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6"/>
  </p:handoutMasterIdLst>
  <p:sldIdLst>
    <p:sldId id="257" r:id="rId3"/>
    <p:sldId id="258" r:id="rId4"/>
    <p:sldId id="592" r:id="rId6"/>
    <p:sldId id="642" r:id="rId7"/>
    <p:sldId id="643" r:id="rId8"/>
    <p:sldId id="644" r:id="rId9"/>
    <p:sldId id="672" r:id="rId10"/>
    <p:sldId id="673" r:id="rId11"/>
    <p:sldId id="674" r:id="rId12"/>
    <p:sldId id="675" r:id="rId13"/>
    <p:sldId id="676" r:id="rId14"/>
    <p:sldId id="677" r:id="rId15"/>
    <p:sldId id="610" r:id="rId16"/>
    <p:sldId id="681" r:id="rId17"/>
    <p:sldId id="684" r:id="rId18"/>
    <p:sldId id="617" r:id="rId19"/>
    <p:sldId id="618" r:id="rId20"/>
    <p:sldId id="619" r:id="rId21"/>
    <p:sldId id="620" r:id="rId22"/>
    <p:sldId id="621" r:id="rId23"/>
    <p:sldId id="622" r:id="rId24"/>
    <p:sldId id="623" r:id="rId25"/>
    <p:sldId id="626" r:id="rId26"/>
    <p:sldId id="628" r:id="rId27"/>
    <p:sldId id="630" r:id="rId28"/>
    <p:sldId id="632" r:id="rId29"/>
    <p:sldId id="635" r:id="rId30"/>
    <p:sldId id="542" r:id="rId31"/>
    <p:sldId id="343" r:id="rId32"/>
    <p:sldId id="616" r:id="rId33"/>
    <p:sldId id="324" r:id="rId34"/>
    <p:sldId id="325" r:id="rId35"/>
  </p:sldIdLst>
  <p:sldSz cx="12190095" cy="6859270"/>
  <p:notesSz cx="6858000" cy="9144000"/>
  <p:custDataLst>
    <p:tags r:id="rId40"/>
  </p:custDataLst>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165" algn="l" defTabSz="609600" rtl="0" eaLnBrk="1" latinLnBrk="0" hangingPunct="1">
      <a:defRPr sz="2400" kern="1200">
        <a:solidFill>
          <a:schemeClr val="tx1"/>
        </a:solidFill>
        <a:latin typeface="+mn-lt"/>
        <a:ea typeface="+mn-ea"/>
        <a:cs typeface="+mn-cs"/>
      </a:defRPr>
    </a:lvl4pPr>
    <a:lvl5pPr marL="2437765" algn="l" defTabSz="609600" rtl="0" eaLnBrk="1" latinLnBrk="0" hangingPunct="1">
      <a:defRPr sz="2400" kern="1200">
        <a:solidFill>
          <a:schemeClr val="tx1"/>
        </a:solidFill>
        <a:latin typeface="+mn-lt"/>
        <a:ea typeface="+mn-ea"/>
        <a:cs typeface="+mn-cs"/>
      </a:defRPr>
    </a:lvl5pPr>
    <a:lvl6pPr marL="3047365" algn="l" defTabSz="609600" rtl="0" eaLnBrk="1" latinLnBrk="0" hangingPunct="1">
      <a:defRPr sz="2400" kern="1200">
        <a:solidFill>
          <a:schemeClr val="tx1"/>
        </a:solidFill>
        <a:latin typeface="+mn-lt"/>
        <a:ea typeface="+mn-ea"/>
        <a:cs typeface="+mn-cs"/>
      </a:defRPr>
    </a:lvl6pPr>
    <a:lvl7pPr marL="3656965" algn="l" defTabSz="609600" rtl="0" eaLnBrk="1" latinLnBrk="0" hangingPunct="1">
      <a:defRPr sz="2400" kern="1200">
        <a:solidFill>
          <a:schemeClr val="tx1"/>
        </a:solidFill>
        <a:latin typeface="+mn-lt"/>
        <a:ea typeface="+mn-ea"/>
        <a:cs typeface="+mn-cs"/>
      </a:defRPr>
    </a:lvl7pPr>
    <a:lvl8pPr marL="4266565" algn="l" defTabSz="609600" rtl="0" eaLnBrk="1" latinLnBrk="0" hangingPunct="1">
      <a:defRPr sz="2400" kern="1200">
        <a:solidFill>
          <a:schemeClr val="tx1"/>
        </a:solidFill>
        <a:latin typeface="+mn-lt"/>
        <a:ea typeface="+mn-ea"/>
        <a:cs typeface="+mn-cs"/>
      </a:defRPr>
    </a:lvl8pPr>
    <a:lvl9pPr marL="4876165"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5" userDrawn="1">
          <p15:clr>
            <a:srgbClr val="A4A3A4"/>
          </p15:clr>
        </p15:guide>
        <p15:guide id="2" pos="37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3A98BC"/>
    <a:srgbClr val="E6460C"/>
    <a:srgbClr val="FEECE6"/>
    <a:srgbClr val="E5450F"/>
    <a:srgbClr val="912D09"/>
    <a:srgbClr val="2A6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1" autoAdjust="0"/>
    <p:restoredTop sz="94660"/>
  </p:normalViewPr>
  <p:slideViewPr>
    <p:cSldViewPr snapToGrid="0" showGuides="1">
      <p:cViewPr>
        <p:scale>
          <a:sx n="75" d="100"/>
          <a:sy n="75" d="100"/>
        </p:scale>
        <p:origin x="2178" y="954"/>
      </p:cViewPr>
      <p:guideLst>
        <p:guide orient="horz" pos="2055"/>
        <p:guide pos="3747"/>
      </p:guideLst>
    </p:cSldViewPr>
  </p:slideViewPr>
  <p:notesTextViewPr>
    <p:cViewPr>
      <p:scale>
        <a:sx n="1" d="1"/>
        <a:sy n="1" d="1"/>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0" Type="http://schemas.openxmlformats.org/officeDocument/2006/relationships/tags" Target="tags/tag332.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explosion val="0"/>
          <c:dPt>
            <c:idx val="0"/>
            <c:bubble3D val="0"/>
            <c:spPr>
              <a:solidFill>
                <a:schemeClr val="accent1"/>
              </a:solidFill>
              <a:ln>
                <a:noFill/>
              </a:ln>
            </c:spPr>
          </c:dPt>
          <c:dPt>
            <c:idx val="1"/>
            <c:bubble3D val="0"/>
            <c:spPr>
              <a:solidFill>
                <a:schemeClr val="accent4"/>
              </a:solidFill>
              <a:ln>
                <a:noFill/>
              </a:ln>
            </c:spPr>
          </c:dPt>
          <c:dPt>
            <c:idx val="2"/>
            <c:bubble3D val="0"/>
            <c:spPr>
              <a:solidFill>
                <a:schemeClr val="accent1"/>
              </a:solidFill>
              <a:ln>
                <a:noFill/>
              </a:ln>
            </c:spPr>
          </c:dPt>
          <c:dPt>
            <c:idx val="3"/>
            <c:bubble3D val="0"/>
            <c:spPr>
              <a:solidFill>
                <a:schemeClr val="accent4"/>
              </a:solidFill>
              <a:ln>
                <a:noFill/>
              </a:ln>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5</c:v>
                </c:pt>
                <c:pt idx="2">
                  <c:v>7</c:v>
                </c:pt>
                <c:pt idx="3">
                  <c:v>12</c:v>
                </c:pt>
              </c:numCache>
            </c:numRef>
          </c:val>
        </c:ser>
        <c:dLbls>
          <c:showLegendKey val="0"/>
          <c:showVal val="0"/>
          <c:showCatName val="0"/>
          <c:showSerName val="0"/>
          <c:showPercent val="0"/>
          <c:showBubbleSize val="0"/>
          <c:showLeaderLines val="1"/>
        </c:dLbls>
        <c:firstSliceAng val="0"/>
        <c:holeSize val="57"/>
      </c:doughnutChart>
    </c:plotArea>
    <c:plotVisOnly val="1"/>
    <c:dispBlanksAs val="zero"/>
    <c:showDLblsOverMax val="0"/>
  </c:chart>
  <c:txPr>
    <a:bodyPr/>
    <a:lstStyle/>
    <a:p>
      <a:pPr>
        <a:defRPr lang="zh-CN" sz="1800">
          <a:latin typeface="+mn-lt"/>
          <a:ea typeface="+mn-ea"/>
          <a:cs typeface="+mn-ea"/>
          <a:sym typeface="+mn-lt"/>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a:t>
            </a:r>
            <a:r>
              <a:rPr lang="zh-CN" altLang="en-US" dirty="0" smtClean="0"/>
              <a:t>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年度工作概述</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Content Placeholder 2"/>
          <p:cNvSpPr>
            <a:spLocks noGrp="1"/>
          </p:cNvSpPr>
          <p:nvPr>
            <p:ph idx="13"/>
          </p:nvPr>
        </p:nvSpPr>
        <p:spPr>
          <a:xfrm>
            <a:off x="841266" y="739351"/>
            <a:ext cx="10745659" cy="464566"/>
          </a:xfrm>
          <a:prstGeom prst="rect">
            <a:avLst/>
          </a:prstGeom>
        </p:spPr>
        <p:txBody>
          <a:bodyPr/>
          <a:lstStyle>
            <a:lvl1pPr marL="0" indent="0">
              <a:lnSpc>
                <a:spcPct val="120000"/>
              </a:lnSpc>
              <a:buSzPct val="80000"/>
              <a:buFont typeface="Wingdings" panose="05000000000000000000" pitchFamily="2" charset="2"/>
              <a:buNone/>
              <a:defRPr b="0">
                <a:solidFill>
                  <a:srgbClr val="07836E"/>
                </a:solidFill>
              </a:defRPr>
            </a:lvl1pPr>
          </a:lstStyle>
          <a:p>
            <a:pPr lvl="0"/>
            <a:r>
              <a:rPr lang="en-US" dirty="0" smtClean="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a:t>
            </a:r>
            <a:r>
              <a:rPr lang="zh-CN" altLang="en-US" dirty="0" smtClean="0"/>
              <a:t>样式</a:t>
            </a:r>
            <a:endParaRPr lang="zh-CN" altLang="en-US" dirty="0"/>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lstStyle/>
            <a:p>
              <a:endParaRPr lang="zh-CN" altLang="en-US"/>
            </a:p>
          </p:txBody>
        </p:sp>
        <p:sp>
          <p:nvSpPr>
            <p:cNvPr id="12" name="Freeform 179"/>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2"/>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3"/>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4"/>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lstStyle/>
            <a:p>
              <a:endParaRPr lang="zh-CN" altLang="en-US"/>
            </a:p>
          </p:txBody>
        </p:sp>
        <p:sp>
          <p:nvSpPr>
            <p:cNvPr id="22" name="Freeform 202"/>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lstStyle/>
            <a:p>
              <a:endParaRPr lang="zh-CN" altLang="en-US"/>
            </a:p>
          </p:txBody>
        </p:sp>
        <p:sp>
          <p:nvSpPr>
            <p:cNvPr id="23" name="Freeform 203"/>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4"/>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6"/>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7"/>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8"/>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9"/>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0"/>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1"/>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2"/>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3"/>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4"/>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5"/>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6"/>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slideLayout" Target="../slideLayouts/slideLayout2.xml"/><Relationship Id="rId10" Type="http://schemas.openxmlformats.org/officeDocument/2006/relationships/tags" Target="../tags/tag113.xml"/><Relationship Id="rId1" Type="http://schemas.openxmlformats.org/officeDocument/2006/relationships/tags" Target="../tags/tag104.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2.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1" Type="http://schemas.openxmlformats.org/officeDocument/2006/relationships/slideLayout" Target="../slideLayouts/slideLayout2.xml"/><Relationship Id="rId20" Type="http://schemas.openxmlformats.org/officeDocument/2006/relationships/tags" Target="../tags/tag138.xml"/><Relationship Id="rId2" Type="http://schemas.openxmlformats.org/officeDocument/2006/relationships/tags" Target="../tags/tag120.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13.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image" Target="../media/image8.png"/><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image" Target="../media/image7.png"/><Relationship Id="rId3" Type="http://schemas.openxmlformats.org/officeDocument/2006/relationships/tags" Target="../tags/tag140.xml"/><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image" Target="../media/image9.png"/><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image" Target="../media/image11.png"/><Relationship Id="rId7" Type="http://schemas.openxmlformats.org/officeDocument/2006/relationships/tags" Target="../tags/tag150.xml"/><Relationship Id="rId6" Type="http://schemas.openxmlformats.org/officeDocument/2006/relationships/image" Target="../media/image10.png"/><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5" Type="http://schemas.openxmlformats.org/officeDocument/2006/relationships/slideLayout" Target="../slideLayouts/slideLayout2.xml"/><Relationship Id="rId14" Type="http://schemas.openxmlformats.org/officeDocument/2006/relationships/image" Target="../media/image13.png"/><Relationship Id="rId13" Type="http://schemas.openxmlformats.org/officeDocument/2006/relationships/tags" Target="../tags/tag154.xml"/><Relationship Id="rId12" Type="http://schemas.openxmlformats.org/officeDocument/2006/relationships/image" Target="../media/image12.png"/><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tags" Target="../tags/tag145.xml"/></Relationships>
</file>

<file path=ppt/slides/_rels/slide15.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image" Target="../media/image15.png"/><Relationship Id="rId7" Type="http://schemas.openxmlformats.org/officeDocument/2006/relationships/tags" Target="../tags/tag160.xml"/><Relationship Id="rId6" Type="http://schemas.openxmlformats.org/officeDocument/2006/relationships/image" Target="../media/image14.png"/><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5" Type="http://schemas.openxmlformats.org/officeDocument/2006/relationships/slideLayout" Target="../slideLayouts/slideLayout2.xml"/><Relationship Id="rId14" Type="http://schemas.openxmlformats.org/officeDocument/2006/relationships/image" Target="../media/image17.png"/><Relationship Id="rId13" Type="http://schemas.openxmlformats.org/officeDocument/2006/relationships/tags" Target="../tags/tag164.xml"/><Relationship Id="rId12" Type="http://schemas.openxmlformats.org/officeDocument/2006/relationships/image" Target="../media/image16.png"/><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5.xml"/></Relationships>
</file>

<file path=ppt/slides/_rels/slide16.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image" Target="../media/image2.png"/><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slideLayout" Target="../slideLayouts/slideLayout1.xml"/><Relationship Id="rId10" Type="http://schemas.openxmlformats.org/officeDocument/2006/relationships/tags" Target="../tags/tag173.xml"/><Relationship Id="rId1" Type="http://schemas.openxmlformats.org/officeDocument/2006/relationships/tags" Target="../tags/tag165.xml"/></Relationships>
</file>

<file path=ppt/slides/_rels/slide17.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6" Type="http://schemas.openxmlformats.org/officeDocument/2006/relationships/slideLayout" Target="../slideLayouts/slideLayout2.xml"/><Relationship Id="rId35" Type="http://schemas.openxmlformats.org/officeDocument/2006/relationships/tags" Target="../tags/tag207.xml"/><Relationship Id="rId34" Type="http://schemas.openxmlformats.org/officeDocument/2006/relationships/tags" Target="../tags/tag206.xml"/><Relationship Id="rId33" Type="http://schemas.openxmlformats.org/officeDocument/2006/relationships/tags" Target="../tags/tag205.xml"/><Relationship Id="rId32" Type="http://schemas.openxmlformats.org/officeDocument/2006/relationships/tags" Target="../tags/tag204.xml"/><Relationship Id="rId31" Type="http://schemas.openxmlformats.org/officeDocument/2006/relationships/tags" Target="../tags/tag203.xml"/><Relationship Id="rId30" Type="http://schemas.openxmlformats.org/officeDocument/2006/relationships/tags" Target="../tags/tag202.xml"/><Relationship Id="rId3" Type="http://schemas.openxmlformats.org/officeDocument/2006/relationships/tags" Target="../tags/tag175.xml"/><Relationship Id="rId29" Type="http://schemas.openxmlformats.org/officeDocument/2006/relationships/tags" Target="../tags/tag201.xml"/><Relationship Id="rId28" Type="http://schemas.openxmlformats.org/officeDocument/2006/relationships/tags" Target="../tags/tag200.xml"/><Relationship Id="rId27" Type="http://schemas.openxmlformats.org/officeDocument/2006/relationships/tags" Target="../tags/tag199.xml"/><Relationship Id="rId26" Type="http://schemas.openxmlformats.org/officeDocument/2006/relationships/tags" Target="../tags/tag198.xml"/><Relationship Id="rId25" Type="http://schemas.openxmlformats.org/officeDocument/2006/relationships/tags" Target="../tags/tag197.xml"/><Relationship Id="rId24" Type="http://schemas.openxmlformats.org/officeDocument/2006/relationships/tags" Target="../tags/tag196.xml"/><Relationship Id="rId23" Type="http://schemas.openxmlformats.org/officeDocument/2006/relationships/tags" Target="../tags/tag195.xml"/><Relationship Id="rId22" Type="http://schemas.openxmlformats.org/officeDocument/2006/relationships/tags" Target="../tags/tag194.xml"/><Relationship Id="rId21" Type="http://schemas.openxmlformats.org/officeDocument/2006/relationships/tags" Target="../tags/tag193.xml"/><Relationship Id="rId20" Type="http://schemas.openxmlformats.org/officeDocument/2006/relationships/tags" Target="../tags/tag192.xml"/><Relationship Id="rId2" Type="http://schemas.openxmlformats.org/officeDocument/2006/relationships/tags" Target="../tags/tag174.xml"/><Relationship Id="rId19" Type="http://schemas.openxmlformats.org/officeDocument/2006/relationships/tags" Target="../tags/tag191.xml"/><Relationship Id="rId18" Type="http://schemas.openxmlformats.org/officeDocument/2006/relationships/tags" Target="../tags/tag190.xml"/><Relationship Id="rId17" Type="http://schemas.openxmlformats.org/officeDocument/2006/relationships/tags" Target="../tags/tag189.xml"/><Relationship Id="rId16" Type="http://schemas.openxmlformats.org/officeDocument/2006/relationships/tags" Target="../tags/tag188.xml"/><Relationship Id="rId15" Type="http://schemas.openxmlformats.org/officeDocument/2006/relationships/tags" Target="../tags/tag187.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7" Type="http://schemas.openxmlformats.org/officeDocument/2006/relationships/slideLayout" Target="../slideLayouts/slideLayout2.xml"/><Relationship Id="rId16" Type="http://schemas.openxmlformats.org/officeDocument/2006/relationships/tags" Target="../tags/tag223.xml"/><Relationship Id="rId15" Type="http://schemas.openxmlformats.org/officeDocument/2006/relationships/tags" Target="../tags/tag222.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8.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2.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2" Type="http://schemas.openxmlformats.org/officeDocument/2006/relationships/slideLayout" Target="../slideLayouts/slideLayout2.xml"/><Relationship Id="rId21" Type="http://schemas.openxmlformats.org/officeDocument/2006/relationships/tags" Target="../tags/tag248.xml"/><Relationship Id="rId20" Type="http://schemas.openxmlformats.org/officeDocument/2006/relationships/tags" Target="../tags/tag247.xml"/><Relationship Id="rId2" Type="http://schemas.openxmlformats.org/officeDocument/2006/relationships/tags" Target="../tags/tag229.xml"/><Relationship Id="rId19" Type="http://schemas.openxmlformats.org/officeDocument/2006/relationships/tags" Target="../tags/tag246.xml"/><Relationship Id="rId18" Type="http://schemas.openxmlformats.org/officeDocument/2006/relationships/tags" Target="../tags/tag245.xml"/><Relationship Id="rId17" Type="http://schemas.openxmlformats.org/officeDocument/2006/relationships/tags" Target="../tags/tag244.xml"/><Relationship Id="rId16" Type="http://schemas.openxmlformats.org/officeDocument/2006/relationships/tags" Target="../tags/tag243.xml"/><Relationship Id="rId15" Type="http://schemas.openxmlformats.org/officeDocument/2006/relationships/tags" Target="../tags/tag242.xml"/><Relationship Id="rId14" Type="http://schemas.openxmlformats.org/officeDocument/2006/relationships/tags" Target="../tags/tag241.xml"/><Relationship Id="rId13" Type="http://schemas.openxmlformats.org/officeDocument/2006/relationships/tags" Target="../tags/tag240.xml"/><Relationship Id="rId12" Type="http://schemas.openxmlformats.org/officeDocument/2006/relationships/tags" Target="../tags/tag239.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tags" Target="../tags/tag2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53.xml"/><Relationship Id="rId5" Type="http://schemas.openxmlformats.org/officeDocument/2006/relationships/image" Target="../media/image18.png"/><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22.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image" Target="../media/image20.png"/><Relationship Id="rId7" Type="http://schemas.openxmlformats.org/officeDocument/2006/relationships/tags" Target="../tags/tag259.xml"/><Relationship Id="rId6" Type="http://schemas.openxmlformats.org/officeDocument/2006/relationships/image" Target="../media/image19.png"/><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5" Type="http://schemas.openxmlformats.org/officeDocument/2006/relationships/slideLayout" Target="../slideLayouts/slideLayout2.xml"/><Relationship Id="rId14" Type="http://schemas.openxmlformats.org/officeDocument/2006/relationships/image" Target="../media/image22.png"/><Relationship Id="rId13" Type="http://schemas.openxmlformats.org/officeDocument/2006/relationships/tags" Target="../tags/tag263.xml"/><Relationship Id="rId12" Type="http://schemas.openxmlformats.org/officeDocument/2006/relationships/image" Target="../media/image21.png"/><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tags" Target="../tags/tag254.xml"/></Relationships>
</file>

<file path=ppt/slides/_rels/slide23.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image" Target="../media/image24.png"/><Relationship Id="rId7" Type="http://schemas.openxmlformats.org/officeDocument/2006/relationships/tags" Target="../tags/tag269.xml"/><Relationship Id="rId6" Type="http://schemas.openxmlformats.org/officeDocument/2006/relationships/image" Target="../media/image23.png"/><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6" Type="http://schemas.openxmlformats.org/officeDocument/2006/relationships/notesSlide" Target="../notesSlides/notesSlide3.xml"/><Relationship Id="rId15" Type="http://schemas.openxmlformats.org/officeDocument/2006/relationships/slideLayout" Target="../slideLayouts/slideLayout2.xml"/><Relationship Id="rId14" Type="http://schemas.openxmlformats.org/officeDocument/2006/relationships/image" Target="../media/image25.png"/><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4.xml"/></Relationships>
</file>

<file path=ppt/slides/_rels/slide24.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image" Target="../media/image27.png"/><Relationship Id="rId7" Type="http://schemas.openxmlformats.org/officeDocument/2006/relationships/tags" Target="../tags/tag280.xml"/><Relationship Id="rId6" Type="http://schemas.openxmlformats.org/officeDocument/2006/relationships/image" Target="../media/image26.png"/><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5" Type="http://schemas.openxmlformats.org/officeDocument/2006/relationships/slideLayout" Target="../slideLayouts/slideLayout2.xml"/><Relationship Id="rId14" Type="http://schemas.openxmlformats.org/officeDocument/2006/relationships/image" Target="../media/image29.png"/><Relationship Id="rId13" Type="http://schemas.openxmlformats.org/officeDocument/2006/relationships/tags" Target="../tags/tag284.xml"/><Relationship Id="rId12" Type="http://schemas.openxmlformats.org/officeDocument/2006/relationships/image" Target="../media/image28.png"/><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tags" Target="../tags/tag275.xml"/></Relationships>
</file>

<file path=ppt/slides/_rels/slide25.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image" Target="../media/image31.png"/><Relationship Id="rId7" Type="http://schemas.openxmlformats.org/officeDocument/2006/relationships/tags" Target="../tags/tag290.xml"/><Relationship Id="rId6" Type="http://schemas.openxmlformats.org/officeDocument/2006/relationships/image" Target="../media/image30.png"/><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5" Type="http://schemas.openxmlformats.org/officeDocument/2006/relationships/slideLayout" Target="../slideLayouts/slideLayout2.xml"/><Relationship Id="rId14" Type="http://schemas.openxmlformats.org/officeDocument/2006/relationships/image" Target="../media/image32.png"/><Relationship Id="rId13" Type="http://schemas.openxmlformats.org/officeDocument/2006/relationships/tags" Target="../tags/tag295.xml"/><Relationship Id="rId12" Type="http://schemas.openxmlformats.org/officeDocument/2006/relationships/tags" Target="../tags/tag294.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tags" Target="../tags/tag285.xml"/></Relationships>
</file>

<file path=ppt/slides/_rels/slide26.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image" Target="../media/image34.png"/><Relationship Id="rId7" Type="http://schemas.openxmlformats.org/officeDocument/2006/relationships/tags" Target="../tags/tag301.xml"/><Relationship Id="rId6" Type="http://schemas.openxmlformats.org/officeDocument/2006/relationships/image" Target="../media/image33.png"/><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5" Type="http://schemas.openxmlformats.org/officeDocument/2006/relationships/slideLayout" Target="../slideLayouts/slideLayout2.xml"/><Relationship Id="rId14" Type="http://schemas.openxmlformats.org/officeDocument/2006/relationships/image" Target="../media/image36.png"/><Relationship Id="rId13" Type="http://schemas.openxmlformats.org/officeDocument/2006/relationships/tags" Target="../tags/tag305.xml"/><Relationship Id="rId12" Type="http://schemas.openxmlformats.org/officeDocument/2006/relationships/image" Target="../media/image35.png"/><Relationship Id="rId11" Type="http://schemas.openxmlformats.org/officeDocument/2006/relationships/tags" Target="../tags/tag304.xml"/><Relationship Id="rId10" Type="http://schemas.openxmlformats.org/officeDocument/2006/relationships/tags" Target="../tags/tag303.xml"/><Relationship Id="rId1" Type="http://schemas.openxmlformats.org/officeDocument/2006/relationships/tags" Target="../tags/tag296.xml"/></Relationships>
</file>

<file path=ppt/slides/_rels/slide27.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image" Target="../media/image38.png"/><Relationship Id="rId7" Type="http://schemas.openxmlformats.org/officeDocument/2006/relationships/tags" Target="../tags/tag311.xml"/><Relationship Id="rId6" Type="http://schemas.openxmlformats.org/officeDocument/2006/relationships/image" Target="../media/image37.png"/><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6" Type="http://schemas.openxmlformats.org/officeDocument/2006/relationships/notesSlide" Target="../notesSlides/notesSlide4.xml"/><Relationship Id="rId15" Type="http://schemas.openxmlformats.org/officeDocument/2006/relationships/slideLayout" Target="../slideLayouts/slideLayout2.xml"/><Relationship Id="rId14" Type="http://schemas.openxmlformats.org/officeDocument/2006/relationships/image" Target="../media/image40.png"/><Relationship Id="rId13" Type="http://schemas.openxmlformats.org/officeDocument/2006/relationships/tags" Target="../tags/tag315.xml"/><Relationship Id="rId12" Type="http://schemas.openxmlformats.org/officeDocument/2006/relationships/image" Target="../media/image39.png"/><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tags" Target="../tags/tag306.xml"/></Relationships>
</file>

<file path=ppt/slides/_rels/slide28.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image" Target="../media/image2.png"/><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2" Type="http://schemas.openxmlformats.org/officeDocument/2006/relationships/notesSlide" Target="../notesSlides/notesSlide5.xml"/><Relationship Id="rId11" Type="http://schemas.openxmlformats.org/officeDocument/2006/relationships/slideLayout" Target="../slideLayouts/slideLayout1.xml"/><Relationship Id="rId10" Type="http://schemas.openxmlformats.org/officeDocument/2006/relationships/tags" Target="../tags/tag324.xml"/><Relationship Id="rId1" Type="http://schemas.openxmlformats.org/officeDocument/2006/relationships/tags" Target="../tags/tag31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1.png"/><Relationship Id="rId1" Type="http://schemas.openxmlformats.org/officeDocument/2006/relationships/tags" Target="../tags/tag325.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2.png"/><Relationship Id="rId6" Type="http://schemas.openxmlformats.org/officeDocument/2006/relationships/tags" Target="../tags/tag331.xml"/><Relationship Id="rId5" Type="http://schemas.openxmlformats.org/officeDocument/2006/relationships/tags" Target="../tags/tag330.xml"/><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5" Type="http://schemas.openxmlformats.org/officeDocument/2006/relationships/notesSlide" Target="../notesSlides/notesSlide2.xml"/><Relationship Id="rId24" Type="http://schemas.openxmlformats.org/officeDocument/2006/relationships/slideLayout" Target="../slideLayouts/slideLayout2.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2.xml"/><Relationship Id="rId5" Type="http://schemas.openxmlformats.org/officeDocument/2006/relationships/image" Target="../media/image3.png"/><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5" Type="http://schemas.openxmlformats.org/officeDocument/2006/relationships/slideLayout" Target="../slideLayouts/slideLayout2.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1" Type="http://schemas.openxmlformats.org/officeDocument/2006/relationships/slideLayout" Target="../slideLayouts/slideLayout2.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3" Type="http://schemas.openxmlformats.org/officeDocument/2006/relationships/slideLayout" Target="../slideLayouts/slideLayout2.xml"/><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tags" Target="../tags/tag83.xml"/><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5698659" y="3099965"/>
            <a:ext cx="5866754" cy="975995"/>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a:solidFill>
                  <a:schemeClr val="accent1"/>
                </a:solidFill>
                <a:latin typeface="+mn-lt"/>
                <a:cs typeface="+mn-ea"/>
                <a:sym typeface="+mn-lt"/>
              </a:rPr>
              <a:t>分析客户与会员数据</a:t>
            </a:r>
            <a:endParaRPr lang="zh-CN" altLang="en-US" sz="4800" b="1">
              <a:solidFill>
                <a:schemeClr val="accent1"/>
              </a:solidFill>
              <a:latin typeface="+mn-lt"/>
              <a:cs typeface="+mn-ea"/>
              <a:sym typeface="+mn-lt"/>
            </a:endParaRPr>
          </a:p>
        </p:txBody>
      </p:sp>
      <p:sp>
        <p:nvSpPr>
          <p:cNvPr id="9" name="TextBox 6"/>
          <p:cNvSpPr txBox="1">
            <a:spLocks noChangeArrowheads="1"/>
          </p:cNvSpPr>
          <p:nvPr/>
        </p:nvSpPr>
        <p:spPr bwMode="auto">
          <a:xfrm>
            <a:off x="5776971" y="3990812"/>
            <a:ext cx="5710129" cy="42799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000">
                <a:solidFill>
                  <a:schemeClr val="accent1"/>
                </a:solidFill>
                <a:latin typeface="+mn-lt"/>
                <a:ea typeface="+mn-ea"/>
                <a:cs typeface="+mn-ea"/>
                <a:sym typeface="+mn-lt"/>
              </a:rPr>
              <a:t>数据化运营管理（第2版</a:t>
            </a:r>
            <a:r>
              <a:rPr lang="en-US" altLang="zh-CN" sz="2000">
                <a:solidFill>
                  <a:schemeClr val="accent1"/>
                </a:solidFill>
                <a:latin typeface="+mn-lt"/>
                <a:ea typeface="+mn-ea"/>
                <a:cs typeface="+mn-ea"/>
                <a:sym typeface="+mn-lt"/>
              </a:rPr>
              <a:t> </a:t>
            </a:r>
            <a:r>
              <a:rPr lang="zh-CN" altLang="en-US" sz="2000">
                <a:solidFill>
                  <a:schemeClr val="accent1"/>
                </a:solidFill>
                <a:latin typeface="+mn-lt"/>
                <a:ea typeface="+mn-ea"/>
                <a:cs typeface="+mn-ea"/>
                <a:sym typeface="+mn-lt"/>
              </a:rPr>
              <a:t>微课版）</a:t>
            </a:r>
            <a:endParaRPr lang="zh-CN" altLang="en-US" sz="2000">
              <a:solidFill>
                <a:schemeClr val="accent1"/>
              </a:solidFill>
              <a:latin typeface="+mn-lt"/>
              <a:ea typeface="+mn-ea"/>
              <a:cs typeface="+mn-ea"/>
              <a:sym typeface="+mn-lt"/>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1" name="矩形 10"/>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5" name="TextBox 6"/>
          <p:cNvSpPr txBox="1">
            <a:spLocks noChangeArrowheads="1"/>
          </p:cNvSpPr>
          <p:nvPr/>
        </p:nvSpPr>
        <p:spPr bwMode="auto">
          <a:xfrm>
            <a:off x="5759995" y="2602006"/>
            <a:ext cx="1705242" cy="55118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800" smtClean="0">
                <a:solidFill>
                  <a:srgbClr val="3A98BC"/>
                </a:solidFill>
                <a:latin typeface="+mn-lt"/>
                <a:ea typeface="+mn-ea"/>
                <a:cs typeface="+mn-ea"/>
                <a:sym typeface="+mn-lt"/>
              </a:rPr>
              <a:t>项目七</a:t>
            </a:r>
            <a:endParaRPr lang="en-US" altLang="zh-CN" sz="2800" dirty="0" smtClean="0">
              <a:solidFill>
                <a:srgbClr val="3A98BC"/>
              </a:solidFill>
              <a:latin typeface="+mn-lt"/>
              <a:ea typeface="+mn-ea"/>
              <a:cs typeface="+mn-ea"/>
              <a:sym typeface="+mn-lt"/>
            </a:endParaRPr>
          </a:p>
        </p:txBody>
      </p:sp>
      <p:grpSp>
        <p:nvGrpSpPr>
          <p:cNvPr id="2" name="组合 1"/>
          <p:cNvGrpSpPr/>
          <p:nvPr/>
        </p:nvGrpSpPr>
        <p:grpSpPr>
          <a:xfrm>
            <a:off x="5903270" y="4659496"/>
            <a:ext cx="4635189" cy="361339"/>
            <a:chOff x="5903270" y="4659496"/>
            <a:chExt cx="4635189" cy="361339"/>
          </a:xfrm>
        </p:grpSpPr>
        <p:sp>
          <p:nvSpPr>
            <p:cNvPr id="7" name="TextBox 4"/>
            <p:cNvSpPr txBox="1"/>
            <p:nvPr/>
          </p:nvSpPr>
          <p:spPr>
            <a:xfrm>
              <a:off x="5903270" y="4659496"/>
              <a:ext cx="4635189" cy="361339"/>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endParaRPr lang="id-ID" altLang="zh-CN" sz="1300" dirty="0">
                <a:solidFill>
                  <a:schemeClr val="accent1"/>
                </a:solidFill>
                <a:latin typeface="+mn-lt"/>
                <a:cs typeface="+mn-ea"/>
                <a:sym typeface="+mn-lt"/>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5208" y="4665382"/>
              <a:ext cx="1638608" cy="341072"/>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18" y="475307"/>
            <a:ext cx="5761775" cy="57528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animEffect transition="in" filter="fade">
                                      <p:cBhvr>
                                        <p:cTn id="16" dur="750"/>
                                        <p:tgtEl>
                                          <p:spTgt spid="15"/>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三、客户标签</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5" name="矩形 4"/>
          <p:cNvSpPr/>
          <p:nvPr>
            <p:custDataLst>
              <p:tags r:id="rId3"/>
            </p:custDataLst>
          </p:nvPr>
        </p:nvSpPr>
        <p:spPr>
          <a:xfrm>
            <a:off x="838091" y="1319107"/>
            <a:ext cx="3230880" cy="460375"/>
          </a:xfrm>
          <a:prstGeom prst="rect">
            <a:avLst/>
          </a:prstGeom>
        </p:spPr>
        <p:txBody>
          <a:bodyPr wrap="none">
            <a:spAutoFit/>
          </a:bodyPr>
          <a:lstStyle/>
          <a:p>
            <a:pPr algn="l"/>
            <a:r>
              <a:rPr lang="zh-CN" altLang="en-US">
                <a:solidFill>
                  <a:srgbClr val="E5450F"/>
                </a:solidFill>
                <a:cs typeface="+mn-ea"/>
                <a:sym typeface="+mn-lt"/>
              </a:rPr>
              <a:t>（一）客户标签的作用</a:t>
            </a:r>
            <a:endParaRPr lang="zh-CN" altLang="en-US">
              <a:solidFill>
                <a:srgbClr val="E5450F"/>
              </a:solidFill>
              <a:cs typeface="+mn-ea"/>
              <a:sym typeface="+mn-lt"/>
            </a:endParaRPr>
          </a:p>
        </p:txBody>
      </p:sp>
      <p:sp>
        <p:nvSpPr>
          <p:cNvPr id="18" name="内容占位符 2"/>
          <p:cNvSpPr txBox="1"/>
          <p:nvPr>
            <p:custDataLst>
              <p:tags r:id="rId4"/>
            </p:custDataLst>
          </p:nvPr>
        </p:nvSpPr>
        <p:spPr>
          <a:xfrm>
            <a:off x="838200" y="2203450"/>
            <a:ext cx="10293350" cy="2157095"/>
          </a:xfrm>
          <a:prstGeom prst="rect">
            <a:avLst/>
          </a:prstGeom>
        </p:spPr>
        <p:txBody>
          <a:bodyPr vert="horz" lIns="121899" tIns="60949" rIns="121899" bIns="60949" rtlCol="0">
            <a:normAutofit fontScale="92500"/>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客户标签是客户管理和营销中使用的一种分类标识，它是对客户进行分类和组织的方法。通过为每个客户分配特定的标签，可以更好地管理客户群体，并进行个性化的服务和营销。</a:t>
            </a:r>
            <a:endParaRPr sz="2000" dirty="0">
              <a:cs typeface="+mn-ea"/>
              <a:sym typeface="+mn-lt"/>
            </a:endParaRPr>
          </a:p>
          <a:p>
            <a:r>
              <a:rPr sz="2000" dirty="0">
                <a:cs typeface="+mn-ea"/>
                <a:sym typeface="+mn-lt"/>
              </a:rPr>
              <a:t>客户标签可以通过客户数据的分析和挖掘得到，也可以通过客户调研和互动来获取。客户标签可以理解为具有某种特征的客户群体的代称，其目的在于记忆、识别和查找客户。</a:t>
            </a:r>
            <a:endParaRPr sz="2000" dirty="0">
              <a:cs typeface="+mn-ea"/>
              <a:sym typeface="+mn-lt"/>
            </a:endParaRPr>
          </a:p>
        </p:txBody>
      </p:sp>
      <p:sp>
        <p:nvSpPr>
          <p:cNvPr id="11" name="圆角矩形 33"/>
          <p:cNvSpPr>
            <a:spLocks noChangeArrowheads="1"/>
          </p:cNvSpPr>
          <p:nvPr>
            <p:custDataLst>
              <p:tags r:id="rId5"/>
            </p:custDataLst>
          </p:nvPr>
        </p:nvSpPr>
        <p:spPr bwMode="auto">
          <a:xfrm>
            <a:off x="593090" y="5056505"/>
            <a:ext cx="3953510" cy="746760"/>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cs typeface="+mn-ea"/>
              <a:sym typeface="+mn-lt"/>
            </a:endParaRPr>
          </a:p>
        </p:txBody>
      </p:sp>
      <p:sp>
        <p:nvSpPr>
          <p:cNvPr id="15" name="圆角矩形 37"/>
          <p:cNvSpPr>
            <a:spLocks noChangeArrowheads="1"/>
          </p:cNvSpPr>
          <p:nvPr>
            <p:custDataLst>
              <p:tags r:id="rId6"/>
            </p:custDataLst>
          </p:nvPr>
        </p:nvSpPr>
        <p:spPr bwMode="auto">
          <a:xfrm flipV="1">
            <a:off x="4391660" y="5057140"/>
            <a:ext cx="3648075" cy="746760"/>
          </a:xfrm>
          <a:prstGeom prst="roundRect">
            <a:avLst>
              <a:gd name="adj" fmla="val 16667"/>
            </a:avLst>
          </a:prstGeom>
          <a:solidFill>
            <a:schemeClr val="accent5">
              <a:lumMod val="20000"/>
              <a:lumOff val="80000"/>
            </a:schemeClr>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cs typeface="+mn-ea"/>
              <a:sym typeface="+mn-lt"/>
            </a:endParaRPr>
          </a:p>
        </p:txBody>
      </p:sp>
      <p:sp>
        <p:nvSpPr>
          <p:cNvPr id="29" name="TextBox 50"/>
          <p:cNvSpPr>
            <a:spLocks noChangeArrowheads="1"/>
          </p:cNvSpPr>
          <p:nvPr>
            <p:custDataLst>
              <p:tags r:id="rId7"/>
            </p:custDataLst>
          </p:nvPr>
        </p:nvSpPr>
        <p:spPr bwMode="auto">
          <a:xfrm>
            <a:off x="1241770" y="5270938"/>
            <a:ext cx="2811732"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sz="1600" b="1">
                <a:solidFill>
                  <a:schemeClr val="bg1"/>
                </a:solidFill>
                <a:cs typeface="+mn-ea"/>
                <a:sym typeface="+mn-lt"/>
              </a:rPr>
              <a:t>客户接待</a:t>
            </a:r>
            <a:endParaRPr sz="1600" b="1">
              <a:solidFill>
                <a:schemeClr val="bg1"/>
              </a:solidFill>
              <a:cs typeface="+mn-ea"/>
              <a:sym typeface="+mn-lt"/>
            </a:endParaRPr>
          </a:p>
        </p:txBody>
      </p:sp>
      <p:sp>
        <p:nvSpPr>
          <p:cNvPr id="30" name="TextBox 51"/>
          <p:cNvSpPr>
            <a:spLocks noChangeArrowheads="1"/>
          </p:cNvSpPr>
          <p:nvPr>
            <p:custDataLst>
              <p:tags r:id="rId8"/>
            </p:custDataLst>
          </p:nvPr>
        </p:nvSpPr>
        <p:spPr bwMode="auto">
          <a:xfrm>
            <a:off x="4431321" y="5270938"/>
            <a:ext cx="3268186" cy="3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gn="ctr"/>
            <a:r>
              <a:rPr sz="1600" b="1">
                <a:solidFill>
                  <a:schemeClr val="tx1">
                    <a:lumMod val="75000"/>
                    <a:lumOff val="25000"/>
                  </a:schemeClr>
                </a:solidFill>
                <a:cs typeface="+mn-ea"/>
                <a:sym typeface="+mn-lt"/>
              </a:rPr>
              <a:t>老客户营销</a:t>
            </a:r>
            <a:endParaRPr sz="1600" b="1">
              <a:solidFill>
                <a:schemeClr val="tx1">
                  <a:lumMod val="75000"/>
                  <a:lumOff val="25000"/>
                </a:schemeClr>
              </a:solidFill>
              <a:cs typeface="+mn-ea"/>
              <a:sym typeface="+mn-lt"/>
            </a:endParaRPr>
          </a:p>
        </p:txBody>
      </p:sp>
      <p:sp>
        <p:nvSpPr>
          <p:cNvPr id="17" name="圆角矩形 33"/>
          <p:cNvSpPr>
            <a:spLocks noChangeArrowheads="1"/>
          </p:cNvSpPr>
          <p:nvPr>
            <p:custDataLst>
              <p:tags r:id="rId9"/>
            </p:custDataLst>
          </p:nvPr>
        </p:nvSpPr>
        <p:spPr bwMode="auto">
          <a:xfrm>
            <a:off x="7908290" y="5056505"/>
            <a:ext cx="3750945" cy="746760"/>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cs typeface="+mn-ea"/>
              <a:sym typeface="+mn-lt"/>
            </a:endParaRPr>
          </a:p>
        </p:txBody>
      </p:sp>
      <p:sp>
        <p:nvSpPr>
          <p:cNvPr id="19" name="TextBox 50"/>
          <p:cNvSpPr>
            <a:spLocks noChangeArrowheads="1"/>
          </p:cNvSpPr>
          <p:nvPr>
            <p:custDataLst>
              <p:tags r:id="rId10"/>
            </p:custDataLst>
          </p:nvPr>
        </p:nvSpPr>
        <p:spPr bwMode="auto">
          <a:xfrm>
            <a:off x="8290270" y="5270938"/>
            <a:ext cx="2811732"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sz="1600" b="1">
                <a:solidFill>
                  <a:schemeClr val="bg1"/>
                </a:solidFill>
                <a:cs typeface="+mn-ea"/>
                <a:sym typeface="+mn-lt"/>
              </a:rPr>
              <a:t>新客户推广</a:t>
            </a:r>
            <a:endParaRPr sz="1600" b="1">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三、客户标签</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5" name="矩形 4"/>
          <p:cNvSpPr/>
          <p:nvPr>
            <p:custDataLst>
              <p:tags r:id="rId3"/>
            </p:custDataLst>
          </p:nvPr>
        </p:nvSpPr>
        <p:spPr>
          <a:xfrm>
            <a:off x="838091" y="953347"/>
            <a:ext cx="3535680" cy="460375"/>
          </a:xfrm>
          <a:prstGeom prst="rect">
            <a:avLst/>
          </a:prstGeom>
        </p:spPr>
        <p:txBody>
          <a:bodyPr wrap="none">
            <a:spAutoFit/>
          </a:bodyPr>
          <a:lstStyle/>
          <a:p>
            <a:pPr algn="l"/>
            <a:r>
              <a:rPr lang="zh-CN" altLang="en-US">
                <a:solidFill>
                  <a:srgbClr val="E5450F"/>
                </a:solidFill>
                <a:cs typeface="+mn-ea"/>
                <a:sym typeface="+mn-lt"/>
              </a:rPr>
              <a:t>（二）标签属性值的设计</a:t>
            </a:r>
            <a:endParaRPr lang="zh-CN" altLang="en-US">
              <a:solidFill>
                <a:srgbClr val="E5450F"/>
              </a:solidFill>
              <a:cs typeface="+mn-ea"/>
              <a:sym typeface="+mn-lt"/>
            </a:endParaRPr>
          </a:p>
        </p:txBody>
      </p:sp>
      <p:sp>
        <p:nvSpPr>
          <p:cNvPr id="18" name="内容占位符 2"/>
          <p:cNvSpPr txBox="1"/>
          <p:nvPr>
            <p:custDataLst>
              <p:tags r:id="rId4"/>
            </p:custDataLst>
          </p:nvPr>
        </p:nvSpPr>
        <p:spPr>
          <a:xfrm>
            <a:off x="416689" y="1697990"/>
            <a:ext cx="3165981" cy="4870450"/>
          </a:xfrm>
          <a:prstGeom prst="rect">
            <a:avLst/>
          </a:prstGeom>
        </p:spPr>
        <p:txBody>
          <a:bodyPr vert="horz" lIns="121899" tIns="60949" rIns="121899" bIns="60949" rtlCol="0">
            <a:normAutofit fontScale="92500"/>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标签属性值的设计是客户标签设计的基础。其设计思路是先将客户数据划分为多个维度，如客户基本信息、商品偏好、消费偏好、购物偏好等；然后将客户数据中的各个属性归类到相应的维度，如将性别、年龄、职业、婚姻状况等属性归类到客户基本信息维度；最后针对每个属性设置标签属性值。</a:t>
            </a:r>
            <a:endParaRPr sz="2000" dirty="0">
              <a:cs typeface="+mn-ea"/>
              <a:sym typeface="+mn-lt"/>
            </a:endParaRPr>
          </a:p>
        </p:txBody>
      </p:sp>
      <p:pic>
        <p:nvPicPr>
          <p:cNvPr id="6" name="图片 5"/>
          <p:cNvPicPr>
            <a:picLocks noChangeAspect="1"/>
          </p:cNvPicPr>
          <p:nvPr>
            <p:custDataLst>
              <p:tags r:id="rId5"/>
            </p:custDataLst>
          </p:nvPr>
        </p:nvPicPr>
        <p:blipFill>
          <a:blip r:embed="rId6">
            <a:duotone>
              <a:schemeClr val="accent4">
                <a:shade val="45000"/>
                <a:satMod val="135000"/>
              </a:schemeClr>
              <a:prstClr val="white"/>
            </a:duotone>
          </a:blip>
          <a:stretch>
            <a:fillRect/>
          </a:stretch>
        </p:blipFill>
        <p:spPr>
          <a:xfrm>
            <a:off x="3910965" y="1769745"/>
            <a:ext cx="7583170" cy="4401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三、客户标签</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5" name="矩形 4"/>
          <p:cNvSpPr/>
          <p:nvPr>
            <p:custDataLst>
              <p:tags r:id="rId3"/>
            </p:custDataLst>
          </p:nvPr>
        </p:nvSpPr>
        <p:spPr>
          <a:xfrm>
            <a:off x="838091" y="1187027"/>
            <a:ext cx="2926080" cy="460375"/>
          </a:xfrm>
          <a:prstGeom prst="rect">
            <a:avLst/>
          </a:prstGeom>
        </p:spPr>
        <p:txBody>
          <a:bodyPr wrap="none">
            <a:spAutoFit/>
          </a:bodyPr>
          <a:lstStyle/>
          <a:p>
            <a:pPr algn="l"/>
            <a:r>
              <a:rPr lang="zh-CN" altLang="en-US">
                <a:solidFill>
                  <a:srgbClr val="E5450F"/>
                </a:solidFill>
                <a:cs typeface="+mn-ea"/>
                <a:sym typeface="+mn-lt"/>
              </a:rPr>
              <a:t>（三）搭建客户标签</a:t>
            </a:r>
            <a:endParaRPr lang="zh-CN" altLang="en-US">
              <a:solidFill>
                <a:srgbClr val="E5450F"/>
              </a:solidFill>
              <a:cs typeface="+mn-ea"/>
              <a:sym typeface="+mn-lt"/>
            </a:endParaRPr>
          </a:p>
        </p:txBody>
      </p:sp>
      <p:sp>
        <p:nvSpPr>
          <p:cNvPr id="47" name="平行四边形 46"/>
          <p:cNvSpPr/>
          <p:nvPr>
            <p:custDataLst>
              <p:tags r:id="rId4"/>
            </p:custDataLst>
          </p:nvPr>
        </p:nvSpPr>
        <p:spPr>
          <a:xfrm rot="20362696" flipV="1">
            <a:off x="4543997" y="3520386"/>
            <a:ext cx="2422944" cy="1085662"/>
          </a:xfrm>
          <a:prstGeom prst="parallelogram">
            <a:avLst>
              <a:gd name="adj" fmla="val 68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sp>
        <p:nvSpPr>
          <p:cNvPr id="48" name="平行四边形 47"/>
          <p:cNvSpPr/>
          <p:nvPr>
            <p:custDataLst>
              <p:tags r:id="rId5"/>
            </p:custDataLst>
          </p:nvPr>
        </p:nvSpPr>
        <p:spPr>
          <a:xfrm rot="5400000">
            <a:off x="3887569" y="4429251"/>
            <a:ext cx="2006253" cy="1163078"/>
          </a:xfrm>
          <a:prstGeom prst="parallelogram">
            <a:avLst>
              <a:gd name="adj" fmla="val 689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sp>
        <p:nvSpPr>
          <p:cNvPr id="49" name="平行四边形 48"/>
          <p:cNvSpPr/>
          <p:nvPr>
            <p:custDataLst>
              <p:tags r:id="rId6"/>
            </p:custDataLst>
          </p:nvPr>
        </p:nvSpPr>
        <p:spPr>
          <a:xfrm rot="5400000" flipH="1">
            <a:off x="5439428" y="4373746"/>
            <a:ext cx="1788801" cy="1491532"/>
          </a:xfrm>
          <a:prstGeom prst="parallelogram">
            <a:avLst>
              <a:gd name="adj" fmla="val 383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cxnSp>
        <p:nvCxnSpPr>
          <p:cNvPr id="50" name="直接连接符 49"/>
          <p:cNvCxnSpPr/>
          <p:nvPr>
            <p:custDataLst>
              <p:tags r:id="rId7"/>
            </p:custDataLst>
          </p:nvPr>
        </p:nvCxnSpPr>
        <p:spPr>
          <a:xfrm flipV="1">
            <a:off x="5792752" y="2885494"/>
            <a:ext cx="0" cy="11221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8"/>
            </p:custDataLst>
          </p:nvPr>
        </p:nvCxnSpPr>
        <p:spPr>
          <a:xfrm>
            <a:off x="6333832" y="5010792"/>
            <a:ext cx="1120234" cy="6301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9"/>
            </p:custDataLst>
          </p:nvPr>
        </p:nvCxnSpPr>
        <p:spPr>
          <a:xfrm flipH="1">
            <a:off x="3952143" y="5010788"/>
            <a:ext cx="937760" cy="5269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椭圆 52"/>
          <p:cNvSpPr/>
          <p:nvPr>
            <p:custDataLst>
              <p:tags r:id="rId10"/>
            </p:custDataLst>
          </p:nvPr>
        </p:nvSpPr>
        <p:spPr bwMode="auto">
          <a:xfrm>
            <a:off x="5400828" y="2099817"/>
            <a:ext cx="785435" cy="7856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sp>
        <p:nvSpPr>
          <p:cNvPr id="54" name="椭圆 53"/>
          <p:cNvSpPr/>
          <p:nvPr>
            <p:custDataLst>
              <p:tags r:id="rId11"/>
            </p:custDataLst>
          </p:nvPr>
        </p:nvSpPr>
        <p:spPr bwMode="auto">
          <a:xfrm>
            <a:off x="3225419" y="5299665"/>
            <a:ext cx="785434" cy="7840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sp>
        <p:nvSpPr>
          <p:cNvPr id="55" name="椭圆 54"/>
          <p:cNvSpPr/>
          <p:nvPr>
            <p:custDataLst>
              <p:tags r:id="rId12"/>
            </p:custDataLst>
          </p:nvPr>
        </p:nvSpPr>
        <p:spPr bwMode="auto">
          <a:xfrm>
            <a:off x="7414399" y="5447279"/>
            <a:ext cx="785434" cy="785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sp>
        <p:nvSpPr>
          <p:cNvPr id="56" name="文本框 55"/>
          <p:cNvSpPr txBox="1">
            <a:spLocks noChangeArrowheads="1"/>
          </p:cNvSpPr>
          <p:nvPr>
            <p:custDataLst>
              <p:tags r:id="rId13"/>
            </p:custDataLst>
          </p:nvPr>
        </p:nvSpPr>
        <p:spPr bwMode="auto">
          <a:xfrm>
            <a:off x="6252612" y="1879198"/>
            <a:ext cx="300632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09600"/>
            <a:r>
              <a:rPr lang="zh-CN" altLang="en-US">
                <a:solidFill>
                  <a:prstClr val="black">
                    <a:lumMod val="75000"/>
                    <a:lumOff val="25000"/>
                  </a:prstClr>
                </a:solidFill>
                <a:latin typeface="+mn-lt"/>
                <a:ea typeface="+mn-ea"/>
                <a:cs typeface="+mn-ea"/>
                <a:sym typeface="+mn-lt"/>
              </a:rPr>
              <a:t>划分客户画像的维度</a:t>
            </a:r>
            <a:endParaRPr lang="zh-CN" altLang="en-US">
              <a:solidFill>
                <a:prstClr val="black">
                  <a:lumMod val="75000"/>
                  <a:lumOff val="25000"/>
                </a:prstClr>
              </a:solidFill>
              <a:latin typeface="+mn-lt"/>
              <a:ea typeface="+mn-ea"/>
              <a:cs typeface="+mn-ea"/>
              <a:sym typeface="+mn-lt"/>
            </a:endParaRPr>
          </a:p>
        </p:txBody>
      </p:sp>
      <p:sp>
        <p:nvSpPr>
          <p:cNvPr id="57" name="TextBox 35"/>
          <p:cNvSpPr txBox="1">
            <a:spLocks noChangeArrowheads="1"/>
          </p:cNvSpPr>
          <p:nvPr>
            <p:custDataLst>
              <p:tags r:id="rId14"/>
            </p:custDataLst>
          </p:nvPr>
        </p:nvSpPr>
        <p:spPr bwMode="auto">
          <a:xfrm>
            <a:off x="6221174" y="2353768"/>
            <a:ext cx="379912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09600">
              <a:spcBef>
                <a:spcPct val="0"/>
              </a:spcBef>
            </a:pPr>
            <a:r>
              <a:rPr lang="zh-CN" altLang="en-US" sz="1800">
                <a:solidFill>
                  <a:prstClr val="black">
                    <a:lumMod val="50000"/>
                    <a:lumOff val="50000"/>
                  </a:prstClr>
                </a:solidFill>
                <a:latin typeface="+mn-lt"/>
                <a:ea typeface="+mn-ea"/>
                <a:cs typeface="+mn-ea"/>
                <a:sym typeface="+mn-lt"/>
              </a:rPr>
              <a:t>划分为基础信息、交易信息、主观信息 3 个维度。</a:t>
            </a:r>
            <a:endParaRPr lang="zh-CN" altLang="en-US" sz="1800">
              <a:solidFill>
                <a:prstClr val="black">
                  <a:lumMod val="50000"/>
                  <a:lumOff val="50000"/>
                </a:prstClr>
              </a:solidFill>
              <a:latin typeface="+mn-lt"/>
              <a:ea typeface="+mn-ea"/>
              <a:cs typeface="+mn-ea"/>
              <a:sym typeface="+mn-lt"/>
            </a:endParaRPr>
          </a:p>
        </p:txBody>
      </p:sp>
      <p:sp>
        <p:nvSpPr>
          <p:cNvPr id="58" name="文本框 57"/>
          <p:cNvSpPr txBox="1">
            <a:spLocks noChangeArrowheads="1"/>
          </p:cNvSpPr>
          <p:nvPr>
            <p:custDataLst>
              <p:tags r:id="rId15"/>
            </p:custDataLst>
          </p:nvPr>
        </p:nvSpPr>
        <p:spPr bwMode="auto">
          <a:xfrm>
            <a:off x="7708900" y="3986530"/>
            <a:ext cx="4259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09600"/>
            <a:r>
              <a:rPr lang="zh-CN" altLang="en-US">
                <a:solidFill>
                  <a:prstClr val="black">
                    <a:lumMod val="75000"/>
                    <a:lumOff val="25000"/>
                  </a:prstClr>
                </a:solidFill>
                <a:latin typeface="+mn-lt"/>
                <a:ea typeface="+mn-ea"/>
                <a:cs typeface="+mn-ea"/>
                <a:sym typeface="+mn-lt"/>
              </a:rPr>
              <a:t>根据维度设计属性和属性值</a:t>
            </a:r>
            <a:endParaRPr lang="zh-CN" altLang="en-US">
              <a:solidFill>
                <a:prstClr val="black">
                  <a:lumMod val="75000"/>
                  <a:lumOff val="25000"/>
                </a:prstClr>
              </a:solidFill>
              <a:latin typeface="+mn-lt"/>
              <a:ea typeface="+mn-ea"/>
              <a:cs typeface="+mn-ea"/>
              <a:sym typeface="+mn-lt"/>
            </a:endParaRPr>
          </a:p>
        </p:txBody>
      </p:sp>
      <p:sp>
        <p:nvSpPr>
          <p:cNvPr id="59" name="TextBox 35"/>
          <p:cNvSpPr txBox="1">
            <a:spLocks noChangeArrowheads="1"/>
          </p:cNvSpPr>
          <p:nvPr>
            <p:custDataLst>
              <p:tags r:id="rId16"/>
            </p:custDataLst>
          </p:nvPr>
        </p:nvSpPr>
        <p:spPr bwMode="auto">
          <a:xfrm>
            <a:off x="7719049" y="4404470"/>
            <a:ext cx="3633273"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09600">
              <a:spcBef>
                <a:spcPct val="0"/>
              </a:spcBef>
            </a:pPr>
            <a:r>
              <a:rPr lang="zh-CN" altLang="en-US" sz="1800">
                <a:solidFill>
                  <a:prstClr val="black">
                    <a:lumMod val="50000"/>
                    <a:lumOff val="50000"/>
                  </a:prstClr>
                </a:solidFill>
                <a:latin typeface="+mn-lt"/>
                <a:ea typeface="+mn-ea"/>
                <a:cs typeface="+mn-ea"/>
                <a:sym typeface="+mn-lt"/>
              </a:rPr>
              <a:t>属性可以与维度中的属性重叠，也可以不重叠，最终目的是保证客户标签简单易懂。</a:t>
            </a:r>
            <a:endParaRPr lang="en-US" altLang="zh-CN" sz="1800">
              <a:solidFill>
                <a:prstClr val="black">
                  <a:lumMod val="50000"/>
                  <a:lumOff val="50000"/>
                </a:prstClr>
              </a:solidFill>
              <a:latin typeface="+mn-lt"/>
              <a:ea typeface="+mn-ea"/>
              <a:cs typeface="+mn-ea"/>
              <a:sym typeface="+mn-lt"/>
            </a:endParaRPr>
          </a:p>
        </p:txBody>
      </p:sp>
      <p:sp>
        <p:nvSpPr>
          <p:cNvPr id="60" name="文本框 59"/>
          <p:cNvSpPr txBox="1">
            <a:spLocks noChangeArrowheads="1"/>
          </p:cNvSpPr>
          <p:nvPr>
            <p:custDataLst>
              <p:tags r:id="rId17"/>
            </p:custDataLst>
          </p:nvPr>
        </p:nvSpPr>
        <p:spPr bwMode="auto">
          <a:xfrm>
            <a:off x="951865" y="4196080"/>
            <a:ext cx="274383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609600"/>
            <a:r>
              <a:rPr lang="zh-CN" altLang="en-US">
                <a:solidFill>
                  <a:prstClr val="black">
                    <a:lumMod val="75000"/>
                    <a:lumOff val="25000"/>
                  </a:prstClr>
                </a:solidFill>
                <a:latin typeface="+mn-lt"/>
                <a:ea typeface="+mn-ea"/>
                <a:cs typeface="+mn-ea"/>
                <a:sym typeface="+mn-lt"/>
              </a:rPr>
              <a:t>按照标签属性和属性值搭建客户标签</a:t>
            </a:r>
            <a:endParaRPr lang="zh-CN" altLang="en-US">
              <a:solidFill>
                <a:prstClr val="black">
                  <a:lumMod val="75000"/>
                  <a:lumOff val="25000"/>
                </a:prstClr>
              </a:solidFill>
              <a:latin typeface="+mn-lt"/>
              <a:ea typeface="+mn-ea"/>
              <a:cs typeface="+mn-ea"/>
              <a:sym typeface="+mn-lt"/>
            </a:endParaRPr>
          </a:p>
        </p:txBody>
      </p:sp>
      <p:sp>
        <p:nvSpPr>
          <p:cNvPr id="63" name="文本框 62"/>
          <p:cNvSpPr txBox="1">
            <a:spLocks noChangeArrowheads="1"/>
          </p:cNvSpPr>
          <p:nvPr>
            <p:custDataLst>
              <p:tags r:id="rId18"/>
            </p:custDataLst>
          </p:nvPr>
        </p:nvSpPr>
        <p:spPr bwMode="auto">
          <a:xfrm>
            <a:off x="5453187" y="2269303"/>
            <a:ext cx="69555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2400" b="1" dirty="0">
                <a:solidFill>
                  <a:prstClr val="white"/>
                </a:solidFill>
                <a:latin typeface="+mn-lt"/>
                <a:ea typeface="+mn-ea"/>
                <a:cs typeface="+mn-ea"/>
                <a:sym typeface="+mn-lt"/>
              </a:rPr>
              <a:t>01</a:t>
            </a:r>
            <a:endParaRPr lang="zh-CN" altLang="en-US" sz="2400" b="1" dirty="0">
              <a:solidFill>
                <a:prstClr val="white"/>
              </a:solidFill>
              <a:latin typeface="+mn-lt"/>
              <a:ea typeface="+mn-ea"/>
              <a:cs typeface="+mn-ea"/>
              <a:sym typeface="+mn-lt"/>
            </a:endParaRPr>
          </a:p>
        </p:txBody>
      </p:sp>
      <p:sp>
        <p:nvSpPr>
          <p:cNvPr id="64" name="文本框 63"/>
          <p:cNvSpPr txBox="1">
            <a:spLocks noChangeArrowheads="1"/>
          </p:cNvSpPr>
          <p:nvPr>
            <p:custDataLst>
              <p:tags r:id="rId19"/>
            </p:custDataLst>
          </p:nvPr>
        </p:nvSpPr>
        <p:spPr bwMode="auto">
          <a:xfrm>
            <a:off x="7463635" y="5614252"/>
            <a:ext cx="69555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2400" b="1" dirty="0">
                <a:solidFill>
                  <a:prstClr val="white"/>
                </a:solidFill>
                <a:latin typeface="+mn-lt"/>
                <a:ea typeface="+mn-ea"/>
                <a:cs typeface="+mn-ea"/>
                <a:sym typeface="+mn-lt"/>
              </a:rPr>
              <a:t>02</a:t>
            </a:r>
            <a:endParaRPr lang="zh-CN" altLang="en-US" sz="2400" b="1" dirty="0">
              <a:solidFill>
                <a:prstClr val="white"/>
              </a:solidFill>
              <a:latin typeface="+mn-lt"/>
              <a:ea typeface="+mn-ea"/>
              <a:cs typeface="+mn-ea"/>
              <a:sym typeface="+mn-lt"/>
            </a:endParaRPr>
          </a:p>
        </p:txBody>
      </p:sp>
      <p:sp>
        <p:nvSpPr>
          <p:cNvPr id="65" name="文本框 64"/>
          <p:cNvSpPr txBox="1">
            <a:spLocks noChangeArrowheads="1"/>
          </p:cNvSpPr>
          <p:nvPr>
            <p:custDataLst>
              <p:tags r:id="rId20"/>
            </p:custDataLst>
          </p:nvPr>
        </p:nvSpPr>
        <p:spPr bwMode="auto">
          <a:xfrm>
            <a:off x="3272759" y="5465849"/>
            <a:ext cx="69555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2400" b="1" dirty="0">
                <a:solidFill>
                  <a:prstClr val="black">
                    <a:lumMod val="75000"/>
                    <a:lumOff val="25000"/>
                  </a:prstClr>
                </a:solidFill>
                <a:latin typeface="+mn-lt"/>
                <a:ea typeface="+mn-ea"/>
                <a:cs typeface="+mn-ea"/>
                <a:sym typeface="+mn-lt"/>
              </a:rPr>
              <a:t>03</a:t>
            </a:r>
            <a:endParaRPr lang="zh-CN" altLang="en-US" sz="2400" b="1" dirty="0">
              <a:solidFill>
                <a:prstClr val="black">
                  <a:lumMod val="75000"/>
                  <a:lumOff val="25000"/>
                </a:prst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1+#ppt_w/2"/>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500"/>
                                        <p:tgtEl>
                                          <p:spTgt spid="50"/>
                                        </p:tgtEl>
                                      </p:cBhvr>
                                    </p:animEffect>
                                  </p:childTnLst>
                                </p:cTn>
                              </p:par>
                              <p:par>
                                <p:cTn id="21" presetID="22" presetClass="entr" presetSubtype="2"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500"/>
                                        <p:tgtEl>
                                          <p:spTgt spid="52"/>
                                        </p:tgtEl>
                                      </p:cBhvr>
                                    </p:animEffect>
                                  </p:childTnLst>
                                </p:cTn>
                              </p:par>
                              <p:par>
                                <p:cTn id="24" presetID="22" presetClass="entr" presetSubtype="8"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Effect transition="in" filter="fade">
                                      <p:cBhvr>
                                        <p:cTn id="33" dur="500"/>
                                        <p:tgtEl>
                                          <p:spTgt spid="6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500" fill="hold"/>
                                        <p:tgtEl>
                                          <p:spTgt spid="64"/>
                                        </p:tgtEl>
                                        <p:attrNameLst>
                                          <p:attrName>ppt_w</p:attrName>
                                        </p:attrNameLst>
                                      </p:cBhvr>
                                      <p:tavLst>
                                        <p:tav tm="0">
                                          <p:val>
                                            <p:fltVal val="0"/>
                                          </p:val>
                                        </p:tav>
                                        <p:tav tm="100000">
                                          <p:val>
                                            <p:strVal val="#ppt_w"/>
                                          </p:val>
                                        </p:tav>
                                      </p:tavLst>
                                    </p:anim>
                                    <p:anim calcmode="lin" valueType="num">
                                      <p:cBhvr>
                                        <p:cTn id="37" dur="500" fill="hold"/>
                                        <p:tgtEl>
                                          <p:spTgt spid="64"/>
                                        </p:tgtEl>
                                        <p:attrNameLst>
                                          <p:attrName>ppt_h</p:attrName>
                                        </p:attrNameLst>
                                      </p:cBhvr>
                                      <p:tavLst>
                                        <p:tav tm="0">
                                          <p:val>
                                            <p:fltVal val="0"/>
                                          </p:val>
                                        </p:tav>
                                        <p:tav tm="100000">
                                          <p:val>
                                            <p:strVal val="#ppt_h"/>
                                          </p:val>
                                        </p:tav>
                                      </p:tavLst>
                                    </p:anim>
                                    <p:animEffect transition="in" filter="fade">
                                      <p:cBhvr>
                                        <p:cTn id="38" dur="500"/>
                                        <p:tgtEl>
                                          <p:spTgt spid="6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Effect transition="in" filter="fade">
                                      <p:cBhvr>
                                        <p:cTn id="43" dur="500"/>
                                        <p:tgtEl>
                                          <p:spTgt spid="6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500"/>
                                        <p:tgtEl>
                                          <p:spTgt spid="58"/>
                                        </p:tgtEl>
                                      </p:cBhvr>
                                    </p:animEffect>
                                  </p:childTnLst>
                                </p:cTn>
                              </p:par>
                            </p:childTnLst>
                          </p:cTn>
                        </p:par>
                        <p:par>
                          <p:cTn id="69" fill="hold">
                            <p:stCondLst>
                              <p:cond delay="100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2"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 calcmode="lin" valueType="num">
                                      <p:cBhvr additive="base">
                                        <p:cTn id="77" dur="500" fill="hold"/>
                                        <p:tgtEl>
                                          <p:spTgt spid="59"/>
                                        </p:tgtEl>
                                        <p:attrNameLst>
                                          <p:attrName>ppt_x</p:attrName>
                                        </p:attrNameLst>
                                      </p:cBhvr>
                                      <p:tavLst>
                                        <p:tav tm="0">
                                          <p:val>
                                            <p:strVal val="1+#ppt_w/2"/>
                                          </p:val>
                                        </p:tav>
                                        <p:tav tm="100000">
                                          <p:val>
                                            <p:strVal val="#ppt_x"/>
                                          </p:val>
                                        </p:tav>
                                      </p:tavLst>
                                    </p:anim>
                                    <p:anim calcmode="lin" valueType="num">
                                      <p:cBhvr additive="base">
                                        <p:cTn id="7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53" grpId="0" bldLvl="0" animBg="1"/>
      <p:bldP spid="54" grpId="0" bldLvl="0" animBg="1"/>
      <p:bldP spid="55" grpId="0" bldLvl="0" animBg="1"/>
      <p:bldP spid="56" grpId="0"/>
      <p:bldP spid="57" grpId="0"/>
      <p:bldP spid="58" grpId="0"/>
      <p:bldP spid="59" grpId="0"/>
      <p:bldP spid="60" grpId="0"/>
      <p:bldP spid="63" grpId="0"/>
      <p:bldP spid="64"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1</a:t>
            </a:r>
            <a:r>
              <a:rPr lang="zh-CN" altLang="en-US" dirty="0">
                <a:latin typeface="+mn-lt"/>
                <a:ea typeface="+mn-ea"/>
                <a:cs typeface="+mn-ea"/>
                <a:sym typeface="+mn-lt"/>
              </a:rPr>
              <a:t>：创建并分析客户画像</a:t>
            </a:r>
            <a:endParaRPr lang="zh-CN" altLang="en-US" dirty="0">
              <a:latin typeface="+mn-lt"/>
              <a:ea typeface="+mn-ea"/>
              <a:cs typeface="+mn-ea"/>
              <a:sym typeface="+mn-lt"/>
            </a:endParaRPr>
          </a:p>
        </p:txBody>
      </p:sp>
      <p:sp>
        <p:nvSpPr>
          <p:cNvPr id="7" name="文本框 5"/>
          <p:cNvSpPr txBox="1">
            <a:spLocks noChangeArrowheads="1"/>
          </p:cNvSpPr>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nvSpPr>
        <p:spPr>
          <a:xfrm>
            <a:off x="1047750" y="3343276"/>
            <a:ext cx="9375775" cy="33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173480" y="3343275"/>
            <a:ext cx="8708390" cy="338554"/>
          </a:xfrm>
          <a:prstGeom prst="rect">
            <a:avLst/>
          </a:prstGeom>
          <a:noFill/>
        </p:spPr>
        <p:txBody>
          <a:bodyPr wrap="square" rtlCol="0">
            <a:spAutoFit/>
          </a:bodyPr>
          <a:lstStyle/>
          <a:p>
            <a:r>
              <a:rPr lang="en-US" altLang="zh-CN" sz="1600" dirty="0" smtClean="0"/>
              <a:t>          </a:t>
            </a:r>
            <a:r>
              <a:rPr lang="zh-CN" altLang="en-US" sz="1600" dirty="0" smtClean="0"/>
              <a:t>（</a:t>
            </a:r>
            <a:r>
              <a:rPr lang="en-US" altLang="zh-CN" sz="1600" dirty="0" smtClean="0"/>
              <a:t>1</a:t>
            </a:r>
            <a:r>
              <a:rPr lang="zh-CN" altLang="en-US" sz="1600" dirty="0" smtClean="0"/>
              <a:t>）选择数据源        </a:t>
            </a:r>
            <a:r>
              <a:rPr lang="en-US" altLang="zh-CN" sz="1600" dirty="0" smtClean="0"/>
              <a:t>             </a:t>
            </a:r>
            <a:r>
              <a:rPr lang="en-US" altLang="zh-CN" sz="1600" dirty="0" smtClean="0"/>
              <a:t>                                    </a:t>
            </a:r>
            <a:r>
              <a:rPr lang="zh-CN" altLang="en-US" sz="1600" dirty="0" smtClean="0"/>
              <a:t> </a:t>
            </a:r>
            <a:r>
              <a:rPr lang="zh-CN" altLang="en-US" sz="1600" dirty="0" smtClean="0"/>
              <a:t>（</a:t>
            </a:r>
            <a:r>
              <a:rPr lang="en-US" altLang="zh-CN" sz="1600" dirty="0" smtClean="0"/>
              <a:t>2</a:t>
            </a:r>
            <a:r>
              <a:rPr lang="zh-CN" altLang="en-US" sz="1600" dirty="0" smtClean="0"/>
              <a:t>）添加条件列并设置条件</a:t>
            </a:r>
            <a:endParaRPr lang="zh-CN" altLang="en-US" sz="1600" dirty="0" smtClean="0"/>
          </a:p>
        </p:txBody>
      </p:sp>
      <p:pic>
        <p:nvPicPr>
          <p:cNvPr id="3" name="图片 2"/>
          <p:cNvPicPr>
            <a:picLocks noChangeAspect="1"/>
          </p:cNvPicPr>
          <p:nvPr>
            <p:custDataLst>
              <p:tags r:id="rId1"/>
            </p:custDataLst>
          </p:nvPr>
        </p:nvPicPr>
        <p:blipFill>
          <a:blip r:embed="rId2"/>
          <a:stretch>
            <a:fillRect/>
          </a:stretch>
        </p:blipFill>
        <p:spPr>
          <a:xfrm>
            <a:off x="1030605" y="1310005"/>
            <a:ext cx="3392170" cy="187071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5381625" y="1180465"/>
            <a:ext cx="5041265" cy="1992630"/>
          </a:xfrm>
          <a:prstGeom prst="rect">
            <a:avLst/>
          </a:prstGeom>
        </p:spPr>
      </p:pic>
      <p:sp>
        <p:nvSpPr>
          <p:cNvPr id="8" name="矩形 7"/>
          <p:cNvSpPr/>
          <p:nvPr>
            <p:custDataLst>
              <p:tags r:id="rId5"/>
            </p:custDataLst>
          </p:nvPr>
        </p:nvSpPr>
        <p:spPr>
          <a:xfrm>
            <a:off x="1047750" y="6292216"/>
            <a:ext cx="9440545" cy="33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custDataLst>
              <p:tags r:id="rId6"/>
            </p:custDataLst>
          </p:nvPr>
        </p:nvSpPr>
        <p:spPr>
          <a:xfrm>
            <a:off x="1045210" y="6292215"/>
            <a:ext cx="9443085" cy="338554"/>
          </a:xfrm>
          <a:prstGeom prst="rect">
            <a:avLst/>
          </a:prstGeom>
          <a:noFill/>
        </p:spPr>
        <p:txBody>
          <a:bodyPr wrap="square" rtlCol="0">
            <a:spAutoFit/>
          </a:bodyPr>
          <a:lstStyle/>
          <a:p>
            <a:r>
              <a:rPr lang="zh-CN" altLang="en-US" sz="1600" dirty="0" smtClean="0"/>
              <a:t> （</a:t>
            </a:r>
            <a:r>
              <a:rPr lang="en-US" altLang="zh-CN" sz="1600" dirty="0" smtClean="0"/>
              <a:t>3</a:t>
            </a:r>
            <a:r>
              <a:rPr lang="zh-CN" altLang="en-US" sz="1600" dirty="0" smtClean="0"/>
              <a:t>）添加“购物金额层段 / 元”条件列</a:t>
            </a:r>
            <a:r>
              <a:rPr lang="en-US" altLang="zh-CN" sz="1600" dirty="0" smtClean="0"/>
              <a:t>                         </a:t>
            </a:r>
            <a:r>
              <a:rPr lang="en-US" altLang="zh-CN" sz="1600" dirty="0" smtClean="0"/>
              <a:t>                 </a:t>
            </a:r>
            <a:r>
              <a:rPr lang="zh-CN" altLang="en-US" sz="1600" dirty="0" smtClean="0"/>
              <a:t> </a:t>
            </a:r>
            <a:r>
              <a:rPr lang="zh-CN" altLang="en-US" sz="1600" dirty="0" smtClean="0"/>
              <a:t>（</a:t>
            </a:r>
            <a:r>
              <a:rPr lang="en-US" altLang="zh-CN" sz="1600" dirty="0" smtClean="0"/>
              <a:t>4</a:t>
            </a:r>
            <a:r>
              <a:rPr lang="zh-CN" altLang="en-US" sz="1600" dirty="0" smtClean="0"/>
              <a:t>）调整数据类型</a:t>
            </a:r>
            <a:endParaRPr lang="zh-CN" altLang="en-US" sz="1600" dirty="0" smtClean="0"/>
          </a:p>
        </p:txBody>
      </p:sp>
      <p:pic>
        <p:nvPicPr>
          <p:cNvPr id="10" name="图片 9"/>
          <p:cNvPicPr>
            <a:picLocks noChangeAspect="1"/>
          </p:cNvPicPr>
          <p:nvPr>
            <p:custDataLst>
              <p:tags r:id="rId7"/>
            </p:custDataLst>
          </p:nvPr>
        </p:nvPicPr>
        <p:blipFill>
          <a:blip r:embed="rId8"/>
          <a:stretch>
            <a:fillRect/>
          </a:stretch>
        </p:blipFill>
        <p:spPr>
          <a:xfrm>
            <a:off x="1173480" y="4118610"/>
            <a:ext cx="3940175" cy="2074545"/>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5536565" y="3802380"/>
            <a:ext cx="4886325" cy="23831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1</a:t>
            </a:r>
            <a:r>
              <a:rPr lang="zh-CN" altLang="en-US" dirty="0">
                <a:latin typeface="+mn-lt"/>
                <a:ea typeface="+mn-ea"/>
                <a:cs typeface="+mn-ea"/>
                <a:sym typeface="+mn-lt"/>
              </a:rPr>
              <a:t>：创建并分析客户画像</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357630" y="2948306"/>
            <a:ext cx="8458835" cy="33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1357630" y="2948305"/>
            <a:ext cx="8458835" cy="338554"/>
          </a:xfrm>
          <a:prstGeom prst="rect">
            <a:avLst/>
          </a:prstGeom>
          <a:noFill/>
        </p:spPr>
        <p:txBody>
          <a:bodyPr wrap="square" rtlCol="0">
            <a:spAutoFit/>
          </a:bodyPr>
          <a:lstStyle/>
          <a:p>
            <a:r>
              <a:rPr lang="en-US" altLang="zh-CN" sz="1600" dirty="0" smtClean="0"/>
              <a:t>            </a:t>
            </a:r>
            <a:r>
              <a:rPr lang="zh-CN" altLang="en-US" sz="1600" dirty="0" smtClean="0"/>
              <a:t>（</a:t>
            </a:r>
            <a:r>
              <a:rPr lang="en-US" altLang="zh-CN" sz="1600" dirty="0" smtClean="0"/>
              <a:t>5</a:t>
            </a:r>
            <a:r>
              <a:rPr lang="zh-CN" altLang="en-US" sz="1600" dirty="0" smtClean="0"/>
              <a:t>）创建条形图</a:t>
            </a:r>
            <a:r>
              <a:rPr lang="en-US" altLang="zh-CN" sz="1600" dirty="0" smtClean="0"/>
              <a:t>                                </a:t>
            </a:r>
            <a:r>
              <a:rPr lang="en-US" altLang="zh-CN" sz="1600" dirty="0" smtClean="0"/>
              <a:t>                   </a:t>
            </a:r>
            <a:r>
              <a:rPr lang="zh-CN" altLang="en-US" sz="1600" dirty="0" smtClean="0"/>
              <a:t> </a:t>
            </a:r>
            <a:r>
              <a:rPr lang="zh-CN" altLang="en-US" sz="1600" dirty="0" smtClean="0"/>
              <a:t>（</a:t>
            </a:r>
            <a:r>
              <a:rPr lang="en-US" altLang="zh-CN" sz="1600" dirty="0" smtClean="0"/>
              <a:t>6</a:t>
            </a:r>
            <a:r>
              <a:rPr lang="zh-CN" altLang="en-US" sz="1600" dirty="0" smtClean="0"/>
              <a:t>）设置坐标轴</a:t>
            </a:r>
            <a:endParaRPr lang="zh-CN" altLang="en-US" sz="1600" dirty="0" smtClean="0"/>
          </a:p>
        </p:txBody>
      </p:sp>
      <p:pic>
        <p:nvPicPr>
          <p:cNvPr id="8" name="图片 7"/>
          <p:cNvPicPr>
            <a:picLocks noChangeAspect="1"/>
          </p:cNvPicPr>
          <p:nvPr>
            <p:custDataLst>
              <p:tags r:id="rId5"/>
            </p:custDataLst>
          </p:nvPr>
        </p:nvPicPr>
        <p:blipFill>
          <a:blip r:embed="rId6"/>
          <a:stretch>
            <a:fillRect/>
          </a:stretch>
        </p:blipFill>
        <p:spPr>
          <a:xfrm>
            <a:off x="1357630" y="963295"/>
            <a:ext cx="3505835" cy="1847850"/>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5351780" y="963295"/>
            <a:ext cx="4494530" cy="1878330"/>
          </a:xfrm>
          <a:prstGeom prst="rect">
            <a:avLst/>
          </a:prstGeom>
        </p:spPr>
      </p:pic>
      <p:sp>
        <p:nvSpPr>
          <p:cNvPr id="2" name="矩形 1"/>
          <p:cNvSpPr/>
          <p:nvPr>
            <p:custDataLst>
              <p:tags r:id="rId9"/>
            </p:custDataLst>
          </p:nvPr>
        </p:nvSpPr>
        <p:spPr>
          <a:xfrm>
            <a:off x="1304925" y="6134101"/>
            <a:ext cx="8643620" cy="33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1302385" y="6134100"/>
            <a:ext cx="8721090" cy="338554"/>
          </a:xfrm>
          <a:prstGeom prst="rect">
            <a:avLst/>
          </a:prstGeom>
          <a:noFill/>
        </p:spPr>
        <p:txBody>
          <a:bodyPr wrap="square" rtlCol="0">
            <a:spAutoFit/>
          </a:bodyPr>
          <a:lstStyle/>
          <a:p>
            <a:r>
              <a:rPr lang="en-US" altLang="zh-CN" sz="1600" dirty="0" smtClean="0"/>
              <a:t>                   </a:t>
            </a:r>
            <a:r>
              <a:rPr lang="zh-CN" altLang="en-US" sz="1600" dirty="0" smtClean="0"/>
              <a:t>（</a:t>
            </a:r>
            <a:r>
              <a:rPr lang="en-US" altLang="zh-CN" sz="1600" dirty="0" smtClean="0"/>
              <a:t>7</a:t>
            </a:r>
            <a:r>
              <a:rPr lang="zh-CN" altLang="en-US" sz="1600" dirty="0" smtClean="0"/>
              <a:t>）创建其他图表</a:t>
            </a:r>
            <a:r>
              <a:rPr lang="en-US" altLang="zh-CN" sz="1600" dirty="0" smtClean="0"/>
              <a:t>                                    </a:t>
            </a:r>
            <a:r>
              <a:rPr lang="en-US" altLang="zh-CN" sz="1600" dirty="0" smtClean="0"/>
              <a:t>          </a:t>
            </a:r>
            <a:r>
              <a:rPr lang="zh-CN" altLang="en-US" sz="1600" dirty="0" smtClean="0"/>
              <a:t> </a:t>
            </a:r>
            <a:r>
              <a:rPr lang="zh-CN" altLang="en-US" sz="1600" dirty="0" smtClean="0"/>
              <a:t>（</a:t>
            </a:r>
            <a:r>
              <a:rPr lang="en-US" altLang="zh-CN" sz="1600" dirty="0" smtClean="0"/>
              <a:t>8</a:t>
            </a:r>
            <a:r>
              <a:rPr lang="zh-CN" altLang="en-US" sz="1600" dirty="0" smtClean="0"/>
              <a:t>）分析图表数据</a:t>
            </a:r>
            <a:endParaRPr lang="zh-CN" altLang="en-US" sz="1600" dirty="0" smtClean="0"/>
          </a:p>
        </p:txBody>
      </p:sp>
      <p:grpSp>
        <p:nvGrpSpPr>
          <p:cNvPr id="13" name="组合 12"/>
          <p:cNvGrpSpPr/>
          <p:nvPr/>
        </p:nvGrpSpPr>
        <p:grpSpPr>
          <a:xfrm>
            <a:off x="1304925" y="3519170"/>
            <a:ext cx="8642985" cy="2477770"/>
            <a:chOff x="772" y="4032"/>
            <a:chExt cx="16957" cy="4861"/>
          </a:xfrm>
        </p:grpSpPr>
        <p:pic>
          <p:nvPicPr>
            <p:cNvPr id="10" name="图片 9"/>
            <p:cNvPicPr>
              <a:picLocks noChangeAspect="1"/>
            </p:cNvPicPr>
            <p:nvPr>
              <p:custDataLst>
                <p:tags r:id="rId11"/>
              </p:custDataLst>
            </p:nvPr>
          </p:nvPicPr>
          <p:blipFill>
            <a:blip r:embed="rId12"/>
            <a:stretch>
              <a:fillRect/>
            </a:stretch>
          </p:blipFill>
          <p:spPr>
            <a:xfrm>
              <a:off x="772" y="4033"/>
              <a:ext cx="8310" cy="4860"/>
            </a:xfrm>
            <a:prstGeom prst="rect">
              <a:avLst/>
            </a:prstGeom>
          </p:spPr>
        </p:pic>
        <p:pic>
          <p:nvPicPr>
            <p:cNvPr id="11" name="图片 10"/>
            <p:cNvPicPr>
              <a:picLocks noChangeAspect="1"/>
            </p:cNvPicPr>
            <p:nvPr>
              <p:custDataLst>
                <p:tags r:id="rId13"/>
              </p:custDataLst>
            </p:nvPr>
          </p:nvPicPr>
          <p:blipFill>
            <a:blip r:embed="rId14"/>
            <a:stretch>
              <a:fillRect/>
            </a:stretch>
          </p:blipFill>
          <p:spPr>
            <a:xfrm>
              <a:off x="9413" y="4032"/>
              <a:ext cx="8317" cy="486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2</a:t>
            </a:r>
            <a:r>
              <a:rPr lang="zh-CN" altLang="en-US" dirty="0">
                <a:latin typeface="+mn-lt"/>
                <a:ea typeface="+mn-ea"/>
                <a:cs typeface="+mn-ea"/>
                <a:sym typeface="+mn-lt"/>
              </a:rPr>
              <a:t>：搭建客户标签</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096010" y="3287396"/>
            <a:ext cx="9551035" cy="3683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1305560" y="3287395"/>
            <a:ext cx="9531569" cy="338554"/>
          </a:xfrm>
          <a:prstGeom prst="rect">
            <a:avLst/>
          </a:prstGeom>
          <a:noFill/>
        </p:spPr>
        <p:txBody>
          <a:bodyPr wrap="square" rtlCol="0">
            <a:spAutoFit/>
          </a:bodyPr>
          <a:lstStyle/>
          <a:p>
            <a:r>
              <a:rPr lang="en-US" altLang="zh-CN" sz="1600" dirty="0" smtClean="0"/>
              <a:t>           </a:t>
            </a:r>
            <a:r>
              <a:rPr lang="en-US" altLang="zh-CN" sz="1600" dirty="0" smtClean="0"/>
              <a:t>      </a:t>
            </a:r>
            <a:r>
              <a:rPr lang="zh-CN" altLang="en-US" sz="1600" dirty="0" smtClean="0"/>
              <a:t>（</a:t>
            </a:r>
            <a:r>
              <a:rPr lang="en-US" altLang="zh-CN" sz="1600" dirty="0" smtClean="0"/>
              <a:t>1</a:t>
            </a:r>
            <a:r>
              <a:rPr lang="zh-CN" altLang="en-US" sz="1600" dirty="0" smtClean="0"/>
              <a:t>）建立标签     </a:t>
            </a:r>
            <a:r>
              <a:rPr lang="en-US" altLang="zh-CN" sz="1600" dirty="0" smtClean="0"/>
              <a:t>                                                    </a:t>
            </a:r>
            <a:r>
              <a:rPr lang="en-US" altLang="zh-CN" sz="1600" dirty="0" smtClean="0"/>
              <a:t>         </a:t>
            </a:r>
            <a:r>
              <a:rPr lang="zh-CN" altLang="en-US" sz="1600" dirty="0" smtClean="0"/>
              <a:t> </a:t>
            </a:r>
            <a:r>
              <a:rPr lang="zh-CN" altLang="en-US" sz="1600" dirty="0" smtClean="0"/>
              <a:t>（</a:t>
            </a:r>
            <a:r>
              <a:rPr lang="en-US" altLang="zh-CN" sz="1600" dirty="0" smtClean="0"/>
              <a:t>2</a:t>
            </a:r>
            <a:r>
              <a:rPr lang="zh-CN" altLang="en-US" sz="1600" dirty="0" smtClean="0"/>
              <a:t>）隐藏列</a:t>
            </a:r>
            <a:endParaRPr lang="zh-CN" altLang="en-US" sz="1600" dirty="0" smtClean="0"/>
          </a:p>
        </p:txBody>
      </p:sp>
      <p:grpSp>
        <p:nvGrpSpPr>
          <p:cNvPr id="12" name="组合 11"/>
          <p:cNvGrpSpPr/>
          <p:nvPr/>
        </p:nvGrpSpPr>
        <p:grpSpPr>
          <a:xfrm>
            <a:off x="1504858" y="968693"/>
            <a:ext cx="9015914" cy="2219960"/>
            <a:chOff x="1103" y="4929"/>
            <a:chExt cx="16247" cy="4000"/>
          </a:xfrm>
        </p:grpSpPr>
        <p:pic>
          <p:nvPicPr>
            <p:cNvPr id="10" name="图片 9"/>
            <p:cNvPicPr>
              <a:picLocks noChangeAspect="1"/>
            </p:cNvPicPr>
            <p:nvPr>
              <p:custDataLst>
                <p:tags r:id="rId5"/>
              </p:custDataLst>
            </p:nvPr>
          </p:nvPicPr>
          <p:blipFill>
            <a:blip r:embed="rId6"/>
            <a:srcRect r="13641"/>
            <a:stretch>
              <a:fillRect/>
            </a:stretch>
          </p:blipFill>
          <p:spPr>
            <a:xfrm>
              <a:off x="1103" y="4929"/>
              <a:ext cx="6831" cy="4000"/>
            </a:xfrm>
            <a:prstGeom prst="rect">
              <a:avLst/>
            </a:prstGeom>
          </p:spPr>
        </p:pic>
        <p:pic>
          <p:nvPicPr>
            <p:cNvPr id="11" name="图片 10"/>
            <p:cNvPicPr>
              <a:picLocks noChangeAspect="1"/>
            </p:cNvPicPr>
            <p:nvPr>
              <p:custDataLst>
                <p:tags r:id="rId7"/>
              </p:custDataLst>
            </p:nvPr>
          </p:nvPicPr>
          <p:blipFill>
            <a:blip r:embed="rId8"/>
            <a:srcRect r="13234"/>
            <a:stretch>
              <a:fillRect/>
            </a:stretch>
          </p:blipFill>
          <p:spPr>
            <a:xfrm>
              <a:off x="10420" y="4930"/>
              <a:ext cx="6930" cy="3999"/>
            </a:xfrm>
            <a:prstGeom prst="rect">
              <a:avLst/>
            </a:prstGeom>
          </p:spPr>
        </p:pic>
      </p:grpSp>
      <p:sp>
        <p:nvSpPr>
          <p:cNvPr id="2" name="矩形 1"/>
          <p:cNvSpPr/>
          <p:nvPr>
            <p:custDataLst>
              <p:tags r:id="rId9"/>
            </p:custDataLst>
          </p:nvPr>
        </p:nvSpPr>
        <p:spPr>
          <a:xfrm>
            <a:off x="1096010" y="6263006"/>
            <a:ext cx="9551035" cy="3683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1095375" y="6263005"/>
            <a:ext cx="9552305" cy="338554"/>
          </a:xfrm>
          <a:prstGeom prst="rect">
            <a:avLst/>
          </a:prstGeom>
          <a:noFill/>
        </p:spPr>
        <p:txBody>
          <a:bodyPr wrap="square" rtlCol="0">
            <a:spAutoFit/>
          </a:bodyPr>
          <a:lstStyle/>
          <a:p>
            <a:r>
              <a:rPr lang="en-US" altLang="zh-CN" sz="1600" dirty="0" smtClean="0"/>
              <a:t>                   </a:t>
            </a:r>
            <a:r>
              <a:rPr lang="zh-CN" altLang="en-US" sz="1600" dirty="0" smtClean="0"/>
              <a:t>（</a:t>
            </a:r>
            <a:r>
              <a:rPr lang="en-US" altLang="zh-CN" sz="1600" dirty="0" smtClean="0"/>
              <a:t>3</a:t>
            </a:r>
            <a:r>
              <a:rPr lang="zh-CN" altLang="en-US" sz="1600" dirty="0" smtClean="0"/>
              <a:t>）查看指定客户的标签     </a:t>
            </a:r>
            <a:r>
              <a:rPr lang="en-US" altLang="zh-CN" sz="1600" dirty="0" smtClean="0"/>
              <a:t>                      </a:t>
            </a:r>
            <a:r>
              <a:rPr lang="en-US" altLang="zh-CN" sz="1600" dirty="0" smtClean="0"/>
              <a:t>                 </a:t>
            </a:r>
            <a:r>
              <a:rPr lang="zh-CN" altLang="en-US" sz="1600" dirty="0" smtClean="0"/>
              <a:t> </a:t>
            </a:r>
            <a:r>
              <a:rPr lang="zh-CN" altLang="en-US" sz="1600" dirty="0" smtClean="0"/>
              <a:t>（</a:t>
            </a:r>
            <a:r>
              <a:rPr lang="en-US" altLang="zh-CN" sz="1600" dirty="0" smtClean="0"/>
              <a:t>4</a:t>
            </a:r>
            <a:r>
              <a:rPr lang="zh-CN" altLang="en-US" sz="1600" dirty="0" smtClean="0"/>
              <a:t>）通过标签查看客户</a:t>
            </a:r>
            <a:endParaRPr lang="zh-CN" altLang="en-US" sz="1600" dirty="0" smtClean="0"/>
          </a:p>
        </p:txBody>
      </p:sp>
      <p:pic>
        <p:nvPicPr>
          <p:cNvPr id="8" name="图片 7"/>
          <p:cNvPicPr>
            <a:picLocks noChangeAspect="1"/>
          </p:cNvPicPr>
          <p:nvPr>
            <p:custDataLst>
              <p:tags r:id="rId11"/>
            </p:custDataLst>
          </p:nvPr>
        </p:nvPicPr>
        <p:blipFill>
          <a:blip r:embed="rId12"/>
          <a:stretch>
            <a:fillRect/>
          </a:stretch>
        </p:blipFill>
        <p:spPr>
          <a:xfrm>
            <a:off x="1095375" y="3853180"/>
            <a:ext cx="4665345" cy="2307590"/>
          </a:xfrm>
          <a:prstGeom prst="rect">
            <a:avLst/>
          </a:prstGeom>
        </p:spPr>
      </p:pic>
      <p:pic>
        <p:nvPicPr>
          <p:cNvPr id="9" name="图片 8"/>
          <p:cNvPicPr>
            <a:picLocks noChangeAspect="1"/>
          </p:cNvPicPr>
          <p:nvPr>
            <p:custDataLst>
              <p:tags r:id="rId13"/>
            </p:custDataLst>
          </p:nvPr>
        </p:nvPicPr>
        <p:blipFill>
          <a:blip r:embed="rId14"/>
          <a:stretch>
            <a:fillRect/>
          </a:stretch>
        </p:blipFill>
        <p:spPr>
          <a:xfrm>
            <a:off x="6012815" y="3853180"/>
            <a:ext cx="4634230" cy="2303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管理客户画像与客户标签</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5011514" y="305615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任务二</a:t>
            </a:r>
            <a:endParaRPr lang="zh-CN" altLang="en-US" dirty="0" smtClean="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mtClean="0">
                <a:solidFill>
                  <a:schemeClr val="bg1"/>
                </a:solidFill>
                <a:cs typeface="+mn-ea"/>
                <a:sym typeface="+mn-lt"/>
              </a:rPr>
              <a:t>管理会员数据</a:t>
            </a:r>
            <a:endParaRPr lang="zh-CN" altLang="en-US"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11514" y="427340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smtClean="0">
              <a:solidFill>
                <a:schemeClr val="tx1">
                  <a:lumMod val="50000"/>
                  <a:lumOff val="50000"/>
                </a:schemeClr>
              </a:solidFill>
              <a:cs typeface="+mn-ea"/>
              <a:sym typeface="+mn-lt"/>
            </a:endParaRPr>
          </a:p>
        </p:txBody>
      </p:sp>
      <p:pic>
        <p:nvPicPr>
          <p:cNvPr id="9" name="图片 8"/>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10" name="MH_Entry_2">
            <a:hlinkClick r:id="" action="ppaction://noaction"/>
          </p:cNvPr>
          <p:cNvSpPr txBox="1"/>
          <p:nvPr>
            <p:custDataLst>
              <p:tags r:id="rId9"/>
            </p:custDataLst>
          </p:nvPr>
        </p:nvSpPr>
        <p:spPr>
          <a:xfrm>
            <a:off x="1127131" y="433331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综合实训</a:t>
            </a:r>
            <a:endParaRPr lang="zh-CN" altLang="en-US" smtClean="0">
              <a:solidFill>
                <a:schemeClr val="bg1"/>
              </a:solidFill>
              <a:cs typeface="+mn-ea"/>
              <a:sym typeface="+mn-lt"/>
            </a:endParaRPr>
          </a:p>
        </p:txBody>
      </p:sp>
      <p:sp>
        <p:nvSpPr>
          <p:cNvPr id="21" name="MH_Number_1">
            <a:hlinkClick r:id="" action="ppaction://noaction"/>
          </p:cNvPr>
          <p:cNvSpPr/>
          <p:nvPr>
            <p:custDataLst>
              <p:tags r:id="rId10"/>
            </p:custDataLst>
          </p:nvPr>
        </p:nvSpPr>
        <p:spPr>
          <a:xfrm>
            <a:off x="5016594" y="17796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任务一</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zh-CN" altLang="en-US">
                <a:latin typeface="+mn-lt"/>
                <a:ea typeface="+mn-ea"/>
                <a:cs typeface="+mn-ea"/>
                <a:sym typeface="+mn-lt"/>
              </a:rPr>
              <a:t>一、会员与客户的区别</a:t>
            </a:r>
            <a:endParaRPr lang="zh-CN" altLang="en-US">
              <a:latin typeface="+mn-lt"/>
              <a:ea typeface="+mn-ea"/>
              <a:cs typeface="+mn-ea"/>
              <a:sym typeface="+mn-lt"/>
            </a:endParaRPr>
          </a:p>
        </p:txBody>
      </p:sp>
      <p:sp>
        <p:nvSpPr>
          <p:cNvPr id="7" name="文本框 5"/>
          <p:cNvSpPr txBox="1">
            <a:spLocks noChangeArrowheads="1"/>
          </p:cNvSpPr>
          <p:nvPr>
            <p:custDataLst>
              <p:tags r:id="rId3"/>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219" name="Text Box 10"/>
          <p:cNvSpPr txBox="1">
            <a:spLocks noChangeArrowheads="1"/>
          </p:cNvSpPr>
          <p:nvPr>
            <p:custDataLst>
              <p:tags r:id="rId4"/>
            </p:custDataLst>
          </p:nvPr>
        </p:nvSpPr>
        <p:spPr bwMode="auto">
          <a:xfrm>
            <a:off x="551180" y="991235"/>
            <a:ext cx="2860675" cy="2921635"/>
          </a:xfrm>
          <a:prstGeom prst="rect">
            <a:avLst/>
          </a:prstGeom>
          <a:noFill/>
          <a:ln w="9525">
            <a:noFill/>
            <a:miter lim="800000"/>
          </a:ln>
        </p:spPr>
        <p:txBody>
          <a:bodyPr wrap="square" lIns="45706" tIns="22853" rIns="45706" bIns="22853">
            <a:spAutoFit/>
          </a:bodyPr>
          <a:lstStyle/>
          <a:p>
            <a:pPr defTabSz="1087755">
              <a:lnSpc>
                <a:spcPct val="130000"/>
              </a:lnSpc>
            </a:pPr>
            <a:r>
              <a:rPr sz="1800" b="1" dirty="0">
                <a:solidFill>
                  <a:prstClr val="black">
                    <a:lumMod val="75000"/>
                    <a:lumOff val="25000"/>
                  </a:prstClr>
                </a:solidFill>
                <a:cs typeface="+mn-ea"/>
                <a:sym typeface="+mn-lt"/>
              </a:rPr>
              <a:t>关系类型：</a:t>
            </a:r>
            <a:r>
              <a:rPr sz="1800" dirty="0">
                <a:solidFill>
                  <a:prstClr val="black">
                    <a:lumMod val="75000"/>
                    <a:lumOff val="25000"/>
                  </a:prstClr>
                </a:solidFill>
                <a:cs typeface="+mn-ea"/>
                <a:sym typeface="+mn-lt"/>
              </a:rPr>
              <a:t>客户通常是指店铺商品的购买者或服务接受者，他们与店铺之间一般是一次性交易或零散的业务关系；会员则是通过某种规则加入到店铺中的特定群体，与店铺之间建立起更为长期和稳定的关系</a:t>
            </a:r>
            <a:r>
              <a:rPr lang="zh-CN" altLang="en-US" sz="1800" dirty="0">
                <a:solidFill>
                  <a:prstClr val="black">
                    <a:lumMod val="75000"/>
                    <a:lumOff val="25000"/>
                  </a:prstClr>
                </a:solidFill>
                <a:cs typeface="+mn-ea"/>
                <a:sym typeface="+mn-lt"/>
              </a:rPr>
              <a:t>。</a:t>
            </a:r>
            <a:endParaRPr lang="zh-CN" altLang="en-US" sz="1800" dirty="0">
              <a:solidFill>
                <a:prstClr val="black">
                  <a:lumMod val="75000"/>
                  <a:lumOff val="25000"/>
                </a:prstClr>
              </a:solidFill>
              <a:cs typeface="+mn-ea"/>
              <a:sym typeface="+mn-lt"/>
            </a:endParaRPr>
          </a:p>
        </p:txBody>
      </p:sp>
      <p:sp>
        <p:nvSpPr>
          <p:cNvPr id="220" name="Text Box 10"/>
          <p:cNvSpPr txBox="1">
            <a:spLocks noChangeArrowheads="1"/>
          </p:cNvSpPr>
          <p:nvPr>
            <p:custDataLst>
              <p:tags r:id="rId5"/>
            </p:custDataLst>
          </p:nvPr>
        </p:nvSpPr>
        <p:spPr bwMode="auto">
          <a:xfrm>
            <a:off x="407035" y="4251960"/>
            <a:ext cx="3093085" cy="2202180"/>
          </a:xfrm>
          <a:prstGeom prst="rect">
            <a:avLst/>
          </a:prstGeom>
          <a:noFill/>
          <a:ln w="9525">
            <a:noFill/>
            <a:miter lim="800000"/>
          </a:ln>
        </p:spPr>
        <p:txBody>
          <a:bodyPr wrap="square" lIns="45706" tIns="22853" rIns="45706" bIns="22853">
            <a:spAutoFit/>
          </a:bodyPr>
          <a:lstStyle/>
          <a:p>
            <a:pPr defTabSz="1087755">
              <a:lnSpc>
                <a:spcPct val="130000"/>
              </a:lnSpc>
            </a:pPr>
            <a:r>
              <a:rPr sz="1800" b="1">
                <a:solidFill>
                  <a:prstClr val="black">
                    <a:lumMod val="75000"/>
                    <a:lumOff val="25000"/>
                  </a:prstClr>
                </a:solidFill>
                <a:cs typeface="+mn-ea"/>
                <a:sym typeface="+mn-lt"/>
              </a:rPr>
              <a:t>交互和互动：</a:t>
            </a:r>
            <a:r>
              <a:rPr sz="1800">
                <a:solidFill>
                  <a:prstClr val="black">
                    <a:lumMod val="75000"/>
                    <a:lumOff val="25000"/>
                  </a:prstClr>
                </a:solidFill>
                <a:cs typeface="+mn-ea"/>
                <a:sym typeface="+mn-lt"/>
              </a:rPr>
              <a:t>客户与店铺之间的交互主要集中在具体的购买或服务环节，关系较为短暂；会员可以享受到更多的互动和个性化服务，可以通过参与店铺举办的会员活动</a:t>
            </a:r>
            <a:r>
              <a:rPr lang="zh-CN" altLang="en-US" sz="1800">
                <a:solidFill>
                  <a:prstClr val="black">
                    <a:lumMod val="75000"/>
                    <a:lumOff val="25000"/>
                  </a:prstClr>
                </a:solidFill>
                <a:cs typeface="+mn-ea"/>
                <a:sym typeface="+mn-lt"/>
              </a:rPr>
              <a:t>。</a:t>
            </a:r>
            <a:endParaRPr lang="zh-CN" altLang="en-US" sz="1800" dirty="0">
              <a:solidFill>
                <a:prstClr val="black">
                  <a:lumMod val="75000"/>
                  <a:lumOff val="25000"/>
                </a:prstClr>
              </a:solidFill>
              <a:cs typeface="+mn-ea"/>
              <a:sym typeface="+mn-lt"/>
            </a:endParaRPr>
          </a:p>
        </p:txBody>
      </p:sp>
      <p:sp>
        <p:nvSpPr>
          <p:cNvPr id="221" name="Text Box 10"/>
          <p:cNvSpPr txBox="1">
            <a:spLocks noChangeArrowheads="1"/>
          </p:cNvSpPr>
          <p:nvPr>
            <p:custDataLst>
              <p:tags r:id="rId6"/>
            </p:custDataLst>
          </p:nvPr>
        </p:nvSpPr>
        <p:spPr bwMode="auto">
          <a:xfrm>
            <a:off x="8465185" y="1689735"/>
            <a:ext cx="3131185" cy="2562225"/>
          </a:xfrm>
          <a:prstGeom prst="rect">
            <a:avLst/>
          </a:prstGeom>
          <a:noFill/>
          <a:ln w="9525">
            <a:noFill/>
            <a:miter lim="800000"/>
          </a:ln>
        </p:spPr>
        <p:txBody>
          <a:bodyPr wrap="square" lIns="45706" tIns="22853" rIns="45706" bIns="22853">
            <a:spAutoFit/>
          </a:bodyPr>
          <a:lstStyle/>
          <a:p>
            <a:pPr defTabSz="1087755">
              <a:lnSpc>
                <a:spcPct val="130000"/>
              </a:lnSpc>
            </a:pPr>
            <a:r>
              <a:rPr sz="1800" b="1">
                <a:solidFill>
                  <a:prstClr val="black">
                    <a:lumMod val="75000"/>
                    <a:lumOff val="25000"/>
                  </a:prstClr>
                </a:solidFill>
                <a:cs typeface="+mn-ea"/>
                <a:sym typeface="+mn-lt"/>
              </a:rPr>
              <a:t>身份认同：</a:t>
            </a:r>
            <a:r>
              <a:rPr sz="1800">
                <a:solidFill>
                  <a:prstClr val="black">
                    <a:lumMod val="75000"/>
                    <a:lumOff val="25000"/>
                  </a:prstClr>
                </a:solidFill>
                <a:cs typeface="+mn-ea"/>
                <a:sym typeface="+mn-lt"/>
              </a:rPr>
              <a:t>客户是指商品购买者或服务接受者的身份，主要侧重于具体的交易行为和消费需求；会员则具有较高的认同感和归属感，会员身份通常意味着享受特权和权益，与店铺的联系更为紧密</a:t>
            </a:r>
            <a:r>
              <a:rPr lang="zh-CN" altLang="en-US" sz="1800">
                <a:solidFill>
                  <a:prstClr val="black">
                    <a:lumMod val="75000"/>
                    <a:lumOff val="25000"/>
                  </a:prstClr>
                </a:solidFill>
                <a:cs typeface="+mn-ea"/>
                <a:sym typeface="+mn-lt"/>
              </a:rPr>
              <a:t>。</a:t>
            </a:r>
            <a:endParaRPr lang="zh-CN" altLang="en-US" sz="1800" dirty="0">
              <a:solidFill>
                <a:prstClr val="black">
                  <a:lumMod val="75000"/>
                  <a:lumOff val="25000"/>
                </a:prstClr>
              </a:solidFill>
              <a:cs typeface="+mn-ea"/>
              <a:sym typeface="+mn-lt"/>
            </a:endParaRPr>
          </a:p>
        </p:txBody>
      </p:sp>
      <p:sp>
        <p:nvSpPr>
          <p:cNvPr id="222" name="Text Box 10"/>
          <p:cNvSpPr txBox="1">
            <a:spLocks noChangeArrowheads="1"/>
          </p:cNvSpPr>
          <p:nvPr>
            <p:custDataLst>
              <p:tags r:id="rId7"/>
            </p:custDataLst>
          </p:nvPr>
        </p:nvSpPr>
        <p:spPr bwMode="auto">
          <a:xfrm>
            <a:off x="8524875" y="4783455"/>
            <a:ext cx="3117850" cy="1842770"/>
          </a:xfrm>
          <a:prstGeom prst="rect">
            <a:avLst/>
          </a:prstGeom>
          <a:noFill/>
          <a:ln w="9525">
            <a:noFill/>
            <a:miter lim="800000"/>
          </a:ln>
        </p:spPr>
        <p:txBody>
          <a:bodyPr wrap="square" lIns="45706" tIns="22853" rIns="45706" bIns="22853">
            <a:spAutoFit/>
          </a:bodyPr>
          <a:lstStyle/>
          <a:p>
            <a:pPr defTabSz="1087755">
              <a:lnSpc>
                <a:spcPct val="130000"/>
              </a:lnSpc>
            </a:pPr>
            <a:r>
              <a:rPr sz="1800" b="1">
                <a:solidFill>
                  <a:prstClr val="black">
                    <a:lumMod val="75000"/>
                    <a:lumOff val="25000"/>
                  </a:prstClr>
                </a:solidFill>
                <a:cs typeface="+mn-ea"/>
                <a:sym typeface="+mn-lt"/>
              </a:rPr>
              <a:t>优惠和权益：</a:t>
            </a:r>
            <a:r>
              <a:rPr sz="1800">
                <a:solidFill>
                  <a:prstClr val="black">
                    <a:lumMod val="75000"/>
                    <a:lumOff val="25000"/>
                  </a:prstClr>
                </a:solidFill>
                <a:cs typeface="+mn-ea"/>
                <a:sym typeface="+mn-lt"/>
              </a:rPr>
              <a:t>客户在交易过程中可以享受到普通的商品或服务；会员通常可以享受到特别的优惠和权益，如专属折扣、专属服务、独家活动等。</a:t>
            </a:r>
            <a:endParaRPr sz="1800">
              <a:solidFill>
                <a:prstClr val="black">
                  <a:lumMod val="75000"/>
                  <a:lumOff val="25000"/>
                </a:prstClr>
              </a:solidFill>
              <a:cs typeface="+mn-ea"/>
              <a:sym typeface="+mn-lt"/>
            </a:endParaRPr>
          </a:p>
        </p:txBody>
      </p:sp>
      <p:grpSp>
        <p:nvGrpSpPr>
          <p:cNvPr id="223" name="组合 2"/>
          <p:cNvGrpSpPr/>
          <p:nvPr/>
        </p:nvGrpSpPr>
        <p:grpSpPr>
          <a:xfrm>
            <a:off x="4148304" y="2847015"/>
            <a:ext cx="3580295" cy="2667001"/>
            <a:chOff x="4692692" y="2532274"/>
            <a:chExt cx="3581400" cy="2667000"/>
          </a:xfrm>
        </p:grpSpPr>
        <p:graphicFrame>
          <p:nvGraphicFramePr>
            <p:cNvPr id="224" name="Chart 2"/>
            <p:cNvGraphicFramePr/>
            <p:nvPr>
              <p:custDataLst>
                <p:tags r:id="rId8"/>
              </p:custDataLst>
            </p:nvPr>
          </p:nvGraphicFramePr>
          <p:xfrm>
            <a:off x="4692692" y="2676048"/>
            <a:ext cx="3581400" cy="2387600"/>
          </p:xfrm>
          <a:graphic>
            <a:graphicData uri="http://schemas.openxmlformats.org/drawingml/2006/chart">
              <c:chart xmlns:c="http://schemas.openxmlformats.org/drawingml/2006/chart" xmlns:r="http://schemas.openxmlformats.org/officeDocument/2006/relationships" r:id="rId1"/>
            </a:graphicData>
          </a:graphic>
        </p:graphicFrame>
        <p:sp>
          <p:nvSpPr>
            <p:cNvPr id="225" name="Oval 3"/>
            <p:cNvSpPr/>
            <p:nvPr>
              <p:custDataLst>
                <p:tags r:id="rId9"/>
              </p:custDataLst>
            </p:nvPr>
          </p:nvSpPr>
          <p:spPr>
            <a:xfrm>
              <a:off x="5149892" y="2532274"/>
              <a:ext cx="2667000" cy="2667000"/>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cs typeface="+mn-ea"/>
                <a:sym typeface="+mn-lt"/>
              </a:endParaRPr>
            </a:p>
          </p:txBody>
        </p:sp>
      </p:grpSp>
      <p:grpSp>
        <p:nvGrpSpPr>
          <p:cNvPr id="227" name="组合 3"/>
          <p:cNvGrpSpPr/>
          <p:nvPr/>
        </p:nvGrpSpPr>
        <p:grpSpPr>
          <a:xfrm>
            <a:off x="3587071" y="2584390"/>
            <a:ext cx="1386463" cy="1328784"/>
            <a:chOff x="4131285" y="2269648"/>
            <a:chExt cx="1386891" cy="1328785"/>
          </a:xfrm>
        </p:grpSpPr>
        <p:sp>
          <p:nvSpPr>
            <p:cNvPr id="228" name="Oval 4"/>
            <p:cNvSpPr/>
            <p:nvPr>
              <p:custDataLst>
                <p:tags r:id="rId10"/>
              </p:custDataLst>
            </p:nvPr>
          </p:nvSpPr>
          <p:spPr>
            <a:xfrm>
              <a:off x="4923526" y="3031361"/>
              <a:ext cx="586024" cy="567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mn-ea"/>
                <a:sym typeface="+mn-lt"/>
              </a:endParaRPr>
            </a:p>
          </p:txBody>
        </p:sp>
        <p:sp>
          <p:nvSpPr>
            <p:cNvPr id="229" name="Oval 9"/>
            <p:cNvSpPr/>
            <p:nvPr>
              <p:custDataLst>
                <p:tags r:id="rId11"/>
              </p:custDataLst>
            </p:nvPr>
          </p:nvSpPr>
          <p:spPr>
            <a:xfrm>
              <a:off x="4131285" y="2269648"/>
              <a:ext cx="594227" cy="597637"/>
            </a:xfrm>
            <a:prstGeom prst="ellipse">
              <a:avLst/>
            </a:prstGeom>
            <a:solidFill>
              <a:schemeClr val="accent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cs typeface="+mn-ea"/>
                <a:sym typeface="+mn-lt"/>
              </a:endParaRPr>
            </a:p>
          </p:txBody>
        </p:sp>
        <p:grpSp>
          <p:nvGrpSpPr>
            <p:cNvPr id="230" name="Group 10"/>
            <p:cNvGrpSpPr/>
            <p:nvPr/>
          </p:nvGrpSpPr>
          <p:grpSpPr>
            <a:xfrm>
              <a:off x="4239552" y="2398666"/>
              <a:ext cx="381854" cy="310725"/>
              <a:chOff x="1550139" y="1314466"/>
              <a:chExt cx="509139" cy="414300"/>
            </a:xfrm>
            <a:solidFill>
              <a:schemeClr val="bg1"/>
            </a:solidFill>
          </p:grpSpPr>
          <p:sp>
            <p:nvSpPr>
              <p:cNvPr id="233" name="Freeform 5"/>
              <p:cNvSpPr>
                <a:spLocks noEditPoints="1"/>
              </p:cNvSpPr>
              <p:nvPr>
                <p:custDataLst>
                  <p:tags r:id="rId12"/>
                </p:custDataLst>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34" name="Freeform 6"/>
              <p:cNvSpPr/>
              <p:nvPr>
                <p:custDataLst>
                  <p:tags r:id="rId13"/>
                </p:custDataLst>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35" name="Oval 7"/>
              <p:cNvSpPr>
                <a:spLocks noChangeArrowheads="1"/>
              </p:cNvSpPr>
              <p:nvPr>
                <p:custDataLst>
                  <p:tags r:id="rId14"/>
                </p:custDataLst>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grpSp>
        <p:sp>
          <p:nvSpPr>
            <p:cNvPr id="231" name="Text Box 10"/>
            <p:cNvSpPr txBox="1">
              <a:spLocks noChangeArrowheads="1"/>
            </p:cNvSpPr>
            <p:nvPr>
              <p:custDataLst>
                <p:tags r:id="rId15"/>
              </p:custDataLst>
            </p:nvPr>
          </p:nvSpPr>
          <p:spPr bwMode="auto">
            <a:xfrm>
              <a:off x="4932152" y="3154995"/>
              <a:ext cx="586024" cy="305435"/>
            </a:xfrm>
            <a:prstGeom prst="rect">
              <a:avLst/>
            </a:prstGeom>
            <a:noFill/>
            <a:ln w="9525">
              <a:noFill/>
              <a:miter lim="800000"/>
            </a:ln>
          </p:spPr>
          <p:txBody>
            <a:bodyPr wrap="square" lIns="60941" tIns="30471" rIns="60941" bIns="30471">
              <a:spAutoFit/>
            </a:bodyPr>
            <a:lstStyle/>
            <a:p>
              <a:pPr algn="ctr" defTabSz="1087755"/>
              <a:endParaRPr lang="en-US" sz="1600" b="1" dirty="0">
                <a:solidFill>
                  <a:prstClr val="white"/>
                </a:solidFill>
                <a:cs typeface="+mn-ea"/>
                <a:sym typeface="+mn-lt"/>
              </a:endParaRPr>
            </a:p>
          </p:txBody>
        </p:sp>
        <p:cxnSp>
          <p:nvCxnSpPr>
            <p:cNvPr id="232" name="Straight Arrow Connector 55"/>
            <p:cNvCxnSpPr>
              <a:stCxn id="228" idx="1"/>
              <a:endCxn id="229" idx="5"/>
            </p:cNvCxnSpPr>
            <p:nvPr>
              <p:custDataLst>
                <p:tags r:id="rId16"/>
              </p:custDataLst>
            </p:nvPr>
          </p:nvCxnSpPr>
          <p:spPr>
            <a:xfrm flipH="1" flipV="1">
              <a:off x="4638489" y="2779763"/>
              <a:ext cx="370858" cy="33464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236" name="组合 6"/>
          <p:cNvGrpSpPr/>
          <p:nvPr/>
        </p:nvGrpSpPr>
        <p:grpSpPr>
          <a:xfrm>
            <a:off x="6664363" y="2784472"/>
            <a:ext cx="1609401" cy="795331"/>
            <a:chOff x="7209526" y="2469728"/>
            <a:chExt cx="1609897" cy="795330"/>
          </a:xfrm>
        </p:grpSpPr>
        <p:sp>
          <p:nvSpPr>
            <p:cNvPr id="237" name="Oval 5"/>
            <p:cNvSpPr/>
            <p:nvPr>
              <p:custDataLst>
                <p:tags r:id="rId17"/>
              </p:custDataLst>
            </p:nvPr>
          </p:nvSpPr>
          <p:spPr>
            <a:xfrm>
              <a:off x="7209526" y="2697986"/>
              <a:ext cx="586024" cy="567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mn-ea"/>
                <a:sym typeface="+mn-lt"/>
              </a:endParaRPr>
            </a:p>
          </p:txBody>
        </p:sp>
        <p:sp>
          <p:nvSpPr>
            <p:cNvPr id="238" name="Oval 21"/>
            <p:cNvSpPr/>
            <p:nvPr>
              <p:custDataLst>
                <p:tags r:id="rId18"/>
              </p:custDataLst>
            </p:nvPr>
          </p:nvSpPr>
          <p:spPr>
            <a:xfrm>
              <a:off x="8225196" y="2469728"/>
              <a:ext cx="594227" cy="597637"/>
            </a:xfrm>
            <a:prstGeom prst="ellipse">
              <a:avLst/>
            </a:prstGeom>
            <a:solidFill>
              <a:schemeClr val="accent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cs typeface="+mn-ea"/>
                <a:sym typeface="+mn-lt"/>
              </a:endParaRPr>
            </a:p>
          </p:txBody>
        </p:sp>
        <p:grpSp>
          <p:nvGrpSpPr>
            <p:cNvPr id="239" name="Group 22"/>
            <p:cNvGrpSpPr/>
            <p:nvPr/>
          </p:nvGrpSpPr>
          <p:grpSpPr>
            <a:xfrm>
              <a:off x="8346345" y="2631940"/>
              <a:ext cx="353172" cy="262091"/>
              <a:chOff x="5129089" y="3156352"/>
              <a:chExt cx="474198" cy="351905"/>
            </a:xfrm>
            <a:solidFill>
              <a:schemeClr val="bg1"/>
            </a:solidFill>
          </p:grpSpPr>
          <p:sp>
            <p:nvSpPr>
              <p:cNvPr id="242" name="Freeform 66"/>
              <p:cNvSpPr>
                <a:spLocks noEditPoints="1"/>
              </p:cNvSpPr>
              <p:nvPr>
                <p:custDataLst>
                  <p:tags r:id="rId19"/>
                </p:custDataLst>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43" name="Freeform 67"/>
              <p:cNvSpPr/>
              <p:nvPr>
                <p:custDataLst>
                  <p:tags r:id="rId20"/>
                </p:custDataLst>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21882" tIns="60941" rIns="121882" bIns="60941" numCol="1" anchor="t" anchorCtr="0" compatLnSpc="1"/>
              <a:lstStyle/>
              <a:p>
                <a:endParaRPr lang="en-US" sz="1600">
                  <a:solidFill>
                    <a:prstClr val="black"/>
                  </a:solidFill>
                  <a:cs typeface="+mn-ea"/>
                  <a:sym typeface="+mn-lt"/>
                </a:endParaRPr>
              </a:p>
            </p:txBody>
          </p:sp>
        </p:grpSp>
        <p:sp>
          <p:nvSpPr>
            <p:cNvPr id="240" name="Text Box 10"/>
            <p:cNvSpPr txBox="1">
              <a:spLocks noChangeArrowheads="1"/>
            </p:cNvSpPr>
            <p:nvPr>
              <p:custDataLst>
                <p:tags r:id="rId21"/>
              </p:custDataLst>
            </p:nvPr>
          </p:nvSpPr>
          <p:spPr bwMode="auto">
            <a:xfrm>
              <a:off x="7226778" y="2810978"/>
              <a:ext cx="586024" cy="305435"/>
            </a:xfrm>
            <a:prstGeom prst="rect">
              <a:avLst/>
            </a:prstGeom>
            <a:noFill/>
            <a:ln w="9525">
              <a:noFill/>
              <a:miter lim="800000"/>
            </a:ln>
          </p:spPr>
          <p:txBody>
            <a:bodyPr wrap="square" lIns="60941" tIns="30471" rIns="60941" bIns="30471">
              <a:spAutoFit/>
            </a:bodyPr>
            <a:lstStyle/>
            <a:p>
              <a:pPr algn="ctr" defTabSz="1087755"/>
              <a:endParaRPr lang="en-US" sz="1600" b="1" dirty="0">
                <a:solidFill>
                  <a:prstClr val="white"/>
                </a:solidFill>
                <a:cs typeface="+mn-ea"/>
                <a:sym typeface="+mn-lt"/>
              </a:endParaRPr>
            </a:p>
          </p:txBody>
        </p:sp>
        <p:cxnSp>
          <p:nvCxnSpPr>
            <p:cNvPr id="241" name="Straight Arrow Connector 58"/>
            <p:cNvCxnSpPr>
              <a:endCxn id="238" idx="2"/>
            </p:cNvCxnSpPr>
            <p:nvPr>
              <p:custDataLst>
                <p:tags r:id="rId22"/>
              </p:custDataLst>
            </p:nvPr>
          </p:nvCxnSpPr>
          <p:spPr>
            <a:xfrm flipV="1">
              <a:off x="7740692" y="2768547"/>
              <a:ext cx="484504" cy="18372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244" name="组合 5"/>
          <p:cNvGrpSpPr/>
          <p:nvPr/>
        </p:nvGrpSpPr>
        <p:grpSpPr>
          <a:xfrm>
            <a:off x="6819674" y="4656554"/>
            <a:ext cx="1375631" cy="1152993"/>
            <a:chOff x="7364886" y="4341813"/>
            <a:chExt cx="1376056" cy="1152994"/>
          </a:xfrm>
        </p:grpSpPr>
        <p:sp>
          <p:nvSpPr>
            <p:cNvPr id="245" name="Oval 7"/>
            <p:cNvSpPr/>
            <p:nvPr>
              <p:custDataLst>
                <p:tags r:id="rId23"/>
              </p:custDataLst>
            </p:nvPr>
          </p:nvSpPr>
          <p:spPr>
            <a:xfrm>
              <a:off x="7365388" y="4341813"/>
              <a:ext cx="586024" cy="567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mn-ea"/>
                <a:sym typeface="+mn-lt"/>
              </a:endParaRPr>
            </a:p>
          </p:txBody>
        </p:sp>
        <p:sp>
          <p:nvSpPr>
            <p:cNvPr id="246" name="Oval 26"/>
            <p:cNvSpPr/>
            <p:nvPr>
              <p:custDataLst>
                <p:tags r:id="rId24"/>
              </p:custDataLst>
            </p:nvPr>
          </p:nvSpPr>
          <p:spPr>
            <a:xfrm>
              <a:off x="8146715" y="4897170"/>
              <a:ext cx="594227" cy="597637"/>
            </a:xfrm>
            <a:prstGeom prst="ellipse">
              <a:avLst/>
            </a:prstGeom>
            <a:solidFill>
              <a:schemeClr val="accent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cs typeface="+mn-ea"/>
                <a:sym typeface="+mn-lt"/>
              </a:endParaRPr>
            </a:p>
          </p:txBody>
        </p:sp>
        <p:grpSp>
          <p:nvGrpSpPr>
            <p:cNvPr id="247" name="Group 34"/>
            <p:cNvGrpSpPr/>
            <p:nvPr/>
          </p:nvGrpSpPr>
          <p:grpSpPr>
            <a:xfrm>
              <a:off x="8268361" y="5040081"/>
              <a:ext cx="385440" cy="269394"/>
              <a:chOff x="7999238" y="1399322"/>
              <a:chExt cx="464215" cy="324452"/>
            </a:xfrm>
            <a:solidFill>
              <a:schemeClr val="bg1"/>
            </a:solidFill>
          </p:grpSpPr>
          <p:sp>
            <p:nvSpPr>
              <p:cNvPr id="250" name="Freeform 57"/>
              <p:cNvSpPr>
                <a:spLocks noEditPoints="1"/>
              </p:cNvSpPr>
              <p:nvPr>
                <p:custDataLst>
                  <p:tags r:id="rId25"/>
                </p:custDataLst>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51" name="Freeform 58"/>
              <p:cNvSpPr>
                <a:spLocks noEditPoints="1"/>
              </p:cNvSpPr>
              <p:nvPr>
                <p:custDataLst>
                  <p:tags r:id="rId26"/>
                </p:custDataLst>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grpSp>
        <p:sp>
          <p:nvSpPr>
            <p:cNvPr id="248" name="Text Box 10"/>
            <p:cNvSpPr txBox="1">
              <a:spLocks noChangeArrowheads="1"/>
            </p:cNvSpPr>
            <p:nvPr>
              <p:custDataLst>
                <p:tags r:id="rId27"/>
              </p:custDataLst>
            </p:nvPr>
          </p:nvSpPr>
          <p:spPr bwMode="auto">
            <a:xfrm>
              <a:off x="7364886" y="4468590"/>
              <a:ext cx="586023" cy="305435"/>
            </a:xfrm>
            <a:prstGeom prst="rect">
              <a:avLst/>
            </a:prstGeom>
            <a:noFill/>
            <a:ln w="9525">
              <a:noFill/>
              <a:miter lim="800000"/>
            </a:ln>
          </p:spPr>
          <p:txBody>
            <a:bodyPr wrap="square" lIns="60941" tIns="30471" rIns="60941" bIns="30471">
              <a:spAutoFit/>
            </a:bodyPr>
            <a:lstStyle/>
            <a:p>
              <a:pPr algn="ctr" defTabSz="1087755"/>
              <a:endParaRPr lang="en-US" sz="1600" b="1" dirty="0">
                <a:solidFill>
                  <a:prstClr val="white"/>
                </a:solidFill>
                <a:cs typeface="+mn-ea"/>
                <a:sym typeface="+mn-lt"/>
              </a:endParaRPr>
            </a:p>
          </p:txBody>
        </p:sp>
        <p:cxnSp>
          <p:nvCxnSpPr>
            <p:cNvPr id="249" name="Straight Arrow Connector 60"/>
            <p:cNvCxnSpPr>
              <a:stCxn id="245" idx="5"/>
              <a:endCxn id="246" idx="1"/>
            </p:cNvCxnSpPr>
            <p:nvPr>
              <p:custDataLst>
                <p:tags r:id="rId28"/>
              </p:custDataLst>
            </p:nvPr>
          </p:nvCxnSpPr>
          <p:spPr>
            <a:xfrm>
              <a:off x="7865591" y="4825839"/>
              <a:ext cx="368147" cy="15885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252" name="组合 4"/>
          <p:cNvGrpSpPr/>
          <p:nvPr/>
        </p:nvGrpSpPr>
        <p:grpSpPr>
          <a:xfrm>
            <a:off x="3637047" y="5251107"/>
            <a:ext cx="2356247" cy="734070"/>
            <a:chOff x="4181276" y="4936361"/>
            <a:chExt cx="2356974" cy="734069"/>
          </a:xfrm>
        </p:grpSpPr>
        <p:sp>
          <p:nvSpPr>
            <p:cNvPr id="253" name="Oval 6"/>
            <p:cNvSpPr/>
            <p:nvPr>
              <p:custDataLst>
                <p:tags r:id="rId29"/>
              </p:custDataLst>
            </p:nvPr>
          </p:nvSpPr>
          <p:spPr>
            <a:xfrm>
              <a:off x="5952226" y="4936361"/>
              <a:ext cx="586024" cy="567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mn-ea"/>
                <a:sym typeface="+mn-lt"/>
              </a:endParaRPr>
            </a:p>
          </p:txBody>
        </p:sp>
        <p:sp>
          <p:nvSpPr>
            <p:cNvPr id="254" name="Oval 15"/>
            <p:cNvSpPr/>
            <p:nvPr>
              <p:custDataLst>
                <p:tags r:id="rId30"/>
              </p:custDataLst>
            </p:nvPr>
          </p:nvSpPr>
          <p:spPr>
            <a:xfrm>
              <a:off x="4181276" y="5072793"/>
              <a:ext cx="594227" cy="597637"/>
            </a:xfrm>
            <a:prstGeom prst="ellipse">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cs typeface="+mn-ea"/>
                <a:sym typeface="+mn-lt"/>
              </a:endParaRPr>
            </a:p>
          </p:txBody>
        </p:sp>
        <p:grpSp>
          <p:nvGrpSpPr>
            <p:cNvPr id="255" name="Group 30"/>
            <p:cNvGrpSpPr/>
            <p:nvPr/>
          </p:nvGrpSpPr>
          <p:grpSpPr>
            <a:xfrm>
              <a:off x="4315369" y="5231695"/>
              <a:ext cx="341924" cy="312911"/>
              <a:chOff x="6726389" y="1486674"/>
              <a:chExt cx="411805" cy="376863"/>
            </a:xfrm>
            <a:solidFill>
              <a:schemeClr val="bg1"/>
            </a:solidFill>
          </p:grpSpPr>
          <p:sp>
            <p:nvSpPr>
              <p:cNvPr id="258" name="Oval 52"/>
              <p:cNvSpPr>
                <a:spLocks noChangeArrowheads="1"/>
              </p:cNvSpPr>
              <p:nvPr>
                <p:custDataLst>
                  <p:tags r:id="rId31"/>
                </p:custDataLst>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59" name="Oval 53"/>
              <p:cNvSpPr>
                <a:spLocks noChangeArrowheads="1"/>
              </p:cNvSpPr>
              <p:nvPr>
                <p:custDataLst>
                  <p:tags r:id="rId32"/>
                </p:custDataLst>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60" name="Freeform 54"/>
              <p:cNvSpPr/>
              <p:nvPr>
                <p:custDataLst>
                  <p:tags r:id="rId33"/>
                </p:custDataLst>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grpSp>
        <p:sp>
          <p:nvSpPr>
            <p:cNvPr id="256" name="Text Box 10"/>
            <p:cNvSpPr txBox="1">
              <a:spLocks noChangeArrowheads="1"/>
            </p:cNvSpPr>
            <p:nvPr>
              <p:custDataLst>
                <p:tags r:id="rId34"/>
              </p:custDataLst>
            </p:nvPr>
          </p:nvSpPr>
          <p:spPr bwMode="auto">
            <a:xfrm>
              <a:off x="5960851" y="5055493"/>
              <a:ext cx="573991" cy="305435"/>
            </a:xfrm>
            <a:prstGeom prst="rect">
              <a:avLst/>
            </a:prstGeom>
            <a:noFill/>
            <a:ln w="9525">
              <a:noFill/>
              <a:miter lim="800000"/>
            </a:ln>
          </p:spPr>
          <p:txBody>
            <a:bodyPr wrap="square" lIns="60941" tIns="30471" rIns="60941" bIns="30471">
              <a:spAutoFit/>
            </a:bodyPr>
            <a:lstStyle/>
            <a:p>
              <a:pPr algn="ctr" defTabSz="1087755"/>
              <a:endParaRPr lang="en-US" sz="1600" b="1" dirty="0">
                <a:solidFill>
                  <a:prstClr val="white"/>
                </a:solidFill>
                <a:cs typeface="+mn-ea"/>
                <a:sym typeface="+mn-lt"/>
              </a:endParaRPr>
            </a:p>
          </p:txBody>
        </p:sp>
        <p:cxnSp>
          <p:nvCxnSpPr>
            <p:cNvPr id="257" name="Straight Arrow Connector 62"/>
            <p:cNvCxnSpPr>
              <a:stCxn id="253" idx="3"/>
              <a:endCxn id="254" idx="6"/>
            </p:cNvCxnSpPr>
            <p:nvPr>
              <p:custDataLst>
                <p:tags r:id="rId35"/>
              </p:custDataLst>
            </p:nvPr>
          </p:nvCxnSpPr>
          <p:spPr>
            <a:xfrm flipH="1" flipV="1">
              <a:off x="4775503" y="5371612"/>
              <a:ext cx="1262544" cy="4877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wipe(right)">
                                      <p:cBhvr>
                                        <p:cTn id="13" dur="500"/>
                                        <p:tgtEl>
                                          <p:spTgt spid="2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9"/>
                                        </p:tgtEl>
                                        <p:attrNameLst>
                                          <p:attrName>style.visibility</p:attrName>
                                        </p:attrNameLst>
                                      </p:cBhvr>
                                      <p:to>
                                        <p:strVal val="visible"/>
                                      </p:to>
                                    </p:set>
                                    <p:animEffect transition="in" filter="fade">
                                      <p:cBhvr>
                                        <p:cTn id="16" dur="500"/>
                                        <p:tgtEl>
                                          <p:spTgt spid="219"/>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252"/>
                                        </p:tgtEl>
                                        <p:attrNameLst>
                                          <p:attrName>style.visibility</p:attrName>
                                        </p:attrNameLst>
                                      </p:cBhvr>
                                      <p:to>
                                        <p:strVal val="visible"/>
                                      </p:to>
                                    </p:set>
                                    <p:animEffect transition="in" filter="wipe(right)">
                                      <p:cBhvr>
                                        <p:cTn id="20" dur="500"/>
                                        <p:tgtEl>
                                          <p:spTgt spid="2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wipe(left)">
                                      <p:cBhvr>
                                        <p:cTn id="27" dur="500"/>
                                        <p:tgtEl>
                                          <p:spTgt spid="2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2"/>
                                        </p:tgtEl>
                                        <p:attrNameLst>
                                          <p:attrName>style.visibility</p:attrName>
                                        </p:attrNameLst>
                                      </p:cBhvr>
                                      <p:to>
                                        <p:strVal val="visible"/>
                                      </p:to>
                                    </p:set>
                                    <p:animEffect transition="in" filter="fade">
                                      <p:cBhvr>
                                        <p:cTn id="30" dur="500"/>
                                        <p:tgtEl>
                                          <p:spTgt spid="222"/>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36"/>
                                        </p:tgtEl>
                                        <p:attrNameLst>
                                          <p:attrName>style.visibility</p:attrName>
                                        </p:attrNameLst>
                                      </p:cBhvr>
                                      <p:to>
                                        <p:strVal val="visible"/>
                                      </p:to>
                                    </p:set>
                                    <p:animEffect transition="in" filter="wipe(left)">
                                      <p:cBhvr>
                                        <p:cTn id="34" dur="500"/>
                                        <p:tgtEl>
                                          <p:spTgt spid="2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1"/>
                                        </p:tgtEl>
                                        <p:attrNameLst>
                                          <p:attrName>style.visibility</p:attrName>
                                        </p:attrNameLst>
                                      </p:cBhvr>
                                      <p:to>
                                        <p:strVal val="visible"/>
                                      </p:to>
                                    </p:set>
                                    <p:animEffect transition="in" filter="fade">
                                      <p:cBhvr>
                                        <p:cTn id="3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p:bldP spid="221" grpId="0"/>
      <p:bldP spid="2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二、会员生命周期</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18" name="内容占位符 2"/>
          <p:cNvSpPr txBox="1"/>
          <p:nvPr>
            <p:custDataLst>
              <p:tags r:id="rId3"/>
            </p:custDataLst>
          </p:nvPr>
        </p:nvSpPr>
        <p:spPr>
          <a:xfrm>
            <a:off x="1195705" y="1130935"/>
            <a:ext cx="9565005" cy="937260"/>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会员生命周期指的是从会员获取到会员流失的整个过程，每个阶段的特征和需求不同，店铺需要制订的运营策略也不同。</a:t>
            </a:r>
            <a:endParaRPr sz="2000" dirty="0">
              <a:cs typeface="+mn-ea"/>
              <a:sym typeface="+mn-lt"/>
            </a:endParaRPr>
          </a:p>
        </p:txBody>
      </p:sp>
      <p:sp>
        <p:nvSpPr>
          <p:cNvPr id="31" name="任意多边形 30"/>
          <p:cNvSpPr/>
          <p:nvPr>
            <p:custDataLst>
              <p:tags r:id="rId4"/>
            </p:custDataLst>
          </p:nvPr>
        </p:nvSpPr>
        <p:spPr>
          <a:xfrm>
            <a:off x="1159019" y="3276027"/>
            <a:ext cx="9145937"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solidFill>
            <a:schemeClr val="accent1"/>
          </a:solidFill>
          <a:ln w="25400" cap="flat" cmpd="sng" algn="ctr">
            <a:solidFill>
              <a:schemeClr val="accent1"/>
            </a:solidFill>
            <a:prstDash val="solid"/>
            <a:headEnd type="oval" w="med" len="med"/>
            <a:tailEnd type="oval" w="med" len="med"/>
          </a:ln>
          <a:effectLst/>
        </p:spPr>
        <p:txBody>
          <a:bodyPr lIns="91376" tIns="45687" rIns="91376" bIns="45687" anchor="ctr"/>
          <a:lstStyle/>
          <a:p>
            <a:pPr algn="ctr">
              <a:defRPr/>
            </a:pPr>
            <a:endParaRPr lang="en-US" sz="1335" kern="0" dirty="0">
              <a:solidFill>
                <a:sysClr val="window" lastClr="FFFFFF"/>
              </a:solidFill>
              <a:cs typeface="+mn-ea"/>
              <a:sym typeface="+mn-lt"/>
            </a:endParaRPr>
          </a:p>
        </p:txBody>
      </p:sp>
      <p:sp>
        <p:nvSpPr>
          <p:cNvPr id="32" name="椭圆 31"/>
          <p:cNvSpPr/>
          <p:nvPr>
            <p:custDataLst>
              <p:tags r:id="rId5"/>
            </p:custDataLst>
          </p:nvPr>
        </p:nvSpPr>
        <p:spPr>
          <a:xfrm>
            <a:off x="2420145" y="3180800"/>
            <a:ext cx="179239" cy="177759"/>
          </a:xfrm>
          <a:prstGeom prst="ellipse">
            <a:avLst/>
          </a:prstGeom>
          <a:solidFill>
            <a:schemeClr val="accent1"/>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3" name="椭圆形标注 32"/>
          <p:cNvSpPr/>
          <p:nvPr>
            <p:custDataLst>
              <p:tags r:id="rId6"/>
            </p:custDataLst>
          </p:nvPr>
        </p:nvSpPr>
        <p:spPr>
          <a:xfrm flipH="1">
            <a:off x="2237623" y="2430086"/>
            <a:ext cx="720128" cy="493599"/>
          </a:xfrm>
          <a:prstGeom prst="wedgeEllipseCallout">
            <a:avLst>
              <a:gd name="adj1" fmla="val -27061"/>
              <a:gd name="adj2" fmla="val 71627"/>
            </a:avLst>
          </a:prstGeom>
          <a:solidFill>
            <a:schemeClr val="accent1"/>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01</a:t>
            </a:r>
            <a:endParaRPr lang="en-US" b="1" kern="0" dirty="0">
              <a:ln w="18415" cmpd="sng">
                <a:noFill/>
                <a:prstDash val="solid"/>
              </a:ln>
              <a:solidFill>
                <a:prstClr val="white"/>
              </a:solidFill>
              <a:cs typeface="+mn-ea"/>
              <a:sym typeface="+mn-lt"/>
            </a:endParaRPr>
          </a:p>
        </p:txBody>
      </p:sp>
      <p:sp>
        <p:nvSpPr>
          <p:cNvPr id="34" name="任意多边形 33"/>
          <p:cNvSpPr/>
          <p:nvPr>
            <p:custDataLst>
              <p:tags r:id="rId7"/>
            </p:custDataLst>
          </p:nvPr>
        </p:nvSpPr>
        <p:spPr>
          <a:xfrm>
            <a:off x="1037898" y="3436328"/>
            <a:ext cx="2185762"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1"/>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sz="1800" b="1" dirty="0">
                <a:solidFill>
                  <a:prstClr val="white"/>
                </a:solidFill>
                <a:cs typeface="+mn-ea"/>
                <a:sym typeface="+mn-lt"/>
              </a:rPr>
              <a:t>导入期：</a:t>
            </a:r>
            <a:r>
              <a:rPr sz="1800" dirty="0">
                <a:solidFill>
                  <a:prstClr val="white"/>
                </a:solidFill>
                <a:cs typeface="+mn-ea"/>
                <a:sym typeface="+mn-lt"/>
              </a:rPr>
              <a:t>导入期是引导潜在会员成为会员的阶段，这个阶段的核心运营策略是获取会员</a:t>
            </a:r>
            <a:r>
              <a:rPr lang="zh-CN" sz="1800" dirty="0">
                <a:solidFill>
                  <a:prstClr val="white"/>
                </a:solidFill>
                <a:cs typeface="+mn-ea"/>
                <a:sym typeface="+mn-lt"/>
              </a:rPr>
              <a:t>。</a:t>
            </a:r>
            <a:endParaRPr lang="zh-CN" sz="1800" dirty="0">
              <a:solidFill>
                <a:prstClr val="white"/>
              </a:solidFill>
              <a:cs typeface="+mn-ea"/>
              <a:sym typeface="+mn-lt"/>
            </a:endParaRPr>
          </a:p>
          <a:p>
            <a:pPr>
              <a:spcBef>
                <a:spcPct val="0"/>
              </a:spcBef>
            </a:pPr>
            <a:endParaRPr lang="zh-CN" sz="1800" dirty="0">
              <a:solidFill>
                <a:prstClr val="white"/>
              </a:solidFill>
              <a:cs typeface="+mn-ea"/>
              <a:sym typeface="+mn-lt"/>
            </a:endParaRPr>
          </a:p>
          <a:p>
            <a:pPr>
              <a:spcBef>
                <a:spcPct val="0"/>
              </a:spcBef>
            </a:pPr>
            <a:endParaRPr lang="zh-CN" sz="1800" dirty="0">
              <a:solidFill>
                <a:prstClr val="white"/>
              </a:solidFill>
              <a:cs typeface="+mn-ea"/>
              <a:sym typeface="+mn-lt"/>
            </a:endParaRPr>
          </a:p>
          <a:p>
            <a:pPr>
              <a:spcBef>
                <a:spcPct val="0"/>
              </a:spcBef>
            </a:pPr>
            <a:endParaRPr lang="zh-CN" sz="1800" dirty="0">
              <a:solidFill>
                <a:prstClr val="white"/>
              </a:solidFill>
              <a:cs typeface="+mn-ea"/>
              <a:sym typeface="+mn-lt"/>
            </a:endParaRPr>
          </a:p>
        </p:txBody>
      </p:sp>
      <p:sp>
        <p:nvSpPr>
          <p:cNvPr id="35" name="椭圆 34"/>
          <p:cNvSpPr/>
          <p:nvPr>
            <p:custDataLst>
              <p:tags r:id="rId8"/>
            </p:custDataLst>
          </p:nvPr>
        </p:nvSpPr>
        <p:spPr>
          <a:xfrm>
            <a:off x="4870690" y="3180800"/>
            <a:ext cx="179238" cy="177759"/>
          </a:xfrm>
          <a:prstGeom prst="ellipse">
            <a:avLst/>
          </a:prstGeom>
          <a:solidFill>
            <a:schemeClr val="accent2"/>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6" name="椭圆形标注 35"/>
          <p:cNvSpPr/>
          <p:nvPr>
            <p:custDataLst>
              <p:tags r:id="rId9"/>
            </p:custDataLst>
          </p:nvPr>
        </p:nvSpPr>
        <p:spPr>
          <a:xfrm flipH="1">
            <a:off x="4386903" y="2430086"/>
            <a:ext cx="720128" cy="493599"/>
          </a:xfrm>
          <a:prstGeom prst="wedgeEllipseCallout">
            <a:avLst>
              <a:gd name="adj1" fmla="val -27061"/>
              <a:gd name="adj2" fmla="val 71627"/>
            </a:avLst>
          </a:prstGeom>
          <a:solidFill>
            <a:schemeClr val="accent2"/>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02</a:t>
            </a:r>
            <a:endParaRPr lang="en-US" b="1" kern="0" dirty="0">
              <a:ln w="18415" cmpd="sng">
                <a:noFill/>
                <a:prstDash val="solid"/>
              </a:ln>
              <a:solidFill>
                <a:prstClr val="white"/>
              </a:solidFill>
              <a:cs typeface="+mn-ea"/>
              <a:sym typeface="+mn-lt"/>
            </a:endParaRPr>
          </a:p>
        </p:txBody>
      </p:sp>
      <p:sp>
        <p:nvSpPr>
          <p:cNvPr id="37" name="任意多边形 36"/>
          <p:cNvSpPr/>
          <p:nvPr>
            <p:custDataLst>
              <p:tags r:id="rId10"/>
            </p:custDataLst>
          </p:nvPr>
        </p:nvSpPr>
        <p:spPr>
          <a:xfrm>
            <a:off x="3532855" y="3436328"/>
            <a:ext cx="2185762"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2"/>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b="1">
                <a:solidFill>
                  <a:prstClr val="white"/>
                </a:solidFill>
                <a:cs typeface="+mn-ea"/>
                <a:sym typeface="+mn-lt"/>
              </a:rPr>
              <a:t>成长期：</a:t>
            </a:r>
            <a:r>
              <a:rPr lang="zh-CN" altLang="en-US" sz="1800">
                <a:solidFill>
                  <a:prstClr val="white"/>
                </a:solidFill>
                <a:cs typeface="+mn-ea"/>
                <a:sym typeface="+mn-lt"/>
              </a:rPr>
              <a:t>成长期是指会员逐渐融入店铺，开始参与会员活动和使用会员权益的阶段，这个阶段的核心运营策略是提高会员的活跃度。</a:t>
            </a:r>
            <a:endParaRPr lang="zh-CN" altLang="en-US" sz="1800">
              <a:solidFill>
                <a:prstClr val="white"/>
              </a:solidFill>
              <a:cs typeface="+mn-ea"/>
              <a:sym typeface="+mn-lt"/>
            </a:endParaRPr>
          </a:p>
        </p:txBody>
      </p:sp>
      <p:sp>
        <p:nvSpPr>
          <p:cNvPr id="38" name="椭圆 37"/>
          <p:cNvSpPr/>
          <p:nvPr>
            <p:custDataLst>
              <p:tags r:id="rId11"/>
            </p:custDataLst>
          </p:nvPr>
        </p:nvSpPr>
        <p:spPr>
          <a:xfrm>
            <a:off x="7395495" y="3180800"/>
            <a:ext cx="179238" cy="177759"/>
          </a:xfrm>
          <a:prstGeom prst="ellipse">
            <a:avLst/>
          </a:prstGeom>
          <a:solidFill>
            <a:schemeClr val="accent3"/>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9" name="椭圆形标注 38"/>
          <p:cNvSpPr/>
          <p:nvPr>
            <p:custDataLst>
              <p:tags r:id="rId12"/>
            </p:custDataLst>
          </p:nvPr>
        </p:nvSpPr>
        <p:spPr>
          <a:xfrm flipH="1">
            <a:off x="6517149" y="2430086"/>
            <a:ext cx="718541" cy="493599"/>
          </a:xfrm>
          <a:prstGeom prst="wedgeEllipseCallout">
            <a:avLst>
              <a:gd name="adj1" fmla="val -27061"/>
              <a:gd name="adj2" fmla="val 71627"/>
            </a:avLst>
          </a:prstGeom>
          <a:solidFill>
            <a:schemeClr val="accent3"/>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03</a:t>
            </a:r>
            <a:endParaRPr lang="en-US" b="1" kern="0" dirty="0">
              <a:ln w="18415" cmpd="sng">
                <a:noFill/>
                <a:prstDash val="solid"/>
              </a:ln>
              <a:solidFill>
                <a:prstClr val="white"/>
              </a:solidFill>
              <a:cs typeface="+mn-ea"/>
              <a:sym typeface="+mn-lt"/>
            </a:endParaRPr>
          </a:p>
        </p:txBody>
      </p:sp>
      <p:sp>
        <p:nvSpPr>
          <p:cNvPr id="40" name="任意多边形 39"/>
          <p:cNvSpPr/>
          <p:nvPr>
            <p:custDataLst>
              <p:tags r:id="rId13"/>
            </p:custDataLst>
          </p:nvPr>
        </p:nvSpPr>
        <p:spPr>
          <a:xfrm>
            <a:off x="6060832" y="3436328"/>
            <a:ext cx="2187717"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3"/>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b="1">
                <a:solidFill>
                  <a:prstClr val="white"/>
                </a:solidFill>
                <a:cs typeface="+mn-ea"/>
                <a:sym typeface="+mn-lt"/>
              </a:rPr>
              <a:t>成熟期：</a:t>
            </a:r>
            <a:r>
              <a:rPr lang="zh-CN" altLang="en-US" sz="1800">
                <a:solidFill>
                  <a:prstClr val="white"/>
                </a:solidFill>
                <a:cs typeface="+mn-ea"/>
                <a:sym typeface="+mn-lt"/>
              </a:rPr>
              <a:t>成熟期是指会员与店铺之间形成稳定、互惠互利关系的阶段，这个阶段的核心运营策略是提高会员的留存率。</a:t>
            </a: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p:txBody>
      </p:sp>
      <p:sp>
        <p:nvSpPr>
          <p:cNvPr id="41" name="椭圆 40"/>
          <p:cNvSpPr/>
          <p:nvPr>
            <p:custDataLst>
              <p:tags r:id="rId14"/>
            </p:custDataLst>
          </p:nvPr>
        </p:nvSpPr>
        <p:spPr>
          <a:xfrm>
            <a:off x="9923840" y="3180800"/>
            <a:ext cx="179238" cy="177759"/>
          </a:xfrm>
          <a:prstGeom prst="ellipse">
            <a:avLst/>
          </a:prstGeom>
          <a:solidFill>
            <a:schemeClr val="accent4"/>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42" name="椭圆形标注 41"/>
          <p:cNvSpPr/>
          <p:nvPr>
            <p:custDataLst>
              <p:tags r:id="rId15"/>
            </p:custDataLst>
          </p:nvPr>
        </p:nvSpPr>
        <p:spPr>
          <a:xfrm flipH="1">
            <a:off x="8652152" y="2430086"/>
            <a:ext cx="720128" cy="493599"/>
          </a:xfrm>
          <a:prstGeom prst="wedgeEllipseCallout">
            <a:avLst>
              <a:gd name="adj1" fmla="val -27061"/>
              <a:gd name="adj2" fmla="val 71627"/>
            </a:avLst>
          </a:prstGeom>
          <a:solidFill>
            <a:schemeClr val="accent4"/>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04</a:t>
            </a:r>
            <a:endParaRPr lang="en-US" b="1" kern="0" dirty="0">
              <a:ln w="18415" cmpd="sng">
                <a:noFill/>
                <a:prstDash val="solid"/>
              </a:ln>
              <a:solidFill>
                <a:prstClr val="white"/>
              </a:solidFill>
              <a:cs typeface="+mn-ea"/>
              <a:sym typeface="+mn-lt"/>
            </a:endParaRPr>
          </a:p>
        </p:txBody>
      </p:sp>
      <p:sp>
        <p:nvSpPr>
          <p:cNvPr id="43" name="任意多边形 42"/>
          <p:cNvSpPr/>
          <p:nvPr>
            <p:custDataLst>
              <p:tags r:id="rId16"/>
            </p:custDataLst>
          </p:nvPr>
        </p:nvSpPr>
        <p:spPr>
          <a:xfrm>
            <a:off x="8590764" y="3436328"/>
            <a:ext cx="2343936"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4"/>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sz="1800" b="1">
                <a:solidFill>
                  <a:prstClr val="white"/>
                </a:solidFill>
                <a:cs typeface="+mn-ea"/>
                <a:sym typeface="+mn-lt"/>
              </a:rPr>
              <a:t>流失期：</a:t>
            </a:r>
            <a:r>
              <a:rPr sz="1800">
                <a:solidFill>
                  <a:prstClr val="white"/>
                </a:solidFill>
                <a:cs typeface="+mn-ea"/>
                <a:sym typeface="+mn-lt"/>
              </a:rPr>
              <a:t>流失期是指会员长时期处于“睡眠”状态或不再是店铺会员的阶段，这个阶段的核心运营策略是召回会员。</a:t>
            </a:r>
            <a:endParaRPr sz="1800">
              <a:solidFill>
                <a:prstClr val="white"/>
              </a:solidFill>
              <a:cs typeface="+mn-ea"/>
              <a:sym typeface="+mn-lt"/>
            </a:endParaRPr>
          </a:p>
          <a:p>
            <a:pPr>
              <a:spcBef>
                <a:spcPct val="0"/>
              </a:spcBef>
            </a:pPr>
            <a:endParaRPr sz="1800">
              <a:solidFill>
                <a:prstClr val="white"/>
              </a:solidFill>
              <a:cs typeface="+mn-ea"/>
              <a:sym typeface="+mn-lt"/>
            </a:endParaRPr>
          </a:p>
          <a:p>
            <a:pPr>
              <a:spcBef>
                <a:spcPct val="0"/>
              </a:spcBef>
            </a:pPr>
            <a:endParaRPr sz="1800">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546100" y="2684145"/>
            <a:ext cx="11002645" cy="3394075"/>
          </a:xfrm>
          <a:prstGeom prst="roundRect">
            <a:avLst/>
          </a:prstGeom>
          <a:solidFill>
            <a:schemeClr val="accent1">
              <a:lumMod val="20000"/>
              <a:lumOff val="80000"/>
            </a:schemeClr>
          </a:solidFill>
          <a:ln w="19050">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5"/>
          <p:cNvSpPr txBox="1">
            <a:spLocks noChangeArrowheads="1"/>
          </p:cNvSpPr>
          <p:nvPr>
            <p:custDataLst>
              <p:tags r:id="rId1"/>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18" name="内容占位符 2"/>
          <p:cNvSpPr txBox="1"/>
          <p:nvPr>
            <p:custDataLst>
              <p:tags r:id="rId2"/>
            </p:custDataLst>
          </p:nvPr>
        </p:nvSpPr>
        <p:spPr>
          <a:xfrm>
            <a:off x="838200" y="1235075"/>
            <a:ext cx="10164445" cy="1283970"/>
          </a:xfrm>
          <a:prstGeom prst="rect">
            <a:avLst/>
          </a:prstGeom>
        </p:spPr>
        <p:txBody>
          <a:bodyPr vert="horz" lIns="121899" tIns="60949" rIns="121899" bIns="60949" rtlCol="0">
            <a:normAutofit lnSpcReduction="10000"/>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会员忠诚度指的是会员出于对店铺商品或服务的喜好而产生重复购买行为的程度。影响会员忠诚度的指标较多，其中购买频次、重复购买率比较常用且重要。重复购买率也叫复购率，是客户忠诚度的核心指标，需要通过购买频次进行计算</a:t>
            </a:r>
            <a:r>
              <a:rPr lang="zh-CN" altLang="en-US" sz="2000" dirty="0">
                <a:cs typeface="+mn-ea"/>
                <a:sym typeface="+mn-lt"/>
              </a:rPr>
              <a:t>。</a:t>
            </a:r>
            <a:endParaRPr lang="zh-CN" altLang="en-US" sz="2000" dirty="0">
              <a:cs typeface="+mn-ea"/>
              <a:sym typeface="+mn-lt"/>
            </a:endParaRPr>
          </a:p>
        </p:txBody>
      </p:sp>
      <p:sp>
        <p:nvSpPr>
          <p:cNvPr id="4" name="标题 3"/>
          <p:cNvSpPr>
            <a:spLocks noGrp="1"/>
          </p:cNvSpPr>
          <p:nvPr>
            <p:ph type="title"/>
            <p:custDataLst>
              <p:tags r:id="rId3"/>
            </p:custDataLst>
          </p:nvPr>
        </p:nvSpPr>
        <p:spPr/>
        <p:txBody>
          <a:bodyPr/>
          <a:lstStyle/>
          <a:p>
            <a:r>
              <a:rPr lang="zh-CN" altLang="en-US">
                <a:latin typeface="+mn-lt"/>
                <a:ea typeface="+mn-ea"/>
                <a:cs typeface="+mn-ea"/>
                <a:sym typeface="+mn-lt"/>
              </a:rPr>
              <a:t>三、会员忠诚度</a:t>
            </a:r>
            <a:endParaRPr lang="zh-CN" altLang="en-US">
              <a:latin typeface="+mn-lt"/>
              <a:ea typeface="+mn-ea"/>
              <a:cs typeface="+mn-ea"/>
              <a:sym typeface="+mn-lt"/>
            </a:endParaRPr>
          </a:p>
        </p:txBody>
      </p:sp>
      <p:sp>
        <p:nvSpPr>
          <p:cNvPr id="5" name="内容占位符 2"/>
          <p:cNvSpPr txBox="1"/>
          <p:nvPr>
            <p:custDataLst>
              <p:tags r:id="rId4"/>
            </p:custDataLst>
          </p:nvPr>
        </p:nvSpPr>
        <p:spPr>
          <a:xfrm>
            <a:off x="965200" y="3155950"/>
            <a:ext cx="10164445" cy="2715260"/>
          </a:xfrm>
          <a:prstGeom prst="rect">
            <a:avLst/>
          </a:prstGeom>
        </p:spPr>
        <p:txBody>
          <a:bodyPr vert="horz" lIns="121899" tIns="60949" rIns="121899" bIns="60949" rtlCol="0">
            <a:normAutofit fontScale="92500"/>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b="1" dirty="0">
                <a:cs typeface="+mn-ea"/>
                <a:sym typeface="+mn-lt"/>
              </a:rPr>
              <a:t>重复购买率 = 重复购买客户数量 / 客户样本数量 ×100%：</a:t>
            </a:r>
            <a:r>
              <a:rPr sz="2000" dirty="0">
                <a:cs typeface="+mn-ea"/>
                <a:sym typeface="+mn-lt"/>
              </a:rPr>
              <a:t>假设客户样本 100人，其中 50 人重复购买（不考虑重复购买了几次），则此时重复购买率=50/100×100%=50%。</a:t>
            </a:r>
            <a:endParaRPr sz="2000" dirty="0">
              <a:cs typeface="+mn-ea"/>
              <a:sym typeface="+mn-lt"/>
            </a:endParaRPr>
          </a:p>
          <a:p>
            <a:endParaRPr sz="2000" dirty="0">
              <a:cs typeface="+mn-ea"/>
              <a:sym typeface="+mn-lt"/>
            </a:endParaRPr>
          </a:p>
          <a:p>
            <a:r>
              <a:rPr sz="2000" b="1" dirty="0">
                <a:cs typeface="+mn-ea"/>
                <a:sym typeface="+mn-lt"/>
              </a:rPr>
              <a:t> 重复购买率 = 客户购买行为次数（或交易次数）/ 客户样本数量100%：</a:t>
            </a:r>
            <a:r>
              <a:rPr sz="2000" dirty="0">
                <a:cs typeface="+mn-ea"/>
                <a:sym typeface="+mn-lt"/>
              </a:rPr>
              <a:t>假设客户样本 100 人，其中 50 人重复购买，这 50 人中有 35 人重复购买 1 次（即购买 2 次），有 15 人重复购买 2 次（即购买 3 次），此时重复购买率=(35×1+15×2)/100×100%=65%。</a:t>
            </a:r>
            <a:endParaRPr sz="2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1"/>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algn="ctr"/>
            <a:r>
              <a:rPr lang="zh-CN" altLang="en-US" smtClean="0">
                <a:solidFill>
                  <a:schemeClr val="bg1"/>
                </a:solidFill>
                <a:cs typeface="+mn-ea"/>
                <a:sym typeface="+mn-lt"/>
              </a:rPr>
              <a:t>管理客户画像与客户标签</a:t>
            </a:r>
            <a:endParaRPr lang="zh-CN" altLang="en-US" smtClean="0">
              <a:solidFill>
                <a:schemeClr val="bg1"/>
              </a:solidFill>
              <a:cs typeface="+mn-ea"/>
              <a:sym typeface="+mn-lt"/>
            </a:endParaRPr>
          </a:p>
        </p:txBody>
      </p:sp>
      <p:sp>
        <p:nvSpPr>
          <p:cNvPr id="7" name="MH_Number_1">
            <a:hlinkClick r:id="" action="ppaction://noaction"/>
          </p:cNvPr>
          <p:cNvSpPr/>
          <p:nvPr>
            <p:custDataLst>
              <p:tags r:id="rId2"/>
            </p:custDataLst>
          </p:nvPr>
        </p:nvSpPr>
        <p:spPr>
          <a:xfrm>
            <a:off x="5015959" y="177980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任务一</a:t>
            </a:r>
            <a:endParaRPr lang="zh-CN" altLang="en-US" dirty="0">
              <a:solidFill>
                <a:schemeClr val="accent1"/>
              </a:solidFill>
              <a:cs typeface="+mn-ea"/>
              <a:sym typeface="+mn-lt"/>
            </a:endParaRPr>
          </a:p>
        </p:txBody>
      </p:sp>
      <p:sp>
        <p:nvSpPr>
          <p:cNvPr id="8" name="MH_Entry_2">
            <a:hlinkClick r:id="" action="ppaction://noaction"/>
          </p:cNvPr>
          <p:cNvSpPr txBox="1"/>
          <p:nvPr>
            <p:custDataLst>
              <p:tags r:id="rId3"/>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smtClean="0">
                <a:solidFill>
                  <a:schemeClr val="bg1"/>
                </a:solidFill>
                <a:cs typeface="+mn-ea"/>
                <a:sym typeface="+mn-lt"/>
              </a:rPr>
              <a:t>管理会员数据</a:t>
            </a:r>
            <a:endParaRPr lang="zh-CN" altLang="en-US" smtClean="0">
              <a:solidFill>
                <a:schemeClr val="bg1"/>
              </a:solidFill>
              <a:cs typeface="+mn-ea"/>
              <a:sym typeface="+mn-lt"/>
            </a:endParaRPr>
          </a:p>
        </p:txBody>
      </p:sp>
      <p:sp>
        <p:nvSpPr>
          <p:cNvPr id="14" name="MH_Number_1">
            <a:hlinkClick r:id="" action="ppaction://noaction"/>
          </p:cNvPr>
          <p:cNvSpPr/>
          <p:nvPr>
            <p:custDataLst>
              <p:tags r:id="rId4"/>
            </p:custDataLst>
          </p:nvPr>
        </p:nvSpPr>
        <p:spPr>
          <a:xfrm>
            <a:off x="5015959" y="303769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任务二</a:t>
            </a:r>
            <a:endParaRPr lang="zh-CN" altLang="en-US" dirty="0">
              <a:solidFill>
                <a:schemeClr val="tx1">
                  <a:lumMod val="50000"/>
                  <a:lumOff val="50000"/>
                </a:schemeClr>
              </a:solidFill>
              <a:cs typeface="+mn-ea"/>
              <a:sym typeface="+mn-lt"/>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2" name="MH_Entry_2">
            <a:hlinkClick r:id="" action="ppaction://noaction"/>
          </p:cNvPr>
          <p:cNvSpPr txBox="1"/>
          <p:nvPr>
            <p:custDataLst>
              <p:tags r:id="rId6"/>
            </p:custDataLst>
          </p:nvPr>
        </p:nvSpPr>
        <p:spPr>
          <a:xfrm>
            <a:off x="1127131" y="433331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smtClean="0">
                <a:solidFill>
                  <a:schemeClr val="bg1"/>
                </a:solidFill>
                <a:cs typeface="+mn-ea"/>
                <a:sym typeface="+mn-lt"/>
              </a:rPr>
              <a:t>综合实训</a:t>
            </a:r>
            <a:endParaRPr lang="zh-CN" altLang="en-US" dirty="0">
              <a:solidFill>
                <a:schemeClr val="bg1"/>
              </a:solidFill>
              <a:cs typeface="+mn-ea"/>
              <a:sym typeface="+mn-lt"/>
            </a:endParaRPr>
          </a:p>
        </p:txBody>
      </p:sp>
      <p:sp>
        <p:nvSpPr>
          <p:cNvPr id="3" name="MH_Number_1">
            <a:hlinkClick r:id="" action="ppaction://noaction"/>
          </p:cNvPr>
          <p:cNvSpPr/>
          <p:nvPr>
            <p:custDataLst>
              <p:tags r:id="rId7"/>
            </p:custDataLst>
          </p:nvPr>
        </p:nvSpPr>
        <p:spPr>
          <a:xfrm>
            <a:off x="5010879" y="425678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5"/>
          <p:cNvSpPr txBox="1">
            <a:spLocks noChangeArrowheads="1"/>
          </p:cNvSpPr>
          <p:nvPr>
            <p:custDataLst>
              <p:tags r:id="rId1"/>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18" name="内容占位符 2"/>
          <p:cNvSpPr txBox="1"/>
          <p:nvPr>
            <p:custDataLst>
              <p:tags r:id="rId2"/>
            </p:custDataLst>
          </p:nvPr>
        </p:nvSpPr>
        <p:spPr>
          <a:xfrm>
            <a:off x="838200" y="1213485"/>
            <a:ext cx="10164445" cy="810895"/>
          </a:xfrm>
          <a:prstGeom prst="rect">
            <a:avLst/>
          </a:prstGeom>
        </p:spPr>
        <p:txBody>
          <a:bodyPr vert="horz" lIns="121899" tIns="60949" rIns="121899" bIns="60949" rtlCol="0">
            <a:normAutofit fontScale="92500" lnSpcReduction="20000"/>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RFM 模型是描述会员价值的工具，该模型包含 3 个维度，分别是最近一次交易时间、交易频率和交易金额。</a:t>
            </a:r>
            <a:endParaRPr sz="2000" dirty="0">
              <a:cs typeface="+mn-ea"/>
              <a:sym typeface="+mn-lt"/>
            </a:endParaRPr>
          </a:p>
        </p:txBody>
      </p:sp>
      <p:sp>
        <p:nvSpPr>
          <p:cNvPr id="4" name="标题 3"/>
          <p:cNvSpPr>
            <a:spLocks noGrp="1"/>
          </p:cNvSpPr>
          <p:nvPr>
            <p:ph type="title"/>
            <p:custDataLst>
              <p:tags r:id="rId3"/>
            </p:custDataLst>
          </p:nvPr>
        </p:nvSpPr>
        <p:spPr/>
        <p:txBody>
          <a:bodyPr/>
          <a:lstStyle/>
          <a:p>
            <a:r>
              <a:rPr lang="zh-CN" altLang="en-US">
                <a:latin typeface="+mn-lt"/>
                <a:ea typeface="+mn-ea"/>
                <a:cs typeface="+mn-ea"/>
                <a:sym typeface="+mn-lt"/>
              </a:rPr>
              <a:t>四、RFM 模型</a:t>
            </a:r>
            <a:endParaRPr lang="zh-CN" altLang="en-US">
              <a:latin typeface="+mn-lt"/>
              <a:ea typeface="+mn-ea"/>
              <a:cs typeface="+mn-ea"/>
              <a:sym typeface="+mn-lt"/>
            </a:endParaRPr>
          </a:p>
        </p:txBody>
      </p:sp>
      <p:sp>
        <p:nvSpPr>
          <p:cNvPr id="47" name="平行四边形 46"/>
          <p:cNvSpPr/>
          <p:nvPr>
            <p:custDataLst>
              <p:tags r:id="rId4"/>
            </p:custDataLst>
          </p:nvPr>
        </p:nvSpPr>
        <p:spPr>
          <a:xfrm rot="20362696" flipV="1">
            <a:off x="4543997" y="3856301"/>
            <a:ext cx="2422944" cy="1085662"/>
          </a:xfrm>
          <a:prstGeom prst="parallelogram">
            <a:avLst>
              <a:gd name="adj" fmla="val 68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sp>
        <p:nvSpPr>
          <p:cNvPr id="48" name="平行四边形 47"/>
          <p:cNvSpPr/>
          <p:nvPr>
            <p:custDataLst>
              <p:tags r:id="rId5"/>
            </p:custDataLst>
          </p:nvPr>
        </p:nvSpPr>
        <p:spPr>
          <a:xfrm rot="5400000">
            <a:off x="3887569" y="4765166"/>
            <a:ext cx="2006253" cy="1163078"/>
          </a:xfrm>
          <a:prstGeom prst="parallelogram">
            <a:avLst>
              <a:gd name="adj" fmla="val 689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sp>
        <p:nvSpPr>
          <p:cNvPr id="49" name="平行四边形 48"/>
          <p:cNvSpPr/>
          <p:nvPr>
            <p:custDataLst>
              <p:tags r:id="rId6"/>
            </p:custDataLst>
          </p:nvPr>
        </p:nvSpPr>
        <p:spPr>
          <a:xfrm rot="5400000" flipH="1">
            <a:off x="5439428" y="4709661"/>
            <a:ext cx="1788801" cy="1491532"/>
          </a:xfrm>
          <a:prstGeom prst="parallelogram">
            <a:avLst>
              <a:gd name="adj" fmla="val 383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cxnSp>
        <p:nvCxnSpPr>
          <p:cNvPr id="50" name="直接连接符 49"/>
          <p:cNvCxnSpPr/>
          <p:nvPr>
            <p:custDataLst>
              <p:tags r:id="rId7"/>
            </p:custDataLst>
          </p:nvPr>
        </p:nvCxnSpPr>
        <p:spPr>
          <a:xfrm flipV="1">
            <a:off x="5792752" y="3221409"/>
            <a:ext cx="0" cy="11221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8"/>
            </p:custDataLst>
          </p:nvPr>
        </p:nvCxnSpPr>
        <p:spPr>
          <a:xfrm>
            <a:off x="6333832" y="5346707"/>
            <a:ext cx="1120234" cy="6301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9"/>
            </p:custDataLst>
          </p:nvPr>
        </p:nvCxnSpPr>
        <p:spPr>
          <a:xfrm flipH="1">
            <a:off x="3952143" y="5346703"/>
            <a:ext cx="937760" cy="5269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椭圆 52"/>
          <p:cNvSpPr/>
          <p:nvPr>
            <p:custDataLst>
              <p:tags r:id="rId10"/>
            </p:custDataLst>
          </p:nvPr>
        </p:nvSpPr>
        <p:spPr bwMode="auto">
          <a:xfrm>
            <a:off x="5400828" y="2435732"/>
            <a:ext cx="785435" cy="7856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sp>
        <p:nvSpPr>
          <p:cNvPr id="54" name="椭圆 53"/>
          <p:cNvSpPr/>
          <p:nvPr>
            <p:custDataLst>
              <p:tags r:id="rId11"/>
            </p:custDataLst>
          </p:nvPr>
        </p:nvSpPr>
        <p:spPr bwMode="auto">
          <a:xfrm>
            <a:off x="3225419" y="5635580"/>
            <a:ext cx="785434" cy="7840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sp>
        <p:nvSpPr>
          <p:cNvPr id="55" name="椭圆 54"/>
          <p:cNvSpPr/>
          <p:nvPr>
            <p:custDataLst>
              <p:tags r:id="rId12"/>
            </p:custDataLst>
          </p:nvPr>
        </p:nvSpPr>
        <p:spPr bwMode="auto">
          <a:xfrm>
            <a:off x="7414399" y="5783194"/>
            <a:ext cx="785434" cy="785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zh-CN" altLang="en-US" sz="2400">
              <a:solidFill>
                <a:prstClr val="white"/>
              </a:solidFill>
              <a:cs typeface="+mn-ea"/>
              <a:sym typeface="+mn-lt"/>
            </a:endParaRPr>
          </a:p>
        </p:txBody>
      </p:sp>
      <p:sp>
        <p:nvSpPr>
          <p:cNvPr id="56" name="文本框 55"/>
          <p:cNvSpPr txBox="1">
            <a:spLocks noChangeArrowheads="1"/>
          </p:cNvSpPr>
          <p:nvPr>
            <p:custDataLst>
              <p:tags r:id="rId13"/>
            </p:custDataLst>
          </p:nvPr>
        </p:nvSpPr>
        <p:spPr bwMode="auto">
          <a:xfrm>
            <a:off x="6126480" y="1997710"/>
            <a:ext cx="590105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09600"/>
            <a:r>
              <a:rPr lang="en-US" altLang="zh-CN" sz="2000">
                <a:solidFill>
                  <a:prstClr val="black">
                    <a:lumMod val="75000"/>
                    <a:lumOff val="25000"/>
                  </a:prstClr>
                </a:solidFill>
                <a:latin typeface="+mn-lt"/>
                <a:ea typeface="+mn-ea"/>
                <a:cs typeface="+mn-ea"/>
                <a:sym typeface="+mn-lt"/>
              </a:rPr>
              <a:t>  </a:t>
            </a:r>
            <a:r>
              <a:rPr lang="zh-CN" altLang="en-US" sz="2000">
                <a:solidFill>
                  <a:prstClr val="black">
                    <a:lumMod val="75000"/>
                    <a:lumOff val="25000"/>
                  </a:prstClr>
                </a:solidFill>
                <a:latin typeface="+mn-lt"/>
                <a:ea typeface="+mn-ea"/>
                <a:cs typeface="+mn-ea"/>
                <a:sym typeface="+mn-lt"/>
              </a:rPr>
              <a:t>最近一次交易时间</a:t>
            </a:r>
            <a:endParaRPr lang="zh-CN" altLang="en-US" sz="2000">
              <a:solidFill>
                <a:prstClr val="black">
                  <a:lumMod val="75000"/>
                  <a:lumOff val="25000"/>
                </a:prstClr>
              </a:solidFill>
              <a:latin typeface="+mn-lt"/>
              <a:ea typeface="+mn-ea"/>
              <a:cs typeface="+mn-ea"/>
              <a:sym typeface="+mn-lt"/>
            </a:endParaRPr>
          </a:p>
          <a:p>
            <a:pPr defTabSz="609600"/>
            <a:r>
              <a:rPr lang="zh-CN" altLang="en-US" sz="2000">
                <a:solidFill>
                  <a:prstClr val="black">
                    <a:lumMod val="75000"/>
                    <a:lumOff val="25000"/>
                  </a:prstClr>
                </a:solidFill>
                <a:latin typeface="+mn-lt"/>
                <a:ea typeface="+mn-ea"/>
                <a:cs typeface="+mn-ea"/>
                <a:sym typeface="+mn-lt"/>
              </a:rPr>
              <a:t>（Recency，对应 R 维度）</a:t>
            </a:r>
            <a:endParaRPr lang="zh-CN" altLang="en-US" sz="2000">
              <a:solidFill>
                <a:prstClr val="black">
                  <a:lumMod val="75000"/>
                  <a:lumOff val="25000"/>
                </a:prstClr>
              </a:solidFill>
              <a:latin typeface="+mn-lt"/>
              <a:ea typeface="+mn-ea"/>
              <a:cs typeface="+mn-ea"/>
              <a:sym typeface="+mn-lt"/>
            </a:endParaRPr>
          </a:p>
        </p:txBody>
      </p:sp>
      <p:sp>
        <p:nvSpPr>
          <p:cNvPr id="57" name="TextBox 35"/>
          <p:cNvSpPr txBox="1">
            <a:spLocks noChangeArrowheads="1"/>
          </p:cNvSpPr>
          <p:nvPr>
            <p:custDataLst>
              <p:tags r:id="rId14"/>
            </p:custDataLst>
          </p:nvPr>
        </p:nvSpPr>
        <p:spPr bwMode="auto">
          <a:xfrm>
            <a:off x="6221095" y="2689860"/>
            <a:ext cx="51314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09600">
              <a:spcBef>
                <a:spcPct val="0"/>
              </a:spcBef>
            </a:pPr>
            <a:r>
              <a:rPr lang="zh-CN" altLang="en-US" sz="1800">
                <a:solidFill>
                  <a:prstClr val="black">
                    <a:lumMod val="50000"/>
                    <a:lumOff val="50000"/>
                  </a:prstClr>
                </a:solidFill>
                <a:latin typeface="+mn-lt"/>
                <a:ea typeface="+mn-ea"/>
                <a:cs typeface="+mn-ea"/>
                <a:sym typeface="+mn-lt"/>
              </a:rPr>
              <a:t>此指标需要与当前时间相减，从而转化为会员最近一次交易时间与当前时间的时间间隔。</a:t>
            </a:r>
            <a:endParaRPr lang="zh-CN" altLang="en-US" sz="1800">
              <a:solidFill>
                <a:prstClr val="black">
                  <a:lumMod val="50000"/>
                  <a:lumOff val="50000"/>
                </a:prstClr>
              </a:solidFill>
              <a:latin typeface="+mn-lt"/>
              <a:ea typeface="+mn-ea"/>
              <a:cs typeface="+mn-ea"/>
              <a:sym typeface="+mn-lt"/>
            </a:endParaRPr>
          </a:p>
        </p:txBody>
      </p:sp>
      <p:sp>
        <p:nvSpPr>
          <p:cNvPr id="58" name="文本框 57"/>
          <p:cNvSpPr txBox="1">
            <a:spLocks noChangeArrowheads="1"/>
          </p:cNvSpPr>
          <p:nvPr>
            <p:custDataLst>
              <p:tags r:id="rId15"/>
            </p:custDataLst>
          </p:nvPr>
        </p:nvSpPr>
        <p:spPr bwMode="auto">
          <a:xfrm>
            <a:off x="7621270" y="4058285"/>
            <a:ext cx="46799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09600"/>
            <a:r>
              <a:rPr lang="en-US" altLang="zh-CN" sz="2000">
                <a:solidFill>
                  <a:prstClr val="black">
                    <a:lumMod val="75000"/>
                    <a:lumOff val="25000"/>
                  </a:prstClr>
                </a:solidFill>
                <a:latin typeface="+mn-lt"/>
                <a:ea typeface="+mn-ea"/>
                <a:cs typeface="+mn-ea"/>
                <a:sym typeface="+mn-lt"/>
              </a:rPr>
              <a:t>   </a:t>
            </a:r>
            <a:r>
              <a:rPr lang="zh-CN" altLang="en-US" sz="2000">
                <a:solidFill>
                  <a:prstClr val="black">
                    <a:lumMod val="75000"/>
                    <a:lumOff val="25000"/>
                  </a:prstClr>
                </a:solidFill>
                <a:latin typeface="+mn-lt"/>
                <a:ea typeface="+mn-ea"/>
                <a:cs typeface="+mn-ea"/>
                <a:sym typeface="+mn-lt"/>
              </a:rPr>
              <a:t>交易频率</a:t>
            </a:r>
            <a:endParaRPr lang="zh-CN" altLang="en-US" sz="2000">
              <a:solidFill>
                <a:prstClr val="black">
                  <a:lumMod val="75000"/>
                  <a:lumOff val="25000"/>
                </a:prstClr>
              </a:solidFill>
              <a:latin typeface="+mn-lt"/>
              <a:ea typeface="+mn-ea"/>
              <a:cs typeface="+mn-ea"/>
              <a:sym typeface="+mn-lt"/>
            </a:endParaRPr>
          </a:p>
          <a:p>
            <a:pPr defTabSz="609600"/>
            <a:r>
              <a:rPr lang="zh-CN" altLang="en-US" sz="2000">
                <a:solidFill>
                  <a:prstClr val="black">
                    <a:lumMod val="75000"/>
                    <a:lumOff val="25000"/>
                  </a:prstClr>
                </a:solidFill>
                <a:latin typeface="+mn-lt"/>
                <a:ea typeface="+mn-ea"/>
                <a:cs typeface="+mn-ea"/>
                <a:sym typeface="+mn-lt"/>
              </a:rPr>
              <a:t>（Frequency，对应 F 维度）</a:t>
            </a:r>
            <a:endParaRPr lang="zh-CN" altLang="en-US" sz="2000">
              <a:solidFill>
                <a:prstClr val="black">
                  <a:lumMod val="75000"/>
                  <a:lumOff val="25000"/>
                </a:prstClr>
              </a:solidFill>
              <a:latin typeface="+mn-lt"/>
              <a:ea typeface="+mn-ea"/>
              <a:cs typeface="+mn-ea"/>
              <a:sym typeface="+mn-lt"/>
            </a:endParaRPr>
          </a:p>
        </p:txBody>
      </p:sp>
      <p:sp>
        <p:nvSpPr>
          <p:cNvPr id="59" name="TextBox 35"/>
          <p:cNvSpPr txBox="1">
            <a:spLocks noChangeArrowheads="1"/>
          </p:cNvSpPr>
          <p:nvPr>
            <p:custDataLst>
              <p:tags r:id="rId16"/>
            </p:custDataLst>
          </p:nvPr>
        </p:nvSpPr>
        <p:spPr bwMode="auto">
          <a:xfrm>
            <a:off x="7719060" y="4740275"/>
            <a:ext cx="416814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09600">
              <a:spcBef>
                <a:spcPct val="0"/>
              </a:spcBef>
            </a:pPr>
            <a:r>
              <a:rPr lang="zh-CN" altLang="en-US" sz="1800">
                <a:solidFill>
                  <a:prstClr val="black">
                    <a:lumMod val="50000"/>
                    <a:lumOff val="50000"/>
                  </a:prstClr>
                </a:solidFill>
                <a:latin typeface="+mn-lt"/>
                <a:ea typeface="+mn-ea"/>
                <a:cs typeface="+mn-ea"/>
                <a:sym typeface="+mn-lt"/>
              </a:rPr>
              <a:t>此指标表示会员在指定时期内重复购买的次数。次数越多，数值越高；次数越少，数值越低。</a:t>
            </a:r>
            <a:endParaRPr lang="zh-CN" altLang="en-US" sz="1800">
              <a:solidFill>
                <a:prstClr val="black">
                  <a:lumMod val="50000"/>
                  <a:lumOff val="50000"/>
                </a:prstClr>
              </a:solidFill>
              <a:latin typeface="+mn-lt"/>
              <a:ea typeface="+mn-ea"/>
              <a:cs typeface="+mn-ea"/>
              <a:sym typeface="+mn-lt"/>
            </a:endParaRPr>
          </a:p>
        </p:txBody>
      </p:sp>
      <p:sp>
        <p:nvSpPr>
          <p:cNvPr id="60" name="文本框 59"/>
          <p:cNvSpPr txBox="1">
            <a:spLocks noChangeArrowheads="1"/>
          </p:cNvSpPr>
          <p:nvPr>
            <p:custDataLst>
              <p:tags r:id="rId17"/>
            </p:custDataLst>
          </p:nvPr>
        </p:nvSpPr>
        <p:spPr bwMode="auto">
          <a:xfrm>
            <a:off x="201295" y="3703955"/>
            <a:ext cx="42291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2000">
                <a:solidFill>
                  <a:prstClr val="black">
                    <a:lumMod val="75000"/>
                    <a:lumOff val="25000"/>
                  </a:prstClr>
                </a:solidFill>
                <a:latin typeface="+mn-lt"/>
                <a:ea typeface="+mn-ea"/>
                <a:cs typeface="+mn-ea"/>
                <a:sym typeface="+mn-lt"/>
              </a:rPr>
              <a:t>                                     </a:t>
            </a:r>
            <a:r>
              <a:rPr lang="zh-CN" altLang="en-US" sz="2000">
                <a:solidFill>
                  <a:prstClr val="black">
                    <a:lumMod val="75000"/>
                    <a:lumOff val="25000"/>
                  </a:prstClr>
                </a:solidFill>
                <a:latin typeface="+mn-lt"/>
                <a:ea typeface="+mn-ea"/>
                <a:cs typeface="+mn-ea"/>
                <a:sym typeface="+mn-lt"/>
              </a:rPr>
              <a:t>交易金额</a:t>
            </a:r>
            <a:endParaRPr lang="zh-CN" altLang="en-US" sz="2000">
              <a:solidFill>
                <a:prstClr val="black">
                  <a:lumMod val="75000"/>
                  <a:lumOff val="25000"/>
                </a:prstClr>
              </a:solidFill>
              <a:latin typeface="+mn-lt"/>
              <a:ea typeface="+mn-ea"/>
              <a:cs typeface="+mn-ea"/>
              <a:sym typeface="+mn-lt"/>
            </a:endParaRPr>
          </a:p>
          <a:p>
            <a:pPr algn="r" defTabSz="609600"/>
            <a:r>
              <a:rPr lang="zh-CN" altLang="en-US" sz="2000">
                <a:solidFill>
                  <a:prstClr val="black">
                    <a:lumMod val="75000"/>
                    <a:lumOff val="25000"/>
                  </a:prstClr>
                </a:solidFill>
                <a:latin typeface="+mn-lt"/>
                <a:ea typeface="+mn-ea"/>
                <a:cs typeface="+mn-ea"/>
                <a:sym typeface="+mn-lt"/>
              </a:rPr>
              <a:t>（Monetary，对应 M 维度）</a:t>
            </a:r>
            <a:endParaRPr lang="zh-CN" altLang="en-US" sz="2000">
              <a:solidFill>
                <a:prstClr val="black">
                  <a:lumMod val="75000"/>
                  <a:lumOff val="25000"/>
                </a:prstClr>
              </a:solidFill>
              <a:latin typeface="+mn-lt"/>
              <a:ea typeface="+mn-ea"/>
              <a:cs typeface="+mn-ea"/>
              <a:sym typeface="+mn-lt"/>
            </a:endParaRPr>
          </a:p>
        </p:txBody>
      </p:sp>
      <p:sp>
        <p:nvSpPr>
          <p:cNvPr id="61" name="TextBox 35"/>
          <p:cNvSpPr txBox="1">
            <a:spLocks noChangeArrowheads="1"/>
          </p:cNvSpPr>
          <p:nvPr>
            <p:custDataLst>
              <p:tags r:id="rId18"/>
            </p:custDataLst>
          </p:nvPr>
        </p:nvSpPr>
        <p:spPr bwMode="auto">
          <a:xfrm>
            <a:off x="336550" y="4399280"/>
            <a:ext cx="39255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09600">
              <a:spcBef>
                <a:spcPct val="0"/>
              </a:spcBef>
            </a:pPr>
            <a:r>
              <a:rPr lang="zh-CN" altLang="en-US" sz="1800">
                <a:solidFill>
                  <a:prstClr val="black">
                    <a:lumMod val="50000"/>
                    <a:lumOff val="50000"/>
                  </a:prstClr>
                </a:solidFill>
                <a:latin typeface="+mn-lt"/>
                <a:ea typeface="+mn-ea"/>
                <a:cs typeface="+mn-ea"/>
                <a:sym typeface="+mn-lt"/>
              </a:rPr>
              <a:t>此指标表示会员在指定时期内购物花费的金额。金额越多，数值越高；金额越少，数值越低。</a:t>
            </a:r>
            <a:endParaRPr lang="zh-CN" altLang="en-US" sz="1800">
              <a:solidFill>
                <a:prstClr val="black">
                  <a:lumMod val="50000"/>
                  <a:lumOff val="50000"/>
                </a:prstClr>
              </a:solidFill>
              <a:latin typeface="+mn-lt"/>
              <a:ea typeface="+mn-ea"/>
              <a:cs typeface="+mn-ea"/>
              <a:sym typeface="+mn-lt"/>
            </a:endParaRPr>
          </a:p>
        </p:txBody>
      </p:sp>
      <p:sp>
        <p:nvSpPr>
          <p:cNvPr id="63" name="文本框 62"/>
          <p:cNvSpPr txBox="1">
            <a:spLocks noChangeArrowheads="1"/>
          </p:cNvSpPr>
          <p:nvPr>
            <p:custDataLst>
              <p:tags r:id="rId19"/>
            </p:custDataLst>
          </p:nvPr>
        </p:nvSpPr>
        <p:spPr bwMode="auto">
          <a:xfrm>
            <a:off x="5459537" y="2595058"/>
            <a:ext cx="69555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2400" b="1" dirty="0">
                <a:solidFill>
                  <a:prstClr val="white"/>
                </a:solidFill>
                <a:latin typeface="+mn-lt"/>
                <a:ea typeface="+mn-ea"/>
                <a:cs typeface="+mn-ea"/>
                <a:sym typeface="+mn-lt"/>
              </a:rPr>
              <a:t>01</a:t>
            </a:r>
            <a:endParaRPr lang="zh-CN" altLang="en-US" sz="2400" b="1" dirty="0">
              <a:solidFill>
                <a:prstClr val="white"/>
              </a:solidFill>
              <a:latin typeface="+mn-lt"/>
              <a:ea typeface="+mn-ea"/>
              <a:cs typeface="+mn-ea"/>
              <a:sym typeface="+mn-lt"/>
            </a:endParaRPr>
          </a:p>
        </p:txBody>
      </p:sp>
      <p:sp>
        <p:nvSpPr>
          <p:cNvPr id="64" name="文本框 63"/>
          <p:cNvSpPr txBox="1">
            <a:spLocks noChangeArrowheads="1"/>
          </p:cNvSpPr>
          <p:nvPr>
            <p:custDataLst>
              <p:tags r:id="rId20"/>
            </p:custDataLst>
          </p:nvPr>
        </p:nvSpPr>
        <p:spPr bwMode="auto">
          <a:xfrm>
            <a:off x="7469985" y="5964137"/>
            <a:ext cx="69555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2400" b="1" dirty="0">
                <a:solidFill>
                  <a:prstClr val="white"/>
                </a:solidFill>
                <a:latin typeface="+mn-lt"/>
                <a:ea typeface="+mn-ea"/>
                <a:cs typeface="+mn-ea"/>
                <a:sym typeface="+mn-lt"/>
              </a:rPr>
              <a:t>02</a:t>
            </a:r>
            <a:endParaRPr lang="zh-CN" altLang="en-US" sz="2400" b="1" dirty="0">
              <a:solidFill>
                <a:prstClr val="white"/>
              </a:solidFill>
              <a:latin typeface="+mn-lt"/>
              <a:ea typeface="+mn-ea"/>
              <a:cs typeface="+mn-ea"/>
              <a:sym typeface="+mn-lt"/>
            </a:endParaRPr>
          </a:p>
        </p:txBody>
      </p:sp>
      <p:sp>
        <p:nvSpPr>
          <p:cNvPr id="65" name="文本框 64"/>
          <p:cNvSpPr txBox="1">
            <a:spLocks noChangeArrowheads="1"/>
          </p:cNvSpPr>
          <p:nvPr>
            <p:custDataLst>
              <p:tags r:id="rId21"/>
            </p:custDataLst>
          </p:nvPr>
        </p:nvSpPr>
        <p:spPr bwMode="auto">
          <a:xfrm>
            <a:off x="3247359" y="5804304"/>
            <a:ext cx="695555"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2400" b="1" dirty="0">
                <a:solidFill>
                  <a:prstClr val="black">
                    <a:lumMod val="75000"/>
                    <a:lumOff val="25000"/>
                  </a:prstClr>
                </a:solidFill>
                <a:latin typeface="+mn-lt"/>
                <a:ea typeface="+mn-ea"/>
                <a:cs typeface="+mn-ea"/>
                <a:sym typeface="+mn-lt"/>
              </a:rPr>
              <a:t>03</a:t>
            </a:r>
            <a:endParaRPr lang="zh-CN" altLang="en-US" sz="2400" b="1" dirty="0">
              <a:solidFill>
                <a:prstClr val="black">
                  <a:lumMod val="75000"/>
                  <a:lumOff val="25000"/>
                </a:prst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1+#ppt_w/2"/>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500"/>
                                        <p:tgtEl>
                                          <p:spTgt spid="50"/>
                                        </p:tgtEl>
                                      </p:cBhvr>
                                    </p:animEffect>
                                  </p:childTnLst>
                                </p:cTn>
                              </p:par>
                              <p:par>
                                <p:cTn id="21" presetID="22" presetClass="entr" presetSubtype="2"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500"/>
                                        <p:tgtEl>
                                          <p:spTgt spid="52"/>
                                        </p:tgtEl>
                                      </p:cBhvr>
                                    </p:animEffect>
                                  </p:childTnLst>
                                </p:cTn>
                              </p:par>
                              <p:par>
                                <p:cTn id="24" presetID="22" presetClass="entr" presetSubtype="8"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Effect transition="in" filter="fade">
                                      <p:cBhvr>
                                        <p:cTn id="33" dur="500"/>
                                        <p:tgtEl>
                                          <p:spTgt spid="6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500" fill="hold"/>
                                        <p:tgtEl>
                                          <p:spTgt spid="64"/>
                                        </p:tgtEl>
                                        <p:attrNameLst>
                                          <p:attrName>ppt_w</p:attrName>
                                        </p:attrNameLst>
                                      </p:cBhvr>
                                      <p:tavLst>
                                        <p:tav tm="0">
                                          <p:val>
                                            <p:fltVal val="0"/>
                                          </p:val>
                                        </p:tav>
                                        <p:tav tm="100000">
                                          <p:val>
                                            <p:strVal val="#ppt_w"/>
                                          </p:val>
                                        </p:tav>
                                      </p:tavLst>
                                    </p:anim>
                                    <p:anim calcmode="lin" valueType="num">
                                      <p:cBhvr>
                                        <p:cTn id="37" dur="500" fill="hold"/>
                                        <p:tgtEl>
                                          <p:spTgt spid="64"/>
                                        </p:tgtEl>
                                        <p:attrNameLst>
                                          <p:attrName>ppt_h</p:attrName>
                                        </p:attrNameLst>
                                      </p:cBhvr>
                                      <p:tavLst>
                                        <p:tav tm="0">
                                          <p:val>
                                            <p:fltVal val="0"/>
                                          </p:val>
                                        </p:tav>
                                        <p:tav tm="100000">
                                          <p:val>
                                            <p:strVal val="#ppt_h"/>
                                          </p:val>
                                        </p:tav>
                                      </p:tavLst>
                                    </p:anim>
                                    <p:animEffect transition="in" filter="fade">
                                      <p:cBhvr>
                                        <p:cTn id="38" dur="500"/>
                                        <p:tgtEl>
                                          <p:spTgt spid="6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Effect transition="in" filter="fade">
                                      <p:cBhvr>
                                        <p:cTn id="43" dur="500"/>
                                        <p:tgtEl>
                                          <p:spTgt spid="6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500"/>
                                        <p:tgtEl>
                                          <p:spTgt spid="58"/>
                                        </p:tgtEl>
                                      </p:cBhvr>
                                    </p:animEffect>
                                  </p:childTnLst>
                                </p:cTn>
                              </p:par>
                            </p:childTnLst>
                          </p:cTn>
                        </p:par>
                        <p:par>
                          <p:cTn id="69" fill="hold">
                            <p:stCondLst>
                              <p:cond delay="100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0-#ppt_w/2"/>
                                          </p:val>
                                        </p:tav>
                                        <p:tav tm="100000">
                                          <p:val>
                                            <p:strVal val="#ppt_x"/>
                                          </p:val>
                                        </p:tav>
                                      </p:tavLst>
                                    </p:anim>
                                    <p:anim calcmode="lin" valueType="num">
                                      <p:cBhvr additive="base">
                                        <p:cTn id="78" dur="500" fill="hold"/>
                                        <p:tgtEl>
                                          <p:spTgt spid="61"/>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2"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additive="base">
                                        <p:cTn id="82" dur="500" fill="hold"/>
                                        <p:tgtEl>
                                          <p:spTgt spid="59"/>
                                        </p:tgtEl>
                                        <p:attrNameLst>
                                          <p:attrName>ppt_x</p:attrName>
                                        </p:attrNameLst>
                                      </p:cBhvr>
                                      <p:tavLst>
                                        <p:tav tm="0">
                                          <p:val>
                                            <p:strVal val="1+#ppt_w/2"/>
                                          </p:val>
                                        </p:tav>
                                        <p:tav tm="100000">
                                          <p:val>
                                            <p:strVal val="#ppt_x"/>
                                          </p:val>
                                        </p:tav>
                                      </p:tavLst>
                                    </p:anim>
                                    <p:anim calcmode="lin" valueType="num">
                                      <p:cBhvr additive="base">
                                        <p:cTn id="83"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53" grpId="0" bldLvl="0" animBg="1"/>
      <p:bldP spid="54" grpId="0" bldLvl="0" animBg="1"/>
      <p:bldP spid="55" grpId="0" bldLvl="0" animBg="1"/>
      <p:bldP spid="56" grpId="0"/>
      <p:bldP spid="57" grpId="0"/>
      <p:bldP spid="58" grpId="0"/>
      <p:bldP spid="59" grpId="0"/>
      <p:bldP spid="60" grpId="0"/>
      <p:bldP spid="61"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5"/>
          <p:cNvSpPr txBox="1">
            <a:spLocks noChangeArrowheads="1"/>
          </p:cNvSpPr>
          <p:nvPr>
            <p:custDataLst>
              <p:tags r:id="rId1"/>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18" name="内容占位符 2"/>
          <p:cNvSpPr txBox="1"/>
          <p:nvPr>
            <p:custDataLst>
              <p:tags r:id="rId2"/>
            </p:custDataLst>
          </p:nvPr>
        </p:nvSpPr>
        <p:spPr>
          <a:xfrm>
            <a:off x="434340" y="1317625"/>
            <a:ext cx="3721735" cy="5024120"/>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使用 RFM 模型分析会员类型，能够识别出优质会员，以便制订个性化的沟通和营销服务，为营销决策提供有力支持。利用 RFM 模型分析会员数据时，需要采集会员名称、最近一次消费时间、消费总额和交易次数等数据，再利用这些数据得到 RFM 模型中的 3 个维度，将每个维度划分为多个评价级别，最后综合每位会员的评价结果细分会员。</a:t>
            </a:r>
            <a:endParaRPr sz="2000" dirty="0">
              <a:cs typeface="+mn-ea"/>
              <a:sym typeface="+mn-lt"/>
            </a:endParaRPr>
          </a:p>
        </p:txBody>
      </p:sp>
      <p:sp>
        <p:nvSpPr>
          <p:cNvPr id="4" name="标题 3"/>
          <p:cNvSpPr>
            <a:spLocks noGrp="1"/>
          </p:cNvSpPr>
          <p:nvPr>
            <p:ph type="title"/>
            <p:custDataLst>
              <p:tags r:id="rId3"/>
            </p:custDataLst>
          </p:nvPr>
        </p:nvSpPr>
        <p:spPr/>
        <p:txBody>
          <a:bodyPr/>
          <a:lstStyle/>
          <a:p>
            <a:r>
              <a:rPr lang="zh-CN" altLang="en-US">
                <a:latin typeface="+mn-lt"/>
                <a:ea typeface="+mn-ea"/>
                <a:cs typeface="+mn-ea"/>
                <a:sym typeface="+mn-lt"/>
              </a:rPr>
              <a:t>四、RFM 模型</a:t>
            </a:r>
            <a:endParaRPr lang="zh-CN" altLang="en-US">
              <a:latin typeface="+mn-lt"/>
              <a:ea typeface="+mn-ea"/>
              <a:cs typeface="+mn-ea"/>
              <a:sym typeface="+mn-lt"/>
            </a:endParaRPr>
          </a:p>
        </p:txBody>
      </p:sp>
      <p:pic>
        <p:nvPicPr>
          <p:cNvPr id="5" name="图片 4"/>
          <p:cNvPicPr>
            <a:picLocks noChangeAspect="1"/>
          </p:cNvPicPr>
          <p:nvPr>
            <p:custDataLst>
              <p:tags r:id="rId4"/>
            </p:custDataLst>
          </p:nvPr>
        </p:nvPicPr>
        <p:blipFill>
          <a:blip r:embed="rId5">
            <a:duotone>
              <a:schemeClr val="accent1">
                <a:shade val="45000"/>
                <a:satMod val="135000"/>
              </a:schemeClr>
              <a:prstClr val="white"/>
            </a:duotone>
          </a:blip>
          <a:stretch>
            <a:fillRect/>
          </a:stretch>
        </p:blipFill>
        <p:spPr>
          <a:xfrm>
            <a:off x="4225290" y="1843405"/>
            <a:ext cx="7010400" cy="3931285"/>
          </a:xfrm>
          <a:prstGeom prst="rect">
            <a:avLst/>
          </a:prstGeom>
        </p:spPr>
      </p:pic>
      <p:sp>
        <p:nvSpPr>
          <p:cNvPr id="6" name="矩形 5"/>
          <p:cNvSpPr/>
          <p:nvPr>
            <p:custDataLst>
              <p:tags r:id="rId6"/>
            </p:custDataLst>
          </p:nvPr>
        </p:nvSpPr>
        <p:spPr>
          <a:xfrm>
            <a:off x="0" y="6433820"/>
            <a:ext cx="12190730" cy="4260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1</a:t>
            </a:r>
            <a:r>
              <a:rPr lang="zh-CN" altLang="en-US" dirty="0">
                <a:latin typeface="+mn-lt"/>
                <a:ea typeface="+mn-ea"/>
                <a:cs typeface="+mn-ea"/>
                <a:sym typeface="+mn-lt"/>
              </a:rPr>
              <a:t>：分析店铺会员的留存率和流失率</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017270" y="2878455"/>
            <a:ext cx="955929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1143000" y="2878455"/>
            <a:ext cx="851471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）导入数据    </a:t>
            </a:r>
            <a:r>
              <a:rPr lang="en-US" altLang="zh-CN" sz="1800" dirty="0" smtClean="0"/>
              <a:t>                                               </a:t>
            </a:r>
            <a:r>
              <a:rPr lang="zh-CN" altLang="en-US" sz="1800" dirty="0" smtClean="0"/>
              <a:t>  （</a:t>
            </a:r>
            <a:r>
              <a:rPr lang="en-US" altLang="zh-CN" sz="1800" dirty="0" smtClean="0"/>
              <a:t>2</a:t>
            </a:r>
            <a:r>
              <a:rPr lang="zh-CN" altLang="en-US" sz="1800" dirty="0" smtClean="0"/>
              <a:t>）计算流失会员数</a:t>
            </a:r>
            <a:endParaRPr lang="zh-CN" altLang="en-US" sz="1800" dirty="0" smtClean="0"/>
          </a:p>
        </p:txBody>
      </p:sp>
      <p:pic>
        <p:nvPicPr>
          <p:cNvPr id="9" name="图片 8"/>
          <p:cNvPicPr>
            <a:picLocks noChangeAspect="1"/>
          </p:cNvPicPr>
          <p:nvPr>
            <p:custDataLst>
              <p:tags r:id="rId5"/>
            </p:custDataLst>
          </p:nvPr>
        </p:nvPicPr>
        <p:blipFill>
          <a:blip r:embed="rId6"/>
          <a:stretch>
            <a:fillRect/>
          </a:stretch>
        </p:blipFill>
        <p:spPr>
          <a:xfrm>
            <a:off x="1017270" y="1243965"/>
            <a:ext cx="3764915" cy="1520190"/>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6539865" y="943610"/>
            <a:ext cx="3557905" cy="1760220"/>
          </a:xfrm>
          <a:prstGeom prst="rect">
            <a:avLst/>
          </a:prstGeom>
        </p:spPr>
      </p:pic>
      <p:sp>
        <p:nvSpPr>
          <p:cNvPr id="2" name="矩形 1"/>
          <p:cNvSpPr/>
          <p:nvPr>
            <p:custDataLst>
              <p:tags r:id="rId9"/>
            </p:custDataLst>
          </p:nvPr>
        </p:nvSpPr>
        <p:spPr>
          <a:xfrm>
            <a:off x="1017270" y="6306185"/>
            <a:ext cx="955992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1379220" y="6306185"/>
            <a:ext cx="919797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3</a:t>
            </a:r>
            <a:r>
              <a:rPr lang="zh-CN" altLang="en-US" sz="1800" dirty="0" smtClean="0"/>
              <a:t>）设置数据类型    </a:t>
            </a:r>
            <a:r>
              <a:rPr lang="en-US" altLang="zh-CN" sz="1800" dirty="0" smtClean="0"/>
              <a:t>                                           </a:t>
            </a:r>
            <a:r>
              <a:rPr lang="zh-CN" altLang="en-US" sz="1800" dirty="0" smtClean="0"/>
              <a:t> （</a:t>
            </a:r>
            <a:r>
              <a:rPr lang="en-US" altLang="zh-CN" sz="1800" dirty="0" smtClean="0"/>
              <a:t>4</a:t>
            </a:r>
            <a:r>
              <a:rPr lang="zh-CN" altLang="en-US" sz="1800" dirty="0" smtClean="0"/>
              <a:t>）调整数据类型</a:t>
            </a:r>
            <a:endParaRPr lang="zh-CN" altLang="en-US" sz="1800" dirty="0" smtClean="0"/>
          </a:p>
        </p:txBody>
      </p:sp>
      <p:pic>
        <p:nvPicPr>
          <p:cNvPr id="5" name="图片 4"/>
          <p:cNvPicPr>
            <a:picLocks noChangeAspect="1"/>
          </p:cNvPicPr>
          <p:nvPr>
            <p:custDataLst>
              <p:tags r:id="rId11"/>
            </p:custDataLst>
          </p:nvPr>
        </p:nvPicPr>
        <p:blipFill>
          <a:blip r:embed="rId12"/>
          <a:stretch>
            <a:fillRect/>
          </a:stretch>
        </p:blipFill>
        <p:spPr>
          <a:xfrm>
            <a:off x="1017270" y="3736340"/>
            <a:ext cx="5064125" cy="2490470"/>
          </a:xfrm>
          <a:prstGeom prst="rect">
            <a:avLst/>
          </a:prstGeom>
        </p:spPr>
      </p:pic>
      <p:pic>
        <p:nvPicPr>
          <p:cNvPr id="11" name="图片 10"/>
          <p:cNvPicPr>
            <a:picLocks noChangeAspect="1"/>
          </p:cNvPicPr>
          <p:nvPr>
            <p:custDataLst>
              <p:tags r:id="rId13"/>
            </p:custDataLst>
          </p:nvPr>
        </p:nvPicPr>
        <p:blipFill>
          <a:blip r:embed="rId14"/>
          <a:stretch>
            <a:fillRect/>
          </a:stretch>
        </p:blipFill>
        <p:spPr>
          <a:xfrm>
            <a:off x="6539865" y="3462655"/>
            <a:ext cx="4036695" cy="2764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1</a:t>
            </a:r>
            <a:r>
              <a:rPr lang="zh-CN" altLang="en-US" dirty="0">
                <a:latin typeface="+mn-lt"/>
                <a:ea typeface="+mn-ea"/>
                <a:cs typeface="+mn-ea"/>
                <a:sym typeface="+mn-lt"/>
              </a:rPr>
              <a:t>：分析店铺会员的留存率和流失率</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646430" y="6090285"/>
            <a:ext cx="367220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1008380" y="6090285"/>
            <a:ext cx="331025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6</a:t>
            </a:r>
            <a:r>
              <a:rPr lang="zh-CN" altLang="en-US" sz="1800" dirty="0" smtClean="0"/>
              <a:t>）美化图表</a:t>
            </a:r>
            <a:endParaRPr lang="zh-CN" altLang="en-US" sz="1800" dirty="0" smtClean="0"/>
          </a:p>
        </p:txBody>
      </p:sp>
      <p:pic>
        <p:nvPicPr>
          <p:cNvPr id="5" name="图片 4"/>
          <p:cNvPicPr>
            <a:picLocks noChangeAspect="1"/>
          </p:cNvPicPr>
          <p:nvPr>
            <p:custDataLst>
              <p:tags r:id="rId5"/>
            </p:custDataLst>
          </p:nvPr>
        </p:nvPicPr>
        <p:blipFill>
          <a:blip r:embed="rId6"/>
          <a:stretch>
            <a:fillRect/>
          </a:stretch>
        </p:blipFill>
        <p:spPr>
          <a:xfrm>
            <a:off x="619125" y="1062355"/>
            <a:ext cx="3699510" cy="2185035"/>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619125" y="4122420"/>
            <a:ext cx="3708400" cy="1901825"/>
          </a:xfrm>
          <a:prstGeom prst="rect">
            <a:avLst/>
          </a:prstGeom>
        </p:spPr>
      </p:pic>
      <p:sp>
        <p:nvSpPr>
          <p:cNvPr id="2" name="矩形 1"/>
          <p:cNvSpPr/>
          <p:nvPr>
            <p:custDataLst>
              <p:tags r:id="rId9"/>
            </p:custDataLst>
          </p:nvPr>
        </p:nvSpPr>
        <p:spPr>
          <a:xfrm>
            <a:off x="619125" y="3394075"/>
            <a:ext cx="370014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981075" y="3394075"/>
            <a:ext cx="333819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5</a:t>
            </a:r>
            <a:r>
              <a:rPr lang="zh-CN" altLang="en-US" sz="1800" dirty="0" smtClean="0"/>
              <a:t>）调整数据排列顺序  </a:t>
            </a:r>
            <a:endParaRPr lang="zh-CN" altLang="en-US" sz="1800" dirty="0" smtClean="0"/>
          </a:p>
        </p:txBody>
      </p:sp>
      <p:sp>
        <p:nvSpPr>
          <p:cNvPr id="9" name="矩形 8"/>
          <p:cNvSpPr/>
          <p:nvPr>
            <p:custDataLst>
              <p:tags r:id="rId11"/>
            </p:custDataLst>
          </p:nvPr>
        </p:nvSpPr>
        <p:spPr>
          <a:xfrm>
            <a:off x="4837430" y="5499100"/>
            <a:ext cx="593090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custDataLst>
              <p:tags r:id="rId12"/>
            </p:custDataLst>
          </p:nvPr>
        </p:nvSpPr>
        <p:spPr>
          <a:xfrm>
            <a:off x="4836795" y="5499100"/>
            <a:ext cx="593090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7</a:t>
            </a:r>
            <a:r>
              <a:rPr lang="zh-CN" altLang="en-US" sz="1800" dirty="0" smtClean="0"/>
              <a:t>）创建并设置图表</a:t>
            </a:r>
            <a:endParaRPr lang="zh-CN" altLang="en-US" sz="1800" dirty="0" smtClean="0"/>
          </a:p>
        </p:txBody>
      </p:sp>
      <p:pic>
        <p:nvPicPr>
          <p:cNvPr id="12" name="图片 11"/>
          <p:cNvPicPr>
            <a:picLocks noChangeAspect="1"/>
          </p:cNvPicPr>
          <p:nvPr>
            <p:custDataLst>
              <p:tags r:id="rId13"/>
            </p:custDataLst>
          </p:nvPr>
        </p:nvPicPr>
        <p:blipFill>
          <a:blip r:embed="rId14"/>
          <a:stretch>
            <a:fillRect/>
          </a:stretch>
        </p:blipFill>
        <p:spPr>
          <a:xfrm>
            <a:off x="4837430" y="1943100"/>
            <a:ext cx="5930900" cy="3330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2</a:t>
            </a:r>
            <a:r>
              <a:rPr lang="zh-CN" altLang="en-US" dirty="0">
                <a:latin typeface="+mn-lt"/>
                <a:ea typeface="+mn-ea"/>
                <a:cs typeface="+mn-ea"/>
                <a:sym typeface="+mn-lt"/>
              </a:rPr>
              <a:t>：分析店铺会员的忠诚度情况</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824990" y="3028950"/>
            <a:ext cx="910336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1950720" y="3028950"/>
            <a:ext cx="812863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）输入文本    </a:t>
            </a:r>
            <a:r>
              <a:rPr lang="en-US" altLang="zh-CN" sz="1800" dirty="0" smtClean="0"/>
              <a:t>                                   </a:t>
            </a:r>
            <a:r>
              <a:rPr lang="zh-CN" altLang="en-US" sz="1800" dirty="0" smtClean="0"/>
              <a:t>   </a:t>
            </a:r>
            <a:r>
              <a:rPr lang="en-US" altLang="zh-CN" sz="1800" dirty="0" smtClean="0"/>
              <a:t>               </a:t>
            </a:r>
            <a:r>
              <a:rPr lang="zh-CN" altLang="en-US" sz="1800" dirty="0" smtClean="0"/>
              <a:t>  （</a:t>
            </a:r>
            <a:r>
              <a:rPr lang="en-US" altLang="zh-CN" sz="1800" dirty="0" smtClean="0"/>
              <a:t>2</a:t>
            </a:r>
            <a:r>
              <a:rPr lang="zh-CN" altLang="en-US" sz="1800" dirty="0" smtClean="0"/>
              <a:t>）统计人数</a:t>
            </a:r>
            <a:endParaRPr lang="zh-CN" altLang="en-US" sz="1800" dirty="0" smtClean="0"/>
          </a:p>
        </p:txBody>
      </p:sp>
      <p:pic>
        <p:nvPicPr>
          <p:cNvPr id="5" name="图片 4"/>
          <p:cNvPicPr>
            <a:picLocks noChangeAspect="1"/>
          </p:cNvPicPr>
          <p:nvPr>
            <p:custDataLst>
              <p:tags r:id="rId5"/>
            </p:custDataLst>
          </p:nvPr>
        </p:nvPicPr>
        <p:blipFill>
          <a:blip r:embed="rId6"/>
          <a:srcRect r="8395"/>
          <a:stretch>
            <a:fillRect/>
          </a:stretch>
        </p:blipFill>
        <p:spPr>
          <a:xfrm>
            <a:off x="1824990" y="1000125"/>
            <a:ext cx="3858895" cy="1901825"/>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6831965" y="1000125"/>
            <a:ext cx="4096385" cy="1901190"/>
          </a:xfrm>
          <a:prstGeom prst="rect">
            <a:avLst/>
          </a:prstGeom>
        </p:spPr>
      </p:pic>
      <p:sp>
        <p:nvSpPr>
          <p:cNvPr id="2" name="矩形 1"/>
          <p:cNvSpPr/>
          <p:nvPr>
            <p:custDataLst>
              <p:tags r:id="rId9"/>
            </p:custDataLst>
          </p:nvPr>
        </p:nvSpPr>
        <p:spPr>
          <a:xfrm>
            <a:off x="1804670" y="6097905"/>
            <a:ext cx="912368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1930400" y="6097905"/>
            <a:ext cx="899795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3</a:t>
            </a:r>
            <a:r>
              <a:rPr lang="zh-CN" altLang="en-US" sz="1800" dirty="0" smtClean="0"/>
              <a:t>）复制并修改公式    </a:t>
            </a:r>
            <a:r>
              <a:rPr lang="en-US" altLang="zh-CN" sz="1800" dirty="0" smtClean="0"/>
              <a:t>                                   </a:t>
            </a:r>
            <a:r>
              <a:rPr lang="zh-CN" altLang="en-US" sz="1800" dirty="0" smtClean="0"/>
              <a:t> （</a:t>
            </a:r>
            <a:r>
              <a:rPr lang="en-US" altLang="zh-CN" sz="1800" dirty="0" smtClean="0"/>
              <a:t>4</a:t>
            </a:r>
            <a:r>
              <a:rPr lang="zh-CN" altLang="en-US" sz="1800" dirty="0" smtClean="0"/>
              <a:t>）创建并设置饼图</a:t>
            </a:r>
            <a:endParaRPr lang="zh-CN" altLang="en-US" sz="1800" dirty="0" smtClean="0"/>
          </a:p>
        </p:txBody>
      </p:sp>
      <p:pic>
        <p:nvPicPr>
          <p:cNvPr id="9" name="图片 8"/>
          <p:cNvPicPr>
            <a:picLocks noChangeAspect="1"/>
          </p:cNvPicPr>
          <p:nvPr>
            <p:custDataLst>
              <p:tags r:id="rId11"/>
            </p:custDataLst>
          </p:nvPr>
        </p:nvPicPr>
        <p:blipFill>
          <a:blip r:embed="rId12"/>
          <a:stretch>
            <a:fillRect/>
          </a:stretch>
        </p:blipFill>
        <p:spPr>
          <a:xfrm>
            <a:off x="1804670" y="3824605"/>
            <a:ext cx="4252595" cy="2079625"/>
          </a:xfrm>
          <a:prstGeom prst="rect">
            <a:avLst/>
          </a:prstGeom>
        </p:spPr>
      </p:pic>
      <p:pic>
        <p:nvPicPr>
          <p:cNvPr id="10" name="图片 9"/>
          <p:cNvPicPr>
            <a:picLocks noChangeAspect="1"/>
          </p:cNvPicPr>
          <p:nvPr>
            <p:custDataLst>
              <p:tags r:id="rId13"/>
            </p:custDataLst>
          </p:nvPr>
        </p:nvPicPr>
        <p:blipFill>
          <a:blip r:embed="rId14"/>
          <a:stretch>
            <a:fillRect/>
          </a:stretch>
        </p:blipFill>
        <p:spPr>
          <a:xfrm>
            <a:off x="6224905" y="3824605"/>
            <a:ext cx="4703445" cy="2080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2</a:t>
            </a:r>
            <a:r>
              <a:rPr lang="zh-CN" altLang="en-US" dirty="0">
                <a:latin typeface="+mn-lt"/>
                <a:ea typeface="+mn-ea"/>
                <a:cs typeface="+mn-ea"/>
                <a:sym typeface="+mn-lt"/>
              </a:rPr>
              <a:t>：分析店铺会员的忠诚度情况</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341630" y="6075680"/>
            <a:ext cx="424561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467360" y="6075680"/>
            <a:ext cx="4038600" cy="368300"/>
          </a:xfrm>
          <a:prstGeom prst="rect">
            <a:avLst/>
          </a:prstGeom>
          <a:noFill/>
        </p:spPr>
        <p:txBody>
          <a:bodyPr wrap="square" rtlCol="0">
            <a:spAutoFit/>
          </a:bodyPr>
          <a:lstStyle/>
          <a:p>
            <a:r>
              <a:rPr lang="zh-CN" altLang="en-US" sz="1800" dirty="0" smtClean="0"/>
              <a:t>（</a:t>
            </a:r>
            <a:r>
              <a:rPr lang="en-US" altLang="zh-CN" sz="1800" dirty="0" smtClean="0"/>
              <a:t>6</a:t>
            </a:r>
            <a:r>
              <a:rPr lang="zh-CN" altLang="en-US" sz="1800" dirty="0" smtClean="0"/>
              <a:t>）计算不同性别的会员重复购买率</a:t>
            </a:r>
            <a:endParaRPr lang="zh-CN" altLang="en-US" sz="1800" dirty="0" smtClean="0"/>
          </a:p>
        </p:txBody>
      </p:sp>
      <p:pic>
        <p:nvPicPr>
          <p:cNvPr id="5" name="图片 4"/>
          <p:cNvPicPr>
            <a:picLocks noChangeAspect="1"/>
          </p:cNvPicPr>
          <p:nvPr>
            <p:custDataLst>
              <p:tags r:id="rId5"/>
            </p:custDataLst>
          </p:nvPr>
        </p:nvPicPr>
        <p:blipFill>
          <a:blip r:embed="rId6"/>
          <a:stretch>
            <a:fillRect/>
          </a:stretch>
        </p:blipFill>
        <p:spPr>
          <a:xfrm>
            <a:off x="467360" y="1091565"/>
            <a:ext cx="4036060" cy="1861185"/>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341630" y="3785235"/>
            <a:ext cx="4233545" cy="2203450"/>
          </a:xfrm>
          <a:prstGeom prst="rect">
            <a:avLst/>
          </a:prstGeom>
        </p:spPr>
      </p:pic>
      <p:sp>
        <p:nvSpPr>
          <p:cNvPr id="2" name="矩形 1"/>
          <p:cNvSpPr/>
          <p:nvPr>
            <p:custDataLst>
              <p:tags r:id="rId9"/>
            </p:custDataLst>
          </p:nvPr>
        </p:nvSpPr>
        <p:spPr>
          <a:xfrm>
            <a:off x="342900" y="3096260"/>
            <a:ext cx="424434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468630" y="3096260"/>
            <a:ext cx="410337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5</a:t>
            </a:r>
            <a:r>
              <a:rPr lang="zh-CN" altLang="en-US" sz="1800" dirty="0" smtClean="0"/>
              <a:t>）设置排序条件</a:t>
            </a:r>
            <a:endParaRPr lang="zh-CN" altLang="en-US" sz="1800" dirty="0" smtClean="0"/>
          </a:p>
        </p:txBody>
      </p:sp>
      <p:sp>
        <p:nvSpPr>
          <p:cNvPr id="9" name="矩形 8"/>
          <p:cNvSpPr/>
          <p:nvPr>
            <p:custDataLst>
              <p:tags r:id="rId11"/>
            </p:custDataLst>
          </p:nvPr>
        </p:nvSpPr>
        <p:spPr>
          <a:xfrm>
            <a:off x="4919980" y="5435600"/>
            <a:ext cx="653732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custDataLst>
              <p:tags r:id="rId12"/>
            </p:custDataLst>
          </p:nvPr>
        </p:nvSpPr>
        <p:spPr>
          <a:xfrm>
            <a:off x="5045710" y="5435600"/>
            <a:ext cx="641159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7</a:t>
            </a:r>
            <a:r>
              <a:rPr lang="zh-CN" altLang="en-US" sz="1800" dirty="0" smtClean="0"/>
              <a:t>）设置排序条件</a:t>
            </a:r>
            <a:endParaRPr lang="zh-CN" altLang="en-US" sz="1800" dirty="0" smtClean="0"/>
          </a:p>
        </p:txBody>
      </p:sp>
      <p:pic>
        <p:nvPicPr>
          <p:cNvPr id="13" name="图片 12"/>
          <p:cNvPicPr>
            <a:picLocks noChangeAspect="1"/>
          </p:cNvPicPr>
          <p:nvPr>
            <p:custDataLst>
              <p:tags r:id="rId13"/>
            </p:custDataLst>
          </p:nvPr>
        </p:nvPicPr>
        <p:blipFill>
          <a:blip r:embed="rId14"/>
          <a:stretch>
            <a:fillRect/>
          </a:stretch>
        </p:blipFill>
        <p:spPr>
          <a:xfrm>
            <a:off x="4919980" y="2108200"/>
            <a:ext cx="6537325" cy="3124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3</a:t>
            </a:r>
            <a:r>
              <a:rPr lang="zh-CN" altLang="en-US" dirty="0">
                <a:latin typeface="+mn-lt"/>
                <a:ea typeface="+mn-ea"/>
                <a:cs typeface="+mn-ea"/>
                <a:sym typeface="+mn-lt"/>
              </a:rPr>
              <a:t>：使用 RFM 模型细分店铺会员类型</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634490" y="3373120"/>
            <a:ext cx="929259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1760220" y="3373120"/>
            <a:ext cx="9166225" cy="421640"/>
          </a:xfrm>
          <a:prstGeom prst="rect">
            <a:avLst/>
          </a:prstGeom>
          <a:noFill/>
        </p:spPr>
        <p:txBody>
          <a:bodyPr wrap="square" rtlCol="0">
            <a:noAutofit/>
          </a:bodyPr>
          <a:lstStyle/>
          <a:p>
            <a:r>
              <a:rPr lang="zh-CN" altLang="en-US" sz="1800" dirty="0" smtClean="0"/>
              <a:t>（</a:t>
            </a:r>
            <a:r>
              <a:rPr lang="en-US" altLang="zh-CN" sz="1800" dirty="0" smtClean="0"/>
              <a:t>1</a:t>
            </a:r>
            <a:r>
              <a:rPr lang="zh-CN" altLang="en-US" sz="1800" dirty="0" smtClean="0"/>
              <a:t>）计算每位会员的交易时间间隔 </a:t>
            </a:r>
            <a:r>
              <a:rPr lang="en-US" altLang="zh-CN" sz="1800" dirty="0" smtClean="0"/>
              <a:t>       </a:t>
            </a:r>
            <a:r>
              <a:rPr lang="en-US" altLang="zh-CN" sz="1800" dirty="0" smtClean="0">
                <a:sym typeface="+mn-ea"/>
              </a:rPr>
              <a:t>                  </a:t>
            </a:r>
            <a:r>
              <a:rPr lang="zh-CN" altLang="en-US" sz="1800" dirty="0" smtClean="0">
                <a:sym typeface="+mn-ea"/>
              </a:rPr>
              <a:t>（</a:t>
            </a:r>
            <a:r>
              <a:rPr lang="en-US" altLang="zh-CN" sz="1800" dirty="0" smtClean="0">
                <a:sym typeface="+mn-ea"/>
              </a:rPr>
              <a:t>2</a:t>
            </a:r>
            <a:r>
              <a:rPr lang="zh-CN" altLang="en-US" sz="1800" dirty="0" smtClean="0">
                <a:sym typeface="+mn-ea"/>
              </a:rPr>
              <a:t>）判断会员交易时间间隔表现</a:t>
            </a:r>
            <a:endParaRPr lang="zh-CN" altLang="en-US" sz="1800" dirty="0" smtClean="0"/>
          </a:p>
          <a:p>
            <a:r>
              <a:rPr lang="en-US" altLang="zh-CN" sz="1800" dirty="0" smtClean="0"/>
              <a:t>            </a:t>
            </a:r>
            <a:endParaRPr lang="zh-CN" altLang="en-US" sz="1800" dirty="0" smtClean="0"/>
          </a:p>
        </p:txBody>
      </p:sp>
      <p:pic>
        <p:nvPicPr>
          <p:cNvPr id="5" name="图片 4"/>
          <p:cNvPicPr>
            <a:picLocks noChangeAspect="1"/>
          </p:cNvPicPr>
          <p:nvPr>
            <p:custDataLst>
              <p:tags r:id="rId5"/>
            </p:custDataLst>
          </p:nvPr>
        </p:nvPicPr>
        <p:blipFill>
          <a:blip r:embed="rId6"/>
          <a:srcRect r="20629"/>
          <a:stretch>
            <a:fillRect/>
          </a:stretch>
        </p:blipFill>
        <p:spPr>
          <a:xfrm>
            <a:off x="1634490" y="892810"/>
            <a:ext cx="3790950" cy="2381250"/>
          </a:xfrm>
          <a:prstGeom prst="rect">
            <a:avLst/>
          </a:prstGeom>
        </p:spPr>
      </p:pic>
      <p:pic>
        <p:nvPicPr>
          <p:cNvPr id="10" name="图片 9"/>
          <p:cNvPicPr>
            <a:picLocks noChangeAspect="1"/>
          </p:cNvPicPr>
          <p:nvPr>
            <p:custDataLst>
              <p:tags r:id="rId7"/>
            </p:custDataLst>
          </p:nvPr>
        </p:nvPicPr>
        <p:blipFill>
          <a:blip r:embed="rId8"/>
          <a:srcRect r="18647"/>
          <a:stretch>
            <a:fillRect/>
          </a:stretch>
        </p:blipFill>
        <p:spPr>
          <a:xfrm>
            <a:off x="6805930" y="1263015"/>
            <a:ext cx="4120515" cy="2042795"/>
          </a:xfrm>
          <a:prstGeom prst="rect">
            <a:avLst/>
          </a:prstGeom>
        </p:spPr>
      </p:pic>
      <p:sp>
        <p:nvSpPr>
          <p:cNvPr id="2" name="矩形 1"/>
          <p:cNvSpPr/>
          <p:nvPr>
            <p:custDataLst>
              <p:tags r:id="rId9"/>
            </p:custDataLst>
          </p:nvPr>
        </p:nvSpPr>
        <p:spPr>
          <a:xfrm>
            <a:off x="1596390" y="6047740"/>
            <a:ext cx="933005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1596390" y="6047740"/>
            <a:ext cx="921321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3</a:t>
            </a:r>
            <a:r>
              <a:rPr lang="zh-CN" altLang="en-US" sz="1800" dirty="0" smtClean="0"/>
              <a:t>）</a:t>
            </a:r>
            <a:r>
              <a:rPr sz="1800" dirty="0" smtClean="0"/>
              <a:t>判断会员交易次数表现</a:t>
            </a:r>
            <a:r>
              <a:rPr lang="en-US" altLang="zh-CN" sz="1800" dirty="0" smtClean="0"/>
              <a:t>                              </a:t>
            </a:r>
            <a:r>
              <a:rPr lang="zh-CN" altLang="en-US" sz="1800" dirty="0" smtClean="0"/>
              <a:t>（</a:t>
            </a:r>
            <a:r>
              <a:rPr lang="en-US" altLang="zh-CN" sz="1800" dirty="0" smtClean="0"/>
              <a:t>4</a:t>
            </a:r>
            <a:r>
              <a:rPr lang="zh-CN" altLang="en-US" sz="1800" dirty="0" smtClean="0"/>
              <a:t>）判断会员交易金额表现</a:t>
            </a:r>
            <a:endParaRPr lang="zh-CN" altLang="en-US" sz="1800" dirty="0" smtClean="0"/>
          </a:p>
        </p:txBody>
      </p:sp>
      <p:grpSp>
        <p:nvGrpSpPr>
          <p:cNvPr id="12" name="组合 11"/>
          <p:cNvGrpSpPr/>
          <p:nvPr/>
        </p:nvGrpSpPr>
        <p:grpSpPr>
          <a:xfrm>
            <a:off x="1596390" y="4062730"/>
            <a:ext cx="9330055" cy="1834515"/>
            <a:chOff x="586" y="5056"/>
            <a:chExt cx="19855" cy="3904"/>
          </a:xfrm>
        </p:grpSpPr>
        <p:pic>
          <p:nvPicPr>
            <p:cNvPr id="9" name="图片 8"/>
            <p:cNvPicPr>
              <a:picLocks noChangeAspect="1"/>
            </p:cNvPicPr>
            <p:nvPr>
              <p:custDataLst>
                <p:tags r:id="rId11"/>
              </p:custDataLst>
            </p:nvPr>
          </p:nvPicPr>
          <p:blipFill>
            <a:blip r:embed="rId12"/>
            <a:stretch>
              <a:fillRect/>
            </a:stretch>
          </p:blipFill>
          <p:spPr>
            <a:xfrm>
              <a:off x="586" y="5057"/>
              <a:ext cx="10125" cy="3903"/>
            </a:xfrm>
            <a:prstGeom prst="rect">
              <a:avLst/>
            </a:prstGeom>
          </p:spPr>
        </p:pic>
        <p:pic>
          <p:nvPicPr>
            <p:cNvPr id="13" name="图片 12"/>
            <p:cNvPicPr>
              <a:picLocks noChangeAspect="1"/>
            </p:cNvPicPr>
            <p:nvPr>
              <p:custDataLst>
                <p:tags r:id="rId13"/>
              </p:custDataLst>
            </p:nvPr>
          </p:nvPicPr>
          <p:blipFill>
            <a:blip r:embed="rId14"/>
            <a:stretch>
              <a:fillRect/>
            </a:stretch>
          </p:blipFill>
          <p:spPr>
            <a:xfrm>
              <a:off x="10937" y="5056"/>
              <a:ext cx="9504" cy="390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3</a:t>
            </a:r>
            <a:r>
              <a:rPr lang="zh-CN" altLang="en-US" dirty="0">
                <a:latin typeface="+mn-lt"/>
                <a:ea typeface="+mn-ea"/>
                <a:cs typeface="+mn-ea"/>
                <a:sym typeface="+mn-lt"/>
              </a:rPr>
              <a:t>：使用 RFM 模型细分店铺会员类型</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357630" y="3262630"/>
            <a:ext cx="911098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4"/>
            </p:custDataLst>
          </p:nvPr>
        </p:nvSpPr>
        <p:spPr>
          <a:xfrm>
            <a:off x="1357630" y="3262630"/>
            <a:ext cx="864362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5</a:t>
            </a:r>
            <a:r>
              <a:rPr lang="zh-CN" altLang="en-US" sz="1800" dirty="0" smtClean="0"/>
              <a:t>）</a:t>
            </a:r>
            <a:r>
              <a:rPr sz="1800" dirty="0" smtClean="0"/>
              <a:t>客户细分结果</a:t>
            </a:r>
            <a:r>
              <a:rPr lang="en-US" altLang="zh-CN" sz="1800" dirty="0" smtClean="0"/>
              <a:t>                                           </a:t>
            </a:r>
            <a:r>
              <a:rPr lang="zh-CN" altLang="en-US" sz="1800" dirty="0" smtClean="0"/>
              <a:t>（</a:t>
            </a:r>
            <a:r>
              <a:rPr lang="en-US" altLang="zh-CN" sz="1800" dirty="0" smtClean="0"/>
              <a:t>6</a:t>
            </a:r>
            <a:r>
              <a:rPr lang="zh-CN" altLang="en-US" sz="1800" dirty="0" smtClean="0"/>
              <a:t>）创建数据透视表</a:t>
            </a:r>
            <a:endParaRPr lang="zh-CN" altLang="en-US" sz="1800" dirty="0" smtClean="0"/>
          </a:p>
        </p:txBody>
      </p:sp>
      <p:pic>
        <p:nvPicPr>
          <p:cNvPr id="9" name="图片 8"/>
          <p:cNvPicPr>
            <a:picLocks noChangeAspect="1"/>
          </p:cNvPicPr>
          <p:nvPr>
            <p:custDataLst>
              <p:tags r:id="rId5"/>
            </p:custDataLst>
          </p:nvPr>
        </p:nvPicPr>
        <p:blipFill>
          <a:blip r:embed="rId6"/>
          <a:stretch>
            <a:fillRect/>
          </a:stretch>
        </p:blipFill>
        <p:spPr>
          <a:xfrm>
            <a:off x="1357630" y="906780"/>
            <a:ext cx="4483100" cy="2218055"/>
          </a:xfrm>
          <a:prstGeom prst="rect">
            <a:avLst/>
          </a:prstGeom>
        </p:spPr>
      </p:pic>
      <p:pic>
        <p:nvPicPr>
          <p:cNvPr id="10" name="图片 9"/>
          <p:cNvPicPr>
            <a:picLocks noChangeAspect="1"/>
          </p:cNvPicPr>
          <p:nvPr>
            <p:custDataLst>
              <p:tags r:id="rId7"/>
            </p:custDataLst>
          </p:nvPr>
        </p:nvPicPr>
        <p:blipFill>
          <a:blip r:embed="rId8"/>
          <a:srcRect r="25340"/>
          <a:stretch>
            <a:fillRect/>
          </a:stretch>
        </p:blipFill>
        <p:spPr>
          <a:xfrm>
            <a:off x="6658610" y="1202690"/>
            <a:ext cx="3045460" cy="1922145"/>
          </a:xfrm>
          <a:prstGeom prst="rect">
            <a:avLst/>
          </a:prstGeom>
        </p:spPr>
      </p:pic>
      <p:sp>
        <p:nvSpPr>
          <p:cNvPr id="2" name="矩形 1"/>
          <p:cNvSpPr/>
          <p:nvPr>
            <p:custDataLst>
              <p:tags r:id="rId9"/>
            </p:custDataLst>
          </p:nvPr>
        </p:nvSpPr>
        <p:spPr>
          <a:xfrm>
            <a:off x="1357630" y="6309360"/>
            <a:ext cx="911098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1172210" y="6309360"/>
            <a:ext cx="929640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7</a:t>
            </a:r>
            <a:r>
              <a:rPr lang="zh-CN" altLang="en-US" sz="1800" dirty="0" smtClean="0"/>
              <a:t>）</a:t>
            </a:r>
            <a:r>
              <a:rPr sz="1800" dirty="0" smtClean="0"/>
              <a:t>创建数据透视图</a:t>
            </a:r>
            <a:r>
              <a:rPr lang="en-US" altLang="zh-CN" sz="1800" dirty="0" smtClean="0"/>
              <a:t>                                </a:t>
            </a:r>
            <a:r>
              <a:rPr lang="zh-CN" altLang="en-US" sz="1800" dirty="0" smtClean="0"/>
              <a:t>（</a:t>
            </a:r>
            <a:r>
              <a:rPr lang="en-US" altLang="zh-CN" sz="1800" dirty="0" smtClean="0"/>
              <a:t>8</a:t>
            </a:r>
            <a:r>
              <a:rPr lang="zh-CN" altLang="en-US" sz="1800" dirty="0" smtClean="0"/>
              <a:t>）调整数据排列顺序</a:t>
            </a:r>
            <a:endParaRPr lang="zh-CN" altLang="en-US" sz="1800" dirty="0" smtClean="0"/>
          </a:p>
        </p:txBody>
      </p:sp>
      <p:pic>
        <p:nvPicPr>
          <p:cNvPr id="5" name="图片 4"/>
          <p:cNvPicPr>
            <a:picLocks noChangeAspect="1"/>
          </p:cNvPicPr>
          <p:nvPr>
            <p:custDataLst>
              <p:tags r:id="rId11"/>
            </p:custDataLst>
          </p:nvPr>
        </p:nvPicPr>
        <p:blipFill>
          <a:blip r:embed="rId12"/>
          <a:stretch>
            <a:fillRect/>
          </a:stretch>
        </p:blipFill>
        <p:spPr>
          <a:xfrm>
            <a:off x="1357630" y="3951605"/>
            <a:ext cx="4263390" cy="2227580"/>
          </a:xfrm>
          <a:prstGeom prst="rect">
            <a:avLst/>
          </a:prstGeom>
        </p:spPr>
      </p:pic>
      <p:pic>
        <p:nvPicPr>
          <p:cNvPr id="11" name="图片 10"/>
          <p:cNvPicPr>
            <a:picLocks noChangeAspect="1"/>
          </p:cNvPicPr>
          <p:nvPr>
            <p:custDataLst>
              <p:tags r:id="rId13"/>
            </p:custDataLst>
          </p:nvPr>
        </p:nvPicPr>
        <p:blipFill>
          <a:blip r:embed="rId14"/>
          <a:stretch>
            <a:fillRect/>
          </a:stretch>
        </p:blipFill>
        <p:spPr>
          <a:xfrm>
            <a:off x="6210300" y="3951605"/>
            <a:ext cx="4258310" cy="2227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3"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管理客户画像与客户标签</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5011514" y="4264562"/>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实训</a:t>
            </a:r>
            <a:endParaRPr lang="zh-CN" altLang="en-US" dirty="0" smtClean="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smtClean="0">
                <a:solidFill>
                  <a:schemeClr val="bg1"/>
                </a:solidFill>
                <a:cs typeface="+mn-ea"/>
                <a:sym typeface="+mn-lt"/>
              </a:rPr>
              <a:t>管理会员数据</a:t>
            </a:r>
            <a:endParaRPr lang="zh-CN" altLang="en-US"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15959" y="303769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任务二</a:t>
            </a:r>
            <a:endParaRPr lang="zh-CN" altLang="en-US" dirty="0">
              <a:solidFill>
                <a:schemeClr val="tx1">
                  <a:lumMod val="50000"/>
                  <a:lumOff val="50000"/>
                </a:schemeClr>
              </a:solidFill>
              <a:cs typeface="+mn-ea"/>
              <a:sym typeface="+mn-lt"/>
            </a:endParaRPr>
          </a:p>
        </p:txBody>
      </p:sp>
      <p:pic>
        <p:nvPicPr>
          <p:cNvPr id="9" name="图片 8"/>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10" name="MH_Entry_2">
            <a:hlinkClick r:id="" action="ppaction://noaction"/>
          </p:cNvPr>
          <p:cNvSpPr txBox="1"/>
          <p:nvPr>
            <p:custDataLst>
              <p:tags r:id="rId9"/>
            </p:custDataLst>
          </p:nvPr>
        </p:nvSpPr>
        <p:spPr>
          <a:xfrm>
            <a:off x="1127131" y="433331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mtClean="0">
                <a:solidFill>
                  <a:schemeClr val="bg1"/>
                </a:solidFill>
                <a:cs typeface="+mn-ea"/>
                <a:sym typeface="+mn-lt"/>
              </a:rPr>
              <a:t>综合实训</a:t>
            </a:r>
            <a:endParaRPr lang="zh-CN" altLang="en-US" smtClean="0">
              <a:solidFill>
                <a:schemeClr val="bg1"/>
              </a:solidFill>
              <a:cs typeface="+mn-ea"/>
              <a:sym typeface="+mn-lt"/>
            </a:endParaRPr>
          </a:p>
        </p:txBody>
      </p:sp>
      <p:sp>
        <p:nvSpPr>
          <p:cNvPr id="21" name="MH_Number_1">
            <a:hlinkClick r:id="" action="ppaction://noaction"/>
          </p:cNvPr>
          <p:cNvSpPr/>
          <p:nvPr>
            <p:custDataLst>
              <p:tags r:id="rId10"/>
            </p:custDataLst>
          </p:nvPr>
        </p:nvSpPr>
        <p:spPr>
          <a:xfrm>
            <a:off x="5016594" y="17796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任务一</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a:spLocks noChangeArrowheads="1"/>
          </p:cNvSpPr>
          <p:nvPr/>
        </p:nvSpPr>
        <p:spPr bwMode="auto">
          <a:xfrm>
            <a:off x="6772106" y="444222"/>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综合实训</a:t>
            </a:r>
            <a:endParaRPr lang="en-US" altLang="zh-CN" sz="2400" b="1" dirty="0">
              <a:solidFill>
                <a:schemeClr val="accent1"/>
              </a:solidFill>
              <a:latin typeface="+mn-lt"/>
              <a:ea typeface="+mn-ea"/>
              <a:cs typeface="+mn-ea"/>
              <a:sym typeface="+mn-lt"/>
            </a:endParaRPr>
          </a:p>
        </p:txBody>
      </p:sp>
      <p:sp>
        <p:nvSpPr>
          <p:cNvPr id="77" name="TextBox 25"/>
          <p:cNvSpPr/>
          <p:nvPr/>
        </p:nvSpPr>
        <p:spPr>
          <a:xfrm flipH="1">
            <a:off x="8958725" y="413466"/>
            <a:ext cx="3229808" cy="400067"/>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000" dirty="0">
                <a:solidFill>
                  <a:schemeClr val="bg1"/>
                </a:solidFill>
                <a:cs typeface="+mn-ea"/>
                <a:sym typeface="+mn-lt"/>
              </a:rPr>
              <a:t>Comprehensive Training</a:t>
            </a:r>
            <a:endParaRPr lang="en-US" altLang="zh-CN" sz="2000" dirty="0">
              <a:solidFill>
                <a:schemeClr val="bg1"/>
              </a:solidFill>
              <a:cs typeface="+mn-ea"/>
              <a:sym typeface="+mn-lt"/>
            </a:endParaRPr>
          </a:p>
        </p:txBody>
      </p:sp>
      <p:sp>
        <p:nvSpPr>
          <p:cNvPr id="78" name="矩形 77"/>
          <p:cNvSpPr/>
          <p:nvPr/>
        </p:nvSpPr>
        <p:spPr>
          <a:xfrm>
            <a:off x="1048102" y="1108754"/>
            <a:ext cx="4009390" cy="460375"/>
          </a:xfrm>
          <a:prstGeom prst="rect">
            <a:avLst/>
          </a:prstGeom>
        </p:spPr>
        <p:txBody>
          <a:bodyPr wrap="none">
            <a:spAutoFit/>
          </a:bodyPr>
          <a:lstStyle/>
          <a:p>
            <a:pPr algn="l"/>
            <a:r>
              <a:rPr lang="zh-CN" altLang="en-US">
                <a:solidFill>
                  <a:srgbClr val="E5450F"/>
                </a:solidFill>
                <a:cs typeface="+mn-ea"/>
                <a:sym typeface="+mn-lt"/>
              </a:rPr>
              <a:t>实训一  建立并分析客户画像</a:t>
            </a:r>
            <a:endParaRPr lang="zh-CN" altLang="en-US">
              <a:solidFill>
                <a:srgbClr val="E5450F"/>
              </a:solidFill>
              <a:cs typeface="+mn-ea"/>
              <a:sym typeface="+mn-lt"/>
            </a:endParaRPr>
          </a:p>
        </p:txBody>
      </p:sp>
      <p:sp>
        <p:nvSpPr>
          <p:cNvPr id="81" name="内容占位符 2"/>
          <p:cNvSpPr txBox="1"/>
          <p:nvPr/>
        </p:nvSpPr>
        <p:spPr>
          <a:xfrm>
            <a:off x="877570" y="2033270"/>
            <a:ext cx="5622290" cy="3463290"/>
          </a:xfrm>
          <a:prstGeom prst="rect">
            <a:avLst/>
          </a:prstGeom>
        </p:spPr>
        <p:txBody>
          <a:bodyPr>
            <a:normAutofit/>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cs typeface="+mn-ea"/>
                <a:sym typeface="+mn-lt"/>
              </a:rPr>
              <a:t>实训</a:t>
            </a:r>
            <a:r>
              <a:rPr lang="zh-CN" altLang="en-US" b="1" dirty="0" smtClean="0">
                <a:cs typeface="+mn-ea"/>
                <a:sym typeface="+mn-lt"/>
              </a:rPr>
              <a:t>目标：</a:t>
            </a:r>
            <a:r>
              <a:rPr lang="zh-CN" altLang="en-US" dirty="0">
                <a:cs typeface="+mn-ea"/>
                <a:sym typeface="+mn-lt"/>
              </a:rPr>
              <a:t>在 Power BI 中建立客户的年龄画像和地域画像</a:t>
            </a:r>
            <a:r>
              <a:rPr lang="zh-CN" altLang="en-US" dirty="0" smtClean="0">
                <a:cs typeface="+mn-ea"/>
                <a:sym typeface="+mn-lt"/>
              </a:rPr>
              <a:t>。</a:t>
            </a:r>
            <a:endParaRPr lang="zh-CN" altLang="en-US" dirty="0">
              <a:cs typeface="+mn-ea"/>
              <a:sym typeface="+mn-lt"/>
            </a:endParaRPr>
          </a:p>
          <a:p>
            <a:r>
              <a:rPr lang="zh-CN" altLang="en-US" b="1" dirty="0">
                <a:cs typeface="+mn-ea"/>
                <a:sym typeface="+mn-lt"/>
              </a:rPr>
              <a:t>实</a:t>
            </a:r>
            <a:r>
              <a:rPr lang="zh-CN" altLang="en-US" b="1" dirty="0" smtClean="0">
                <a:cs typeface="+mn-ea"/>
                <a:sym typeface="+mn-lt"/>
              </a:rPr>
              <a:t>训描述：</a:t>
            </a:r>
            <a:r>
              <a:rPr lang="zh-CN" altLang="en-US" dirty="0">
                <a:cs typeface="+mn-ea"/>
                <a:sym typeface="+mn-lt"/>
              </a:rPr>
              <a:t>导入“客户画像 .xlsx”文件，通过建立“条件列”的方式将年龄分层，分别为 20 岁以下、20~30 岁和 30 岁以上，然后利用条形图建立年龄画像，利用圆环图建立地域画像</a:t>
            </a:r>
            <a:r>
              <a:rPr lang="zh-CN" altLang="en-US" dirty="0" smtClean="0">
                <a:cs typeface="+mn-ea"/>
                <a:sym typeface="+mn-lt"/>
              </a:rPr>
              <a:t>。</a:t>
            </a:r>
            <a:endParaRPr lang="zh-CN" altLang="en-US" dirty="0">
              <a:cs typeface="+mn-ea"/>
              <a:sym typeface="+mn-lt"/>
            </a:endParaRPr>
          </a:p>
        </p:txBody>
      </p:sp>
      <p:sp>
        <p:nvSpPr>
          <p:cNvPr id="9" name="Text Placeholder 4"/>
          <p:cNvSpPr txBox="1"/>
          <p:nvPr/>
        </p:nvSpPr>
        <p:spPr>
          <a:xfrm>
            <a:off x="4955540" y="6071235"/>
            <a:ext cx="1516380" cy="366395"/>
          </a:xfrm>
          <a:prstGeom prst="rect">
            <a:avLst/>
          </a:prstGeom>
          <a:solidFill>
            <a:schemeClr val="accent5">
              <a:lumMod val="40000"/>
              <a:lumOff val="60000"/>
            </a:schemeClr>
          </a:solidFill>
          <a:ln>
            <a:solidFill>
              <a:schemeClr val="accent5">
                <a:lumMod val="40000"/>
                <a:lumOff val="60000"/>
              </a:schemeClr>
            </a:solidFill>
          </a:ln>
        </p:spPr>
        <p:txBody>
          <a:bodyPr wrap="square" lIns="121917" tIns="60958" rIns="121917" bIns="60958" anchor="ctr">
            <a:spAutoFit/>
          </a:bodyPr>
          <a:lstStyle>
            <a:defPPr>
              <a:defRPr lang="en-US"/>
            </a:defPPr>
            <a:lvl1pPr indent="0" defTabSz="914400">
              <a:spcBef>
                <a:spcPct val="20000"/>
              </a:spcBef>
              <a:buFont typeface="Arial" panose="020B0604020202020204" pitchFamily="34" charset="0"/>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ctr"/>
            <a:r>
              <a:rPr lang="zh-CN" altLang="en-US" dirty="0">
                <a:latin typeface="+mn-lt"/>
                <a:ea typeface="+mn-ea"/>
                <a:cs typeface="+mn-ea"/>
                <a:sym typeface="+mn-lt"/>
              </a:rPr>
              <a:t>参考效果</a:t>
            </a:r>
            <a:endParaRPr lang="en-GB" altLang="zh-CN" dirty="0">
              <a:latin typeface="+mn-lt"/>
              <a:ea typeface="+mn-ea"/>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6649720" y="2222500"/>
            <a:ext cx="4981575" cy="28060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一、客户数据的类型与价值</a:t>
            </a:r>
            <a:endParaRPr lang="zh-CN" altLang="en-US">
              <a:latin typeface="+mn-lt"/>
              <a:ea typeface="+mn-ea"/>
              <a:cs typeface="+mn-ea"/>
              <a:sym typeface="+mn-lt"/>
            </a:endParaRPr>
          </a:p>
        </p:txBody>
      </p:sp>
      <p:sp>
        <p:nvSpPr>
          <p:cNvPr id="7" name="文本框 5"/>
          <p:cNvSpPr txBox="1">
            <a:spLocks noChangeArrowheads="1"/>
          </p:cNvSpPr>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2" name="矩形 61"/>
          <p:cNvSpPr/>
          <p:nvPr/>
        </p:nvSpPr>
        <p:spPr>
          <a:xfrm>
            <a:off x="838091" y="1062567"/>
            <a:ext cx="3230880" cy="460375"/>
          </a:xfrm>
          <a:prstGeom prst="rect">
            <a:avLst/>
          </a:prstGeom>
        </p:spPr>
        <p:txBody>
          <a:bodyPr wrap="none">
            <a:spAutoFit/>
          </a:bodyPr>
          <a:lstStyle/>
          <a:p>
            <a:pPr algn="l"/>
            <a:r>
              <a:rPr lang="zh-CN" altLang="en-US" dirty="0">
                <a:solidFill>
                  <a:srgbClr val="E5450F"/>
                </a:solidFill>
                <a:cs typeface="+mn-ea"/>
                <a:sym typeface="+mn-lt"/>
              </a:rPr>
              <a:t>（一）客户数据的类型</a:t>
            </a:r>
            <a:endParaRPr lang="zh-CN" altLang="en-US" dirty="0">
              <a:solidFill>
                <a:srgbClr val="E5450F"/>
              </a:solidFill>
              <a:cs typeface="+mn-ea"/>
              <a:sym typeface="+mn-lt"/>
            </a:endParaRPr>
          </a:p>
        </p:txBody>
      </p:sp>
      <p:grpSp>
        <p:nvGrpSpPr>
          <p:cNvPr id="20" name="组合 19"/>
          <p:cNvGrpSpPr/>
          <p:nvPr>
            <p:custDataLst>
              <p:tags r:id="rId1"/>
            </p:custDataLst>
          </p:nvPr>
        </p:nvGrpSpPr>
        <p:grpSpPr>
          <a:xfrm>
            <a:off x="369253" y="1728789"/>
            <a:ext cx="5614671" cy="4558030"/>
            <a:chOff x="1267613" y="1879602"/>
            <a:chExt cx="2980225" cy="4558030"/>
          </a:xfrm>
        </p:grpSpPr>
        <p:sp>
          <p:nvSpPr>
            <p:cNvPr id="21" name="íślíḋè-Rectangle 1"/>
            <p:cNvSpPr/>
            <p:nvPr>
              <p:custDataLst>
                <p:tags r:id="rId2"/>
              </p:custDataLst>
            </p:nvPr>
          </p:nvSpPr>
          <p:spPr>
            <a:xfrm>
              <a:off x="1359291" y="2003427"/>
              <a:ext cx="2807990" cy="4434205"/>
            </a:xfrm>
            <a:prstGeom prst="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2" name="íślíḋè-Arrow: Pentagon 2"/>
            <p:cNvSpPr/>
            <p:nvPr>
              <p:custDataLst>
                <p:tags r:id="rId3"/>
              </p:custDataLst>
            </p:nvPr>
          </p:nvSpPr>
          <p:spPr>
            <a:xfrm rot="5400000">
              <a:off x="2213530" y="933684"/>
              <a:ext cx="1088390" cy="298022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描述性数据</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custDataLst>
              <p:tags r:id="rId4"/>
            </p:custDataLst>
          </p:nvPr>
        </p:nvGrpSpPr>
        <p:grpSpPr>
          <a:xfrm>
            <a:off x="6252210" y="1748155"/>
            <a:ext cx="5464810" cy="4538980"/>
            <a:chOff x="4645844" y="1879918"/>
            <a:chExt cx="2900680" cy="4539346"/>
          </a:xfrm>
        </p:grpSpPr>
        <p:sp>
          <p:nvSpPr>
            <p:cNvPr id="24" name="íślíḋè-Rectangle 6"/>
            <p:cNvSpPr/>
            <p:nvPr>
              <p:custDataLst>
                <p:tags r:id="rId5"/>
              </p:custDataLst>
            </p:nvPr>
          </p:nvSpPr>
          <p:spPr>
            <a:xfrm>
              <a:off x="4737522" y="2003753"/>
              <a:ext cx="2717323" cy="4415511"/>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sp>
          <p:nvSpPr>
            <p:cNvPr id="25" name="íślíḋè-Arrow: Pentagon 7"/>
            <p:cNvSpPr/>
            <p:nvPr>
              <p:custDataLst>
                <p:tags r:id="rId6"/>
              </p:custDataLst>
            </p:nvPr>
          </p:nvSpPr>
          <p:spPr>
            <a:xfrm rot="5400000">
              <a:off x="5561471" y="964291"/>
              <a:ext cx="1069426" cy="290068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交易性数据</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文本框 25"/>
          <p:cNvSpPr txBox="1"/>
          <p:nvPr>
            <p:custDataLst>
              <p:tags r:id="rId7"/>
            </p:custDataLst>
          </p:nvPr>
        </p:nvSpPr>
        <p:spPr>
          <a:xfrm>
            <a:off x="681990" y="3001645"/>
            <a:ext cx="5047615" cy="1960880"/>
          </a:xfrm>
          <a:prstGeom prst="rect">
            <a:avLst/>
          </a:prstGeom>
          <a:noFill/>
        </p:spPr>
        <p:txBody>
          <a:bodyPr wrap="square" rtlCol="0" anchor="t">
            <a:noAutofit/>
          </a:bodyPr>
          <a:lstStyle/>
          <a:p>
            <a:pPr algn="ctr">
              <a:lnSpc>
                <a:spcPct val="120000"/>
              </a:lnSpc>
            </a:pPr>
            <a:r>
              <a:rPr lang="zh-CN" altLang="en-US" sz="1800">
                <a:latin typeface="Arial" panose="020B0604020202020204" pitchFamily="34" charset="0"/>
                <a:ea typeface="微软雅黑" panose="020B0503020204020204" pitchFamily="34" charset="-122"/>
                <a:sym typeface="Arial" panose="020B0604020202020204" pitchFamily="34" charset="0"/>
              </a:rPr>
              <a:t>描述性数据具有一定的稳定性，主要用于描述客户的基本特征，明确“客户是谁”的问题。</a:t>
            </a:r>
            <a:endParaRPr lang="zh-CN" altLang="en-US" sz="1800">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zh-CN" altLang="en-US" sz="1800" b="1">
                <a:latin typeface="Arial" panose="020B0604020202020204" pitchFamily="34" charset="0"/>
                <a:ea typeface="微软雅黑" panose="020B0503020204020204" pitchFamily="34" charset="-122"/>
                <a:sym typeface="Arial" panose="020B0604020202020204" pitchFamily="34" charset="0"/>
              </a:rPr>
              <a:t>● 基本信息：</a:t>
            </a:r>
            <a:r>
              <a:rPr lang="zh-CN" altLang="en-US" sz="1800">
                <a:latin typeface="Arial" panose="020B0604020202020204" pitchFamily="34" charset="0"/>
                <a:ea typeface="微软雅黑" panose="020B0503020204020204" pitchFamily="34" charset="-122"/>
                <a:sym typeface="Arial" panose="020B0604020202020204" pitchFamily="34" charset="0"/>
              </a:rPr>
              <a:t>包括姓名、性别、出生年月、所在地区、工作类型、职位、收入水平、家庭成员情况等。</a:t>
            </a:r>
            <a:endParaRPr lang="zh-CN" altLang="en-US" sz="1800">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zh-CN" altLang="en-US" sz="1800" b="1">
                <a:latin typeface="Arial" panose="020B0604020202020204" pitchFamily="34" charset="0"/>
                <a:ea typeface="微软雅黑" panose="020B0503020204020204" pitchFamily="34" charset="-122"/>
                <a:sym typeface="Arial" panose="020B0604020202020204" pitchFamily="34" charset="0"/>
              </a:rPr>
              <a:t>● 行为爱好：</a:t>
            </a:r>
            <a:r>
              <a:rPr lang="zh-CN" altLang="en-US" sz="1800">
                <a:latin typeface="Arial" panose="020B0604020202020204" pitchFamily="34" charset="0"/>
                <a:ea typeface="微软雅黑" panose="020B0503020204020204" pitchFamily="34" charset="-122"/>
                <a:sym typeface="Arial" panose="020B0604020202020204" pitchFamily="34" charset="0"/>
              </a:rPr>
              <a:t>包括购物时间段、交易时间段、是否热衷收藏商品、是否热衷将商品加入购物车、偏好的商品价位段、偏好的商品颜色、偏好的商品大小等。</a:t>
            </a:r>
            <a:endParaRPr lang="zh-CN" altLang="en-US" sz="1800">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custDataLst>
              <p:tags r:id="rId8"/>
            </p:custDataLst>
          </p:nvPr>
        </p:nvSpPr>
        <p:spPr>
          <a:xfrm>
            <a:off x="6552565" y="2967990"/>
            <a:ext cx="4800600" cy="2473960"/>
          </a:xfrm>
          <a:prstGeom prst="rect">
            <a:avLst/>
          </a:prstGeom>
          <a:noFill/>
        </p:spPr>
        <p:txBody>
          <a:bodyPr wrap="square" rtlCol="0" anchor="t">
            <a:noAutofit/>
          </a:bodyPr>
          <a:lstStyle/>
          <a:p>
            <a:pPr algn="ctr">
              <a:lnSpc>
                <a:spcPct val="120000"/>
              </a:lnSpc>
            </a:pPr>
            <a:r>
              <a:rPr lang="zh-CN" altLang="en-US" sz="1800">
                <a:latin typeface="Arial" panose="020B0604020202020204" pitchFamily="34" charset="0"/>
                <a:ea typeface="微软雅黑" panose="020B0503020204020204" pitchFamily="34" charset="-122"/>
                <a:sym typeface="Arial" panose="020B0604020202020204" pitchFamily="34" charset="0"/>
              </a:rPr>
              <a:t>交易性数据主要用于描述客户的交易信息，是交易过程与结果的信息结合，明确“客户做过什么”的问题。交易性数据不如描述性数据稳定，会随着时间而变化，主要包括客户的购买记录、购买频率、购买数量、购买金额等。</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6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accel="40000" decel="6000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ppt_x"/>
                                          </p:val>
                                        </p:tav>
                                        <p:tav tm="100000">
                                          <p:val>
                                            <p:strVal val="#ppt_x"/>
                                          </p:val>
                                        </p:tav>
                                      </p:tavLst>
                                    </p:anim>
                                    <p:anim calcmode="lin" valueType="num">
                                      <p:cBhvr additive="base">
                                        <p:cTn id="13"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a:spLocks noChangeArrowheads="1"/>
          </p:cNvSpPr>
          <p:nvPr>
            <p:custDataLst>
              <p:tags r:id="rId1"/>
            </p:custDataLst>
          </p:nvPr>
        </p:nvSpPr>
        <p:spPr bwMode="auto">
          <a:xfrm>
            <a:off x="6772106" y="444222"/>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综合实训</a:t>
            </a:r>
            <a:endParaRPr lang="en-US" altLang="zh-CN" sz="2400" b="1" dirty="0">
              <a:solidFill>
                <a:schemeClr val="accent1"/>
              </a:solidFill>
              <a:latin typeface="+mn-lt"/>
              <a:ea typeface="+mn-ea"/>
              <a:cs typeface="+mn-ea"/>
              <a:sym typeface="+mn-lt"/>
            </a:endParaRPr>
          </a:p>
        </p:txBody>
      </p:sp>
      <p:sp>
        <p:nvSpPr>
          <p:cNvPr id="77" name="TextBox 25"/>
          <p:cNvSpPr/>
          <p:nvPr>
            <p:custDataLst>
              <p:tags r:id="rId2"/>
            </p:custDataLst>
          </p:nvPr>
        </p:nvSpPr>
        <p:spPr>
          <a:xfrm flipH="1">
            <a:off x="8958725" y="413466"/>
            <a:ext cx="3229808" cy="400067"/>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000" dirty="0">
                <a:solidFill>
                  <a:schemeClr val="bg1"/>
                </a:solidFill>
                <a:cs typeface="+mn-ea"/>
                <a:sym typeface="+mn-lt"/>
              </a:rPr>
              <a:t>Comprehensive Training</a:t>
            </a:r>
            <a:endParaRPr lang="en-US" altLang="zh-CN" sz="2000" dirty="0">
              <a:solidFill>
                <a:schemeClr val="bg1"/>
              </a:solidFill>
              <a:cs typeface="+mn-ea"/>
              <a:sym typeface="+mn-lt"/>
            </a:endParaRPr>
          </a:p>
        </p:txBody>
      </p:sp>
      <p:sp>
        <p:nvSpPr>
          <p:cNvPr id="78" name="矩形 77"/>
          <p:cNvSpPr/>
          <p:nvPr>
            <p:custDataLst>
              <p:tags r:id="rId3"/>
            </p:custDataLst>
          </p:nvPr>
        </p:nvSpPr>
        <p:spPr>
          <a:xfrm>
            <a:off x="1048102" y="1108754"/>
            <a:ext cx="4009390" cy="460375"/>
          </a:xfrm>
          <a:prstGeom prst="rect">
            <a:avLst/>
          </a:prstGeom>
        </p:spPr>
        <p:txBody>
          <a:bodyPr wrap="none">
            <a:spAutoFit/>
          </a:bodyPr>
          <a:lstStyle/>
          <a:p>
            <a:pPr algn="l"/>
            <a:r>
              <a:rPr lang="zh-CN" altLang="en-US">
                <a:solidFill>
                  <a:srgbClr val="E5450F"/>
                </a:solidFill>
                <a:cs typeface="+mn-ea"/>
                <a:sym typeface="+mn-lt"/>
              </a:rPr>
              <a:t>实训二  细分并统计会员类型</a:t>
            </a:r>
            <a:endParaRPr lang="zh-CN" altLang="en-US">
              <a:solidFill>
                <a:srgbClr val="E5450F"/>
              </a:solidFill>
              <a:cs typeface="+mn-ea"/>
              <a:sym typeface="+mn-lt"/>
            </a:endParaRPr>
          </a:p>
        </p:txBody>
      </p:sp>
      <p:sp>
        <p:nvSpPr>
          <p:cNvPr id="81" name="内容占位符 2"/>
          <p:cNvSpPr txBox="1"/>
          <p:nvPr>
            <p:custDataLst>
              <p:tags r:id="rId4"/>
            </p:custDataLst>
          </p:nvPr>
        </p:nvSpPr>
        <p:spPr>
          <a:xfrm>
            <a:off x="877570" y="2033270"/>
            <a:ext cx="5056505" cy="3463290"/>
          </a:xfrm>
          <a:prstGeom prst="rect">
            <a:avLst/>
          </a:prstGeom>
        </p:spPr>
        <p:txBody>
          <a:bodyPr>
            <a:normAutofit/>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cs typeface="+mn-ea"/>
                <a:sym typeface="+mn-lt"/>
              </a:rPr>
              <a:t>实训</a:t>
            </a:r>
            <a:r>
              <a:rPr lang="zh-CN" altLang="en-US" b="1" dirty="0" smtClean="0">
                <a:cs typeface="+mn-ea"/>
                <a:sym typeface="+mn-lt"/>
              </a:rPr>
              <a:t>目标：</a:t>
            </a:r>
            <a:r>
              <a:rPr lang="zh-CN" altLang="en-US" dirty="0">
                <a:cs typeface="+mn-ea"/>
                <a:sym typeface="+mn-lt"/>
              </a:rPr>
              <a:t>利用 RFM 模型实现对会员的类型细分操作</a:t>
            </a:r>
            <a:r>
              <a:rPr lang="zh-CN" altLang="en-US" dirty="0" smtClean="0">
                <a:cs typeface="+mn-ea"/>
                <a:sym typeface="+mn-lt"/>
              </a:rPr>
              <a:t>。</a:t>
            </a:r>
            <a:endParaRPr lang="zh-CN" altLang="en-US" dirty="0">
              <a:cs typeface="+mn-ea"/>
              <a:sym typeface="+mn-lt"/>
            </a:endParaRPr>
          </a:p>
          <a:p>
            <a:r>
              <a:rPr lang="zh-CN" altLang="en-US" b="1" dirty="0">
                <a:cs typeface="+mn-ea"/>
                <a:sym typeface="+mn-lt"/>
              </a:rPr>
              <a:t>实</a:t>
            </a:r>
            <a:r>
              <a:rPr lang="zh-CN" altLang="en-US" b="1" dirty="0" smtClean="0">
                <a:cs typeface="+mn-ea"/>
                <a:sym typeface="+mn-lt"/>
              </a:rPr>
              <a:t>训描述：</a:t>
            </a:r>
            <a:r>
              <a:rPr lang="zh-CN" altLang="en-US" dirty="0">
                <a:cs typeface="+mn-ea"/>
                <a:sym typeface="+mn-lt"/>
              </a:rPr>
              <a:t>打开“客户类型 .xlsx”文件，计算会员的交易时间间隔，统计 R、F、M3 个维度对应的平均值，利用 IF 函数判断 RFM 模型 3 个维度的表现，然后根据 RFM 3 个维度的数据细分会员类型，最后使用数据透视图统计不同类型的会员数量</a:t>
            </a:r>
            <a:r>
              <a:rPr lang="zh-CN" altLang="en-US" dirty="0" smtClean="0">
                <a:cs typeface="+mn-ea"/>
                <a:sym typeface="+mn-lt"/>
              </a:rPr>
              <a:t>。</a:t>
            </a:r>
            <a:endParaRPr lang="zh-CN" altLang="en-US" dirty="0">
              <a:cs typeface="+mn-ea"/>
              <a:sym typeface="+mn-lt"/>
            </a:endParaRPr>
          </a:p>
        </p:txBody>
      </p:sp>
      <p:sp>
        <p:nvSpPr>
          <p:cNvPr id="9" name="Text Placeholder 4"/>
          <p:cNvSpPr txBox="1"/>
          <p:nvPr>
            <p:custDataLst>
              <p:tags r:id="rId5"/>
            </p:custDataLst>
          </p:nvPr>
        </p:nvSpPr>
        <p:spPr>
          <a:xfrm>
            <a:off x="4239895" y="6071235"/>
            <a:ext cx="1516380" cy="366395"/>
          </a:xfrm>
          <a:prstGeom prst="rect">
            <a:avLst/>
          </a:prstGeom>
          <a:solidFill>
            <a:schemeClr val="accent5">
              <a:lumMod val="40000"/>
              <a:lumOff val="60000"/>
            </a:schemeClr>
          </a:solidFill>
          <a:ln>
            <a:solidFill>
              <a:schemeClr val="accent5">
                <a:lumMod val="40000"/>
                <a:lumOff val="60000"/>
              </a:schemeClr>
            </a:solidFill>
          </a:ln>
        </p:spPr>
        <p:txBody>
          <a:bodyPr wrap="square" lIns="121917" tIns="60958" rIns="121917" bIns="60958" anchor="ctr">
            <a:spAutoFit/>
          </a:bodyPr>
          <a:lstStyle>
            <a:defPPr>
              <a:defRPr lang="en-US"/>
            </a:defPPr>
            <a:lvl1pPr indent="0" defTabSz="914400">
              <a:spcBef>
                <a:spcPct val="20000"/>
              </a:spcBef>
              <a:buFont typeface="Arial" panose="020B0604020202020204" pitchFamily="34" charset="0"/>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ctr"/>
            <a:r>
              <a:rPr lang="zh-CN" altLang="en-US" dirty="0">
                <a:latin typeface="+mn-lt"/>
                <a:ea typeface="+mn-ea"/>
                <a:cs typeface="+mn-ea"/>
                <a:sym typeface="+mn-lt"/>
              </a:rPr>
              <a:t>参考效果</a:t>
            </a:r>
            <a:endParaRPr lang="en-GB" altLang="zh-CN" dirty="0">
              <a:latin typeface="+mn-lt"/>
              <a:ea typeface="+mn-ea"/>
              <a:cs typeface="+mn-ea"/>
              <a:sym typeface="+mn-lt"/>
            </a:endParaRPr>
          </a:p>
        </p:txBody>
      </p:sp>
      <p:pic>
        <p:nvPicPr>
          <p:cNvPr id="3" name="图片 2"/>
          <p:cNvPicPr>
            <a:picLocks noChangeAspect="1"/>
          </p:cNvPicPr>
          <p:nvPr>
            <p:custDataLst>
              <p:tags r:id="rId6"/>
            </p:custDataLst>
          </p:nvPr>
        </p:nvPicPr>
        <p:blipFill>
          <a:blip r:embed="rId7"/>
          <a:stretch>
            <a:fillRect/>
          </a:stretch>
        </p:blipFill>
        <p:spPr>
          <a:xfrm>
            <a:off x="6056630" y="2226310"/>
            <a:ext cx="5763260" cy="2560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5698659" y="2519558"/>
            <a:ext cx="5866754" cy="916106"/>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smtClean="0">
                <a:solidFill>
                  <a:schemeClr val="accent1"/>
                </a:solidFill>
                <a:latin typeface="+mn-lt"/>
                <a:cs typeface="+mn-ea"/>
                <a:sym typeface="+mn-lt"/>
              </a:rPr>
              <a:t>祝：学有所成！</a:t>
            </a:r>
            <a:endParaRPr lang="id-ID" altLang="zh-CN" sz="4800" b="1" dirty="0">
              <a:solidFill>
                <a:schemeClr val="accent1"/>
              </a:solidFill>
              <a:latin typeface="+mn-lt"/>
              <a:cs typeface="+mn-ea"/>
              <a:sym typeface="+mn-lt"/>
            </a:endParaRPr>
          </a:p>
        </p:txBody>
      </p:sp>
      <p:sp>
        <p:nvSpPr>
          <p:cNvPr id="9" name="TextBox 6"/>
          <p:cNvSpPr txBox="1">
            <a:spLocks noChangeArrowheads="1"/>
          </p:cNvSpPr>
          <p:nvPr/>
        </p:nvSpPr>
        <p:spPr bwMode="auto">
          <a:xfrm>
            <a:off x="5776971" y="3620998"/>
            <a:ext cx="5710129" cy="42799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000">
                <a:solidFill>
                  <a:schemeClr val="accent1"/>
                </a:solidFill>
                <a:latin typeface="+mn-lt"/>
                <a:ea typeface="+mn-ea"/>
                <a:cs typeface="+mn-ea"/>
                <a:sym typeface="+mn-lt"/>
              </a:rPr>
              <a:t>数据化运营管理（第2版</a:t>
            </a:r>
            <a:r>
              <a:rPr lang="en-US" altLang="zh-CN" sz="2000">
                <a:solidFill>
                  <a:schemeClr val="accent1"/>
                </a:solidFill>
                <a:latin typeface="+mn-lt"/>
                <a:ea typeface="+mn-ea"/>
                <a:cs typeface="+mn-ea"/>
                <a:sym typeface="+mn-lt"/>
              </a:rPr>
              <a:t> </a:t>
            </a:r>
            <a:r>
              <a:rPr lang="zh-CN" altLang="en-US" sz="2000">
                <a:solidFill>
                  <a:schemeClr val="accent1"/>
                </a:solidFill>
                <a:latin typeface="+mn-lt"/>
                <a:ea typeface="+mn-ea"/>
                <a:cs typeface="+mn-ea"/>
                <a:sym typeface="+mn-lt"/>
              </a:rPr>
              <a:t>微课版）</a:t>
            </a:r>
            <a:endParaRPr lang="zh-CN" altLang="en-US" sz="2000">
              <a:solidFill>
                <a:schemeClr val="accent1"/>
              </a:solidFill>
              <a:latin typeface="+mn-lt"/>
              <a:ea typeface="+mn-ea"/>
              <a:cs typeface="+mn-ea"/>
              <a:sym typeface="+mn-lt"/>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1" name="矩形 10"/>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grpSp>
        <p:nvGrpSpPr>
          <p:cNvPr id="2" name="组合 1"/>
          <p:cNvGrpSpPr/>
          <p:nvPr/>
        </p:nvGrpSpPr>
        <p:grpSpPr>
          <a:xfrm>
            <a:off x="5903270" y="4289682"/>
            <a:ext cx="4635189" cy="364103"/>
            <a:chOff x="5903270" y="4289682"/>
            <a:chExt cx="4635189" cy="364103"/>
          </a:xfrm>
        </p:grpSpPr>
        <p:sp>
          <p:nvSpPr>
            <p:cNvPr id="7" name="TextBox 4"/>
            <p:cNvSpPr txBox="1"/>
            <p:nvPr/>
          </p:nvSpPr>
          <p:spPr>
            <a:xfrm>
              <a:off x="5903270" y="4289682"/>
              <a:ext cx="4635189" cy="361339"/>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endParaRPr lang="id-ID" altLang="zh-CN" sz="1300" dirty="0">
                <a:solidFill>
                  <a:schemeClr val="accent1"/>
                </a:solidFill>
                <a:latin typeface="+mn-lt"/>
                <a:cs typeface="+mn-ea"/>
                <a:sym typeface="+mn-lt"/>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5208" y="4312713"/>
              <a:ext cx="1638608" cy="341072"/>
            </a:xfrm>
            <a:prstGeom prst="rect">
              <a:avLst/>
            </a:prstGeom>
          </p:spPr>
        </p:pic>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43" y="546712"/>
            <a:ext cx="5761775" cy="57528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Scale>
                                      <p:cBhvr>
                                        <p:cTn id="14"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xEl>
                                              <p:pRg st="0" end="0"/>
                                            </p:txEl>
                                          </p:spTgt>
                                        </p:tgtEl>
                                        <p:attrNameLst>
                                          <p:attrName>ppt_x</p:attrName>
                                          <p:attrName>ppt_y</p:attrName>
                                        </p:attrNameLst>
                                      </p:cBhvr>
                                    </p:animMotion>
                                    <p:animEffect transition="in" filter="fade">
                                      <p:cBhvr>
                                        <p:cTn id="16" dur="1000"/>
                                        <p:tgtEl>
                                          <p:spTgt spid="8">
                                            <p:txEl>
                                              <p:pRg st="0" end="0"/>
                                            </p:tx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fltVal val="0"/>
                                          </p:val>
                                        </p:tav>
                                        <p:tav tm="100000">
                                          <p:val>
                                            <p:strVal val="#ppt_w"/>
                                          </p:val>
                                        </p:tav>
                                      </p:tavLst>
                                    </p:anim>
                                    <p:anim calcmode="lin" valueType="num">
                                      <p:cBhvr>
                                        <p:cTn id="21" dur="750" fill="hold"/>
                                        <p:tgtEl>
                                          <p:spTgt spid="9"/>
                                        </p:tgtEl>
                                        <p:attrNameLst>
                                          <p:attrName>ppt_h</p:attrName>
                                        </p:attrNameLst>
                                      </p:cBhvr>
                                      <p:tavLst>
                                        <p:tav tm="0">
                                          <p:val>
                                            <p:fltVal val="0"/>
                                          </p:val>
                                        </p:tav>
                                        <p:tav tm="100000">
                                          <p:val>
                                            <p:strVal val="#ppt_h"/>
                                          </p:val>
                                        </p:tav>
                                      </p:tavLst>
                                    </p:anim>
                                    <p:animEffect transition="in" filter="fade">
                                      <p:cBhvr>
                                        <p:cTn id="22" dur="750"/>
                                        <p:tgtEl>
                                          <p:spTgt spid="9"/>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bwMode="auto">
          <a:xfrm>
            <a:off x="0" y="1538870"/>
            <a:ext cx="12190413" cy="5320718"/>
          </a:xfrm>
          <a:prstGeom prst="rect">
            <a:avLst/>
          </a:prstGeom>
          <a:solidFill>
            <a:srgbClr val="3A98BC">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cs typeface="+mn-ea"/>
              <a:sym typeface="+mn-lt"/>
            </a:endParaRPr>
          </a:p>
        </p:txBody>
      </p:sp>
      <p:cxnSp>
        <p:nvCxnSpPr>
          <p:cNvPr id="70" name="直接连接符 69"/>
          <p:cNvCxnSpPr/>
          <p:nvPr/>
        </p:nvCxnSpPr>
        <p:spPr bwMode="auto">
          <a:xfrm flipH="1">
            <a:off x="667570" y="5525494"/>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flipH="1">
            <a:off x="667570" y="2481536"/>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flipH="1">
            <a:off x="667570" y="3881837"/>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Shape 120"/>
          <p:cNvSpPr/>
          <p:nvPr/>
        </p:nvSpPr>
        <p:spPr>
          <a:xfrm rot="912886" flipH="1">
            <a:off x="4760597" y="2756654"/>
            <a:ext cx="2769766" cy="213031"/>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8" name="Shape 122"/>
          <p:cNvSpPr/>
          <p:nvPr/>
        </p:nvSpPr>
        <p:spPr>
          <a:xfrm rot="20623009">
            <a:off x="5057058" y="3477618"/>
            <a:ext cx="2156665" cy="21303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grpSp>
        <p:nvGrpSpPr>
          <p:cNvPr id="21" name="Group 138"/>
          <p:cNvGrpSpPr/>
          <p:nvPr/>
        </p:nvGrpSpPr>
        <p:grpSpPr>
          <a:xfrm>
            <a:off x="4301734" y="1870023"/>
            <a:ext cx="1067036" cy="1067421"/>
            <a:chOff x="0" y="0"/>
            <a:chExt cx="1270000" cy="1270000"/>
          </a:xfrm>
        </p:grpSpPr>
        <p:sp>
          <p:nvSpPr>
            <p:cNvPr id="22" name="Shape 135"/>
            <p:cNvSpPr/>
            <p:nvPr/>
          </p:nvSpPr>
          <p:spPr>
            <a:xfrm>
              <a:off x="0" y="0"/>
              <a:ext cx="1270000" cy="1270000"/>
            </a:xfrm>
            <a:prstGeom prst="ellipse">
              <a:avLst/>
            </a:prstGeom>
            <a:solidFill>
              <a:schemeClr val="accent1">
                <a:hueOff val="-78595"/>
                <a:satOff val="12505"/>
                <a:lumOff val="13871"/>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23" name="Shape 136"/>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lgn="r">
                <a:defRPr>
                  <a:solidFill>
                    <a:srgbClr val="FFFFFF"/>
                  </a:solidFill>
                </a:defRPr>
              </a:pPr>
              <a:endParaRPr>
                <a:cs typeface="+mn-ea"/>
                <a:sym typeface="+mn-lt"/>
              </a:endParaRPr>
            </a:p>
          </p:txBody>
        </p:sp>
        <p:pic>
          <p:nvPicPr>
            <p:cNvPr id="24" name="pasted-image.pdf"/>
            <p:cNvPicPr>
              <a:picLocks noChangeAspect="1"/>
            </p:cNvPicPr>
            <p:nvPr/>
          </p:nvPicPr>
          <p:blipFill>
            <a:blip r:embed="rId1"/>
            <a:stretch>
              <a:fillRect/>
            </a:stretch>
          </p:blipFill>
          <p:spPr>
            <a:xfrm>
              <a:off x="400501" y="416289"/>
              <a:ext cx="468998" cy="437422"/>
            </a:xfrm>
            <a:prstGeom prst="rect">
              <a:avLst/>
            </a:prstGeom>
            <a:ln w="12700" cap="flat">
              <a:noFill/>
              <a:miter lim="400000"/>
              <a:headEnd/>
              <a:tailEnd/>
            </a:ln>
            <a:effectLst/>
          </p:spPr>
        </p:pic>
      </p:grpSp>
      <p:sp>
        <p:nvSpPr>
          <p:cNvPr id="34" name="Shape 148"/>
          <p:cNvSpPr/>
          <p:nvPr/>
        </p:nvSpPr>
        <p:spPr>
          <a:xfrm>
            <a:off x="933919" y="2043712"/>
            <a:ext cx="2154156"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海量图书方便查询</a:t>
            </a:r>
            <a:endParaRPr dirty="0">
              <a:latin typeface="+mn-lt"/>
              <a:ea typeface="+mn-ea"/>
              <a:cs typeface="+mn-ea"/>
              <a:sym typeface="+mn-lt"/>
            </a:endParaRPr>
          </a:p>
        </p:txBody>
      </p:sp>
      <p:sp>
        <p:nvSpPr>
          <p:cNvPr id="35" name="Shape 149"/>
          <p:cNvSpPr/>
          <p:nvPr/>
        </p:nvSpPr>
        <p:spPr>
          <a:xfrm>
            <a:off x="933920" y="3449668"/>
            <a:ext cx="1641261"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免费申请样书</a:t>
            </a:r>
            <a:endParaRPr dirty="0">
              <a:latin typeface="+mn-lt"/>
              <a:ea typeface="+mn-ea"/>
              <a:cs typeface="+mn-ea"/>
              <a:sym typeface="+mn-lt"/>
            </a:endParaRPr>
          </a:p>
        </p:txBody>
      </p:sp>
      <p:sp>
        <p:nvSpPr>
          <p:cNvPr id="36" name="Shape 150"/>
          <p:cNvSpPr/>
          <p:nvPr/>
        </p:nvSpPr>
        <p:spPr>
          <a:xfrm>
            <a:off x="933920" y="5096459"/>
            <a:ext cx="1641261"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下载配套资源</a:t>
            </a:r>
            <a:endParaRPr dirty="0">
              <a:latin typeface="+mn-lt"/>
              <a:ea typeface="+mn-ea"/>
              <a:cs typeface="+mn-ea"/>
              <a:sym typeface="+mn-lt"/>
            </a:endParaRPr>
          </a:p>
        </p:txBody>
      </p:sp>
      <p:sp>
        <p:nvSpPr>
          <p:cNvPr id="37" name="Shape 151"/>
          <p:cNvSpPr/>
          <p:nvPr/>
        </p:nvSpPr>
        <p:spPr>
          <a:xfrm>
            <a:off x="10070309" y="2780951"/>
            <a:ext cx="1128367"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优惠购书</a:t>
            </a:r>
            <a:endParaRPr dirty="0">
              <a:latin typeface="+mn-lt"/>
              <a:ea typeface="+mn-ea"/>
              <a:cs typeface="+mn-ea"/>
              <a:sym typeface="+mn-lt"/>
            </a:endParaRPr>
          </a:p>
        </p:txBody>
      </p:sp>
      <p:sp>
        <p:nvSpPr>
          <p:cNvPr id="38" name="Shape 152"/>
          <p:cNvSpPr/>
          <p:nvPr/>
        </p:nvSpPr>
        <p:spPr>
          <a:xfrm>
            <a:off x="10070309" y="4482752"/>
            <a:ext cx="1128367"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成为作者</a:t>
            </a:r>
            <a:endParaRPr dirty="0">
              <a:latin typeface="+mn-lt"/>
              <a:ea typeface="+mn-ea"/>
              <a:cs typeface="+mn-ea"/>
              <a:sym typeface="+mn-lt"/>
            </a:endParaRPr>
          </a:p>
        </p:txBody>
      </p:sp>
      <p:sp>
        <p:nvSpPr>
          <p:cNvPr id="48" name="Shape 162"/>
          <p:cNvSpPr/>
          <p:nvPr/>
        </p:nvSpPr>
        <p:spPr>
          <a:xfrm>
            <a:off x="9209423" y="1881441"/>
            <a:ext cx="102644" cy="318110"/>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cs typeface="+mn-ea"/>
              <a:sym typeface="+mn-lt"/>
            </a:endParaRPr>
          </a:p>
        </p:txBody>
      </p:sp>
      <p:sp>
        <p:nvSpPr>
          <p:cNvPr id="49" name="Shape 163"/>
          <p:cNvSpPr/>
          <p:nvPr/>
        </p:nvSpPr>
        <p:spPr>
          <a:xfrm>
            <a:off x="10901775" y="2157157"/>
            <a:ext cx="102644" cy="318110"/>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cs typeface="+mn-ea"/>
              <a:sym typeface="+mn-lt"/>
            </a:endParaRPr>
          </a:p>
        </p:txBody>
      </p:sp>
      <p:pic>
        <p:nvPicPr>
          <p:cNvPr id="50" name="pasted-image.pdf"/>
          <p:cNvPicPr>
            <a:picLocks noChangeAspect="1"/>
          </p:cNvPicPr>
          <p:nvPr/>
        </p:nvPicPr>
        <p:blipFill>
          <a:blip r:embed="rId2"/>
          <a:stretch>
            <a:fillRect/>
          </a:stretch>
        </p:blipFill>
        <p:spPr>
          <a:xfrm>
            <a:off x="484134" y="417927"/>
            <a:ext cx="3756062" cy="979166"/>
          </a:xfrm>
          <a:prstGeom prst="rect">
            <a:avLst/>
          </a:prstGeom>
          <a:ln w="12700">
            <a:miter lim="400000"/>
            <a:headEnd/>
            <a:tailEnd/>
          </a:ln>
        </p:spPr>
      </p:pic>
      <p:sp>
        <p:nvSpPr>
          <p:cNvPr id="51" name="Shape 165"/>
          <p:cNvSpPr/>
          <p:nvPr/>
        </p:nvSpPr>
        <p:spPr>
          <a:xfrm>
            <a:off x="4732490" y="395064"/>
            <a:ext cx="6418411" cy="1024890"/>
          </a:xfrm>
          <a:prstGeom prst="rect">
            <a:avLst/>
          </a:prstGeom>
          <a:ln w="12700">
            <a:miter lim="400000"/>
          </a:ln>
        </p:spPr>
        <p:txBody>
          <a:bodyPr wrap="squar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sz="2000" dirty="0">
              <a:cs typeface="+mn-ea"/>
              <a:sym typeface="+mn-lt"/>
            </a:endParaRPr>
          </a:p>
          <a:p>
            <a:pPr algn="l">
              <a:defRPr sz="1400">
                <a:solidFill>
                  <a:srgbClr val="000000"/>
                </a:solidFill>
                <a:latin typeface="FZLTXIHJW-GB1-0"/>
                <a:ea typeface="FZLTXIHJW-GB1-0"/>
                <a:cs typeface="FZLTXIHJW-GB1-0"/>
                <a:sym typeface="FZLTXIHJW-GB1-0"/>
              </a:defRPr>
            </a:pPr>
            <a:r>
              <a:rPr lang="zh-CN" altLang="en-US" sz="2000" dirty="0" smtClean="0">
                <a:cs typeface="+mn-ea"/>
                <a:sym typeface="+mn-lt"/>
              </a:rPr>
              <a:t>更多</a:t>
            </a:r>
            <a:r>
              <a:rPr lang="zh-CN" altLang="en-US" sz="2000" b="1" dirty="0" smtClean="0">
                <a:cs typeface="+mn-ea"/>
                <a:sym typeface="+mn-lt"/>
              </a:rPr>
              <a:t>样书申请和资源下载需求，请登录人邮教育社区（www.ryjiaoyu.com)</a:t>
            </a:r>
            <a:endParaRPr lang="zh-CN" altLang="en-US" sz="2000" b="1" dirty="0" smtClean="0">
              <a:cs typeface="+mn-ea"/>
              <a:sym typeface="+mn-lt"/>
            </a:endParaRPr>
          </a:p>
        </p:txBody>
      </p:sp>
      <p:grpSp>
        <p:nvGrpSpPr>
          <p:cNvPr id="55" name="组合 54"/>
          <p:cNvGrpSpPr/>
          <p:nvPr/>
        </p:nvGrpSpPr>
        <p:grpSpPr>
          <a:xfrm>
            <a:off x="6993783" y="2687184"/>
            <a:ext cx="1067036" cy="1067421"/>
            <a:chOff x="6933148" y="4374243"/>
            <a:chExt cx="1270001" cy="1270000"/>
          </a:xfrm>
        </p:grpSpPr>
        <p:sp>
          <p:nvSpPr>
            <p:cNvPr id="52" name="Shape 166"/>
            <p:cNvSpPr/>
            <p:nvPr/>
          </p:nvSpPr>
          <p:spPr>
            <a:xfrm>
              <a:off x="6933148" y="4374243"/>
              <a:ext cx="1270001" cy="1270000"/>
            </a:xfrm>
            <a:prstGeom prst="ellipse">
              <a:avLst/>
            </a:prstGeom>
            <a:solidFill>
              <a:schemeClr val="accent2">
                <a:hueOff val="50042"/>
                <a:satOff val="8963"/>
                <a:lumOff val="14616"/>
              </a:scheme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53" name="Shape 167"/>
            <p:cNvSpPr/>
            <p:nvPr/>
          </p:nvSpPr>
          <p:spPr>
            <a:xfrm>
              <a:off x="7135975" y="4577069"/>
              <a:ext cx="864348" cy="864348"/>
            </a:xfrm>
            <a:prstGeom prst="ellipse">
              <a:avLst/>
            </a:prstGeom>
            <a:solidFill>
              <a:srgbClr val="FFFFFF"/>
            </a:solidFill>
            <a:ln w="12700">
              <a:miter lim="400000"/>
            </a:ln>
          </p:spPr>
          <p:txBody>
            <a:bodyPr lIns="50800" tIns="50800" rIns="50800" bIns="50800" anchor="ctr"/>
            <a:lstStyle/>
            <a:p>
              <a:pPr>
                <a:defRPr>
                  <a:solidFill>
                    <a:srgbClr val="FFFFFF"/>
                  </a:solidFill>
                </a:defRPr>
              </a:pPr>
              <a:endParaRPr>
                <a:cs typeface="+mn-ea"/>
                <a:sym typeface="+mn-lt"/>
              </a:endParaRPr>
            </a:p>
          </p:txBody>
        </p:sp>
        <p:pic>
          <p:nvPicPr>
            <p:cNvPr id="54" name="pasted-image.pdf"/>
            <p:cNvPicPr>
              <a:picLocks noChangeAspect="1"/>
            </p:cNvPicPr>
            <p:nvPr/>
          </p:nvPicPr>
          <p:blipFill>
            <a:blip r:embed="rId3"/>
            <a:stretch>
              <a:fillRect/>
            </a:stretch>
          </p:blipFill>
          <p:spPr>
            <a:xfrm>
              <a:off x="7301327" y="4756861"/>
              <a:ext cx="533645" cy="504764"/>
            </a:xfrm>
            <a:prstGeom prst="rect">
              <a:avLst/>
            </a:prstGeom>
            <a:ln w="12700">
              <a:miter lim="400000"/>
              <a:headEnd/>
              <a:tailEnd/>
            </a:ln>
          </p:spPr>
        </p:pic>
      </p:grpSp>
      <p:sp>
        <p:nvSpPr>
          <p:cNvPr id="56" name="Shape 120"/>
          <p:cNvSpPr/>
          <p:nvPr/>
        </p:nvSpPr>
        <p:spPr>
          <a:xfrm rot="1370647" flipH="1">
            <a:off x="4743942" y="4272536"/>
            <a:ext cx="2769766" cy="213031"/>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57" name="Shape 122"/>
          <p:cNvSpPr/>
          <p:nvPr/>
        </p:nvSpPr>
        <p:spPr>
          <a:xfrm rot="21144047">
            <a:off x="5029241" y="4972887"/>
            <a:ext cx="2156665" cy="21303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grpSp>
        <p:nvGrpSpPr>
          <p:cNvPr id="9" name="Group 126"/>
          <p:cNvGrpSpPr/>
          <p:nvPr/>
        </p:nvGrpSpPr>
        <p:grpSpPr>
          <a:xfrm>
            <a:off x="4265993" y="3365308"/>
            <a:ext cx="1067036" cy="1067422"/>
            <a:chOff x="0" y="0"/>
            <a:chExt cx="1270000" cy="1270000"/>
          </a:xfrm>
        </p:grpSpPr>
        <p:sp>
          <p:nvSpPr>
            <p:cNvPr id="10" name="Shape 123"/>
            <p:cNvSpPr/>
            <p:nvPr/>
          </p:nvSpPr>
          <p:spPr>
            <a:xfrm>
              <a:off x="0" y="0"/>
              <a:ext cx="1270000" cy="1270000"/>
            </a:xfrm>
            <a:prstGeom prst="ellipse">
              <a:avLst/>
            </a:prstGeom>
            <a:solidFill>
              <a:srgbClr val="0AB79B"/>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1" name="Shape 124"/>
            <p:cNvSpPr/>
            <p:nvPr/>
          </p:nvSpPr>
          <p:spPr>
            <a:xfrm>
              <a:off x="202826" y="193691"/>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700">
                  <a:solidFill>
                    <a:srgbClr val="FFFFFF"/>
                  </a:solidFill>
                </a:defRPr>
              </a:pPr>
              <a:endParaRPr>
                <a:cs typeface="+mn-ea"/>
                <a:sym typeface="+mn-lt"/>
              </a:endParaRPr>
            </a:p>
          </p:txBody>
        </p:sp>
        <p:pic>
          <p:nvPicPr>
            <p:cNvPr id="12" name="pasted-image.pdf"/>
            <p:cNvPicPr>
              <a:picLocks noChangeAspect="1"/>
            </p:cNvPicPr>
            <p:nvPr/>
          </p:nvPicPr>
          <p:blipFill>
            <a:blip r:embed="rId4"/>
            <a:stretch>
              <a:fillRect/>
            </a:stretch>
          </p:blipFill>
          <p:spPr>
            <a:xfrm>
              <a:off x="377088" y="373483"/>
              <a:ext cx="515823" cy="504765"/>
            </a:xfrm>
            <a:prstGeom prst="rect">
              <a:avLst/>
            </a:prstGeom>
            <a:ln w="12700" cap="flat">
              <a:noFill/>
              <a:miter lim="400000"/>
              <a:headEnd/>
              <a:tailEnd/>
            </a:ln>
            <a:effectLst/>
          </p:spPr>
        </p:pic>
      </p:grpSp>
      <p:sp>
        <p:nvSpPr>
          <p:cNvPr id="60" name="TextBox 59"/>
          <p:cNvSpPr txBox="1"/>
          <p:nvPr/>
        </p:nvSpPr>
        <p:spPr>
          <a:xfrm>
            <a:off x="768691" y="2548187"/>
            <a:ext cx="3709413" cy="707886"/>
          </a:xfrm>
          <a:prstGeom prst="rect">
            <a:avLst/>
          </a:prstGeom>
          <a:noFill/>
        </p:spPr>
        <p:txBody>
          <a:bodyPr wrap="square" rtlCol="0">
            <a:spAutoFit/>
          </a:bodyPr>
          <a:lstStyle/>
          <a:p>
            <a:r>
              <a:rPr lang="zh-CN" altLang="en-US" sz="2000" dirty="0">
                <a:cs typeface="+mn-ea"/>
                <a:sym typeface="+mn-lt"/>
              </a:rPr>
              <a:t>囊括各大品类，您想要的</a:t>
            </a:r>
            <a:r>
              <a:rPr lang="zh-CN" altLang="en-US" sz="2000" dirty="0" smtClean="0">
                <a:cs typeface="+mn-ea"/>
                <a:sym typeface="+mn-lt"/>
              </a:rPr>
              <a:t>应有尽有</a:t>
            </a:r>
            <a:endParaRPr lang="zh-CN" altLang="en-US" sz="2000" dirty="0">
              <a:cs typeface="+mn-ea"/>
              <a:sym typeface="+mn-lt"/>
            </a:endParaRPr>
          </a:p>
        </p:txBody>
      </p:sp>
      <p:cxnSp>
        <p:nvCxnSpPr>
          <p:cNvPr id="65" name="直接连接符 64"/>
          <p:cNvCxnSpPr/>
          <p:nvPr/>
        </p:nvCxnSpPr>
        <p:spPr bwMode="auto">
          <a:xfrm>
            <a:off x="8060819" y="3233345"/>
            <a:ext cx="3407980"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连接符 65"/>
          <p:cNvCxnSpPr/>
          <p:nvPr/>
        </p:nvCxnSpPr>
        <p:spPr bwMode="auto">
          <a:xfrm>
            <a:off x="7941694" y="4904147"/>
            <a:ext cx="3527105"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30"/>
          <p:cNvGrpSpPr/>
          <p:nvPr/>
        </p:nvGrpSpPr>
        <p:grpSpPr>
          <a:xfrm>
            <a:off x="4320247" y="4973358"/>
            <a:ext cx="1067036" cy="1067422"/>
            <a:chOff x="0" y="0"/>
            <a:chExt cx="1270000" cy="1270000"/>
          </a:xfrm>
        </p:grpSpPr>
        <p:sp>
          <p:nvSpPr>
            <p:cNvPr id="14" name="Shape 127"/>
            <p:cNvSpPr/>
            <p:nvPr/>
          </p:nvSpPr>
          <p:spPr>
            <a:xfrm>
              <a:off x="0" y="0"/>
              <a:ext cx="1270000" cy="1270000"/>
            </a:xfrm>
            <a:prstGeom prst="ellipse">
              <a:avLst/>
            </a:prstGeom>
            <a:solidFill>
              <a:schemeClr val="accent6">
                <a:hueOff val="-193447"/>
                <a:satOff val="3713"/>
                <a:lumOff val="11329"/>
                <a:alpha val="90000"/>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5" name="Shape 128"/>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pic>
          <p:nvPicPr>
            <p:cNvPr id="16" name="pasted-image.pdf"/>
            <p:cNvPicPr>
              <a:picLocks noChangeAspect="1"/>
            </p:cNvPicPr>
            <p:nvPr/>
          </p:nvPicPr>
          <p:blipFill>
            <a:blip r:embed="rId5"/>
            <a:stretch>
              <a:fillRect/>
            </a:stretch>
          </p:blipFill>
          <p:spPr>
            <a:xfrm>
              <a:off x="377088" y="376184"/>
              <a:ext cx="515823" cy="517633"/>
            </a:xfrm>
            <a:prstGeom prst="rect">
              <a:avLst/>
            </a:prstGeom>
            <a:ln w="12700" cap="flat">
              <a:noFill/>
              <a:miter lim="400000"/>
              <a:headEnd/>
              <a:tailEnd/>
            </a:ln>
            <a:effectLst/>
          </p:spPr>
        </p:pic>
      </p:grpSp>
      <p:grpSp>
        <p:nvGrpSpPr>
          <p:cNvPr id="17" name="Group 134"/>
          <p:cNvGrpSpPr/>
          <p:nvPr/>
        </p:nvGrpSpPr>
        <p:grpSpPr>
          <a:xfrm>
            <a:off x="6993783" y="4398850"/>
            <a:ext cx="1067036" cy="1067421"/>
            <a:chOff x="0" y="0"/>
            <a:chExt cx="1270000" cy="1270000"/>
          </a:xfrm>
        </p:grpSpPr>
        <p:sp>
          <p:nvSpPr>
            <p:cNvPr id="18" name="Shape 131"/>
            <p:cNvSpPr/>
            <p:nvPr/>
          </p:nvSpPr>
          <p:spPr>
            <a:xfrm>
              <a:off x="0" y="0"/>
              <a:ext cx="1270000" cy="1270000"/>
            </a:xfrm>
            <a:prstGeom prst="ellipse">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9" name="Shape 132"/>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pic>
          <p:nvPicPr>
            <p:cNvPr id="20" name="pasted-image.pdf"/>
            <p:cNvPicPr>
              <a:picLocks noChangeAspect="1"/>
            </p:cNvPicPr>
            <p:nvPr/>
          </p:nvPicPr>
          <p:blipFill>
            <a:blip r:embed="rId6"/>
            <a:stretch>
              <a:fillRect/>
            </a:stretch>
          </p:blipFill>
          <p:spPr>
            <a:xfrm>
              <a:off x="458105" y="376184"/>
              <a:ext cx="353790" cy="517633"/>
            </a:xfrm>
            <a:prstGeom prst="rect">
              <a:avLst/>
            </a:prstGeom>
            <a:ln w="12700" cap="flat">
              <a:noFill/>
              <a:miter lim="400000"/>
              <a:headEnd/>
              <a:tailEnd/>
            </a:ln>
            <a:effectLst/>
          </p:spPr>
        </p:pic>
      </p:grpSp>
      <p:sp>
        <p:nvSpPr>
          <p:cNvPr id="71" name="TextBox 70"/>
          <p:cNvSpPr txBox="1"/>
          <p:nvPr/>
        </p:nvSpPr>
        <p:spPr>
          <a:xfrm>
            <a:off x="789915" y="3947467"/>
            <a:ext cx="3709413" cy="707886"/>
          </a:xfrm>
          <a:prstGeom prst="rect">
            <a:avLst/>
          </a:prstGeom>
          <a:noFill/>
        </p:spPr>
        <p:txBody>
          <a:bodyPr wrap="square" rtlCol="0">
            <a:spAutoFit/>
          </a:bodyPr>
          <a:lstStyle/>
          <a:p>
            <a:r>
              <a:rPr lang="zh-CN" altLang="en-US" sz="2000" dirty="0">
                <a:cs typeface="+mn-ea"/>
                <a:sym typeface="+mn-lt"/>
              </a:rPr>
              <a:t>教师免费申请样书</a:t>
            </a:r>
            <a:r>
              <a:rPr lang="zh-CN" altLang="en-US" sz="2000" dirty="0" smtClean="0">
                <a:cs typeface="+mn-ea"/>
                <a:sym typeface="+mn-lt"/>
              </a:rPr>
              <a:t>，</a:t>
            </a:r>
            <a:endParaRPr lang="en-US" altLang="zh-CN" sz="2000" dirty="0" smtClean="0">
              <a:cs typeface="+mn-ea"/>
              <a:sym typeface="+mn-lt"/>
            </a:endParaRPr>
          </a:p>
          <a:p>
            <a:r>
              <a:rPr lang="zh-CN" altLang="en-US" sz="2000" dirty="0" smtClean="0">
                <a:cs typeface="+mn-ea"/>
                <a:sym typeface="+mn-lt"/>
              </a:rPr>
              <a:t>我们</a:t>
            </a:r>
            <a:r>
              <a:rPr lang="zh-CN" altLang="en-US" sz="2000" dirty="0">
                <a:cs typeface="+mn-ea"/>
                <a:sym typeface="+mn-lt"/>
              </a:rPr>
              <a:t>将安排快递迅速送达</a:t>
            </a:r>
            <a:endParaRPr lang="zh-CN" altLang="en-US" sz="2000" dirty="0">
              <a:cs typeface="+mn-ea"/>
              <a:sym typeface="+mn-lt"/>
            </a:endParaRPr>
          </a:p>
        </p:txBody>
      </p:sp>
      <p:sp>
        <p:nvSpPr>
          <p:cNvPr id="72" name="TextBox 71"/>
          <p:cNvSpPr txBox="1"/>
          <p:nvPr/>
        </p:nvSpPr>
        <p:spPr>
          <a:xfrm>
            <a:off x="754175" y="5579007"/>
            <a:ext cx="4123129" cy="1015663"/>
          </a:xfrm>
          <a:prstGeom prst="rect">
            <a:avLst/>
          </a:prstGeom>
          <a:noFill/>
        </p:spPr>
        <p:txBody>
          <a:bodyPr wrap="square" rtlCol="0">
            <a:spAutoFit/>
          </a:bodyPr>
          <a:lstStyle/>
          <a:p>
            <a:r>
              <a:rPr lang="zh-CN" altLang="en-US" sz="2000" dirty="0">
                <a:cs typeface="+mn-ea"/>
                <a:sym typeface="+mn-lt"/>
              </a:rPr>
              <a:t>教学视频、</a:t>
            </a:r>
            <a:r>
              <a:rPr lang="en-US" altLang="zh-CN" sz="2000" dirty="0">
                <a:cs typeface="+mn-ea"/>
                <a:sym typeface="+mn-lt"/>
              </a:rPr>
              <a:t>PPT</a:t>
            </a:r>
            <a:r>
              <a:rPr lang="zh-CN" altLang="en-US" sz="2000" dirty="0">
                <a:cs typeface="+mn-ea"/>
                <a:sym typeface="+mn-lt"/>
              </a:rPr>
              <a:t>课件</a:t>
            </a:r>
            <a:r>
              <a:rPr lang="zh-CN" altLang="en-US" sz="2000" dirty="0" smtClean="0">
                <a:cs typeface="+mn-ea"/>
                <a:sym typeface="+mn-lt"/>
              </a:rPr>
              <a:t>、教学</a:t>
            </a:r>
            <a:r>
              <a:rPr lang="zh-CN" altLang="en-US" sz="2000" dirty="0">
                <a:cs typeface="+mn-ea"/>
                <a:sym typeface="+mn-lt"/>
              </a:rPr>
              <a:t>案例</a:t>
            </a:r>
            <a:r>
              <a:rPr lang="zh-CN" altLang="en-US" sz="2000" dirty="0" smtClean="0">
                <a:cs typeface="+mn-ea"/>
                <a:sym typeface="+mn-lt"/>
              </a:rPr>
              <a:t>、</a:t>
            </a:r>
            <a:endParaRPr lang="en-US" altLang="zh-CN" sz="2000" dirty="0" smtClean="0">
              <a:cs typeface="+mn-ea"/>
              <a:sym typeface="+mn-lt"/>
            </a:endParaRPr>
          </a:p>
          <a:p>
            <a:r>
              <a:rPr lang="zh-CN" altLang="en-US" sz="2000" dirty="0" smtClean="0">
                <a:cs typeface="+mn-ea"/>
                <a:sym typeface="+mn-lt"/>
              </a:rPr>
              <a:t>习题</a:t>
            </a:r>
            <a:r>
              <a:rPr lang="zh-CN" altLang="en-US" sz="2000" dirty="0">
                <a:cs typeface="+mn-ea"/>
                <a:sym typeface="+mn-lt"/>
              </a:rPr>
              <a:t>答案</a:t>
            </a:r>
            <a:r>
              <a:rPr lang="zh-CN" altLang="en-US" sz="2000" dirty="0" smtClean="0">
                <a:cs typeface="+mn-ea"/>
                <a:sym typeface="+mn-lt"/>
              </a:rPr>
              <a:t>、模拟</a:t>
            </a:r>
            <a:r>
              <a:rPr lang="zh-CN" altLang="en-US" sz="2000" dirty="0">
                <a:cs typeface="+mn-ea"/>
                <a:sym typeface="+mn-lt"/>
              </a:rPr>
              <a:t>试卷等丰富资源</a:t>
            </a:r>
            <a:endParaRPr lang="zh-CN" altLang="en-US" sz="2000" dirty="0">
              <a:cs typeface="+mn-ea"/>
              <a:sym typeface="+mn-lt"/>
            </a:endParaRPr>
          </a:p>
          <a:p>
            <a:r>
              <a:rPr lang="zh-CN" altLang="en-US" sz="2000" dirty="0">
                <a:cs typeface="+mn-ea"/>
                <a:sym typeface="+mn-lt"/>
              </a:rPr>
              <a:t>免费下载</a:t>
            </a:r>
            <a:endParaRPr lang="zh-CN" altLang="en-US" sz="2000" dirty="0">
              <a:cs typeface="+mn-ea"/>
              <a:sym typeface="+mn-lt"/>
            </a:endParaRPr>
          </a:p>
        </p:txBody>
      </p:sp>
      <p:sp>
        <p:nvSpPr>
          <p:cNvPr id="73" name="TextBox 72"/>
          <p:cNvSpPr txBox="1"/>
          <p:nvPr/>
        </p:nvSpPr>
        <p:spPr>
          <a:xfrm>
            <a:off x="8518967" y="3244861"/>
            <a:ext cx="2866371" cy="707886"/>
          </a:xfrm>
          <a:prstGeom prst="rect">
            <a:avLst/>
          </a:prstGeom>
          <a:noFill/>
        </p:spPr>
        <p:txBody>
          <a:bodyPr wrap="square" rtlCol="0">
            <a:spAutoFit/>
          </a:bodyPr>
          <a:lstStyle/>
          <a:p>
            <a:pPr algn="r"/>
            <a:r>
              <a:rPr lang="zh-CN" altLang="en-US" sz="2000" dirty="0">
                <a:cs typeface="+mn-ea"/>
                <a:sym typeface="+mn-lt"/>
              </a:rPr>
              <a:t>教师可以申请最低折扣</a:t>
            </a:r>
            <a:endParaRPr lang="zh-CN" altLang="en-US" sz="2000" dirty="0">
              <a:cs typeface="+mn-ea"/>
              <a:sym typeface="+mn-lt"/>
            </a:endParaRPr>
          </a:p>
          <a:p>
            <a:pPr algn="r"/>
            <a:r>
              <a:rPr lang="zh-CN" altLang="en-US" sz="2000" dirty="0">
                <a:cs typeface="+mn-ea"/>
                <a:sym typeface="+mn-lt"/>
              </a:rPr>
              <a:t>学生直接优惠购买图书</a:t>
            </a:r>
            <a:endParaRPr lang="zh-CN" altLang="en-US" sz="2000" dirty="0">
              <a:cs typeface="+mn-ea"/>
              <a:sym typeface="+mn-lt"/>
            </a:endParaRPr>
          </a:p>
        </p:txBody>
      </p:sp>
      <p:sp>
        <p:nvSpPr>
          <p:cNvPr id="74" name="TextBox 73"/>
          <p:cNvSpPr txBox="1"/>
          <p:nvPr/>
        </p:nvSpPr>
        <p:spPr>
          <a:xfrm>
            <a:off x="8199504" y="4994837"/>
            <a:ext cx="3269295" cy="1015663"/>
          </a:xfrm>
          <a:prstGeom prst="rect">
            <a:avLst/>
          </a:prstGeom>
          <a:noFill/>
        </p:spPr>
        <p:txBody>
          <a:bodyPr wrap="square" rtlCol="0">
            <a:spAutoFit/>
          </a:bodyPr>
          <a:lstStyle/>
          <a:p>
            <a:pPr algn="r"/>
            <a:r>
              <a:rPr lang="zh-CN" altLang="en-US" sz="2000" dirty="0">
                <a:cs typeface="+mn-ea"/>
                <a:sym typeface="+mn-lt"/>
              </a:rPr>
              <a:t>欢迎写文章／投稿，</a:t>
            </a:r>
            <a:r>
              <a:rPr lang="zh-CN" altLang="en-US" sz="2000" dirty="0" smtClean="0">
                <a:cs typeface="+mn-ea"/>
                <a:sym typeface="+mn-lt"/>
              </a:rPr>
              <a:t>我们</a:t>
            </a:r>
            <a:r>
              <a:rPr lang="zh-CN" altLang="en-US" sz="2000" dirty="0">
                <a:cs typeface="+mn-ea"/>
                <a:sym typeface="+mn-lt"/>
              </a:rPr>
              <a:t>强大的编辑团队将</a:t>
            </a:r>
            <a:r>
              <a:rPr lang="zh-CN" altLang="en-US" sz="2000" dirty="0" smtClean="0">
                <a:cs typeface="+mn-ea"/>
                <a:sym typeface="+mn-lt"/>
              </a:rPr>
              <a:t>为您</a:t>
            </a:r>
            <a:r>
              <a:rPr lang="zh-CN" altLang="en-US" sz="2000" dirty="0">
                <a:cs typeface="+mn-ea"/>
                <a:sym typeface="+mn-lt"/>
              </a:rPr>
              <a:t>提供专业和高效的</a:t>
            </a:r>
            <a:r>
              <a:rPr lang="zh-CN" altLang="en-US" sz="2000" dirty="0" smtClean="0">
                <a:cs typeface="+mn-ea"/>
                <a:sym typeface="+mn-lt"/>
              </a:rPr>
              <a:t>编辑</a:t>
            </a:r>
            <a:r>
              <a:rPr lang="zh-CN" altLang="en-US" sz="2000" dirty="0">
                <a:cs typeface="+mn-ea"/>
                <a:sym typeface="+mn-lt"/>
              </a:rPr>
              <a:t>出版服务</a:t>
            </a:r>
            <a:endParaRPr lang="zh-CN" altLang="en-US" sz="2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一、客户数据的类型与价值</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2" name="矩形 61"/>
          <p:cNvSpPr/>
          <p:nvPr>
            <p:custDataLst>
              <p:tags r:id="rId3"/>
            </p:custDataLst>
          </p:nvPr>
        </p:nvSpPr>
        <p:spPr>
          <a:xfrm>
            <a:off x="838091" y="1062567"/>
            <a:ext cx="3230880" cy="460375"/>
          </a:xfrm>
          <a:prstGeom prst="rect">
            <a:avLst/>
          </a:prstGeom>
        </p:spPr>
        <p:txBody>
          <a:bodyPr wrap="none">
            <a:spAutoFit/>
          </a:bodyPr>
          <a:lstStyle/>
          <a:p>
            <a:pPr algn="l"/>
            <a:r>
              <a:rPr lang="zh-CN" altLang="en-US" dirty="0">
                <a:solidFill>
                  <a:srgbClr val="E5450F"/>
                </a:solidFill>
                <a:cs typeface="+mn-ea"/>
                <a:sym typeface="+mn-lt"/>
              </a:rPr>
              <a:t>（二）客户数据的价值</a:t>
            </a:r>
            <a:endParaRPr lang="zh-CN" altLang="en-US" dirty="0">
              <a:solidFill>
                <a:srgbClr val="E5450F"/>
              </a:solidFill>
              <a:cs typeface="+mn-ea"/>
              <a:sym typeface="+mn-lt"/>
            </a:endParaRPr>
          </a:p>
        </p:txBody>
      </p:sp>
      <p:sp>
        <p:nvSpPr>
          <p:cNvPr id="40" name="内容占位符 2"/>
          <p:cNvSpPr>
            <a:spLocks noGrp="1"/>
          </p:cNvSpPr>
          <p:nvPr>
            <p:ph idx="1"/>
            <p:custDataLst>
              <p:tags r:id="rId4"/>
            </p:custDataLst>
          </p:nvPr>
        </p:nvSpPr>
        <p:spPr>
          <a:xfrm>
            <a:off x="838200" y="1666240"/>
            <a:ext cx="10378440" cy="1909445"/>
          </a:xfrm>
        </p:spPr>
        <p:txBody>
          <a:bodyPr>
            <a:normAutofit/>
          </a:bodyPr>
          <a:lstStyle/>
          <a:p>
            <a:r>
              <a:rPr lang="zh-CN" altLang="en-US">
                <a:cs typeface="+mn-ea"/>
                <a:sym typeface="+mn-lt"/>
              </a:rPr>
              <a:t>在“以客户为中心”的现代商业社会，企业想要在市场中站稳脚跟并不断发展壮大，就应当充分满足客户的各种合理需求。而要做到这一点，企业应当充分掌握客户信息，包括需求特征、交易习惯、行为偏好等，这些信息可以通过分析客户数据得到。</a:t>
            </a:r>
            <a:endParaRPr lang="zh-CN" altLang="en-US">
              <a:cs typeface="+mn-ea"/>
              <a:sym typeface="+mn-lt"/>
            </a:endParaRPr>
          </a:p>
        </p:txBody>
      </p:sp>
      <p:grpSp>
        <p:nvGrpSpPr>
          <p:cNvPr id="48" name="组合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828556" y="3933353"/>
            <a:ext cx="1996703" cy="895296"/>
            <a:chOff x="2707931" y="3719285"/>
            <a:chExt cx="2319068" cy="1039840"/>
          </a:xfrm>
        </p:grpSpPr>
        <p:sp>
          <p:nvSpPr>
            <p:cNvPr id="49" name="Freeform 6"/>
            <p:cNvSpPr/>
            <p:nvPr>
              <p:custDataLst>
                <p:tags r:id="rId5"/>
              </p:custDataLst>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a:effectLst/>
          </p:spPr>
          <p:txBody>
            <a:bodyPr vert="horz" wrap="square" lIns="91410" tIns="45705" rIns="91410" bIns="45705" numCol="1" anchor="t" anchorCtr="0" compatLnSpc="1"/>
            <a:lstStyle/>
            <a:p>
              <a:pPr defTabSz="609600"/>
              <a:endParaRPr lang="en-US" sz="2400">
                <a:solidFill>
                  <a:prstClr val="black"/>
                </a:solidFill>
              </a:endParaRPr>
            </a:p>
          </p:txBody>
        </p:sp>
        <p:sp>
          <p:nvSpPr>
            <p:cNvPr id="50" name="Freeform 32"/>
            <p:cNvSpPr>
              <a:spLocks noEditPoints="1"/>
            </p:cNvSpPr>
            <p:nvPr>
              <p:custDataLst>
                <p:tags r:id="rId6"/>
              </p:custDataLst>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ln>
          </p:spPr>
          <p:txBody>
            <a:bodyPr vert="horz" wrap="square" lIns="121880" tIns="60940" rIns="121880" bIns="60940" numCol="1" anchor="t" anchorCtr="0" compatLnSpc="1"/>
            <a:lstStyle/>
            <a:p>
              <a:pPr defTabSz="609600"/>
              <a:endParaRPr lang="en-US" sz="2400" dirty="0">
                <a:solidFill>
                  <a:prstClr val="black"/>
                </a:solidFill>
              </a:endParaRPr>
            </a:p>
          </p:txBody>
        </p:sp>
      </p:grpSp>
      <p:grpSp>
        <p:nvGrpSpPr>
          <p:cNvPr id="51" name="组合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825260" y="3933353"/>
            <a:ext cx="1994895" cy="895296"/>
            <a:chOff x="5027001" y="3719285"/>
            <a:chExt cx="2316969" cy="1039840"/>
          </a:xfrm>
        </p:grpSpPr>
        <p:sp>
          <p:nvSpPr>
            <p:cNvPr id="52" name="Freeform 7"/>
            <p:cNvSpPr/>
            <p:nvPr>
              <p:custDataLst>
                <p:tags r:id="rId7"/>
              </p:custDataLst>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a:effectLst/>
          </p:spPr>
          <p:txBody>
            <a:bodyPr vert="horz" wrap="square" lIns="91410" tIns="45705" rIns="91410" bIns="45705" numCol="1" anchor="t" anchorCtr="0" compatLnSpc="1"/>
            <a:lstStyle/>
            <a:p>
              <a:pPr defTabSz="609600"/>
              <a:endParaRPr lang="en-US" sz="2400">
                <a:solidFill>
                  <a:prstClr val="black"/>
                </a:solidFill>
              </a:endParaRPr>
            </a:p>
          </p:txBody>
        </p:sp>
        <p:grpSp>
          <p:nvGrpSpPr>
            <p:cNvPr id="53" name="Group 77"/>
            <p:cNvGrpSpPr/>
            <p:nvPr/>
          </p:nvGrpSpPr>
          <p:grpSpPr>
            <a:xfrm>
              <a:off x="5869058" y="3989143"/>
              <a:ext cx="653147" cy="500124"/>
              <a:chOff x="5552261" y="1554043"/>
              <a:chExt cx="363359" cy="278229"/>
            </a:xfrm>
            <a:solidFill>
              <a:schemeClr val="bg1"/>
            </a:solidFill>
          </p:grpSpPr>
          <p:sp>
            <p:nvSpPr>
              <p:cNvPr id="54" name="Freeform 96"/>
              <p:cNvSpPr/>
              <p:nvPr>
                <p:custDataLst>
                  <p:tags r:id="rId8"/>
                </p:custDataLst>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solidFill>
                <a:schemeClr val="bg1"/>
              </a:solidFill>
              <a:ln w="9525">
                <a:noFill/>
                <a:round/>
              </a:ln>
            </p:spPr>
            <p:txBody>
              <a:bodyPr vert="horz" wrap="square" lIns="162510" tIns="81255" rIns="162510" bIns="81255" numCol="1" anchor="t" anchorCtr="0" compatLnSpc="1"/>
              <a:lstStyle/>
              <a:p>
                <a:pPr defTabSz="609600"/>
                <a:endParaRPr lang="en-US" sz="2400" dirty="0">
                  <a:solidFill>
                    <a:prstClr val="black"/>
                  </a:solidFill>
                </a:endParaRPr>
              </a:p>
            </p:txBody>
          </p:sp>
          <p:sp>
            <p:nvSpPr>
              <p:cNvPr id="55" name="Freeform 97"/>
              <p:cNvSpPr>
                <a:spLocks noEditPoints="1"/>
              </p:cNvSpPr>
              <p:nvPr>
                <p:custDataLst>
                  <p:tags r:id="rId9"/>
                </p:custDataLst>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solidFill>
                <a:schemeClr val="bg1"/>
              </a:solidFill>
              <a:ln w="9525">
                <a:noFill/>
                <a:round/>
              </a:ln>
            </p:spPr>
            <p:txBody>
              <a:bodyPr vert="horz" wrap="square" lIns="162510" tIns="81255" rIns="162510" bIns="81255" numCol="1" anchor="t" anchorCtr="0" compatLnSpc="1"/>
              <a:lstStyle/>
              <a:p>
                <a:pPr defTabSz="609600"/>
                <a:endParaRPr lang="en-US" sz="2400" dirty="0">
                  <a:solidFill>
                    <a:prstClr val="black"/>
                  </a:solidFill>
                </a:endParaRPr>
              </a:p>
            </p:txBody>
          </p:sp>
          <p:sp>
            <p:nvSpPr>
              <p:cNvPr id="56" name="Rectangle 98"/>
              <p:cNvSpPr>
                <a:spLocks noChangeArrowheads="1"/>
              </p:cNvSpPr>
              <p:nvPr>
                <p:custDataLst>
                  <p:tags r:id="rId10"/>
                </p:custDataLst>
              </p:nvPr>
            </p:nvSpPr>
            <p:spPr bwMode="auto">
              <a:xfrm>
                <a:off x="5710062" y="1715997"/>
                <a:ext cx="45679" cy="18688"/>
              </a:xfrm>
              <a:prstGeom prst="rect">
                <a:avLst/>
              </a:prstGeom>
              <a:solidFill>
                <a:schemeClr val="bg1"/>
              </a:solidFill>
              <a:ln w="9525">
                <a:noFill/>
                <a:miter lim="800000"/>
              </a:ln>
            </p:spPr>
            <p:txBody>
              <a:bodyPr vert="horz" wrap="square" lIns="162510" tIns="81255" rIns="162510" bIns="81255" numCol="1" anchor="t" anchorCtr="0" compatLnSpc="1"/>
              <a:lstStyle/>
              <a:p>
                <a:pPr defTabSz="609600"/>
                <a:endParaRPr lang="en-US" sz="2400" dirty="0">
                  <a:solidFill>
                    <a:prstClr val="black"/>
                  </a:solidFill>
                </a:endParaRPr>
              </a:p>
            </p:txBody>
          </p:sp>
        </p:grpSp>
      </p:grpSp>
      <p:grpSp>
        <p:nvGrpSpPr>
          <p:cNvPr id="57" name="组合 5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820158" y="3933353"/>
            <a:ext cx="1994895" cy="895296"/>
            <a:chOff x="7343970" y="3719285"/>
            <a:chExt cx="2316969" cy="1039840"/>
          </a:xfrm>
        </p:grpSpPr>
        <p:sp>
          <p:nvSpPr>
            <p:cNvPr id="58" name="Freeform 8"/>
            <p:cNvSpPr/>
            <p:nvPr>
              <p:custDataLst>
                <p:tags r:id="rId11"/>
              </p:custDataLst>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a:effectLst/>
          </p:spPr>
          <p:txBody>
            <a:bodyPr vert="horz" wrap="square" lIns="91410" tIns="45705" rIns="91410" bIns="45705" numCol="1" anchor="t" anchorCtr="0" compatLnSpc="1"/>
            <a:lstStyle/>
            <a:p>
              <a:pPr defTabSz="609600"/>
              <a:endParaRPr lang="en-US" sz="2400">
                <a:solidFill>
                  <a:prstClr val="black"/>
                </a:solidFill>
              </a:endParaRPr>
            </a:p>
          </p:txBody>
        </p:sp>
        <p:sp>
          <p:nvSpPr>
            <p:cNvPr id="59" name="Freeform 104"/>
            <p:cNvSpPr>
              <a:spLocks noEditPoints="1"/>
            </p:cNvSpPr>
            <p:nvPr>
              <p:custDataLst>
                <p:tags r:id="rId12"/>
              </p:custDataLst>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ln>
          </p:spPr>
          <p:txBody>
            <a:bodyPr vert="horz" wrap="square" lIns="121880" tIns="60940" rIns="121880" bIns="60940" numCol="1" anchor="t" anchorCtr="0" compatLnSpc="1"/>
            <a:lstStyle/>
            <a:p>
              <a:pPr defTabSz="609600"/>
              <a:endParaRPr lang="en-US" sz="2400" dirty="0">
                <a:solidFill>
                  <a:prstClr val="black"/>
                </a:solidFill>
              </a:endParaRPr>
            </a:p>
          </p:txBody>
        </p:sp>
      </p:grpSp>
      <p:grpSp>
        <p:nvGrpSpPr>
          <p:cNvPr id="5" name="组合 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833660" y="3933353"/>
            <a:ext cx="1994895" cy="895296"/>
            <a:chOff x="390963" y="3719285"/>
            <a:chExt cx="2316969" cy="1039840"/>
          </a:xfrm>
        </p:grpSpPr>
        <p:sp>
          <p:nvSpPr>
            <p:cNvPr id="63" name="Freeform 5"/>
            <p:cNvSpPr/>
            <p:nvPr>
              <p:custDataLst>
                <p:tags r:id="rId13"/>
              </p:custDataLst>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a:effectLst/>
          </p:spPr>
          <p:txBody>
            <a:bodyPr vert="horz" wrap="square" lIns="91410" tIns="45705" rIns="91410" bIns="45705" numCol="1" anchor="t" anchorCtr="0" compatLnSpc="1"/>
            <a:lstStyle/>
            <a:p>
              <a:pPr algn="ctr" defTabSz="609600"/>
              <a:endParaRPr lang="en-US" sz="2400">
                <a:solidFill>
                  <a:prstClr val="black"/>
                </a:solidFill>
              </a:endParaRPr>
            </a:p>
          </p:txBody>
        </p:sp>
        <p:grpSp>
          <p:nvGrpSpPr>
            <p:cNvPr id="64" name="Group 40"/>
            <p:cNvGrpSpPr/>
            <p:nvPr/>
          </p:nvGrpSpPr>
          <p:grpSpPr>
            <a:xfrm>
              <a:off x="1212724" y="3976077"/>
              <a:ext cx="684405" cy="539203"/>
              <a:chOff x="1058564" y="1781841"/>
              <a:chExt cx="649993" cy="512092"/>
            </a:xfrm>
            <a:solidFill>
              <a:schemeClr val="bg1"/>
            </a:solidFill>
          </p:grpSpPr>
          <p:sp>
            <p:nvSpPr>
              <p:cNvPr id="65" name="Freeform 31"/>
              <p:cNvSpPr/>
              <p:nvPr>
                <p:custDataLst>
                  <p:tags r:id="rId14"/>
                </p:custDataLst>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609600"/>
                <a:endParaRPr lang="en-US" sz="2400" dirty="0">
                  <a:solidFill>
                    <a:prstClr val="black"/>
                  </a:solidFill>
                </a:endParaRPr>
              </a:p>
            </p:txBody>
          </p:sp>
          <p:sp>
            <p:nvSpPr>
              <p:cNvPr id="66" name="Freeform 32"/>
              <p:cNvSpPr/>
              <p:nvPr>
                <p:custDataLst>
                  <p:tags r:id="rId15"/>
                </p:custDataLst>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609600"/>
                <a:endParaRPr lang="en-US" sz="2400" dirty="0">
                  <a:solidFill>
                    <a:prstClr val="black"/>
                  </a:solidFill>
                </a:endParaRPr>
              </a:p>
            </p:txBody>
          </p:sp>
        </p:grpSp>
      </p:grpSp>
      <p:cxnSp>
        <p:nvCxnSpPr>
          <p:cNvPr id="73"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custDataLst>
              <p:tags r:id="rId16"/>
            </p:custDataLst>
          </p:nvPr>
        </p:nvCxnSpPr>
        <p:spPr>
          <a:xfrm flipV="1">
            <a:off x="5014859" y="5055851"/>
            <a:ext cx="0" cy="387350"/>
          </a:xfrm>
          <a:prstGeom prst="line">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custDataLst>
              <p:tags r:id="rId17"/>
            </p:custDataLst>
          </p:nvPr>
        </p:nvCxnSpPr>
        <p:spPr>
          <a:xfrm flipV="1">
            <a:off x="9066647" y="5055851"/>
            <a:ext cx="0" cy="433705"/>
          </a:xfrm>
          <a:prstGeom prst="line">
            <a:avLst/>
          </a:prstGeom>
          <a:ln w="28575">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7" name="文本框 76"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18"/>
            </p:custDataLst>
          </p:nvPr>
        </p:nvSpPr>
        <p:spPr>
          <a:xfrm>
            <a:off x="1921122" y="5612566"/>
            <a:ext cx="1907433" cy="1014730"/>
          </a:xfrm>
          <a:prstGeom prst="rect">
            <a:avLst/>
          </a:prstGeom>
          <a:noFill/>
          <a:effectLst/>
        </p:spPr>
        <p:txBody>
          <a:bodyPr wrap="square" rtlCol="0">
            <a:spAutoFit/>
          </a:bodyPr>
          <a:lstStyle/>
          <a:p>
            <a:pPr algn="ctr" defTabSz="609600"/>
            <a:r>
              <a:rPr sz="2000">
                <a:solidFill>
                  <a:schemeClr val="tx1">
                    <a:lumMod val="85000"/>
                    <a:lumOff val="15000"/>
                  </a:schemeClr>
                </a:solidFill>
                <a:latin typeface="微软雅黑" panose="020B0503020204020204" pitchFamily="34" charset="-122"/>
                <a:ea typeface="微软雅黑" panose="020B0503020204020204" pitchFamily="34" charset="-122"/>
              </a:rPr>
              <a:t>客户数据是进行客户分级的依据</a:t>
            </a:r>
            <a:endParaRPr sz="20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78"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custDataLst>
              <p:tags r:id="rId19"/>
            </p:custDataLst>
          </p:nvPr>
        </p:nvCxnSpPr>
        <p:spPr>
          <a:xfrm flipV="1">
            <a:off x="3000696" y="5055851"/>
            <a:ext cx="0" cy="364490"/>
          </a:xfrm>
          <a:prstGeom prst="line">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custDataLst>
              <p:tags r:id="rId20"/>
            </p:custDataLst>
          </p:nvPr>
        </p:nvCxnSpPr>
        <p:spPr>
          <a:xfrm flipV="1">
            <a:off x="7096655" y="5055851"/>
            <a:ext cx="0" cy="410210"/>
          </a:xfrm>
          <a:prstGeom prst="line">
            <a:avLst/>
          </a:prstGeom>
          <a:ln w="28575">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1" name="文本框 8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21"/>
            </p:custDataLst>
          </p:nvPr>
        </p:nvSpPr>
        <p:spPr>
          <a:xfrm>
            <a:off x="4037789" y="5612566"/>
            <a:ext cx="1907433" cy="706755"/>
          </a:xfrm>
          <a:prstGeom prst="rect">
            <a:avLst/>
          </a:prstGeom>
          <a:noFill/>
          <a:effectLst/>
        </p:spPr>
        <p:txBody>
          <a:bodyPr wrap="square" rtlCol="0">
            <a:spAutoFit/>
          </a:bodyPr>
          <a:lstStyle/>
          <a:p>
            <a:pPr algn="ctr" defTabSz="609600"/>
            <a:r>
              <a:rPr sz="2000">
                <a:solidFill>
                  <a:schemeClr val="tx1">
                    <a:lumMod val="85000"/>
                    <a:lumOff val="15000"/>
                  </a:schemeClr>
                </a:solidFill>
                <a:latin typeface="微软雅黑" panose="020B0503020204020204" pitchFamily="34" charset="-122"/>
                <a:ea typeface="微软雅黑" panose="020B0503020204020204" pitchFamily="34" charset="-122"/>
              </a:rPr>
              <a:t>客户数据是开展决策的基础</a:t>
            </a:r>
            <a:endParaRPr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2" name="文本框 8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22"/>
            </p:custDataLst>
          </p:nvPr>
        </p:nvSpPr>
        <p:spPr>
          <a:xfrm>
            <a:off x="6103656" y="5612566"/>
            <a:ext cx="1907433" cy="1014730"/>
          </a:xfrm>
          <a:prstGeom prst="rect">
            <a:avLst/>
          </a:prstGeom>
          <a:noFill/>
          <a:effectLst/>
        </p:spPr>
        <p:txBody>
          <a:bodyPr wrap="square" rtlCol="0">
            <a:spAutoFit/>
          </a:bodyPr>
          <a:lstStyle/>
          <a:p>
            <a:pPr algn="ctr" defTabSz="609600"/>
            <a:r>
              <a:rPr sz="2000">
                <a:solidFill>
                  <a:schemeClr val="tx1">
                    <a:lumMod val="85000"/>
                    <a:lumOff val="15000"/>
                  </a:schemeClr>
                </a:solidFill>
                <a:latin typeface="微软雅黑" panose="020B0503020204020204" pitchFamily="34" charset="-122"/>
                <a:ea typeface="微软雅黑" panose="020B0503020204020204" pitchFamily="34" charset="-122"/>
              </a:rPr>
              <a:t>客户数据是加强与客户互动的指南</a:t>
            </a:r>
            <a:endParaRPr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文本框 8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23"/>
            </p:custDataLst>
          </p:nvPr>
        </p:nvSpPr>
        <p:spPr>
          <a:xfrm>
            <a:off x="8067923" y="5612566"/>
            <a:ext cx="1907433" cy="1014730"/>
          </a:xfrm>
          <a:prstGeom prst="rect">
            <a:avLst/>
          </a:prstGeom>
          <a:noFill/>
          <a:effectLst/>
        </p:spPr>
        <p:txBody>
          <a:bodyPr wrap="square" rtlCol="0">
            <a:spAutoFit/>
          </a:bodyPr>
          <a:lstStyle/>
          <a:p>
            <a:pPr algn="ctr" defTabSz="609600"/>
            <a:r>
              <a:rPr sz="2000">
                <a:solidFill>
                  <a:schemeClr val="tx1">
                    <a:lumMod val="85000"/>
                    <a:lumOff val="15000"/>
                  </a:schemeClr>
                </a:solidFill>
                <a:latin typeface="微软雅黑" panose="020B0503020204020204" pitchFamily="34" charset="-122"/>
                <a:ea typeface="微软雅黑" panose="020B0503020204020204" pitchFamily="34" charset="-122"/>
              </a:rPr>
              <a:t>客户数据是改进商品的“良药”</a:t>
            </a:r>
            <a:endParaRPr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500"/>
                                        <p:tgtEl>
                                          <p:spTgt spid="73"/>
                                        </p:tgtEl>
                                      </p:cBhvr>
                                    </p:animEffect>
                                  </p:childTnLst>
                                </p:cTn>
                              </p:par>
                              <p:par>
                                <p:cTn id="8" presetID="22" presetClass="entr" presetSubtype="1"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par>
                                <p:cTn id="11" presetID="22" presetClass="entr" presetSubtype="1"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up)">
                                      <p:cBhvr>
                                        <p:cTn id="13" dur="500"/>
                                        <p:tgtEl>
                                          <p:spTgt spid="78"/>
                                        </p:tgtEl>
                                      </p:cBhvr>
                                    </p:animEffect>
                                  </p:childTnLst>
                                </p:cTn>
                              </p:par>
                              <p:par>
                                <p:cTn id="14" presetID="50" presetClass="entr" presetSubtype="0" decel="100000" fill="hold" grpId="0" nodeType="withEffect">
                                  <p:stCondLst>
                                    <p:cond delay="750"/>
                                  </p:stCondLst>
                                  <p:childTnLst>
                                    <p:set>
                                      <p:cBhvr>
                                        <p:cTn id="15" dur="1" fill="hold">
                                          <p:stCondLst>
                                            <p:cond delay="0"/>
                                          </p:stCondLst>
                                        </p:cTn>
                                        <p:tgtEl>
                                          <p:spTgt spid="77"/>
                                        </p:tgtEl>
                                        <p:attrNameLst>
                                          <p:attrName>style.visibility</p:attrName>
                                        </p:attrNameLst>
                                      </p:cBhvr>
                                      <p:to>
                                        <p:strVal val="visible"/>
                                      </p:to>
                                    </p:set>
                                    <p:anim calcmode="lin" valueType="num">
                                      <p:cBhvr>
                                        <p:cTn id="16" dur="1000" fill="hold"/>
                                        <p:tgtEl>
                                          <p:spTgt spid="77"/>
                                        </p:tgtEl>
                                        <p:attrNameLst>
                                          <p:attrName>ppt_w</p:attrName>
                                        </p:attrNameLst>
                                      </p:cBhvr>
                                      <p:tavLst>
                                        <p:tav tm="0">
                                          <p:val>
                                            <p:strVal val="#ppt_w+.3"/>
                                          </p:val>
                                        </p:tav>
                                        <p:tav tm="100000">
                                          <p:val>
                                            <p:strVal val="#ppt_w"/>
                                          </p:val>
                                        </p:tav>
                                      </p:tavLst>
                                    </p:anim>
                                    <p:anim calcmode="lin" valueType="num">
                                      <p:cBhvr>
                                        <p:cTn id="17" dur="1000" fill="hold"/>
                                        <p:tgtEl>
                                          <p:spTgt spid="77"/>
                                        </p:tgtEl>
                                        <p:attrNameLst>
                                          <p:attrName>ppt_h</p:attrName>
                                        </p:attrNameLst>
                                      </p:cBhvr>
                                      <p:tavLst>
                                        <p:tav tm="0">
                                          <p:val>
                                            <p:strVal val="#ppt_h"/>
                                          </p:val>
                                        </p:tav>
                                        <p:tav tm="100000">
                                          <p:val>
                                            <p:strVal val="#ppt_h"/>
                                          </p:val>
                                        </p:tav>
                                      </p:tavLst>
                                    </p:anim>
                                    <p:animEffect transition="in" filter="fade">
                                      <p:cBhvr>
                                        <p:cTn id="18" dur="1000"/>
                                        <p:tgtEl>
                                          <p:spTgt spid="77"/>
                                        </p:tgtEl>
                                      </p:cBhvr>
                                    </p:animEffect>
                                  </p:childTnLst>
                                </p:cTn>
                              </p:par>
                              <p:par>
                                <p:cTn id="19" presetID="22" presetClass="entr" presetSubtype="1"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par>
                                <p:cTn id="22" presetID="50" presetClass="entr" presetSubtype="0" decel="100000" fill="hold" grpId="0" nodeType="withEffect">
                                  <p:stCondLst>
                                    <p:cond delay="750"/>
                                  </p:stCondLst>
                                  <p:childTnLst>
                                    <p:set>
                                      <p:cBhvr>
                                        <p:cTn id="23" dur="1" fill="hold">
                                          <p:stCondLst>
                                            <p:cond delay="0"/>
                                          </p:stCondLst>
                                        </p:cTn>
                                        <p:tgtEl>
                                          <p:spTgt spid="81"/>
                                        </p:tgtEl>
                                        <p:attrNameLst>
                                          <p:attrName>style.visibility</p:attrName>
                                        </p:attrNameLst>
                                      </p:cBhvr>
                                      <p:to>
                                        <p:strVal val="visible"/>
                                      </p:to>
                                    </p:set>
                                    <p:anim calcmode="lin" valueType="num">
                                      <p:cBhvr>
                                        <p:cTn id="24" dur="1000" fill="hold"/>
                                        <p:tgtEl>
                                          <p:spTgt spid="81"/>
                                        </p:tgtEl>
                                        <p:attrNameLst>
                                          <p:attrName>ppt_w</p:attrName>
                                        </p:attrNameLst>
                                      </p:cBhvr>
                                      <p:tavLst>
                                        <p:tav tm="0">
                                          <p:val>
                                            <p:strVal val="#ppt_w+.3"/>
                                          </p:val>
                                        </p:tav>
                                        <p:tav tm="100000">
                                          <p:val>
                                            <p:strVal val="#ppt_w"/>
                                          </p:val>
                                        </p:tav>
                                      </p:tavLst>
                                    </p:anim>
                                    <p:anim calcmode="lin" valueType="num">
                                      <p:cBhvr>
                                        <p:cTn id="25" dur="1000" fill="hold"/>
                                        <p:tgtEl>
                                          <p:spTgt spid="81"/>
                                        </p:tgtEl>
                                        <p:attrNameLst>
                                          <p:attrName>ppt_h</p:attrName>
                                        </p:attrNameLst>
                                      </p:cBhvr>
                                      <p:tavLst>
                                        <p:tav tm="0">
                                          <p:val>
                                            <p:strVal val="#ppt_h"/>
                                          </p:val>
                                        </p:tav>
                                        <p:tav tm="100000">
                                          <p:val>
                                            <p:strVal val="#ppt_h"/>
                                          </p:val>
                                        </p:tav>
                                      </p:tavLst>
                                    </p:anim>
                                    <p:animEffect transition="in" filter="fade">
                                      <p:cBhvr>
                                        <p:cTn id="26" dur="1000"/>
                                        <p:tgtEl>
                                          <p:spTgt spid="81"/>
                                        </p:tgtEl>
                                      </p:cBhvr>
                                    </p:animEffect>
                                  </p:childTnLst>
                                </p:cTn>
                              </p:par>
                              <p:par>
                                <p:cTn id="27" presetID="50" presetClass="entr" presetSubtype="0" decel="100000" fill="hold" grpId="0" nodeType="withEffect">
                                  <p:stCondLst>
                                    <p:cond delay="750"/>
                                  </p:stCondLst>
                                  <p:childTnLst>
                                    <p:set>
                                      <p:cBhvr>
                                        <p:cTn id="28" dur="1" fill="hold">
                                          <p:stCondLst>
                                            <p:cond delay="0"/>
                                          </p:stCondLst>
                                        </p:cTn>
                                        <p:tgtEl>
                                          <p:spTgt spid="82"/>
                                        </p:tgtEl>
                                        <p:attrNameLst>
                                          <p:attrName>style.visibility</p:attrName>
                                        </p:attrNameLst>
                                      </p:cBhvr>
                                      <p:to>
                                        <p:strVal val="visible"/>
                                      </p:to>
                                    </p:set>
                                    <p:anim calcmode="lin" valueType="num">
                                      <p:cBhvr>
                                        <p:cTn id="29" dur="1000" fill="hold"/>
                                        <p:tgtEl>
                                          <p:spTgt spid="82"/>
                                        </p:tgtEl>
                                        <p:attrNameLst>
                                          <p:attrName>ppt_w</p:attrName>
                                        </p:attrNameLst>
                                      </p:cBhvr>
                                      <p:tavLst>
                                        <p:tav tm="0">
                                          <p:val>
                                            <p:strVal val="#ppt_w+.3"/>
                                          </p:val>
                                        </p:tav>
                                        <p:tav tm="100000">
                                          <p:val>
                                            <p:strVal val="#ppt_w"/>
                                          </p:val>
                                        </p:tav>
                                      </p:tavLst>
                                    </p:anim>
                                    <p:anim calcmode="lin" valueType="num">
                                      <p:cBhvr>
                                        <p:cTn id="30" dur="1000" fill="hold"/>
                                        <p:tgtEl>
                                          <p:spTgt spid="82"/>
                                        </p:tgtEl>
                                        <p:attrNameLst>
                                          <p:attrName>ppt_h</p:attrName>
                                        </p:attrNameLst>
                                      </p:cBhvr>
                                      <p:tavLst>
                                        <p:tav tm="0">
                                          <p:val>
                                            <p:strVal val="#ppt_h"/>
                                          </p:val>
                                        </p:tav>
                                        <p:tav tm="100000">
                                          <p:val>
                                            <p:strVal val="#ppt_h"/>
                                          </p:val>
                                        </p:tav>
                                      </p:tavLst>
                                    </p:anim>
                                    <p:animEffect transition="in" filter="fade">
                                      <p:cBhvr>
                                        <p:cTn id="31" dur="1000"/>
                                        <p:tgtEl>
                                          <p:spTgt spid="82"/>
                                        </p:tgtEl>
                                      </p:cBhvr>
                                    </p:animEffect>
                                  </p:childTnLst>
                                </p:cTn>
                              </p:par>
                              <p:par>
                                <p:cTn id="32" presetID="50" presetClass="entr" presetSubtype="0" decel="100000" fill="hold" grpId="0" nodeType="withEffect">
                                  <p:stCondLst>
                                    <p:cond delay="750"/>
                                  </p:stCondLst>
                                  <p:childTnLst>
                                    <p:set>
                                      <p:cBhvr>
                                        <p:cTn id="33" dur="1" fill="hold">
                                          <p:stCondLst>
                                            <p:cond delay="0"/>
                                          </p:stCondLst>
                                        </p:cTn>
                                        <p:tgtEl>
                                          <p:spTgt spid="83"/>
                                        </p:tgtEl>
                                        <p:attrNameLst>
                                          <p:attrName>style.visibility</p:attrName>
                                        </p:attrNameLst>
                                      </p:cBhvr>
                                      <p:to>
                                        <p:strVal val="visible"/>
                                      </p:to>
                                    </p:set>
                                    <p:anim calcmode="lin" valueType="num">
                                      <p:cBhvr>
                                        <p:cTn id="34" dur="1000" fill="hold"/>
                                        <p:tgtEl>
                                          <p:spTgt spid="83"/>
                                        </p:tgtEl>
                                        <p:attrNameLst>
                                          <p:attrName>ppt_w</p:attrName>
                                        </p:attrNameLst>
                                      </p:cBhvr>
                                      <p:tavLst>
                                        <p:tav tm="0">
                                          <p:val>
                                            <p:strVal val="#ppt_w+.3"/>
                                          </p:val>
                                        </p:tav>
                                        <p:tav tm="100000">
                                          <p:val>
                                            <p:strVal val="#ppt_w"/>
                                          </p:val>
                                        </p:tav>
                                      </p:tavLst>
                                    </p:anim>
                                    <p:anim calcmode="lin" valueType="num">
                                      <p:cBhvr>
                                        <p:cTn id="35" dur="1000" fill="hold"/>
                                        <p:tgtEl>
                                          <p:spTgt spid="83"/>
                                        </p:tgtEl>
                                        <p:attrNameLst>
                                          <p:attrName>ppt_h</p:attrName>
                                        </p:attrNameLst>
                                      </p:cBhvr>
                                      <p:tavLst>
                                        <p:tav tm="0">
                                          <p:val>
                                            <p:strVal val="#ppt_h"/>
                                          </p:val>
                                        </p:tav>
                                        <p:tav tm="100000">
                                          <p:val>
                                            <p:strVal val="#ppt_h"/>
                                          </p:val>
                                        </p:tav>
                                      </p:tavLst>
                                    </p:anim>
                                    <p:animEffect transition="in" filter="fade">
                                      <p:cBhvr>
                                        <p:cTn id="36"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81" grpId="0" bldLvl="0" animBg="1"/>
      <p:bldP spid="82" grpId="0" bldLvl="0" animBg="1"/>
      <p:bldP spid="8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二、客户画像</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40" name="内容占位符 2"/>
          <p:cNvSpPr>
            <a:spLocks noGrp="1"/>
          </p:cNvSpPr>
          <p:nvPr>
            <p:ph idx="1"/>
            <p:custDataLst>
              <p:tags r:id="rId3"/>
            </p:custDataLst>
          </p:nvPr>
        </p:nvSpPr>
        <p:spPr>
          <a:xfrm>
            <a:off x="342900" y="1353820"/>
            <a:ext cx="3150235" cy="5244465"/>
          </a:xfrm>
        </p:spPr>
        <p:txBody>
          <a:bodyPr>
            <a:normAutofit fontScale="90000" lnSpcReduction="10000"/>
          </a:bodyPr>
          <a:lstStyle/>
          <a:p>
            <a:r>
              <a:rPr lang="zh-CN" altLang="en-US">
                <a:cs typeface="+mn-ea"/>
                <a:sym typeface="+mn-lt"/>
              </a:rPr>
              <a:t>客户画像是指对特定客户群体或个人进行详细描述和分析的过程，它是通过收集、整理和分析客户数据，从而形成对客户的全面认识和理解。在大数据环境下，客户购物产生的一切行为，都是有据可查的，企业通过不断地积累相关数据，可以掌握详尽的客户数据，从而建立直观的、可视化的客户画像。</a:t>
            </a:r>
            <a:endParaRPr lang="zh-CN" altLang="en-US">
              <a:cs typeface="+mn-ea"/>
              <a:sym typeface="+mn-lt"/>
            </a:endParaRPr>
          </a:p>
        </p:txBody>
      </p:sp>
      <p:pic>
        <p:nvPicPr>
          <p:cNvPr id="6" name="图片 5"/>
          <p:cNvPicPr>
            <a:picLocks noChangeAspect="1"/>
          </p:cNvPicPr>
          <p:nvPr>
            <p:custDataLst>
              <p:tags r:id="rId4"/>
            </p:custDataLst>
          </p:nvPr>
        </p:nvPicPr>
        <p:blipFill>
          <a:blip r:embed="rId5"/>
          <a:stretch>
            <a:fillRect/>
          </a:stretch>
        </p:blipFill>
        <p:spPr>
          <a:xfrm>
            <a:off x="3850640" y="1503680"/>
            <a:ext cx="7359650" cy="4375785"/>
          </a:xfrm>
          <a:prstGeom prst="rect">
            <a:avLst/>
          </a:prstGeom>
        </p:spPr>
      </p:pic>
      <p:sp>
        <p:nvSpPr>
          <p:cNvPr id="8" name="矩形 7"/>
          <p:cNvSpPr/>
          <p:nvPr>
            <p:custDataLst>
              <p:tags r:id="rId6"/>
            </p:custDataLst>
          </p:nvPr>
        </p:nvSpPr>
        <p:spPr>
          <a:xfrm>
            <a:off x="3343275" y="6457950"/>
            <a:ext cx="8846820" cy="40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二、客户画像</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5" name="矩形 4"/>
          <p:cNvSpPr/>
          <p:nvPr>
            <p:custDataLst>
              <p:tags r:id="rId3"/>
            </p:custDataLst>
          </p:nvPr>
        </p:nvSpPr>
        <p:spPr>
          <a:xfrm>
            <a:off x="838091" y="953347"/>
            <a:ext cx="3230880" cy="460375"/>
          </a:xfrm>
          <a:prstGeom prst="rect">
            <a:avLst/>
          </a:prstGeom>
        </p:spPr>
        <p:txBody>
          <a:bodyPr wrap="none">
            <a:spAutoFit/>
          </a:bodyPr>
          <a:lstStyle/>
          <a:p>
            <a:pPr algn="l"/>
            <a:r>
              <a:rPr lang="zh-CN" altLang="en-US">
                <a:solidFill>
                  <a:srgbClr val="E5450F"/>
                </a:solidFill>
                <a:cs typeface="+mn-ea"/>
                <a:sym typeface="+mn-lt"/>
              </a:rPr>
              <a:t>（一）客户画像的作用</a:t>
            </a:r>
            <a:endParaRPr lang="zh-CN" altLang="en-US">
              <a:solidFill>
                <a:srgbClr val="E5450F"/>
              </a:solidFill>
              <a:cs typeface="+mn-ea"/>
              <a:sym typeface="+mn-lt"/>
            </a:endParaRPr>
          </a:p>
        </p:txBody>
      </p:sp>
      <p:sp>
        <p:nvSpPr>
          <p:cNvPr id="18" name="内容占位符 2"/>
          <p:cNvSpPr txBox="1"/>
          <p:nvPr>
            <p:custDataLst>
              <p:tags r:id="rId4"/>
            </p:custDataLst>
          </p:nvPr>
        </p:nvSpPr>
        <p:spPr>
          <a:xfrm>
            <a:off x="838200" y="1538605"/>
            <a:ext cx="10293350" cy="897890"/>
          </a:xfrm>
          <a:prstGeom prst="rect">
            <a:avLst/>
          </a:prstGeom>
        </p:spPr>
        <p:txBody>
          <a:bodyPr vert="horz" lIns="121899" tIns="60949" rIns="121899" bIns="60949" rtlCol="0">
            <a:normAutofit lnSpcReduction="10000"/>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客户画像为企业提供了足够的信息基础，能够帮助企业快速找到精准的客户群体、明确客户需求等。</a:t>
            </a:r>
            <a:endParaRPr sz="2000" dirty="0">
              <a:cs typeface="+mn-ea"/>
              <a:sym typeface="+mn-lt"/>
            </a:endParaRPr>
          </a:p>
        </p:txBody>
      </p:sp>
      <p:sp>
        <p:nvSpPr>
          <p:cNvPr id="31" name="任意多边形 30"/>
          <p:cNvSpPr/>
          <p:nvPr>
            <p:custDataLst>
              <p:tags r:id="rId5"/>
            </p:custDataLst>
          </p:nvPr>
        </p:nvSpPr>
        <p:spPr>
          <a:xfrm>
            <a:off x="1223154" y="3376992"/>
            <a:ext cx="9145937"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solidFill>
            <a:schemeClr val="accent1"/>
          </a:solidFill>
          <a:ln w="25400" cap="flat" cmpd="sng" algn="ctr">
            <a:solidFill>
              <a:schemeClr val="accent1"/>
            </a:solidFill>
            <a:prstDash val="solid"/>
            <a:headEnd type="oval" w="med" len="med"/>
            <a:tailEnd type="oval" w="med" len="med"/>
          </a:ln>
          <a:effectLst/>
        </p:spPr>
        <p:txBody>
          <a:bodyPr lIns="91376" tIns="45687" rIns="91376" bIns="45687" anchor="ctr"/>
          <a:lstStyle/>
          <a:p>
            <a:pPr algn="ctr">
              <a:defRPr/>
            </a:pPr>
            <a:endParaRPr lang="en-US" sz="1335" kern="0" dirty="0">
              <a:solidFill>
                <a:sysClr val="window" lastClr="FFFFFF"/>
              </a:solidFill>
              <a:cs typeface="+mn-ea"/>
              <a:sym typeface="+mn-lt"/>
            </a:endParaRPr>
          </a:p>
        </p:txBody>
      </p:sp>
      <p:sp>
        <p:nvSpPr>
          <p:cNvPr id="32" name="椭圆 31"/>
          <p:cNvSpPr/>
          <p:nvPr>
            <p:custDataLst>
              <p:tags r:id="rId6"/>
            </p:custDataLst>
          </p:nvPr>
        </p:nvSpPr>
        <p:spPr>
          <a:xfrm>
            <a:off x="3140870" y="3281765"/>
            <a:ext cx="179239" cy="177759"/>
          </a:xfrm>
          <a:prstGeom prst="ellipse">
            <a:avLst/>
          </a:prstGeom>
          <a:solidFill>
            <a:schemeClr val="accent1"/>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3" name="椭圆形标注 32"/>
          <p:cNvSpPr/>
          <p:nvPr>
            <p:custDataLst>
              <p:tags r:id="rId7"/>
            </p:custDataLst>
          </p:nvPr>
        </p:nvSpPr>
        <p:spPr>
          <a:xfrm flipH="1">
            <a:off x="2958348" y="2531051"/>
            <a:ext cx="720128" cy="493599"/>
          </a:xfrm>
          <a:prstGeom prst="wedgeEllipseCallout">
            <a:avLst>
              <a:gd name="adj1" fmla="val -27061"/>
              <a:gd name="adj2" fmla="val 71627"/>
            </a:avLst>
          </a:prstGeom>
          <a:solidFill>
            <a:schemeClr val="accent1"/>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01</a:t>
            </a:r>
            <a:endParaRPr lang="en-US" b="1" kern="0" dirty="0">
              <a:ln w="18415" cmpd="sng">
                <a:noFill/>
                <a:prstDash val="solid"/>
              </a:ln>
              <a:solidFill>
                <a:prstClr val="white"/>
              </a:solidFill>
              <a:cs typeface="+mn-ea"/>
              <a:sym typeface="+mn-lt"/>
            </a:endParaRPr>
          </a:p>
        </p:txBody>
      </p:sp>
      <p:sp>
        <p:nvSpPr>
          <p:cNvPr id="34" name="任意多边形 33"/>
          <p:cNvSpPr/>
          <p:nvPr>
            <p:custDataLst>
              <p:tags r:id="rId8"/>
            </p:custDataLst>
          </p:nvPr>
        </p:nvSpPr>
        <p:spPr>
          <a:xfrm>
            <a:off x="1758623" y="3537293"/>
            <a:ext cx="2185762"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1"/>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sz="1800" b="1" dirty="0">
                <a:solidFill>
                  <a:prstClr val="white"/>
                </a:solidFill>
                <a:cs typeface="+mn-ea"/>
                <a:sym typeface="+mn-lt"/>
              </a:rPr>
              <a:t>精准营销：</a:t>
            </a:r>
            <a:r>
              <a:rPr sz="1800" dirty="0">
                <a:solidFill>
                  <a:prstClr val="white"/>
                </a:solidFill>
                <a:cs typeface="+mn-ea"/>
                <a:sym typeface="+mn-lt"/>
              </a:rPr>
              <a:t>明确客户的基本特征，了解客户的消费行为特征，洞察客户，让营销更加精准。</a:t>
            </a:r>
            <a:endParaRPr sz="1800" dirty="0">
              <a:solidFill>
                <a:prstClr val="white"/>
              </a:solidFill>
              <a:cs typeface="+mn-ea"/>
              <a:sym typeface="+mn-lt"/>
            </a:endParaRPr>
          </a:p>
          <a:p>
            <a:pPr>
              <a:spcBef>
                <a:spcPct val="0"/>
              </a:spcBef>
            </a:pPr>
            <a:endParaRPr sz="1800" dirty="0">
              <a:solidFill>
                <a:prstClr val="white"/>
              </a:solidFill>
              <a:cs typeface="+mn-ea"/>
              <a:sym typeface="+mn-lt"/>
            </a:endParaRPr>
          </a:p>
          <a:p>
            <a:pPr>
              <a:spcBef>
                <a:spcPct val="0"/>
              </a:spcBef>
            </a:pPr>
            <a:endParaRPr sz="1800" dirty="0">
              <a:solidFill>
                <a:prstClr val="white"/>
              </a:solidFill>
              <a:cs typeface="+mn-ea"/>
              <a:sym typeface="+mn-lt"/>
            </a:endParaRPr>
          </a:p>
        </p:txBody>
      </p:sp>
      <p:sp>
        <p:nvSpPr>
          <p:cNvPr id="35" name="椭圆 34"/>
          <p:cNvSpPr/>
          <p:nvPr>
            <p:custDataLst>
              <p:tags r:id="rId9"/>
            </p:custDataLst>
          </p:nvPr>
        </p:nvSpPr>
        <p:spPr>
          <a:xfrm>
            <a:off x="5849860" y="3281765"/>
            <a:ext cx="179238" cy="177759"/>
          </a:xfrm>
          <a:prstGeom prst="ellipse">
            <a:avLst/>
          </a:prstGeom>
          <a:solidFill>
            <a:schemeClr val="accent2"/>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6" name="椭圆形标注 35"/>
          <p:cNvSpPr/>
          <p:nvPr>
            <p:custDataLst>
              <p:tags r:id="rId10"/>
            </p:custDataLst>
          </p:nvPr>
        </p:nvSpPr>
        <p:spPr>
          <a:xfrm flipH="1">
            <a:off x="5366073" y="2531051"/>
            <a:ext cx="720128" cy="493599"/>
          </a:xfrm>
          <a:prstGeom prst="wedgeEllipseCallout">
            <a:avLst>
              <a:gd name="adj1" fmla="val -27061"/>
              <a:gd name="adj2" fmla="val 71627"/>
            </a:avLst>
          </a:prstGeom>
          <a:solidFill>
            <a:schemeClr val="accent2"/>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02</a:t>
            </a:r>
            <a:endParaRPr lang="en-US" b="1" kern="0" dirty="0">
              <a:ln w="18415" cmpd="sng">
                <a:noFill/>
                <a:prstDash val="solid"/>
              </a:ln>
              <a:solidFill>
                <a:prstClr val="white"/>
              </a:solidFill>
              <a:cs typeface="+mn-ea"/>
              <a:sym typeface="+mn-lt"/>
            </a:endParaRPr>
          </a:p>
        </p:txBody>
      </p:sp>
      <p:sp>
        <p:nvSpPr>
          <p:cNvPr id="37" name="任意多边形 36"/>
          <p:cNvSpPr/>
          <p:nvPr>
            <p:custDataLst>
              <p:tags r:id="rId11"/>
            </p:custDataLst>
          </p:nvPr>
        </p:nvSpPr>
        <p:spPr>
          <a:xfrm>
            <a:off x="4512025" y="3537293"/>
            <a:ext cx="2185762"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2"/>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b="1">
                <a:solidFill>
                  <a:prstClr val="white"/>
                </a:solidFill>
                <a:cs typeface="+mn-ea"/>
                <a:sym typeface="+mn-lt"/>
              </a:rPr>
              <a:t>数据挖掘：</a:t>
            </a:r>
            <a:r>
              <a:rPr lang="zh-CN" altLang="en-US" sz="1800">
                <a:solidFill>
                  <a:prstClr val="white"/>
                </a:solidFill>
                <a:cs typeface="+mn-ea"/>
                <a:sym typeface="+mn-lt"/>
              </a:rPr>
              <a:t>通过客户画像进一步挖掘客户数据，提高服务质量，同时还可以为运营管理提供更有利的数据支持。</a:t>
            </a: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p:txBody>
      </p:sp>
      <p:sp>
        <p:nvSpPr>
          <p:cNvPr id="38" name="椭圆 37"/>
          <p:cNvSpPr/>
          <p:nvPr>
            <p:custDataLst>
              <p:tags r:id="rId12"/>
            </p:custDataLst>
          </p:nvPr>
        </p:nvSpPr>
        <p:spPr>
          <a:xfrm>
            <a:off x="8765825" y="3281765"/>
            <a:ext cx="179238" cy="177759"/>
          </a:xfrm>
          <a:prstGeom prst="ellipse">
            <a:avLst/>
          </a:prstGeom>
          <a:solidFill>
            <a:schemeClr val="accent3"/>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9" name="椭圆形标注 38"/>
          <p:cNvSpPr/>
          <p:nvPr>
            <p:custDataLst>
              <p:tags r:id="rId13"/>
            </p:custDataLst>
          </p:nvPr>
        </p:nvSpPr>
        <p:spPr>
          <a:xfrm flipH="1">
            <a:off x="7887479" y="2531051"/>
            <a:ext cx="718541" cy="493599"/>
          </a:xfrm>
          <a:prstGeom prst="wedgeEllipseCallout">
            <a:avLst>
              <a:gd name="adj1" fmla="val -27061"/>
              <a:gd name="adj2" fmla="val 71627"/>
            </a:avLst>
          </a:prstGeom>
          <a:solidFill>
            <a:schemeClr val="accent3"/>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03</a:t>
            </a:r>
            <a:endParaRPr lang="en-US" b="1" kern="0" dirty="0">
              <a:ln w="18415" cmpd="sng">
                <a:noFill/>
                <a:prstDash val="solid"/>
              </a:ln>
              <a:solidFill>
                <a:prstClr val="white"/>
              </a:solidFill>
              <a:cs typeface="+mn-ea"/>
              <a:sym typeface="+mn-lt"/>
            </a:endParaRPr>
          </a:p>
        </p:txBody>
      </p:sp>
      <p:sp>
        <p:nvSpPr>
          <p:cNvPr id="40" name="任意多边形 39"/>
          <p:cNvSpPr/>
          <p:nvPr>
            <p:custDataLst>
              <p:tags r:id="rId14"/>
            </p:custDataLst>
          </p:nvPr>
        </p:nvSpPr>
        <p:spPr>
          <a:xfrm>
            <a:off x="7431162" y="3537293"/>
            <a:ext cx="2187717"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3"/>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b="1">
                <a:solidFill>
                  <a:prstClr val="white"/>
                </a:solidFill>
                <a:cs typeface="+mn-ea"/>
                <a:sym typeface="+mn-lt"/>
              </a:rPr>
              <a:t>标签准备：</a:t>
            </a:r>
            <a:r>
              <a:rPr lang="zh-CN" altLang="en-US" sz="1800">
                <a:solidFill>
                  <a:prstClr val="white"/>
                </a:solidFill>
                <a:cs typeface="+mn-ea"/>
                <a:sym typeface="+mn-lt"/>
              </a:rPr>
              <a:t>客户画像是为客户贴上属性标签的前提，建立客户画像，也就为后续给客户贴上标签做好了准备。</a:t>
            </a: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二、客户画像</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5" name="矩形 4"/>
          <p:cNvSpPr/>
          <p:nvPr>
            <p:custDataLst>
              <p:tags r:id="rId3"/>
            </p:custDataLst>
          </p:nvPr>
        </p:nvSpPr>
        <p:spPr>
          <a:xfrm>
            <a:off x="838091" y="953347"/>
            <a:ext cx="5059680" cy="460375"/>
          </a:xfrm>
          <a:prstGeom prst="rect">
            <a:avLst/>
          </a:prstGeom>
        </p:spPr>
        <p:txBody>
          <a:bodyPr wrap="none">
            <a:spAutoFit/>
          </a:bodyPr>
          <a:lstStyle/>
          <a:p>
            <a:pPr algn="l"/>
            <a:r>
              <a:rPr lang="zh-CN" altLang="en-US">
                <a:solidFill>
                  <a:srgbClr val="E5450F"/>
                </a:solidFill>
                <a:cs typeface="+mn-ea"/>
                <a:sym typeface="+mn-lt"/>
              </a:rPr>
              <a:t>（二）客户画像能够解决的核心问题</a:t>
            </a:r>
            <a:endParaRPr lang="zh-CN" altLang="en-US">
              <a:solidFill>
                <a:srgbClr val="E5450F"/>
              </a:solidFill>
              <a:cs typeface="+mn-ea"/>
              <a:sym typeface="+mn-lt"/>
            </a:endParaRPr>
          </a:p>
        </p:txBody>
      </p:sp>
      <p:sp>
        <p:nvSpPr>
          <p:cNvPr id="18" name="内容占位符 2"/>
          <p:cNvSpPr txBox="1"/>
          <p:nvPr>
            <p:custDataLst>
              <p:tags r:id="rId4"/>
            </p:custDataLst>
          </p:nvPr>
        </p:nvSpPr>
        <p:spPr>
          <a:xfrm>
            <a:off x="838200" y="1538605"/>
            <a:ext cx="10293350" cy="897890"/>
          </a:xfrm>
          <a:prstGeom prst="rect">
            <a:avLst/>
          </a:prstGeom>
        </p:spPr>
        <p:txBody>
          <a:bodyPr vert="horz" lIns="121899" tIns="60949" rIns="121899" bIns="60949" rtlCol="0">
            <a:normAutofit lnSpcReduction="10000"/>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客户画像为企业提供了足够的信息基础，能够帮助企业快速找到精准的客户群体、明确客户需求等。</a:t>
            </a:r>
            <a:endParaRPr sz="2000" dirty="0">
              <a:cs typeface="+mn-ea"/>
              <a:sym typeface="+mn-lt"/>
            </a:endParaRPr>
          </a:p>
        </p:txBody>
      </p:sp>
      <p:sp>
        <p:nvSpPr>
          <p:cNvPr id="17" name="íṩľíḍè-圆角矩形 61"/>
          <p:cNvSpPr/>
          <p:nvPr>
            <p:custDataLst>
              <p:tags r:id="rId5"/>
            </p:custDataLst>
          </p:nvPr>
        </p:nvSpPr>
        <p:spPr>
          <a:xfrm>
            <a:off x="626110" y="2696845"/>
            <a:ext cx="2279015" cy="3203575"/>
          </a:xfrm>
          <a:prstGeom prst="roundRect">
            <a:avLst>
              <a:gd name="adj" fmla="val 34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cs typeface="+mn-ea"/>
                <a:sym typeface="+mn-lt"/>
              </a:rPr>
              <a:t>流量</a:t>
            </a:r>
            <a:endParaRPr lang="zh-CN" altLang="en-US">
              <a:cs typeface="+mn-ea"/>
              <a:sym typeface="+mn-lt"/>
            </a:endParaRPr>
          </a:p>
        </p:txBody>
      </p:sp>
      <p:sp>
        <p:nvSpPr>
          <p:cNvPr id="6" name="íṩľíḍè-任意多边形 62"/>
          <p:cNvSpPr/>
          <p:nvPr>
            <p:custDataLst>
              <p:tags r:id="rId6"/>
            </p:custDataLst>
          </p:nvPr>
        </p:nvSpPr>
        <p:spPr>
          <a:xfrm>
            <a:off x="626110" y="3497580"/>
            <a:ext cx="2279015" cy="296100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íṩľíḍè-文本框 63"/>
          <p:cNvSpPr txBox="1"/>
          <p:nvPr>
            <p:custDataLst>
              <p:tags r:id="rId7"/>
            </p:custDataLst>
          </p:nvPr>
        </p:nvSpPr>
        <p:spPr>
          <a:xfrm>
            <a:off x="1387475" y="3255010"/>
            <a:ext cx="762635" cy="613410"/>
          </a:xfrm>
          <a:prstGeom prst="rect">
            <a:avLst/>
          </a:prstGeom>
          <a:noFill/>
        </p:spPr>
        <p:txBody>
          <a:bodyPr wrap="none">
            <a:normAutofit fontScale="90000" lnSpcReduction="10000"/>
          </a:bodyPr>
          <a:lstStyle/>
          <a:p>
            <a:pPr algn="ctr"/>
            <a:r>
              <a:rPr lang="en-US" sz="4000">
                <a:solidFill>
                  <a:schemeClr val="bg2"/>
                </a:solidFill>
                <a:cs typeface="+mn-ea"/>
                <a:sym typeface="+mn-lt"/>
              </a:rPr>
              <a:t>01</a:t>
            </a:r>
            <a:endParaRPr lang="en-US" sz="4000">
              <a:solidFill>
                <a:schemeClr val="bg2"/>
              </a:solidFill>
              <a:cs typeface="+mn-ea"/>
              <a:sym typeface="+mn-lt"/>
            </a:endParaRPr>
          </a:p>
        </p:txBody>
      </p:sp>
      <p:sp>
        <p:nvSpPr>
          <p:cNvPr id="20" name="íṩľíḍè-Rectangle 30"/>
          <p:cNvSpPr/>
          <p:nvPr>
            <p:custDataLst>
              <p:tags r:id="rId8"/>
            </p:custDataLst>
          </p:nvPr>
        </p:nvSpPr>
        <p:spPr>
          <a:xfrm>
            <a:off x="649605" y="3959225"/>
            <a:ext cx="2255520" cy="1898650"/>
          </a:xfrm>
          <a:prstGeom prst="rect">
            <a:avLst/>
          </a:prstGeom>
        </p:spPr>
        <p:txBody>
          <a:bodyPr wrap="square"/>
          <a:lstStyle/>
          <a:p>
            <a:pPr algn="ctr">
              <a:lnSpc>
                <a:spcPct val="120000"/>
              </a:lnSpc>
            </a:pPr>
            <a:r>
              <a:rPr lang="zh-CN" altLang="en-US" sz="1600">
                <a:cs typeface="+mn-ea"/>
                <a:sym typeface="+mn-lt"/>
              </a:rPr>
              <a:t>客户画像可以让企业告别被动引流、实现主动引流的局面，可以摒弃开门等客的老办法，实现主动引导客户上门的新营销方式。</a:t>
            </a:r>
            <a:endParaRPr lang="zh-CN" altLang="en-US" sz="1600">
              <a:cs typeface="+mn-ea"/>
              <a:sym typeface="+mn-lt"/>
            </a:endParaRPr>
          </a:p>
        </p:txBody>
      </p:sp>
      <p:sp>
        <p:nvSpPr>
          <p:cNvPr id="22" name="íṩľíḍè-圆角矩形 56"/>
          <p:cNvSpPr/>
          <p:nvPr>
            <p:custDataLst>
              <p:tags r:id="rId9"/>
            </p:custDataLst>
          </p:nvPr>
        </p:nvSpPr>
        <p:spPr>
          <a:xfrm>
            <a:off x="3353435" y="2696845"/>
            <a:ext cx="2502535" cy="3203575"/>
          </a:xfrm>
          <a:prstGeom prst="roundRect">
            <a:avLst>
              <a:gd name="adj" fmla="val 34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cs typeface="+mn-ea"/>
                <a:sym typeface="+mn-lt"/>
              </a:rPr>
              <a:t>转化率</a:t>
            </a:r>
            <a:endParaRPr lang="zh-CN" altLang="en-US">
              <a:cs typeface="+mn-ea"/>
              <a:sym typeface="+mn-lt"/>
            </a:endParaRPr>
          </a:p>
        </p:txBody>
      </p:sp>
      <p:sp>
        <p:nvSpPr>
          <p:cNvPr id="23" name="íślíḋè-任意多边形 57"/>
          <p:cNvSpPr/>
          <p:nvPr>
            <p:custDataLst>
              <p:tags r:id="rId10"/>
            </p:custDataLst>
          </p:nvPr>
        </p:nvSpPr>
        <p:spPr>
          <a:xfrm>
            <a:off x="3353435" y="3497580"/>
            <a:ext cx="2502535" cy="296100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íślíḋè-文本框 58"/>
          <p:cNvSpPr txBox="1"/>
          <p:nvPr>
            <p:custDataLst>
              <p:tags r:id="rId11"/>
            </p:custDataLst>
          </p:nvPr>
        </p:nvSpPr>
        <p:spPr>
          <a:xfrm>
            <a:off x="4233545" y="3255010"/>
            <a:ext cx="837565" cy="613410"/>
          </a:xfrm>
          <a:prstGeom prst="rect">
            <a:avLst/>
          </a:prstGeom>
          <a:noFill/>
        </p:spPr>
        <p:txBody>
          <a:bodyPr wrap="none">
            <a:normAutofit fontScale="90000" lnSpcReduction="10000"/>
          </a:bodyPr>
          <a:lstStyle/>
          <a:p>
            <a:pPr algn="ctr"/>
            <a:r>
              <a:rPr lang="en-US" sz="4000">
                <a:solidFill>
                  <a:schemeClr val="bg2"/>
                </a:solidFill>
                <a:cs typeface="+mn-ea"/>
                <a:sym typeface="+mn-lt"/>
              </a:rPr>
              <a:t>02</a:t>
            </a:r>
            <a:endParaRPr lang="en-US" sz="4000">
              <a:solidFill>
                <a:schemeClr val="bg2"/>
              </a:solidFill>
              <a:cs typeface="+mn-ea"/>
              <a:sym typeface="+mn-lt"/>
            </a:endParaRPr>
          </a:p>
        </p:txBody>
      </p:sp>
      <p:sp>
        <p:nvSpPr>
          <p:cNvPr id="25" name="íślíḋè-Rectangle 25"/>
          <p:cNvSpPr/>
          <p:nvPr>
            <p:custDataLst>
              <p:tags r:id="rId12"/>
            </p:custDataLst>
          </p:nvPr>
        </p:nvSpPr>
        <p:spPr>
          <a:xfrm>
            <a:off x="3360420" y="3959225"/>
            <a:ext cx="2468245" cy="1391285"/>
          </a:xfrm>
          <a:prstGeom prst="rect">
            <a:avLst/>
          </a:prstGeom>
        </p:spPr>
        <p:txBody>
          <a:bodyPr wrap="square">
            <a:noAutofit/>
          </a:bodyPr>
          <a:lstStyle/>
          <a:p>
            <a:pPr algn="ctr">
              <a:lnSpc>
                <a:spcPct val="120000"/>
              </a:lnSpc>
            </a:pPr>
            <a:r>
              <a:rPr lang="zh-CN" altLang="en-US" sz="1600">
                <a:cs typeface="+mn-ea"/>
                <a:sym typeface="+mn-lt"/>
              </a:rPr>
              <a:t>客户画像可以让企业知道不同客户的不同需求和喜好，从而可以为不同的客户推送不同的商品或其他服务，实现“千人千面”的购物体验，当推送的商品或服务符合客户的需求时，转化率自然会升高。</a:t>
            </a:r>
            <a:endParaRPr lang="zh-CN" altLang="en-US" sz="1600">
              <a:cs typeface="+mn-ea"/>
              <a:sym typeface="+mn-lt"/>
            </a:endParaRPr>
          </a:p>
        </p:txBody>
      </p:sp>
      <p:sp>
        <p:nvSpPr>
          <p:cNvPr id="28" name="íślíḋè-圆角矩形 51"/>
          <p:cNvSpPr/>
          <p:nvPr>
            <p:custDataLst>
              <p:tags r:id="rId13"/>
            </p:custDataLst>
          </p:nvPr>
        </p:nvSpPr>
        <p:spPr>
          <a:xfrm>
            <a:off x="6294120" y="2696845"/>
            <a:ext cx="2279015" cy="3203575"/>
          </a:xfrm>
          <a:prstGeom prst="roundRect">
            <a:avLst>
              <a:gd name="adj" fmla="val 34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cs typeface="+mn-ea"/>
                <a:sym typeface="+mn-lt"/>
              </a:rPr>
              <a:t>客单价</a:t>
            </a:r>
            <a:endParaRPr lang="zh-CN" altLang="en-US">
              <a:cs typeface="+mn-ea"/>
              <a:sym typeface="+mn-lt"/>
            </a:endParaRPr>
          </a:p>
        </p:txBody>
      </p:sp>
      <p:sp>
        <p:nvSpPr>
          <p:cNvPr id="32" name="íślíḋè-任意多边形 52"/>
          <p:cNvSpPr/>
          <p:nvPr>
            <p:custDataLst>
              <p:tags r:id="rId14"/>
            </p:custDataLst>
          </p:nvPr>
        </p:nvSpPr>
        <p:spPr>
          <a:xfrm>
            <a:off x="6294120" y="3497580"/>
            <a:ext cx="2279015" cy="296100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3" name="íślíḋè-文本框 53"/>
          <p:cNvSpPr txBox="1"/>
          <p:nvPr>
            <p:custDataLst>
              <p:tags r:id="rId15"/>
            </p:custDataLst>
          </p:nvPr>
        </p:nvSpPr>
        <p:spPr>
          <a:xfrm>
            <a:off x="7035800" y="3255010"/>
            <a:ext cx="762635" cy="613410"/>
          </a:xfrm>
          <a:prstGeom prst="rect">
            <a:avLst/>
          </a:prstGeom>
          <a:noFill/>
        </p:spPr>
        <p:txBody>
          <a:bodyPr wrap="none">
            <a:normAutofit fontScale="90000" lnSpcReduction="10000"/>
          </a:bodyPr>
          <a:lstStyle/>
          <a:p>
            <a:pPr algn="ctr"/>
            <a:r>
              <a:rPr lang="en-US" sz="4000">
                <a:solidFill>
                  <a:schemeClr val="bg2"/>
                </a:solidFill>
                <a:cs typeface="+mn-ea"/>
                <a:sym typeface="+mn-lt"/>
              </a:rPr>
              <a:t>03</a:t>
            </a:r>
            <a:endParaRPr lang="en-US" sz="4000">
              <a:solidFill>
                <a:schemeClr val="bg2"/>
              </a:solidFill>
              <a:cs typeface="+mn-ea"/>
              <a:sym typeface="+mn-lt"/>
            </a:endParaRPr>
          </a:p>
        </p:txBody>
      </p:sp>
      <p:sp>
        <p:nvSpPr>
          <p:cNvPr id="34" name="íślíḋè-Rectangle 20"/>
          <p:cNvSpPr/>
          <p:nvPr>
            <p:custDataLst>
              <p:tags r:id="rId16"/>
            </p:custDataLst>
          </p:nvPr>
        </p:nvSpPr>
        <p:spPr>
          <a:xfrm>
            <a:off x="6368415" y="3959225"/>
            <a:ext cx="2106295" cy="1391285"/>
          </a:xfrm>
          <a:prstGeom prst="rect">
            <a:avLst/>
          </a:prstGeom>
        </p:spPr>
        <p:txBody>
          <a:bodyPr wrap="square">
            <a:noAutofit/>
          </a:bodyPr>
          <a:lstStyle/>
          <a:p>
            <a:pPr algn="ctr">
              <a:lnSpc>
                <a:spcPct val="120000"/>
              </a:lnSpc>
            </a:pPr>
            <a:r>
              <a:rPr lang="zh-CN" altLang="en-US" sz="1600">
                <a:cs typeface="+mn-ea"/>
                <a:sym typeface="+mn-lt"/>
              </a:rPr>
              <a:t>要想提高客单价，就要让客户尽量多地购买商品，这就需要提前了解哪些客户可能多买，企业才能给相应的客户匹配不同价位、不同商品搭配方案。</a:t>
            </a:r>
            <a:endParaRPr lang="zh-CN" altLang="en-US" sz="1600">
              <a:cs typeface="+mn-ea"/>
              <a:sym typeface="+mn-lt"/>
            </a:endParaRPr>
          </a:p>
        </p:txBody>
      </p:sp>
      <p:sp>
        <p:nvSpPr>
          <p:cNvPr id="36" name="íślíḋè-圆角矩形 46"/>
          <p:cNvSpPr/>
          <p:nvPr>
            <p:custDataLst>
              <p:tags r:id="rId17"/>
            </p:custDataLst>
          </p:nvPr>
        </p:nvSpPr>
        <p:spPr>
          <a:xfrm>
            <a:off x="9062720" y="2696845"/>
            <a:ext cx="2555240" cy="3203575"/>
          </a:xfrm>
          <a:prstGeom prst="roundRect">
            <a:avLst>
              <a:gd name="adj" fmla="val 34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cs typeface="+mn-ea"/>
                <a:sym typeface="+mn-lt"/>
              </a:rPr>
              <a:t>复购率</a:t>
            </a:r>
            <a:endParaRPr lang="zh-CN" altLang="en-US">
              <a:cs typeface="+mn-ea"/>
              <a:sym typeface="+mn-lt"/>
            </a:endParaRPr>
          </a:p>
        </p:txBody>
      </p:sp>
      <p:sp>
        <p:nvSpPr>
          <p:cNvPr id="37" name="íślíḋè-任意多边形 47"/>
          <p:cNvSpPr/>
          <p:nvPr>
            <p:custDataLst>
              <p:tags r:id="rId18"/>
            </p:custDataLst>
          </p:nvPr>
        </p:nvSpPr>
        <p:spPr>
          <a:xfrm>
            <a:off x="9062720" y="3497580"/>
            <a:ext cx="2555240" cy="296100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8" name="íślíḋè-文本框 48"/>
          <p:cNvSpPr txBox="1"/>
          <p:nvPr>
            <p:custDataLst>
              <p:tags r:id="rId19"/>
            </p:custDataLst>
          </p:nvPr>
        </p:nvSpPr>
        <p:spPr>
          <a:xfrm>
            <a:off x="9915525" y="3255010"/>
            <a:ext cx="854710" cy="613410"/>
          </a:xfrm>
          <a:prstGeom prst="rect">
            <a:avLst/>
          </a:prstGeom>
          <a:noFill/>
        </p:spPr>
        <p:txBody>
          <a:bodyPr wrap="none">
            <a:normAutofit fontScale="90000" lnSpcReduction="10000"/>
          </a:bodyPr>
          <a:lstStyle/>
          <a:p>
            <a:pPr algn="ctr"/>
            <a:r>
              <a:rPr lang="en-US" sz="4000">
                <a:solidFill>
                  <a:schemeClr val="bg2"/>
                </a:solidFill>
                <a:cs typeface="+mn-ea"/>
                <a:sym typeface="+mn-lt"/>
              </a:rPr>
              <a:t>04</a:t>
            </a:r>
            <a:endParaRPr lang="en-US" sz="4000">
              <a:solidFill>
                <a:schemeClr val="bg2"/>
              </a:solidFill>
              <a:cs typeface="+mn-ea"/>
              <a:sym typeface="+mn-lt"/>
            </a:endParaRPr>
          </a:p>
        </p:txBody>
      </p:sp>
      <p:sp>
        <p:nvSpPr>
          <p:cNvPr id="39" name="íślíḋè-Rectangle 15"/>
          <p:cNvSpPr/>
          <p:nvPr>
            <p:custDataLst>
              <p:tags r:id="rId20"/>
            </p:custDataLst>
          </p:nvPr>
        </p:nvSpPr>
        <p:spPr>
          <a:xfrm>
            <a:off x="9136380" y="3959225"/>
            <a:ext cx="2463165" cy="1391285"/>
          </a:xfrm>
          <a:prstGeom prst="rect">
            <a:avLst/>
          </a:prstGeom>
        </p:spPr>
        <p:txBody>
          <a:bodyPr wrap="square">
            <a:noAutofit/>
          </a:bodyPr>
          <a:lstStyle/>
          <a:p>
            <a:pPr algn="ctr">
              <a:lnSpc>
                <a:spcPct val="120000"/>
              </a:lnSpc>
            </a:pPr>
            <a:r>
              <a:rPr lang="zh-CN" altLang="en-US" sz="1600">
                <a:cs typeface="+mn-ea"/>
                <a:sym typeface="+mn-lt"/>
              </a:rPr>
              <a:t>客户画像可以让企业对客户的各个属性都“了然于心”，能够帮助企业更精准、更贴心地维护不同客户，让老客户充分感受到企业的体贴和热情，激励这类客户再次进店选购，进而提高复购率。</a:t>
            </a:r>
            <a:endParaRPr lang="zh-CN" altLang="en-US" sz="16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二、客户画像</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5" name="矩形 4"/>
          <p:cNvSpPr/>
          <p:nvPr>
            <p:custDataLst>
              <p:tags r:id="rId3"/>
            </p:custDataLst>
          </p:nvPr>
        </p:nvSpPr>
        <p:spPr>
          <a:xfrm>
            <a:off x="838091" y="953347"/>
            <a:ext cx="3230880" cy="460375"/>
          </a:xfrm>
          <a:prstGeom prst="rect">
            <a:avLst/>
          </a:prstGeom>
        </p:spPr>
        <p:txBody>
          <a:bodyPr wrap="none">
            <a:spAutoFit/>
          </a:bodyPr>
          <a:lstStyle/>
          <a:p>
            <a:pPr algn="l"/>
            <a:r>
              <a:rPr lang="zh-CN" altLang="en-US">
                <a:solidFill>
                  <a:srgbClr val="E5450F"/>
                </a:solidFill>
                <a:cs typeface="+mn-ea"/>
                <a:sym typeface="+mn-lt"/>
              </a:rPr>
              <a:t>（三）客户画像的创建</a:t>
            </a:r>
            <a:endParaRPr lang="zh-CN" altLang="en-US">
              <a:solidFill>
                <a:srgbClr val="E5450F"/>
              </a:solidFill>
              <a:cs typeface="+mn-ea"/>
              <a:sym typeface="+mn-lt"/>
            </a:endParaRPr>
          </a:p>
        </p:txBody>
      </p:sp>
      <p:sp>
        <p:nvSpPr>
          <p:cNvPr id="18" name="内容占位符 2"/>
          <p:cNvSpPr txBox="1"/>
          <p:nvPr>
            <p:custDataLst>
              <p:tags r:id="rId4"/>
            </p:custDataLst>
          </p:nvPr>
        </p:nvSpPr>
        <p:spPr>
          <a:xfrm>
            <a:off x="838200" y="1748790"/>
            <a:ext cx="10293350" cy="897890"/>
          </a:xfrm>
          <a:prstGeom prst="rect">
            <a:avLst/>
          </a:prstGeom>
        </p:spPr>
        <p:txBody>
          <a:bodyPr vert="horz" lIns="121899" tIns="60949" rIns="121899" bIns="60949" rtlCol="0">
            <a:normAutofit fontScale="97500" lnSpcReduction="10000"/>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创建客户画像的基本方法为：获取并预处理客户数据，按不同的维度（如性别、年龄段、购买频次等）统计客户数量，通过图形、图表等可视化方式呈现出客户画像。</a:t>
            </a:r>
            <a:endParaRPr sz="2000" dirty="0">
              <a:cs typeface="+mn-ea"/>
              <a:sym typeface="+mn-lt"/>
            </a:endParaRPr>
          </a:p>
        </p:txBody>
      </p:sp>
      <p:pic>
        <p:nvPicPr>
          <p:cNvPr id="6" name="图片 5"/>
          <p:cNvPicPr>
            <a:picLocks noChangeAspect="1"/>
          </p:cNvPicPr>
          <p:nvPr>
            <p:custDataLst>
              <p:tags r:id="rId5"/>
            </p:custDataLst>
          </p:nvPr>
        </p:nvPicPr>
        <p:blipFill>
          <a:blip r:embed="rId6">
            <a:duotone>
              <a:schemeClr val="accent4">
                <a:shade val="45000"/>
                <a:satMod val="135000"/>
              </a:schemeClr>
              <a:prstClr val="white"/>
            </a:duotone>
          </a:blip>
          <a:stretch>
            <a:fillRect/>
          </a:stretch>
        </p:blipFill>
        <p:spPr>
          <a:xfrm>
            <a:off x="1783080" y="3185160"/>
            <a:ext cx="9144000" cy="2661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二、客户画像</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5" name="矩形 4"/>
          <p:cNvSpPr/>
          <p:nvPr>
            <p:custDataLst>
              <p:tags r:id="rId3"/>
            </p:custDataLst>
          </p:nvPr>
        </p:nvSpPr>
        <p:spPr>
          <a:xfrm>
            <a:off x="838091" y="1271482"/>
            <a:ext cx="3230880" cy="460375"/>
          </a:xfrm>
          <a:prstGeom prst="rect">
            <a:avLst/>
          </a:prstGeom>
        </p:spPr>
        <p:txBody>
          <a:bodyPr wrap="none">
            <a:spAutoFit/>
          </a:bodyPr>
          <a:lstStyle/>
          <a:p>
            <a:pPr algn="l"/>
            <a:r>
              <a:rPr lang="zh-CN" altLang="en-US">
                <a:solidFill>
                  <a:srgbClr val="E5450F"/>
                </a:solidFill>
                <a:cs typeface="+mn-ea"/>
                <a:sym typeface="+mn-lt"/>
              </a:rPr>
              <a:t>（四）客户画像的属性</a:t>
            </a:r>
            <a:endParaRPr lang="zh-CN" altLang="en-US">
              <a:solidFill>
                <a:srgbClr val="E5450F"/>
              </a:solidFill>
              <a:cs typeface="+mn-ea"/>
              <a:sym typeface="+mn-lt"/>
            </a:endParaRPr>
          </a:p>
        </p:txBody>
      </p:sp>
      <p:cxnSp>
        <p:nvCxnSpPr>
          <p:cNvPr id="48" name="直接连接符 47"/>
          <p:cNvCxnSpPr/>
          <p:nvPr>
            <p:custDataLst>
              <p:tags r:id="rId4"/>
            </p:custDataLst>
          </p:nvPr>
        </p:nvCxnSpPr>
        <p:spPr>
          <a:xfrm flipH="1">
            <a:off x="3762215" y="5297550"/>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5"/>
            </p:custDataLst>
          </p:nvPr>
        </p:nvCxnSpPr>
        <p:spPr>
          <a:xfrm>
            <a:off x="6103308" y="5297550"/>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custDataLst>
              <p:tags r:id="rId6"/>
            </p:custDataLst>
          </p:nvPr>
        </p:nvCxnSpPr>
        <p:spPr>
          <a:xfrm rot="16200000" flipV="1">
            <a:off x="4932342" y="4126582"/>
            <a:ext cx="2341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7"/>
            </p:custDataLst>
          </p:nvPr>
        </p:nvCxnSpPr>
        <p:spPr>
          <a:xfrm rot="2700000" flipH="1">
            <a:off x="4104636" y="4469549"/>
            <a:ext cx="2341939"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8"/>
            </p:custDataLst>
          </p:nvPr>
        </p:nvCxnSpPr>
        <p:spPr>
          <a:xfrm rot="18900000">
            <a:off x="5760465" y="4469549"/>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53" name="椭圆 52"/>
          <p:cNvSpPr/>
          <p:nvPr>
            <p:custDataLst>
              <p:tags r:id="rId9"/>
            </p:custDataLst>
          </p:nvPr>
        </p:nvSpPr>
        <p:spPr>
          <a:xfrm>
            <a:off x="2159282" y="4567335"/>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54" name="TextBox 8"/>
          <p:cNvSpPr txBox="1"/>
          <p:nvPr>
            <p:custDataLst>
              <p:tags r:id="rId10"/>
            </p:custDataLst>
          </p:nvPr>
        </p:nvSpPr>
        <p:spPr>
          <a:xfrm>
            <a:off x="2232924" y="4898508"/>
            <a:ext cx="1187771" cy="794385"/>
          </a:xfrm>
          <a:prstGeom prst="rect">
            <a:avLst/>
          </a:prstGeom>
          <a:noFill/>
        </p:spPr>
        <p:txBody>
          <a:bodyPr wrap="square" lIns="149695" tIns="74846" rIns="149695" bIns="74846" rtlCol="0">
            <a:spAutoFit/>
          </a:bodyPr>
          <a:lstStyle/>
          <a:p>
            <a:pPr algn="ctr"/>
            <a:r>
              <a:rPr lang="zh-CN" altLang="en-US" sz="2100" b="1">
                <a:solidFill>
                  <a:schemeClr val="bg1"/>
                </a:solidFill>
                <a:cs typeface="+mn-ea"/>
                <a:sym typeface="+mn-lt"/>
              </a:rPr>
              <a:t>人口</a:t>
            </a:r>
            <a:endParaRPr lang="zh-CN" altLang="en-US" sz="2100" b="1">
              <a:solidFill>
                <a:schemeClr val="bg1"/>
              </a:solidFill>
              <a:cs typeface="+mn-ea"/>
              <a:sym typeface="+mn-lt"/>
            </a:endParaRPr>
          </a:p>
          <a:p>
            <a:pPr algn="ctr"/>
            <a:r>
              <a:rPr lang="zh-CN" altLang="en-US" sz="2100" b="1">
                <a:solidFill>
                  <a:schemeClr val="bg1"/>
                </a:solidFill>
                <a:cs typeface="+mn-ea"/>
                <a:sym typeface="+mn-lt"/>
              </a:rPr>
              <a:t>属性</a:t>
            </a:r>
            <a:endParaRPr lang="zh-CN" altLang="en-US" sz="2100" b="1">
              <a:solidFill>
                <a:schemeClr val="bg1"/>
              </a:solidFill>
              <a:cs typeface="+mn-ea"/>
              <a:sym typeface="+mn-lt"/>
            </a:endParaRPr>
          </a:p>
        </p:txBody>
      </p:sp>
      <p:grpSp>
        <p:nvGrpSpPr>
          <p:cNvPr id="55" name="组合 54"/>
          <p:cNvGrpSpPr/>
          <p:nvPr/>
        </p:nvGrpSpPr>
        <p:grpSpPr>
          <a:xfrm>
            <a:off x="4603593" y="3551714"/>
            <a:ext cx="2983228" cy="3931962"/>
            <a:chOff x="3815003" y="3087488"/>
            <a:chExt cx="2237712" cy="2948289"/>
          </a:xfrm>
        </p:grpSpPr>
        <p:sp>
          <p:nvSpPr>
            <p:cNvPr id="56" name="椭圆 55"/>
            <p:cNvSpPr/>
            <p:nvPr>
              <p:custDataLst>
                <p:tags r:id="rId11"/>
              </p:custDataLst>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7" name="组合 56"/>
            <p:cNvGrpSpPr/>
            <p:nvPr/>
          </p:nvGrpSpPr>
          <p:grpSpPr>
            <a:xfrm>
              <a:off x="3815003" y="3087488"/>
              <a:ext cx="2237712" cy="2948289"/>
              <a:chOff x="3692888" y="2889538"/>
              <a:chExt cx="2473262" cy="3258636"/>
            </a:xfrm>
          </p:grpSpPr>
          <p:sp>
            <p:nvSpPr>
              <p:cNvPr id="58" name="椭圆 4"/>
              <p:cNvSpPr/>
              <p:nvPr>
                <p:custDataLst>
                  <p:tags r:id="rId12"/>
                </p:custDataLst>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圆角矩形 58"/>
              <p:cNvSpPr/>
              <p:nvPr>
                <p:custDataLst>
                  <p:tags r:id="rId13"/>
                </p:custDataLst>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0" name="Rectangle 11"/>
          <p:cNvSpPr>
            <a:spLocks noChangeArrowheads="1"/>
          </p:cNvSpPr>
          <p:nvPr>
            <p:custDataLst>
              <p:tags r:id="rId14"/>
            </p:custDataLst>
          </p:nvPr>
        </p:nvSpPr>
        <p:spPr bwMode="gray">
          <a:xfrm>
            <a:off x="4980940" y="4186555"/>
            <a:ext cx="2228850" cy="1967230"/>
          </a:xfrm>
          <a:prstGeom prst="rect">
            <a:avLst/>
          </a:prstGeom>
          <a:noFill/>
          <a:ln>
            <a:noFill/>
          </a:ln>
        </p:spPr>
        <p:txBody>
          <a:bodyPr wrap="square" lIns="121917" tIns="60958" rIns="121917" bIns="60958">
            <a:spAutoFit/>
          </a:bodyPr>
          <a:lstStyle/>
          <a:p>
            <a:pPr algn="ctr"/>
            <a:r>
              <a:rPr lang="zh-CN" altLang="en-US" b="1">
                <a:solidFill>
                  <a:schemeClr val="bg1"/>
                </a:solidFill>
                <a:cs typeface="+mn-ea"/>
                <a:sym typeface="+mn-lt"/>
              </a:rPr>
              <a:t>针对不同的分析场景和运营需求，选择不同的客户画像属性</a:t>
            </a:r>
            <a:endParaRPr lang="zh-CN" altLang="en-US" b="1">
              <a:solidFill>
                <a:schemeClr val="bg1"/>
              </a:solidFill>
              <a:cs typeface="+mn-ea"/>
              <a:sym typeface="+mn-lt"/>
            </a:endParaRPr>
          </a:p>
        </p:txBody>
      </p:sp>
      <p:sp>
        <p:nvSpPr>
          <p:cNvPr id="61" name="椭圆 60"/>
          <p:cNvSpPr/>
          <p:nvPr>
            <p:custDataLst>
              <p:tags r:id="rId15"/>
            </p:custDataLst>
          </p:nvPr>
        </p:nvSpPr>
        <p:spPr>
          <a:xfrm>
            <a:off x="3040148" y="2277399"/>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63" name="椭圆 62"/>
          <p:cNvSpPr/>
          <p:nvPr>
            <p:custDataLst>
              <p:tags r:id="rId16"/>
            </p:custDataLst>
          </p:nvPr>
        </p:nvSpPr>
        <p:spPr>
          <a:xfrm>
            <a:off x="5404609" y="1407558"/>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66" name="椭圆 65"/>
          <p:cNvSpPr/>
          <p:nvPr>
            <p:custDataLst>
              <p:tags r:id="rId17"/>
            </p:custDataLst>
          </p:nvPr>
        </p:nvSpPr>
        <p:spPr>
          <a:xfrm>
            <a:off x="7535179" y="2277399"/>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69" name="椭圆 68"/>
          <p:cNvSpPr/>
          <p:nvPr>
            <p:custDataLst>
              <p:tags r:id="rId18"/>
            </p:custDataLst>
          </p:nvPr>
        </p:nvSpPr>
        <p:spPr>
          <a:xfrm>
            <a:off x="8608042" y="4567335"/>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86" name="TextBox 19"/>
          <p:cNvSpPr txBox="1"/>
          <p:nvPr>
            <p:custDataLst>
              <p:tags r:id="rId19"/>
            </p:custDataLst>
          </p:nvPr>
        </p:nvSpPr>
        <p:spPr>
          <a:xfrm>
            <a:off x="3159597" y="2609545"/>
            <a:ext cx="1187771" cy="794385"/>
          </a:xfrm>
          <a:prstGeom prst="rect">
            <a:avLst/>
          </a:prstGeom>
          <a:noFill/>
        </p:spPr>
        <p:txBody>
          <a:bodyPr wrap="square" lIns="149695" tIns="74846" rIns="149695" bIns="74846" rtlCol="0">
            <a:spAutoFit/>
          </a:bodyPr>
          <a:lstStyle/>
          <a:p>
            <a:pPr algn="ctr"/>
            <a:r>
              <a:rPr lang="zh-CN" altLang="en-US" sz="2100" b="1" dirty="0">
                <a:solidFill>
                  <a:schemeClr val="bg1"/>
                </a:solidFill>
                <a:cs typeface="+mn-ea"/>
                <a:sym typeface="+mn-lt"/>
              </a:rPr>
              <a:t>消费特征属性</a:t>
            </a:r>
            <a:endParaRPr lang="zh-CN" altLang="en-US" sz="2100" b="1" dirty="0">
              <a:solidFill>
                <a:schemeClr val="bg1"/>
              </a:solidFill>
              <a:cs typeface="+mn-ea"/>
              <a:sym typeface="+mn-lt"/>
            </a:endParaRPr>
          </a:p>
        </p:txBody>
      </p:sp>
      <p:sp>
        <p:nvSpPr>
          <p:cNvPr id="87" name="TextBox 20"/>
          <p:cNvSpPr txBox="1"/>
          <p:nvPr>
            <p:custDataLst>
              <p:tags r:id="rId20"/>
            </p:custDataLst>
          </p:nvPr>
        </p:nvSpPr>
        <p:spPr>
          <a:xfrm>
            <a:off x="5489552" y="1731834"/>
            <a:ext cx="1187771" cy="794385"/>
          </a:xfrm>
          <a:prstGeom prst="rect">
            <a:avLst/>
          </a:prstGeom>
          <a:noFill/>
        </p:spPr>
        <p:txBody>
          <a:bodyPr wrap="square" lIns="149695" tIns="74846" rIns="149695" bIns="74846" rtlCol="0">
            <a:spAutoFit/>
          </a:bodyPr>
          <a:lstStyle/>
          <a:p>
            <a:pPr algn="ctr"/>
            <a:r>
              <a:rPr lang="zh-CN" altLang="en-US" sz="2100" b="1">
                <a:solidFill>
                  <a:schemeClr val="bg1"/>
                </a:solidFill>
                <a:cs typeface="+mn-ea"/>
                <a:sym typeface="+mn-lt"/>
              </a:rPr>
              <a:t>兴趣爱好属性</a:t>
            </a:r>
            <a:endParaRPr lang="zh-CN" altLang="en-US" sz="2100" b="1">
              <a:solidFill>
                <a:schemeClr val="bg1"/>
              </a:solidFill>
              <a:cs typeface="+mn-ea"/>
              <a:sym typeface="+mn-lt"/>
            </a:endParaRPr>
          </a:p>
        </p:txBody>
      </p:sp>
      <p:sp>
        <p:nvSpPr>
          <p:cNvPr id="88" name="TextBox 21"/>
          <p:cNvSpPr txBox="1"/>
          <p:nvPr>
            <p:custDataLst>
              <p:tags r:id="rId21"/>
            </p:custDataLst>
          </p:nvPr>
        </p:nvSpPr>
        <p:spPr>
          <a:xfrm>
            <a:off x="7630355" y="2601675"/>
            <a:ext cx="1187771" cy="794385"/>
          </a:xfrm>
          <a:prstGeom prst="rect">
            <a:avLst/>
          </a:prstGeom>
          <a:noFill/>
        </p:spPr>
        <p:txBody>
          <a:bodyPr wrap="square" lIns="149695" tIns="74846" rIns="149695" bIns="74846" rtlCol="0">
            <a:spAutoFit/>
          </a:bodyPr>
          <a:lstStyle/>
          <a:p>
            <a:pPr algn="ctr"/>
            <a:r>
              <a:rPr lang="zh-CN" altLang="en-US" sz="2100" b="1">
                <a:solidFill>
                  <a:schemeClr val="bg1"/>
                </a:solidFill>
                <a:cs typeface="+mn-ea"/>
                <a:sym typeface="+mn-lt"/>
              </a:rPr>
              <a:t>社交信息属性</a:t>
            </a:r>
            <a:endParaRPr lang="zh-CN" altLang="en-US" sz="2100" b="1">
              <a:solidFill>
                <a:schemeClr val="bg1"/>
              </a:solidFill>
              <a:cs typeface="+mn-ea"/>
              <a:sym typeface="+mn-lt"/>
            </a:endParaRPr>
          </a:p>
        </p:txBody>
      </p:sp>
      <p:sp>
        <p:nvSpPr>
          <p:cNvPr id="112" name="TextBox 22"/>
          <p:cNvSpPr txBox="1"/>
          <p:nvPr>
            <p:custDataLst>
              <p:tags r:id="rId22"/>
            </p:custDataLst>
          </p:nvPr>
        </p:nvSpPr>
        <p:spPr>
          <a:xfrm>
            <a:off x="8729657" y="4898508"/>
            <a:ext cx="1187771" cy="794385"/>
          </a:xfrm>
          <a:prstGeom prst="rect">
            <a:avLst/>
          </a:prstGeom>
          <a:noFill/>
        </p:spPr>
        <p:txBody>
          <a:bodyPr wrap="square" lIns="149695" tIns="74846" rIns="149695" bIns="74846" rtlCol="0">
            <a:spAutoFit/>
          </a:bodyPr>
          <a:lstStyle/>
          <a:p>
            <a:pPr algn="ctr"/>
            <a:r>
              <a:rPr lang="zh-CN" altLang="en-US" sz="2100" b="1">
                <a:solidFill>
                  <a:schemeClr val="bg1"/>
                </a:solidFill>
                <a:cs typeface="+mn-ea"/>
                <a:sym typeface="+mn-lt"/>
              </a:rPr>
              <a:t>信用</a:t>
            </a:r>
            <a:endParaRPr lang="zh-CN" altLang="en-US" sz="2100" b="1">
              <a:solidFill>
                <a:schemeClr val="bg1"/>
              </a:solidFill>
              <a:cs typeface="+mn-ea"/>
              <a:sym typeface="+mn-lt"/>
            </a:endParaRPr>
          </a:p>
          <a:p>
            <a:pPr algn="ctr"/>
            <a:r>
              <a:rPr lang="zh-CN" altLang="en-US" sz="2100" b="1">
                <a:solidFill>
                  <a:schemeClr val="bg1"/>
                </a:solidFill>
                <a:cs typeface="+mn-ea"/>
                <a:sym typeface="+mn-lt"/>
              </a:rPr>
              <a:t>属性</a:t>
            </a:r>
            <a:endParaRPr lang="zh-CN" altLang="en-US" sz="2100" b="1">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53" presetClass="entr" presetSubtype="16"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par>
                                <p:cTn id="34" presetID="53" presetClass="entr" presetSubtype="16"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p:cTn id="36" dur="500" fill="hold"/>
                                        <p:tgtEl>
                                          <p:spTgt spid="52"/>
                                        </p:tgtEl>
                                        <p:attrNameLst>
                                          <p:attrName>ppt_w</p:attrName>
                                        </p:attrNameLst>
                                      </p:cBhvr>
                                      <p:tavLst>
                                        <p:tav tm="0">
                                          <p:val>
                                            <p:fltVal val="0"/>
                                          </p:val>
                                        </p:tav>
                                        <p:tav tm="100000">
                                          <p:val>
                                            <p:strVal val="#ppt_w"/>
                                          </p:val>
                                        </p:tav>
                                      </p:tavLst>
                                    </p:anim>
                                    <p:anim calcmode="lin" valueType="num">
                                      <p:cBhvr>
                                        <p:cTn id="37" dur="500" fill="hold"/>
                                        <p:tgtEl>
                                          <p:spTgt spid="52"/>
                                        </p:tgtEl>
                                        <p:attrNameLst>
                                          <p:attrName>ppt_h</p:attrName>
                                        </p:attrNameLst>
                                      </p:cBhvr>
                                      <p:tavLst>
                                        <p:tav tm="0">
                                          <p:val>
                                            <p:fltVal val="0"/>
                                          </p:val>
                                        </p:tav>
                                        <p:tav tm="100000">
                                          <p:val>
                                            <p:strVal val="#ppt_h"/>
                                          </p:val>
                                        </p:tav>
                                      </p:tavLst>
                                    </p:anim>
                                    <p:animEffect transition="in" filter="fade">
                                      <p:cBhvr>
                                        <p:cTn id="38" dur="500"/>
                                        <p:tgtEl>
                                          <p:spTgt spid="5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300" fill="hold"/>
                                        <p:tgtEl>
                                          <p:spTgt spid="53"/>
                                        </p:tgtEl>
                                        <p:attrNameLst>
                                          <p:attrName>ppt_w</p:attrName>
                                        </p:attrNameLst>
                                      </p:cBhvr>
                                      <p:tavLst>
                                        <p:tav tm="0">
                                          <p:val>
                                            <p:fltVal val="0"/>
                                          </p:val>
                                        </p:tav>
                                        <p:tav tm="100000">
                                          <p:val>
                                            <p:strVal val="#ppt_w"/>
                                          </p:val>
                                        </p:tav>
                                      </p:tavLst>
                                    </p:anim>
                                    <p:anim calcmode="lin" valueType="num">
                                      <p:cBhvr>
                                        <p:cTn id="43" dur="300" fill="hold"/>
                                        <p:tgtEl>
                                          <p:spTgt spid="53"/>
                                        </p:tgtEl>
                                        <p:attrNameLst>
                                          <p:attrName>ppt_h</p:attrName>
                                        </p:attrNameLst>
                                      </p:cBhvr>
                                      <p:tavLst>
                                        <p:tav tm="0">
                                          <p:val>
                                            <p:fltVal val="0"/>
                                          </p:val>
                                        </p:tav>
                                        <p:tav tm="100000">
                                          <p:val>
                                            <p:strVal val="#ppt_h"/>
                                          </p:val>
                                        </p:tav>
                                      </p:tavLst>
                                    </p:anim>
                                    <p:animEffect transition="in" filter="fade">
                                      <p:cBhvr>
                                        <p:cTn id="44" dur="300"/>
                                        <p:tgtEl>
                                          <p:spTgt spid="5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fill="hold"/>
                                        <p:tgtEl>
                                          <p:spTgt spid="54"/>
                                        </p:tgtEl>
                                        <p:attrNameLst>
                                          <p:attrName>ppt_w</p:attrName>
                                        </p:attrNameLst>
                                      </p:cBhvr>
                                      <p:tavLst>
                                        <p:tav tm="0">
                                          <p:val>
                                            <p:fltVal val="0"/>
                                          </p:val>
                                        </p:tav>
                                        <p:tav tm="100000">
                                          <p:val>
                                            <p:strVal val="#ppt_w"/>
                                          </p:val>
                                        </p:tav>
                                      </p:tavLst>
                                    </p:anim>
                                    <p:anim calcmode="lin" valueType="num">
                                      <p:cBhvr>
                                        <p:cTn id="48" dur="500" fill="hold"/>
                                        <p:tgtEl>
                                          <p:spTgt spid="54"/>
                                        </p:tgtEl>
                                        <p:attrNameLst>
                                          <p:attrName>ppt_h</p:attrName>
                                        </p:attrNameLst>
                                      </p:cBhvr>
                                      <p:tavLst>
                                        <p:tav tm="0">
                                          <p:val>
                                            <p:fltVal val="0"/>
                                          </p:val>
                                        </p:tav>
                                        <p:tav tm="100000">
                                          <p:val>
                                            <p:strVal val="#ppt_h"/>
                                          </p:val>
                                        </p:tav>
                                      </p:tavLst>
                                    </p:anim>
                                    <p:animEffect transition="in" filter="fade">
                                      <p:cBhvr>
                                        <p:cTn id="49" dur="500"/>
                                        <p:tgtEl>
                                          <p:spTgt spid="5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300" fill="hold"/>
                                        <p:tgtEl>
                                          <p:spTgt spid="61"/>
                                        </p:tgtEl>
                                        <p:attrNameLst>
                                          <p:attrName>ppt_w</p:attrName>
                                        </p:attrNameLst>
                                      </p:cBhvr>
                                      <p:tavLst>
                                        <p:tav tm="0">
                                          <p:val>
                                            <p:fltVal val="0"/>
                                          </p:val>
                                        </p:tav>
                                        <p:tav tm="100000">
                                          <p:val>
                                            <p:strVal val="#ppt_w"/>
                                          </p:val>
                                        </p:tav>
                                      </p:tavLst>
                                    </p:anim>
                                    <p:anim calcmode="lin" valueType="num">
                                      <p:cBhvr>
                                        <p:cTn id="54" dur="300" fill="hold"/>
                                        <p:tgtEl>
                                          <p:spTgt spid="61"/>
                                        </p:tgtEl>
                                        <p:attrNameLst>
                                          <p:attrName>ppt_h</p:attrName>
                                        </p:attrNameLst>
                                      </p:cBhvr>
                                      <p:tavLst>
                                        <p:tav tm="0">
                                          <p:val>
                                            <p:fltVal val="0"/>
                                          </p:val>
                                        </p:tav>
                                        <p:tav tm="100000">
                                          <p:val>
                                            <p:strVal val="#ppt_h"/>
                                          </p:val>
                                        </p:tav>
                                      </p:tavLst>
                                    </p:anim>
                                    <p:animEffect transition="in" filter="fade">
                                      <p:cBhvr>
                                        <p:cTn id="55" dur="300"/>
                                        <p:tgtEl>
                                          <p:spTgt spid="6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 calcmode="lin" valueType="num">
                                      <p:cBhvr>
                                        <p:cTn id="58" dur="500" fill="hold"/>
                                        <p:tgtEl>
                                          <p:spTgt spid="86"/>
                                        </p:tgtEl>
                                        <p:attrNameLst>
                                          <p:attrName>ppt_w</p:attrName>
                                        </p:attrNameLst>
                                      </p:cBhvr>
                                      <p:tavLst>
                                        <p:tav tm="0">
                                          <p:val>
                                            <p:fltVal val="0"/>
                                          </p:val>
                                        </p:tav>
                                        <p:tav tm="100000">
                                          <p:val>
                                            <p:strVal val="#ppt_w"/>
                                          </p:val>
                                        </p:tav>
                                      </p:tavLst>
                                    </p:anim>
                                    <p:anim calcmode="lin" valueType="num">
                                      <p:cBhvr>
                                        <p:cTn id="59" dur="500" fill="hold"/>
                                        <p:tgtEl>
                                          <p:spTgt spid="86"/>
                                        </p:tgtEl>
                                        <p:attrNameLst>
                                          <p:attrName>ppt_h</p:attrName>
                                        </p:attrNameLst>
                                      </p:cBhvr>
                                      <p:tavLst>
                                        <p:tav tm="0">
                                          <p:val>
                                            <p:fltVal val="0"/>
                                          </p:val>
                                        </p:tav>
                                        <p:tav tm="100000">
                                          <p:val>
                                            <p:strVal val="#ppt_h"/>
                                          </p:val>
                                        </p:tav>
                                      </p:tavLst>
                                    </p:anim>
                                    <p:animEffect transition="in" filter="fade">
                                      <p:cBhvr>
                                        <p:cTn id="60" dur="500"/>
                                        <p:tgtEl>
                                          <p:spTgt spid="86"/>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300" fill="hold"/>
                                        <p:tgtEl>
                                          <p:spTgt spid="63"/>
                                        </p:tgtEl>
                                        <p:attrNameLst>
                                          <p:attrName>ppt_w</p:attrName>
                                        </p:attrNameLst>
                                      </p:cBhvr>
                                      <p:tavLst>
                                        <p:tav tm="0">
                                          <p:val>
                                            <p:fltVal val="0"/>
                                          </p:val>
                                        </p:tav>
                                        <p:tav tm="100000">
                                          <p:val>
                                            <p:strVal val="#ppt_w"/>
                                          </p:val>
                                        </p:tav>
                                      </p:tavLst>
                                    </p:anim>
                                    <p:anim calcmode="lin" valueType="num">
                                      <p:cBhvr>
                                        <p:cTn id="65" dur="300" fill="hold"/>
                                        <p:tgtEl>
                                          <p:spTgt spid="63"/>
                                        </p:tgtEl>
                                        <p:attrNameLst>
                                          <p:attrName>ppt_h</p:attrName>
                                        </p:attrNameLst>
                                      </p:cBhvr>
                                      <p:tavLst>
                                        <p:tav tm="0">
                                          <p:val>
                                            <p:fltVal val="0"/>
                                          </p:val>
                                        </p:tav>
                                        <p:tav tm="100000">
                                          <p:val>
                                            <p:strVal val="#ppt_h"/>
                                          </p:val>
                                        </p:tav>
                                      </p:tavLst>
                                    </p:anim>
                                    <p:animEffect transition="in" filter="fade">
                                      <p:cBhvr>
                                        <p:cTn id="66" dur="300"/>
                                        <p:tgtEl>
                                          <p:spTgt spid="6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300" fill="hold"/>
                                        <p:tgtEl>
                                          <p:spTgt spid="66"/>
                                        </p:tgtEl>
                                        <p:attrNameLst>
                                          <p:attrName>ppt_w</p:attrName>
                                        </p:attrNameLst>
                                      </p:cBhvr>
                                      <p:tavLst>
                                        <p:tav tm="0">
                                          <p:val>
                                            <p:fltVal val="0"/>
                                          </p:val>
                                        </p:tav>
                                        <p:tav tm="100000">
                                          <p:val>
                                            <p:strVal val="#ppt_w"/>
                                          </p:val>
                                        </p:tav>
                                      </p:tavLst>
                                    </p:anim>
                                    <p:anim calcmode="lin" valueType="num">
                                      <p:cBhvr>
                                        <p:cTn id="76" dur="300" fill="hold"/>
                                        <p:tgtEl>
                                          <p:spTgt spid="66"/>
                                        </p:tgtEl>
                                        <p:attrNameLst>
                                          <p:attrName>ppt_h</p:attrName>
                                        </p:attrNameLst>
                                      </p:cBhvr>
                                      <p:tavLst>
                                        <p:tav tm="0">
                                          <p:val>
                                            <p:fltVal val="0"/>
                                          </p:val>
                                        </p:tav>
                                        <p:tav tm="100000">
                                          <p:val>
                                            <p:strVal val="#ppt_h"/>
                                          </p:val>
                                        </p:tav>
                                      </p:tavLst>
                                    </p:anim>
                                    <p:animEffect transition="in" filter="fade">
                                      <p:cBhvr>
                                        <p:cTn id="77" dur="300"/>
                                        <p:tgtEl>
                                          <p:spTgt spid="6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88"/>
                                        </p:tgtEl>
                                        <p:attrNameLst>
                                          <p:attrName>style.visibility</p:attrName>
                                        </p:attrNameLst>
                                      </p:cBhvr>
                                      <p:to>
                                        <p:strVal val="visible"/>
                                      </p:to>
                                    </p:set>
                                    <p:anim calcmode="lin" valueType="num">
                                      <p:cBhvr>
                                        <p:cTn id="80" dur="500" fill="hold"/>
                                        <p:tgtEl>
                                          <p:spTgt spid="88"/>
                                        </p:tgtEl>
                                        <p:attrNameLst>
                                          <p:attrName>ppt_w</p:attrName>
                                        </p:attrNameLst>
                                      </p:cBhvr>
                                      <p:tavLst>
                                        <p:tav tm="0">
                                          <p:val>
                                            <p:fltVal val="0"/>
                                          </p:val>
                                        </p:tav>
                                        <p:tav tm="100000">
                                          <p:val>
                                            <p:strVal val="#ppt_w"/>
                                          </p:val>
                                        </p:tav>
                                      </p:tavLst>
                                    </p:anim>
                                    <p:anim calcmode="lin" valueType="num">
                                      <p:cBhvr>
                                        <p:cTn id="81" dur="500" fill="hold"/>
                                        <p:tgtEl>
                                          <p:spTgt spid="88"/>
                                        </p:tgtEl>
                                        <p:attrNameLst>
                                          <p:attrName>ppt_h</p:attrName>
                                        </p:attrNameLst>
                                      </p:cBhvr>
                                      <p:tavLst>
                                        <p:tav tm="0">
                                          <p:val>
                                            <p:fltVal val="0"/>
                                          </p:val>
                                        </p:tav>
                                        <p:tav tm="100000">
                                          <p:val>
                                            <p:strVal val="#ppt_h"/>
                                          </p:val>
                                        </p:tav>
                                      </p:tavLst>
                                    </p:anim>
                                    <p:animEffect transition="in" filter="fade">
                                      <p:cBhvr>
                                        <p:cTn id="82" dur="500"/>
                                        <p:tgtEl>
                                          <p:spTgt spid="88"/>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p:cTn id="91" dur="500" fill="hold"/>
                                        <p:tgtEl>
                                          <p:spTgt spid="112"/>
                                        </p:tgtEl>
                                        <p:attrNameLst>
                                          <p:attrName>ppt_w</p:attrName>
                                        </p:attrNameLst>
                                      </p:cBhvr>
                                      <p:tavLst>
                                        <p:tav tm="0">
                                          <p:val>
                                            <p:fltVal val="0"/>
                                          </p:val>
                                        </p:tav>
                                        <p:tav tm="100000">
                                          <p:val>
                                            <p:strVal val="#ppt_w"/>
                                          </p:val>
                                        </p:tav>
                                      </p:tavLst>
                                    </p:anim>
                                    <p:anim calcmode="lin" valueType="num">
                                      <p:cBhvr>
                                        <p:cTn id="92" dur="500" fill="hold"/>
                                        <p:tgtEl>
                                          <p:spTgt spid="112"/>
                                        </p:tgtEl>
                                        <p:attrNameLst>
                                          <p:attrName>ppt_h</p:attrName>
                                        </p:attrNameLst>
                                      </p:cBhvr>
                                      <p:tavLst>
                                        <p:tav tm="0">
                                          <p:val>
                                            <p:fltVal val="0"/>
                                          </p:val>
                                        </p:tav>
                                        <p:tav tm="100000">
                                          <p:val>
                                            <p:strVal val="#ppt_h"/>
                                          </p:val>
                                        </p:tav>
                                      </p:tavLst>
                                    </p:anim>
                                    <p:animEffect transition="in" filter="fade">
                                      <p:cBhvr>
                                        <p:cTn id="9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p:bldP spid="60" grpId="0"/>
      <p:bldP spid="61" grpId="0" bldLvl="0" animBg="1"/>
      <p:bldP spid="63" grpId="0" bldLvl="0" animBg="1"/>
      <p:bldP spid="66" grpId="0" bldLvl="0" animBg="1"/>
      <p:bldP spid="69" grpId="0" bldLvl="0" animBg="1"/>
      <p:bldP spid="86" grpId="0"/>
      <p:bldP spid="87" grpId="0"/>
      <p:bldP spid="88" grpId="0"/>
      <p:bldP spid="112" grpId="0"/>
    </p:bldLst>
  </p:timing>
</p:sld>
</file>

<file path=ppt/tags/tag1.xml><?xml version="1.0" encoding="utf-8"?>
<p:tagLst xmlns:p="http://schemas.openxmlformats.org/presentationml/2006/main">
  <p:tag name="MH" val="20160427150712"/>
  <p:tag name="MH_LIBRARY" val="CONTENTS"/>
  <p:tag name="MH_TYPE" val="ENTRY"/>
  <p:tag name="ID" val="545818"/>
  <p:tag name="MH_ORDER" val="1"/>
</p:tagLst>
</file>

<file path=ppt/tags/tag10.xml><?xml version="1.0" encoding="utf-8"?>
<p:tagLst xmlns:p="http://schemas.openxmlformats.org/presentationml/2006/main">
  <p:tag name="KSO_WM_DIAGRAM_VIRTUALLY_FRAME" val="{&quot;height&quot;:311.47488188976376,&quot;left&quot;:29.075078119613316,&quot;top&quot;:136.12511811023626,&quot;width&quot;:893.5249218803867}"/>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 name="KSO_WM_DIAGRAM_VIRTUALLY_FRAME" val="{&quot;height&quot;:358.9000000000001,&quot;left&quot;:29.075078119613316,&quot;top&quot;:136.12511811023626,&quot;width&quot;:893.5249218803867}"/>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 name="KSO_WM_DIAGRAM_VIRTUALLY_FRAME" val="{&quot;height&quot;:358.9000000000001,&quot;left&quot;:29.075078119613316,&quot;top&quot;:136.12511811023626,&quot;width&quot;:893.5249218803867}"/>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 name="KSO_WM_DIAGRAM_VIRTUALLY_FRAME" val="{&quot;height&quot;:358.9000000000001,&quot;left&quot;:29.075078119613316,&quot;top&quot;:136.12511811023626,&quot;width&quot;:893.5249218803867}"/>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 name="KSO_WM_DIAGRAM_VIRTUALLY_FRAME" val="{&quot;height&quot;:358.9000000000001,&quot;left&quot;:29.075078119613316,&quot;top&quot;:136.12511811023626,&quot;width&quot;:893.5249218803867}"/>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MH" val="20160427150712"/>
  <p:tag name="MH_LIBRARY" val="CONTENTS"/>
  <p:tag name="MH_TYPE" val="ENTRY"/>
  <p:tag name="ID" val="545818"/>
  <p:tag name="MH_ORDER" val="1"/>
  <p:tag name="KSO_WM_BEAUTIFY_FLAG" val=""/>
</p:tagLst>
</file>

<file path=ppt/tags/tag168.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69.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73.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MH" val="20160427150712"/>
  <p:tag name="MH_LIBRARY" val="CONTENTS"/>
  <p:tag name="MH_TYPE" val="NUMBER"/>
  <p:tag name="ID" val="545818"/>
  <p:tag name="MH_ORDER" val="1"/>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32.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33.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34.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35.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36.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37.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38.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39.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41.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42.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43.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44.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45.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46.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47.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48.xml><?xml version="1.0" encoding="utf-8"?>
<p:tagLst xmlns:p="http://schemas.openxmlformats.org/presentationml/2006/main">
  <p:tag name="KSO_WM_BEAUTIFY_FLAG" val=""/>
  <p:tag name="KSO_WM_DIAGRAM_VIRTUALLY_FRAME" val="{&quot;height&quot;:359.9338582677166,&quot;left&quot;:13.65,&quot;top&quot;:157.3,&quot;width&quot;:959.45}"/>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MH" val="20160427150712"/>
  <p:tag name="MH_LIBRARY" val="CONTENTS"/>
  <p:tag name="MH_TYPE" val="ENTRY"/>
  <p:tag name="ID" val="545818"/>
  <p:tag name="MH_ORDER" val="2"/>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MH" val="20160427150712"/>
  <p:tag name="MH_LIBRARY" val="CONTENTS"/>
  <p:tag name="MH_TYPE" val="ENTRY"/>
  <p:tag name="ID" val="545818"/>
  <p:tag name="MH_ORDER" val="1"/>
  <p:tag name="KSO_WM_BEAUTIFY_FLAG" val=""/>
</p:tagLst>
</file>

<file path=ppt/tags/tag319.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321.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324.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PP_MARK_KEY" val="ff0ed195-8a47-49fc-8ed6-1478e2e88297"/>
  <p:tag name="COMMONDATA" val="eyJoZGlkIjoiMGE0MTZlNWEyZWFiNWZjMmE5ZmM2YTlmY2ExY2Q1NzkifQ=="/>
  <p:tag name="commondata" val="eyJoZGlkIjoiZWNlM2RkYmQyMTYxMTBiNDVlYjNlODE3MWU3OTQ2N2EifQ=="/>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60427150712"/>
  <p:tag name="MH_LIBRARY" val="CONTENTS"/>
  <p:tag name="MH_TYPE" val="NUMBER"/>
  <p:tag name="ID" val="545818"/>
  <p:tag name="MH_ORDER" val="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MH" val="20160427150712"/>
  <p:tag name="MH_LIBRARY" val="CONTENTS"/>
  <p:tag name="MH_TYPE" val="ENTRY"/>
  <p:tag name="ID" val="545818"/>
  <p:tag name="MH_ORDER" val="2"/>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MH" val="20160427150712"/>
  <p:tag name="MH_LIBRARY" val="CONTENTS"/>
  <p:tag name="MH_TYPE" val="NUMBER"/>
  <p:tag name="ID" val="545818"/>
  <p:tag name="MH_ORDER" val="1"/>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11.47488188976376,&quot;left&quot;:29.075078119613316,&quot;top&quot;:136.12511811023626,&quot;width&quot;:893.5249218803867}"/>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DIAGRAM_VIRTUALLY_FRAME" val="{&quot;height&quot;:358.9000000000001,&quot;left&quot;:29.075078119613316,&quot;top&quot;:136.12511811023626,&quot;width&quot;:893.5249218803867}"/>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 name="KSO_WM_DIAGRAM_VIRTUALLY_FRAME" val="{&quot;height&quot;:358.9000000000001,&quot;left&quot;:29.075078119613316,&quot;top&quot;:136.12511811023626,&quot;width&quot;:893.5249218803867}"/>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r4ebi3wh">
      <a:majorFont>
        <a:latin typeface=""/>
        <a:ea typeface="微软雅黑"/>
        <a:cs typeface=""/>
      </a:majorFont>
      <a:minorFont>
        <a:latin typeface=""/>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5498</Words>
  <Application>WPS 演示</Application>
  <PresentationFormat>自定义</PresentationFormat>
  <Paragraphs>434</Paragraphs>
  <Slides>32</Slides>
  <Notes>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Arial</vt:lpstr>
      <vt:lpstr>宋体</vt:lpstr>
      <vt:lpstr>Wingdings</vt:lpstr>
      <vt:lpstr>微软雅黑</vt:lpstr>
      <vt:lpstr>Calibri</vt:lpstr>
      <vt:lpstr>Calibri Light</vt:lpstr>
      <vt:lpstr>方正宋刻本秀楷简体</vt:lpstr>
      <vt:lpstr>Arial Unicode MS</vt:lpstr>
      <vt:lpstr>等线</vt:lpstr>
      <vt:lpstr>FZLTDHK-GBK1-0</vt:lpstr>
      <vt:lpstr>Segoe Print</vt:lpstr>
      <vt:lpstr>FZLTXIHJW-GB1-0</vt:lpstr>
      <vt:lpstr>Office 主题​​</vt:lpstr>
      <vt:lpstr>PowerPoint 演示文稿</vt:lpstr>
      <vt:lpstr>PowerPoint 演示文稿</vt:lpstr>
      <vt:lpstr>一、客户数据的类型与价值</vt:lpstr>
      <vt:lpstr>一、客户数据的类型与价值</vt:lpstr>
      <vt:lpstr>二、客户画像</vt:lpstr>
      <vt:lpstr>二、客户画像</vt:lpstr>
      <vt:lpstr>二、客户画像</vt:lpstr>
      <vt:lpstr>二、客户画像</vt:lpstr>
      <vt:lpstr>二、客户画像</vt:lpstr>
      <vt:lpstr>三、客户标签</vt:lpstr>
      <vt:lpstr>三、客户标签</vt:lpstr>
      <vt:lpstr>三、客户标签</vt:lpstr>
      <vt:lpstr> 任务实战1：创建并分析客户画像</vt:lpstr>
      <vt:lpstr> 任务实战1：创建并分析客户画像</vt:lpstr>
      <vt:lpstr> 任务实战2：搭建客户标签</vt:lpstr>
      <vt:lpstr>PowerPoint 演示文稿</vt:lpstr>
      <vt:lpstr>一、会员与客户的区别</vt:lpstr>
      <vt:lpstr>二、会员生命周期</vt:lpstr>
      <vt:lpstr>三、会员忠诚度</vt:lpstr>
      <vt:lpstr>四、RFM 模型</vt:lpstr>
      <vt:lpstr>四、RFM 模型</vt:lpstr>
      <vt:lpstr> 任务实战1：分析店铺会员的留存率和流失率</vt:lpstr>
      <vt:lpstr> 任务实战1：分析店铺会员的留存率和流失率</vt:lpstr>
      <vt:lpstr> 任务实战2：分析店铺会员的忠诚度情况</vt:lpstr>
      <vt:lpstr> 任务实战2：分析店铺会员的忠诚度情况</vt:lpstr>
      <vt:lpstr> 任务实战3：使用 RFM 模型细分店铺会员类型</vt:lpstr>
      <vt:lpstr> 任务实战3：使用 RFM 模型细分店铺会员类型</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秋秋</cp:lastModifiedBy>
  <cp:revision>173</cp:revision>
  <dcterms:created xsi:type="dcterms:W3CDTF">2017-06-21T11:05:00Z</dcterms:created>
  <dcterms:modified xsi:type="dcterms:W3CDTF">2024-04-18T05:52:41Z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26C65698E75B45EB8437585BA88E691F_13</vt:lpwstr>
  </property>
  <property fmtid="{D5CDD505-2E9C-101B-9397-08002B2CF9AE}" pid="3" name="KSOProductBuildVer">
    <vt:lpwstr>2052-12.1.0.16729</vt:lpwstr>
  </property>
</Properties>
</file>