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8"/>
  </p:handoutMasterIdLst>
  <p:sldIdLst>
    <p:sldId id="257" r:id="rId3"/>
    <p:sldId id="258" r:id="rId4"/>
    <p:sldId id="592" r:id="rId6"/>
    <p:sldId id="619" r:id="rId7"/>
    <p:sldId id="620" r:id="rId8"/>
    <p:sldId id="621" r:id="rId9"/>
    <p:sldId id="622" r:id="rId10"/>
    <p:sldId id="623" r:id="rId11"/>
    <p:sldId id="624" r:id="rId12"/>
    <p:sldId id="625" r:id="rId13"/>
    <p:sldId id="626" r:id="rId14"/>
    <p:sldId id="627" r:id="rId15"/>
    <p:sldId id="628" r:id="rId16"/>
    <p:sldId id="629" r:id="rId17"/>
    <p:sldId id="630" r:id="rId18"/>
    <p:sldId id="631" r:id="rId19"/>
    <p:sldId id="632" r:id="rId20"/>
    <p:sldId id="610" r:id="rId21"/>
    <p:sldId id="635" r:id="rId22"/>
    <p:sldId id="542" r:id="rId23"/>
    <p:sldId id="343" r:id="rId24"/>
    <p:sldId id="616" r:id="rId25"/>
    <p:sldId id="324" r:id="rId26"/>
    <p:sldId id="325" r:id="rId27"/>
  </p:sldIdLst>
  <p:sldSz cx="12190095" cy="6859270"/>
  <p:notesSz cx="6858000" cy="9144000"/>
  <p:custDataLst>
    <p:tags r:id="rId32"/>
  </p:custDataLst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6" userDrawn="1">
          <p15:clr>
            <a:srgbClr val="A4A3A4"/>
          </p15:clr>
        </p15:guide>
        <p15:guide id="2" pos="37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3A98BC"/>
    <a:srgbClr val="E6460C"/>
    <a:srgbClr val="FEECE6"/>
    <a:srgbClr val="E5450F"/>
    <a:srgbClr val="912D09"/>
    <a:srgbClr val="2A6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81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178" y="954"/>
      </p:cViewPr>
      <p:guideLst>
        <p:guide orient="horz" pos="2236"/>
        <p:guide pos="37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2" Type="http://schemas.openxmlformats.org/officeDocument/2006/relationships/tags" Target="tags/tag204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anose="05000000000000000000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79"/>
            <p:cNvSpPr/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82"/>
            <p:cNvSpPr/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3"/>
            <p:cNvSpPr/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84"/>
            <p:cNvSpPr/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5"/>
            <p:cNvSpPr/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2"/>
            <p:cNvSpPr/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3"/>
            <p:cNvSpPr/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4"/>
            <p:cNvSpPr/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6"/>
            <p:cNvSpPr/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7"/>
            <p:cNvSpPr/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8"/>
            <p:cNvSpPr/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9"/>
            <p:cNvSpPr/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0"/>
            <p:cNvSpPr/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1"/>
            <p:cNvSpPr/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2"/>
            <p:cNvSpPr/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3"/>
            <p:cNvSpPr/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4"/>
            <p:cNvSpPr/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5"/>
            <p:cNvSpPr/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/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6"/>
            <p:cNvSpPr/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8" Type="http://schemas.openxmlformats.org/officeDocument/2006/relationships/notesSlide" Target="../notesSlides/notesSlide3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tags" Target="../tags/tag56.xml"/><Relationship Id="rId13" Type="http://schemas.openxmlformats.org/officeDocument/2006/relationships/tags" Target="../tags/tag55.xml"/><Relationship Id="rId12" Type="http://schemas.openxmlformats.org/officeDocument/2006/relationships/tags" Target="../tags/tag54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tags" Target="../tags/tag43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81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tags" Target="../tags/tag6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103.xml"/><Relationship Id="rId21" Type="http://schemas.openxmlformats.org/officeDocument/2006/relationships/tags" Target="../tags/tag102.xml"/><Relationship Id="rId20" Type="http://schemas.openxmlformats.org/officeDocument/2006/relationships/tags" Target="../tags/tag101.xml"/><Relationship Id="rId2" Type="http://schemas.openxmlformats.org/officeDocument/2006/relationships/tags" Target="../tags/tag83.xml"/><Relationship Id="rId19" Type="http://schemas.openxmlformats.org/officeDocument/2006/relationships/tags" Target="../tags/tag100.xml"/><Relationship Id="rId18" Type="http://schemas.openxmlformats.org/officeDocument/2006/relationships/tags" Target="../tags/tag99.xml"/><Relationship Id="rId17" Type="http://schemas.openxmlformats.org/officeDocument/2006/relationships/tags" Target="../tags/tag98.xml"/><Relationship Id="rId16" Type="http://schemas.openxmlformats.org/officeDocument/2006/relationships/tags" Target="../tags/tag97.xml"/><Relationship Id="rId15" Type="http://schemas.openxmlformats.org/officeDocument/2006/relationships/tags" Target="../tags/tag96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tags" Target="../tags/tag8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image" Target="../media/image2.png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12.xml"/><Relationship Id="rId1" Type="http://schemas.openxmlformats.org/officeDocument/2006/relationships/tags" Target="../tags/tag104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139.xml"/><Relationship Id="rId22" Type="http://schemas.openxmlformats.org/officeDocument/2006/relationships/tags" Target="../tags/tag138.xml"/><Relationship Id="rId21" Type="http://schemas.openxmlformats.org/officeDocument/2006/relationships/tags" Target="../tags/tag137.xml"/><Relationship Id="rId20" Type="http://schemas.openxmlformats.org/officeDocument/2006/relationships/tags" Target="../tags/tag136.xml"/><Relationship Id="rId2" Type="http://schemas.openxmlformats.org/officeDocument/2006/relationships/tags" Target="../tags/tag118.xml"/><Relationship Id="rId19" Type="http://schemas.openxmlformats.org/officeDocument/2006/relationships/tags" Target="../tags/tag135.xml"/><Relationship Id="rId18" Type="http://schemas.openxmlformats.org/officeDocument/2006/relationships/tags" Target="../tags/tag134.xml"/><Relationship Id="rId17" Type="http://schemas.openxmlformats.org/officeDocument/2006/relationships/tags" Target="../tags/tag133.xml"/><Relationship Id="rId16" Type="http://schemas.openxmlformats.org/officeDocument/2006/relationships/tags" Target="../tags/tag132.xml"/><Relationship Id="rId15" Type="http://schemas.openxmlformats.org/officeDocument/2006/relationships/tags" Target="../tags/tag131.xml"/><Relationship Id="rId14" Type="http://schemas.openxmlformats.org/officeDocument/2006/relationships/tags" Target="../tags/tag130.xml"/><Relationship Id="rId13" Type="http://schemas.openxmlformats.org/officeDocument/2006/relationships/tags" Target="../tags/tag129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tags" Target="../tags/tag11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9" Type="http://schemas.openxmlformats.org/officeDocument/2006/relationships/slideLayout" Target="../slideLayouts/slideLayout2.xml"/><Relationship Id="rId28" Type="http://schemas.openxmlformats.org/officeDocument/2006/relationships/tags" Target="../tags/tag167.xml"/><Relationship Id="rId27" Type="http://schemas.openxmlformats.org/officeDocument/2006/relationships/tags" Target="../tags/tag166.xml"/><Relationship Id="rId26" Type="http://schemas.openxmlformats.org/officeDocument/2006/relationships/tags" Target="../tags/tag165.xml"/><Relationship Id="rId25" Type="http://schemas.openxmlformats.org/officeDocument/2006/relationships/tags" Target="../tags/tag164.xml"/><Relationship Id="rId24" Type="http://schemas.openxmlformats.org/officeDocument/2006/relationships/tags" Target="../tags/tag163.xml"/><Relationship Id="rId23" Type="http://schemas.openxmlformats.org/officeDocument/2006/relationships/tags" Target="../tags/tag162.xml"/><Relationship Id="rId22" Type="http://schemas.openxmlformats.org/officeDocument/2006/relationships/tags" Target="../tags/tag161.xml"/><Relationship Id="rId21" Type="http://schemas.openxmlformats.org/officeDocument/2006/relationships/tags" Target="../tags/tag160.xml"/><Relationship Id="rId20" Type="http://schemas.openxmlformats.org/officeDocument/2006/relationships/tags" Target="../tags/tag159.xml"/><Relationship Id="rId2" Type="http://schemas.openxmlformats.org/officeDocument/2006/relationships/tags" Target="../tags/tag141.xml"/><Relationship Id="rId19" Type="http://schemas.openxmlformats.org/officeDocument/2006/relationships/tags" Target="../tags/tag158.xml"/><Relationship Id="rId18" Type="http://schemas.openxmlformats.org/officeDocument/2006/relationships/tags" Target="../tags/tag157.xml"/><Relationship Id="rId17" Type="http://schemas.openxmlformats.org/officeDocument/2006/relationships/tags" Target="../tags/tag156.xml"/><Relationship Id="rId16" Type="http://schemas.openxmlformats.org/officeDocument/2006/relationships/tags" Target="../tags/tag155.xml"/><Relationship Id="rId15" Type="http://schemas.openxmlformats.org/officeDocument/2006/relationships/tags" Target="../tags/tag154.xml"/><Relationship Id="rId14" Type="http://schemas.openxmlformats.org/officeDocument/2006/relationships/tags" Target="../tags/tag153.xml"/><Relationship Id="rId13" Type="http://schemas.openxmlformats.org/officeDocument/2006/relationships/tags" Target="../tags/tag152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tags" Target="../tags/tag140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image" Target="../media/image8.png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image" Target="../media/image7.png"/><Relationship Id="rId3" Type="http://schemas.openxmlformats.org/officeDocument/2006/relationships/tags" Target="../tags/tag169.xml"/><Relationship Id="rId2" Type="http://schemas.openxmlformats.org/officeDocument/2006/relationships/image" Target="../media/image6.png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15" Type="http://schemas.openxmlformats.org/officeDocument/2006/relationships/tags" Target="../tags/tag177.xml"/><Relationship Id="rId14" Type="http://schemas.openxmlformats.org/officeDocument/2006/relationships/image" Target="../media/image10.png"/><Relationship Id="rId13" Type="http://schemas.openxmlformats.org/officeDocument/2006/relationships/tags" Target="../tags/tag176.xml"/><Relationship Id="rId12" Type="http://schemas.openxmlformats.org/officeDocument/2006/relationships/tags" Target="../tags/tag175.xml"/><Relationship Id="rId11" Type="http://schemas.openxmlformats.org/officeDocument/2006/relationships/tags" Target="../tags/tag174.xml"/><Relationship Id="rId10" Type="http://schemas.openxmlformats.org/officeDocument/2006/relationships/image" Target="../media/image9.png"/><Relationship Id="rId1" Type="http://schemas.openxmlformats.org/officeDocument/2006/relationships/tags" Target="../tags/tag168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image" Target="../media/image13.png"/><Relationship Id="rId7" Type="http://schemas.openxmlformats.org/officeDocument/2006/relationships/tags" Target="../tags/tag183.xml"/><Relationship Id="rId6" Type="http://schemas.openxmlformats.org/officeDocument/2006/relationships/image" Target="../media/image12.png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5.png"/><Relationship Id="rId13" Type="http://schemas.openxmlformats.org/officeDocument/2006/relationships/tags" Target="../tags/tag187.xml"/><Relationship Id="rId12" Type="http://schemas.openxmlformats.org/officeDocument/2006/relationships/image" Target="../media/image14.png"/><Relationship Id="rId11" Type="http://schemas.openxmlformats.org/officeDocument/2006/relationships/tags" Target="../tags/tag186.xml"/><Relationship Id="rId10" Type="http://schemas.openxmlformats.org/officeDocument/2006/relationships/tags" Target="../tags/tag185.xml"/><Relationship Id="rId1" Type="http://schemas.openxmlformats.org/officeDocument/2006/relationships/tags" Target="../tags/tag17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image" Target="../media/image2.png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96.xml"/><Relationship Id="rId1" Type="http://schemas.openxmlformats.org/officeDocument/2006/relationships/tags" Target="../tags/tag18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tags" Target="../tags/tag19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5698490" y="3100070"/>
            <a:ext cx="6376035" cy="975995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分析 DSR 与客服数据</a:t>
            </a:r>
            <a:endParaRPr lang="zh-CN" altLang="en-US" sz="4800" b="1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776971" y="3990812"/>
            <a:ext cx="5710129" cy="427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zh-CN" altLang="en-US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数据化运营管理（第2版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微课版）</a:t>
            </a:r>
            <a:endParaRPr lang="zh-CN" altLang="en-US" sz="20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759995" y="2602006"/>
            <a:ext cx="1705242" cy="551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zh-CN" altLang="en-US" sz="2800" smtClean="0">
                <a:solidFill>
                  <a:srgbClr val="3A98BC"/>
                </a:solidFill>
                <a:latin typeface="+mn-lt"/>
                <a:ea typeface="+mn-ea"/>
                <a:cs typeface="+mn-ea"/>
                <a:sym typeface="+mn-lt"/>
              </a:rPr>
              <a:t>项目六</a:t>
            </a:r>
            <a:endParaRPr lang="en-US" altLang="zh-CN" sz="2800" dirty="0">
              <a:solidFill>
                <a:srgbClr val="3A98B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03270" y="4659496"/>
            <a:ext cx="4635189" cy="361339"/>
            <a:chOff x="5903270" y="4659496"/>
            <a:chExt cx="4635189" cy="361339"/>
          </a:xfrm>
        </p:grpSpPr>
        <p:sp>
          <p:nvSpPr>
            <p:cNvPr id="7" name="TextBox 4"/>
            <p:cNvSpPr txBox="1"/>
            <p:nvPr/>
          </p:nvSpPr>
          <p:spPr>
            <a:xfrm>
              <a:off x="5903270" y="4659496"/>
              <a:ext cx="4635189" cy="361339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+mn-lt"/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665382"/>
              <a:ext cx="1638608" cy="341072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8" y="475307"/>
            <a:ext cx="5761775" cy="5752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四、提升 DSR 的方法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>
            <p:custDataLst>
              <p:tags r:id="rId2"/>
            </p:custDataLst>
          </p:nvPr>
        </p:nvSpPr>
        <p:spPr>
          <a:xfrm>
            <a:off x="1102251" y="1072727"/>
            <a:ext cx="536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E5450F"/>
                </a:solidFill>
                <a:cs typeface="+mn-ea"/>
                <a:sym typeface="+mn-lt"/>
              </a:rPr>
              <a:t>（一）提升“宝贝与描述相符”的评分</a:t>
            </a:r>
            <a:endParaRPr lang="zh-CN" altLang="en-US">
              <a:solidFill>
                <a:srgbClr val="E5450F"/>
              </a:solidFill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80720" y="1669415"/>
            <a:ext cx="10737215" cy="1329055"/>
          </a:xfrm>
        </p:spPr>
        <p:txBody>
          <a:bodyPr>
            <a:normAutofit lnSpcReduction="10000"/>
          </a:bodyPr>
          <a:lstStyle/>
          <a:p>
            <a:r>
              <a:rPr lang="zh-CN" altLang="en-US">
                <a:cs typeface="+mn-ea"/>
                <a:sym typeface="+mn-lt"/>
              </a:rPr>
              <a:t>“宝贝与描述相符”项目主要从客户对购物后得到的商品体验角度出发，反映商品与店铺描述相符的程度。该项目可以避免店铺以欺骗性的诱导手段来买卖商品，提高店铺的信用程度，增加客户网购的安全感。</a:t>
            </a: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32"/>
          <p:cNvGrpSpPr/>
          <p:nvPr/>
        </p:nvGrpSpPr>
        <p:grpSpPr bwMode="auto">
          <a:xfrm>
            <a:off x="609321" y="4363005"/>
            <a:ext cx="3953443" cy="874287"/>
            <a:chOff x="-1032447" y="0"/>
            <a:chExt cx="2967616" cy="506624"/>
          </a:xfrm>
          <a:solidFill>
            <a:schemeClr val="accent1"/>
          </a:solidFill>
        </p:grpSpPr>
        <p:sp>
          <p:nvSpPr>
            <p:cNvPr id="11" name="圆角矩形 3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等腰三角形 3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03285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36"/>
          <p:cNvGrpSpPr/>
          <p:nvPr/>
        </p:nvGrpSpPr>
        <p:grpSpPr bwMode="auto">
          <a:xfrm flipV="1">
            <a:off x="4408460" y="4491309"/>
            <a:ext cx="3647935" cy="874289"/>
            <a:chOff x="-1" y="0"/>
            <a:chExt cx="2738252" cy="506625"/>
          </a:xfrm>
          <a:solidFill>
            <a:schemeClr val="accent2"/>
          </a:solidFill>
        </p:grpSpPr>
        <p:sp>
          <p:nvSpPr>
            <p:cNvPr id="15" name="圆角矩形 3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" y="73990"/>
              <a:ext cx="2738252" cy="432635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等腰三角形 3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TextBox 5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58280" y="4705153"/>
            <a:ext cx="2811732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sz="1600" b="1">
                <a:solidFill>
                  <a:schemeClr val="bg1"/>
                </a:solidFill>
                <a:cs typeface="+mn-ea"/>
                <a:sym typeface="+mn-lt"/>
              </a:rPr>
              <a:t>商品质量</a:t>
            </a:r>
            <a:endParaRPr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5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47831" y="4705153"/>
            <a:ext cx="3268186" cy="3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algn="ctr"/>
            <a:r>
              <a:rPr sz="1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图片内容</a:t>
            </a:r>
            <a:endParaRPr sz="16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>
            <p:custDataLst>
              <p:tags r:id="rId11"/>
            </p:custDataLst>
          </p:nvPr>
        </p:nvSpPr>
        <p:spPr>
          <a:xfrm>
            <a:off x="680720" y="3429635"/>
            <a:ext cx="3629660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高品质的商品在交易后，基本上都能得到客户的一致好评。</a:t>
            </a:r>
            <a:endParaRPr lang="zh-CN" altLang="en-US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>
            <p:custDataLst>
              <p:tags r:id="rId12"/>
            </p:custDataLst>
          </p:nvPr>
        </p:nvSpPr>
        <p:spPr>
          <a:xfrm>
            <a:off x="3167380" y="5493385"/>
            <a:ext cx="5855335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>
              <a:lnSpc>
                <a:spcPct val="120000"/>
              </a:lnSpc>
              <a:buClrTx/>
              <a:buSzTx/>
              <a:buFontTx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店铺的商品主图、详情页的商品细节图等与商品相关的图片，都是客户了解和观察商品的直接渠道，图片内容如果与商品的实际情况相符，一般能够得到好评。</a:t>
            </a:r>
            <a:endParaRPr lang="zh-CN" altLang="en-US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32"/>
          <p:cNvGrpSpPr/>
          <p:nvPr/>
        </p:nvGrpSpPr>
        <p:grpSpPr bwMode="auto">
          <a:xfrm>
            <a:off x="7924521" y="4363005"/>
            <a:ext cx="3953443" cy="874287"/>
            <a:chOff x="-1032447" y="0"/>
            <a:chExt cx="2967616" cy="506624"/>
          </a:xfrm>
          <a:solidFill>
            <a:schemeClr val="accent1"/>
          </a:solidFill>
        </p:grpSpPr>
        <p:sp>
          <p:nvSpPr>
            <p:cNvPr id="17" name="圆角矩形 3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等腰三角形 3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03285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TextBox 5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438860" y="4705153"/>
            <a:ext cx="2811732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sz="1600" b="1">
                <a:solidFill>
                  <a:schemeClr val="bg1"/>
                </a:solidFill>
                <a:cs typeface="+mn-ea"/>
                <a:sym typeface="+mn-lt"/>
              </a:rPr>
              <a:t>商品大小</a:t>
            </a:r>
            <a:endParaRPr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16"/>
            </p:custDataLst>
          </p:nvPr>
        </p:nvSpPr>
        <p:spPr>
          <a:xfrm>
            <a:off x="7778115" y="3097530"/>
            <a:ext cx="4098925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>
              <a:lnSpc>
                <a:spcPct val="120000"/>
              </a:lnSpc>
              <a:buClrTx/>
              <a:buSzTx/>
              <a:buFontTx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商品大小同样会影响客户的购物体验，也是“宝贝与描述相符”项目的重要参考指标，店铺应该予以足够的重视。</a:t>
            </a:r>
            <a:endParaRPr lang="zh-CN" altLang="en-US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四、提升 DSR 的方法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>
            <p:custDataLst>
              <p:tags r:id="rId2"/>
            </p:custDataLst>
          </p:nvPr>
        </p:nvSpPr>
        <p:spPr>
          <a:xfrm>
            <a:off x="1102251" y="1184487"/>
            <a:ext cx="536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E5450F"/>
                </a:solidFill>
                <a:cs typeface="+mn-ea"/>
                <a:sym typeface="+mn-lt"/>
              </a:rPr>
              <a:t>（二）提升“卖家的服务态度”的评分</a:t>
            </a:r>
            <a:endParaRPr lang="zh-CN" altLang="en-US">
              <a:solidFill>
                <a:srgbClr val="E5450F"/>
              </a:solidFill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102360" y="2177415"/>
            <a:ext cx="9803130" cy="3558540"/>
          </a:xfrm>
        </p:spPr>
        <p:txBody>
          <a:bodyPr>
            <a:normAutofit fontScale="90000"/>
          </a:bodyPr>
          <a:lstStyle/>
          <a:p>
            <a:r>
              <a:rPr lang="zh-CN" altLang="en-US">
                <a:cs typeface="+mn-ea"/>
                <a:sym typeface="+mn-lt"/>
              </a:rPr>
              <a:t>提供优质的服务是店铺提高转化率的关键。越来越多的店铺开始重视客服环节，严格考核客服人员的态度、客服人员的响应时间、客服人员的专业程度等，就是为了通过服务态度来提高店铺口碑，以吸引新客户、留住老客户，最终提高商品转化率。</a:t>
            </a:r>
            <a:endParaRPr lang="zh-CN" altLang="en-US">
              <a:cs typeface="+mn-ea"/>
              <a:sym typeface="+mn-lt"/>
            </a:endParaRPr>
          </a:p>
          <a:p>
            <a:r>
              <a:rPr lang="zh-CN" altLang="en-US">
                <a:cs typeface="+mn-ea"/>
                <a:sym typeface="+mn-lt"/>
              </a:rPr>
              <a:t>客户在购物时，经常会与客服人员沟通。在这个过程中，客户往往就能对客服人员的服务态度有直接了解。在咨询客服人员时，客服人员的响应时间、态度是否热情、建议是否合理、对行业的专业程度是否较高等，都能让客户产生不同的体验。店铺可以通过数据化管理的方式，建立客服 KPI 考核系统进行客服管理，具体内容本章任务二中会进行介绍。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4022725" y="6076950"/>
            <a:ext cx="8166735" cy="782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四、提升 DSR 的方法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>
            <p:custDataLst>
              <p:tags r:id="rId2"/>
            </p:custDataLst>
          </p:nvPr>
        </p:nvSpPr>
        <p:spPr>
          <a:xfrm>
            <a:off x="1102251" y="1103207"/>
            <a:ext cx="536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E5450F"/>
                </a:solidFill>
                <a:cs typeface="+mn-ea"/>
                <a:sym typeface="+mn-lt"/>
              </a:rPr>
              <a:t>（三）提升“物流服务的质量”的评分</a:t>
            </a:r>
            <a:endParaRPr lang="zh-CN" altLang="en-US">
              <a:solidFill>
                <a:srgbClr val="E5450F"/>
              </a:solidFill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平行四边形 46"/>
          <p:cNvSpPr/>
          <p:nvPr>
            <p:custDataLst>
              <p:tags r:id="rId4"/>
            </p:custDataLst>
          </p:nvPr>
        </p:nvSpPr>
        <p:spPr>
          <a:xfrm rot="20362696" flipV="1">
            <a:off x="4543997" y="3635321"/>
            <a:ext cx="2422944" cy="1085662"/>
          </a:xfrm>
          <a:prstGeom prst="parallelogram">
            <a:avLst>
              <a:gd name="adj" fmla="val 689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8" name="平行四边形 47"/>
          <p:cNvSpPr/>
          <p:nvPr>
            <p:custDataLst>
              <p:tags r:id="rId5"/>
            </p:custDataLst>
          </p:nvPr>
        </p:nvSpPr>
        <p:spPr>
          <a:xfrm rot="5400000">
            <a:off x="3887569" y="4544186"/>
            <a:ext cx="2006253" cy="1163078"/>
          </a:xfrm>
          <a:prstGeom prst="parallelogram">
            <a:avLst>
              <a:gd name="adj" fmla="val 6895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9" name="平行四边形 48"/>
          <p:cNvSpPr/>
          <p:nvPr>
            <p:custDataLst>
              <p:tags r:id="rId6"/>
            </p:custDataLst>
          </p:nvPr>
        </p:nvSpPr>
        <p:spPr>
          <a:xfrm rot="5400000" flipH="1">
            <a:off x="5439428" y="4488681"/>
            <a:ext cx="1788801" cy="1491532"/>
          </a:xfrm>
          <a:prstGeom prst="parallelogram">
            <a:avLst>
              <a:gd name="adj" fmla="val 383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>
            <p:custDataLst>
              <p:tags r:id="rId7"/>
            </p:custDataLst>
          </p:nvPr>
        </p:nvCxnSpPr>
        <p:spPr>
          <a:xfrm flipV="1">
            <a:off x="5792752" y="3000429"/>
            <a:ext cx="0" cy="112216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>
            <p:custDataLst>
              <p:tags r:id="rId8"/>
            </p:custDataLst>
          </p:nvPr>
        </p:nvCxnSpPr>
        <p:spPr>
          <a:xfrm>
            <a:off x="6333832" y="5125727"/>
            <a:ext cx="1120234" cy="6301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>
            <p:custDataLst>
              <p:tags r:id="rId9"/>
            </p:custDataLst>
          </p:nvPr>
        </p:nvCxnSpPr>
        <p:spPr>
          <a:xfrm flipH="1">
            <a:off x="3952143" y="5125723"/>
            <a:ext cx="937760" cy="52695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52"/>
          <p:cNvSpPr/>
          <p:nvPr>
            <p:custDataLst>
              <p:tags r:id="rId10"/>
            </p:custDataLst>
          </p:nvPr>
        </p:nvSpPr>
        <p:spPr bwMode="auto">
          <a:xfrm>
            <a:off x="5400828" y="2214752"/>
            <a:ext cx="785435" cy="7856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>
            <p:custDataLst>
              <p:tags r:id="rId11"/>
            </p:custDataLst>
          </p:nvPr>
        </p:nvSpPr>
        <p:spPr bwMode="auto">
          <a:xfrm>
            <a:off x="3225419" y="5414600"/>
            <a:ext cx="785434" cy="7840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>
            <p:custDataLst>
              <p:tags r:id="rId12"/>
            </p:custDataLst>
          </p:nvPr>
        </p:nvSpPr>
        <p:spPr bwMode="auto">
          <a:xfrm>
            <a:off x="7414399" y="5562214"/>
            <a:ext cx="785434" cy="7856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6" name="文本框 5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20862" y="1994133"/>
            <a:ext cx="300632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609600"/>
            <a:r>
              <a: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发货速度</a:t>
            </a:r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TextBox 3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21174" y="2468703"/>
            <a:ext cx="3799126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609600">
              <a:spcBef>
                <a:spcPct val="0"/>
              </a:spcBef>
            </a:pPr>
            <a:r>
              <a:rPr lang="zh-CN" altLang="en-US" sz="18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发货速度是指从客户拍下商品后到店铺发出商品的时间长短。</a:t>
            </a:r>
            <a:endParaRPr lang="zh-CN" altLang="en-US" sz="180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文本框 5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678690" y="3879716"/>
            <a:ext cx="33322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09600"/>
            <a:r>
              <a: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商品包装</a:t>
            </a:r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TextBox 3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19049" y="4287630"/>
            <a:ext cx="3633273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09600">
              <a:spcBef>
                <a:spcPct val="0"/>
              </a:spcBef>
            </a:pPr>
            <a:r>
              <a:rPr lang="zh-CN" altLang="en-US" sz="18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商品包装也是影响物流服务质量的重要因素，好的包装不仅能够保证</a:t>
            </a:r>
            <a:endParaRPr lang="zh-CN" altLang="en-US" sz="180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609600">
              <a:spcBef>
                <a:spcPct val="0"/>
              </a:spcBef>
            </a:pPr>
            <a:r>
              <a:rPr lang="zh-CN" altLang="en-US" sz="18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商品完好无损，也能使客户感到心情愉悦。</a:t>
            </a:r>
            <a:endParaRPr lang="zh-CN" altLang="en-US" sz="180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文本框 5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357460" y="3040754"/>
            <a:ext cx="233837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609600"/>
            <a:r>
              <a: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发货检查</a:t>
            </a:r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TextBox 3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38091" y="3483585"/>
            <a:ext cx="296079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09600">
              <a:spcBef>
                <a:spcPct val="0"/>
              </a:spcBef>
            </a:pPr>
            <a:r>
              <a:rPr lang="zh-CN" altLang="en-US" sz="18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对于客户已经拍下的商品，店铺不能直接出库发货，发货前应该仔细检查，确保客户收到商品时没有任何质量问题。</a:t>
            </a:r>
            <a:endParaRPr lang="zh-CN" altLang="en-US" sz="180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48" grpId="0" bldLvl="0" animBg="1"/>
      <p:bldP spid="49" grpId="0" bldLvl="0" animBg="1"/>
      <p:bldP spid="53" grpId="0" bldLvl="0" animBg="1"/>
      <p:bldP spid="54" grpId="0" bldLvl="0" animBg="1"/>
      <p:bldP spid="55" grpId="0" bldLvl="0" animBg="1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任务实战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：推算店铺所需 5 分好评的数量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任务实施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32"/>
          <p:cNvGrpSpPr/>
          <p:nvPr>
            <p:custDataLst>
              <p:tags r:id="rId3"/>
            </p:custDataLst>
          </p:nvPr>
        </p:nvGrpSpPr>
        <p:grpSpPr bwMode="auto">
          <a:xfrm>
            <a:off x="1499235" y="3352800"/>
            <a:ext cx="2571750" cy="1047115"/>
            <a:chOff x="-1032447" y="0"/>
            <a:chExt cx="2967616" cy="506624"/>
          </a:xfrm>
          <a:solidFill>
            <a:schemeClr val="accent1"/>
          </a:solidFill>
        </p:grpSpPr>
        <p:sp>
          <p:nvSpPr>
            <p:cNvPr id="11" name="圆角矩形 3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等腰三角形 3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03285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TextBox 5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49170" y="3705860"/>
            <a:ext cx="1228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1600" b="1">
                <a:solidFill>
                  <a:schemeClr val="bg1"/>
                </a:solidFill>
                <a:cs typeface="+mn-ea"/>
                <a:sym typeface="+mn-lt"/>
              </a:rPr>
              <a:t>．计算各评分的具体人数</a:t>
            </a:r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>
            <p:custDataLst>
              <p:tags r:id="rId7"/>
            </p:custDataLst>
          </p:nvPr>
        </p:nvGrpSpPr>
        <p:grpSpPr>
          <a:xfrm>
            <a:off x="4091940" y="3476625"/>
            <a:ext cx="2327910" cy="1080770"/>
            <a:chOff x="6748" y="5993"/>
            <a:chExt cx="3666" cy="1808"/>
          </a:xfrm>
        </p:grpSpPr>
        <p:grpSp>
          <p:nvGrpSpPr>
            <p:cNvPr id="14" name="组合 36"/>
            <p:cNvGrpSpPr/>
            <p:nvPr/>
          </p:nvGrpSpPr>
          <p:grpSpPr bwMode="auto">
            <a:xfrm flipV="1">
              <a:off x="6748" y="5993"/>
              <a:ext cx="3666" cy="1809"/>
              <a:chOff x="-1" y="0"/>
              <a:chExt cx="2738252" cy="506625"/>
            </a:xfrm>
            <a:solidFill>
              <a:schemeClr val="accent2"/>
            </a:solidFill>
          </p:grpSpPr>
          <p:sp>
            <p:nvSpPr>
              <p:cNvPr id="15" name="圆角矩形 37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-1" y="73990"/>
                <a:ext cx="2738252" cy="432635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等腰三角形 3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902659" y="0"/>
                <a:ext cx="129852" cy="95220"/>
              </a:xfrm>
              <a:prstGeom prst="triangle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TextBox 5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39" y="6376"/>
              <a:ext cx="3084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alt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．计算“宝贝与描述相符”项目的评分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>
            <p:custDataLst>
              <p:tags r:id="rId11"/>
            </p:custDataLst>
          </p:nvPr>
        </p:nvSpPr>
        <p:spPr>
          <a:xfrm>
            <a:off x="1499235" y="1878330"/>
            <a:ext cx="2637790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1800" dirty="0">
                <a:cs typeface="+mn-ea"/>
                <a:sym typeface="+mn-lt"/>
              </a:rPr>
              <a:t>利用半年内参与评分的总人数与各评分人数占比的乘积计算。</a:t>
            </a:r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>
            <p:custDataLst>
              <p:tags r:id="rId12"/>
            </p:custDataLst>
          </p:nvPr>
        </p:nvSpPr>
        <p:spPr>
          <a:xfrm>
            <a:off x="3329940" y="4686300"/>
            <a:ext cx="3168650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1800">
                <a:cs typeface="+mn-ea"/>
                <a:sym typeface="+mn-lt"/>
              </a:rPr>
              <a:t>评分 =（5×24276+4×</a:t>
            </a:r>
            <a:br>
              <a:rPr lang="zh-CN" altLang="en-US" sz="1800">
                <a:cs typeface="+mn-ea"/>
                <a:sym typeface="+mn-lt"/>
              </a:rPr>
            </a:br>
            <a:r>
              <a:rPr lang="zh-CN" altLang="en-US" sz="1800">
                <a:cs typeface="+mn-ea"/>
                <a:sym typeface="+mn-lt"/>
              </a:rPr>
              <a:t>1618+3×536+2×115+1×250）÷26795=4.849</a:t>
            </a:r>
            <a:endParaRPr lang="zh-CN" altLang="en-US" sz="1800">
              <a:cs typeface="+mn-ea"/>
              <a:sym typeface="+mn-lt"/>
            </a:endParaRPr>
          </a:p>
        </p:txBody>
      </p:sp>
      <p:grpSp>
        <p:nvGrpSpPr>
          <p:cNvPr id="16" name="组合 32"/>
          <p:cNvGrpSpPr/>
          <p:nvPr>
            <p:custDataLst>
              <p:tags r:id="rId13"/>
            </p:custDataLst>
          </p:nvPr>
        </p:nvGrpSpPr>
        <p:grpSpPr bwMode="auto">
          <a:xfrm>
            <a:off x="6440805" y="3312160"/>
            <a:ext cx="2369185" cy="1068705"/>
            <a:chOff x="-1032447" y="0"/>
            <a:chExt cx="2967616" cy="506624"/>
          </a:xfrm>
          <a:solidFill>
            <a:schemeClr val="accent1"/>
          </a:solidFill>
        </p:grpSpPr>
        <p:sp>
          <p:nvSpPr>
            <p:cNvPr id="17" name="圆角矩形 3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等腰三角形 3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3285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TextBox 5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61150" y="3695700"/>
            <a:ext cx="184658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sz="1600" b="1">
                <a:solidFill>
                  <a:schemeClr val="bg1"/>
                </a:solidFill>
                <a:cs typeface="+mn-ea"/>
                <a:sym typeface="+mn-lt"/>
              </a:rPr>
              <a:t>．计算同行业平均水平现阶段的评分</a:t>
            </a:r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17"/>
            </p:custDataLst>
          </p:nvPr>
        </p:nvSpPr>
        <p:spPr>
          <a:xfrm>
            <a:off x="6264910" y="2210435"/>
            <a:ext cx="2731135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1800">
                <a:cs typeface="+mn-ea"/>
                <a:sym typeface="+mn-lt"/>
              </a:rPr>
              <a:t>评分 =4.849÷（1-0.94%）=4.895</a:t>
            </a:r>
            <a:endParaRPr lang="zh-CN" altLang="en-US" sz="180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>
            <p:custDataLst>
              <p:tags r:id="rId18"/>
            </p:custDataLst>
          </p:nvPr>
        </p:nvGrpSpPr>
        <p:grpSpPr>
          <a:xfrm>
            <a:off x="8806815" y="3457575"/>
            <a:ext cx="2327910" cy="1080770"/>
            <a:chOff x="6748" y="5993"/>
            <a:chExt cx="3666" cy="1808"/>
          </a:xfrm>
        </p:grpSpPr>
        <p:grpSp>
          <p:nvGrpSpPr>
            <p:cNvPr id="9" name="组合 36"/>
            <p:cNvGrpSpPr/>
            <p:nvPr/>
          </p:nvGrpSpPr>
          <p:grpSpPr bwMode="auto">
            <a:xfrm flipV="1">
              <a:off x="6748" y="5993"/>
              <a:ext cx="3666" cy="1809"/>
              <a:chOff x="-1" y="0"/>
              <a:chExt cx="2738252" cy="506625"/>
            </a:xfrm>
            <a:solidFill>
              <a:schemeClr val="accent2"/>
            </a:solidFill>
          </p:grpSpPr>
          <p:sp>
            <p:nvSpPr>
              <p:cNvPr id="10" name="圆角矩形 3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-1" y="73990"/>
                <a:ext cx="2738252" cy="432635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等腰三角形 3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02659" y="0"/>
                <a:ext cx="129852" cy="95220"/>
              </a:xfrm>
              <a:prstGeom prst="triangle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TextBox 5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39" y="6376"/>
              <a:ext cx="3084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alt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</a:t>
              </a: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．计算 5 分好评的需求量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>
            <p:custDataLst>
              <p:tags r:id="rId22"/>
            </p:custDataLst>
          </p:nvPr>
        </p:nvSpPr>
        <p:spPr>
          <a:xfrm>
            <a:off x="8232140" y="4754245"/>
            <a:ext cx="3279775" cy="1419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1800">
                <a:cs typeface="+mn-ea"/>
                <a:sym typeface="+mn-lt"/>
              </a:rPr>
              <a:t>需求量 =26795×［4.895-</a:t>
            </a:r>
            <a:br>
              <a:rPr lang="zh-CN" altLang="en-US" sz="1800">
                <a:cs typeface="+mn-ea"/>
                <a:sym typeface="+mn-lt"/>
              </a:rPr>
            </a:br>
            <a:r>
              <a:rPr lang="zh-CN" altLang="en-US" sz="1800">
                <a:cs typeface="+mn-ea"/>
                <a:sym typeface="+mn-lt"/>
              </a:rPr>
              <a:t>（5×90.60%+4×6.04%+3×</a:t>
            </a:r>
            <a:br>
              <a:rPr lang="zh-CN" altLang="en-US" sz="1800">
                <a:cs typeface="+mn-ea"/>
                <a:sym typeface="+mn-lt"/>
              </a:rPr>
            </a:br>
            <a:r>
              <a:rPr lang="zh-CN" altLang="en-US" sz="1800">
                <a:cs typeface="+mn-ea"/>
                <a:sym typeface="+mn-lt"/>
              </a:rPr>
              <a:t>2.00%+2×0.43%+1×0.94%）］</a:t>
            </a:r>
            <a:br>
              <a:rPr lang="zh-CN" altLang="en-US" sz="1800">
                <a:cs typeface="+mn-ea"/>
                <a:sym typeface="+mn-lt"/>
              </a:rPr>
            </a:br>
            <a:r>
              <a:rPr lang="zh-CN" altLang="en-US" sz="1800">
                <a:cs typeface="+mn-ea"/>
                <a:sym typeface="+mn-lt"/>
              </a:rPr>
              <a:t>÷（5-4.895）=11586</a:t>
            </a:r>
            <a:endParaRPr lang="zh-CN" altLang="en-US" sz="18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>
            <p:custDataLst>
              <p:tags r:id="rId1"/>
            </p:custDataLst>
          </p:nvPr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Box 25"/>
          <p:cNvSpPr txBox="1"/>
          <p:nvPr>
            <p:custDataLst>
              <p:tags r:id="rId2"/>
            </p:custDataLst>
          </p:nvPr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cs typeface="+mn-ea"/>
                <a:sym typeface="+mn-lt"/>
              </a:rPr>
              <a:t>目 录 </a:t>
            </a:r>
            <a:endParaRPr lang="zh-CN" altLang="en-US" b="1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132211" y="1848326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分析店铺 DSR 数据</a:t>
            </a:r>
            <a:endParaRPr lang="zh-CN" altLang="en-US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4"/>
            </p:custDataLst>
          </p:nvPr>
        </p:nvSpPr>
        <p:spPr>
          <a:xfrm>
            <a:off x="4918804" y="304155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 smtClean="0">
                <a:solidFill>
                  <a:schemeClr val="accent1"/>
                </a:solidFill>
                <a:cs typeface="+mn-ea"/>
                <a:sym typeface="+mn-lt"/>
              </a:rPr>
              <a:t>任务二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132211" y="3114229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mtClean="0">
                <a:solidFill>
                  <a:schemeClr val="bg1"/>
                </a:solidFill>
                <a:cs typeface="+mn-ea"/>
                <a:sym typeface="+mn-lt"/>
              </a:rPr>
              <a:t>分析店铺客服数据</a:t>
            </a:r>
            <a:endParaRPr lang="zh-CN" altLang="en-US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5010879" y="1779760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任务一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56" y="1843973"/>
            <a:ext cx="4526777" cy="4519803"/>
          </a:xfrm>
          <a:prstGeom prst="rect">
            <a:avLst/>
          </a:prstGeom>
        </p:spPr>
      </p:pic>
      <p:sp>
        <p:nvSpPr>
          <p:cNvPr id="9" name="MH_Entry_2">
            <a:hlinkClick r:id="" action="ppaction://noaction"/>
          </p:cNvPr>
          <p:cNvSpPr txBox="1"/>
          <p:nvPr>
            <p:custDataLst>
              <p:tags r:id="rId9"/>
            </p:custDataLst>
          </p:nvPr>
        </p:nvSpPr>
        <p:spPr>
          <a:xfrm>
            <a:off x="1127131" y="4380309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综合实训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5010879" y="430377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实训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一、KPI 考核系统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43230" y="1638935"/>
            <a:ext cx="2923540" cy="4645025"/>
          </a:xfrm>
        </p:spPr>
        <p:txBody>
          <a:bodyPr>
            <a:normAutofit fontScale="87500"/>
          </a:bodyPr>
          <a:lstStyle/>
          <a:p>
            <a:r>
              <a:rPr lang="zh-CN" altLang="en-US">
                <a:cs typeface="+mn-ea"/>
                <a:sym typeface="+mn-lt"/>
              </a:rPr>
              <a:t>KPI 全称为 Key Performance Indicator，中文名称是关键绩效指标。KPI 是一种用于衡量个人、团队或组织在特定目标和关键活动表现的度量指标，它通常是基于具体目标和战略目标设定的，用来评估绩效和监测进展，有助于确定是否达到了预期结果。</a:t>
            </a:r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2185" y="2258695"/>
            <a:ext cx="8159750" cy="2972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一、KPI 考核系统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81710" y="988695"/>
            <a:ext cx="9497060" cy="1525905"/>
          </a:xfrm>
        </p:spPr>
        <p:txBody>
          <a:bodyPr>
            <a:normAutofit/>
          </a:bodyPr>
          <a:lstStyle/>
          <a:p>
            <a:r>
              <a:rPr lang="zh-CN" altLang="en-US">
                <a:cs typeface="+mn-ea"/>
                <a:sym typeface="+mn-lt"/>
              </a:rPr>
              <a:t>店铺要建立客服 KPI 考核系统，首先要确定使用适合店铺的考核指标、指标在考核体系中的权重分配等问题，然后以这些指标为基础，建立完整的评分标准。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íṩľíḍè-圆角矩形 61"/>
          <p:cNvSpPr/>
          <p:nvPr>
            <p:custDataLst>
              <p:tags r:id="rId4"/>
            </p:custDataLst>
          </p:nvPr>
        </p:nvSpPr>
        <p:spPr>
          <a:xfrm>
            <a:off x="666641" y="2585026"/>
            <a:ext cx="1954202" cy="3203612"/>
          </a:xfrm>
          <a:prstGeom prst="roundRect">
            <a:avLst>
              <a:gd name="adj" fmla="val 34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216000" bIns="216000" anchor="t" anchorCtr="1">
            <a:normAutofit/>
          </a:bodyPr>
          <a:lstStyle/>
          <a:p>
            <a:pPr algn="ctr"/>
            <a:r>
              <a:rPr lang="zh-CN" altLang="en-US">
                <a:cs typeface="+mn-ea"/>
                <a:sym typeface="+mn-lt"/>
              </a:rPr>
              <a:t>响应时间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íṩľíḍè-任意多边形 62"/>
          <p:cNvSpPr/>
          <p:nvPr>
            <p:custDataLst>
              <p:tags r:id="rId5"/>
            </p:custDataLst>
          </p:nvPr>
        </p:nvSpPr>
        <p:spPr>
          <a:xfrm>
            <a:off x="666750" y="3385820"/>
            <a:ext cx="1953895" cy="3235325"/>
          </a:xfrm>
          <a:custGeom>
            <a:avLst/>
            <a:gdLst>
              <a:gd name="connsiteX0" fmla="*/ 0 w 3657600"/>
              <a:gd name="connsiteY0" fmla="*/ 0 h 5486400"/>
              <a:gd name="connsiteX1" fmla="*/ 127467 w 3657600"/>
              <a:gd name="connsiteY1" fmla="*/ 0 h 5486400"/>
              <a:gd name="connsiteX2" fmla="*/ 1072342 w 3657600"/>
              <a:gd name="connsiteY2" fmla="*/ 0 h 5486400"/>
              <a:gd name="connsiteX3" fmla="*/ 1828800 w 3657600"/>
              <a:gd name="connsiteY3" fmla="*/ 756458 h 5486400"/>
              <a:gd name="connsiteX4" fmla="*/ 2585258 w 3657600"/>
              <a:gd name="connsiteY4" fmla="*/ 0 h 5486400"/>
              <a:gd name="connsiteX5" fmla="*/ 3530133 w 3657600"/>
              <a:gd name="connsiteY5" fmla="*/ 0 h 5486400"/>
              <a:gd name="connsiteX6" fmla="*/ 3657600 w 3657600"/>
              <a:gd name="connsiteY6" fmla="*/ 0 h 5486400"/>
              <a:gd name="connsiteX7" fmla="*/ 3657600 w 3657600"/>
              <a:gd name="connsiteY7" fmla="*/ 127467 h 5486400"/>
              <a:gd name="connsiteX8" fmla="*/ 3657600 w 3657600"/>
              <a:gd name="connsiteY8" fmla="*/ 914400 h 5486400"/>
              <a:gd name="connsiteX9" fmla="*/ 3657600 w 3657600"/>
              <a:gd name="connsiteY9" fmla="*/ 5358933 h 5486400"/>
              <a:gd name="connsiteX10" fmla="*/ 3530133 w 3657600"/>
              <a:gd name="connsiteY10" fmla="*/ 5486400 h 5486400"/>
              <a:gd name="connsiteX11" fmla="*/ 127467 w 3657600"/>
              <a:gd name="connsiteY11" fmla="*/ 5486400 h 5486400"/>
              <a:gd name="connsiteX12" fmla="*/ 0 w 3657600"/>
              <a:gd name="connsiteY12" fmla="*/ 5358933 h 5486400"/>
              <a:gd name="connsiteX13" fmla="*/ 0 w 3657600"/>
              <a:gd name="connsiteY13" fmla="*/ 914400 h 5486400"/>
              <a:gd name="connsiteX14" fmla="*/ 0 w 3657600"/>
              <a:gd name="connsiteY14" fmla="*/ 127467 h 5486400"/>
              <a:gd name="connsiteX15" fmla="*/ 0 w 3657600"/>
              <a:gd name="connsiteY15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57600" h="5486400">
                <a:moveTo>
                  <a:pt x="0" y="0"/>
                </a:moveTo>
                <a:lnTo>
                  <a:pt x="127467" y="0"/>
                </a:lnTo>
                <a:lnTo>
                  <a:pt x="1072342" y="0"/>
                </a:lnTo>
                <a:cubicBezTo>
                  <a:pt x="1072342" y="417780"/>
                  <a:pt x="1411020" y="756458"/>
                  <a:pt x="1828800" y="756458"/>
                </a:cubicBezTo>
                <a:cubicBezTo>
                  <a:pt x="2246580" y="756458"/>
                  <a:pt x="2585258" y="417780"/>
                  <a:pt x="2585258" y="0"/>
                </a:cubicBezTo>
                <a:lnTo>
                  <a:pt x="3530133" y="0"/>
                </a:lnTo>
                <a:lnTo>
                  <a:pt x="3657600" y="0"/>
                </a:lnTo>
                <a:lnTo>
                  <a:pt x="3657600" y="127467"/>
                </a:lnTo>
                <a:lnTo>
                  <a:pt x="3657600" y="914400"/>
                </a:lnTo>
                <a:lnTo>
                  <a:pt x="3657600" y="5358933"/>
                </a:lnTo>
                <a:cubicBezTo>
                  <a:pt x="3657600" y="5429331"/>
                  <a:pt x="3600531" y="5486400"/>
                  <a:pt x="3530133" y="5486400"/>
                </a:cubicBezTo>
                <a:lnTo>
                  <a:pt x="127467" y="5486400"/>
                </a:lnTo>
                <a:cubicBezTo>
                  <a:pt x="57069" y="5486400"/>
                  <a:pt x="0" y="5429331"/>
                  <a:pt x="0" y="5358933"/>
                </a:cubicBezTo>
                <a:lnTo>
                  <a:pt x="0" y="914400"/>
                </a:lnTo>
                <a:lnTo>
                  <a:pt x="0" y="12746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dist="25400" dir="16200000" sx="101000" sy="1010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íṩľíḍè-文本框 63"/>
          <p:cNvSpPr txBox="1"/>
          <p:nvPr>
            <p:custDataLst>
              <p:tags r:id="rId6"/>
            </p:custDataLst>
          </p:nvPr>
        </p:nvSpPr>
        <p:spPr>
          <a:xfrm>
            <a:off x="1316633" y="3143312"/>
            <a:ext cx="654218" cy="613120"/>
          </a:xfrm>
          <a:prstGeom prst="rect">
            <a:avLst/>
          </a:prstGeom>
          <a:noFill/>
        </p:spPr>
        <p:txBody>
          <a:bodyPr wrap="none">
            <a:normAutofit fontScale="90000" lnSpcReduction="10000"/>
          </a:bodyPr>
          <a:lstStyle/>
          <a:p>
            <a:pPr algn="ctr"/>
            <a:r>
              <a:rPr lang="en-US" sz="4000">
                <a:solidFill>
                  <a:schemeClr val="bg2"/>
                </a:solidFill>
                <a:cs typeface="+mn-ea"/>
                <a:sym typeface="+mn-lt"/>
              </a:rPr>
              <a:t>01</a:t>
            </a:r>
            <a:endParaRPr lang="en-US" sz="40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0" name="íṩľíḍè-Rectangle 30"/>
          <p:cNvSpPr/>
          <p:nvPr>
            <p:custDataLst>
              <p:tags r:id="rId7"/>
            </p:custDataLst>
          </p:nvPr>
        </p:nvSpPr>
        <p:spPr>
          <a:xfrm>
            <a:off x="619125" y="3847465"/>
            <a:ext cx="1978660" cy="1898650"/>
          </a:xfrm>
          <a:prstGeom prst="rect">
            <a:avLst/>
          </a:prstGeom>
        </p:spPr>
        <p:txBody>
          <a:bodyPr wrap="square"/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cs typeface="+mn-ea"/>
                <a:sym typeface="+mn-lt"/>
              </a:rPr>
              <a:t>响应时间指客户询问后直至客服人员回复的时间间隔。一般情况下，客服人员的响应时间在 15 秒以内属于正常水平；超过 15 秒，可能就会影响客户的购物体验。</a:t>
            </a:r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22" name="íṩľíḍè-圆角矩形 56"/>
          <p:cNvSpPr/>
          <p:nvPr>
            <p:custDataLst>
              <p:tags r:id="rId8"/>
            </p:custDataLst>
          </p:nvPr>
        </p:nvSpPr>
        <p:spPr>
          <a:xfrm>
            <a:off x="2886122" y="2585026"/>
            <a:ext cx="1954202" cy="3203612"/>
          </a:xfrm>
          <a:prstGeom prst="roundRect">
            <a:avLst>
              <a:gd name="adj" fmla="val 34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216000" bIns="216000" anchor="t" anchorCtr="1">
            <a:normAutofit/>
          </a:bodyPr>
          <a:lstStyle/>
          <a:p>
            <a:pPr algn="ctr"/>
            <a:r>
              <a:rPr lang="zh-CN" altLang="en-US">
                <a:cs typeface="+mn-ea"/>
                <a:sym typeface="+mn-lt"/>
              </a:rPr>
              <a:t>月退货率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íślíḋè-任意多边形 57"/>
          <p:cNvSpPr/>
          <p:nvPr>
            <p:custDataLst>
              <p:tags r:id="rId9"/>
            </p:custDataLst>
          </p:nvPr>
        </p:nvSpPr>
        <p:spPr>
          <a:xfrm>
            <a:off x="2886075" y="3385820"/>
            <a:ext cx="1953895" cy="3235325"/>
          </a:xfrm>
          <a:custGeom>
            <a:avLst/>
            <a:gdLst>
              <a:gd name="connsiteX0" fmla="*/ 0 w 3657600"/>
              <a:gd name="connsiteY0" fmla="*/ 0 h 5486400"/>
              <a:gd name="connsiteX1" fmla="*/ 127467 w 3657600"/>
              <a:gd name="connsiteY1" fmla="*/ 0 h 5486400"/>
              <a:gd name="connsiteX2" fmla="*/ 1072342 w 3657600"/>
              <a:gd name="connsiteY2" fmla="*/ 0 h 5486400"/>
              <a:gd name="connsiteX3" fmla="*/ 1828800 w 3657600"/>
              <a:gd name="connsiteY3" fmla="*/ 756458 h 5486400"/>
              <a:gd name="connsiteX4" fmla="*/ 2585258 w 3657600"/>
              <a:gd name="connsiteY4" fmla="*/ 0 h 5486400"/>
              <a:gd name="connsiteX5" fmla="*/ 3530133 w 3657600"/>
              <a:gd name="connsiteY5" fmla="*/ 0 h 5486400"/>
              <a:gd name="connsiteX6" fmla="*/ 3657600 w 3657600"/>
              <a:gd name="connsiteY6" fmla="*/ 0 h 5486400"/>
              <a:gd name="connsiteX7" fmla="*/ 3657600 w 3657600"/>
              <a:gd name="connsiteY7" fmla="*/ 127467 h 5486400"/>
              <a:gd name="connsiteX8" fmla="*/ 3657600 w 3657600"/>
              <a:gd name="connsiteY8" fmla="*/ 914400 h 5486400"/>
              <a:gd name="connsiteX9" fmla="*/ 3657600 w 3657600"/>
              <a:gd name="connsiteY9" fmla="*/ 5358933 h 5486400"/>
              <a:gd name="connsiteX10" fmla="*/ 3530133 w 3657600"/>
              <a:gd name="connsiteY10" fmla="*/ 5486400 h 5486400"/>
              <a:gd name="connsiteX11" fmla="*/ 127467 w 3657600"/>
              <a:gd name="connsiteY11" fmla="*/ 5486400 h 5486400"/>
              <a:gd name="connsiteX12" fmla="*/ 0 w 3657600"/>
              <a:gd name="connsiteY12" fmla="*/ 5358933 h 5486400"/>
              <a:gd name="connsiteX13" fmla="*/ 0 w 3657600"/>
              <a:gd name="connsiteY13" fmla="*/ 914400 h 5486400"/>
              <a:gd name="connsiteX14" fmla="*/ 0 w 3657600"/>
              <a:gd name="connsiteY14" fmla="*/ 127467 h 5486400"/>
              <a:gd name="connsiteX15" fmla="*/ 0 w 3657600"/>
              <a:gd name="connsiteY15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57600" h="5486400">
                <a:moveTo>
                  <a:pt x="0" y="0"/>
                </a:moveTo>
                <a:lnTo>
                  <a:pt x="127467" y="0"/>
                </a:lnTo>
                <a:lnTo>
                  <a:pt x="1072342" y="0"/>
                </a:lnTo>
                <a:cubicBezTo>
                  <a:pt x="1072342" y="417780"/>
                  <a:pt x="1411020" y="756458"/>
                  <a:pt x="1828800" y="756458"/>
                </a:cubicBezTo>
                <a:cubicBezTo>
                  <a:pt x="2246580" y="756458"/>
                  <a:pt x="2585258" y="417780"/>
                  <a:pt x="2585258" y="0"/>
                </a:cubicBezTo>
                <a:lnTo>
                  <a:pt x="3530133" y="0"/>
                </a:lnTo>
                <a:lnTo>
                  <a:pt x="3657600" y="0"/>
                </a:lnTo>
                <a:lnTo>
                  <a:pt x="3657600" y="127467"/>
                </a:lnTo>
                <a:lnTo>
                  <a:pt x="3657600" y="914400"/>
                </a:lnTo>
                <a:lnTo>
                  <a:pt x="3657600" y="5358933"/>
                </a:lnTo>
                <a:cubicBezTo>
                  <a:pt x="3657600" y="5429331"/>
                  <a:pt x="3600531" y="5486400"/>
                  <a:pt x="3530133" y="5486400"/>
                </a:cubicBezTo>
                <a:lnTo>
                  <a:pt x="127467" y="5486400"/>
                </a:lnTo>
                <a:cubicBezTo>
                  <a:pt x="57069" y="5486400"/>
                  <a:pt x="0" y="5429331"/>
                  <a:pt x="0" y="5358933"/>
                </a:cubicBezTo>
                <a:lnTo>
                  <a:pt x="0" y="914400"/>
                </a:lnTo>
                <a:lnTo>
                  <a:pt x="0" y="12746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dist="25400" dir="16200000" sx="101000" sy="1010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íślíḋè-文本框 58"/>
          <p:cNvSpPr txBox="1"/>
          <p:nvPr>
            <p:custDataLst>
              <p:tags r:id="rId10"/>
            </p:custDataLst>
          </p:nvPr>
        </p:nvSpPr>
        <p:spPr>
          <a:xfrm>
            <a:off x="3536114" y="3143312"/>
            <a:ext cx="654218" cy="613120"/>
          </a:xfrm>
          <a:prstGeom prst="rect">
            <a:avLst/>
          </a:prstGeom>
          <a:noFill/>
        </p:spPr>
        <p:txBody>
          <a:bodyPr wrap="none">
            <a:normAutofit fontScale="90000" lnSpcReduction="10000"/>
          </a:bodyPr>
          <a:lstStyle/>
          <a:p>
            <a:pPr algn="ctr"/>
            <a:r>
              <a:rPr lang="en-US" sz="4000">
                <a:solidFill>
                  <a:schemeClr val="bg2"/>
                </a:solidFill>
                <a:cs typeface="+mn-ea"/>
                <a:sym typeface="+mn-lt"/>
              </a:rPr>
              <a:t>02</a:t>
            </a:r>
            <a:endParaRPr lang="en-US" sz="40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5" name="íślíḋè-Rectangle 25"/>
          <p:cNvSpPr/>
          <p:nvPr>
            <p:custDataLst>
              <p:tags r:id="rId11"/>
            </p:custDataLst>
          </p:nvPr>
        </p:nvSpPr>
        <p:spPr>
          <a:xfrm>
            <a:off x="2960316" y="3847594"/>
            <a:ext cx="1805813" cy="13913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cs typeface="+mn-ea"/>
                <a:sym typeface="+mn-lt"/>
              </a:rPr>
              <a:t>月退货率反映客服人员售后的沟通水平，如果能够将退货率降到最低，自然表明某客服人员的水平最高。</a:t>
            </a:r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28" name="íślíḋè-圆角矩形 51"/>
          <p:cNvSpPr/>
          <p:nvPr>
            <p:custDataLst>
              <p:tags r:id="rId12"/>
            </p:custDataLst>
          </p:nvPr>
        </p:nvSpPr>
        <p:spPr>
          <a:xfrm>
            <a:off x="5105602" y="2585026"/>
            <a:ext cx="1954202" cy="3203612"/>
          </a:xfrm>
          <a:prstGeom prst="roundRect">
            <a:avLst>
              <a:gd name="adj" fmla="val 348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216000" bIns="216000" anchor="t" anchorCtr="1">
            <a:normAutofit/>
          </a:bodyPr>
          <a:lstStyle/>
          <a:p>
            <a:pPr algn="ctr"/>
            <a:r>
              <a:rPr lang="zh-CN" altLang="en-US">
                <a:cs typeface="+mn-ea"/>
                <a:sym typeface="+mn-lt"/>
              </a:rPr>
              <a:t>成交客单价率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íślíḋè-任意多边形 52"/>
          <p:cNvSpPr/>
          <p:nvPr>
            <p:custDataLst>
              <p:tags r:id="rId13"/>
            </p:custDataLst>
          </p:nvPr>
        </p:nvSpPr>
        <p:spPr>
          <a:xfrm>
            <a:off x="5105400" y="3385820"/>
            <a:ext cx="1953895" cy="3235325"/>
          </a:xfrm>
          <a:custGeom>
            <a:avLst/>
            <a:gdLst>
              <a:gd name="connsiteX0" fmla="*/ 0 w 3657600"/>
              <a:gd name="connsiteY0" fmla="*/ 0 h 5486400"/>
              <a:gd name="connsiteX1" fmla="*/ 127467 w 3657600"/>
              <a:gd name="connsiteY1" fmla="*/ 0 h 5486400"/>
              <a:gd name="connsiteX2" fmla="*/ 1072342 w 3657600"/>
              <a:gd name="connsiteY2" fmla="*/ 0 h 5486400"/>
              <a:gd name="connsiteX3" fmla="*/ 1828800 w 3657600"/>
              <a:gd name="connsiteY3" fmla="*/ 756458 h 5486400"/>
              <a:gd name="connsiteX4" fmla="*/ 2585258 w 3657600"/>
              <a:gd name="connsiteY4" fmla="*/ 0 h 5486400"/>
              <a:gd name="connsiteX5" fmla="*/ 3530133 w 3657600"/>
              <a:gd name="connsiteY5" fmla="*/ 0 h 5486400"/>
              <a:gd name="connsiteX6" fmla="*/ 3657600 w 3657600"/>
              <a:gd name="connsiteY6" fmla="*/ 0 h 5486400"/>
              <a:gd name="connsiteX7" fmla="*/ 3657600 w 3657600"/>
              <a:gd name="connsiteY7" fmla="*/ 127467 h 5486400"/>
              <a:gd name="connsiteX8" fmla="*/ 3657600 w 3657600"/>
              <a:gd name="connsiteY8" fmla="*/ 914400 h 5486400"/>
              <a:gd name="connsiteX9" fmla="*/ 3657600 w 3657600"/>
              <a:gd name="connsiteY9" fmla="*/ 5358933 h 5486400"/>
              <a:gd name="connsiteX10" fmla="*/ 3530133 w 3657600"/>
              <a:gd name="connsiteY10" fmla="*/ 5486400 h 5486400"/>
              <a:gd name="connsiteX11" fmla="*/ 127467 w 3657600"/>
              <a:gd name="connsiteY11" fmla="*/ 5486400 h 5486400"/>
              <a:gd name="connsiteX12" fmla="*/ 0 w 3657600"/>
              <a:gd name="connsiteY12" fmla="*/ 5358933 h 5486400"/>
              <a:gd name="connsiteX13" fmla="*/ 0 w 3657600"/>
              <a:gd name="connsiteY13" fmla="*/ 914400 h 5486400"/>
              <a:gd name="connsiteX14" fmla="*/ 0 w 3657600"/>
              <a:gd name="connsiteY14" fmla="*/ 127467 h 5486400"/>
              <a:gd name="connsiteX15" fmla="*/ 0 w 3657600"/>
              <a:gd name="connsiteY15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57600" h="5486400">
                <a:moveTo>
                  <a:pt x="0" y="0"/>
                </a:moveTo>
                <a:lnTo>
                  <a:pt x="127467" y="0"/>
                </a:lnTo>
                <a:lnTo>
                  <a:pt x="1072342" y="0"/>
                </a:lnTo>
                <a:cubicBezTo>
                  <a:pt x="1072342" y="417780"/>
                  <a:pt x="1411020" y="756458"/>
                  <a:pt x="1828800" y="756458"/>
                </a:cubicBezTo>
                <a:cubicBezTo>
                  <a:pt x="2246580" y="756458"/>
                  <a:pt x="2585258" y="417780"/>
                  <a:pt x="2585258" y="0"/>
                </a:cubicBezTo>
                <a:lnTo>
                  <a:pt x="3530133" y="0"/>
                </a:lnTo>
                <a:lnTo>
                  <a:pt x="3657600" y="0"/>
                </a:lnTo>
                <a:lnTo>
                  <a:pt x="3657600" y="127467"/>
                </a:lnTo>
                <a:lnTo>
                  <a:pt x="3657600" y="914400"/>
                </a:lnTo>
                <a:lnTo>
                  <a:pt x="3657600" y="5358933"/>
                </a:lnTo>
                <a:cubicBezTo>
                  <a:pt x="3657600" y="5429331"/>
                  <a:pt x="3600531" y="5486400"/>
                  <a:pt x="3530133" y="5486400"/>
                </a:cubicBezTo>
                <a:lnTo>
                  <a:pt x="127467" y="5486400"/>
                </a:lnTo>
                <a:cubicBezTo>
                  <a:pt x="57069" y="5486400"/>
                  <a:pt x="0" y="5429331"/>
                  <a:pt x="0" y="5358933"/>
                </a:cubicBezTo>
                <a:lnTo>
                  <a:pt x="0" y="914400"/>
                </a:lnTo>
                <a:lnTo>
                  <a:pt x="0" y="12746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dist="25400" dir="16200000" sx="101000" sy="1010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íślíḋè-文本框 53"/>
          <p:cNvSpPr txBox="1"/>
          <p:nvPr>
            <p:custDataLst>
              <p:tags r:id="rId14"/>
            </p:custDataLst>
          </p:nvPr>
        </p:nvSpPr>
        <p:spPr>
          <a:xfrm>
            <a:off x="5755595" y="3143312"/>
            <a:ext cx="654217" cy="613120"/>
          </a:xfrm>
          <a:prstGeom prst="rect">
            <a:avLst/>
          </a:prstGeom>
          <a:noFill/>
        </p:spPr>
        <p:txBody>
          <a:bodyPr wrap="none">
            <a:normAutofit fontScale="90000" lnSpcReduction="10000"/>
          </a:bodyPr>
          <a:lstStyle/>
          <a:p>
            <a:pPr algn="ctr"/>
            <a:r>
              <a:rPr lang="en-US" sz="4000">
                <a:solidFill>
                  <a:schemeClr val="bg2"/>
                </a:solidFill>
                <a:cs typeface="+mn-ea"/>
                <a:sym typeface="+mn-lt"/>
              </a:rPr>
              <a:t>03</a:t>
            </a:r>
            <a:endParaRPr lang="en-US" sz="40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34" name="íślíḋè-Rectangle 20"/>
          <p:cNvSpPr/>
          <p:nvPr>
            <p:custDataLst>
              <p:tags r:id="rId15"/>
            </p:custDataLst>
          </p:nvPr>
        </p:nvSpPr>
        <p:spPr>
          <a:xfrm>
            <a:off x="5179796" y="3847594"/>
            <a:ext cx="1805813" cy="13913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cs typeface="+mn-ea"/>
                <a:sym typeface="+mn-lt"/>
              </a:rPr>
              <a:t>成交客单价率反映客服人员与客户“讨价还价”的水平。一般来说，店铺会告知客服人员最低客单价，客服人员谈妥的客单价不能低于该标准。</a:t>
            </a:r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6" name="íślíḋè-圆角矩形 46"/>
          <p:cNvSpPr/>
          <p:nvPr>
            <p:custDataLst>
              <p:tags r:id="rId16"/>
            </p:custDataLst>
          </p:nvPr>
        </p:nvSpPr>
        <p:spPr>
          <a:xfrm>
            <a:off x="7325083" y="2585026"/>
            <a:ext cx="1954202" cy="3203612"/>
          </a:xfrm>
          <a:prstGeom prst="roundRect">
            <a:avLst>
              <a:gd name="adj" fmla="val 348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216000" bIns="216000" anchor="t" anchorCtr="1">
            <a:normAutofit/>
          </a:bodyPr>
          <a:lstStyle/>
          <a:p>
            <a:pPr algn="ctr"/>
            <a:r>
              <a:rPr lang="zh-CN" altLang="en-US">
                <a:cs typeface="+mn-ea"/>
                <a:sym typeface="+mn-lt"/>
              </a:rPr>
              <a:t>咨询转化率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íślíḋè-任意多边形 47"/>
          <p:cNvSpPr/>
          <p:nvPr>
            <p:custDataLst>
              <p:tags r:id="rId17"/>
            </p:custDataLst>
          </p:nvPr>
        </p:nvSpPr>
        <p:spPr>
          <a:xfrm>
            <a:off x="7325360" y="3385820"/>
            <a:ext cx="1953895" cy="3235325"/>
          </a:xfrm>
          <a:custGeom>
            <a:avLst/>
            <a:gdLst>
              <a:gd name="connsiteX0" fmla="*/ 0 w 3657600"/>
              <a:gd name="connsiteY0" fmla="*/ 0 h 5486400"/>
              <a:gd name="connsiteX1" fmla="*/ 127467 w 3657600"/>
              <a:gd name="connsiteY1" fmla="*/ 0 h 5486400"/>
              <a:gd name="connsiteX2" fmla="*/ 1072342 w 3657600"/>
              <a:gd name="connsiteY2" fmla="*/ 0 h 5486400"/>
              <a:gd name="connsiteX3" fmla="*/ 1828800 w 3657600"/>
              <a:gd name="connsiteY3" fmla="*/ 756458 h 5486400"/>
              <a:gd name="connsiteX4" fmla="*/ 2585258 w 3657600"/>
              <a:gd name="connsiteY4" fmla="*/ 0 h 5486400"/>
              <a:gd name="connsiteX5" fmla="*/ 3530133 w 3657600"/>
              <a:gd name="connsiteY5" fmla="*/ 0 h 5486400"/>
              <a:gd name="connsiteX6" fmla="*/ 3657600 w 3657600"/>
              <a:gd name="connsiteY6" fmla="*/ 0 h 5486400"/>
              <a:gd name="connsiteX7" fmla="*/ 3657600 w 3657600"/>
              <a:gd name="connsiteY7" fmla="*/ 127467 h 5486400"/>
              <a:gd name="connsiteX8" fmla="*/ 3657600 w 3657600"/>
              <a:gd name="connsiteY8" fmla="*/ 914400 h 5486400"/>
              <a:gd name="connsiteX9" fmla="*/ 3657600 w 3657600"/>
              <a:gd name="connsiteY9" fmla="*/ 5358933 h 5486400"/>
              <a:gd name="connsiteX10" fmla="*/ 3530133 w 3657600"/>
              <a:gd name="connsiteY10" fmla="*/ 5486400 h 5486400"/>
              <a:gd name="connsiteX11" fmla="*/ 127467 w 3657600"/>
              <a:gd name="connsiteY11" fmla="*/ 5486400 h 5486400"/>
              <a:gd name="connsiteX12" fmla="*/ 0 w 3657600"/>
              <a:gd name="connsiteY12" fmla="*/ 5358933 h 5486400"/>
              <a:gd name="connsiteX13" fmla="*/ 0 w 3657600"/>
              <a:gd name="connsiteY13" fmla="*/ 914400 h 5486400"/>
              <a:gd name="connsiteX14" fmla="*/ 0 w 3657600"/>
              <a:gd name="connsiteY14" fmla="*/ 127467 h 5486400"/>
              <a:gd name="connsiteX15" fmla="*/ 0 w 3657600"/>
              <a:gd name="connsiteY15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57600" h="5486400">
                <a:moveTo>
                  <a:pt x="0" y="0"/>
                </a:moveTo>
                <a:lnTo>
                  <a:pt x="127467" y="0"/>
                </a:lnTo>
                <a:lnTo>
                  <a:pt x="1072342" y="0"/>
                </a:lnTo>
                <a:cubicBezTo>
                  <a:pt x="1072342" y="417780"/>
                  <a:pt x="1411020" y="756458"/>
                  <a:pt x="1828800" y="756458"/>
                </a:cubicBezTo>
                <a:cubicBezTo>
                  <a:pt x="2246580" y="756458"/>
                  <a:pt x="2585258" y="417780"/>
                  <a:pt x="2585258" y="0"/>
                </a:cubicBezTo>
                <a:lnTo>
                  <a:pt x="3530133" y="0"/>
                </a:lnTo>
                <a:lnTo>
                  <a:pt x="3657600" y="0"/>
                </a:lnTo>
                <a:lnTo>
                  <a:pt x="3657600" y="127467"/>
                </a:lnTo>
                <a:lnTo>
                  <a:pt x="3657600" y="914400"/>
                </a:lnTo>
                <a:lnTo>
                  <a:pt x="3657600" y="5358933"/>
                </a:lnTo>
                <a:cubicBezTo>
                  <a:pt x="3657600" y="5429331"/>
                  <a:pt x="3600531" y="5486400"/>
                  <a:pt x="3530133" y="5486400"/>
                </a:cubicBezTo>
                <a:lnTo>
                  <a:pt x="127467" y="5486400"/>
                </a:lnTo>
                <a:cubicBezTo>
                  <a:pt x="57069" y="5486400"/>
                  <a:pt x="0" y="5429331"/>
                  <a:pt x="0" y="5358933"/>
                </a:cubicBezTo>
                <a:lnTo>
                  <a:pt x="0" y="914400"/>
                </a:lnTo>
                <a:lnTo>
                  <a:pt x="0" y="12746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dist="25400" dir="16200000" sx="101000" sy="1010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8" name="íślíḋè-文本框 48"/>
          <p:cNvSpPr txBox="1"/>
          <p:nvPr>
            <p:custDataLst>
              <p:tags r:id="rId18"/>
            </p:custDataLst>
          </p:nvPr>
        </p:nvSpPr>
        <p:spPr>
          <a:xfrm>
            <a:off x="7975076" y="3143312"/>
            <a:ext cx="654217" cy="613120"/>
          </a:xfrm>
          <a:prstGeom prst="rect">
            <a:avLst/>
          </a:prstGeom>
          <a:noFill/>
        </p:spPr>
        <p:txBody>
          <a:bodyPr wrap="none">
            <a:normAutofit fontScale="90000" lnSpcReduction="10000"/>
          </a:bodyPr>
          <a:lstStyle/>
          <a:p>
            <a:pPr algn="ctr"/>
            <a:r>
              <a:rPr lang="en-US" sz="4000">
                <a:solidFill>
                  <a:schemeClr val="bg2"/>
                </a:solidFill>
                <a:cs typeface="+mn-ea"/>
                <a:sym typeface="+mn-lt"/>
              </a:rPr>
              <a:t>04</a:t>
            </a:r>
            <a:endParaRPr lang="en-US" sz="40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39" name="íślíḋè-Rectangle 15"/>
          <p:cNvSpPr/>
          <p:nvPr>
            <p:custDataLst>
              <p:tags r:id="rId19"/>
            </p:custDataLst>
          </p:nvPr>
        </p:nvSpPr>
        <p:spPr>
          <a:xfrm>
            <a:off x="7362190" y="3847465"/>
            <a:ext cx="1903730" cy="13912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cs typeface="+mn-ea"/>
                <a:sym typeface="+mn-lt"/>
              </a:rPr>
              <a:t>咨询转化率是客服人员重要的考核指标之一，直接反映客服人员与客户沟通的效果。</a:t>
            </a:r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1" name="íślíḋè-圆角矩形 41"/>
          <p:cNvSpPr/>
          <p:nvPr>
            <p:custDataLst>
              <p:tags r:id="rId20"/>
            </p:custDataLst>
          </p:nvPr>
        </p:nvSpPr>
        <p:spPr>
          <a:xfrm>
            <a:off x="9544563" y="2585026"/>
            <a:ext cx="1954202" cy="3203612"/>
          </a:xfrm>
          <a:prstGeom prst="roundRect">
            <a:avLst>
              <a:gd name="adj" fmla="val 3485"/>
            </a:avLst>
          </a:prstGeom>
          <a:solidFill>
            <a:schemeClr val="accent5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216000" bIns="216000" anchor="t" anchorCtr="1">
            <a:normAutofit/>
          </a:bodyPr>
          <a:lstStyle/>
          <a:p>
            <a:pPr algn="ctr"/>
            <a:r>
              <a:rPr lang="zh-CN" altLang="en-US">
                <a:cs typeface="+mn-ea"/>
                <a:sym typeface="+mn-lt"/>
              </a:rPr>
              <a:t>订单支付率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íślíḋè-任意多边形 42"/>
          <p:cNvSpPr/>
          <p:nvPr>
            <p:custDataLst>
              <p:tags r:id="rId21"/>
            </p:custDataLst>
          </p:nvPr>
        </p:nvSpPr>
        <p:spPr>
          <a:xfrm>
            <a:off x="9544685" y="3385820"/>
            <a:ext cx="1953895" cy="3235325"/>
          </a:xfrm>
          <a:custGeom>
            <a:avLst/>
            <a:gdLst>
              <a:gd name="connsiteX0" fmla="*/ 0 w 3657600"/>
              <a:gd name="connsiteY0" fmla="*/ 0 h 5486400"/>
              <a:gd name="connsiteX1" fmla="*/ 127467 w 3657600"/>
              <a:gd name="connsiteY1" fmla="*/ 0 h 5486400"/>
              <a:gd name="connsiteX2" fmla="*/ 1072342 w 3657600"/>
              <a:gd name="connsiteY2" fmla="*/ 0 h 5486400"/>
              <a:gd name="connsiteX3" fmla="*/ 1828800 w 3657600"/>
              <a:gd name="connsiteY3" fmla="*/ 756458 h 5486400"/>
              <a:gd name="connsiteX4" fmla="*/ 2585258 w 3657600"/>
              <a:gd name="connsiteY4" fmla="*/ 0 h 5486400"/>
              <a:gd name="connsiteX5" fmla="*/ 3530133 w 3657600"/>
              <a:gd name="connsiteY5" fmla="*/ 0 h 5486400"/>
              <a:gd name="connsiteX6" fmla="*/ 3657600 w 3657600"/>
              <a:gd name="connsiteY6" fmla="*/ 0 h 5486400"/>
              <a:gd name="connsiteX7" fmla="*/ 3657600 w 3657600"/>
              <a:gd name="connsiteY7" fmla="*/ 127467 h 5486400"/>
              <a:gd name="connsiteX8" fmla="*/ 3657600 w 3657600"/>
              <a:gd name="connsiteY8" fmla="*/ 914400 h 5486400"/>
              <a:gd name="connsiteX9" fmla="*/ 3657600 w 3657600"/>
              <a:gd name="connsiteY9" fmla="*/ 5358933 h 5486400"/>
              <a:gd name="connsiteX10" fmla="*/ 3530133 w 3657600"/>
              <a:gd name="connsiteY10" fmla="*/ 5486400 h 5486400"/>
              <a:gd name="connsiteX11" fmla="*/ 127467 w 3657600"/>
              <a:gd name="connsiteY11" fmla="*/ 5486400 h 5486400"/>
              <a:gd name="connsiteX12" fmla="*/ 0 w 3657600"/>
              <a:gd name="connsiteY12" fmla="*/ 5358933 h 5486400"/>
              <a:gd name="connsiteX13" fmla="*/ 0 w 3657600"/>
              <a:gd name="connsiteY13" fmla="*/ 914400 h 5486400"/>
              <a:gd name="connsiteX14" fmla="*/ 0 w 3657600"/>
              <a:gd name="connsiteY14" fmla="*/ 127467 h 5486400"/>
              <a:gd name="connsiteX15" fmla="*/ 0 w 3657600"/>
              <a:gd name="connsiteY15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57600" h="5486400">
                <a:moveTo>
                  <a:pt x="0" y="0"/>
                </a:moveTo>
                <a:lnTo>
                  <a:pt x="127467" y="0"/>
                </a:lnTo>
                <a:lnTo>
                  <a:pt x="1072342" y="0"/>
                </a:lnTo>
                <a:cubicBezTo>
                  <a:pt x="1072342" y="417780"/>
                  <a:pt x="1411020" y="756458"/>
                  <a:pt x="1828800" y="756458"/>
                </a:cubicBezTo>
                <a:cubicBezTo>
                  <a:pt x="2246580" y="756458"/>
                  <a:pt x="2585258" y="417780"/>
                  <a:pt x="2585258" y="0"/>
                </a:cubicBezTo>
                <a:lnTo>
                  <a:pt x="3530133" y="0"/>
                </a:lnTo>
                <a:lnTo>
                  <a:pt x="3657600" y="0"/>
                </a:lnTo>
                <a:lnTo>
                  <a:pt x="3657600" y="127467"/>
                </a:lnTo>
                <a:lnTo>
                  <a:pt x="3657600" y="914400"/>
                </a:lnTo>
                <a:lnTo>
                  <a:pt x="3657600" y="5358933"/>
                </a:lnTo>
                <a:cubicBezTo>
                  <a:pt x="3657600" y="5429331"/>
                  <a:pt x="3600531" y="5486400"/>
                  <a:pt x="3530133" y="5486400"/>
                </a:cubicBezTo>
                <a:lnTo>
                  <a:pt x="127467" y="5486400"/>
                </a:lnTo>
                <a:cubicBezTo>
                  <a:pt x="57069" y="5486400"/>
                  <a:pt x="0" y="5429331"/>
                  <a:pt x="0" y="5358933"/>
                </a:cubicBezTo>
                <a:lnTo>
                  <a:pt x="0" y="914400"/>
                </a:lnTo>
                <a:lnTo>
                  <a:pt x="0" y="12746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dist="25400" dir="16200000" sx="101000" sy="1010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3" name="íślíḋè-文本框 43"/>
          <p:cNvSpPr txBox="1"/>
          <p:nvPr>
            <p:custDataLst>
              <p:tags r:id="rId22"/>
            </p:custDataLst>
          </p:nvPr>
        </p:nvSpPr>
        <p:spPr>
          <a:xfrm>
            <a:off x="10194556" y="3143312"/>
            <a:ext cx="654217" cy="613120"/>
          </a:xfrm>
          <a:prstGeom prst="rect">
            <a:avLst/>
          </a:prstGeom>
          <a:noFill/>
        </p:spPr>
        <p:txBody>
          <a:bodyPr wrap="none">
            <a:normAutofit fontScale="90000" lnSpcReduction="10000"/>
          </a:bodyPr>
          <a:lstStyle/>
          <a:p>
            <a:pPr algn="ctr"/>
            <a:r>
              <a:rPr lang="en-US" sz="4000">
                <a:solidFill>
                  <a:schemeClr val="bg2"/>
                </a:solidFill>
                <a:cs typeface="+mn-ea"/>
                <a:sym typeface="+mn-lt"/>
              </a:rPr>
              <a:t>05</a:t>
            </a:r>
            <a:endParaRPr lang="en-US" sz="40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44" name="íślíḋè-Rectangle 10"/>
          <p:cNvSpPr/>
          <p:nvPr>
            <p:custDataLst>
              <p:tags r:id="rId23"/>
            </p:custDataLst>
          </p:nvPr>
        </p:nvSpPr>
        <p:spPr>
          <a:xfrm>
            <a:off x="9544685" y="3847465"/>
            <a:ext cx="1930400" cy="13912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cs typeface="+mn-ea"/>
                <a:sym typeface="+mn-lt"/>
              </a:rPr>
              <a:t>订单支付率是下单量与最终成交量的比例，它能够反映店铺的营收情况，也能在一定程</a:t>
            </a:r>
            <a:endParaRPr lang="zh-CN" altLang="en-US" sz="160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cs typeface="+mn-ea"/>
                <a:sym typeface="+mn-lt"/>
              </a:rPr>
              <a:t>度上体现客服人员的工作效果。</a:t>
            </a:r>
            <a:endParaRPr lang="zh-CN" altLang="en-US" sz="16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二、常见客服指标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032510" y="1562735"/>
            <a:ext cx="9547860" cy="1353185"/>
          </a:xfrm>
        </p:spPr>
        <p:txBody>
          <a:bodyPr>
            <a:normAutofit lnSpcReduction="10000"/>
          </a:bodyPr>
          <a:lstStyle/>
          <a:p>
            <a:r>
              <a:rPr lang="zh-CN" altLang="en-US">
                <a:cs typeface="+mn-ea"/>
                <a:sym typeface="+mn-lt"/>
              </a:rPr>
              <a:t>如果店铺规模较小，可以按照售前、售中和售后服务的环节，选取一些客服指标，根据指标有针对性地分析客服人员的工作表现，从而了解到客服人员的工作状态，掌握店铺客户服务的质量。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Rectangle 11"/>
          <p:cNvSpPr/>
          <p:nvPr>
            <p:custDataLst>
              <p:tags r:id="rId4"/>
            </p:custDataLst>
          </p:nvPr>
        </p:nvSpPr>
        <p:spPr bwMode="auto">
          <a:xfrm>
            <a:off x="1471955" y="3578861"/>
            <a:ext cx="1830329" cy="29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8000"/>
                </a:solidFill>
                <a:latin typeface="微软雅黑" panose="020B0503020204020204" pitchFamily="34" charset="-122"/>
                <a:cs typeface="Lato Regular" charset="0"/>
                <a:sym typeface="Lato Regular" charset="0"/>
              </a:rPr>
              <a:t>15 秒应答率</a:t>
            </a:r>
            <a:endParaRPr lang="zh-CN" altLang="en-US" sz="2000">
              <a:solidFill>
                <a:srgbClr val="008000"/>
              </a:solidFill>
              <a:latin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33" name="Oval 14"/>
          <p:cNvSpPr/>
          <p:nvPr>
            <p:custDataLst>
              <p:tags r:id="rId5"/>
            </p:custDataLst>
          </p:nvPr>
        </p:nvSpPr>
        <p:spPr bwMode="auto">
          <a:xfrm>
            <a:off x="838091" y="3506859"/>
            <a:ext cx="438829" cy="4380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4" name="Rectangle 15"/>
          <p:cNvSpPr/>
          <p:nvPr>
            <p:custDataLst>
              <p:tags r:id="rId6"/>
            </p:custDataLst>
          </p:nvPr>
        </p:nvSpPr>
        <p:spPr bwMode="auto">
          <a:xfrm>
            <a:off x="838091" y="3521860"/>
            <a:ext cx="438829" cy="4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1</a:t>
            </a:r>
            <a:endParaRPr lang="en-US" sz="2000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6" name="Rectangle 11"/>
          <p:cNvSpPr/>
          <p:nvPr>
            <p:custDataLst>
              <p:tags r:id="rId7"/>
            </p:custDataLst>
          </p:nvPr>
        </p:nvSpPr>
        <p:spPr bwMode="auto">
          <a:xfrm>
            <a:off x="4022725" y="3578863"/>
            <a:ext cx="1565910" cy="29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8000"/>
                </a:solidFill>
                <a:latin typeface="微软雅黑" panose="020B0503020204020204" pitchFamily="34" charset="-122"/>
                <a:cs typeface="Lato Regular" charset="0"/>
                <a:sym typeface="Lato Regular" charset="0"/>
              </a:rPr>
              <a:t>平均人工响应时长</a:t>
            </a:r>
            <a:endParaRPr lang="zh-CN" altLang="en-US" sz="2000">
              <a:solidFill>
                <a:srgbClr val="008000"/>
              </a:solidFill>
              <a:latin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39" name="Oval 14"/>
          <p:cNvSpPr/>
          <p:nvPr>
            <p:custDataLst>
              <p:tags r:id="rId8"/>
            </p:custDataLst>
          </p:nvPr>
        </p:nvSpPr>
        <p:spPr bwMode="auto">
          <a:xfrm>
            <a:off x="3389096" y="3506859"/>
            <a:ext cx="438829" cy="438012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5" name="Rectangle 15"/>
          <p:cNvSpPr/>
          <p:nvPr>
            <p:custDataLst>
              <p:tags r:id="rId9"/>
            </p:custDataLst>
          </p:nvPr>
        </p:nvSpPr>
        <p:spPr bwMode="auto">
          <a:xfrm>
            <a:off x="3389096" y="3521860"/>
            <a:ext cx="438829" cy="4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</a:t>
            </a:r>
            <a:endParaRPr lang="en-US" sz="2000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2" name="Rectangle 11"/>
          <p:cNvSpPr/>
          <p:nvPr>
            <p:custDataLst>
              <p:tags r:id="rId10"/>
            </p:custDataLst>
          </p:nvPr>
        </p:nvSpPr>
        <p:spPr bwMode="auto">
          <a:xfrm>
            <a:off x="6926078" y="3578861"/>
            <a:ext cx="1830329" cy="29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8000"/>
                </a:solidFill>
                <a:latin typeface="微软雅黑" panose="020B0503020204020204" pitchFamily="34" charset="-122"/>
                <a:cs typeface="Lato Regular" charset="0"/>
                <a:sym typeface="Lato Regular" charset="0"/>
              </a:rPr>
              <a:t>有效回复率</a:t>
            </a:r>
            <a:endParaRPr lang="zh-CN" altLang="en-US" sz="2000">
              <a:solidFill>
                <a:srgbClr val="008000"/>
              </a:solidFill>
              <a:latin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45" name="Oval 14"/>
          <p:cNvSpPr/>
          <p:nvPr>
            <p:custDataLst>
              <p:tags r:id="rId11"/>
            </p:custDataLst>
          </p:nvPr>
        </p:nvSpPr>
        <p:spPr bwMode="auto">
          <a:xfrm>
            <a:off x="6307242" y="3506859"/>
            <a:ext cx="438830" cy="438012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6" name="Rectangle 15"/>
          <p:cNvSpPr/>
          <p:nvPr>
            <p:custDataLst>
              <p:tags r:id="rId12"/>
            </p:custDataLst>
          </p:nvPr>
        </p:nvSpPr>
        <p:spPr bwMode="auto">
          <a:xfrm>
            <a:off x="6307242" y="3529360"/>
            <a:ext cx="438830" cy="39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3</a:t>
            </a:r>
            <a:endParaRPr lang="en-US" sz="2000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7" name="Rectangle 11"/>
          <p:cNvSpPr/>
          <p:nvPr>
            <p:custDataLst>
              <p:tags r:id="rId13"/>
            </p:custDataLst>
          </p:nvPr>
        </p:nvSpPr>
        <p:spPr bwMode="auto">
          <a:xfrm>
            <a:off x="9699860" y="3578861"/>
            <a:ext cx="1830329" cy="29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8000"/>
                </a:solidFill>
                <a:latin typeface="微软雅黑" panose="020B0503020204020204" pitchFamily="34" charset="-122"/>
                <a:cs typeface="Lato Regular" charset="0"/>
                <a:sym typeface="Lato Regular" charset="0"/>
              </a:rPr>
              <a:t>询单转化率</a:t>
            </a:r>
            <a:endParaRPr lang="zh-CN" altLang="en-US" sz="2000">
              <a:solidFill>
                <a:srgbClr val="008000"/>
              </a:solidFill>
              <a:latin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48" name="Oval 14"/>
          <p:cNvSpPr/>
          <p:nvPr>
            <p:custDataLst>
              <p:tags r:id="rId14"/>
            </p:custDataLst>
          </p:nvPr>
        </p:nvSpPr>
        <p:spPr bwMode="auto">
          <a:xfrm>
            <a:off x="9065996" y="3506859"/>
            <a:ext cx="438829" cy="438012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9" name="Rectangle 15"/>
          <p:cNvSpPr/>
          <p:nvPr>
            <p:custDataLst>
              <p:tags r:id="rId15"/>
            </p:custDataLst>
          </p:nvPr>
        </p:nvSpPr>
        <p:spPr bwMode="auto">
          <a:xfrm>
            <a:off x="9065996" y="3521860"/>
            <a:ext cx="438829" cy="4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4</a:t>
            </a:r>
            <a:endParaRPr lang="en-US" sz="2000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0" name="Rectangle 11"/>
          <p:cNvSpPr/>
          <p:nvPr>
            <p:custDataLst>
              <p:tags r:id="rId16"/>
            </p:custDataLst>
          </p:nvPr>
        </p:nvSpPr>
        <p:spPr bwMode="auto">
          <a:xfrm>
            <a:off x="1471955" y="4607561"/>
            <a:ext cx="1830329" cy="29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8000"/>
                </a:solidFill>
                <a:latin typeface="微软雅黑" panose="020B0503020204020204" pitchFamily="34" charset="-122"/>
                <a:cs typeface="Lato Regular" charset="0"/>
                <a:sym typeface="Lato Regular" charset="0"/>
              </a:rPr>
              <a:t>投诉率</a:t>
            </a:r>
            <a:endParaRPr lang="zh-CN" altLang="en-US" sz="2000">
              <a:solidFill>
                <a:srgbClr val="008000"/>
              </a:solidFill>
              <a:latin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51" name="Oval 14"/>
          <p:cNvSpPr/>
          <p:nvPr>
            <p:custDataLst>
              <p:tags r:id="rId17"/>
            </p:custDataLst>
          </p:nvPr>
        </p:nvSpPr>
        <p:spPr bwMode="auto">
          <a:xfrm>
            <a:off x="838091" y="4535559"/>
            <a:ext cx="438829" cy="4380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52" name="Rectangle 15"/>
          <p:cNvSpPr/>
          <p:nvPr>
            <p:custDataLst>
              <p:tags r:id="rId18"/>
            </p:custDataLst>
          </p:nvPr>
        </p:nvSpPr>
        <p:spPr bwMode="auto">
          <a:xfrm>
            <a:off x="838091" y="4550560"/>
            <a:ext cx="438829" cy="4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endParaRPr lang="en-US" sz="2000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3" name="Rectangle 11"/>
          <p:cNvSpPr/>
          <p:nvPr>
            <p:custDataLst>
              <p:tags r:id="rId19"/>
            </p:custDataLst>
          </p:nvPr>
        </p:nvSpPr>
        <p:spPr bwMode="auto">
          <a:xfrm>
            <a:off x="4022960" y="4607561"/>
            <a:ext cx="2124889" cy="29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8000"/>
                </a:solidFill>
                <a:latin typeface="微软雅黑" panose="020B0503020204020204" pitchFamily="34" charset="-122"/>
                <a:cs typeface="Lato Regular" charset="0"/>
                <a:sym typeface="Lato Regular" charset="0"/>
              </a:rPr>
              <a:t>订单差错率</a:t>
            </a:r>
            <a:endParaRPr lang="zh-CN" altLang="en-US" sz="2000">
              <a:solidFill>
                <a:srgbClr val="008000"/>
              </a:solidFill>
              <a:latin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54" name="Oval 14"/>
          <p:cNvSpPr/>
          <p:nvPr>
            <p:custDataLst>
              <p:tags r:id="rId20"/>
            </p:custDataLst>
          </p:nvPr>
        </p:nvSpPr>
        <p:spPr bwMode="auto">
          <a:xfrm>
            <a:off x="3389096" y="4535559"/>
            <a:ext cx="438829" cy="438012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55" name="Rectangle 15"/>
          <p:cNvSpPr/>
          <p:nvPr>
            <p:custDataLst>
              <p:tags r:id="rId21"/>
            </p:custDataLst>
          </p:nvPr>
        </p:nvSpPr>
        <p:spPr bwMode="auto">
          <a:xfrm>
            <a:off x="3389096" y="4550560"/>
            <a:ext cx="438829" cy="4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6</a:t>
            </a:r>
            <a:endParaRPr lang="en-US" sz="2000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6" name="Rectangle 11"/>
          <p:cNvSpPr/>
          <p:nvPr>
            <p:custDataLst>
              <p:tags r:id="rId22"/>
            </p:custDataLst>
          </p:nvPr>
        </p:nvSpPr>
        <p:spPr bwMode="auto">
          <a:xfrm>
            <a:off x="6926078" y="4607561"/>
            <a:ext cx="1830329" cy="29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8000"/>
                </a:solidFill>
                <a:latin typeface="微软雅黑" panose="020B0503020204020204" pitchFamily="34" charset="-122"/>
                <a:cs typeface="Lato Regular" charset="0"/>
                <a:sym typeface="Lato Regular" charset="0"/>
              </a:rPr>
              <a:t>商品退换率</a:t>
            </a:r>
            <a:endParaRPr lang="zh-CN" altLang="en-US" sz="2000">
              <a:solidFill>
                <a:srgbClr val="008000"/>
              </a:solidFill>
              <a:latin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57" name="Oval 14"/>
          <p:cNvSpPr/>
          <p:nvPr>
            <p:custDataLst>
              <p:tags r:id="rId23"/>
            </p:custDataLst>
          </p:nvPr>
        </p:nvSpPr>
        <p:spPr bwMode="auto">
          <a:xfrm>
            <a:off x="6307242" y="4535559"/>
            <a:ext cx="438830" cy="4380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58" name="Rectangle 15"/>
          <p:cNvSpPr/>
          <p:nvPr>
            <p:custDataLst>
              <p:tags r:id="rId24"/>
            </p:custDataLst>
          </p:nvPr>
        </p:nvSpPr>
        <p:spPr bwMode="auto">
          <a:xfrm>
            <a:off x="6307242" y="4558060"/>
            <a:ext cx="438830" cy="39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7</a:t>
            </a:r>
            <a:endParaRPr lang="en-US" sz="2000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9" name="Rectangle 11"/>
          <p:cNvSpPr/>
          <p:nvPr>
            <p:custDataLst>
              <p:tags r:id="rId25"/>
            </p:custDataLst>
          </p:nvPr>
        </p:nvSpPr>
        <p:spPr bwMode="auto">
          <a:xfrm>
            <a:off x="9699860" y="4607561"/>
            <a:ext cx="1830329" cy="29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8000"/>
                </a:solidFill>
                <a:latin typeface="微软雅黑" panose="020B0503020204020204" pitchFamily="34" charset="-122"/>
                <a:cs typeface="Lato Regular" charset="0"/>
                <a:sym typeface="Lato Regular" charset="0"/>
              </a:rPr>
              <a:t>纠纷退款率</a:t>
            </a:r>
            <a:endParaRPr lang="zh-CN" altLang="en-US" sz="2000">
              <a:solidFill>
                <a:srgbClr val="008000"/>
              </a:solidFill>
              <a:latin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60" name="Oval 14"/>
          <p:cNvSpPr/>
          <p:nvPr>
            <p:custDataLst>
              <p:tags r:id="rId26"/>
            </p:custDataLst>
          </p:nvPr>
        </p:nvSpPr>
        <p:spPr bwMode="auto">
          <a:xfrm>
            <a:off x="9065996" y="4535559"/>
            <a:ext cx="438829" cy="438012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61" name="Rectangle 15"/>
          <p:cNvSpPr/>
          <p:nvPr>
            <p:custDataLst>
              <p:tags r:id="rId27"/>
            </p:custDataLst>
          </p:nvPr>
        </p:nvSpPr>
        <p:spPr bwMode="auto">
          <a:xfrm>
            <a:off x="9065996" y="4550560"/>
            <a:ext cx="438829" cy="4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8</a:t>
            </a:r>
            <a:endParaRPr lang="en-US" sz="2000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6" name="矩形 5"/>
          <p:cNvSpPr/>
          <p:nvPr>
            <p:custDataLst>
              <p:tags r:id="rId28"/>
            </p:custDataLst>
          </p:nvPr>
        </p:nvSpPr>
        <p:spPr>
          <a:xfrm>
            <a:off x="4022725" y="6076950"/>
            <a:ext cx="8166735" cy="782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任务实战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：建立客服人员的 KPI 考核成绩表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任务实施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115" y="2348231"/>
            <a:ext cx="1006348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9115" y="2348230"/>
            <a:ext cx="10062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         </a:t>
            </a:r>
            <a:r>
              <a:rPr lang="zh-CN" altLang="en-US" sz="1600" dirty="0" smtClean="0"/>
              <a:t>（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）客服人员响应时间考核成绩       </a:t>
            </a:r>
            <a:r>
              <a:rPr lang="en-US" altLang="zh-CN" sz="1600" dirty="0" smtClean="0"/>
              <a:t>         </a:t>
            </a:r>
            <a:r>
              <a:rPr lang="en-US" altLang="zh-CN" sz="1600" dirty="0" smtClean="0"/>
              <a:t>                          </a:t>
            </a:r>
            <a:r>
              <a:rPr lang="zh-CN" altLang="en-US" sz="1600" dirty="0" smtClean="0"/>
              <a:t> </a:t>
            </a:r>
            <a:r>
              <a:rPr lang="zh-CN" altLang="en-US" sz="1600" dirty="0" smtClean="0"/>
              <a:t>（</a:t>
            </a:r>
            <a:r>
              <a:rPr lang="en-US" altLang="zh-CN" sz="1600" dirty="0" smtClean="0"/>
              <a:t>2</a:t>
            </a:r>
            <a:r>
              <a:rPr lang="zh-CN" altLang="en-US" sz="1600" dirty="0" smtClean="0"/>
              <a:t>）客服人员响应时间考核成绩</a:t>
            </a:r>
            <a:endParaRPr lang="zh-CN" altLang="en-US" sz="1600" dirty="0" smtClean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115" y="1022985"/>
            <a:ext cx="4990465" cy="11703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47385" y="1022985"/>
            <a:ext cx="4855210" cy="117030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539115" y="4190366"/>
            <a:ext cx="1006348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539115" y="4190365"/>
            <a:ext cx="10062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             </a:t>
            </a:r>
            <a:r>
              <a:rPr lang="zh-CN" altLang="en-US" sz="1600" dirty="0" smtClean="0"/>
              <a:t>（</a:t>
            </a:r>
            <a:r>
              <a:rPr lang="en-US" altLang="zh-CN" sz="1600" dirty="0" smtClean="0"/>
              <a:t>3</a:t>
            </a:r>
            <a:r>
              <a:rPr lang="zh-CN" altLang="en-US" sz="1600" dirty="0" smtClean="0"/>
              <a:t>）客服人员成交客单价率考核成绩       </a:t>
            </a:r>
            <a:r>
              <a:rPr lang="en-US" altLang="zh-CN" sz="1600" dirty="0" smtClean="0"/>
              <a:t>      </a:t>
            </a:r>
            <a:r>
              <a:rPr lang="en-US" altLang="zh-CN" sz="1600" dirty="0" smtClean="0"/>
              <a:t>                  </a:t>
            </a:r>
            <a:r>
              <a:rPr lang="zh-CN" altLang="en-US" sz="1600" dirty="0" smtClean="0"/>
              <a:t>（</a:t>
            </a:r>
            <a:r>
              <a:rPr lang="en-US" altLang="zh-CN" sz="1600" dirty="0" smtClean="0"/>
              <a:t>4</a:t>
            </a:r>
            <a:r>
              <a:rPr lang="zh-CN" altLang="en-US" sz="1600" dirty="0" smtClean="0"/>
              <a:t>）客服人员咨询转化率考核成绩</a:t>
            </a:r>
            <a:endParaRPr lang="zh-CN" altLang="en-US" sz="1600" dirty="0" smtClean="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115" y="2819400"/>
            <a:ext cx="4990465" cy="12338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47385" y="2851150"/>
            <a:ext cx="4855210" cy="1181100"/>
          </a:xfrm>
          <a:prstGeom prst="rect">
            <a:avLst/>
          </a:prstGeom>
        </p:spPr>
      </p:pic>
      <p:sp>
        <p:nvSpPr>
          <p:cNvPr id="12" name="矩形 11"/>
          <p:cNvSpPr/>
          <p:nvPr>
            <p:custDataLst>
              <p:tags r:id="rId11"/>
            </p:custDataLst>
          </p:nvPr>
        </p:nvSpPr>
        <p:spPr>
          <a:xfrm>
            <a:off x="539115" y="6252846"/>
            <a:ext cx="1006221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540257" y="6252845"/>
            <a:ext cx="9971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             </a:t>
            </a:r>
            <a:r>
              <a:rPr lang="zh-CN" altLang="en-US" sz="1600" dirty="0" smtClean="0"/>
              <a:t>（</a:t>
            </a:r>
            <a:r>
              <a:rPr lang="en-US" altLang="zh-CN" sz="1600" dirty="0" smtClean="0"/>
              <a:t>5</a:t>
            </a:r>
            <a:r>
              <a:rPr lang="zh-CN" altLang="en-US" sz="1600" dirty="0" smtClean="0"/>
              <a:t>）客服人员订单支付率考核成绩      </a:t>
            </a:r>
            <a:r>
              <a:rPr lang="en-US" altLang="zh-CN" sz="1600" dirty="0" smtClean="0"/>
              <a:t>        </a:t>
            </a:r>
            <a:r>
              <a:rPr lang="en-US" altLang="zh-CN" sz="1600" dirty="0" smtClean="0"/>
              <a:t>                            </a:t>
            </a:r>
            <a:r>
              <a:rPr lang="zh-CN" altLang="en-US" sz="1600" dirty="0" smtClean="0"/>
              <a:t> </a:t>
            </a:r>
            <a:r>
              <a:rPr lang="zh-CN" altLang="en-US" sz="1600" dirty="0" smtClean="0"/>
              <a:t>（</a:t>
            </a:r>
            <a:r>
              <a:rPr lang="en-US" altLang="zh-CN" sz="1600" dirty="0" smtClean="0"/>
              <a:t>6</a:t>
            </a:r>
            <a:r>
              <a:rPr lang="zh-CN" altLang="en-US" sz="1600" dirty="0" smtClean="0"/>
              <a:t>）客服人员 KPI 考核最终成绩</a:t>
            </a:r>
            <a:endParaRPr lang="zh-CN" altLang="en-US" sz="1600" dirty="0" smtClean="0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115" y="4989830"/>
            <a:ext cx="4914265" cy="11734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93535" y="4645025"/>
            <a:ext cx="3909060" cy="1527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任务实战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：通过指标分析客服人员的实际工作表现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任务实施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836295" y="2978785"/>
            <a:ext cx="10088880" cy="43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962025" y="2978785"/>
            <a:ext cx="9363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）计算有效回复率      </a:t>
            </a:r>
            <a:r>
              <a:rPr lang="en-US" altLang="zh-CN" sz="1800" dirty="0" smtClean="0"/>
              <a:t>              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      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2</a:t>
            </a:r>
            <a:r>
              <a:rPr lang="zh-CN" altLang="en-US" sz="1800" dirty="0" smtClean="0"/>
              <a:t>）计算下单转化率</a:t>
            </a:r>
            <a:endParaRPr lang="zh-CN" altLang="en-US" sz="1800" dirty="0" smtClean="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r="6542"/>
          <a:stretch>
            <a:fillRect/>
          </a:stretch>
        </p:blipFill>
        <p:spPr>
          <a:xfrm>
            <a:off x="836295" y="986790"/>
            <a:ext cx="4636135" cy="18923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r="6146"/>
          <a:stretch>
            <a:fillRect/>
          </a:stretch>
        </p:blipFill>
        <p:spPr>
          <a:xfrm>
            <a:off x="6371590" y="986790"/>
            <a:ext cx="4554220" cy="1891665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9"/>
            </p:custDataLst>
          </p:nvPr>
        </p:nvSpPr>
        <p:spPr>
          <a:xfrm>
            <a:off x="836295" y="6054090"/>
            <a:ext cx="10088880" cy="43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962025" y="6054090"/>
            <a:ext cx="9963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3</a:t>
            </a:r>
            <a:r>
              <a:rPr lang="zh-CN" altLang="en-US" sz="1800" dirty="0" smtClean="0"/>
              <a:t>）创建并设置柱形图     </a:t>
            </a:r>
            <a:r>
              <a:rPr lang="en-US" altLang="zh-CN" sz="1800" dirty="0" smtClean="0"/>
              <a:t>         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4</a:t>
            </a:r>
            <a:r>
              <a:rPr lang="zh-CN" altLang="en-US" sz="1800" dirty="0" smtClean="0"/>
              <a:t>）创建并设置柱形图</a:t>
            </a:r>
            <a:endParaRPr lang="zh-CN" altLang="en-US" sz="1800" dirty="0" smtClean="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36295" y="3825875"/>
            <a:ext cx="4855210" cy="20427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772150" y="3823970"/>
            <a:ext cx="5153660" cy="2035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cs typeface="+mn-ea"/>
                <a:sym typeface="+mn-lt"/>
              </a:rPr>
              <a:t>目 录 </a:t>
            </a:r>
            <a:endParaRPr lang="zh-CN" altLang="en-US" b="1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132211" y="1848326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  <a:cs typeface="+mn-ea"/>
                <a:sym typeface="+mn-lt"/>
              </a:rPr>
              <a:t>分析店铺 DSR 数据</a:t>
            </a:r>
            <a:endParaRPr lang="zh-CN" altLang="en-US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5015959" y="1779807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 smtClean="0">
                <a:solidFill>
                  <a:schemeClr val="accent1"/>
                </a:solidFill>
                <a:cs typeface="+mn-ea"/>
                <a:sym typeface="+mn-lt"/>
              </a:rPr>
              <a:t>任务一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132211" y="3114229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  <a:cs typeface="+mn-ea"/>
                <a:sym typeface="+mn-lt"/>
              </a:rPr>
              <a:t>分析店铺客服数据</a:t>
            </a:r>
            <a:endParaRPr lang="zh-CN" altLang="en-US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4"/>
            </p:custDataLst>
          </p:nvPr>
        </p:nvSpPr>
        <p:spPr>
          <a:xfrm>
            <a:off x="5015959" y="303769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任务二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56" y="1843973"/>
            <a:ext cx="4526777" cy="4519803"/>
          </a:xfrm>
          <a:prstGeom prst="rect">
            <a:avLst/>
          </a:prstGeom>
        </p:spPr>
      </p:pic>
      <p:sp>
        <p:nvSpPr>
          <p:cNvPr id="2" name="MH_Entry_2">
            <a:hlinkClick r:id="" action="ppaction://noaction"/>
          </p:cNvPr>
          <p:cNvSpPr txBox="1"/>
          <p:nvPr>
            <p:custDataLst>
              <p:tags r:id="rId6"/>
            </p:custDataLst>
          </p:nvPr>
        </p:nvSpPr>
        <p:spPr>
          <a:xfrm>
            <a:off x="1127131" y="4380309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综合实训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5010879" y="430377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实训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/>
          <p:nvPr>
            <p:custDataLst>
              <p:tags r:id="rId1"/>
            </p:custDataLst>
          </p:nvPr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TextBox 25"/>
          <p:cNvSpPr txBox="1"/>
          <p:nvPr>
            <p:custDataLst>
              <p:tags r:id="rId2"/>
            </p:custDataLst>
          </p:nvPr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cs typeface="+mn-ea"/>
                <a:sym typeface="+mn-lt"/>
              </a:rPr>
              <a:t>目 录 </a:t>
            </a:r>
            <a:endParaRPr lang="zh-CN" altLang="en-US" b="1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132211" y="1848326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mtClean="0">
                <a:solidFill>
                  <a:schemeClr val="bg1"/>
                </a:solidFill>
                <a:cs typeface="+mn-ea"/>
                <a:sym typeface="+mn-lt"/>
              </a:rPr>
              <a:t>分析店铺 DSR 数据</a:t>
            </a:r>
            <a:endParaRPr lang="zh-CN" altLang="en-US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4"/>
            </p:custDataLst>
          </p:nvPr>
        </p:nvSpPr>
        <p:spPr>
          <a:xfrm>
            <a:off x="5010879" y="430393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 smtClean="0">
                <a:solidFill>
                  <a:schemeClr val="accent1"/>
                </a:solidFill>
                <a:cs typeface="+mn-ea"/>
                <a:sym typeface="+mn-lt"/>
              </a:rPr>
              <a:t>实训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132211" y="3114229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  <a:cs typeface="+mn-ea"/>
                <a:sym typeface="+mn-lt"/>
              </a:rPr>
              <a:t>分析店铺客服数据</a:t>
            </a:r>
            <a:endParaRPr lang="zh-CN" altLang="en-US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5015959" y="303769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任务二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56" y="1843973"/>
            <a:ext cx="4526777" cy="4519803"/>
          </a:xfrm>
          <a:prstGeom prst="rect">
            <a:avLst/>
          </a:prstGeom>
        </p:spPr>
      </p:pic>
      <p:sp>
        <p:nvSpPr>
          <p:cNvPr id="10" name="MH_Entry_2">
            <a:hlinkClick r:id="" action="ppaction://noaction"/>
          </p:cNvPr>
          <p:cNvSpPr txBox="1"/>
          <p:nvPr>
            <p:custDataLst>
              <p:tags r:id="rId9"/>
            </p:custDataLst>
          </p:nvPr>
        </p:nvSpPr>
        <p:spPr>
          <a:xfrm>
            <a:off x="1127131" y="4380309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mtClean="0">
                <a:solidFill>
                  <a:schemeClr val="bg1"/>
                </a:solidFill>
                <a:cs typeface="+mn-ea"/>
                <a:sym typeface="+mn-lt"/>
              </a:rPr>
              <a:t>综合实训</a:t>
            </a:r>
            <a:endParaRPr lang="zh-CN" altLang="en-US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5010879" y="177139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任务一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6772106" y="444222"/>
            <a:ext cx="1966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综合实训</a:t>
            </a:r>
            <a:endParaRPr lang="en-US" altLang="zh-CN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TextBox 25"/>
          <p:cNvSpPr/>
          <p:nvPr/>
        </p:nvSpPr>
        <p:spPr>
          <a:xfrm flipH="1">
            <a:off x="8958725" y="413466"/>
            <a:ext cx="3229808" cy="40006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Comprehensive Training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048102" y="1108754"/>
            <a:ext cx="546544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E5450F"/>
                </a:solidFill>
                <a:cs typeface="+mn-ea"/>
                <a:sym typeface="+mn-lt"/>
              </a:rPr>
              <a:t>实训一  通过 DSR 推算 5 分好评需求量</a:t>
            </a:r>
            <a:endParaRPr lang="zh-CN" altLang="en-US">
              <a:solidFill>
                <a:srgbClr val="E5450F"/>
              </a:solidFill>
              <a:cs typeface="+mn-ea"/>
              <a:sym typeface="+mn-lt"/>
            </a:endParaRPr>
          </a:p>
        </p:txBody>
      </p:sp>
      <p:sp>
        <p:nvSpPr>
          <p:cNvPr id="81" name="内容占位符 2"/>
          <p:cNvSpPr txBox="1"/>
          <p:nvPr/>
        </p:nvSpPr>
        <p:spPr>
          <a:xfrm>
            <a:off x="877570" y="2033270"/>
            <a:ext cx="5894705" cy="3463290"/>
          </a:xfrm>
          <a:prstGeom prst="rect">
            <a:avLst/>
          </a:prstGeom>
        </p:spPr>
        <p:txBody>
          <a:bodyPr/>
          <a:lstStyle>
            <a:lvl1pPr marL="0" indent="5365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 dirty="0">
                <a:cs typeface="+mn-ea"/>
                <a:sym typeface="+mn-lt"/>
              </a:rPr>
              <a:t>实训</a:t>
            </a:r>
            <a:r>
              <a:rPr lang="zh-CN" altLang="en-US" sz="1800" b="1" dirty="0" smtClean="0">
                <a:cs typeface="+mn-ea"/>
                <a:sym typeface="+mn-lt"/>
              </a:rPr>
              <a:t>目标：</a:t>
            </a:r>
            <a:r>
              <a:rPr lang="zh-CN" altLang="en-US" sz="1800" dirty="0">
                <a:cs typeface="+mn-ea"/>
                <a:sym typeface="+mn-lt"/>
              </a:rPr>
              <a:t>推算该店铺“宝贝与描述相符”评分达到行业平均水平所需的 5 分好评数量</a:t>
            </a:r>
            <a:r>
              <a:rPr lang="zh-CN" altLang="en-US" sz="1800" dirty="0" smtClean="0">
                <a:cs typeface="+mn-ea"/>
                <a:sym typeface="+mn-lt"/>
              </a:rPr>
              <a:t>。</a:t>
            </a:r>
            <a:endParaRPr lang="zh-CN" altLang="en-US" sz="1800" dirty="0">
              <a:cs typeface="+mn-ea"/>
              <a:sym typeface="+mn-lt"/>
            </a:endParaRPr>
          </a:p>
          <a:p>
            <a:r>
              <a:rPr lang="zh-CN" altLang="en-US" sz="1800" b="1" dirty="0">
                <a:cs typeface="+mn-ea"/>
                <a:sym typeface="+mn-lt"/>
              </a:rPr>
              <a:t>实</a:t>
            </a:r>
            <a:r>
              <a:rPr lang="zh-CN" altLang="en-US" sz="1800" b="1" dirty="0" smtClean="0">
                <a:cs typeface="+mn-ea"/>
                <a:sym typeface="+mn-lt"/>
              </a:rPr>
              <a:t>训描述：</a:t>
            </a:r>
            <a:r>
              <a:rPr lang="zh-CN" altLang="en-US" sz="1800" dirty="0">
                <a:cs typeface="+mn-ea"/>
                <a:sym typeface="+mn-lt"/>
              </a:rPr>
              <a:t>首先利用半年内参与评分的总人数与各评分人数占比的乘积，计算各评分的具体人数结果；然后计算该店铺当前“宝贝与描述相符”项目的评分，接着利用该数据计算该项目同行业平均水平现阶段的评分；最后按“需求量 = 总人数 ×［目标 DSR-（5 分 × 人数占比 +4 分 × 人数占比 +3 分× 人数占比 +2 分 × 人数占比 +1 分 × 人数占比）］÷（5- 目标 DSR）”的公式计算 5 分好评的需求量</a:t>
            </a:r>
            <a:r>
              <a:rPr lang="zh-CN" altLang="en-US" sz="1800" dirty="0" smtClean="0">
                <a:cs typeface="+mn-ea"/>
                <a:sym typeface="+mn-lt"/>
              </a:rPr>
              <a:t>。</a:t>
            </a:r>
            <a:endParaRPr lang="zh-CN" altLang="en-US" sz="1800" dirty="0" smtClean="0">
              <a:cs typeface="+mn-ea"/>
              <a:sym typeface="+mn-lt"/>
            </a:endParaRPr>
          </a:p>
        </p:txBody>
      </p:sp>
      <p:sp>
        <p:nvSpPr>
          <p:cNvPr id="9" name="Text Placeholder 4"/>
          <p:cNvSpPr txBox="1"/>
          <p:nvPr/>
        </p:nvSpPr>
        <p:spPr>
          <a:xfrm>
            <a:off x="4955540" y="6071235"/>
            <a:ext cx="1516380" cy="3663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lIns="121917" tIns="60958" rIns="121917" bIns="60958" anchor="ctr">
            <a:spAutoFit/>
          </a:bodyPr>
          <a:lstStyle>
            <a:defPPr>
              <a:defRPr lang="en-US"/>
            </a:defPPr>
            <a:lvl1pPr indent="0" defTabSz="914400"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参考效果</a:t>
            </a:r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79590" y="3268345"/>
            <a:ext cx="4919345" cy="1260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72106" y="444222"/>
            <a:ext cx="1966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综合实训</a:t>
            </a:r>
            <a:endParaRPr lang="en-US" altLang="zh-CN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TextBox 25"/>
          <p:cNvSpPr/>
          <p:nvPr>
            <p:custDataLst>
              <p:tags r:id="rId2"/>
            </p:custDataLst>
          </p:nvPr>
        </p:nvSpPr>
        <p:spPr>
          <a:xfrm flipH="1">
            <a:off x="8958725" y="413466"/>
            <a:ext cx="3229808" cy="40006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Comprehensive Training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>
            <p:custDataLst>
              <p:tags r:id="rId3"/>
            </p:custDataLst>
          </p:nvPr>
        </p:nvSpPr>
        <p:spPr>
          <a:xfrm>
            <a:off x="1048102" y="1108754"/>
            <a:ext cx="46189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E5450F"/>
                </a:solidFill>
                <a:cs typeface="+mn-ea"/>
                <a:sym typeface="+mn-lt"/>
              </a:rPr>
              <a:t>实训二  分析客服人员的工作表现</a:t>
            </a:r>
            <a:endParaRPr lang="zh-CN" altLang="en-US">
              <a:solidFill>
                <a:srgbClr val="E5450F"/>
              </a:solidFill>
              <a:cs typeface="+mn-ea"/>
              <a:sym typeface="+mn-lt"/>
            </a:endParaRPr>
          </a:p>
        </p:txBody>
      </p:sp>
      <p:sp>
        <p:nvSpPr>
          <p:cNvPr id="81" name="内容占位符 2"/>
          <p:cNvSpPr txBox="1"/>
          <p:nvPr>
            <p:custDataLst>
              <p:tags r:id="rId4"/>
            </p:custDataLst>
          </p:nvPr>
        </p:nvSpPr>
        <p:spPr>
          <a:xfrm>
            <a:off x="877570" y="2033270"/>
            <a:ext cx="4531995" cy="3463290"/>
          </a:xfrm>
          <a:prstGeom prst="rect">
            <a:avLst/>
          </a:prstGeom>
        </p:spPr>
        <p:txBody>
          <a:bodyPr/>
          <a:lstStyle>
            <a:lvl1pPr marL="0" indent="5365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cs typeface="+mn-ea"/>
                <a:sym typeface="+mn-lt"/>
              </a:rPr>
              <a:t>实训</a:t>
            </a:r>
            <a:r>
              <a:rPr lang="zh-CN" altLang="en-US" b="1" dirty="0" smtClean="0">
                <a:cs typeface="+mn-ea"/>
                <a:sym typeface="+mn-lt"/>
              </a:rPr>
              <a:t>目标：</a:t>
            </a:r>
            <a:r>
              <a:rPr lang="zh-CN" altLang="en-US" dirty="0">
                <a:cs typeface="+mn-ea"/>
                <a:sym typeface="+mn-lt"/>
              </a:rPr>
              <a:t>通过有效回复率和下单转化率分析客服人员的接待和下单转化表现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 dirty="0">
              <a:cs typeface="+mn-ea"/>
              <a:sym typeface="+mn-lt"/>
            </a:endParaRPr>
          </a:p>
          <a:p>
            <a:r>
              <a:rPr lang="zh-CN" altLang="en-US" b="1" dirty="0">
                <a:cs typeface="+mn-ea"/>
                <a:sym typeface="+mn-lt"/>
              </a:rPr>
              <a:t>实</a:t>
            </a:r>
            <a:r>
              <a:rPr lang="zh-CN" altLang="en-US" b="1" dirty="0" smtClean="0">
                <a:cs typeface="+mn-ea"/>
                <a:sym typeface="+mn-lt"/>
              </a:rPr>
              <a:t>训描述：</a:t>
            </a:r>
            <a:r>
              <a:rPr lang="zh-CN" altLang="en-US" dirty="0">
                <a:cs typeface="+mn-ea"/>
                <a:sym typeface="+mn-lt"/>
              </a:rPr>
              <a:t>打开“客服数据 .xlsx”文件，计算各客服人员的有效回复率和下单转化率，并建立组合图分析客服人员的工作表现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 dirty="0" smtClean="0">
              <a:cs typeface="+mn-ea"/>
              <a:sym typeface="+mn-lt"/>
            </a:endParaRPr>
          </a:p>
        </p:txBody>
      </p:sp>
      <p:sp>
        <p:nvSpPr>
          <p:cNvPr id="9" name="Text Placeholder 4"/>
          <p:cNvSpPr txBox="1"/>
          <p:nvPr>
            <p:custDataLst>
              <p:tags r:id="rId5"/>
            </p:custDataLst>
          </p:nvPr>
        </p:nvSpPr>
        <p:spPr>
          <a:xfrm>
            <a:off x="3743325" y="6071235"/>
            <a:ext cx="1516380" cy="3663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lIns="121917" tIns="60958" rIns="121917" bIns="60958" anchor="ctr">
            <a:spAutoFit/>
          </a:bodyPr>
          <a:lstStyle>
            <a:defPPr>
              <a:defRPr lang="en-US"/>
            </a:defPPr>
            <a:lvl1pPr indent="0" defTabSz="914400"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参考效果</a:t>
            </a:r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67375" y="2360295"/>
            <a:ext cx="6127115" cy="2487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5698659" y="2519558"/>
            <a:ext cx="5866754" cy="916106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 smtClean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776971" y="3620998"/>
            <a:ext cx="5710129" cy="427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zh-CN" altLang="en-US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数据化运营管理（第2版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微课版）</a:t>
            </a:r>
            <a:endParaRPr lang="zh-CN" altLang="en-US" sz="20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364103"/>
            <a:chOff x="5903270" y="4289682"/>
            <a:chExt cx="4635189" cy="364103"/>
          </a:xfrm>
        </p:grpSpPr>
        <p:sp>
          <p:nvSpPr>
            <p:cNvPr id="7" name="TextBox 4"/>
            <p:cNvSpPr txBox="1"/>
            <p:nvPr/>
          </p:nvSpPr>
          <p:spPr>
            <a:xfrm>
              <a:off x="5903270" y="4289682"/>
              <a:ext cx="4635189" cy="361339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+mn-lt"/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12713"/>
              <a:ext cx="1638608" cy="341072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3" y="546712"/>
            <a:ext cx="5761775" cy="5752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 bwMode="auto">
          <a:xfrm>
            <a:off x="0" y="1538870"/>
            <a:ext cx="12190413" cy="5320718"/>
          </a:xfrm>
          <a:prstGeom prst="rect">
            <a:avLst/>
          </a:prstGeom>
          <a:solidFill>
            <a:srgbClr val="3A98BC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cxnSp>
        <p:nvCxnSpPr>
          <p:cNvPr id="70" name="直接连接符 69"/>
          <p:cNvCxnSpPr/>
          <p:nvPr/>
        </p:nvCxnSpPr>
        <p:spPr bwMode="auto">
          <a:xfrm flipH="1">
            <a:off x="667570" y="5525494"/>
            <a:ext cx="379042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H="1">
            <a:off x="667570" y="2481536"/>
            <a:ext cx="379042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直接连接符 68"/>
          <p:cNvCxnSpPr/>
          <p:nvPr/>
        </p:nvCxnSpPr>
        <p:spPr bwMode="auto">
          <a:xfrm flipH="1">
            <a:off x="667570" y="3881837"/>
            <a:ext cx="379042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Shape 120"/>
          <p:cNvSpPr/>
          <p:nvPr/>
        </p:nvSpPr>
        <p:spPr>
          <a:xfrm rot="912886" flipH="1">
            <a:off x="4760597" y="2756654"/>
            <a:ext cx="2769766" cy="213031"/>
          </a:xfrm>
          <a:prstGeom prst="rect">
            <a:avLst/>
          </a:prstGeom>
          <a:solidFill>
            <a:srgbClr val="808785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8" name="Shape 122"/>
          <p:cNvSpPr/>
          <p:nvPr/>
        </p:nvSpPr>
        <p:spPr>
          <a:xfrm rot="20623009">
            <a:off x="5057058" y="3477618"/>
            <a:ext cx="2156665" cy="213032"/>
          </a:xfrm>
          <a:prstGeom prst="rect">
            <a:avLst/>
          </a:prstGeom>
          <a:solidFill>
            <a:srgbClr val="808785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21" name="Group 138"/>
          <p:cNvGrpSpPr/>
          <p:nvPr/>
        </p:nvGrpSpPr>
        <p:grpSpPr>
          <a:xfrm>
            <a:off x="4301734" y="1870023"/>
            <a:ext cx="1067036" cy="1067421"/>
            <a:chOff x="0" y="0"/>
            <a:chExt cx="1270000" cy="1270000"/>
          </a:xfrm>
        </p:grpSpPr>
        <p:sp>
          <p:nvSpPr>
            <p:cNvPr id="22" name="Shape 135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chemeClr val="accent1">
                <a:hueOff val="-78595"/>
                <a:satOff val="12505"/>
                <a:lumOff val="1387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3" name="Shape 136"/>
            <p:cNvSpPr/>
            <p:nvPr/>
          </p:nvSpPr>
          <p:spPr>
            <a:xfrm>
              <a:off x="202826" y="202826"/>
              <a:ext cx="864348" cy="8643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pic>
          <p:nvPicPr>
            <p:cNvPr id="24" name="pasted-image.pd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00501" y="416289"/>
              <a:ext cx="468998" cy="437422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34" name="Shape 148"/>
          <p:cNvSpPr/>
          <p:nvPr/>
        </p:nvSpPr>
        <p:spPr>
          <a:xfrm>
            <a:off x="933919" y="2043712"/>
            <a:ext cx="2154156" cy="41046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2600"/>
                </a:solidFill>
                <a:latin typeface="FZLTDHK-GBK1-0"/>
                <a:ea typeface="FZLTDHK-GBK1-0"/>
                <a:cs typeface="FZLTDHK-GBK1-0"/>
                <a:sym typeface="FZLTDHK-GBK1-0"/>
              </a:defRPr>
            </a:lvl1pPr>
          </a:lstStyle>
          <a:p>
            <a:r>
              <a:rPr dirty="0" err="1">
                <a:latin typeface="+mn-lt"/>
                <a:ea typeface="+mn-ea"/>
                <a:cs typeface="+mn-ea"/>
                <a:sym typeface="+mn-lt"/>
              </a:rPr>
              <a:t>海量图书方便查询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Shape 149"/>
          <p:cNvSpPr/>
          <p:nvPr/>
        </p:nvSpPr>
        <p:spPr>
          <a:xfrm>
            <a:off x="933920" y="3449668"/>
            <a:ext cx="1641261" cy="41046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2600"/>
                </a:solidFill>
                <a:latin typeface="FZLTDHK-GBK1-0"/>
                <a:ea typeface="FZLTDHK-GBK1-0"/>
                <a:cs typeface="FZLTDHK-GBK1-0"/>
                <a:sym typeface="FZLTDHK-GBK1-0"/>
              </a:defRPr>
            </a:lvl1pPr>
          </a:lstStyle>
          <a:p>
            <a:r>
              <a:rPr dirty="0" err="1">
                <a:latin typeface="+mn-lt"/>
                <a:ea typeface="+mn-ea"/>
                <a:cs typeface="+mn-ea"/>
                <a:sym typeface="+mn-lt"/>
              </a:rPr>
              <a:t>免费申请样书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Shape 150"/>
          <p:cNvSpPr/>
          <p:nvPr/>
        </p:nvSpPr>
        <p:spPr>
          <a:xfrm>
            <a:off x="933920" y="5096459"/>
            <a:ext cx="1641261" cy="41046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2600"/>
                </a:solidFill>
                <a:latin typeface="FZLTDHK-GBK1-0"/>
                <a:ea typeface="FZLTDHK-GBK1-0"/>
                <a:cs typeface="FZLTDHK-GBK1-0"/>
                <a:sym typeface="FZLTDHK-GBK1-0"/>
              </a:defRPr>
            </a:lvl1pPr>
          </a:lstStyle>
          <a:p>
            <a:r>
              <a:rPr dirty="0" err="1">
                <a:latin typeface="+mn-lt"/>
                <a:ea typeface="+mn-ea"/>
                <a:cs typeface="+mn-ea"/>
                <a:sym typeface="+mn-lt"/>
              </a:rPr>
              <a:t>下载配套资源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Shape 151"/>
          <p:cNvSpPr/>
          <p:nvPr/>
        </p:nvSpPr>
        <p:spPr>
          <a:xfrm>
            <a:off x="10070309" y="2780951"/>
            <a:ext cx="1128367" cy="41046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2600"/>
                </a:solidFill>
                <a:latin typeface="FZLTDHK-GBK1-0"/>
                <a:ea typeface="FZLTDHK-GBK1-0"/>
                <a:cs typeface="FZLTDHK-GBK1-0"/>
                <a:sym typeface="FZLTDHK-GBK1-0"/>
              </a:defRPr>
            </a:lvl1pPr>
          </a:lstStyle>
          <a:p>
            <a:r>
              <a:rPr dirty="0" err="1">
                <a:latin typeface="+mn-lt"/>
                <a:ea typeface="+mn-ea"/>
                <a:cs typeface="+mn-ea"/>
                <a:sym typeface="+mn-lt"/>
              </a:rPr>
              <a:t>优惠购书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Shape 152"/>
          <p:cNvSpPr/>
          <p:nvPr/>
        </p:nvSpPr>
        <p:spPr>
          <a:xfrm>
            <a:off x="10070309" y="4482752"/>
            <a:ext cx="1128367" cy="41046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2600"/>
                </a:solidFill>
                <a:latin typeface="FZLTDHK-GBK1-0"/>
                <a:ea typeface="FZLTDHK-GBK1-0"/>
                <a:cs typeface="FZLTDHK-GBK1-0"/>
                <a:sym typeface="FZLTDHK-GBK1-0"/>
              </a:defRPr>
            </a:lvl1pPr>
          </a:lstStyle>
          <a:p>
            <a:r>
              <a:rPr dirty="0" err="1">
                <a:latin typeface="+mn-lt"/>
                <a:ea typeface="+mn-ea"/>
                <a:cs typeface="+mn-ea"/>
                <a:sym typeface="+mn-lt"/>
              </a:rPr>
              <a:t>成为作者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Shape 162"/>
          <p:cNvSpPr/>
          <p:nvPr/>
        </p:nvSpPr>
        <p:spPr>
          <a:xfrm>
            <a:off x="9209423" y="1881441"/>
            <a:ext cx="102644" cy="31811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400">
                <a:solidFill>
                  <a:srgbClr val="000000"/>
                </a:solidFill>
                <a:latin typeface="FZLTXIHJW-GB1-0"/>
                <a:ea typeface="FZLTXIHJW-GB1-0"/>
                <a:cs typeface="FZLTXIHJW-GB1-0"/>
                <a:sym typeface="FZLTXIHJW-GB1-0"/>
              </a:defRPr>
            </a:pPr>
            <a:endParaRPr dirty="0">
              <a:cs typeface="+mn-ea"/>
              <a:sym typeface="+mn-lt"/>
            </a:endParaRPr>
          </a:p>
        </p:txBody>
      </p:sp>
      <p:sp>
        <p:nvSpPr>
          <p:cNvPr id="49" name="Shape 163"/>
          <p:cNvSpPr/>
          <p:nvPr/>
        </p:nvSpPr>
        <p:spPr>
          <a:xfrm>
            <a:off x="10901775" y="2157157"/>
            <a:ext cx="102644" cy="31811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400">
                <a:solidFill>
                  <a:srgbClr val="000000"/>
                </a:solidFill>
                <a:latin typeface="FZLTXIHJW-GB1-0"/>
                <a:ea typeface="FZLTXIHJW-GB1-0"/>
                <a:cs typeface="FZLTXIHJW-GB1-0"/>
                <a:sym typeface="FZLTXIHJW-GB1-0"/>
              </a:defRPr>
            </a:pPr>
            <a:endParaRPr dirty="0">
              <a:cs typeface="+mn-ea"/>
              <a:sym typeface="+mn-lt"/>
            </a:endParaRPr>
          </a:p>
        </p:txBody>
      </p:sp>
      <p:pic>
        <p:nvPicPr>
          <p:cNvPr id="50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34" y="417927"/>
            <a:ext cx="3756062" cy="97916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1" name="Shape 165"/>
          <p:cNvSpPr/>
          <p:nvPr/>
        </p:nvSpPr>
        <p:spPr>
          <a:xfrm>
            <a:off x="4732490" y="395064"/>
            <a:ext cx="6418411" cy="102489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1400">
                <a:solidFill>
                  <a:srgbClr val="000000"/>
                </a:solidFill>
                <a:latin typeface="FZLTXIHJW-GB1-0"/>
                <a:ea typeface="FZLTXIHJW-GB1-0"/>
                <a:cs typeface="FZLTXIHJW-GB1-0"/>
                <a:sym typeface="FZLTXIHJW-GB1-0"/>
              </a:defRPr>
            </a:pPr>
            <a:endParaRPr sz="2000" dirty="0">
              <a:cs typeface="+mn-ea"/>
              <a:sym typeface="+mn-lt"/>
            </a:endParaRPr>
          </a:p>
          <a:p>
            <a:pPr algn="l">
              <a:defRPr sz="1400">
                <a:solidFill>
                  <a:srgbClr val="000000"/>
                </a:solidFill>
                <a:latin typeface="FZLTXIHJW-GB1-0"/>
                <a:ea typeface="FZLTXIHJW-GB1-0"/>
                <a:cs typeface="FZLTXIHJW-GB1-0"/>
                <a:sym typeface="FZLTXIHJW-GB1-0"/>
              </a:defRPr>
            </a:pPr>
            <a:r>
              <a:rPr lang="zh-CN" altLang="en-US" sz="2000" dirty="0" smtClean="0">
                <a:cs typeface="+mn-ea"/>
                <a:sym typeface="+mn-lt"/>
              </a:rPr>
              <a:t>更多</a:t>
            </a:r>
            <a:r>
              <a:rPr lang="zh-CN" altLang="en-US" sz="2000" b="1" dirty="0" smtClean="0">
                <a:cs typeface="+mn-ea"/>
                <a:sym typeface="+mn-lt"/>
              </a:rPr>
              <a:t>样书申请和资源下载需求，请登录人邮教育社区（www.ryjiaoyu.com)</a:t>
            </a:r>
            <a:endParaRPr lang="zh-CN" altLang="en-US" sz="2000" b="1" dirty="0" smtClean="0"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993783" y="2687184"/>
            <a:ext cx="1067036" cy="1067421"/>
            <a:chOff x="6933148" y="4374243"/>
            <a:chExt cx="1270001" cy="1270000"/>
          </a:xfrm>
        </p:grpSpPr>
        <p:sp>
          <p:nvSpPr>
            <p:cNvPr id="52" name="Shape 166"/>
            <p:cNvSpPr/>
            <p:nvPr/>
          </p:nvSpPr>
          <p:spPr>
            <a:xfrm>
              <a:off x="6933148" y="4374243"/>
              <a:ext cx="1270001" cy="1270000"/>
            </a:xfrm>
            <a:prstGeom prst="ellipse">
              <a:avLst/>
            </a:prstGeom>
            <a:solidFill>
              <a:schemeClr val="accent2">
                <a:hueOff val="50042"/>
                <a:satOff val="8963"/>
                <a:lumOff val="14616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3" name="Shape 167"/>
            <p:cNvSpPr/>
            <p:nvPr/>
          </p:nvSpPr>
          <p:spPr>
            <a:xfrm>
              <a:off x="7135975" y="4577069"/>
              <a:ext cx="864348" cy="864348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pic>
          <p:nvPicPr>
            <p:cNvPr id="54" name="pasted-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1327" y="4756861"/>
              <a:ext cx="533645" cy="504764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</p:grpSp>
      <p:sp>
        <p:nvSpPr>
          <p:cNvPr id="56" name="Shape 120"/>
          <p:cNvSpPr/>
          <p:nvPr/>
        </p:nvSpPr>
        <p:spPr>
          <a:xfrm rot="1370647" flipH="1">
            <a:off x="4743942" y="4272536"/>
            <a:ext cx="2769766" cy="213031"/>
          </a:xfrm>
          <a:prstGeom prst="rect">
            <a:avLst/>
          </a:prstGeom>
          <a:solidFill>
            <a:srgbClr val="808785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57" name="Shape 122"/>
          <p:cNvSpPr/>
          <p:nvPr/>
        </p:nvSpPr>
        <p:spPr>
          <a:xfrm rot="21144047">
            <a:off x="5029241" y="4972887"/>
            <a:ext cx="2156665" cy="213032"/>
          </a:xfrm>
          <a:prstGeom prst="rect">
            <a:avLst/>
          </a:prstGeom>
          <a:solidFill>
            <a:srgbClr val="808785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9" name="Group 126"/>
          <p:cNvGrpSpPr/>
          <p:nvPr/>
        </p:nvGrpSpPr>
        <p:grpSpPr>
          <a:xfrm>
            <a:off x="4265993" y="3365308"/>
            <a:ext cx="1067036" cy="1067422"/>
            <a:chOff x="0" y="0"/>
            <a:chExt cx="1270000" cy="1270000"/>
          </a:xfrm>
        </p:grpSpPr>
        <p:sp>
          <p:nvSpPr>
            <p:cNvPr id="10" name="Shape 123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0AB79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1" name="Shape 124"/>
            <p:cNvSpPr/>
            <p:nvPr/>
          </p:nvSpPr>
          <p:spPr>
            <a:xfrm>
              <a:off x="202826" y="193691"/>
              <a:ext cx="864348" cy="8643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700"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pic>
          <p:nvPicPr>
            <p:cNvPr id="12" name="pasted-imag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088" y="373483"/>
              <a:ext cx="515823" cy="50476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60" name="TextBox 59"/>
          <p:cNvSpPr txBox="1"/>
          <p:nvPr/>
        </p:nvSpPr>
        <p:spPr>
          <a:xfrm>
            <a:off x="768691" y="2548187"/>
            <a:ext cx="3709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囊括各大品类，您想要的</a:t>
            </a:r>
            <a:r>
              <a:rPr lang="zh-CN" altLang="en-US" sz="2000" dirty="0" smtClean="0">
                <a:cs typeface="+mn-ea"/>
                <a:sym typeface="+mn-lt"/>
              </a:rPr>
              <a:t>应有尽有</a:t>
            </a:r>
            <a:endParaRPr lang="zh-CN" altLang="en-US" sz="2000" dirty="0">
              <a:cs typeface="+mn-ea"/>
              <a:sym typeface="+mn-lt"/>
            </a:endParaRPr>
          </a:p>
        </p:txBody>
      </p:sp>
      <p:cxnSp>
        <p:nvCxnSpPr>
          <p:cNvPr id="65" name="直接连接符 64"/>
          <p:cNvCxnSpPr/>
          <p:nvPr/>
        </p:nvCxnSpPr>
        <p:spPr bwMode="auto">
          <a:xfrm>
            <a:off x="8060819" y="3233345"/>
            <a:ext cx="34079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直接连接符 65"/>
          <p:cNvCxnSpPr/>
          <p:nvPr/>
        </p:nvCxnSpPr>
        <p:spPr bwMode="auto">
          <a:xfrm>
            <a:off x="7941694" y="4904147"/>
            <a:ext cx="352710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30"/>
          <p:cNvGrpSpPr/>
          <p:nvPr/>
        </p:nvGrpSpPr>
        <p:grpSpPr>
          <a:xfrm>
            <a:off x="4320247" y="4973358"/>
            <a:ext cx="1067036" cy="1067422"/>
            <a:chOff x="0" y="0"/>
            <a:chExt cx="1270000" cy="1270000"/>
          </a:xfrm>
        </p:grpSpPr>
        <p:sp>
          <p:nvSpPr>
            <p:cNvPr id="14" name="Shape 127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chemeClr val="accent6">
                <a:hueOff val="-193447"/>
                <a:satOff val="3713"/>
                <a:lumOff val="11329"/>
                <a:alpha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5" name="Shape 128"/>
            <p:cNvSpPr/>
            <p:nvPr/>
          </p:nvSpPr>
          <p:spPr>
            <a:xfrm>
              <a:off x="202826" y="202826"/>
              <a:ext cx="864348" cy="8643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pic>
          <p:nvPicPr>
            <p:cNvPr id="16" name="pasted-imag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088" y="376184"/>
              <a:ext cx="515823" cy="51763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grpSp>
        <p:nvGrpSpPr>
          <p:cNvPr id="17" name="Group 134"/>
          <p:cNvGrpSpPr/>
          <p:nvPr/>
        </p:nvGrpSpPr>
        <p:grpSpPr>
          <a:xfrm>
            <a:off x="6993783" y="4398850"/>
            <a:ext cx="1067036" cy="1067421"/>
            <a:chOff x="0" y="0"/>
            <a:chExt cx="1270000" cy="1270000"/>
          </a:xfrm>
        </p:grpSpPr>
        <p:sp>
          <p:nvSpPr>
            <p:cNvPr id="18" name="Shape 131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9" name="Shape 132"/>
            <p:cNvSpPr/>
            <p:nvPr/>
          </p:nvSpPr>
          <p:spPr>
            <a:xfrm>
              <a:off x="202826" y="202826"/>
              <a:ext cx="864348" cy="8643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pic>
          <p:nvPicPr>
            <p:cNvPr id="20" name="pasted-image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8105" y="376184"/>
              <a:ext cx="353790" cy="51763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71" name="TextBox 70"/>
          <p:cNvSpPr txBox="1"/>
          <p:nvPr/>
        </p:nvSpPr>
        <p:spPr>
          <a:xfrm>
            <a:off x="789915" y="3947467"/>
            <a:ext cx="3709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教师免费申请样书</a:t>
            </a:r>
            <a:r>
              <a:rPr lang="zh-CN" altLang="en-US" sz="2000" dirty="0" smtClean="0">
                <a:cs typeface="+mn-ea"/>
                <a:sym typeface="+mn-lt"/>
              </a:rPr>
              <a:t>，</a:t>
            </a:r>
            <a:endParaRPr lang="en-US" altLang="zh-CN" sz="2000" dirty="0" smtClean="0">
              <a:cs typeface="+mn-ea"/>
              <a:sym typeface="+mn-lt"/>
            </a:endParaRPr>
          </a:p>
          <a:p>
            <a:r>
              <a:rPr lang="zh-CN" altLang="en-US" sz="2000" dirty="0" smtClean="0">
                <a:cs typeface="+mn-ea"/>
                <a:sym typeface="+mn-lt"/>
              </a:rPr>
              <a:t>我们</a:t>
            </a:r>
            <a:r>
              <a:rPr lang="zh-CN" altLang="en-US" sz="2000" dirty="0">
                <a:cs typeface="+mn-ea"/>
                <a:sym typeface="+mn-lt"/>
              </a:rPr>
              <a:t>将安排快递迅速送达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54175" y="5579007"/>
            <a:ext cx="4123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教学视频、</a:t>
            </a:r>
            <a:r>
              <a:rPr lang="en-US" altLang="zh-CN" sz="2000" dirty="0">
                <a:cs typeface="+mn-ea"/>
                <a:sym typeface="+mn-lt"/>
              </a:rPr>
              <a:t>PPT</a:t>
            </a:r>
            <a:r>
              <a:rPr lang="zh-CN" altLang="en-US" sz="2000" dirty="0">
                <a:cs typeface="+mn-ea"/>
                <a:sym typeface="+mn-lt"/>
              </a:rPr>
              <a:t>课件</a:t>
            </a:r>
            <a:r>
              <a:rPr lang="zh-CN" altLang="en-US" sz="2000" dirty="0" smtClean="0">
                <a:cs typeface="+mn-ea"/>
                <a:sym typeface="+mn-lt"/>
              </a:rPr>
              <a:t>、教学</a:t>
            </a:r>
            <a:r>
              <a:rPr lang="zh-CN" altLang="en-US" sz="2000" dirty="0">
                <a:cs typeface="+mn-ea"/>
                <a:sym typeface="+mn-lt"/>
              </a:rPr>
              <a:t>案例</a:t>
            </a:r>
            <a:r>
              <a:rPr lang="zh-CN" altLang="en-US" sz="2000" dirty="0" smtClean="0">
                <a:cs typeface="+mn-ea"/>
                <a:sym typeface="+mn-lt"/>
              </a:rPr>
              <a:t>、</a:t>
            </a:r>
            <a:endParaRPr lang="en-US" altLang="zh-CN" sz="2000" dirty="0" smtClean="0">
              <a:cs typeface="+mn-ea"/>
              <a:sym typeface="+mn-lt"/>
            </a:endParaRPr>
          </a:p>
          <a:p>
            <a:r>
              <a:rPr lang="zh-CN" altLang="en-US" sz="2000" dirty="0" smtClean="0">
                <a:cs typeface="+mn-ea"/>
                <a:sym typeface="+mn-lt"/>
              </a:rPr>
              <a:t>习题</a:t>
            </a:r>
            <a:r>
              <a:rPr lang="zh-CN" altLang="en-US" sz="2000" dirty="0">
                <a:cs typeface="+mn-ea"/>
                <a:sym typeface="+mn-lt"/>
              </a:rPr>
              <a:t>答案</a:t>
            </a:r>
            <a:r>
              <a:rPr lang="zh-CN" altLang="en-US" sz="2000" dirty="0" smtClean="0">
                <a:cs typeface="+mn-ea"/>
                <a:sym typeface="+mn-lt"/>
              </a:rPr>
              <a:t>、模拟</a:t>
            </a:r>
            <a:r>
              <a:rPr lang="zh-CN" altLang="en-US" sz="2000" dirty="0">
                <a:cs typeface="+mn-ea"/>
                <a:sym typeface="+mn-lt"/>
              </a:rPr>
              <a:t>试卷等丰富资源</a:t>
            </a:r>
            <a:endParaRPr lang="zh-CN" altLang="en-US" sz="2000" dirty="0">
              <a:cs typeface="+mn-ea"/>
              <a:sym typeface="+mn-lt"/>
            </a:endParaRPr>
          </a:p>
          <a:p>
            <a:r>
              <a:rPr lang="zh-CN" altLang="en-US" sz="2000" dirty="0">
                <a:cs typeface="+mn-ea"/>
                <a:sym typeface="+mn-lt"/>
              </a:rPr>
              <a:t>免费下载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518967" y="3244861"/>
            <a:ext cx="2866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教师可以申请最低折扣</a:t>
            </a:r>
            <a:endParaRPr lang="zh-CN" altLang="en-US" sz="2000" dirty="0">
              <a:cs typeface="+mn-ea"/>
              <a:sym typeface="+mn-lt"/>
            </a:endParaRPr>
          </a:p>
          <a:p>
            <a:pPr algn="r"/>
            <a:r>
              <a:rPr lang="zh-CN" altLang="en-US" sz="2000" dirty="0">
                <a:cs typeface="+mn-ea"/>
                <a:sym typeface="+mn-lt"/>
              </a:rPr>
              <a:t>学生直接优惠购买图书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99504" y="4994837"/>
            <a:ext cx="3269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欢迎写文章／投稿，</a:t>
            </a:r>
            <a:r>
              <a:rPr lang="zh-CN" altLang="en-US" sz="2000" dirty="0" smtClean="0">
                <a:cs typeface="+mn-ea"/>
                <a:sym typeface="+mn-lt"/>
              </a:rPr>
              <a:t>我们</a:t>
            </a:r>
            <a:r>
              <a:rPr lang="zh-CN" altLang="en-US" sz="2000" dirty="0">
                <a:cs typeface="+mn-ea"/>
                <a:sym typeface="+mn-lt"/>
              </a:rPr>
              <a:t>强大的编辑团队将</a:t>
            </a:r>
            <a:r>
              <a:rPr lang="zh-CN" altLang="en-US" sz="2000" dirty="0" smtClean="0">
                <a:cs typeface="+mn-ea"/>
                <a:sym typeface="+mn-lt"/>
              </a:rPr>
              <a:t>为您</a:t>
            </a:r>
            <a:r>
              <a:rPr lang="zh-CN" altLang="en-US" sz="2000" dirty="0">
                <a:cs typeface="+mn-ea"/>
                <a:sym typeface="+mn-lt"/>
              </a:rPr>
              <a:t>提供专业和高效的</a:t>
            </a:r>
            <a:r>
              <a:rPr lang="zh-CN" altLang="en-US" sz="2000" dirty="0" smtClean="0">
                <a:cs typeface="+mn-ea"/>
                <a:sym typeface="+mn-lt"/>
              </a:rPr>
              <a:t>编辑</a:t>
            </a:r>
            <a:r>
              <a:rPr lang="zh-CN" altLang="en-US" sz="2000" dirty="0">
                <a:cs typeface="+mn-ea"/>
                <a:sym typeface="+mn-lt"/>
              </a:rPr>
              <a:t>出版服务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一、DSR 的构成情况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内容占位符 2"/>
          <p:cNvSpPr txBox="1"/>
          <p:nvPr>
            <p:custDataLst>
              <p:tags r:id="rId1"/>
            </p:custDataLst>
          </p:nvPr>
        </p:nvSpPr>
        <p:spPr>
          <a:xfrm>
            <a:off x="379095" y="1641475"/>
            <a:ext cx="3462020" cy="4158615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0000"/>
          </a:bodyPr>
          <a:lstStyle>
            <a:lvl1pPr marL="0" indent="5365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000" dirty="0">
                <a:cs typeface="+mn-ea"/>
                <a:sym typeface="+mn-lt"/>
              </a:rPr>
              <a:t>当前，淘宝的 DSR 评分系统主要指的是动态评分系统，其以半年为评分周期，涉及“宝贝描述”“卖家服务”和“物流服务”3 个指标，对应的是“宝贝与描述相符”“卖家的服务态度”和“物流服务的质量”这 3 大项目。当指标评分等于或高于同行业平均水平时，数据将呈红色显示；当指标评分低于同行业平均水平时，数据则将呈绿色显示</a:t>
            </a:r>
            <a:endParaRPr sz="2000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80840" y="1641475"/>
            <a:ext cx="7272020" cy="3745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二、DSR 对店铺的影响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>
            <p:custDataLst>
              <p:tags r:id="rId2"/>
            </p:custDataLst>
          </p:nvPr>
        </p:nvSpPr>
        <p:spPr>
          <a:xfrm>
            <a:off x="838091" y="1350857"/>
            <a:ext cx="4754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E5450F"/>
                </a:solidFill>
                <a:cs typeface="+mn-ea"/>
                <a:sym typeface="+mn-lt"/>
              </a:rPr>
              <a:t>（一）对曝光率和商品排名的影响</a:t>
            </a:r>
            <a:endParaRPr lang="zh-CN" altLang="en-US">
              <a:solidFill>
                <a:srgbClr val="E5450F"/>
              </a:solidFill>
              <a:cs typeface="+mn-ea"/>
              <a:sym typeface="+mn-lt"/>
            </a:endParaRPr>
          </a:p>
        </p:txBody>
      </p:sp>
      <p:sp>
        <p:nvSpPr>
          <p:cNvPr id="18" name="内容占位符 2"/>
          <p:cNvSpPr txBox="1"/>
          <p:nvPr>
            <p:custDataLst>
              <p:tags r:id="rId3"/>
            </p:custDataLst>
          </p:nvPr>
        </p:nvSpPr>
        <p:spPr>
          <a:xfrm>
            <a:off x="1511300" y="2984500"/>
            <a:ext cx="9400540" cy="2074545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0" indent="5365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000" dirty="0">
                <a:cs typeface="+mn-ea"/>
                <a:sym typeface="+mn-lt"/>
              </a:rPr>
              <a:t>电商平台通常会根据 DSR 来确定店铺的曝光率和排名，较高 DSR 可以提高店铺在搜索结果中的曝光率和商品排名，使更多的潜在客户能够看到店铺的商品。以淘宝为例，当店铺上架新的商品时，每个商品都会有一个基础的权重值，主要由店铺权重与商品权重构成。其中，DSR 在店铺权重中占据非常重要的位置，DSR 越高，商品的基础权重值越大，商品在搜索结果中的排名也就越靠前。</a:t>
            </a:r>
            <a:endParaRPr sz="2000" dirty="0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942340" y="2259330"/>
            <a:ext cx="10389870" cy="3437255"/>
          </a:xfrm>
          <a:prstGeom prst="roundRect">
            <a:avLst/>
          </a:prstGeom>
          <a:noFill/>
          <a:ln w="28575">
            <a:solidFill>
              <a:schemeClr val="accent5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二、DSR 对店铺的影响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>
            <p:custDataLst>
              <p:tags r:id="rId2"/>
            </p:custDataLst>
          </p:nvPr>
        </p:nvSpPr>
        <p:spPr>
          <a:xfrm>
            <a:off x="838091" y="1350857"/>
            <a:ext cx="5059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E5450F"/>
                </a:solidFill>
                <a:cs typeface="+mn-ea"/>
                <a:sym typeface="+mn-lt"/>
              </a:rPr>
              <a:t>（二）对客户决策和消费行为的影响</a:t>
            </a:r>
            <a:endParaRPr lang="zh-CN" altLang="en-US">
              <a:solidFill>
                <a:srgbClr val="E5450F"/>
              </a:solidFill>
              <a:cs typeface="+mn-ea"/>
              <a:sym typeface="+mn-lt"/>
            </a:endParaRPr>
          </a:p>
        </p:txBody>
      </p:sp>
      <p:sp>
        <p:nvSpPr>
          <p:cNvPr id="28" name="矩形 2"/>
          <p:cNvSpPr/>
          <p:nvPr>
            <p:custDataLst>
              <p:tags r:id="rId3"/>
            </p:custDataLst>
          </p:nvPr>
        </p:nvSpPr>
        <p:spPr>
          <a:xfrm>
            <a:off x="1357630" y="2548890"/>
            <a:ext cx="1859915" cy="1466850"/>
          </a:xfrm>
          <a:custGeom>
            <a:avLst/>
            <a:gdLst/>
            <a:ahLst/>
            <a:cxnLst/>
            <a:rect l="l" t="t" r="r" b="b"/>
            <a:pathLst>
              <a:path w="984937" h="1100373">
                <a:moveTo>
                  <a:pt x="0" y="0"/>
                </a:moveTo>
                <a:lnTo>
                  <a:pt x="984937" y="0"/>
                </a:lnTo>
                <a:lnTo>
                  <a:pt x="984937" y="984937"/>
                </a:lnTo>
                <a:lnTo>
                  <a:pt x="115436" y="984937"/>
                </a:lnTo>
                <a:lnTo>
                  <a:pt x="0" y="1100373"/>
                </a:lnTo>
                <a:lnTo>
                  <a:pt x="0" y="984937"/>
                </a:lnTo>
                <a:lnTo>
                  <a:pt x="0" y="7459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308314" y="2549036"/>
            <a:ext cx="7588286" cy="1313249"/>
            <a:chOff x="2553885" y="1279283"/>
            <a:chExt cx="5227383" cy="984937"/>
          </a:xfrm>
        </p:grpSpPr>
        <p:sp>
          <p:nvSpPr>
            <p:cNvPr id="32" name="矩形 31"/>
            <p:cNvSpPr/>
            <p:nvPr>
              <p:custDataLst>
                <p:tags r:id="rId4"/>
              </p:custDataLst>
            </p:nvPr>
          </p:nvSpPr>
          <p:spPr>
            <a:xfrm>
              <a:off x="2553885" y="1279283"/>
              <a:ext cx="5227383" cy="984937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/>
              <a:endParaRPr lang="zh-CN" altLang="en-US" sz="2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Rectangle 13" descr="FD1DDF730CE4456e89755B07FE1653D0# #Rectangle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79867" y="1564081"/>
              <a:ext cx="5001204" cy="499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defTabSz="609600" eaLnBrk="1" hangingPunct="1">
                <a:spcBef>
                  <a:spcPct val="0"/>
                </a:spcBef>
                <a:buNone/>
                <a:defRPr/>
              </a:pPr>
              <a:r>
                <a:rPr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店铺的 DSR 越高，客户越有可能选择购买该店铺的商品，因为他们相信该店铺提供的商品质量应该比较高。</a:t>
              </a:r>
              <a:endParaRPr sz="2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矩形 2"/>
          <p:cNvSpPr/>
          <p:nvPr>
            <p:custDataLst>
              <p:tags r:id="rId6"/>
            </p:custDataLst>
          </p:nvPr>
        </p:nvSpPr>
        <p:spPr>
          <a:xfrm>
            <a:off x="1357630" y="4263390"/>
            <a:ext cx="1859915" cy="1521460"/>
          </a:xfrm>
          <a:custGeom>
            <a:avLst/>
            <a:gdLst/>
            <a:ahLst/>
            <a:cxnLst/>
            <a:rect l="l" t="t" r="r" b="b"/>
            <a:pathLst>
              <a:path w="984937" h="1100373">
                <a:moveTo>
                  <a:pt x="0" y="0"/>
                </a:moveTo>
                <a:lnTo>
                  <a:pt x="984937" y="0"/>
                </a:lnTo>
                <a:lnTo>
                  <a:pt x="984937" y="984937"/>
                </a:lnTo>
                <a:lnTo>
                  <a:pt x="115436" y="984937"/>
                </a:lnTo>
                <a:lnTo>
                  <a:pt x="0" y="1100373"/>
                </a:lnTo>
                <a:lnTo>
                  <a:pt x="0" y="984937"/>
                </a:lnTo>
                <a:lnTo>
                  <a:pt x="0" y="7459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308350" y="4263390"/>
            <a:ext cx="7588250" cy="1414145"/>
            <a:chOff x="2553885" y="1279283"/>
            <a:chExt cx="5696513" cy="1822500"/>
          </a:xfrm>
        </p:grpSpPr>
        <p:sp>
          <p:nvSpPr>
            <p:cNvPr id="54" name="矩形 53"/>
            <p:cNvSpPr/>
            <p:nvPr>
              <p:custDataLst>
                <p:tags r:id="rId7"/>
              </p:custDataLst>
            </p:nvPr>
          </p:nvSpPr>
          <p:spPr>
            <a:xfrm>
              <a:off x="2553885" y="1279283"/>
              <a:ext cx="5696513" cy="1822500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/>
              <a:endParaRPr lang="zh-CN" altLang="en-US" sz="2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Rectangle 13" descr="FD1DDF730CE4456e89755B07FE1653D0# #Rectangle 1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79733" y="1460142"/>
              <a:ext cx="5284648" cy="1364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defTabSz="609600" eaLnBrk="1" hangingPunct="1">
                <a:spcBef>
                  <a:spcPct val="0"/>
                </a:spcBef>
                <a:buNone/>
                <a:defRPr/>
              </a:pPr>
              <a:r>
                <a:rPr sz="200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店铺的 DSR 较低，客户可能会降低对该店铺的信任度。在网上购物，客户无法通过真实的感官感受商品时，就会更加依赖 DSR</a:t>
              </a:r>
              <a:r>
                <a:rPr lang="zh-CN" sz="200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sz="20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二、DSR 对店铺的影响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>
            <p:custDataLst>
              <p:tags r:id="rId2"/>
            </p:custDataLst>
          </p:nvPr>
        </p:nvSpPr>
        <p:spPr>
          <a:xfrm>
            <a:off x="838091" y="1350857"/>
            <a:ext cx="3535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E5450F"/>
                </a:solidFill>
                <a:cs typeface="+mn-ea"/>
                <a:sym typeface="+mn-lt"/>
              </a:rPr>
              <a:t>（三）对店铺信誉的影响</a:t>
            </a:r>
            <a:endParaRPr lang="zh-CN" altLang="en-US">
              <a:solidFill>
                <a:srgbClr val="E5450F"/>
              </a:solidFill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838200" y="2156460"/>
            <a:ext cx="10378440" cy="2152015"/>
          </a:xfrm>
        </p:spPr>
        <p:txBody>
          <a:bodyPr>
            <a:normAutofit lnSpcReduction="10000"/>
          </a:bodyPr>
          <a:lstStyle/>
          <a:p>
            <a:r>
              <a:rPr lang="zh-CN" altLang="en-US">
                <a:cs typeface="+mn-ea"/>
                <a:sym typeface="+mn-lt"/>
              </a:rPr>
              <a:t>DSR 是客户对店铺服务质量和商品质量的评价，它可以直接反映店铺的信誉。较高的DSR 可以建立良好的信誉，增加客户对店铺的信任度，当店铺拥有足够高的信誉度后，会吸引越来越多的客户前来购买商品。为了维护客户，店铺自然更加重视商品和服务质量，这就形成了一个良性的循环，使得店铺信誉越来越高，客户得到的实惠和享受到的服务也更加丰富和实在。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0" y="5695950"/>
            <a:ext cx="12190413" cy="11636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二、DSR 对店铺的影响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>
            <p:custDataLst>
              <p:tags r:id="rId2"/>
            </p:custDataLst>
          </p:nvPr>
        </p:nvSpPr>
        <p:spPr>
          <a:xfrm>
            <a:off x="838091" y="1350857"/>
            <a:ext cx="4450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E5450F"/>
                </a:solidFill>
                <a:cs typeface="+mn-ea"/>
                <a:sym typeface="+mn-lt"/>
              </a:rPr>
              <a:t>（四）对退货率和纠纷率的影响</a:t>
            </a:r>
            <a:endParaRPr lang="zh-CN" altLang="en-US">
              <a:solidFill>
                <a:srgbClr val="E5450F"/>
              </a:solidFill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132840" y="2981960"/>
            <a:ext cx="10083800" cy="1501775"/>
          </a:xfrm>
        </p:spPr>
        <p:txBody>
          <a:bodyPr>
            <a:normAutofit/>
          </a:bodyPr>
          <a:lstStyle/>
          <a:p>
            <a:r>
              <a:rPr lang="zh-CN" altLang="en-US">
                <a:cs typeface="+mn-ea"/>
                <a:sym typeface="+mn-lt"/>
              </a:rPr>
              <a:t>DSR 还会影响店铺的退货率和纠纷率。如果店铺的 DSR 较低，说明客户对店铺的服务和商品质量不满意，这就可能会增加退货率和纠纷率，导致额外的成本和运营困扰。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>
            <p:custDataLst>
              <p:tags r:id="rId5"/>
            </p:custDataLst>
          </p:nvPr>
        </p:nvSpPr>
        <p:spPr>
          <a:xfrm>
            <a:off x="-29210" y="6548120"/>
            <a:ext cx="11631295" cy="762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>
            <p:custDataLst>
              <p:tags r:id="rId6"/>
            </p:custDataLst>
          </p:nvPr>
        </p:nvSpPr>
        <p:spPr>
          <a:xfrm>
            <a:off x="-28575" y="6368415"/>
            <a:ext cx="5741035" cy="762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2010410"/>
            <a:ext cx="12189460" cy="484949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48000" rIns="25200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二、DSR 对店铺的影响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>
            <p:custDataLst>
              <p:tags r:id="rId3"/>
            </p:custDataLst>
          </p:nvPr>
        </p:nvSpPr>
        <p:spPr>
          <a:xfrm>
            <a:off x="838091" y="1350857"/>
            <a:ext cx="4754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E5450F"/>
                </a:solidFill>
                <a:cs typeface="+mn-ea"/>
                <a:sym typeface="+mn-lt"/>
              </a:rPr>
              <a:t>（五）对官方活动参与资格的影响</a:t>
            </a:r>
            <a:endParaRPr lang="zh-CN" altLang="en-US">
              <a:solidFill>
                <a:srgbClr val="E5450F"/>
              </a:solidFill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95960" y="2392680"/>
            <a:ext cx="3144520" cy="3422015"/>
          </a:xfrm>
        </p:spPr>
        <p:txBody>
          <a:bodyPr>
            <a:normAutofit/>
          </a:bodyPr>
          <a:lstStyle/>
          <a:p>
            <a:r>
              <a:rPr lang="zh-CN" altLang="en-US">
                <a:cs typeface="+mn-ea"/>
                <a:sym typeface="+mn-lt"/>
              </a:rPr>
              <a:t>淘宝几乎所有官方活动都会对店铺的DSR 有明确要求。如果店铺的 DSR 在活动规定的标准以下，那么即便商品再好，店铺也不能参加平台推出的活动。</a:t>
            </a:r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399280" y="2370455"/>
            <a:ext cx="7212330" cy="3424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650875" y="2172970"/>
            <a:ext cx="11074400" cy="37998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三、DSR 的计算方法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3875" y="2045970"/>
            <a:ext cx="11074400" cy="37998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80720" y="2313305"/>
            <a:ext cx="10737215" cy="3157855"/>
          </a:xfrm>
        </p:spPr>
        <p:txBody>
          <a:bodyPr>
            <a:normAutofit lnSpcReduction="10000"/>
          </a:bodyPr>
          <a:lstStyle/>
          <a:p>
            <a:r>
              <a:rPr lang="zh-CN" altLang="en-US">
                <a:cs typeface="+mn-ea"/>
                <a:sym typeface="+mn-lt"/>
              </a:rPr>
              <a:t>DSR 的计算方法为：将店铺连续 6 个月内客户给予的评分总和与该时期内的评分次数相除，得到最终的评价结果。</a:t>
            </a:r>
            <a:endParaRPr lang="zh-CN" altLang="en-US">
              <a:cs typeface="+mn-ea"/>
              <a:sym typeface="+mn-lt"/>
            </a:endParaRPr>
          </a:p>
          <a:p>
            <a:r>
              <a:rPr lang="zh-CN" altLang="en-US">
                <a:cs typeface="+mn-ea"/>
                <a:sym typeface="+mn-lt"/>
              </a:rPr>
              <a:t>例如，“宝贝与描述相符”项目近半年内共有 100 位客户参与评分，每个客户只参与了 1 次。其中，评 5 分的有 92 人，评 4 分的有 5 人，评 3 分的有 1 人，评 2分的有 1 人，评 1 分的有 1 人。因此该项目的平均分 =（92×5+5×4+1×3+1×2+1×1）÷100=4.86 分，那么 DSR 中该项目的最终得分经过舍去后就显示为 4.8。按照同样的计算方法，可以计算“卖家的服务态度”和“物流服务的质量”这两个项目的评分。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tags/tag1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  <p:tag name="KSO_WM_DIAGRAM_VIRTUALLY_FRAME" val="{&quot;height&quot;:98.05,&quot;left&quot;:82.85,&quot;top&quot;:289.95,&quot;width&quot;:758.7}"/>
</p:tagLst>
</file>

<file path=ppt/tags/tag101.xml><?xml version="1.0" encoding="utf-8"?>
<p:tagLst xmlns:p="http://schemas.openxmlformats.org/presentationml/2006/main">
  <p:tag name="KSO_WM_BEAUTIFY_FLAG" val=""/>
  <p:tag name="KSO_WM_DIAGRAM_VIRTUALLY_FRAME" val="{&quot;height&quot;:98.05,&quot;left&quot;:82.85,&quot;top&quot;:289.95,&quot;width&quot;:758.7}"/>
</p:tagLst>
</file>

<file path=ppt/tags/tag102.xml><?xml version="1.0" encoding="utf-8"?>
<p:tagLst xmlns:p="http://schemas.openxmlformats.org/presentationml/2006/main">
  <p:tag name="KSO_WM_BEAUTIFY_FLAG" val=""/>
  <p:tag name="KSO_WM_DIAGRAM_VIRTUALLY_FRAME" val="{&quot;height&quot;:98.05,&quot;left&quot;:82.85,&quot;top&quot;:289.95,&quot;width&quot;:758.7}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  <p:tag name="KSO_WM_BEAUTIFY_FLAG" val=""/>
</p:tagLst>
</file>

<file path=ppt/tags/tag107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  <p:tag name="KSO_WM_BEAUTIFY_FLAG" val=""/>
</p:tagLst>
</file>

<file path=ppt/tags/tag108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  <p:tag name="KSO_WM_BEAUTIFY_FLAG" val=""/>
</p:tagLst>
</file>

<file path=ppt/tags/tag109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  <p:tag name="KSO_WM_BEAUTIFY_FLAG" val=""/>
</p:tagLst>
</file>

<file path=ppt/tags/tag112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  <p:tag name="KSO_WM_BEAUTIFY_FLAG" val=""/>
</p:tagLst>
</file>

<file path=ppt/tags/tag191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  <p:tag name="KSO_WM_BEAUTIFY_FLAG" val=""/>
</p:tagLst>
</file>

<file path=ppt/tags/tag192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  <p:tag name="KSO_WM_BEAUTIFY_FLAG" val=""/>
</p:tagLst>
</file>

<file path=ppt/tags/tag193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  <p:tag name="KSO_WM_BEAUTIFY_FLAG" val=""/>
</p:tagLst>
</file>

<file path=ppt/tags/tag196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PP_MARK_KEY" val="ff0ed195-8a47-49fc-8ed6-1478e2e88297"/>
  <p:tag name="COMMONDATA" val="eyJoZGlkIjoiMGE0MTZlNWEyZWFiNWZjMmE5ZmM2YTlmY2ExY2Q1NzkifQ=="/>
  <p:tag name="commondata" val="eyJoZGlkIjoiZWNlM2RkYmQyMTYxMTBiNDVlYjNlODE3MWU3OTQ2N2EifQ==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DIAGRAM_VIRTUALLY_FRAME" val="{&quot;height&quot;:98.05,&quot;left&quot;:82.85,&quot;top&quot;:289.95,&quot;width&quot;:758.7}"/>
</p:tagLst>
</file>

<file path=ppt/tags/tag85.xml><?xml version="1.0" encoding="utf-8"?>
<p:tagLst xmlns:p="http://schemas.openxmlformats.org/presentationml/2006/main">
  <p:tag name="KSO_WM_BEAUTIFY_FLAG" val=""/>
  <p:tag name="KSO_WM_DIAGRAM_VIRTUALLY_FRAME" val="{&quot;height&quot;:98.05,&quot;left&quot;:82.85,&quot;top&quot;:289.95,&quot;width&quot;:758.7}"/>
</p:tagLst>
</file>

<file path=ppt/tags/tag86.xml><?xml version="1.0" encoding="utf-8"?>
<p:tagLst xmlns:p="http://schemas.openxmlformats.org/presentationml/2006/main">
  <p:tag name="KSO_WM_BEAUTIFY_FLAG" val=""/>
  <p:tag name="KSO_WM_DIAGRAM_VIRTUALLY_FRAME" val="{&quot;height&quot;:98.05,&quot;left&quot;:82.85,&quot;top&quot;:289.95,&quot;width&quot;:758.7}"/>
</p:tagLst>
</file>

<file path=ppt/tags/tag87.xml><?xml version="1.0" encoding="utf-8"?>
<p:tagLst xmlns:p="http://schemas.openxmlformats.org/presentationml/2006/main">
  <p:tag name="KSO_WM_BEAUTIFY_FLAG" val=""/>
  <p:tag name="KSO_WM_DIAGRAM_VIRTUALLY_FRAME" val="{&quot;height&quot;:98.05,&quot;left&quot;:82.85,&quot;top&quot;:289.95,&quot;width&quot;:758.7}"/>
</p:tagLst>
</file>

<file path=ppt/tags/tag88.xml><?xml version="1.0" encoding="utf-8"?>
<p:tagLst xmlns:p="http://schemas.openxmlformats.org/presentationml/2006/main">
  <p:tag name="KSO_WM_DIAGRAM_VIRTUALLY_FRAME" val="{&quot;height&quot;:98.05,&quot;left&quot;:82.85,&quot;top&quot;:289.95,&quot;width&quot;:758.7}"/>
</p:tagLst>
</file>

<file path=ppt/tags/tag89.xml><?xml version="1.0" encoding="utf-8"?>
<p:tagLst xmlns:p="http://schemas.openxmlformats.org/presentationml/2006/main">
  <p:tag name="KSO_WM_BEAUTIFY_FLAG" val=""/>
  <p:tag name="KSO_WM_DIAGRAM_VIRTUALLY_FRAME" val="{&quot;height&quot;:98.05,&quot;left&quot;:82.85,&quot;top&quot;:289.95,&quot;width&quot;:758.7}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  <p:tag name="KSO_WM_DIAGRAM_VIRTUALLY_FRAME" val="{&quot;height&quot;:98.05,&quot;left&quot;:82.85,&quot;top&quot;:289.95,&quot;width&quot;:758.7}"/>
</p:tagLst>
</file>

<file path=ppt/tags/tag91.xml><?xml version="1.0" encoding="utf-8"?>
<p:tagLst xmlns:p="http://schemas.openxmlformats.org/presentationml/2006/main">
  <p:tag name="KSO_WM_BEAUTIFY_FLAG" val=""/>
  <p:tag name="KSO_WM_DIAGRAM_VIRTUALLY_FRAME" val="{&quot;height&quot;:98.05,&quot;left&quot;:82.85,&quot;top&quot;:289.95,&quot;width&quot;:758.7}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DIAGRAM_VIRTUALLY_FRAME" val="{&quot;height&quot;:98.05,&quot;left&quot;:82.85,&quot;top&quot;:289.95,&quot;width&quot;:758.7}"/>
</p:tagLst>
</file>

<file path=ppt/tags/tag95.xml><?xml version="1.0" encoding="utf-8"?>
<p:tagLst xmlns:p="http://schemas.openxmlformats.org/presentationml/2006/main">
  <p:tag name="KSO_WM_BEAUTIFY_FLAG" val=""/>
  <p:tag name="KSO_WM_DIAGRAM_VIRTUALLY_FRAME" val="{&quot;height&quot;:98.05,&quot;left&quot;:82.85,&quot;top&quot;:289.95,&quot;width&quot;:758.7}"/>
</p:tagLst>
</file>

<file path=ppt/tags/tag96.xml><?xml version="1.0" encoding="utf-8"?>
<p:tagLst xmlns:p="http://schemas.openxmlformats.org/presentationml/2006/main">
  <p:tag name="KSO_WM_BEAUTIFY_FLAG" val=""/>
  <p:tag name="KSO_WM_DIAGRAM_VIRTUALLY_FRAME" val="{&quot;height&quot;:98.05,&quot;left&quot;:82.85,&quot;top&quot;:289.95,&quot;width&quot;:758.7}"/>
</p:tagLst>
</file>

<file path=ppt/tags/tag97.xml><?xml version="1.0" encoding="utf-8"?>
<p:tagLst xmlns:p="http://schemas.openxmlformats.org/presentationml/2006/main">
  <p:tag name="KSO_WM_BEAUTIFY_FLAG" val=""/>
  <p:tag name="KSO_WM_DIAGRAM_VIRTUALLY_FRAME" val="{&quot;height&quot;:98.05,&quot;left&quot;:82.85,&quot;top&quot;:289.95,&quot;width&quot;:758.7}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DIAGRAM_VIRTUALLY_FRAME" val="{&quot;height&quot;:98.05,&quot;left&quot;:82.85,&quot;top&quot;:289.95,&quot;width&quot;:758.7}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4ebi3wh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4226</Words>
  <Application>WPS 演示</Application>
  <PresentationFormat>自定义</PresentationFormat>
  <Paragraphs>328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Calibri</vt:lpstr>
      <vt:lpstr>Calibri Light</vt:lpstr>
      <vt:lpstr>方正宋刻本秀楷简体</vt:lpstr>
      <vt:lpstr>Arial Unicode MS</vt:lpstr>
      <vt:lpstr>等线</vt:lpstr>
      <vt:lpstr>Lato Regular</vt:lpstr>
      <vt:lpstr>Segoe Print</vt:lpstr>
      <vt:lpstr>Gill Sans</vt:lpstr>
      <vt:lpstr>Lato Light</vt:lpstr>
      <vt:lpstr>FZLTDHK-GBK1-0</vt:lpstr>
      <vt:lpstr>FZLTXIHJW-GB1-0</vt:lpstr>
      <vt:lpstr>Gill Sans MT</vt:lpstr>
      <vt:lpstr>Office 主题​​</vt:lpstr>
      <vt:lpstr>PowerPoint 演示文稿</vt:lpstr>
      <vt:lpstr>PowerPoint 演示文稿</vt:lpstr>
      <vt:lpstr>一、DSR 的构成情况</vt:lpstr>
      <vt:lpstr>二、DSR 对店铺的影响</vt:lpstr>
      <vt:lpstr>二、DSR 对店铺的影响</vt:lpstr>
      <vt:lpstr>二、DSR 对店铺的影响</vt:lpstr>
      <vt:lpstr>二、DSR 对店铺的影响</vt:lpstr>
      <vt:lpstr>二、DSR 对店铺的影响</vt:lpstr>
      <vt:lpstr>三、DSR 的计算方法</vt:lpstr>
      <vt:lpstr>四、提升 DSR 的方法</vt:lpstr>
      <vt:lpstr>四、提升 DSR 的方法</vt:lpstr>
      <vt:lpstr>四、提升 DSR 的方法</vt:lpstr>
      <vt:lpstr> 任务实战：推算店铺所需 5 分好评的数量</vt:lpstr>
      <vt:lpstr>PowerPoint 演示文稿</vt:lpstr>
      <vt:lpstr>一、KPI 考核系统</vt:lpstr>
      <vt:lpstr>一、KPI 考核系统</vt:lpstr>
      <vt:lpstr>二、常见客服指标</vt:lpstr>
      <vt:lpstr> 任务实战1：建立客服人员的 KPI 考核成绩表</vt:lpstr>
      <vt:lpstr> 任务实战2：通过指标分析客服人员的实际工作表现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秋秋</cp:lastModifiedBy>
  <cp:revision>160</cp:revision>
  <dcterms:created xsi:type="dcterms:W3CDTF">2017-06-21T11:05:00Z</dcterms:created>
  <dcterms:modified xsi:type="dcterms:W3CDTF">2024-04-18T05:53:24Z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26C65698E75B45EB8437585BA88E691F_13</vt:lpwstr>
  </property>
  <property fmtid="{D5CDD505-2E9C-101B-9397-08002B2CF9AE}" pid="3" name="KSOProductBuildVer">
    <vt:lpwstr>2052-12.1.0.16729</vt:lpwstr>
  </property>
</Properties>
</file>