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33"/>
  </p:handoutMasterIdLst>
  <p:sldIdLst>
    <p:sldId id="257" r:id="rId3"/>
    <p:sldId id="258" r:id="rId4"/>
    <p:sldId id="592" r:id="rId6"/>
    <p:sldId id="618" r:id="rId7"/>
    <p:sldId id="619" r:id="rId8"/>
    <p:sldId id="620" r:id="rId9"/>
    <p:sldId id="621" r:id="rId10"/>
    <p:sldId id="622" r:id="rId11"/>
    <p:sldId id="623" r:id="rId12"/>
    <p:sldId id="624" r:id="rId13"/>
    <p:sldId id="610" r:id="rId14"/>
    <p:sldId id="633" r:id="rId15"/>
    <p:sldId id="635" r:id="rId16"/>
    <p:sldId id="637" r:id="rId17"/>
    <p:sldId id="638" r:id="rId18"/>
    <p:sldId id="639" r:id="rId19"/>
    <p:sldId id="640" r:id="rId20"/>
    <p:sldId id="643" r:id="rId21"/>
    <p:sldId id="646" r:id="rId22"/>
    <p:sldId id="647" r:id="rId23"/>
    <p:sldId id="648" r:id="rId24"/>
    <p:sldId id="649" r:id="rId25"/>
    <p:sldId id="650" r:id="rId26"/>
    <p:sldId id="542" r:id="rId27"/>
    <p:sldId id="343" r:id="rId28"/>
    <p:sldId id="616" r:id="rId29"/>
    <p:sldId id="617" r:id="rId30"/>
    <p:sldId id="324" r:id="rId31"/>
    <p:sldId id="325" r:id="rId32"/>
  </p:sldIdLst>
  <p:sldSz cx="12190095" cy="6859270"/>
  <p:notesSz cx="6858000" cy="9144000"/>
  <p:custDataLst>
    <p:tags r:id="rId37"/>
  </p:custDataLst>
  <p:defaultTextStyle>
    <a:defPPr>
      <a:defRPr lang="en-US"/>
    </a:defPPr>
    <a:lvl1pPr marL="0" algn="l" defTabSz="609600" rtl="0" eaLnBrk="1" latinLnBrk="0" hangingPunct="1">
      <a:defRPr sz="2400" kern="1200">
        <a:solidFill>
          <a:schemeClr val="tx1"/>
        </a:solidFill>
        <a:latin typeface="+mn-lt"/>
        <a:ea typeface="+mn-ea"/>
        <a:cs typeface="+mn-cs"/>
      </a:defRPr>
    </a:lvl1pPr>
    <a:lvl2pPr marL="609600" algn="l" defTabSz="609600" rtl="0" eaLnBrk="1" latinLnBrk="0" hangingPunct="1">
      <a:defRPr sz="2400" kern="1200">
        <a:solidFill>
          <a:schemeClr val="tx1"/>
        </a:solidFill>
        <a:latin typeface="+mn-lt"/>
        <a:ea typeface="+mn-ea"/>
        <a:cs typeface="+mn-cs"/>
      </a:defRPr>
    </a:lvl2pPr>
    <a:lvl3pPr marL="1219200" algn="l" defTabSz="609600" rtl="0" eaLnBrk="1" latinLnBrk="0" hangingPunct="1">
      <a:defRPr sz="2400" kern="1200">
        <a:solidFill>
          <a:schemeClr val="tx1"/>
        </a:solidFill>
        <a:latin typeface="+mn-lt"/>
        <a:ea typeface="+mn-ea"/>
        <a:cs typeface="+mn-cs"/>
      </a:defRPr>
    </a:lvl3pPr>
    <a:lvl4pPr marL="1828165" algn="l" defTabSz="609600" rtl="0" eaLnBrk="1" latinLnBrk="0" hangingPunct="1">
      <a:defRPr sz="2400" kern="1200">
        <a:solidFill>
          <a:schemeClr val="tx1"/>
        </a:solidFill>
        <a:latin typeface="+mn-lt"/>
        <a:ea typeface="+mn-ea"/>
        <a:cs typeface="+mn-cs"/>
      </a:defRPr>
    </a:lvl4pPr>
    <a:lvl5pPr marL="2437765" algn="l" defTabSz="609600" rtl="0" eaLnBrk="1" latinLnBrk="0" hangingPunct="1">
      <a:defRPr sz="2400" kern="1200">
        <a:solidFill>
          <a:schemeClr val="tx1"/>
        </a:solidFill>
        <a:latin typeface="+mn-lt"/>
        <a:ea typeface="+mn-ea"/>
        <a:cs typeface="+mn-cs"/>
      </a:defRPr>
    </a:lvl5pPr>
    <a:lvl6pPr marL="3047365" algn="l" defTabSz="609600" rtl="0" eaLnBrk="1" latinLnBrk="0" hangingPunct="1">
      <a:defRPr sz="2400" kern="1200">
        <a:solidFill>
          <a:schemeClr val="tx1"/>
        </a:solidFill>
        <a:latin typeface="+mn-lt"/>
        <a:ea typeface="+mn-ea"/>
        <a:cs typeface="+mn-cs"/>
      </a:defRPr>
    </a:lvl6pPr>
    <a:lvl7pPr marL="3656965" algn="l" defTabSz="609600" rtl="0" eaLnBrk="1" latinLnBrk="0" hangingPunct="1">
      <a:defRPr sz="2400" kern="1200">
        <a:solidFill>
          <a:schemeClr val="tx1"/>
        </a:solidFill>
        <a:latin typeface="+mn-lt"/>
        <a:ea typeface="+mn-ea"/>
        <a:cs typeface="+mn-cs"/>
      </a:defRPr>
    </a:lvl7pPr>
    <a:lvl8pPr marL="4266565" algn="l" defTabSz="609600" rtl="0" eaLnBrk="1" latinLnBrk="0" hangingPunct="1">
      <a:defRPr sz="2400" kern="1200">
        <a:solidFill>
          <a:schemeClr val="tx1"/>
        </a:solidFill>
        <a:latin typeface="+mn-lt"/>
        <a:ea typeface="+mn-ea"/>
        <a:cs typeface="+mn-cs"/>
      </a:defRPr>
    </a:lvl8pPr>
    <a:lvl9pPr marL="4876165" algn="l" defTabSz="60960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0" userDrawn="1">
          <p15:clr>
            <a:srgbClr val="A4A3A4"/>
          </p15:clr>
        </p15:guide>
        <p15:guide id="2" pos="386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3A98BC"/>
    <a:srgbClr val="E6460C"/>
    <a:srgbClr val="FEECE6"/>
    <a:srgbClr val="E5450F"/>
    <a:srgbClr val="912D09"/>
    <a:srgbClr val="2A6F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9" autoAdjust="0"/>
    <p:restoredTop sz="94660"/>
  </p:normalViewPr>
  <p:slideViewPr>
    <p:cSldViewPr snapToGrid="0" showGuides="1">
      <p:cViewPr>
        <p:scale>
          <a:sx n="75" d="100"/>
          <a:sy n="75" d="100"/>
        </p:scale>
        <p:origin x="1890" y="954"/>
      </p:cViewPr>
      <p:guideLst>
        <p:guide orient="horz" pos="2180"/>
        <p:guide pos="3867"/>
      </p:guideLst>
    </p:cSldViewPr>
  </p:slideViewPr>
  <p:notesTextViewPr>
    <p:cViewPr>
      <p:scale>
        <a:sx n="1" d="1"/>
        <a:sy n="1" d="1"/>
      </p:scale>
      <p:origin x="0" y="0"/>
    </p:cViewPr>
  </p:notesTextViewPr>
  <p:sorterViewPr>
    <p:cViewPr>
      <p:scale>
        <a:sx n="75" d="100"/>
        <a:sy n="75" d="100"/>
      </p:scale>
      <p:origin x="0" y="0"/>
    </p:cViewPr>
  </p:sorterViewPr>
  <p:gridSpacing cx="36004" cy="36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7" Type="http://schemas.openxmlformats.org/officeDocument/2006/relationships/tags" Target="tags/tag309.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explosion val="0"/>
          <c:dPt>
            <c:idx val="0"/>
            <c:bubble3D val="0"/>
            <c:spPr>
              <a:solidFill>
                <a:schemeClr val="accent1"/>
              </a:solidFill>
              <a:ln>
                <a:noFill/>
              </a:ln>
            </c:spPr>
          </c:dPt>
          <c:dPt>
            <c:idx val="1"/>
            <c:bubble3D val="0"/>
            <c:spPr>
              <a:solidFill>
                <a:schemeClr val="accent4"/>
              </a:solidFill>
              <a:ln>
                <a:noFill/>
              </a:ln>
            </c:spPr>
          </c:dPt>
          <c:dPt>
            <c:idx val="2"/>
            <c:bubble3D val="0"/>
            <c:spPr>
              <a:solidFill>
                <a:schemeClr val="accent1"/>
              </a:solidFill>
              <a:ln>
                <a:noFill/>
              </a:ln>
            </c:spPr>
          </c:dPt>
          <c:dPt>
            <c:idx val="3"/>
            <c:bubble3D val="0"/>
            <c:spPr>
              <a:solidFill>
                <a:schemeClr val="accent4"/>
              </a:solidFill>
              <a:ln>
                <a:noFill/>
              </a:ln>
            </c:spPr>
          </c:dPt>
          <c:dLbls>
            <c:delete val="1"/>
          </c:dLbls>
          <c:cat>
            <c:strRef>
              <c:f>Sheet1!$A$2:$A$5</c:f>
              <c:strCache>
                <c:ptCount val="4"/>
                <c:pt idx="0">
                  <c:v>1st Qtr</c:v>
                </c:pt>
                <c:pt idx="1">
                  <c:v>2nd Qtr</c:v>
                </c:pt>
                <c:pt idx="2">
                  <c:v>3rd Qtr</c:v>
                </c:pt>
                <c:pt idx="3">
                  <c:v>4th Qtr</c:v>
                </c:pt>
              </c:strCache>
            </c:strRef>
          </c:cat>
          <c:val>
            <c:numRef>
              <c:f>Sheet1!$B$2:$B$5</c:f>
              <c:numCache>
                <c:formatCode>General</c:formatCode>
                <c:ptCount val="4"/>
                <c:pt idx="0">
                  <c:v>8</c:v>
                </c:pt>
                <c:pt idx="1">
                  <c:v>5</c:v>
                </c:pt>
                <c:pt idx="2">
                  <c:v>7</c:v>
                </c:pt>
                <c:pt idx="3">
                  <c:v>12</c:v>
                </c:pt>
              </c:numCache>
            </c:numRef>
          </c:val>
        </c:ser>
        <c:dLbls>
          <c:showLegendKey val="0"/>
          <c:showVal val="0"/>
          <c:showCatName val="0"/>
          <c:showSerName val="0"/>
          <c:showPercent val="0"/>
          <c:showBubbleSize val="0"/>
          <c:showLeaderLines val="1"/>
        </c:dLbls>
        <c:firstSliceAng val="0"/>
        <c:holeSize val="57"/>
      </c:doughnutChart>
    </c:plotArea>
    <c:plotVisOnly val="1"/>
    <c:dispBlanksAs val="zero"/>
    <c:showDLblsOverMax val="0"/>
  </c:chart>
  <c:txPr>
    <a:bodyPr/>
    <a:lstStyle/>
    <a:p>
      <a:pPr>
        <a:defRPr lang="zh-CN" sz="1800">
          <a:latin typeface="+mn-lt"/>
          <a:ea typeface="+mn-ea"/>
          <a:cs typeface="+mn-ea"/>
          <a:sym typeface="+mn-lt"/>
        </a:defRPr>
      </a:pP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55E8E9-A2CF-4517-9F55-BCB03E20C73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EA2B24-06B0-4A43-98BF-776478D7BE6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165" algn="l" defTabSz="914400" rtl="0" eaLnBrk="1" latinLnBrk="0" hangingPunct="1">
      <a:defRPr sz="1200" kern="1200">
        <a:solidFill>
          <a:schemeClr val="tx1"/>
        </a:solidFill>
        <a:latin typeface="+mn-lt"/>
        <a:ea typeface="+mn-ea"/>
        <a:cs typeface="+mn-cs"/>
      </a:defRPr>
    </a:lvl5pPr>
    <a:lvl6pPr marL="2285365"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7" name="矩形 6"/>
          <p:cNvSpPr/>
          <p:nvPr userDrawn="1"/>
        </p:nvSpPr>
        <p:spPr>
          <a:xfrm>
            <a:off x="1882" y="1061"/>
            <a:ext cx="12186652" cy="6844822"/>
          </a:xfrm>
          <a:prstGeom prst="rect">
            <a:avLst/>
          </a:prstGeom>
          <a:solidFill>
            <a:srgbClr val="F6F6F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a:xfrm>
            <a:off x="838091" y="1005840"/>
            <a:ext cx="10378549" cy="5172554"/>
          </a:xfrm>
        </p:spPr>
        <p:txBody>
          <a:bodyPr>
            <a:normAutofit/>
          </a:bodyPr>
          <a:lstStyle>
            <a:lvl1pPr>
              <a:defRPr sz="2200"/>
            </a:lvl1pPr>
          </a:lstStyle>
          <a:p>
            <a:pPr lvl="0"/>
            <a:r>
              <a:rPr lang="zh-CN" altLang="en-US" dirty="0"/>
              <a:t>编辑母版文本</a:t>
            </a:r>
            <a:r>
              <a:rPr lang="zh-CN" altLang="en-US" dirty="0" smtClean="0"/>
              <a:t>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5" name="矩形 4"/>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6" name="TextBox 5"/>
          <p:cNvSpPr txBox="1"/>
          <p:nvPr userDrawn="1"/>
        </p:nvSpPr>
        <p:spPr>
          <a:xfrm>
            <a:off x="1268234"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年度工作概述</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工作完成情况</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pPr lvl="0"/>
            <a:r>
              <a:rPr lang="zh-CN" altLang="zh-CN" sz="1900" b="1" dirty="0">
                <a:solidFill>
                  <a:schemeClr val="accent1"/>
                </a:solidFill>
                <a:latin typeface="微软雅黑" panose="020B0503020204020204" pitchFamily="34" charset="-122"/>
                <a:ea typeface="微软雅黑" panose="020B0503020204020204" pitchFamily="34" charset="-122"/>
              </a:rPr>
              <a:t>成功项目展示</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091" y="6357823"/>
            <a:ext cx="2742843" cy="365209"/>
          </a:xfrm>
          <a:prstGeom prst="rect">
            <a:avLst/>
          </a:prstGeom>
        </p:spPr>
        <p:txBody>
          <a:bodyPr/>
          <a:lstStyle/>
          <a:p>
            <a:fld id="{507A946E-B064-4211-A11D-E702AF025A18}" type="datetimeFigureOut">
              <a:rPr lang="zh-CN" altLang="en-US" smtClean="0"/>
            </a:fld>
            <a:endParaRPr lang="zh-CN" altLang="en-US"/>
          </a:p>
        </p:txBody>
      </p:sp>
      <p:sp>
        <p:nvSpPr>
          <p:cNvPr id="3" name="页脚占位符 2"/>
          <p:cNvSpPr>
            <a:spLocks noGrp="1"/>
          </p:cNvSpPr>
          <p:nvPr>
            <p:ph type="ftr" sz="quarter" idx="11"/>
          </p:nvPr>
        </p:nvSpPr>
        <p:spPr>
          <a:xfrm>
            <a:off x="4038075" y="6357823"/>
            <a:ext cx="4114264" cy="365209"/>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09479" y="6357823"/>
            <a:ext cx="2742843" cy="365209"/>
          </a:xfrm>
          <a:prstGeom prst="rect">
            <a:avLst/>
          </a:prstGeom>
        </p:spPr>
        <p:txBody>
          <a:bodyPr/>
          <a:lstStyle/>
          <a:p>
            <a:fld id="{347ECCD5-501B-4F30-908A-642832F21398}" type="slidenum">
              <a:rPr lang="zh-CN" altLang="en-US" smtClean="0"/>
            </a:fld>
            <a:endParaRPr lang="zh-CN" altLang="en-US"/>
          </a:p>
        </p:txBody>
      </p:sp>
      <p:sp>
        <p:nvSpPr>
          <p:cNvPr id="6" name="TextBox 5"/>
          <p:cNvSpPr txBox="1"/>
          <p:nvPr userDrawn="1"/>
        </p:nvSpPr>
        <p:spPr>
          <a:xfrm>
            <a:off x="1268232" y="331366"/>
            <a:ext cx="1708118" cy="415476"/>
          </a:xfrm>
          <a:prstGeom prst="rect">
            <a:avLst/>
          </a:prstGeom>
          <a:noFill/>
        </p:spPr>
        <p:txBody>
          <a:bodyPr wrap="none" lIns="121899" tIns="60949" rIns="121899" bIns="60949" rtlCol="0">
            <a:spAutoFit/>
          </a:bodyPr>
          <a:lstStyle/>
          <a:p>
            <a:r>
              <a:rPr lang="zh-CN" altLang="zh-CN" sz="1900" b="1" dirty="0">
                <a:solidFill>
                  <a:schemeClr val="accent1"/>
                </a:solidFill>
                <a:latin typeface="微软雅黑" panose="020B0503020204020204" pitchFamily="34" charset="-122"/>
                <a:ea typeface="微软雅黑" panose="020B0503020204020204" pitchFamily="34" charset="-122"/>
              </a:rPr>
              <a:t>明年工作计划</a:t>
            </a:r>
            <a:endParaRPr lang="zh-CN" altLang="zh-CN" sz="1900" b="1" dirty="0">
              <a:solidFill>
                <a:schemeClr val="accent1"/>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4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400" fill="hold"/>
                                        <p:tgtEl>
                                          <p:spTgt spid="6"/>
                                        </p:tgtEl>
                                        <p:attrNameLst>
                                          <p:attrName>ppt_y</p:attrName>
                                        </p:attrNameLst>
                                      </p:cBhvr>
                                      <p:tavLst>
                                        <p:tav tm="0">
                                          <p:val>
                                            <p:strVal val="#ppt_y"/>
                                          </p:val>
                                        </p:tav>
                                        <p:tav tm="100000">
                                          <p:val>
                                            <p:strVal val="#ppt_y"/>
                                          </p:val>
                                        </p:tav>
                                      </p:tavLst>
                                    </p:anim>
                                    <p:anim calcmode="lin" valueType="num">
                                      <p:cBhvr>
                                        <p:cTn id="9" dur="4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4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400" tmFilter="0,0; .5, 1; 1, 1"/>
                                        <p:tgtEl>
                                          <p:spTgt spid="6"/>
                                        </p:tgtEl>
                                      </p:cBhvr>
                                    </p:animEffect>
                                  </p:childTnLst>
                                </p:cTn>
                              </p:par>
                            </p:childTnLst>
                          </p:cTn>
                        </p:par>
                        <p:par>
                          <p:cTn id="12" fill="hold">
                            <p:stCondLst>
                              <p:cond delay="600"/>
                            </p:stCondLst>
                            <p:childTnLst>
                              <p:par>
                                <p:cTn id="13" presetID="42"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41720" y="217198"/>
            <a:ext cx="10015367" cy="441724"/>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091" y="1210103"/>
            <a:ext cx="10780311" cy="5248463"/>
          </a:xfrm>
          <a:prstGeom prst="rect">
            <a:avLst/>
          </a:prstGeom>
        </p:spPr>
        <p:txBody>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zh-CN" altLang="en-US" dirty="0"/>
          </a:p>
        </p:txBody>
      </p:sp>
      <p:sp>
        <p:nvSpPr>
          <p:cNvPr id="7" name="Content Placeholder 2"/>
          <p:cNvSpPr>
            <a:spLocks noGrp="1"/>
          </p:cNvSpPr>
          <p:nvPr>
            <p:ph idx="13"/>
          </p:nvPr>
        </p:nvSpPr>
        <p:spPr>
          <a:xfrm>
            <a:off x="841266" y="739351"/>
            <a:ext cx="10745659" cy="464566"/>
          </a:xfrm>
          <a:prstGeom prst="rect">
            <a:avLst/>
          </a:prstGeom>
        </p:spPr>
        <p:txBody>
          <a:bodyPr/>
          <a:lstStyle>
            <a:lvl1pPr marL="0" indent="0">
              <a:lnSpc>
                <a:spcPct val="120000"/>
              </a:lnSpc>
              <a:buSzPct val="80000"/>
              <a:buFont typeface="Wingdings" panose="05000000000000000000" pitchFamily="2" charset="2"/>
              <a:buNone/>
              <a:defRPr b="0">
                <a:solidFill>
                  <a:srgbClr val="07836E"/>
                </a:solidFill>
              </a:defRPr>
            </a:lvl1pPr>
          </a:lstStyle>
          <a:p>
            <a:pPr lvl="0"/>
            <a:r>
              <a:rPr lang="en-US" dirty="0" smtClean="0"/>
              <a:t>Click to edit Master text styles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矩形 39"/>
          <p:cNvSpPr/>
          <p:nvPr userDrawn="1"/>
        </p:nvSpPr>
        <p:spPr>
          <a:xfrm>
            <a:off x="10529" y="765497"/>
            <a:ext cx="9360000" cy="28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2" name="Title Placeholder 1"/>
          <p:cNvSpPr>
            <a:spLocks noGrp="1"/>
          </p:cNvSpPr>
          <p:nvPr>
            <p:ph type="title"/>
          </p:nvPr>
        </p:nvSpPr>
        <p:spPr>
          <a:xfrm>
            <a:off x="1357460" y="336858"/>
            <a:ext cx="9994862" cy="431995"/>
          </a:xfrm>
          <a:prstGeom prst="rect">
            <a:avLst/>
          </a:prstGeom>
        </p:spPr>
        <p:txBody>
          <a:bodyPr vert="horz" lIns="121899" tIns="60949" rIns="121899" bIns="60949" rtlCol="0" anchor="ctr">
            <a:no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091" y="962406"/>
            <a:ext cx="10514231" cy="5215988"/>
          </a:xfrm>
          <a:prstGeom prst="rect">
            <a:avLst/>
          </a:prstGeom>
        </p:spPr>
        <p:txBody>
          <a:bodyPr vert="horz" lIns="121899" tIns="60949" rIns="121899" bIns="60949" rtlCol="0">
            <a:normAutofit/>
          </a:bodyPr>
          <a:lstStyle/>
          <a:p>
            <a:pPr lvl="0"/>
            <a:r>
              <a:rPr lang="zh-CN" altLang="en-US" dirty="0"/>
              <a:t>编辑母版文本</a:t>
            </a:r>
            <a:r>
              <a:rPr lang="zh-CN" altLang="en-US" dirty="0" smtClean="0"/>
              <a:t>样式</a:t>
            </a:r>
            <a:endParaRPr lang="zh-CN" altLang="en-US" dirty="0"/>
          </a:p>
        </p:txBody>
      </p:sp>
      <p:sp>
        <p:nvSpPr>
          <p:cNvPr id="7" name="矩形 6"/>
          <p:cNvSpPr/>
          <p:nvPr userDrawn="1"/>
        </p:nvSpPr>
        <p:spPr>
          <a:xfrm>
            <a:off x="-1" y="328794"/>
            <a:ext cx="1268234" cy="3646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1300" b="1">
              <a:solidFill>
                <a:schemeClr val="tx1"/>
              </a:solidFill>
            </a:endParaRPr>
          </a:p>
        </p:txBody>
      </p:sp>
      <p:sp>
        <p:nvSpPr>
          <p:cNvPr id="36" name="椭圆 35"/>
          <p:cNvSpPr/>
          <p:nvPr userDrawn="1"/>
        </p:nvSpPr>
        <p:spPr>
          <a:xfrm>
            <a:off x="9683093" y="-1481030"/>
            <a:ext cx="2271860" cy="2271860"/>
          </a:xfrm>
          <a:prstGeom prst="ellipse">
            <a:avLst/>
          </a:prstGeom>
          <a:noFill/>
          <a:ln w="19050">
            <a:solidFill>
              <a:srgbClr val="E5450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userDrawn="1"/>
        </p:nvSpPr>
        <p:spPr>
          <a:xfrm>
            <a:off x="10785936" y="-1142729"/>
            <a:ext cx="2271860" cy="2271860"/>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7" name="组合 36"/>
          <p:cNvGrpSpPr/>
          <p:nvPr userDrawn="1"/>
        </p:nvGrpSpPr>
        <p:grpSpPr>
          <a:xfrm>
            <a:off x="11245213" y="864448"/>
            <a:ext cx="672834" cy="671094"/>
            <a:chOff x="11038546" y="1045334"/>
            <a:chExt cx="672834" cy="671094"/>
          </a:xfrm>
        </p:grpSpPr>
        <p:sp>
          <p:nvSpPr>
            <p:cNvPr id="11" name="Oval 24"/>
            <p:cNvSpPr>
              <a:spLocks noChangeArrowheads="1"/>
            </p:cNvSpPr>
            <p:nvPr/>
          </p:nvSpPr>
          <p:spPr bwMode="auto">
            <a:xfrm>
              <a:off x="11038546" y="1045334"/>
              <a:ext cx="672834" cy="671094"/>
            </a:xfrm>
            <a:prstGeom prst="ellipse">
              <a:avLst/>
            </a:prstGeom>
            <a:solidFill>
              <a:srgbClr val="E5450F"/>
            </a:solidFill>
            <a:ln>
              <a:noFill/>
            </a:ln>
          </p:spPr>
          <p:txBody>
            <a:bodyPr vert="horz" wrap="square" lIns="91440" tIns="45720" rIns="91440" bIns="45720" numCol="1" anchor="t" anchorCtr="0" compatLnSpc="1"/>
            <a:lstStyle/>
            <a:p>
              <a:endParaRPr lang="zh-CN" altLang="en-US"/>
            </a:p>
          </p:txBody>
        </p:sp>
        <p:sp>
          <p:nvSpPr>
            <p:cNvPr id="12" name="Freeform 179"/>
            <p:cNvSpPr/>
            <p:nvPr/>
          </p:nvSpPr>
          <p:spPr bwMode="auto">
            <a:xfrm>
              <a:off x="11125588" y="1135858"/>
              <a:ext cx="585792" cy="580570"/>
            </a:xfrm>
            <a:custGeom>
              <a:avLst/>
              <a:gdLst>
                <a:gd name="T0" fmla="*/ 22 w 309"/>
                <a:gd name="T1" fmla="*/ 146 h 306"/>
                <a:gd name="T2" fmla="*/ 25 w 309"/>
                <a:gd name="T3" fmla="*/ 139 h 306"/>
                <a:gd name="T4" fmla="*/ 17 w 309"/>
                <a:gd name="T5" fmla="*/ 131 h 306"/>
                <a:gd name="T6" fmla="*/ 18 w 309"/>
                <a:gd name="T7" fmla="*/ 111 h 306"/>
                <a:gd name="T8" fmla="*/ 22 w 309"/>
                <a:gd name="T9" fmla="*/ 81 h 306"/>
                <a:gd name="T10" fmla="*/ 57 w 309"/>
                <a:gd name="T11" fmla="*/ 29 h 306"/>
                <a:gd name="T12" fmla="*/ 121 w 309"/>
                <a:gd name="T13" fmla="*/ 0 h 306"/>
                <a:gd name="T14" fmla="*/ 167 w 309"/>
                <a:gd name="T15" fmla="*/ 11 h 306"/>
                <a:gd name="T16" fmla="*/ 220 w 309"/>
                <a:gd name="T17" fmla="*/ 38 h 306"/>
                <a:gd name="T18" fmla="*/ 309 w 309"/>
                <a:gd name="T19" fmla="*/ 128 h 306"/>
                <a:gd name="T20" fmla="*/ 309 w 309"/>
                <a:gd name="T21" fmla="*/ 129 h 306"/>
                <a:gd name="T22" fmla="*/ 132 w 309"/>
                <a:gd name="T23" fmla="*/ 306 h 306"/>
                <a:gd name="T24" fmla="*/ 95 w 309"/>
                <a:gd name="T25" fmla="*/ 303 h 306"/>
                <a:gd name="T26" fmla="*/ 10 w 309"/>
                <a:gd name="T27" fmla="*/ 217 h 306"/>
                <a:gd name="T28" fmla="*/ 12 w 309"/>
                <a:gd name="T29" fmla="*/ 215 h 306"/>
                <a:gd name="T30" fmla="*/ 0 w 309"/>
                <a:gd name="T31" fmla="*/ 204 h 306"/>
                <a:gd name="T32" fmla="*/ 1 w 309"/>
                <a:gd name="T33" fmla="*/ 189 h 306"/>
                <a:gd name="T34" fmla="*/ 13 w 309"/>
                <a:gd name="T35" fmla="*/ 200 h 306"/>
                <a:gd name="T36" fmla="*/ 13 w 309"/>
                <a:gd name="T37" fmla="*/ 186 h 306"/>
                <a:gd name="T38" fmla="*/ 0 w 309"/>
                <a:gd name="T39" fmla="*/ 173 h 306"/>
                <a:gd name="T40" fmla="*/ 1 w 309"/>
                <a:gd name="T41" fmla="*/ 157 h 306"/>
                <a:gd name="T42" fmla="*/ 10 w 309"/>
                <a:gd name="T43" fmla="*/ 152 h 306"/>
                <a:gd name="T44" fmla="*/ 12 w 309"/>
                <a:gd name="T45" fmla="*/ 150 h 306"/>
                <a:gd name="T46" fmla="*/ 16 w 309"/>
                <a:gd name="T47" fmla="*/ 139 h 306"/>
                <a:gd name="T48" fmla="*/ 22 w 309"/>
                <a:gd name="T49" fmla="*/ 14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9" h="306">
                  <a:moveTo>
                    <a:pt x="22" y="146"/>
                  </a:moveTo>
                  <a:cubicBezTo>
                    <a:pt x="25" y="139"/>
                    <a:pt x="25" y="139"/>
                    <a:pt x="25" y="139"/>
                  </a:cubicBezTo>
                  <a:cubicBezTo>
                    <a:pt x="17" y="131"/>
                    <a:pt x="17" y="131"/>
                    <a:pt x="17" y="131"/>
                  </a:cubicBezTo>
                  <a:cubicBezTo>
                    <a:pt x="18" y="111"/>
                    <a:pt x="18" y="111"/>
                    <a:pt x="18" y="111"/>
                  </a:cubicBezTo>
                  <a:cubicBezTo>
                    <a:pt x="22" y="81"/>
                    <a:pt x="22" y="81"/>
                    <a:pt x="22" y="81"/>
                  </a:cubicBezTo>
                  <a:cubicBezTo>
                    <a:pt x="57" y="29"/>
                    <a:pt x="57" y="29"/>
                    <a:pt x="57" y="29"/>
                  </a:cubicBezTo>
                  <a:cubicBezTo>
                    <a:pt x="121" y="0"/>
                    <a:pt x="121" y="0"/>
                    <a:pt x="121" y="0"/>
                  </a:cubicBezTo>
                  <a:cubicBezTo>
                    <a:pt x="167" y="11"/>
                    <a:pt x="167" y="11"/>
                    <a:pt x="167" y="11"/>
                  </a:cubicBezTo>
                  <a:cubicBezTo>
                    <a:pt x="220" y="38"/>
                    <a:pt x="220" y="38"/>
                    <a:pt x="220" y="38"/>
                  </a:cubicBezTo>
                  <a:cubicBezTo>
                    <a:pt x="309" y="128"/>
                    <a:pt x="309" y="128"/>
                    <a:pt x="309" y="128"/>
                  </a:cubicBezTo>
                  <a:cubicBezTo>
                    <a:pt x="309" y="128"/>
                    <a:pt x="309" y="129"/>
                    <a:pt x="309" y="129"/>
                  </a:cubicBezTo>
                  <a:cubicBezTo>
                    <a:pt x="309" y="227"/>
                    <a:pt x="229" y="306"/>
                    <a:pt x="132" y="306"/>
                  </a:cubicBezTo>
                  <a:cubicBezTo>
                    <a:pt x="119" y="306"/>
                    <a:pt x="107" y="305"/>
                    <a:pt x="95" y="303"/>
                  </a:cubicBezTo>
                  <a:cubicBezTo>
                    <a:pt x="10" y="217"/>
                    <a:pt x="10" y="217"/>
                    <a:pt x="10" y="217"/>
                  </a:cubicBezTo>
                  <a:cubicBezTo>
                    <a:pt x="12" y="215"/>
                    <a:pt x="12" y="215"/>
                    <a:pt x="12" y="215"/>
                  </a:cubicBezTo>
                  <a:cubicBezTo>
                    <a:pt x="0" y="204"/>
                    <a:pt x="0" y="204"/>
                    <a:pt x="0" y="204"/>
                  </a:cubicBezTo>
                  <a:cubicBezTo>
                    <a:pt x="1" y="189"/>
                    <a:pt x="1" y="189"/>
                    <a:pt x="1" y="189"/>
                  </a:cubicBezTo>
                  <a:cubicBezTo>
                    <a:pt x="13" y="200"/>
                    <a:pt x="13" y="200"/>
                    <a:pt x="13" y="200"/>
                  </a:cubicBezTo>
                  <a:cubicBezTo>
                    <a:pt x="13" y="186"/>
                    <a:pt x="13" y="186"/>
                    <a:pt x="13" y="186"/>
                  </a:cubicBezTo>
                  <a:cubicBezTo>
                    <a:pt x="0" y="173"/>
                    <a:pt x="0" y="173"/>
                    <a:pt x="0" y="173"/>
                  </a:cubicBezTo>
                  <a:cubicBezTo>
                    <a:pt x="1" y="157"/>
                    <a:pt x="1" y="157"/>
                    <a:pt x="1" y="157"/>
                  </a:cubicBezTo>
                  <a:cubicBezTo>
                    <a:pt x="10" y="152"/>
                    <a:pt x="10" y="152"/>
                    <a:pt x="10" y="152"/>
                  </a:cubicBezTo>
                  <a:cubicBezTo>
                    <a:pt x="12" y="150"/>
                    <a:pt x="12" y="150"/>
                    <a:pt x="12" y="150"/>
                  </a:cubicBezTo>
                  <a:cubicBezTo>
                    <a:pt x="16" y="139"/>
                    <a:pt x="16" y="139"/>
                    <a:pt x="16" y="139"/>
                  </a:cubicBezTo>
                  <a:cubicBezTo>
                    <a:pt x="22" y="146"/>
                    <a:pt x="22" y="146"/>
                    <a:pt x="22" y="146"/>
                  </a:cubicBezTo>
                  <a:close/>
                </a:path>
              </a:pathLst>
            </a:custGeom>
            <a:solidFill>
              <a:srgbClr val="912D09"/>
            </a:solidFill>
            <a:ln>
              <a:noFill/>
            </a:ln>
          </p:spPr>
          <p:txBody>
            <a:bodyPr vert="horz" wrap="square" lIns="91440" tIns="45720" rIns="91440" bIns="45720" numCol="1" anchor="t" anchorCtr="0" compatLnSpc="1"/>
            <a:lstStyle/>
            <a:p>
              <a:endParaRPr lang="zh-CN" altLang="en-US"/>
            </a:p>
          </p:txBody>
        </p:sp>
        <p:sp>
          <p:nvSpPr>
            <p:cNvPr id="13" name="Oval 180"/>
            <p:cNvSpPr>
              <a:spLocks noChangeArrowheads="1"/>
            </p:cNvSpPr>
            <p:nvPr/>
          </p:nvSpPr>
          <p:spPr bwMode="auto">
            <a:xfrm>
              <a:off x="11231779" y="1213325"/>
              <a:ext cx="278534" cy="279405"/>
            </a:xfrm>
            <a:prstGeom prst="ellipse">
              <a:avLst/>
            </a:prstGeom>
            <a:solidFill>
              <a:srgbClr val="506B8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181"/>
            <p:cNvSpPr>
              <a:spLocks noEditPoints="1"/>
            </p:cNvSpPr>
            <p:nvPr/>
          </p:nvSpPr>
          <p:spPr bwMode="auto">
            <a:xfrm>
              <a:off x="11241354" y="1232475"/>
              <a:ext cx="263737" cy="242847"/>
            </a:xfrm>
            <a:custGeom>
              <a:avLst/>
              <a:gdLst>
                <a:gd name="T0" fmla="*/ 133 w 139"/>
                <a:gd name="T1" fmla="*/ 91 h 128"/>
                <a:gd name="T2" fmla="*/ 136 w 139"/>
                <a:gd name="T3" fmla="*/ 39 h 128"/>
                <a:gd name="T4" fmla="*/ 125 w 139"/>
                <a:gd name="T5" fmla="*/ 34 h 128"/>
                <a:gd name="T6" fmla="*/ 134 w 139"/>
                <a:gd name="T7" fmla="*/ 46 h 128"/>
                <a:gd name="T8" fmla="*/ 129 w 139"/>
                <a:gd name="T9" fmla="*/ 51 h 128"/>
                <a:gd name="T10" fmla="*/ 127 w 139"/>
                <a:gd name="T11" fmla="*/ 45 h 128"/>
                <a:gd name="T12" fmla="*/ 123 w 139"/>
                <a:gd name="T13" fmla="*/ 48 h 128"/>
                <a:gd name="T14" fmla="*/ 121 w 139"/>
                <a:gd name="T15" fmla="*/ 70 h 128"/>
                <a:gd name="T16" fmla="*/ 123 w 139"/>
                <a:gd name="T17" fmla="*/ 88 h 128"/>
                <a:gd name="T18" fmla="*/ 127 w 139"/>
                <a:gd name="T19" fmla="*/ 91 h 128"/>
                <a:gd name="T20" fmla="*/ 114 w 139"/>
                <a:gd name="T21" fmla="*/ 78 h 128"/>
                <a:gd name="T22" fmla="*/ 109 w 139"/>
                <a:gd name="T23" fmla="*/ 64 h 128"/>
                <a:gd name="T24" fmla="*/ 105 w 139"/>
                <a:gd name="T25" fmla="*/ 77 h 128"/>
                <a:gd name="T26" fmla="*/ 94 w 139"/>
                <a:gd name="T27" fmla="*/ 61 h 128"/>
                <a:gd name="T28" fmla="*/ 79 w 139"/>
                <a:gd name="T29" fmla="*/ 112 h 128"/>
                <a:gd name="T30" fmla="*/ 69 w 139"/>
                <a:gd name="T31" fmla="*/ 101 h 128"/>
                <a:gd name="T32" fmla="*/ 57 w 139"/>
                <a:gd name="T33" fmla="*/ 48 h 128"/>
                <a:gd name="T34" fmla="*/ 61 w 139"/>
                <a:gd name="T35" fmla="*/ 25 h 128"/>
                <a:gd name="T36" fmla="*/ 66 w 139"/>
                <a:gd name="T37" fmla="*/ 20 h 128"/>
                <a:gd name="T38" fmla="*/ 83 w 139"/>
                <a:gd name="T39" fmla="*/ 14 h 128"/>
                <a:gd name="T40" fmla="*/ 97 w 139"/>
                <a:gd name="T41" fmla="*/ 8 h 128"/>
                <a:gd name="T42" fmla="*/ 139 w 139"/>
                <a:gd name="T43" fmla="*/ 83 h 128"/>
                <a:gd name="T44" fmla="*/ 133 w 139"/>
                <a:gd name="T45" fmla="*/ 83 h 128"/>
                <a:gd name="T46" fmla="*/ 30 w 139"/>
                <a:gd name="T47" fmla="*/ 126 h 128"/>
                <a:gd name="T48" fmla="*/ 19 w 139"/>
                <a:gd name="T49" fmla="*/ 79 h 128"/>
                <a:gd name="T50" fmla="*/ 11 w 139"/>
                <a:gd name="T51" fmla="*/ 67 h 128"/>
                <a:gd name="T52" fmla="*/ 4 w 139"/>
                <a:gd name="T53" fmla="*/ 43 h 128"/>
                <a:gd name="T54" fmla="*/ 11 w 139"/>
                <a:gd name="T55" fmla="*/ 24 h 128"/>
                <a:gd name="T56" fmla="*/ 29 w 139"/>
                <a:gd name="T57" fmla="*/ 16 h 128"/>
                <a:gd name="T58" fmla="*/ 36 w 139"/>
                <a:gd name="T59" fmla="*/ 6 h 128"/>
                <a:gd name="T60" fmla="*/ 61 w 139"/>
                <a:gd name="T61" fmla="*/ 3 h 128"/>
                <a:gd name="T62" fmla="*/ 45 w 139"/>
                <a:gd name="T63" fmla="*/ 9 h 128"/>
                <a:gd name="T64" fmla="*/ 39 w 139"/>
                <a:gd name="T65" fmla="*/ 18 h 128"/>
                <a:gd name="T66" fmla="*/ 36 w 139"/>
                <a:gd name="T67" fmla="*/ 17 h 128"/>
                <a:gd name="T68" fmla="*/ 25 w 139"/>
                <a:gd name="T69" fmla="*/ 28 h 128"/>
                <a:gd name="T70" fmla="*/ 37 w 139"/>
                <a:gd name="T71" fmla="*/ 32 h 128"/>
                <a:gd name="T72" fmla="*/ 24 w 139"/>
                <a:gd name="T73" fmla="*/ 45 h 128"/>
                <a:gd name="T74" fmla="*/ 17 w 139"/>
                <a:gd name="T75" fmla="*/ 53 h 128"/>
                <a:gd name="T76" fmla="*/ 16 w 139"/>
                <a:gd name="T77" fmla="*/ 66 h 128"/>
                <a:gd name="T78" fmla="*/ 41 w 139"/>
                <a:gd name="T79" fmla="*/ 85 h 128"/>
                <a:gd name="T80" fmla="*/ 35 w 139"/>
                <a:gd name="T81" fmla="*/ 116 h 128"/>
                <a:gd name="T82" fmla="*/ 132 w 139"/>
                <a:gd name="T83" fmla="*/ 85 h 128"/>
                <a:gd name="T84" fmla="*/ 126 w 139"/>
                <a:gd name="T85" fmla="*/ 87 h 128"/>
                <a:gd name="T86" fmla="*/ 136 w 139"/>
                <a:gd name="T87" fmla="*/ 83 h 128"/>
                <a:gd name="T88" fmla="*/ 126 w 139"/>
                <a:gd name="T89" fmla="*/ 81 h 128"/>
                <a:gd name="T90" fmla="*/ 58 w 139"/>
                <a:gd name="T91" fmla="*/ 14 h 128"/>
                <a:gd name="T92" fmla="*/ 30 w 139"/>
                <a:gd name="T93" fmla="*/ 68 h 128"/>
                <a:gd name="T94" fmla="*/ 19 w 139"/>
                <a:gd name="T95" fmla="*/ 63 h 128"/>
                <a:gd name="T96" fmla="*/ 26 w 139"/>
                <a:gd name="T97" fmla="*/ 63 h 128"/>
                <a:gd name="T98" fmla="*/ 26 w 139"/>
                <a:gd name="T99" fmla="*/ 63 h 128"/>
                <a:gd name="T100" fmla="*/ 32 w 139"/>
                <a:gd name="T101" fmla="*/ 14 h 128"/>
                <a:gd name="T102" fmla="*/ 72 w 139"/>
                <a:gd name="T103" fmla="*/ 48 h 128"/>
                <a:gd name="T104" fmla="*/ 62 w 139"/>
                <a:gd name="T105" fmla="*/ 43 h 128"/>
                <a:gd name="T106" fmla="*/ 68 w 139"/>
                <a:gd name="T107" fmla="*/ 40 h 128"/>
                <a:gd name="T108" fmla="*/ 74 w 139"/>
                <a:gd name="T109" fmla="*/ 45 h 128"/>
                <a:gd name="T110" fmla="*/ 80 w 139"/>
                <a:gd name="T111" fmla="*/ 47 h 128"/>
                <a:gd name="T112" fmla="*/ 85 w 139"/>
                <a:gd name="T113" fmla="*/ 105 h 128"/>
                <a:gd name="T114" fmla="*/ 128 w 139"/>
                <a:gd name="T115" fmla="*/ 75 h 128"/>
                <a:gd name="T116" fmla="*/ 126 w 139"/>
                <a:gd name="T117" fmla="*/ 74 h 128"/>
                <a:gd name="T118" fmla="*/ 128 w 139"/>
                <a:gd name="T119" fmla="*/ 69 h 128"/>
                <a:gd name="T120" fmla="*/ 126 w 139"/>
                <a:gd name="T121" fmla="*/ 6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28">
                  <a:moveTo>
                    <a:pt x="131" y="94"/>
                  </a:moveTo>
                  <a:cubicBezTo>
                    <a:pt x="130" y="95"/>
                    <a:pt x="129" y="93"/>
                    <a:pt x="129" y="94"/>
                  </a:cubicBezTo>
                  <a:cubicBezTo>
                    <a:pt x="127" y="95"/>
                    <a:pt x="126" y="98"/>
                    <a:pt x="125" y="100"/>
                  </a:cubicBezTo>
                  <a:cubicBezTo>
                    <a:pt x="124" y="101"/>
                    <a:pt x="122" y="100"/>
                    <a:pt x="121" y="102"/>
                  </a:cubicBezTo>
                  <a:cubicBezTo>
                    <a:pt x="120" y="106"/>
                    <a:pt x="117" y="113"/>
                    <a:pt x="119" y="115"/>
                  </a:cubicBezTo>
                  <a:cubicBezTo>
                    <a:pt x="120" y="115"/>
                    <a:pt x="120" y="115"/>
                    <a:pt x="120" y="115"/>
                  </a:cubicBezTo>
                  <a:cubicBezTo>
                    <a:pt x="126" y="109"/>
                    <a:pt x="132" y="102"/>
                    <a:pt x="135" y="94"/>
                  </a:cubicBezTo>
                  <a:cubicBezTo>
                    <a:pt x="135" y="93"/>
                    <a:pt x="135" y="93"/>
                    <a:pt x="134" y="93"/>
                  </a:cubicBezTo>
                  <a:cubicBezTo>
                    <a:pt x="134" y="92"/>
                    <a:pt x="135" y="91"/>
                    <a:pt x="135" y="90"/>
                  </a:cubicBezTo>
                  <a:cubicBezTo>
                    <a:pt x="134" y="90"/>
                    <a:pt x="134" y="91"/>
                    <a:pt x="133" y="91"/>
                  </a:cubicBezTo>
                  <a:cubicBezTo>
                    <a:pt x="132" y="91"/>
                    <a:pt x="131" y="92"/>
                    <a:pt x="131" y="94"/>
                  </a:cubicBezTo>
                  <a:close/>
                  <a:moveTo>
                    <a:pt x="131" y="25"/>
                  </a:moveTo>
                  <a:cubicBezTo>
                    <a:pt x="133" y="28"/>
                    <a:pt x="134" y="31"/>
                    <a:pt x="135" y="34"/>
                  </a:cubicBezTo>
                  <a:cubicBezTo>
                    <a:pt x="135" y="34"/>
                    <a:pt x="134" y="33"/>
                    <a:pt x="134" y="33"/>
                  </a:cubicBezTo>
                  <a:cubicBezTo>
                    <a:pt x="134" y="33"/>
                    <a:pt x="134" y="33"/>
                    <a:pt x="134" y="33"/>
                  </a:cubicBezTo>
                  <a:cubicBezTo>
                    <a:pt x="133" y="33"/>
                    <a:pt x="133" y="33"/>
                    <a:pt x="133" y="34"/>
                  </a:cubicBezTo>
                  <a:cubicBezTo>
                    <a:pt x="134" y="34"/>
                    <a:pt x="134" y="34"/>
                    <a:pt x="135" y="35"/>
                  </a:cubicBezTo>
                  <a:cubicBezTo>
                    <a:pt x="135" y="35"/>
                    <a:pt x="135" y="36"/>
                    <a:pt x="136" y="37"/>
                  </a:cubicBezTo>
                  <a:cubicBezTo>
                    <a:pt x="136" y="37"/>
                    <a:pt x="136" y="37"/>
                    <a:pt x="136" y="37"/>
                  </a:cubicBezTo>
                  <a:cubicBezTo>
                    <a:pt x="136" y="38"/>
                    <a:pt x="136" y="38"/>
                    <a:pt x="136" y="39"/>
                  </a:cubicBezTo>
                  <a:cubicBezTo>
                    <a:pt x="136" y="40"/>
                    <a:pt x="136" y="40"/>
                    <a:pt x="135" y="40"/>
                  </a:cubicBezTo>
                  <a:cubicBezTo>
                    <a:pt x="134" y="39"/>
                    <a:pt x="134" y="39"/>
                    <a:pt x="134" y="38"/>
                  </a:cubicBezTo>
                  <a:cubicBezTo>
                    <a:pt x="134" y="38"/>
                    <a:pt x="131" y="35"/>
                    <a:pt x="131" y="34"/>
                  </a:cubicBezTo>
                  <a:cubicBezTo>
                    <a:pt x="131" y="32"/>
                    <a:pt x="132" y="33"/>
                    <a:pt x="131" y="32"/>
                  </a:cubicBezTo>
                  <a:cubicBezTo>
                    <a:pt x="131" y="30"/>
                    <a:pt x="130" y="30"/>
                    <a:pt x="129" y="30"/>
                  </a:cubicBezTo>
                  <a:cubicBezTo>
                    <a:pt x="129" y="30"/>
                    <a:pt x="129" y="31"/>
                    <a:pt x="129" y="31"/>
                  </a:cubicBezTo>
                  <a:cubicBezTo>
                    <a:pt x="127" y="32"/>
                    <a:pt x="126" y="30"/>
                    <a:pt x="124" y="30"/>
                  </a:cubicBezTo>
                  <a:cubicBezTo>
                    <a:pt x="124" y="31"/>
                    <a:pt x="124" y="31"/>
                    <a:pt x="124" y="32"/>
                  </a:cubicBezTo>
                  <a:cubicBezTo>
                    <a:pt x="124" y="32"/>
                    <a:pt x="124" y="33"/>
                    <a:pt x="124" y="33"/>
                  </a:cubicBezTo>
                  <a:cubicBezTo>
                    <a:pt x="124" y="34"/>
                    <a:pt x="125" y="34"/>
                    <a:pt x="125" y="34"/>
                  </a:cubicBezTo>
                  <a:cubicBezTo>
                    <a:pt x="126" y="34"/>
                    <a:pt x="126" y="34"/>
                    <a:pt x="127" y="35"/>
                  </a:cubicBezTo>
                  <a:cubicBezTo>
                    <a:pt x="127" y="35"/>
                    <a:pt x="127" y="35"/>
                    <a:pt x="128" y="35"/>
                  </a:cubicBezTo>
                  <a:cubicBezTo>
                    <a:pt x="130" y="37"/>
                    <a:pt x="131" y="40"/>
                    <a:pt x="132" y="43"/>
                  </a:cubicBezTo>
                  <a:cubicBezTo>
                    <a:pt x="132" y="44"/>
                    <a:pt x="133" y="44"/>
                    <a:pt x="133" y="44"/>
                  </a:cubicBezTo>
                  <a:cubicBezTo>
                    <a:pt x="133" y="45"/>
                    <a:pt x="132" y="44"/>
                    <a:pt x="132" y="44"/>
                  </a:cubicBezTo>
                  <a:cubicBezTo>
                    <a:pt x="131" y="44"/>
                    <a:pt x="131" y="45"/>
                    <a:pt x="132" y="46"/>
                  </a:cubicBezTo>
                  <a:cubicBezTo>
                    <a:pt x="132" y="46"/>
                    <a:pt x="133" y="46"/>
                    <a:pt x="133" y="46"/>
                  </a:cubicBezTo>
                  <a:cubicBezTo>
                    <a:pt x="133" y="46"/>
                    <a:pt x="132" y="43"/>
                    <a:pt x="134" y="45"/>
                  </a:cubicBezTo>
                  <a:cubicBezTo>
                    <a:pt x="134" y="45"/>
                    <a:pt x="134" y="45"/>
                    <a:pt x="134" y="46"/>
                  </a:cubicBezTo>
                  <a:cubicBezTo>
                    <a:pt x="134" y="46"/>
                    <a:pt x="134" y="46"/>
                    <a:pt x="134" y="46"/>
                  </a:cubicBezTo>
                  <a:cubicBezTo>
                    <a:pt x="134" y="46"/>
                    <a:pt x="135" y="46"/>
                    <a:pt x="135" y="47"/>
                  </a:cubicBezTo>
                  <a:cubicBezTo>
                    <a:pt x="135" y="48"/>
                    <a:pt x="134" y="48"/>
                    <a:pt x="134" y="49"/>
                  </a:cubicBezTo>
                  <a:cubicBezTo>
                    <a:pt x="134" y="50"/>
                    <a:pt x="134" y="51"/>
                    <a:pt x="134" y="53"/>
                  </a:cubicBezTo>
                  <a:cubicBezTo>
                    <a:pt x="134" y="53"/>
                    <a:pt x="134" y="53"/>
                    <a:pt x="134" y="53"/>
                  </a:cubicBezTo>
                  <a:cubicBezTo>
                    <a:pt x="133" y="52"/>
                    <a:pt x="133" y="52"/>
                    <a:pt x="133" y="52"/>
                  </a:cubicBezTo>
                  <a:cubicBezTo>
                    <a:pt x="132" y="53"/>
                    <a:pt x="131" y="53"/>
                    <a:pt x="131" y="54"/>
                  </a:cubicBezTo>
                  <a:cubicBezTo>
                    <a:pt x="131" y="54"/>
                    <a:pt x="131" y="55"/>
                    <a:pt x="131" y="55"/>
                  </a:cubicBezTo>
                  <a:cubicBezTo>
                    <a:pt x="131" y="55"/>
                    <a:pt x="131" y="55"/>
                    <a:pt x="130" y="55"/>
                  </a:cubicBezTo>
                  <a:cubicBezTo>
                    <a:pt x="130" y="55"/>
                    <a:pt x="130" y="55"/>
                    <a:pt x="130" y="55"/>
                  </a:cubicBezTo>
                  <a:cubicBezTo>
                    <a:pt x="129" y="54"/>
                    <a:pt x="129" y="52"/>
                    <a:pt x="129" y="51"/>
                  </a:cubicBezTo>
                  <a:cubicBezTo>
                    <a:pt x="130" y="51"/>
                    <a:pt x="131" y="51"/>
                    <a:pt x="131" y="51"/>
                  </a:cubicBezTo>
                  <a:cubicBezTo>
                    <a:pt x="132" y="51"/>
                    <a:pt x="132" y="51"/>
                    <a:pt x="132" y="50"/>
                  </a:cubicBezTo>
                  <a:cubicBezTo>
                    <a:pt x="132" y="50"/>
                    <a:pt x="133" y="50"/>
                    <a:pt x="133" y="50"/>
                  </a:cubicBezTo>
                  <a:cubicBezTo>
                    <a:pt x="133" y="49"/>
                    <a:pt x="133" y="48"/>
                    <a:pt x="132" y="47"/>
                  </a:cubicBezTo>
                  <a:cubicBezTo>
                    <a:pt x="132" y="46"/>
                    <a:pt x="131" y="46"/>
                    <a:pt x="131" y="45"/>
                  </a:cubicBezTo>
                  <a:cubicBezTo>
                    <a:pt x="131" y="44"/>
                    <a:pt x="131" y="43"/>
                    <a:pt x="131" y="43"/>
                  </a:cubicBezTo>
                  <a:cubicBezTo>
                    <a:pt x="131" y="41"/>
                    <a:pt x="130" y="40"/>
                    <a:pt x="129" y="39"/>
                  </a:cubicBezTo>
                  <a:cubicBezTo>
                    <a:pt x="128" y="39"/>
                    <a:pt x="129" y="41"/>
                    <a:pt x="129" y="42"/>
                  </a:cubicBezTo>
                  <a:cubicBezTo>
                    <a:pt x="129" y="43"/>
                    <a:pt x="129" y="44"/>
                    <a:pt x="128" y="45"/>
                  </a:cubicBezTo>
                  <a:cubicBezTo>
                    <a:pt x="128" y="45"/>
                    <a:pt x="127" y="44"/>
                    <a:pt x="127" y="45"/>
                  </a:cubicBezTo>
                  <a:cubicBezTo>
                    <a:pt x="127" y="46"/>
                    <a:pt x="127" y="47"/>
                    <a:pt x="127" y="48"/>
                  </a:cubicBezTo>
                  <a:cubicBezTo>
                    <a:pt x="127" y="48"/>
                    <a:pt x="127" y="48"/>
                    <a:pt x="128" y="49"/>
                  </a:cubicBezTo>
                  <a:cubicBezTo>
                    <a:pt x="129" y="50"/>
                    <a:pt x="129" y="50"/>
                    <a:pt x="129" y="52"/>
                  </a:cubicBezTo>
                  <a:cubicBezTo>
                    <a:pt x="129" y="53"/>
                    <a:pt x="127" y="52"/>
                    <a:pt x="127" y="52"/>
                  </a:cubicBezTo>
                  <a:cubicBezTo>
                    <a:pt x="125" y="48"/>
                    <a:pt x="126" y="50"/>
                    <a:pt x="125" y="47"/>
                  </a:cubicBezTo>
                  <a:cubicBezTo>
                    <a:pt x="125" y="47"/>
                    <a:pt x="124" y="48"/>
                    <a:pt x="124" y="48"/>
                  </a:cubicBezTo>
                  <a:cubicBezTo>
                    <a:pt x="123" y="47"/>
                    <a:pt x="124" y="47"/>
                    <a:pt x="123" y="46"/>
                  </a:cubicBezTo>
                  <a:cubicBezTo>
                    <a:pt x="123" y="46"/>
                    <a:pt x="123" y="46"/>
                    <a:pt x="123" y="46"/>
                  </a:cubicBezTo>
                  <a:cubicBezTo>
                    <a:pt x="122" y="46"/>
                    <a:pt x="122" y="46"/>
                    <a:pt x="122" y="47"/>
                  </a:cubicBezTo>
                  <a:cubicBezTo>
                    <a:pt x="122" y="47"/>
                    <a:pt x="123" y="48"/>
                    <a:pt x="123" y="48"/>
                  </a:cubicBezTo>
                  <a:cubicBezTo>
                    <a:pt x="125" y="49"/>
                    <a:pt x="124" y="48"/>
                    <a:pt x="124" y="51"/>
                  </a:cubicBezTo>
                  <a:cubicBezTo>
                    <a:pt x="124" y="53"/>
                    <a:pt x="125" y="55"/>
                    <a:pt x="126" y="57"/>
                  </a:cubicBezTo>
                  <a:cubicBezTo>
                    <a:pt x="126" y="57"/>
                    <a:pt x="126" y="58"/>
                    <a:pt x="126" y="58"/>
                  </a:cubicBezTo>
                  <a:cubicBezTo>
                    <a:pt x="126" y="59"/>
                    <a:pt x="125" y="61"/>
                    <a:pt x="124" y="62"/>
                  </a:cubicBezTo>
                  <a:cubicBezTo>
                    <a:pt x="123" y="63"/>
                    <a:pt x="123" y="63"/>
                    <a:pt x="122" y="64"/>
                  </a:cubicBezTo>
                  <a:cubicBezTo>
                    <a:pt x="121" y="64"/>
                    <a:pt x="121" y="63"/>
                    <a:pt x="121" y="63"/>
                  </a:cubicBezTo>
                  <a:cubicBezTo>
                    <a:pt x="120" y="63"/>
                    <a:pt x="119" y="63"/>
                    <a:pt x="119" y="64"/>
                  </a:cubicBezTo>
                  <a:cubicBezTo>
                    <a:pt x="119" y="65"/>
                    <a:pt x="119" y="65"/>
                    <a:pt x="119" y="66"/>
                  </a:cubicBezTo>
                  <a:cubicBezTo>
                    <a:pt x="120" y="67"/>
                    <a:pt x="120" y="67"/>
                    <a:pt x="121" y="67"/>
                  </a:cubicBezTo>
                  <a:cubicBezTo>
                    <a:pt x="121" y="68"/>
                    <a:pt x="121" y="69"/>
                    <a:pt x="121" y="70"/>
                  </a:cubicBezTo>
                  <a:cubicBezTo>
                    <a:pt x="121" y="71"/>
                    <a:pt x="121" y="71"/>
                    <a:pt x="121" y="72"/>
                  </a:cubicBezTo>
                  <a:cubicBezTo>
                    <a:pt x="121" y="73"/>
                    <a:pt x="120" y="74"/>
                    <a:pt x="120" y="74"/>
                  </a:cubicBezTo>
                  <a:cubicBezTo>
                    <a:pt x="119" y="75"/>
                    <a:pt x="119" y="75"/>
                    <a:pt x="118" y="74"/>
                  </a:cubicBezTo>
                  <a:cubicBezTo>
                    <a:pt x="118" y="74"/>
                    <a:pt x="117" y="71"/>
                    <a:pt x="116" y="71"/>
                  </a:cubicBezTo>
                  <a:cubicBezTo>
                    <a:pt x="115" y="71"/>
                    <a:pt x="116" y="73"/>
                    <a:pt x="116" y="74"/>
                  </a:cubicBezTo>
                  <a:cubicBezTo>
                    <a:pt x="117" y="75"/>
                    <a:pt x="118" y="76"/>
                    <a:pt x="118" y="77"/>
                  </a:cubicBezTo>
                  <a:cubicBezTo>
                    <a:pt x="118" y="77"/>
                    <a:pt x="118" y="78"/>
                    <a:pt x="118" y="79"/>
                  </a:cubicBezTo>
                  <a:cubicBezTo>
                    <a:pt x="118" y="80"/>
                    <a:pt x="118" y="82"/>
                    <a:pt x="118" y="83"/>
                  </a:cubicBezTo>
                  <a:cubicBezTo>
                    <a:pt x="118" y="85"/>
                    <a:pt x="119" y="86"/>
                    <a:pt x="119" y="88"/>
                  </a:cubicBezTo>
                  <a:cubicBezTo>
                    <a:pt x="119" y="90"/>
                    <a:pt x="122" y="88"/>
                    <a:pt x="123" y="88"/>
                  </a:cubicBezTo>
                  <a:cubicBezTo>
                    <a:pt x="123" y="89"/>
                    <a:pt x="123" y="90"/>
                    <a:pt x="124" y="90"/>
                  </a:cubicBezTo>
                  <a:cubicBezTo>
                    <a:pt x="125" y="90"/>
                    <a:pt x="126" y="89"/>
                    <a:pt x="127" y="89"/>
                  </a:cubicBezTo>
                  <a:cubicBezTo>
                    <a:pt x="127" y="89"/>
                    <a:pt x="127" y="90"/>
                    <a:pt x="128" y="90"/>
                  </a:cubicBezTo>
                  <a:cubicBezTo>
                    <a:pt x="128" y="90"/>
                    <a:pt x="128" y="90"/>
                    <a:pt x="128" y="90"/>
                  </a:cubicBezTo>
                  <a:cubicBezTo>
                    <a:pt x="129" y="90"/>
                    <a:pt x="129" y="89"/>
                    <a:pt x="129" y="89"/>
                  </a:cubicBezTo>
                  <a:cubicBezTo>
                    <a:pt x="130" y="89"/>
                    <a:pt x="130" y="89"/>
                    <a:pt x="130" y="89"/>
                  </a:cubicBezTo>
                  <a:cubicBezTo>
                    <a:pt x="130" y="89"/>
                    <a:pt x="131" y="89"/>
                    <a:pt x="131" y="90"/>
                  </a:cubicBezTo>
                  <a:cubicBezTo>
                    <a:pt x="130" y="90"/>
                    <a:pt x="128" y="91"/>
                    <a:pt x="128" y="91"/>
                  </a:cubicBezTo>
                  <a:cubicBezTo>
                    <a:pt x="128" y="92"/>
                    <a:pt x="128" y="91"/>
                    <a:pt x="127" y="91"/>
                  </a:cubicBezTo>
                  <a:cubicBezTo>
                    <a:pt x="127" y="91"/>
                    <a:pt x="127" y="91"/>
                    <a:pt x="127" y="91"/>
                  </a:cubicBezTo>
                  <a:cubicBezTo>
                    <a:pt x="126" y="91"/>
                    <a:pt x="127" y="92"/>
                    <a:pt x="127" y="92"/>
                  </a:cubicBezTo>
                  <a:cubicBezTo>
                    <a:pt x="126" y="92"/>
                    <a:pt x="126" y="92"/>
                    <a:pt x="126" y="92"/>
                  </a:cubicBezTo>
                  <a:cubicBezTo>
                    <a:pt x="125" y="92"/>
                    <a:pt x="125" y="91"/>
                    <a:pt x="125" y="91"/>
                  </a:cubicBezTo>
                  <a:cubicBezTo>
                    <a:pt x="125" y="91"/>
                    <a:pt x="124" y="91"/>
                    <a:pt x="124" y="91"/>
                  </a:cubicBezTo>
                  <a:cubicBezTo>
                    <a:pt x="122" y="91"/>
                    <a:pt x="121" y="91"/>
                    <a:pt x="119" y="90"/>
                  </a:cubicBezTo>
                  <a:cubicBezTo>
                    <a:pt x="118" y="90"/>
                    <a:pt x="118" y="89"/>
                    <a:pt x="117" y="88"/>
                  </a:cubicBezTo>
                  <a:cubicBezTo>
                    <a:pt x="117" y="87"/>
                    <a:pt x="117" y="87"/>
                    <a:pt x="117" y="87"/>
                  </a:cubicBezTo>
                  <a:cubicBezTo>
                    <a:pt x="116" y="84"/>
                    <a:pt x="115" y="82"/>
                    <a:pt x="114" y="79"/>
                  </a:cubicBezTo>
                  <a:cubicBezTo>
                    <a:pt x="114" y="79"/>
                    <a:pt x="113" y="78"/>
                    <a:pt x="114" y="78"/>
                  </a:cubicBezTo>
                  <a:cubicBezTo>
                    <a:pt x="114" y="77"/>
                    <a:pt x="114" y="78"/>
                    <a:pt x="114" y="78"/>
                  </a:cubicBezTo>
                  <a:cubicBezTo>
                    <a:pt x="115" y="78"/>
                    <a:pt x="115" y="78"/>
                    <a:pt x="115" y="78"/>
                  </a:cubicBezTo>
                  <a:cubicBezTo>
                    <a:pt x="115" y="78"/>
                    <a:pt x="116" y="80"/>
                    <a:pt x="116" y="79"/>
                  </a:cubicBezTo>
                  <a:cubicBezTo>
                    <a:pt x="117" y="76"/>
                    <a:pt x="116" y="78"/>
                    <a:pt x="115" y="76"/>
                  </a:cubicBezTo>
                  <a:cubicBezTo>
                    <a:pt x="115" y="73"/>
                    <a:pt x="115" y="70"/>
                    <a:pt x="114" y="68"/>
                  </a:cubicBezTo>
                  <a:cubicBezTo>
                    <a:pt x="114" y="67"/>
                    <a:pt x="113" y="69"/>
                    <a:pt x="112" y="68"/>
                  </a:cubicBezTo>
                  <a:cubicBezTo>
                    <a:pt x="112" y="68"/>
                    <a:pt x="112" y="67"/>
                    <a:pt x="112" y="66"/>
                  </a:cubicBezTo>
                  <a:cubicBezTo>
                    <a:pt x="112" y="65"/>
                    <a:pt x="112" y="65"/>
                    <a:pt x="112" y="64"/>
                  </a:cubicBezTo>
                  <a:cubicBezTo>
                    <a:pt x="112" y="64"/>
                    <a:pt x="111" y="62"/>
                    <a:pt x="111" y="62"/>
                  </a:cubicBezTo>
                  <a:cubicBezTo>
                    <a:pt x="110" y="62"/>
                    <a:pt x="109" y="62"/>
                    <a:pt x="109" y="62"/>
                  </a:cubicBezTo>
                  <a:cubicBezTo>
                    <a:pt x="109" y="63"/>
                    <a:pt x="109" y="64"/>
                    <a:pt x="109" y="64"/>
                  </a:cubicBezTo>
                  <a:cubicBezTo>
                    <a:pt x="109" y="65"/>
                    <a:pt x="108" y="64"/>
                    <a:pt x="108" y="65"/>
                  </a:cubicBezTo>
                  <a:cubicBezTo>
                    <a:pt x="108" y="65"/>
                    <a:pt x="108" y="66"/>
                    <a:pt x="108" y="66"/>
                  </a:cubicBezTo>
                  <a:cubicBezTo>
                    <a:pt x="108" y="66"/>
                    <a:pt x="107" y="66"/>
                    <a:pt x="107" y="66"/>
                  </a:cubicBezTo>
                  <a:cubicBezTo>
                    <a:pt x="107" y="66"/>
                    <a:pt x="107" y="67"/>
                    <a:pt x="106" y="68"/>
                  </a:cubicBezTo>
                  <a:cubicBezTo>
                    <a:pt x="106" y="68"/>
                    <a:pt x="106" y="68"/>
                    <a:pt x="105" y="68"/>
                  </a:cubicBezTo>
                  <a:cubicBezTo>
                    <a:pt x="105" y="69"/>
                    <a:pt x="105" y="70"/>
                    <a:pt x="105" y="72"/>
                  </a:cubicBezTo>
                  <a:cubicBezTo>
                    <a:pt x="105" y="72"/>
                    <a:pt x="105" y="73"/>
                    <a:pt x="105" y="73"/>
                  </a:cubicBezTo>
                  <a:cubicBezTo>
                    <a:pt x="106" y="74"/>
                    <a:pt x="106" y="74"/>
                    <a:pt x="106" y="76"/>
                  </a:cubicBezTo>
                  <a:cubicBezTo>
                    <a:pt x="106" y="76"/>
                    <a:pt x="107" y="77"/>
                    <a:pt x="106" y="77"/>
                  </a:cubicBezTo>
                  <a:cubicBezTo>
                    <a:pt x="106" y="78"/>
                    <a:pt x="105" y="78"/>
                    <a:pt x="105" y="77"/>
                  </a:cubicBezTo>
                  <a:cubicBezTo>
                    <a:pt x="105" y="77"/>
                    <a:pt x="105" y="75"/>
                    <a:pt x="105" y="75"/>
                  </a:cubicBezTo>
                  <a:cubicBezTo>
                    <a:pt x="105" y="74"/>
                    <a:pt x="104" y="76"/>
                    <a:pt x="104" y="76"/>
                  </a:cubicBezTo>
                  <a:cubicBezTo>
                    <a:pt x="103" y="76"/>
                    <a:pt x="103" y="74"/>
                    <a:pt x="103" y="73"/>
                  </a:cubicBezTo>
                  <a:cubicBezTo>
                    <a:pt x="102" y="69"/>
                    <a:pt x="101" y="66"/>
                    <a:pt x="100" y="63"/>
                  </a:cubicBezTo>
                  <a:cubicBezTo>
                    <a:pt x="100" y="63"/>
                    <a:pt x="101" y="63"/>
                    <a:pt x="101" y="63"/>
                  </a:cubicBezTo>
                  <a:cubicBezTo>
                    <a:pt x="100" y="63"/>
                    <a:pt x="100" y="63"/>
                    <a:pt x="100" y="63"/>
                  </a:cubicBezTo>
                  <a:cubicBezTo>
                    <a:pt x="99" y="63"/>
                    <a:pt x="99" y="62"/>
                    <a:pt x="99" y="61"/>
                  </a:cubicBezTo>
                  <a:cubicBezTo>
                    <a:pt x="98" y="60"/>
                    <a:pt x="98" y="59"/>
                    <a:pt x="97" y="58"/>
                  </a:cubicBezTo>
                  <a:cubicBezTo>
                    <a:pt x="96" y="58"/>
                    <a:pt x="94" y="58"/>
                    <a:pt x="92" y="58"/>
                  </a:cubicBezTo>
                  <a:cubicBezTo>
                    <a:pt x="92" y="59"/>
                    <a:pt x="94" y="59"/>
                    <a:pt x="94" y="61"/>
                  </a:cubicBezTo>
                  <a:cubicBezTo>
                    <a:pt x="94" y="65"/>
                    <a:pt x="91" y="67"/>
                    <a:pt x="90" y="69"/>
                  </a:cubicBezTo>
                  <a:cubicBezTo>
                    <a:pt x="89" y="71"/>
                    <a:pt x="86" y="69"/>
                    <a:pt x="85" y="72"/>
                  </a:cubicBezTo>
                  <a:cubicBezTo>
                    <a:pt x="85" y="75"/>
                    <a:pt x="89" y="70"/>
                    <a:pt x="90" y="72"/>
                  </a:cubicBezTo>
                  <a:cubicBezTo>
                    <a:pt x="91" y="81"/>
                    <a:pt x="83" y="84"/>
                    <a:pt x="83" y="90"/>
                  </a:cubicBezTo>
                  <a:cubicBezTo>
                    <a:pt x="83" y="91"/>
                    <a:pt x="83" y="92"/>
                    <a:pt x="83" y="93"/>
                  </a:cubicBezTo>
                  <a:cubicBezTo>
                    <a:pt x="83" y="95"/>
                    <a:pt x="84" y="94"/>
                    <a:pt x="84" y="96"/>
                  </a:cubicBezTo>
                  <a:cubicBezTo>
                    <a:pt x="84" y="97"/>
                    <a:pt x="84" y="97"/>
                    <a:pt x="84" y="98"/>
                  </a:cubicBezTo>
                  <a:cubicBezTo>
                    <a:pt x="84" y="101"/>
                    <a:pt x="81" y="103"/>
                    <a:pt x="81" y="105"/>
                  </a:cubicBezTo>
                  <a:cubicBezTo>
                    <a:pt x="80" y="106"/>
                    <a:pt x="81" y="107"/>
                    <a:pt x="81" y="109"/>
                  </a:cubicBezTo>
                  <a:cubicBezTo>
                    <a:pt x="81" y="112"/>
                    <a:pt x="80" y="109"/>
                    <a:pt x="79" y="112"/>
                  </a:cubicBezTo>
                  <a:cubicBezTo>
                    <a:pt x="79" y="112"/>
                    <a:pt x="79" y="116"/>
                    <a:pt x="79" y="116"/>
                  </a:cubicBezTo>
                  <a:cubicBezTo>
                    <a:pt x="78" y="116"/>
                    <a:pt x="78" y="117"/>
                    <a:pt x="78" y="117"/>
                  </a:cubicBezTo>
                  <a:cubicBezTo>
                    <a:pt x="78" y="117"/>
                    <a:pt x="78" y="118"/>
                    <a:pt x="78" y="118"/>
                  </a:cubicBezTo>
                  <a:cubicBezTo>
                    <a:pt x="77" y="118"/>
                    <a:pt x="77" y="118"/>
                    <a:pt x="77" y="118"/>
                  </a:cubicBezTo>
                  <a:cubicBezTo>
                    <a:pt x="77" y="120"/>
                    <a:pt x="76" y="121"/>
                    <a:pt x="75" y="121"/>
                  </a:cubicBezTo>
                  <a:cubicBezTo>
                    <a:pt x="74" y="121"/>
                    <a:pt x="72" y="122"/>
                    <a:pt x="72" y="121"/>
                  </a:cubicBezTo>
                  <a:cubicBezTo>
                    <a:pt x="70" y="117"/>
                    <a:pt x="70" y="112"/>
                    <a:pt x="70" y="108"/>
                  </a:cubicBezTo>
                  <a:cubicBezTo>
                    <a:pt x="69" y="105"/>
                    <a:pt x="68" y="104"/>
                    <a:pt x="68" y="102"/>
                  </a:cubicBezTo>
                  <a:cubicBezTo>
                    <a:pt x="68" y="101"/>
                    <a:pt x="68" y="101"/>
                    <a:pt x="68" y="101"/>
                  </a:cubicBezTo>
                  <a:cubicBezTo>
                    <a:pt x="68" y="101"/>
                    <a:pt x="69" y="101"/>
                    <a:pt x="69" y="101"/>
                  </a:cubicBezTo>
                  <a:cubicBezTo>
                    <a:pt x="69" y="95"/>
                    <a:pt x="68" y="90"/>
                    <a:pt x="67" y="85"/>
                  </a:cubicBezTo>
                  <a:cubicBezTo>
                    <a:pt x="67" y="84"/>
                    <a:pt x="67" y="85"/>
                    <a:pt x="67" y="85"/>
                  </a:cubicBezTo>
                  <a:cubicBezTo>
                    <a:pt x="67" y="85"/>
                    <a:pt x="67" y="85"/>
                    <a:pt x="67" y="84"/>
                  </a:cubicBezTo>
                  <a:cubicBezTo>
                    <a:pt x="67" y="82"/>
                    <a:pt x="68" y="79"/>
                    <a:pt x="67" y="79"/>
                  </a:cubicBezTo>
                  <a:cubicBezTo>
                    <a:pt x="63" y="77"/>
                    <a:pt x="65" y="76"/>
                    <a:pt x="63" y="77"/>
                  </a:cubicBezTo>
                  <a:cubicBezTo>
                    <a:pt x="61" y="78"/>
                    <a:pt x="61" y="79"/>
                    <a:pt x="58" y="78"/>
                  </a:cubicBezTo>
                  <a:cubicBezTo>
                    <a:pt x="53" y="78"/>
                    <a:pt x="55" y="73"/>
                    <a:pt x="53" y="71"/>
                  </a:cubicBezTo>
                  <a:cubicBezTo>
                    <a:pt x="52" y="71"/>
                    <a:pt x="53" y="69"/>
                    <a:pt x="53" y="68"/>
                  </a:cubicBezTo>
                  <a:cubicBezTo>
                    <a:pt x="52" y="65"/>
                    <a:pt x="52" y="60"/>
                    <a:pt x="54" y="58"/>
                  </a:cubicBezTo>
                  <a:cubicBezTo>
                    <a:pt x="56" y="56"/>
                    <a:pt x="56" y="50"/>
                    <a:pt x="57" y="48"/>
                  </a:cubicBezTo>
                  <a:cubicBezTo>
                    <a:pt x="57" y="47"/>
                    <a:pt x="59" y="47"/>
                    <a:pt x="59" y="46"/>
                  </a:cubicBezTo>
                  <a:cubicBezTo>
                    <a:pt x="59" y="44"/>
                    <a:pt x="58" y="46"/>
                    <a:pt x="57" y="44"/>
                  </a:cubicBezTo>
                  <a:cubicBezTo>
                    <a:pt x="57" y="42"/>
                    <a:pt x="58" y="39"/>
                    <a:pt x="58" y="37"/>
                  </a:cubicBezTo>
                  <a:cubicBezTo>
                    <a:pt x="58" y="36"/>
                    <a:pt x="59" y="36"/>
                    <a:pt x="59" y="36"/>
                  </a:cubicBezTo>
                  <a:cubicBezTo>
                    <a:pt x="59" y="36"/>
                    <a:pt x="60" y="37"/>
                    <a:pt x="61" y="36"/>
                  </a:cubicBezTo>
                  <a:cubicBezTo>
                    <a:pt x="62" y="35"/>
                    <a:pt x="61" y="33"/>
                    <a:pt x="61" y="31"/>
                  </a:cubicBezTo>
                  <a:cubicBezTo>
                    <a:pt x="61" y="30"/>
                    <a:pt x="60" y="31"/>
                    <a:pt x="61" y="30"/>
                  </a:cubicBezTo>
                  <a:cubicBezTo>
                    <a:pt x="61" y="29"/>
                    <a:pt x="61" y="28"/>
                    <a:pt x="62" y="27"/>
                  </a:cubicBezTo>
                  <a:cubicBezTo>
                    <a:pt x="62" y="26"/>
                    <a:pt x="62" y="26"/>
                    <a:pt x="62" y="25"/>
                  </a:cubicBezTo>
                  <a:cubicBezTo>
                    <a:pt x="61" y="25"/>
                    <a:pt x="61" y="25"/>
                    <a:pt x="61" y="25"/>
                  </a:cubicBezTo>
                  <a:cubicBezTo>
                    <a:pt x="61" y="26"/>
                    <a:pt x="61" y="28"/>
                    <a:pt x="60" y="28"/>
                  </a:cubicBezTo>
                  <a:cubicBezTo>
                    <a:pt x="60" y="29"/>
                    <a:pt x="60" y="29"/>
                    <a:pt x="60" y="29"/>
                  </a:cubicBezTo>
                  <a:cubicBezTo>
                    <a:pt x="59" y="29"/>
                    <a:pt x="58" y="29"/>
                    <a:pt x="58" y="29"/>
                  </a:cubicBezTo>
                  <a:cubicBezTo>
                    <a:pt x="58" y="27"/>
                    <a:pt x="59" y="26"/>
                    <a:pt x="59" y="25"/>
                  </a:cubicBezTo>
                  <a:cubicBezTo>
                    <a:pt x="60" y="24"/>
                    <a:pt x="60" y="25"/>
                    <a:pt x="61" y="24"/>
                  </a:cubicBezTo>
                  <a:cubicBezTo>
                    <a:pt x="61" y="24"/>
                    <a:pt x="61" y="23"/>
                    <a:pt x="61" y="23"/>
                  </a:cubicBezTo>
                  <a:cubicBezTo>
                    <a:pt x="61" y="22"/>
                    <a:pt x="62" y="21"/>
                    <a:pt x="62" y="22"/>
                  </a:cubicBezTo>
                  <a:cubicBezTo>
                    <a:pt x="63" y="24"/>
                    <a:pt x="63" y="27"/>
                    <a:pt x="65" y="28"/>
                  </a:cubicBezTo>
                  <a:cubicBezTo>
                    <a:pt x="69" y="31"/>
                    <a:pt x="66" y="22"/>
                    <a:pt x="66" y="22"/>
                  </a:cubicBezTo>
                  <a:cubicBezTo>
                    <a:pt x="66" y="21"/>
                    <a:pt x="66" y="20"/>
                    <a:pt x="66" y="20"/>
                  </a:cubicBezTo>
                  <a:cubicBezTo>
                    <a:pt x="66" y="17"/>
                    <a:pt x="66" y="17"/>
                    <a:pt x="67" y="16"/>
                  </a:cubicBezTo>
                  <a:cubicBezTo>
                    <a:pt x="67" y="16"/>
                    <a:pt x="68" y="17"/>
                    <a:pt x="68" y="17"/>
                  </a:cubicBezTo>
                  <a:cubicBezTo>
                    <a:pt x="69" y="15"/>
                    <a:pt x="71" y="10"/>
                    <a:pt x="73" y="10"/>
                  </a:cubicBezTo>
                  <a:cubicBezTo>
                    <a:pt x="73" y="10"/>
                    <a:pt x="74" y="10"/>
                    <a:pt x="74" y="10"/>
                  </a:cubicBezTo>
                  <a:cubicBezTo>
                    <a:pt x="76" y="10"/>
                    <a:pt x="76" y="11"/>
                    <a:pt x="78" y="12"/>
                  </a:cubicBezTo>
                  <a:cubicBezTo>
                    <a:pt x="79" y="12"/>
                    <a:pt x="80" y="13"/>
                    <a:pt x="80" y="14"/>
                  </a:cubicBezTo>
                  <a:cubicBezTo>
                    <a:pt x="80" y="14"/>
                    <a:pt x="80" y="15"/>
                    <a:pt x="80" y="15"/>
                  </a:cubicBezTo>
                  <a:cubicBezTo>
                    <a:pt x="81" y="15"/>
                    <a:pt x="81" y="15"/>
                    <a:pt x="81" y="15"/>
                  </a:cubicBezTo>
                  <a:cubicBezTo>
                    <a:pt x="81" y="14"/>
                    <a:pt x="81" y="13"/>
                    <a:pt x="81" y="13"/>
                  </a:cubicBezTo>
                  <a:cubicBezTo>
                    <a:pt x="82" y="13"/>
                    <a:pt x="82" y="14"/>
                    <a:pt x="83" y="14"/>
                  </a:cubicBezTo>
                  <a:cubicBezTo>
                    <a:pt x="83" y="14"/>
                    <a:pt x="83" y="14"/>
                    <a:pt x="83" y="13"/>
                  </a:cubicBezTo>
                  <a:cubicBezTo>
                    <a:pt x="83" y="13"/>
                    <a:pt x="83" y="13"/>
                    <a:pt x="83" y="13"/>
                  </a:cubicBezTo>
                  <a:cubicBezTo>
                    <a:pt x="85" y="13"/>
                    <a:pt x="87" y="14"/>
                    <a:pt x="89" y="13"/>
                  </a:cubicBezTo>
                  <a:cubicBezTo>
                    <a:pt x="89" y="13"/>
                    <a:pt x="88" y="11"/>
                    <a:pt x="89" y="11"/>
                  </a:cubicBezTo>
                  <a:cubicBezTo>
                    <a:pt x="89" y="10"/>
                    <a:pt x="89" y="10"/>
                    <a:pt x="90" y="10"/>
                  </a:cubicBezTo>
                  <a:cubicBezTo>
                    <a:pt x="91" y="10"/>
                    <a:pt x="90" y="11"/>
                    <a:pt x="91" y="12"/>
                  </a:cubicBezTo>
                  <a:cubicBezTo>
                    <a:pt x="92" y="12"/>
                    <a:pt x="93" y="10"/>
                    <a:pt x="94" y="10"/>
                  </a:cubicBezTo>
                  <a:cubicBezTo>
                    <a:pt x="94" y="10"/>
                    <a:pt x="94" y="10"/>
                    <a:pt x="95" y="10"/>
                  </a:cubicBezTo>
                  <a:cubicBezTo>
                    <a:pt x="95" y="10"/>
                    <a:pt x="94" y="9"/>
                    <a:pt x="94" y="9"/>
                  </a:cubicBezTo>
                  <a:cubicBezTo>
                    <a:pt x="95" y="9"/>
                    <a:pt x="96" y="9"/>
                    <a:pt x="97" y="8"/>
                  </a:cubicBezTo>
                  <a:cubicBezTo>
                    <a:pt x="98" y="8"/>
                    <a:pt x="98" y="8"/>
                    <a:pt x="98" y="8"/>
                  </a:cubicBezTo>
                  <a:cubicBezTo>
                    <a:pt x="100" y="8"/>
                    <a:pt x="101" y="9"/>
                    <a:pt x="103" y="10"/>
                  </a:cubicBezTo>
                  <a:cubicBezTo>
                    <a:pt x="103" y="10"/>
                    <a:pt x="103" y="12"/>
                    <a:pt x="103" y="12"/>
                  </a:cubicBezTo>
                  <a:cubicBezTo>
                    <a:pt x="106" y="13"/>
                    <a:pt x="108" y="13"/>
                    <a:pt x="110" y="14"/>
                  </a:cubicBezTo>
                  <a:cubicBezTo>
                    <a:pt x="111" y="15"/>
                    <a:pt x="113" y="16"/>
                    <a:pt x="114" y="17"/>
                  </a:cubicBezTo>
                  <a:cubicBezTo>
                    <a:pt x="115" y="17"/>
                    <a:pt x="114" y="16"/>
                    <a:pt x="114" y="16"/>
                  </a:cubicBezTo>
                  <a:cubicBezTo>
                    <a:pt x="118" y="18"/>
                    <a:pt x="122" y="20"/>
                    <a:pt x="126" y="23"/>
                  </a:cubicBezTo>
                  <a:cubicBezTo>
                    <a:pt x="127" y="23"/>
                    <a:pt x="128" y="24"/>
                    <a:pt x="130" y="24"/>
                  </a:cubicBezTo>
                  <a:cubicBezTo>
                    <a:pt x="130" y="25"/>
                    <a:pt x="131" y="25"/>
                    <a:pt x="131" y="25"/>
                  </a:cubicBezTo>
                  <a:close/>
                  <a:moveTo>
                    <a:pt x="139" y="83"/>
                  </a:moveTo>
                  <a:cubicBezTo>
                    <a:pt x="139" y="83"/>
                    <a:pt x="139" y="83"/>
                    <a:pt x="139" y="83"/>
                  </a:cubicBezTo>
                  <a:cubicBezTo>
                    <a:pt x="139" y="83"/>
                    <a:pt x="138" y="83"/>
                    <a:pt x="138" y="84"/>
                  </a:cubicBezTo>
                  <a:cubicBezTo>
                    <a:pt x="138" y="85"/>
                    <a:pt x="138" y="86"/>
                    <a:pt x="138" y="87"/>
                  </a:cubicBezTo>
                  <a:cubicBezTo>
                    <a:pt x="138" y="87"/>
                    <a:pt x="138" y="88"/>
                    <a:pt x="137" y="88"/>
                  </a:cubicBezTo>
                  <a:cubicBezTo>
                    <a:pt x="137" y="88"/>
                    <a:pt x="137" y="88"/>
                    <a:pt x="137" y="88"/>
                  </a:cubicBezTo>
                  <a:cubicBezTo>
                    <a:pt x="137" y="88"/>
                    <a:pt x="138" y="88"/>
                    <a:pt x="137" y="87"/>
                  </a:cubicBezTo>
                  <a:cubicBezTo>
                    <a:pt x="137" y="87"/>
                    <a:pt x="136" y="88"/>
                    <a:pt x="136" y="88"/>
                  </a:cubicBezTo>
                  <a:cubicBezTo>
                    <a:pt x="136" y="87"/>
                    <a:pt x="137" y="86"/>
                    <a:pt x="137" y="86"/>
                  </a:cubicBezTo>
                  <a:cubicBezTo>
                    <a:pt x="136" y="85"/>
                    <a:pt x="135" y="85"/>
                    <a:pt x="135" y="85"/>
                  </a:cubicBezTo>
                  <a:cubicBezTo>
                    <a:pt x="134" y="85"/>
                    <a:pt x="134" y="84"/>
                    <a:pt x="133" y="83"/>
                  </a:cubicBezTo>
                  <a:cubicBezTo>
                    <a:pt x="133" y="82"/>
                    <a:pt x="133" y="84"/>
                    <a:pt x="133" y="82"/>
                  </a:cubicBezTo>
                  <a:cubicBezTo>
                    <a:pt x="133" y="81"/>
                    <a:pt x="134" y="82"/>
                    <a:pt x="134" y="82"/>
                  </a:cubicBezTo>
                  <a:cubicBezTo>
                    <a:pt x="135" y="81"/>
                    <a:pt x="134" y="82"/>
                    <a:pt x="135" y="83"/>
                  </a:cubicBezTo>
                  <a:cubicBezTo>
                    <a:pt x="135" y="84"/>
                    <a:pt x="136" y="82"/>
                    <a:pt x="136" y="82"/>
                  </a:cubicBezTo>
                  <a:cubicBezTo>
                    <a:pt x="137" y="82"/>
                    <a:pt x="137" y="82"/>
                    <a:pt x="137" y="82"/>
                  </a:cubicBezTo>
                  <a:cubicBezTo>
                    <a:pt x="138" y="82"/>
                    <a:pt x="138" y="82"/>
                    <a:pt x="138" y="82"/>
                  </a:cubicBezTo>
                  <a:cubicBezTo>
                    <a:pt x="138" y="82"/>
                    <a:pt x="138" y="82"/>
                    <a:pt x="138" y="82"/>
                  </a:cubicBezTo>
                  <a:cubicBezTo>
                    <a:pt x="138" y="82"/>
                    <a:pt x="139" y="82"/>
                    <a:pt x="139" y="83"/>
                  </a:cubicBezTo>
                  <a:close/>
                  <a:moveTo>
                    <a:pt x="34" y="128"/>
                  </a:moveTo>
                  <a:cubicBezTo>
                    <a:pt x="33" y="127"/>
                    <a:pt x="31" y="127"/>
                    <a:pt x="30" y="126"/>
                  </a:cubicBezTo>
                  <a:cubicBezTo>
                    <a:pt x="30" y="125"/>
                    <a:pt x="30" y="125"/>
                    <a:pt x="30" y="124"/>
                  </a:cubicBezTo>
                  <a:cubicBezTo>
                    <a:pt x="30" y="123"/>
                    <a:pt x="29" y="122"/>
                    <a:pt x="29" y="121"/>
                  </a:cubicBezTo>
                  <a:cubicBezTo>
                    <a:pt x="29" y="121"/>
                    <a:pt x="28" y="120"/>
                    <a:pt x="28" y="120"/>
                  </a:cubicBezTo>
                  <a:cubicBezTo>
                    <a:pt x="28" y="117"/>
                    <a:pt x="27" y="114"/>
                    <a:pt x="27" y="112"/>
                  </a:cubicBezTo>
                  <a:cubicBezTo>
                    <a:pt x="27" y="108"/>
                    <a:pt x="27" y="104"/>
                    <a:pt x="25" y="100"/>
                  </a:cubicBezTo>
                  <a:cubicBezTo>
                    <a:pt x="24" y="95"/>
                    <a:pt x="23" y="98"/>
                    <a:pt x="21" y="92"/>
                  </a:cubicBezTo>
                  <a:cubicBezTo>
                    <a:pt x="21" y="91"/>
                    <a:pt x="20" y="91"/>
                    <a:pt x="20" y="91"/>
                  </a:cubicBezTo>
                  <a:cubicBezTo>
                    <a:pt x="20" y="90"/>
                    <a:pt x="18" y="86"/>
                    <a:pt x="18" y="85"/>
                  </a:cubicBezTo>
                  <a:cubicBezTo>
                    <a:pt x="18" y="84"/>
                    <a:pt x="18" y="83"/>
                    <a:pt x="18" y="82"/>
                  </a:cubicBezTo>
                  <a:cubicBezTo>
                    <a:pt x="17" y="80"/>
                    <a:pt x="18" y="80"/>
                    <a:pt x="19" y="79"/>
                  </a:cubicBezTo>
                  <a:cubicBezTo>
                    <a:pt x="19" y="79"/>
                    <a:pt x="19" y="79"/>
                    <a:pt x="19" y="78"/>
                  </a:cubicBezTo>
                  <a:cubicBezTo>
                    <a:pt x="19" y="78"/>
                    <a:pt x="19" y="78"/>
                    <a:pt x="19" y="77"/>
                  </a:cubicBezTo>
                  <a:cubicBezTo>
                    <a:pt x="19" y="76"/>
                    <a:pt x="19" y="75"/>
                    <a:pt x="19" y="74"/>
                  </a:cubicBezTo>
                  <a:cubicBezTo>
                    <a:pt x="19" y="74"/>
                    <a:pt x="19" y="74"/>
                    <a:pt x="19" y="74"/>
                  </a:cubicBezTo>
                  <a:cubicBezTo>
                    <a:pt x="19" y="73"/>
                    <a:pt x="19" y="73"/>
                    <a:pt x="19" y="73"/>
                  </a:cubicBezTo>
                  <a:cubicBezTo>
                    <a:pt x="19" y="73"/>
                    <a:pt x="18" y="72"/>
                    <a:pt x="18" y="73"/>
                  </a:cubicBezTo>
                  <a:cubicBezTo>
                    <a:pt x="18" y="73"/>
                    <a:pt x="18" y="74"/>
                    <a:pt x="18" y="74"/>
                  </a:cubicBezTo>
                  <a:cubicBezTo>
                    <a:pt x="18" y="74"/>
                    <a:pt x="17" y="74"/>
                    <a:pt x="17" y="73"/>
                  </a:cubicBezTo>
                  <a:cubicBezTo>
                    <a:pt x="16" y="72"/>
                    <a:pt x="15" y="70"/>
                    <a:pt x="14" y="69"/>
                  </a:cubicBezTo>
                  <a:cubicBezTo>
                    <a:pt x="13" y="68"/>
                    <a:pt x="12" y="68"/>
                    <a:pt x="11" y="67"/>
                  </a:cubicBezTo>
                  <a:cubicBezTo>
                    <a:pt x="11" y="67"/>
                    <a:pt x="11" y="66"/>
                    <a:pt x="11" y="66"/>
                  </a:cubicBezTo>
                  <a:cubicBezTo>
                    <a:pt x="8" y="66"/>
                    <a:pt x="6" y="67"/>
                    <a:pt x="5" y="64"/>
                  </a:cubicBezTo>
                  <a:cubicBezTo>
                    <a:pt x="4" y="60"/>
                    <a:pt x="4" y="61"/>
                    <a:pt x="3" y="59"/>
                  </a:cubicBezTo>
                  <a:cubicBezTo>
                    <a:pt x="3" y="58"/>
                    <a:pt x="4" y="58"/>
                    <a:pt x="3" y="57"/>
                  </a:cubicBezTo>
                  <a:cubicBezTo>
                    <a:pt x="3" y="57"/>
                    <a:pt x="3" y="57"/>
                    <a:pt x="3" y="57"/>
                  </a:cubicBezTo>
                  <a:cubicBezTo>
                    <a:pt x="3" y="59"/>
                    <a:pt x="4" y="60"/>
                    <a:pt x="3" y="61"/>
                  </a:cubicBezTo>
                  <a:cubicBezTo>
                    <a:pt x="2" y="62"/>
                    <a:pt x="2" y="59"/>
                    <a:pt x="2" y="56"/>
                  </a:cubicBezTo>
                  <a:cubicBezTo>
                    <a:pt x="2" y="55"/>
                    <a:pt x="2" y="54"/>
                    <a:pt x="1" y="54"/>
                  </a:cubicBezTo>
                  <a:cubicBezTo>
                    <a:pt x="0" y="52"/>
                    <a:pt x="0" y="52"/>
                    <a:pt x="0" y="50"/>
                  </a:cubicBezTo>
                  <a:cubicBezTo>
                    <a:pt x="0" y="49"/>
                    <a:pt x="3" y="44"/>
                    <a:pt x="4" y="43"/>
                  </a:cubicBezTo>
                  <a:cubicBezTo>
                    <a:pt x="4" y="42"/>
                    <a:pt x="3" y="41"/>
                    <a:pt x="4" y="40"/>
                  </a:cubicBezTo>
                  <a:cubicBezTo>
                    <a:pt x="4" y="40"/>
                    <a:pt x="4" y="40"/>
                    <a:pt x="4" y="40"/>
                  </a:cubicBezTo>
                  <a:cubicBezTo>
                    <a:pt x="5" y="40"/>
                    <a:pt x="4" y="39"/>
                    <a:pt x="5" y="39"/>
                  </a:cubicBezTo>
                  <a:cubicBezTo>
                    <a:pt x="5" y="39"/>
                    <a:pt x="5" y="38"/>
                    <a:pt x="5" y="37"/>
                  </a:cubicBezTo>
                  <a:cubicBezTo>
                    <a:pt x="5" y="37"/>
                    <a:pt x="4" y="38"/>
                    <a:pt x="4" y="38"/>
                  </a:cubicBezTo>
                  <a:cubicBezTo>
                    <a:pt x="4" y="37"/>
                    <a:pt x="4" y="37"/>
                    <a:pt x="5" y="36"/>
                  </a:cubicBezTo>
                  <a:cubicBezTo>
                    <a:pt x="5" y="35"/>
                    <a:pt x="5" y="35"/>
                    <a:pt x="5" y="35"/>
                  </a:cubicBezTo>
                  <a:cubicBezTo>
                    <a:pt x="3" y="36"/>
                    <a:pt x="1" y="37"/>
                    <a:pt x="0" y="38"/>
                  </a:cubicBezTo>
                  <a:cubicBezTo>
                    <a:pt x="1" y="36"/>
                    <a:pt x="2" y="33"/>
                    <a:pt x="3" y="31"/>
                  </a:cubicBezTo>
                  <a:cubicBezTo>
                    <a:pt x="5" y="28"/>
                    <a:pt x="6" y="27"/>
                    <a:pt x="11" y="24"/>
                  </a:cubicBezTo>
                  <a:cubicBezTo>
                    <a:pt x="14" y="22"/>
                    <a:pt x="15" y="22"/>
                    <a:pt x="19" y="20"/>
                  </a:cubicBezTo>
                  <a:cubicBezTo>
                    <a:pt x="20" y="19"/>
                    <a:pt x="20" y="20"/>
                    <a:pt x="21" y="20"/>
                  </a:cubicBezTo>
                  <a:cubicBezTo>
                    <a:pt x="21" y="20"/>
                    <a:pt x="21" y="19"/>
                    <a:pt x="21" y="19"/>
                  </a:cubicBezTo>
                  <a:cubicBezTo>
                    <a:pt x="21" y="19"/>
                    <a:pt x="20" y="20"/>
                    <a:pt x="20" y="19"/>
                  </a:cubicBezTo>
                  <a:cubicBezTo>
                    <a:pt x="19" y="18"/>
                    <a:pt x="22" y="15"/>
                    <a:pt x="23" y="15"/>
                  </a:cubicBezTo>
                  <a:cubicBezTo>
                    <a:pt x="24" y="14"/>
                    <a:pt x="24" y="15"/>
                    <a:pt x="26" y="15"/>
                  </a:cubicBezTo>
                  <a:cubicBezTo>
                    <a:pt x="26" y="15"/>
                    <a:pt x="27" y="14"/>
                    <a:pt x="28" y="14"/>
                  </a:cubicBezTo>
                  <a:cubicBezTo>
                    <a:pt x="28" y="14"/>
                    <a:pt x="28" y="16"/>
                    <a:pt x="27" y="17"/>
                  </a:cubicBezTo>
                  <a:cubicBezTo>
                    <a:pt x="27" y="17"/>
                    <a:pt x="26" y="19"/>
                    <a:pt x="26" y="18"/>
                  </a:cubicBezTo>
                  <a:cubicBezTo>
                    <a:pt x="27" y="18"/>
                    <a:pt x="28" y="17"/>
                    <a:pt x="29" y="16"/>
                  </a:cubicBezTo>
                  <a:cubicBezTo>
                    <a:pt x="29" y="15"/>
                    <a:pt x="28" y="15"/>
                    <a:pt x="28" y="14"/>
                  </a:cubicBezTo>
                  <a:cubicBezTo>
                    <a:pt x="29" y="12"/>
                    <a:pt x="31" y="12"/>
                    <a:pt x="32" y="12"/>
                  </a:cubicBezTo>
                  <a:cubicBezTo>
                    <a:pt x="32" y="12"/>
                    <a:pt x="32" y="12"/>
                    <a:pt x="33" y="12"/>
                  </a:cubicBezTo>
                  <a:cubicBezTo>
                    <a:pt x="33" y="12"/>
                    <a:pt x="33" y="12"/>
                    <a:pt x="33" y="12"/>
                  </a:cubicBezTo>
                  <a:cubicBezTo>
                    <a:pt x="33" y="12"/>
                    <a:pt x="34" y="12"/>
                    <a:pt x="34" y="12"/>
                  </a:cubicBezTo>
                  <a:cubicBezTo>
                    <a:pt x="34" y="11"/>
                    <a:pt x="34" y="9"/>
                    <a:pt x="34" y="9"/>
                  </a:cubicBezTo>
                  <a:cubicBezTo>
                    <a:pt x="35" y="9"/>
                    <a:pt x="35" y="10"/>
                    <a:pt x="36" y="9"/>
                  </a:cubicBezTo>
                  <a:cubicBezTo>
                    <a:pt x="36" y="9"/>
                    <a:pt x="36" y="8"/>
                    <a:pt x="36" y="8"/>
                  </a:cubicBezTo>
                  <a:cubicBezTo>
                    <a:pt x="36" y="8"/>
                    <a:pt x="35" y="8"/>
                    <a:pt x="35" y="8"/>
                  </a:cubicBezTo>
                  <a:cubicBezTo>
                    <a:pt x="35" y="7"/>
                    <a:pt x="35" y="7"/>
                    <a:pt x="36" y="6"/>
                  </a:cubicBezTo>
                  <a:cubicBezTo>
                    <a:pt x="36" y="6"/>
                    <a:pt x="36" y="6"/>
                    <a:pt x="37" y="5"/>
                  </a:cubicBezTo>
                  <a:cubicBezTo>
                    <a:pt x="37" y="5"/>
                    <a:pt x="38" y="5"/>
                    <a:pt x="38" y="5"/>
                  </a:cubicBezTo>
                  <a:cubicBezTo>
                    <a:pt x="38" y="5"/>
                    <a:pt x="38" y="7"/>
                    <a:pt x="38" y="7"/>
                  </a:cubicBezTo>
                  <a:cubicBezTo>
                    <a:pt x="40" y="4"/>
                    <a:pt x="43" y="2"/>
                    <a:pt x="46" y="2"/>
                  </a:cubicBezTo>
                  <a:cubicBezTo>
                    <a:pt x="46" y="2"/>
                    <a:pt x="46" y="3"/>
                    <a:pt x="46" y="3"/>
                  </a:cubicBezTo>
                  <a:cubicBezTo>
                    <a:pt x="48" y="3"/>
                    <a:pt x="50" y="3"/>
                    <a:pt x="51" y="2"/>
                  </a:cubicBezTo>
                  <a:cubicBezTo>
                    <a:pt x="52" y="2"/>
                    <a:pt x="54" y="1"/>
                    <a:pt x="56" y="0"/>
                  </a:cubicBezTo>
                  <a:cubicBezTo>
                    <a:pt x="56" y="0"/>
                    <a:pt x="57" y="1"/>
                    <a:pt x="58" y="1"/>
                  </a:cubicBezTo>
                  <a:cubicBezTo>
                    <a:pt x="59" y="0"/>
                    <a:pt x="59" y="1"/>
                    <a:pt x="61" y="1"/>
                  </a:cubicBezTo>
                  <a:cubicBezTo>
                    <a:pt x="61" y="1"/>
                    <a:pt x="61" y="3"/>
                    <a:pt x="61" y="3"/>
                  </a:cubicBezTo>
                  <a:cubicBezTo>
                    <a:pt x="57" y="4"/>
                    <a:pt x="60" y="6"/>
                    <a:pt x="56" y="9"/>
                  </a:cubicBezTo>
                  <a:cubicBezTo>
                    <a:pt x="56" y="9"/>
                    <a:pt x="57" y="10"/>
                    <a:pt x="57" y="11"/>
                  </a:cubicBezTo>
                  <a:cubicBezTo>
                    <a:pt x="57" y="12"/>
                    <a:pt x="56" y="12"/>
                    <a:pt x="56" y="13"/>
                  </a:cubicBezTo>
                  <a:cubicBezTo>
                    <a:pt x="52" y="13"/>
                    <a:pt x="52" y="15"/>
                    <a:pt x="50" y="16"/>
                  </a:cubicBezTo>
                  <a:cubicBezTo>
                    <a:pt x="46" y="19"/>
                    <a:pt x="48" y="22"/>
                    <a:pt x="45" y="22"/>
                  </a:cubicBezTo>
                  <a:cubicBezTo>
                    <a:pt x="44" y="22"/>
                    <a:pt x="43" y="21"/>
                    <a:pt x="43" y="18"/>
                  </a:cubicBezTo>
                  <a:cubicBezTo>
                    <a:pt x="43" y="18"/>
                    <a:pt x="44" y="17"/>
                    <a:pt x="44" y="17"/>
                  </a:cubicBezTo>
                  <a:cubicBezTo>
                    <a:pt x="44" y="14"/>
                    <a:pt x="45" y="15"/>
                    <a:pt x="45" y="13"/>
                  </a:cubicBezTo>
                  <a:cubicBezTo>
                    <a:pt x="45" y="12"/>
                    <a:pt x="45" y="11"/>
                    <a:pt x="45" y="10"/>
                  </a:cubicBezTo>
                  <a:cubicBezTo>
                    <a:pt x="45" y="9"/>
                    <a:pt x="45" y="9"/>
                    <a:pt x="45" y="9"/>
                  </a:cubicBezTo>
                  <a:cubicBezTo>
                    <a:pt x="45" y="9"/>
                    <a:pt x="45" y="8"/>
                    <a:pt x="45" y="8"/>
                  </a:cubicBezTo>
                  <a:cubicBezTo>
                    <a:pt x="44" y="8"/>
                    <a:pt x="43" y="8"/>
                    <a:pt x="42" y="8"/>
                  </a:cubicBezTo>
                  <a:cubicBezTo>
                    <a:pt x="42" y="8"/>
                    <a:pt x="42" y="6"/>
                    <a:pt x="42" y="6"/>
                  </a:cubicBezTo>
                  <a:cubicBezTo>
                    <a:pt x="40" y="7"/>
                    <a:pt x="38" y="9"/>
                    <a:pt x="37" y="11"/>
                  </a:cubicBezTo>
                  <a:cubicBezTo>
                    <a:pt x="36" y="12"/>
                    <a:pt x="38" y="11"/>
                    <a:pt x="38" y="11"/>
                  </a:cubicBezTo>
                  <a:cubicBezTo>
                    <a:pt x="38" y="12"/>
                    <a:pt x="38" y="13"/>
                    <a:pt x="38" y="13"/>
                  </a:cubicBezTo>
                  <a:cubicBezTo>
                    <a:pt x="38" y="13"/>
                    <a:pt x="39" y="13"/>
                    <a:pt x="39" y="13"/>
                  </a:cubicBezTo>
                  <a:cubicBezTo>
                    <a:pt x="40" y="13"/>
                    <a:pt x="40" y="14"/>
                    <a:pt x="40" y="15"/>
                  </a:cubicBezTo>
                  <a:cubicBezTo>
                    <a:pt x="40" y="16"/>
                    <a:pt x="40" y="16"/>
                    <a:pt x="40" y="16"/>
                  </a:cubicBezTo>
                  <a:cubicBezTo>
                    <a:pt x="40" y="17"/>
                    <a:pt x="40" y="18"/>
                    <a:pt x="39" y="18"/>
                  </a:cubicBezTo>
                  <a:cubicBezTo>
                    <a:pt x="39" y="18"/>
                    <a:pt x="39" y="17"/>
                    <a:pt x="38" y="18"/>
                  </a:cubicBezTo>
                  <a:cubicBezTo>
                    <a:pt x="38" y="18"/>
                    <a:pt x="38" y="19"/>
                    <a:pt x="38" y="20"/>
                  </a:cubicBezTo>
                  <a:cubicBezTo>
                    <a:pt x="38" y="21"/>
                    <a:pt x="37" y="20"/>
                    <a:pt x="37" y="20"/>
                  </a:cubicBezTo>
                  <a:cubicBezTo>
                    <a:pt x="37" y="21"/>
                    <a:pt x="37" y="21"/>
                    <a:pt x="37" y="21"/>
                  </a:cubicBezTo>
                  <a:cubicBezTo>
                    <a:pt x="36" y="22"/>
                    <a:pt x="36" y="22"/>
                    <a:pt x="35" y="22"/>
                  </a:cubicBezTo>
                  <a:cubicBezTo>
                    <a:pt x="35" y="22"/>
                    <a:pt x="35" y="21"/>
                    <a:pt x="35" y="20"/>
                  </a:cubicBezTo>
                  <a:cubicBezTo>
                    <a:pt x="34" y="19"/>
                    <a:pt x="35" y="20"/>
                    <a:pt x="34" y="20"/>
                  </a:cubicBezTo>
                  <a:cubicBezTo>
                    <a:pt x="34" y="20"/>
                    <a:pt x="33" y="21"/>
                    <a:pt x="33" y="20"/>
                  </a:cubicBezTo>
                  <a:cubicBezTo>
                    <a:pt x="33" y="18"/>
                    <a:pt x="33" y="19"/>
                    <a:pt x="35" y="18"/>
                  </a:cubicBezTo>
                  <a:cubicBezTo>
                    <a:pt x="36" y="18"/>
                    <a:pt x="36" y="17"/>
                    <a:pt x="36" y="17"/>
                  </a:cubicBezTo>
                  <a:cubicBezTo>
                    <a:pt x="36" y="15"/>
                    <a:pt x="36" y="15"/>
                    <a:pt x="35" y="15"/>
                  </a:cubicBezTo>
                  <a:cubicBezTo>
                    <a:pt x="35" y="15"/>
                    <a:pt x="34" y="15"/>
                    <a:pt x="34" y="15"/>
                  </a:cubicBezTo>
                  <a:cubicBezTo>
                    <a:pt x="33" y="16"/>
                    <a:pt x="33" y="17"/>
                    <a:pt x="33" y="18"/>
                  </a:cubicBezTo>
                  <a:cubicBezTo>
                    <a:pt x="32" y="19"/>
                    <a:pt x="32" y="18"/>
                    <a:pt x="32" y="19"/>
                  </a:cubicBezTo>
                  <a:cubicBezTo>
                    <a:pt x="31" y="20"/>
                    <a:pt x="32" y="21"/>
                    <a:pt x="32" y="21"/>
                  </a:cubicBezTo>
                  <a:cubicBezTo>
                    <a:pt x="31" y="22"/>
                    <a:pt x="30" y="21"/>
                    <a:pt x="29" y="22"/>
                  </a:cubicBezTo>
                  <a:cubicBezTo>
                    <a:pt x="28" y="22"/>
                    <a:pt x="28" y="22"/>
                    <a:pt x="27" y="22"/>
                  </a:cubicBezTo>
                  <a:cubicBezTo>
                    <a:pt x="26" y="23"/>
                    <a:pt x="25" y="25"/>
                    <a:pt x="24" y="26"/>
                  </a:cubicBezTo>
                  <a:cubicBezTo>
                    <a:pt x="24" y="26"/>
                    <a:pt x="24" y="27"/>
                    <a:pt x="24" y="27"/>
                  </a:cubicBezTo>
                  <a:cubicBezTo>
                    <a:pt x="24" y="28"/>
                    <a:pt x="25" y="28"/>
                    <a:pt x="25" y="28"/>
                  </a:cubicBezTo>
                  <a:cubicBezTo>
                    <a:pt x="26" y="28"/>
                    <a:pt x="27" y="28"/>
                    <a:pt x="27" y="28"/>
                  </a:cubicBezTo>
                  <a:cubicBezTo>
                    <a:pt x="27" y="29"/>
                    <a:pt x="27" y="30"/>
                    <a:pt x="27" y="31"/>
                  </a:cubicBezTo>
                  <a:cubicBezTo>
                    <a:pt x="27" y="32"/>
                    <a:pt x="27" y="32"/>
                    <a:pt x="27" y="31"/>
                  </a:cubicBezTo>
                  <a:cubicBezTo>
                    <a:pt x="28" y="28"/>
                    <a:pt x="30" y="28"/>
                    <a:pt x="31" y="22"/>
                  </a:cubicBezTo>
                  <a:cubicBezTo>
                    <a:pt x="32" y="22"/>
                    <a:pt x="32" y="21"/>
                    <a:pt x="32" y="21"/>
                  </a:cubicBezTo>
                  <a:cubicBezTo>
                    <a:pt x="34" y="21"/>
                    <a:pt x="34" y="21"/>
                    <a:pt x="35" y="24"/>
                  </a:cubicBezTo>
                  <a:cubicBezTo>
                    <a:pt x="35" y="25"/>
                    <a:pt x="36" y="22"/>
                    <a:pt x="37" y="22"/>
                  </a:cubicBezTo>
                  <a:cubicBezTo>
                    <a:pt x="37" y="23"/>
                    <a:pt x="37" y="25"/>
                    <a:pt x="37" y="26"/>
                  </a:cubicBezTo>
                  <a:cubicBezTo>
                    <a:pt x="37" y="27"/>
                    <a:pt x="38" y="27"/>
                    <a:pt x="38" y="28"/>
                  </a:cubicBezTo>
                  <a:cubicBezTo>
                    <a:pt x="38" y="29"/>
                    <a:pt x="37" y="31"/>
                    <a:pt x="37" y="32"/>
                  </a:cubicBezTo>
                  <a:cubicBezTo>
                    <a:pt x="37" y="33"/>
                    <a:pt x="38" y="32"/>
                    <a:pt x="38" y="32"/>
                  </a:cubicBezTo>
                  <a:cubicBezTo>
                    <a:pt x="39" y="33"/>
                    <a:pt x="39" y="34"/>
                    <a:pt x="38" y="34"/>
                  </a:cubicBezTo>
                  <a:cubicBezTo>
                    <a:pt x="37" y="35"/>
                    <a:pt x="36" y="36"/>
                    <a:pt x="35" y="35"/>
                  </a:cubicBezTo>
                  <a:cubicBezTo>
                    <a:pt x="34" y="34"/>
                    <a:pt x="36" y="33"/>
                    <a:pt x="36" y="32"/>
                  </a:cubicBezTo>
                  <a:cubicBezTo>
                    <a:pt x="35" y="31"/>
                    <a:pt x="34" y="31"/>
                    <a:pt x="33" y="32"/>
                  </a:cubicBezTo>
                  <a:cubicBezTo>
                    <a:pt x="32" y="33"/>
                    <a:pt x="32" y="35"/>
                    <a:pt x="32" y="36"/>
                  </a:cubicBezTo>
                  <a:cubicBezTo>
                    <a:pt x="33" y="36"/>
                    <a:pt x="34" y="35"/>
                    <a:pt x="34" y="36"/>
                  </a:cubicBezTo>
                  <a:cubicBezTo>
                    <a:pt x="34" y="39"/>
                    <a:pt x="32" y="39"/>
                    <a:pt x="31" y="39"/>
                  </a:cubicBezTo>
                  <a:cubicBezTo>
                    <a:pt x="31" y="39"/>
                    <a:pt x="30" y="38"/>
                    <a:pt x="30" y="39"/>
                  </a:cubicBezTo>
                  <a:cubicBezTo>
                    <a:pt x="28" y="41"/>
                    <a:pt x="26" y="43"/>
                    <a:pt x="24" y="45"/>
                  </a:cubicBezTo>
                  <a:cubicBezTo>
                    <a:pt x="24" y="45"/>
                    <a:pt x="24" y="46"/>
                    <a:pt x="23" y="48"/>
                  </a:cubicBezTo>
                  <a:cubicBezTo>
                    <a:pt x="23" y="49"/>
                    <a:pt x="22" y="49"/>
                    <a:pt x="22" y="49"/>
                  </a:cubicBezTo>
                  <a:cubicBezTo>
                    <a:pt x="21" y="51"/>
                    <a:pt x="21" y="51"/>
                    <a:pt x="20" y="53"/>
                  </a:cubicBezTo>
                  <a:cubicBezTo>
                    <a:pt x="19" y="54"/>
                    <a:pt x="19" y="55"/>
                    <a:pt x="20" y="55"/>
                  </a:cubicBezTo>
                  <a:cubicBezTo>
                    <a:pt x="20" y="56"/>
                    <a:pt x="21" y="55"/>
                    <a:pt x="22" y="55"/>
                  </a:cubicBezTo>
                  <a:cubicBezTo>
                    <a:pt x="22" y="56"/>
                    <a:pt x="21" y="58"/>
                    <a:pt x="21" y="58"/>
                  </a:cubicBezTo>
                  <a:cubicBezTo>
                    <a:pt x="21" y="59"/>
                    <a:pt x="20" y="59"/>
                    <a:pt x="20" y="59"/>
                  </a:cubicBezTo>
                  <a:cubicBezTo>
                    <a:pt x="20" y="58"/>
                    <a:pt x="20" y="57"/>
                    <a:pt x="20" y="56"/>
                  </a:cubicBezTo>
                  <a:cubicBezTo>
                    <a:pt x="20" y="56"/>
                    <a:pt x="20" y="57"/>
                    <a:pt x="19" y="57"/>
                  </a:cubicBezTo>
                  <a:cubicBezTo>
                    <a:pt x="16" y="58"/>
                    <a:pt x="20" y="55"/>
                    <a:pt x="17" y="53"/>
                  </a:cubicBezTo>
                  <a:cubicBezTo>
                    <a:pt x="16" y="53"/>
                    <a:pt x="16" y="53"/>
                    <a:pt x="15" y="53"/>
                  </a:cubicBezTo>
                  <a:cubicBezTo>
                    <a:pt x="15" y="54"/>
                    <a:pt x="16" y="54"/>
                    <a:pt x="15" y="54"/>
                  </a:cubicBezTo>
                  <a:cubicBezTo>
                    <a:pt x="12" y="55"/>
                    <a:pt x="10" y="55"/>
                    <a:pt x="10" y="62"/>
                  </a:cubicBezTo>
                  <a:cubicBezTo>
                    <a:pt x="10" y="63"/>
                    <a:pt x="11" y="64"/>
                    <a:pt x="12" y="64"/>
                  </a:cubicBezTo>
                  <a:cubicBezTo>
                    <a:pt x="12" y="64"/>
                    <a:pt x="13" y="63"/>
                    <a:pt x="13" y="62"/>
                  </a:cubicBezTo>
                  <a:cubicBezTo>
                    <a:pt x="14" y="62"/>
                    <a:pt x="13" y="61"/>
                    <a:pt x="14" y="61"/>
                  </a:cubicBezTo>
                  <a:cubicBezTo>
                    <a:pt x="15" y="61"/>
                    <a:pt x="15" y="60"/>
                    <a:pt x="15" y="61"/>
                  </a:cubicBezTo>
                  <a:cubicBezTo>
                    <a:pt x="15" y="61"/>
                    <a:pt x="15" y="62"/>
                    <a:pt x="15" y="62"/>
                  </a:cubicBezTo>
                  <a:cubicBezTo>
                    <a:pt x="15" y="64"/>
                    <a:pt x="14" y="64"/>
                    <a:pt x="14" y="66"/>
                  </a:cubicBezTo>
                  <a:cubicBezTo>
                    <a:pt x="15" y="66"/>
                    <a:pt x="15" y="66"/>
                    <a:pt x="16" y="66"/>
                  </a:cubicBezTo>
                  <a:cubicBezTo>
                    <a:pt x="17" y="66"/>
                    <a:pt x="16" y="68"/>
                    <a:pt x="16" y="69"/>
                  </a:cubicBezTo>
                  <a:cubicBezTo>
                    <a:pt x="16" y="70"/>
                    <a:pt x="16" y="71"/>
                    <a:pt x="17" y="72"/>
                  </a:cubicBezTo>
                  <a:cubicBezTo>
                    <a:pt x="19" y="72"/>
                    <a:pt x="20" y="68"/>
                    <a:pt x="22" y="70"/>
                  </a:cubicBezTo>
                  <a:cubicBezTo>
                    <a:pt x="24" y="71"/>
                    <a:pt x="26" y="71"/>
                    <a:pt x="28" y="70"/>
                  </a:cubicBezTo>
                  <a:cubicBezTo>
                    <a:pt x="29" y="70"/>
                    <a:pt x="29" y="68"/>
                    <a:pt x="29" y="67"/>
                  </a:cubicBezTo>
                  <a:cubicBezTo>
                    <a:pt x="29" y="67"/>
                    <a:pt x="29" y="67"/>
                    <a:pt x="29" y="67"/>
                  </a:cubicBezTo>
                  <a:cubicBezTo>
                    <a:pt x="29" y="69"/>
                    <a:pt x="28" y="71"/>
                    <a:pt x="29" y="73"/>
                  </a:cubicBezTo>
                  <a:cubicBezTo>
                    <a:pt x="29" y="74"/>
                    <a:pt x="30" y="75"/>
                    <a:pt x="31" y="76"/>
                  </a:cubicBezTo>
                  <a:cubicBezTo>
                    <a:pt x="32" y="76"/>
                    <a:pt x="33" y="76"/>
                    <a:pt x="34" y="76"/>
                  </a:cubicBezTo>
                  <a:cubicBezTo>
                    <a:pt x="38" y="79"/>
                    <a:pt x="36" y="81"/>
                    <a:pt x="41" y="85"/>
                  </a:cubicBezTo>
                  <a:cubicBezTo>
                    <a:pt x="43" y="86"/>
                    <a:pt x="43" y="87"/>
                    <a:pt x="43" y="89"/>
                  </a:cubicBezTo>
                  <a:cubicBezTo>
                    <a:pt x="43" y="90"/>
                    <a:pt x="43" y="90"/>
                    <a:pt x="43" y="91"/>
                  </a:cubicBezTo>
                  <a:cubicBezTo>
                    <a:pt x="43" y="93"/>
                    <a:pt x="43" y="93"/>
                    <a:pt x="43" y="94"/>
                  </a:cubicBezTo>
                  <a:cubicBezTo>
                    <a:pt x="42" y="94"/>
                    <a:pt x="42" y="94"/>
                    <a:pt x="42" y="95"/>
                  </a:cubicBezTo>
                  <a:cubicBezTo>
                    <a:pt x="41" y="98"/>
                    <a:pt x="43" y="102"/>
                    <a:pt x="41" y="106"/>
                  </a:cubicBezTo>
                  <a:cubicBezTo>
                    <a:pt x="40" y="107"/>
                    <a:pt x="39" y="106"/>
                    <a:pt x="38" y="107"/>
                  </a:cubicBezTo>
                  <a:cubicBezTo>
                    <a:pt x="38" y="108"/>
                    <a:pt x="38" y="109"/>
                    <a:pt x="38" y="110"/>
                  </a:cubicBezTo>
                  <a:cubicBezTo>
                    <a:pt x="38" y="112"/>
                    <a:pt x="37" y="114"/>
                    <a:pt x="37" y="115"/>
                  </a:cubicBezTo>
                  <a:cubicBezTo>
                    <a:pt x="37" y="116"/>
                    <a:pt x="37" y="117"/>
                    <a:pt x="36" y="117"/>
                  </a:cubicBezTo>
                  <a:cubicBezTo>
                    <a:pt x="36" y="116"/>
                    <a:pt x="35" y="116"/>
                    <a:pt x="35" y="116"/>
                  </a:cubicBezTo>
                  <a:cubicBezTo>
                    <a:pt x="35" y="117"/>
                    <a:pt x="35" y="117"/>
                    <a:pt x="35" y="118"/>
                  </a:cubicBezTo>
                  <a:cubicBezTo>
                    <a:pt x="35" y="119"/>
                    <a:pt x="36" y="119"/>
                    <a:pt x="36" y="120"/>
                  </a:cubicBezTo>
                  <a:cubicBezTo>
                    <a:pt x="35" y="120"/>
                    <a:pt x="35" y="120"/>
                    <a:pt x="35" y="120"/>
                  </a:cubicBezTo>
                  <a:cubicBezTo>
                    <a:pt x="35" y="120"/>
                    <a:pt x="34" y="119"/>
                    <a:pt x="34" y="120"/>
                  </a:cubicBezTo>
                  <a:cubicBezTo>
                    <a:pt x="33" y="120"/>
                    <a:pt x="34" y="121"/>
                    <a:pt x="34" y="122"/>
                  </a:cubicBezTo>
                  <a:cubicBezTo>
                    <a:pt x="34" y="122"/>
                    <a:pt x="33" y="122"/>
                    <a:pt x="33" y="122"/>
                  </a:cubicBezTo>
                  <a:cubicBezTo>
                    <a:pt x="33" y="123"/>
                    <a:pt x="33" y="125"/>
                    <a:pt x="34" y="126"/>
                  </a:cubicBezTo>
                  <a:cubicBezTo>
                    <a:pt x="34" y="127"/>
                    <a:pt x="34" y="128"/>
                    <a:pt x="34" y="128"/>
                  </a:cubicBezTo>
                  <a:close/>
                  <a:moveTo>
                    <a:pt x="132" y="85"/>
                  </a:moveTo>
                  <a:cubicBezTo>
                    <a:pt x="132" y="85"/>
                    <a:pt x="132" y="85"/>
                    <a:pt x="132" y="85"/>
                  </a:cubicBezTo>
                  <a:cubicBezTo>
                    <a:pt x="133" y="85"/>
                    <a:pt x="133" y="84"/>
                    <a:pt x="132" y="84"/>
                  </a:cubicBezTo>
                  <a:cubicBezTo>
                    <a:pt x="132" y="83"/>
                    <a:pt x="131" y="83"/>
                    <a:pt x="131" y="84"/>
                  </a:cubicBezTo>
                  <a:cubicBezTo>
                    <a:pt x="131" y="85"/>
                    <a:pt x="131" y="85"/>
                    <a:pt x="132" y="85"/>
                  </a:cubicBezTo>
                  <a:close/>
                  <a:moveTo>
                    <a:pt x="131" y="81"/>
                  </a:moveTo>
                  <a:cubicBezTo>
                    <a:pt x="131" y="81"/>
                    <a:pt x="130" y="82"/>
                    <a:pt x="131" y="82"/>
                  </a:cubicBezTo>
                  <a:cubicBezTo>
                    <a:pt x="131" y="82"/>
                    <a:pt x="132" y="82"/>
                    <a:pt x="132" y="82"/>
                  </a:cubicBezTo>
                  <a:cubicBezTo>
                    <a:pt x="132" y="81"/>
                    <a:pt x="133" y="79"/>
                    <a:pt x="132" y="79"/>
                  </a:cubicBezTo>
                  <a:cubicBezTo>
                    <a:pt x="131" y="78"/>
                    <a:pt x="131" y="79"/>
                    <a:pt x="131" y="81"/>
                  </a:cubicBezTo>
                  <a:close/>
                  <a:moveTo>
                    <a:pt x="126" y="84"/>
                  </a:moveTo>
                  <a:cubicBezTo>
                    <a:pt x="126" y="85"/>
                    <a:pt x="126" y="86"/>
                    <a:pt x="126" y="87"/>
                  </a:cubicBezTo>
                  <a:cubicBezTo>
                    <a:pt x="126" y="88"/>
                    <a:pt x="126" y="87"/>
                    <a:pt x="127" y="87"/>
                  </a:cubicBezTo>
                  <a:cubicBezTo>
                    <a:pt x="127" y="87"/>
                    <a:pt x="128" y="87"/>
                    <a:pt x="128" y="87"/>
                  </a:cubicBezTo>
                  <a:cubicBezTo>
                    <a:pt x="129" y="85"/>
                    <a:pt x="128" y="84"/>
                    <a:pt x="129" y="82"/>
                  </a:cubicBezTo>
                  <a:cubicBezTo>
                    <a:pt x="129" y="82"/>
                    <a:pt x="129" y="83"/>
                    <a:pt x="129" y="83"/>
                  </a:cubicBezTo>
                  <a:cubicBezTo>
                    <a:pt x="129" y="82"/>
                    <a:pt x="130" y="81"/>
                    <a:pt x="130" y="80"/>
                  </a:cubicBezTo>
                  <a:cubicBezTo>
                    <a:pt x="129" y="80"/>
                    <a:pt x="128" y="80"/>
                    <a:pt x="127" y="81"/>
                  </a:cubicBezTo>
                  <a:cubicBezTo>
                    <a:pt x="126" y="81"/>
                    <a:pt x="126" y="83"/>
                    <a:pt x="126" y="84"/>
                  </a:cubicBezTo>
                  <a:close/>
                  <a:moveTo>
                    <a:pt x="136" y="83"/>
                  </a:moveTo>
                  <a:cubicBezTo>
                    <a:pt x="137" y="82"/>
                    <a:pt x="138" y="83"/>
                    <a:pt x="137" y="85"/>
                  </a:cubicBezTo>
                  <a:cubicBezTo>
                    <a:pt x="135" y="86"/>
                    <a:pt x="135" y="84"/>
                    <a:pt x="136" y="83"/>
                  </a:cubicBezTo>
                  <a:close/>
                  <a:moveTo>
                    <a:pt x="122" y="85"/>
                  </a:moveTo>
                  <a:cubicBezTo>
                    <a:pt x="122" y="85"/>
                    <a:pt x="122" y="84"/>
                    <a:pt x="122" y="84"/>
                  </a:cubicBezTo>
                  <a:cubicBezTo>
                    <a:pt x="122" y="82"/>
                    <a:pt x="122" y="81"/>
                    <a:pt x="123" y="81"/>
                  </a:cubicBezTo>
                  <a:cubicBezTo>
                    <a:pt x="124" y="82"/>
                    <a:pt x="124" y="84"/>
                    <a:pt x="123" y="84"/>
                  </a:cubicBezTo>
                  <a:cubicBezTo>
                    <a:pt x="123" y="85"/>
                    <a:pt x="122" y="85"/>
                    <a:pt x="122" y="85"/>
                  </a:cubicBezTo>
                  <a:close/>
                  <a:moveTo>
                    <a:pt x="123" y="79"/>
                  </a:moveTo>
                  <a:cubicBezTo>
                    <a:pt x="122" y="80"/>
                    <a:pt x="121" y="80"/>
                    <a:pt x="121" y="81"/>
                  </a:cubicBezTo>
                  <a:cubicBezTo>
                    <a:pt x="120" y="84"/>
                    <a:pt x="121" y="85"/>
                    <a:pt x="122" y="86"/>
                  </a:cubicBezTo>
                  <a:cubicBezTo>
                    <a:pt x="123" y="86"/>
                    <a:pt x="124" y="87"/>
                    <a:pt x="124" y="86"/>
                  </a:cubicBezTo>
                  <a:cubicBezTo>
                    <a:pt x="125" y="86"/>
                    <a:pt x="126" y="82"/>
                    <a:pt x="126" y="81"/>
                  </a:cubicBezTo>
                  <a:cubicBezTo>
                    <a:pt x="126" y="79"/>
                    <a:pt x="126" y="81"/>
                    <a:pt x="126" y="80"/>
                  </a:cubicBezTo>
                  <a:cubicBezTo>
                    <a:pt x="126" y="79"/>
                    <a:pt x="127" y="78"/>
                    <a:pt x="127" y="78"/>
                  </a:cubicBezTo>
                  <a:cubicBezTo>
                    <a:pt x="127" y="77"/>
                    <a:pt x="126" y="76"/>
                    <a:pt x="126" y="76"/>
                  </a:cubicBezTo>
                  <a:cubicBezTo>
                    <a:pt x="126" y="75"/>
                    <a:pt x="125" y="75"/>
                    <a:pt x="125" y="76"/>
                  </a:cubicBezTo>
                  <a:cubicBezTo>
                    <a:pt x="124" y="77"/>
                    <a:pt x="124" y="78"/>
                    <a:pt x="123" y="79"/>
                  </a:cubicBezTo>
                  <a:cubicBezTo>
                    <a:pt x="123" y="79"/>
                    <a:pt x="123" y="79"/>
                    <a:pt x="123" y="79"/>
                  </a:cubicBezTo>
                  <a:close/>
                  <a:moveTo>
                    <a:pt x="55" y="18"/>
                  </a:moveTo>
                  <a:cubicBezTo>
                    <a:pt x="55" y="19"/>
                    <a:pt x="56" y="18"/>
                    <a:pt x="57" y="18"/>
                  </a:cubicBezTo>
                  <a:cubicBezTo>
                    <a:pt x="57" y="18"/>
                    <a:pt x="59" y="17"/>
                    <a:pt x="59" y="16"/>
                  </a:cubicBezTo>
                  <a:cubicBezTo>
                    <a:pt x="59" y="15"/>
                    <a:pt x="59" y="14"/>
                    <a:pt x="58" y="14"/>
                  </a:cubicBezTo>
                  <a:cubicBezTo>
                    <a:pt x="58" y="15"/>
                    <a:pt x="57" y="15"/>
                    <a:pt x="57" y="15"/>
                  </a:cubicBezTo>
                  <a:cubicBezTo>
                    <a:pt x="56" y="15"/>
                    <a:pt x="55" y="15"/>
                    <a:pt x="55" y="18"/>
                  </a:cubicBezTo>
                  <a:close/>
                  <a:moveTo>
                    <a:pt x="24" y="17"/>
                  </a:moveTo>
                  <a:cubicBezTo>
                    <a:pt x="24" y="16"/>
                    <a:pt x="25" y="16"/>
                    <a:pt x="26" y="16"/>
                  </a:cubicBezTo>
                  <a:cubicBezTo>
                    <a:pt x="26" y="16"/>
                    <a:pt x="26" y="17"/>
                    <a:pt x="25" y="18"/>
                  </a:cubicBezTo>
                  <a:cubicBezTo>
                    <a:pt x="25" y="19"/>
                    <a:pt x="24" y="20"/>
                    <a:pt x="23" y="20"/>
                  </a:cubicBezTo>
                  <a:cubicBezTo>
                    <a:pt x="23" y="19"/>
                    <a:pt x="23" y="18"/>
                    <a:pt x="24" y="17"/>
                  </a:cubicBezTo>
                  <a:close/>
                  <a:moveTo>
                    <a:pt x="30" y="69"/>
                  </a:moveTo>
                  <a:cubicBezTo>
                    <a:pt x="30" y="70"/>
                    <a:pt x="30" y="70"/>
                    <a:pt x="30" y="69"/>
                  </a:cubicBezTo>
                  <a:cubicBezTo>
                    <a:pt x="30" y="69"/>
                    <a:pt x="30" y="69"/>
                    <a:pt x="30" y="68"/>
                  </a:cubicBezTo>
                  <a:cubicBezTo>
                    <a:pt x="30" y="68"/>
                    <a:pt x="30" y="68"/>
                    <a:pt x="30" y="68"/>
                  </a:cubicBezTo>
                  <a:cubicBezTo>
                    <a:pt x="29" y="68"/>
                    <a:pt x="29" y="69"/>
                    <a:pt x="30" y="69"/>
                  </a:cubicBezTo>
                  <a:close/>
                  <a:moveTo>
                    <a:pt x="22" y="59"/>
                  </a:moveTo>
                  <a:cubicBezTo>
                    <a:pt x="22" y="59"/>
                    <a:pt x="22" y="59"/>
                    <a:pt x="22" y="59"/>
                  </a:cubicBezTo>
                  <a:cubicBezTo>
                    <a:pt x="22" y="58"/>
                    <a:pt x="22" y="58"/>
                    <a:pt x="22" y="57"/>
                  </a:cubicBezTo>
                  <a:cubicBezTo>
                    <a:pt x="22" y="57"/>
                    <a:pt x="22" y="57"/>
                    <a:pt x="21" y="57"/>
                  </a:cubicBezTo>
                  <a:cubicBezTo>
                    <a:pt x="21" y="58"/>
                    <a:pt x="21" y="59"/>
                    <a:pt x="21" y="59"/>
                  </a:cubicBezTo>
                  <a:cubicBezTo>
                    <a:pt x="22" y="60"/>
                    <a:pt x="22" y="60"/>
                    <a:pt x="22" y="59"/>
                  </a:cubicBezTo>
                  <a:close/>
                  <a:moveTo>
                    <a:pt x="21" y="65"/>
                  </a:moveTo>
                  <a:cubicBezTo>
                    <a:pt x="22" y="63"/>
                    <a:pt x="20" y="61"/>
                    <a:pt x="19" y="63"/>
                  </a:cubicBezTo>
                  <a:cubicBezTo>
                    <a:pt x="18" y="65"/>
                    <a:pt x="20" y="66"/>
                    <a:pt x="21" y="65"/>
                  </a:cubicBezTo>
                  <a:close/>
                  <a:moveTo>
                    <a:pt x="29" y="67"/>
                  </a:moveTo>
                  <a:cubicBezTo>
                    <a:pt x="29" y="67"/>
                    <a:pt x="29" y="67"/>
                    <a:pt x="29" y="67"/>
                  </a:cubicBezTo>
                  <a:cubicBezTo>
                    <a:pt x="29" y="66"/>
                    <a:pt x="29" y="65"/>
                    <a:pt x="29" y="64"/>
                  </a:cubicBezTo>
                  <a:cubicBezTo>
                    <a:pt x="29" y="63"/>
                    <a:pt x="28" y="64"/>
                    <a:pt x="28" y="64"/>
                  </a:cubicBezTo>
                  <a:cubicBezTo>
                    <a:pt x="28" y="64"/>
                    <a:pt x="28" y="63"/>
                    <a:pt x="28" y="63"/>
                  </a:cubicBezTo>
                  <a:cubicBezTo>
                    <a:pt x="28" y="63"/>
                    <a:pt x="27" y="62"/>
                    <a:pt x="27" y="63"/>
                  </a:cubicBezTo>
                  <a:cubicBezTo>
                    <a:pt x="27" y="63"/>
                    <a:pt x="27" y="64"/>
                    <a:pt x="27" y="65"/>
                  </a:cubicBezTo>
                  <a:cubicBezTo>
                    <a:pt x="28" y="66"/>
                    <a:pt x="28" y="66"/>
                    <a:pt x="29" y="67"/>
                  </a:cubicBezTo>
                  <a:close/>
                  <a:moveTo>
                    <a:pt x="26" y="63"/>
                  </a:moveTo>
                  <a:cubicBezTo>
                    <a:pt x="25" y="63"/>
                    <a:pt x="25" y="62"/>
                    <a:pt x="24" y="62"/>
                  </a:cubicBezTo>
                  <a:cubicBezTo>
                    <a:pt x="24" y="62"/>
                    <a:pt x="24" y="62"/>
                    <a:pt x="23" y="62"/>
                  </a:cubicBezTo>
                  <a:cubicBezTo>
                    <a:pt x="23" y="62"/>
                    <a:pt x="23" y="62"/>
                    <a:pt x="22" y="62"/>
                  </a:cubicBezTo>
                  <a:cubicBezTo>
                    <a:pt x="22" y="62"/>
                    <a:pt x="23" y="63"/>
                    <a:pt x="22" y="63"/>
                  </a:cubicBezTo>
                  <a:cubicBezTo>
                    <a:pt x="22" y="63"/>
                    <a:pt x="22" y="63"/>
                    <a:pt x="21" y="63"/>
                  </a:cubicBezTo>
                  <a:cubicBezTo>
                    <a:pt x="21" y="63"/>
                    <a:pt x="21" y="64"/>
                    <a:pt x="21" y="64"/>
                  </a:cubicBezTo>
                  <a:cubicBezTo>
                    <a:pt x="22" y="64"/>
                    <a:pt x="23" y="64"/>
                    <a:pt x="24" y="64"/>
                  </a:cubicBezTo>
                  <a:cubicBezTo>
                    <a:pt x="25" y="64"/>
                    <a:pt x="26" y="65"/>
                    <a:pt x="27" y="64"/>
                  </a:cubicBezTo>
                  <a:cubicBezTo>
                    <a:pt x="27" y="64"/>
                    <a:pt x="27" y="63"/>
                    <a:pt x="27" y="63"/>
                  </a:cubicBezTo>
                  <a:cubicBezTo>
                    <a:pt x="26" y="62"/>
                    <a:pt x="26" y="63"/>
                    <a:pt x="26" y="63"/>
                  </a:cubicBezTo>
                  <a:close/>
                  <a:moveTo>
                    <a:pt x="22" y="60"/>
                  </a:moveTo>
                  <a:cubicBezTo>
                    <a:pt x="22" y="60"/>
                    <a:pt x="23" y="60"/>
                    <a:pt x="22" y="60"/>
                  </a:cubicBezTo>
                  <a:cubicBezTo>
                    <a:pt x="21" y="60"/>
                    <a:pt x="22" y="60"/>
                    <a:pt x="21" y="61"/>
                  </a:cubicBezTo>
                  <a:cubicBezTo>
                    <a:pt x="21" y="61"/>
                    <a:pt x="20" y="59"/>
                    <a:pt x="18" y="59"/>
                  </a:cubicBezTo>
                  <a:cubicBezTo>
                    <a:pt x="17" y="59"/>
                    <a:pt x="17" y="59"/>
                    <a:pt x="16" y="60"/>
                  </a:cubicBezTo>
                  <a:cubicBezTo>
                    <a:pt x="16" y="60"/>
                    <a:pt x="16" y="61"/>
                    <a:pt x="16" y="61"/>
                  </a:cubicBezTo>
                  <a:cubicBezTo>
                    <a:pt x="17" y="61"/>
                    <a:pt x="17" y="61"/>
                    <a:pt x="18" y="61"/>
                  </a:cubicBezTo>
                  <a:cubicBezTo>
                    <a:pt x="19" y="61"/>
                    <a:pt x="19" y="62"/>
                    <a:pt x="21" y="62"/>
                  </a:cubicBezTo>
                  <a:cubicBezTo>
                    <a:pt x="22" y="62"/>
                    <a:pt x="22" y="61"/>
                    <a:pt x="22" y="60"/>
                  </a:cubicBezTo>
                  <a:close/>
                  <a:moveTo>
                    <a:pt x="32" y="14"/>
                  </a:moveTo>
                  <a:cubicBezTo>
                    <a:pt x="32" y="13"/>
                    <a:pt x="32" y="13"/>
                    <a:pt x="32" y="13"/>
                  </a:cubicBezTo>
                  <a:cubicBezTo>
                    <a:pt x="32" y="14"/>
                    <a:pt x="32" y="15"/>
                    <a:pt x="32" y="16"/>
                  </a:cubicBezTo>
                  <a:cubicBezTo>
                    <a:pt x="32" y="16"/>
                    <a:pt x="32" y="16"/>
                    <a:pt x="32" y="16"/>
                  </a:cubicBezTo>
                  <a:cubicBezTo>
                    <a:pt x="31" y="16"/>
                    <a:pt x="31" y="16"/>
                    <a:pt x="31" y="16"/>
                  </a:cubicBezTo>
                  <a:cubicBezTo>
                    <a:pt x="31" y="16"/>
                    <a:pt x="31" y="15"/>
                    <a:pt x="31" y="15"/>
                  </a:cubicBezTo>
                  <a:cubicBezTo>
                    <a:pt x="31" y="14"/>
                    <a:pt x="31" y="14"/>
                    <a:pt x="32" y="14"/>
                  </a:cubicBezTo>
                  <a:close/>
                  <a:moveTo>
                    <a:pt x="80" y="47"/>
                  </a:moveTo>
                  <a:cubicBezTo>
                    <a:pt x="80" y="47"/>
                    <a:pt x="80" y="47"/>
                    <a:pt x="80" y="47"/>
                  </a:cubicBezTo>
                  <a:cubicBezTo>
                    <a:pt x="80" y="50"/>
                    <a:pt x="80" y="50"/>
                    <a:pt x="79" y="50"/>
                  </a:cubicBezTo>
                  <a:cubicBezTo>
                    <a:pt x="77" y="50"/>
                    <a:pt x="75" y="48"/>
                    <a:pt x="72" y="48"/>
                  </a:cubicBezTo>
                  <a:cubicBezTo>
                    <a:pt x="72" y="48"/>
                    <a:pt x="73" y="50"/>
                    <a:pt x="72" y="50"/>
                  </a:cubicBezTo>
                  <a:cubicBezTo>
                    <a:pt x="72" y="51"/>
                    <a:pt x="71" y="50"/>
                    <a:pt x="71" y="50"/>
                  </a:cubicBezTo>
                  <a:cubicBezTo>
                    <a:pt x="70" y="49"/>
                    <a:pt x="69" y="48"/>
                    <a:pt x="68" y="47"/>
                  </a:cubicBezTo>
                  <a:cubicBezTo>
                    <a:pt x="68" y="46"/>
                    <a:pt x="69" y="45"/>
                    <a:pt x="68" y="44"/>
                  </a:cubicBezTo>
                  <a:cubicBezTo>
                    <a:pt x="66" y="44"/>
                    <a:pt x="64" y="44"/>
                    <a:pt x="62" y="44"/>
                  </a:cubicBezTo>
                  <a:cubicBezTo>
                    <a:pt x="62" y="44"/>
                    <a:pt x="62" y="46"/>
                    <a:pt x="62" y="46"/>
                  </a:cubicBezTo>
                  <a:cubicBezTo>
                    <a:pt x="61" y="46"/>
                    <a:pt x="60" y="46"/>
                    <a:pt x="60" y="45"/>
                  </a:cubicBezTo>
                  <a:cubicBezTo>
                    <a:pt x="60" y="45"/>
                    <a:pt x="60" y="45"/>
                    <a:pt x="61" y="45"/>
                  </a:cubicBezTo>
                  <a:cubicBezTo>
                    <a:pt x="61" y="45"/>
                    <a:pt x="62" y="45"/>
                    <a:pt x="62" y="45"/>
                  </a:cubicBezTo>
                  <a:cubicBezTo>
                    <a:pt x="62" y="44"/>
                    <a:pt x="62" y="44"/>
                    <a:pt x="62" y="43"/>
                  </a:cubicBezTo>
                  <a:cubicBezTo>
                    <a:pt x="63" y="43"/>
                    <a:pt x="62" y="42"/>
                    <a:pt x="62" y="42"/>
                  </a:cubicBezTo>
                  <a:cubicBezTo>
                    <a:pt x="63" y="41"/>
                    <a:pt x="63" y="41"/>
                    <a:pt x="63" y="41"/>
                  </a:cubicBezTo>
                  <a:cubicBezTo>
                    <a:pt x="63" y="41"/>
                    <a:pt x="63" y="41"/>
                    <a:pt x="63" y="41"/>
                  </a:cubicBezTo>
                  <a:cubicBezTo>
                    <a:pt x="64" y="40"/>
                    <a:pt x="64" y="39"/>
                    <a:pt x="64" y="38"/>
                  </a:cubicBezTo>
                  <a:cubicBezTo>
                    <a:pt x="65" y="37"/>
                    <a:pt x="65" y="38"/>
                    <a:pt x="65" y="38"/>
                  </a:cubicBezTo>
                  <a:cubicBezTo>
                    <a:pt x="66" y="38"/>
                    <a:pt x="67" y="37"/>
                    <a:pt x="67" y="38"/>
                  </a:cubicBezTo>
                  <a:cubicBezTo>
                    <a:pt x="67" y="39"/>
                    <a:pt x="67" y="40"/>
                    <a:pt x="67" y="41"/>
                  </a:cubicBezTo>
                  <a:cubicBezTo>
                    <a:pt x="67" y="41"/>
                    <a:pt x="66" y="42"/>
                    <a:pt x="67" y="43"/>
                  </a:cubicBezTo>
                  <a:cubicBezTo>
                    <a:pt x="67" y="43"/>
                    <a:pt x="67" y="43"/>
                    <a:pt x="68" y="43"/>
                  </a:cubicBezTo>
                  <a:cubicBezTo>
                    <a:pt x="68" y="42"/>
                    <a:pt x="68" y="41"/>
                    <a:pt x="68" y="40"/>
                  </a:cubicBezTo>
                  <a:cubicBezTo>
                    <a:pt x="68" y="40"/>
                    <a:pt x="68" y="39"/>
                    <a:pt x="68" y="38"/>
                  </a:cubicBezTo>
                  <a:cubicBezTo>
                    <a:pt x="68" y="38"/>
                    <a:pt x="68" y="39"/>
                    <a:pt x="68" y="39"/>
                  </a:cubicBezTo>
                  <a:cubicBezTo>
                    <a:pt x="69" y="40"/>
                    <a:pt x="69" y="40"/>
                    <a:pt x="70" y="41"/>
                  </a:cubicBezTo>
                  <a:cubicBezTo>
                    <a:pt x="70" y="41"/>
                    <a:pt x="70" y="42"/>
                    <a:pt x="70" y="43"/>
                  </a:cubicBezTo>
                  <a:cubicBezTo>
                    <a:pt x="70" y="43"/>
                    <a:pt x="70" y="44"/>
                    <a:pt x="70" y="44"/>
                  </a:cubicBezTo>
                  <a:cubicBezTo>
                    <a:pt x="71" y="44"/>
                    <a:pt x="72" y="42"/>
                    <a:pt x="71" y="40"/>
                  </a:cubicBezTo>
                  <a:cubicBezTo>
                    <a:pt x="70" y="39"/>
                    <a:pt x="70" y="40"/>
                    <a:pt x="70" y="38"/>
                  </a:cubicBezTo>
                  <a:cubicBezTo>
                    <a:pt x="70" y="37"/>
                    <a:pt x="71" y="38"/>
                    <a:pt x="72" y="39"/>
                  </a:cubicBezTo>
                  <a:cubicBezTo>
                    <a:pt x="72" y="39"/>
                    <a:pt x="71" y="39"/>
                    <a:pt x="72" y="40"/>
                  </a:cubicBezTo>
                  <a:cubicBezTo>
                    <a:pt x="72" y="42"/>
                    <a:pt x="72" y="46"/>
                    <a:pt x="74" y="45"/>
                  </a:cubicBezTo>
                  <a:cubicBezTo>
                    <a:pt x="75" y="45"/>
                    <a:pt x="74" y="44"/>
                    <a:pt x="74" y="43"/>
                  </a:cubicBezTo>
                  <a:cubicBezTo>
                    <a:pt x="75" y="41"/>
                    <a:pt x="75" y="41"/>
                    <a:pt x="75" y="42"/>
                  </a:cubicBezTo>
                  <a:cubicBezTo>
                    <a:pt x="76" y="43"/>
                    <a:pt x="77" y="45"/>
                    <a:pt x="76" y="46"/>
                  </a:cubicBezTo>
                  <a:cubicBezTo>
                    <a:pt x="76" y="47"/>
                    <a:pt x="75" y="45"/>
                    <a:pt x="74" y="46"/>
                  </a:cubicBezTo>
                  <a:cubicBezTo>
                    <a:pt x="74" y="46"/>
                    <a:pt x="74" y="47"/>
                    <a:pt x="74" y="47"/>
                  </a:cubicBezTo>
                  <a:cubicBezTo>
                    <a:pt x="74" y="47"/>
                    <a:pt x="75" y="47"/>
                    <a:pt x="75" y="47"/>
                  </a:cubicBezTo>
                  <a:cubicBezTo>
                    <a:pt x="77" y="47"/>
                    <a:pt x="76" y="46"/>
                    <a:pt x="78" y="46"/>
                  </a:cubicBezTo>
                  <a:cubicBezTo>
                    <a:pt x="78" y="46"/>
                    <a:pt x="78" y="46"/>
                    <a:pt x="79" y="46"/>
                  </a:cubicBezTo>
                  <a:cubicBezTo>
                    <a:pt x="79" y="46"/>
                    <a:pt x="78" y="47"/>
                    <a:pt x="79" y="47"/>
                  </a:cubicBezTo>
                  <a:cubicBezTo>
                    <a:pt x="79" y="47"/>
                    <a:pt x="80" y="47"/>
                    <a:pt x="80" y="47"/>
                  </a:cubicBezTo>
                  <a:close/>
                  <a:moveTo>
                    <a:pt x="91" y="58"/>
                  </a:moveTo>
                  <a:cubicBezTo>
                    <a:pt x="91" y="58"/>
                    <a:pt x="91" y="58"/>
                    <a:pt x="90" y="58"/>
                  </a:cubicBezTo>
                  <a:cubicBezTo>
                    <a:pt x="90" y="58"/>
                    <a:pt x="90" y="58"/>
                    <a:pt x="90" y="58"/>
                  </a:cubicBezTo>
                  <a:cubicBezTo>
                    <a:pt x="90" y="58"/>
                    <a:pt x="90" y="57"/>
                    <a:pt x="90" y="57"/>
                  </a:cubicBezTo>
                  <a:cubicBezTo>
                    <a:pt x="89" y="55"/>
                    <a:pt x="87" y="54"/>
                    <a:pt x="88" y="53"/>
                  </a:cubicBezTo>
                  <a:cubicBezTo>
                    <a:pt x="89" y="51"/>
                    <a:pt x="89" y="56"/>
                    <a:pt x="91" y="57"/>
                  </a:cubicBezTo>
                  <a:cubicBezTo>
                    <a:pt x="91" y="57"/>
                    <a:pt x="91" y="57"/>
                    <a:pt x="91" y="58"/>
                  </a:cubicBezTo>
                  <a:close/>
                  <a:moveTo>
                    <a:pt x="87" y="98"/>
                  </a:moveTo>
                  <a:cubicBezTo>
                    <a:pt x="86" y="99"/>
                    <a:pt x="85" y="99"/>
                    <a:pt x="85" y="101"/>
                  </a:cubicBezTo>
                  <a:cubicBezTo>
                    <a:pt x="85" y="102"/>
                    <a:pt x="85" y="103"/>
                    <a:pt x="85" y="105"/>
                  </a:cubicBezTo>
                  <a:cubicBezTo>
                    <a:pt x="85" y="105"/>
                    <a:pt x="85" y="105"/>
                    <a:pt x="85" y="106"/>
                  </a:cubicBezTo>
                  <a:cubicBezTo>
                    <a:pt x="85" y="107"/>
                    <a:pt x="84" y="109"/>
                    <a:pt x="84" y="111"/>
                  </a:cubicBezTo>
                  <a:cubicBezTo>
                    <a:pt x="85" y="111"/>
                    <a:pt x="86" y="112"/>
                    <a:pt x="86" y="111"/>
                  </a:cubicBezTo>
                  <a:cubicBezTo>
                    <a:pt x="87" y="110"/>
                    <a:pt x="87" y="108"/>
                    <a:pt x="88" y="106"/>
                  </a:cubicBezTo>
                  <a:cubicBezTo>
                    <a:pt x="88" y="103"/>
                    <a:pt x="89" y="102"/>
                    <a:pt x="89" y="99"/>
                  </a:cubicBezTo>
                  <a:cubicBezTo>
                    <a:pt x="89" y="97"/>
                    <a:pt x="89" y="97"/>
                    <a:pt x="88" y="96"/>
                  </a:cubicBezTo>
                  <a:cubicBezTo>
                    <a:pt x="88" y="96"/>
                    <a:pt x="87" y="98"/>
                    <a:pt x="87" y="98"/>
                  </a:cubicBezTo>
                  <a:close/>
                  <a:moveTo>
                    <a:pt x="130" y="73"/>
                  </a:moveTo>
                  <a:cubicBezTo>
                    <a:pt x="129" y="73"/>
                    <a:pt x="129" y="73"/>
                    <a:pt x="129" y="73"/>
                  </a:cubicBezTo>
                  <a:cubicBezTo>
                    <a:pt x="129" y="73"/>
                    <a:pt x="129" y="75"/>
                    <a:pt x="128" y="75"/>
                  </a:cubicBezTo>
                  <a:cubicBezTo>
                    <a:pt x="128" y="75"/>
                    <a:pt x="128" y="73"/>
                    <a:pt x="128" y="73"/>
                  </a:cubicBezTo>
                  <a:cubicBezTo>
                    <a:pt x="128" y="74"/>
                    <a:pt x="128" y="75"/>
                    <a:pt x="128" y="76"/>
                  </a:cubicBezTo>
                  <a:cubicBezTo>
                    <a:pt x="128" y="76"/>
                    <a:pt x="129" y="76"/>
                    <a:pt x="129" y="76"/>
                  </a:cubicBezTo>
                  <a:cubicBezTo>
                    <a:pt x="129" y="76"/>
                    <a:pt x="129" y="77"/>
                    <a:pt x="129" y="77"/>
                  </a:cubicBezTo>
                  <a:cubicBezTo>
                    <a:pt x="129" y="77"/>
                    <a:pt x="130" y="77"/>
                    <a:pt x="130" y="77"/>
                  </a:cubicBezTo>
                  <a:cubicBezTo>
                    <a:pt x="132" y="77"/>
                    <a:pt x="131" y="73"/>
                    <a:pt x="130" y="73"/>
                  </a:cubicBezTo>
                  <a:cubicBezTo>
                    <a:pt x="130" y="73"/>
                    <a:pt x="130" y="73"/>
                    <a:pt x="130" y="73"/>
                  </a:cubicBezTo>
                  <a:close/>
                  <a:moveTo>
                    <a:pt x="125" y="75"/>
                  </a:moveTo>
                  <a:cubicBezTo>
                    <a:pt x="125" y="75"/>
                    <a:pt x="126" y="75"/>
                    <a:pt x="126" y="75"/>
                  </a:cubicBezTo>
                  <a:cubicBezTo>
                    <a:pt x="127" y="74"/>
                    <a:pt x="126" y="74"/>
                    <a:pt x="126" y="74"/>
                  </a:cubicBezTo>
                  <a:cubicBezTo>
                    <a:pt x="127" y="73"/>
                    <a:pt x="127" y="74"/>
                    <a:pt x="127" y="74"/>
                  </a:cubicBezTo>
                  <a:cubicBezTo>
                    <a:pt x="127" y="73"/>
                    <a:pt x="127" y="73"/>
                    <a:pt x="128" y="73"/>
                  </a:cubicBezTo>
                  <a:cubicBezTo>
                    <a:pt x="128" y="73"/>
                    <a:pt x="128" y="72"/>
                    <a:pt x="128" y="72"/>
                  </a:cubicBezTo>
                  <a:cubicBezTo>
                    <a:pt x="128" y="71"/>
                    <a:pt x="129" y="71"/>
                    <a:pt x="129" y="72"/>
                  </a:cubicBezTo>
                  <a:cubicBezTo>
                    <a:pt x="129" y="72"/>
                    <a:pt x="128" y="73"/>
                    <a:pt x="128" y="73"/>
                  </a:cubicBezTo>
                  <a:cubicBezTo>
                    <a:pt x="129" y="73"/>
                    <a:pt x="129" y="72"/>
                    <a:pt x="129" y="72"/>
                  </a:cubicBezTo>
                  <a:cubicBezTo>
                    <a:pt x="130" y="72"/>
                    <a:pt x="130" y="71"/>
                    <a:pt x="130" y="71"/>
                  </a:cubicBezTo>
                  <a:cubicBezTo>
                    <a:pt x="130" y="71"/>
                    <a:pt x="129" y="71"/>
                    <a:pt x="129" y="71"/>
                  </a:cubicBezTo>
                  <a:cubicBezTo>
                    <a:pt x="129" y="71"/>
                    <a:pt x="129" y="70"/>
                    <a:pt x="129" y="69"/>
                  </a:cubicBezTo>
                  <a:cubicBezTo>
                    <a:pt x="129" y="69"/>
                    <a:pt x="128" y="70"/>
                    <a:pt x="128" y="69"/>
                  </a:cubicBezTo>
                  <a:cubicBezTo>
                    <a:pt x="128" y="68"/>
                    <a:pt x="128" y="67"/>
                    <a:pt x="128" y="66"/>
                  </a:cubicBezTo>
                  <a:cubicBezTo>
                    <a:pt x="128" y="65"/>
                    <a:pt x="127" y="65"/>
                    <a:pt x="127" y="66"/>
                  </a:cubicBezTo>
                  <a:cubicBezTo>
                    <a:pt x="126" y="68"/>
                    <a:pt x="126" y="67"/>
                    <a:pt x="126" y="69"/>
                  </a:cubicBezTo>
                  <a:cubicBezTo>
                    <a:pt x="126" y="69"/>
                    <a:pt x="127" y="72"/>
                    <a:pt x="127" y="72"/>
                  </a:cubicBezTo>
                  <a:cubicBezTo>
                    <a:pt x="126" y="73"/>
                    <a:pt x="125" y="72"/>
                    <a:pt x="125" y="75"/>
                  </a:cubicBezTo>
                  <a:close/>
                  <a:moveTo>
                    <a:pt x="127" y="60"/>
                  </a:moveTo>
                  <a:cubicBezTo>
                    <a:pt x="127" y="60"/>
                    <a:pt x="127" y="60"/>
                    <a:pt x="127" y="59"/>
                  </a:cubicBezTo>
                  <a:cubicBezTo>
                    <a:pt x="127" y="59"/>
                    <a:pt x="126" y="59"/>
                    <a:pt x="126" y="59"/>
                  </a:cubicBezTo>
                  <a:cubicBezTo>
                    <a:pt x="126" y="60"/>
                    <a:pt x="126" y="61"/>
                    <a:pt x="126" y="61"/>
                  </a:cubicBezTo>
                  <a:cubicBezTo>
                    <a:pt x="126" y="62"/>
                    <a:pt x="125" y="62"/>
                    <a:pt x="126" y="63"/>
                  </a:cubicBezTo>
                  <a:cubicBezTo>
                    <a:pt x="126" y="63"/>
                    <a:pt x="127" y="63"/>
                    <a:pt x="127" y="63"/>
                  </a:cubicBezTo>
                  <a:cubicBezTo>
                    <a:pt x="127" y="63"/>
                    <a:pt x="127" y="62"/>
                    <a:pt x="127" y="61"/>
                  </a:cubicBezTo>
                  <a:cubicBezTo>
                    <a:pt x="127" y="61"/>
                    <a:pt x="127" y="61"/>
                    <a:pt x="127"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182"/>
            <p:cNvSpPr/>
            <p:nvPr/>
          </p:nvSpPr>
          <p:spPr bwMode="auto">
            <a:xfrm>
              <a:off x="11421531" y="1504046"/>
              <a:ext cx="85301" cy="141879"/>
            </a:xfrm>
            <a:custGeom>
              <a:avLst/>
              <a:gdLst>
                <a:gd name="T0" fmla="*/ 4 w 45"/>
                <a:gd name="T1" fmla="*/ 46 h 75"/>
                <a:gd name="T2" fmla="*/ 4 w 45"/>
                <a:gd name="T3" fmla="*/ 40 h 75"/>
                <a:gd name="T4" fmla="*/ 9 w 45"/>
                <a:gd name="T5" fmla="*/ 40 h 75"/>
                <a:gd name="T6" fmla="*/ 6 w 45"/>
                <a:gd name="T7" fmla="*/ 30 h 75"/>
                <a:gd name="T8" fmla="*/ 12 w 45"/>
                <a:gd name="T9" fmla="*/ 11 h 75"/>
                <a:gd name="T10" fmla="*/ 45 w 45"/>
                <a:gd name="T11" fmla="*/ 11 h 75"/>
                <a:gd name="T12" fmla="*/ 41 w 45"/>
                <a:gd name="T13" fmla="*/ 19 h 75"/>
                <a:gd name="T14" fmla="*/ 27 w 45"/>
                <a:gd name="T15" fmla="*/ 13 h 75"/>
                <a:gd name="T16" fmla="*/ 15 w 45"/>
                <a:gd name="T17" fmla="*/ 29 h 75"/>
                <a:gd name="T18" fmla="*/ 18 w 45"/>
                <a:gd name="T19" fmla="*/ 39 h 75"/>
                <a:gd name="T20" fmla="*/ 19 w 45"/>
                <a:gd name="T21" fmla="*/ 40 h 75"/>
                <a:gd name="T22" fmla="*/ 31 w 45"/>
                <a:gd name="T23" fmla="*/ 40 h 75"/>
                <a:gd name="T24" fmla="*/ 31 w 45"/>
                <a:gd name="T25" fmla="*/ 46 h 75"/>
                <a:gd name="T26" fmla="*/ 21 w 45"/>
                <a:gd name="T27" fmla="*/ 46 h 75"/>
                <a:gd name="T28" fmla="*/ 23 w 45"/>
                <a:gd name="T29" fmla="*/ 51 h 75"/>
                <a:gd name="T30" fmla="*/ 17 w 45"/>
                <a:gd name="T31" fmla="*/ 69 h 75"/>
                <a:gd name="T32" fmla="*/ 38 w 45"/>
                <a:gd name="T33" fmla="*/ 69 h 75"/>
                <a:gd name="T34" fmla="*/ 38 w 45"/>
                <a:gd name="T35" fmla="*/ 75 h 75"/>
                <a:gd name="T36" fmla="*/ 0 w 45"/>
                <a:gd name="T37" fmla="*/ 75 h 75"/>
                <a:gd name="T38" fmla="*/ 0 w 45"/>
                <a:gd name="T39" fmla="*/ 69 h 75"/>
                <a:gd name="T40" fmla="*/ 3 w 45"/>
                <a:gd name="T41" fmla="*/ 69 h 75"/>
                <a:gd name="T42" fmla="*/ 14 w 45"/>
                <a:gd name="T43" fmla="*/ 53 h 75"/>
                <a:gd name="T44" fmla="*/ 12 w 45"/>
                <a:gd name="T45" fmla="*/ 46 h 75"/>
                <a:gd name="T46" fmla="*/ 4 w 45"/>
                <a:gd name="T47" fmla="*/ 4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75">
                  <a:moveTo>
                    <a:pt x="4" y="46"/>
                  </a:moveTo>
                  <a:cubicBezTo>
                    <a:pt x="4" y="40"/>
                    <a:pt x="4" y="40"/>
                    <a:pt x="4" y="40"/>
                  </a:cubicBezTo>
                  <a:cubicBezTo>
                    <a:pt x="9" y="40"/>
                    <a:pt x="9" y="40"/>
                    <a:pt x="9" y="40"/>
                  </a:cubicBezTo>
                  <a:cubicBezTo>
                    <a:pt x="7" y="37"/>
                    <a:pt x="6" y="34"/>
                    <a:pt x="6" y="30"/>
                  </a:cubicBezTo>
                  <a:cubicBezTo>
                    <a:pt x="5" y="23"/>
                    <a:pt x="7" y="16"/>
                    <a:pt x="12" y="11"/>
                  </a:cubicBezTo>
                  <a:cubicBezTo>
                    <a:pt x="22" y="0"/>
                    <a:pt x="39" y="5"/>
                    <a:pt x="45" y="11"/>
                  </a:cubicBezTo>
                  <a:cubicBezTo>
                    <a:pt x="41" y="19"/>
                    <a:pt x="41" y="19"/>
                    <a:pt x="41" y="19"/>
                  </a:cubicBezTo>
                  <a:cubicBezTo>
                    <a:pt x="37" y="14"/>
                    <a:pt x="34" y="13"/>
                    <a:pt x="27" y="13"/>
                  </a:cubicBezTo>
                  <a:cubicBezTo>
                    <a:pt x="19" y="13"/>
                    <a:pt x="14" y="19"/>
                    <a:pt x="15" y="29"/>
                  </a:cubicBezTo>
                  <a:cubicBezTo>
                    <a:pt x="15" y="32"/>
                    <a:pt x="17" y="36"/>
                    <a:pt x="18" y="39"/>
                  </a:cubicBezTo>
                  <a:cubicBezTo>
                    <a:pt x="18" y="39"/>
                    <a:pt x="18" y="40"/>
                    <a:pt x="19" y="40"/>
                  </a:cubicBezTo>
                  <a:cubicBezTo>
                    <a:pt x="31" y="40"/>
                    <a:pt x="31" y="40"/>
                    <a:pt x="31" y="40"/>
                  </a:cubicBezTo>
                  <a:cubicBezTo>
                    <a:pt x="31" y="46"/>
                    <a:pt x="31" y="46"/>
                    <a:pt x="31" y="46"/>
                  </a:cubicBezTo>
                  <a:cubicBezTo>
                    <a:pt x="21" y="46"/>
                    <a:pt x="21" y="46"/>
                    <a:pt x="21" y="46"/>
                  </a:cubicBezTo>
                  <a:cubicBezTo>
                    <a:pt x="22" y="48"/>
                    <a:pt x="22" y="49"/>
                    <a:pt x="23" y="51"/>
                  </a:cubicBezTo>
                  <a:cubicBezTo>
                    <a:pt x="24" y="57"/>
                    <a:pt x="22" y="65"/>
                    <a:pt x="17" y="69"/>
                  </a:cubicBezTo>
                  <a:cubicBezTo>
                    <a:pt x="38" y="69"/>
                    <a:pt x="38" y="69"/>
                    <a:pt x="38" y="69"/>
                  </a:cubicBezTo>
                  <a:cubicBezTo>
                    <a:pt x="38" y="75"/>
                    <a:pt x="38" y="75"/>
                    <a:pt x="38" y="75"/>
                  </a:cubicBezTo>
                  <a:cubicBezTo>
                    <a:pt x="0" y="75"/>
                    <a:pt x="0" y="75"/>
                    <a:pt x="0" y="75"/>
                  </a:cubicBezTo>
                  <a:cubicBezTo>
                    <a:pt x="0" y="69"/>
                    <a:pt x="0" y="69"/>
                    <a:pt x="0" y="69"/>
                  </a:cubicBezTo>
                  <a:cubicBezTo>
                    <a:pt x="3" y="69"/>
                    <a:pt x="3" y="69"/>
                    <a:pt x="3" y="69"/>
                  </a:cubicBezTo>
                  <a:cubicBezTo>
                    <a:pt x="10" y="66"/>
                    <a:pt x="16" y="62"/>
                    <a:pt x="14" y="53"/>
                  </a:cubicBezTo>
                  <a:cubicBezTo>
                    <a:pt x="14" y="51"/>
                    <a:pt x="13" y="49"/>
                    <a:pt x="12" y="46"/>
                  </a:cubicBezTo>
                  <a:cubicBezTo>
                    <a:pt x="4" y="46"/>
                    <a:pt x="4" y="46"/>
                    <a:pt x="4" y="4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3"/>
            <p:cNvSpPr/>
            <p:nvPr/>
          </p:nvSpPr>
          <p:spPr bwMode="auto">
            <a:xfrm>
              <a:off x="11527722" y="1430060"/>
              <a:ext cx="120988" cy="132304"/>
            </a:xfrm>
            <a:custGeom>
              <a:avLst/>
              <a:gdLst>
                <a:gd name="T0" fmla="*/ 59 w 139"/>
                <a:gd name="T1" fmla="*/ 152 h 152"/>
                <a:gd name="T2" fmla="*/ 59 w 139"/>
                <a:gd name="T3" fmla="*/ 104 h 152"/>
                <a:gd name="T4" fmla="*/ 26 w 139"/>
                <a:gd name="T5" fmla="*/ 104 h 152"/>
                <a:gd name="T6" fmla="*/ 26 w 139"/>
                <a:gd name="T7" fmla="*/ 89 h 152"/>
                <a:gd name="T8" fmla="*/ 59 w 139"/>
                <a:gd name="T9" fmla="*/ 89 h 152"/>
                <a:gd name="T10" fmla="*/ 59 w 139"/>
                <a:gd name="T11" fmla="*/ 78 h 152"/>
                <a:gd name="T12" fmla="*/ 26 w 139"/>
                <a:gd name="T13" fmla="*/ 78 h 152"/>
                <a:gd name="T14" fmla="*/ 26 w 139"/>
                <a:gd name="T15" fmla="*/ 65 h 152"/>
                <a:gd name="T16" fmla="*/ 56 w 139"/>
                <a:gd name="T17" fmla="*/ 65 h 152"/>
                <a:gd name="T18" fmla="*/ 0 w 139"/>
                <a:gd name="T19" fmla="*/ 0 h 152"/>
                <a:gd name="T20" fmla="*/ 24 w 139"/>
                <a:gd name="T21" fmla="*/ 0 h 152"/>
                <a:gd name="T22" fmla="*/ 69 w 139"/>
                <a:gd name="T23" fmla="*/ 50 h 152"/>
                <a:gd name="T24" fmla="*/ 115 w 139"/>
                <a:gd name="T25" fmla="*/ 0 h 152"/>
                <a:gd name="T26" fmla="*/ 139 w 139"/>
                <a:gd name="T27" fmla="*/ 0 h 152"/>
                <a:gd name="T28" fmla="*/ 80 w 139"/>
                <a:gd name="T29" fmla="*/ 65 h 152"/>
                <a:gd name="T30" fmla="*/ 113 w 139"/>
                <a:gd name="T31" fmla="*/ 65 h 152"/>
                <a:gd name="T32" fmla="*/ 113 w 139"/>
                <a:gd name="T33" fmla="*/ 78 h 152"/>
                <a:gd name="T34" fmla="*/ 78 w 139"/>
                <a:gd name="T35" fmla="*/ 78 h 152"/>
                <a:gd name="T36" fmla="*/ 78 w 139"/>
                <a:gd name="T37" fmla="*/ 89 h 152"/>
                <a:gd name="T38" fmla="*/ 113 w 139"/>
                <a:gd name="T39" fmla="*/ 89 h 152"/>
                <a:gd name="T40" fmla="*/ 113 w 139"/>
                <a:gd name="T41" fmla="*/ 104 h 152"/>
                <a:gd name="T42" fmla="*/ 78 w 139"/>
                <a:gd name="T43" fmla="*/ 104 h 152"/>
                <a:gd name="T44" fmla="*/ 78 w 139"/>
                <a:gd name="T45" fmla="*/ 152 h 152"/>
                <a:gd name="T46" fmla="*/ 59 w 139"/>
                <a:gd name="T47" fmla="*/ 152 h 152"/>
                <a:gd name="T48" fmla="*/ 59 w 139"/>
                <a:gd name="T49" fmla="*/ 15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52">
                  <a:moveTo>
                    <a:pt x="59" y="152"/>
                  </a:moveTo>
                  <a:lnTo>
                    <a:pt x="59" y="104"/>
                  </a:lnTo>
                  <a:lnTo>
                    <a:pt x="26" y="104"/>
                  </a:lnTo>
                  <a:lnTo>
                    <a:pt x="26" y="89"/>
                  </a:lnTo>
                  <a:lnTo>
                    <a:pt x="59" y="89"/>
                  </a:lnTo>
                  <a:lnTo>
                    <a:pt x="59" y="78"/>
                  </a:lnTo>
                  <a:lnTo>
                    <a:pt x="26" y="78"/>
                  </a:lnTo>
                  <a:lnTo>
                    <a:pt x="26" y="65"/>
                  </a:lnTo>
                  <a:lnTo>
                    <a:pt x="56" y="65"/>
                  </a:lnTo>
                  <a:lnTo>
                    <a:pt x="0" y="0"/>
                  </a:lnTo>
                  <a:lnTo>
                    <a:pt x="24" y="0"/>
                  </a:lnTo>
                  <a:lnTo>
                    <a:pt x="69" y="50"/>
                  </a:lnTo>
                  <a:lnTo>
                    <a:pt x="115" y="0"/>
                  </a:lnTo>
                  <a:lnTo>
                    <a:pt x="139" y="0"/>
                  </a:lnTo>
                  <a:lnTo>
                    <a:pt x="80" y="65"/>
                  </a:lnTo>
                  <a:lnTo>
                    <a:pt x="113" y="65"/>
                  </a:lnTo>
                  <a:lnTo>
                    <a:pt x="113" y="78"/>
                  </a:lnTo>
                  <a:lnTo>
                    <a:pt x="78" y="78"/>
                  </a:lnTo>
                  <a:lnTo>
                    <a:pt x="78" y="89"/>
                  </a:lnTo>
                  <a:lnTo>
                    <a:pt x="113" y="89"/>
                  </a:lnTo>
                  <a:lnTo>
                    <a:pt x="113" y="104"/>
                  </a:lnTo>
                  <a:lnTo>
                    <a:pt x="78" y="104"/>
                  </a:lnTo>
                  <a:lnTo>
                    <a:pt x="78" y="152"/>
                  </a:lnTo>
                  <a:lnTo>
                    <a:pt x="59" y="152"/>
                  </a:lnTo>
                  <a:lnTo>
                    <a:pt x="59"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84"/>
            <p:cNvSpPr/>
            <p:nvPr/>
          </p:nvSpPr>
          <p:spPr bwMode="auto">
            <a:xfrm>
              <a:off x="11121236" y="1130635"/>
              <a:ext cx="498750" cy="254163"/>
            </a:xfrm>
            <a:custGeom>
              <a:avLst/>
              <a:gdLst>
                <a:gd name="T0" fmla="*/ 263 w 263"/>
                <a:gd name="T1" fmla="*/ 107 h 134"/>
                <a:gd name="T2" fmla="*/ 244 w 263"/>
                <a:gd name="T3" fmla="*/ 134 h 134"/>
                <a:gd name="T4" fmla="*/ 225 w 263"/>
                <a:gd name="T5" fmla="*/ 107 h 134"/>
                <a:gd name="T6" fmla="*/ 238 w 263"/>
                <a:gd name="T7" fmla="*/ 107 h 134"/>
                <a:gd name="T8" fmla="*/ 132 w 263"/>
                <a:gd name="T9" fmla="*/ 12 h 134"/>
                <a:gd name="T10" fmla="*/ 25 w 263"/>
                <a:gd name="T11" fmla="*/ 107 h 134"/>
                <a:gd name="T12" fmla="*/ 38 w 263"/>
                <a:gd name="T13" fmla="*/ 107 h 134"/>
                <a:gd name="T14" fmla="*/ 19 w 263"/>
                <a:gd name="T15" fmla="*/ 134 h 134"/>
                <a:gd name="T16" fmla="*/ 0 w 263"/>
                <a:gd name="T17" fmla="*/ 107 h 134"/>
                <a:gd name="T18" fmla="*/ 13 w 263"/>
                <a:gd name="T19" fmla="*/ 107 h 134"/>
                <a:gd name="T20" fmla="*/ 132 w 263"/>
                <a:gd name="T21" fmla="*/ 0 h 134"/>
                <a:gd name="T22" fmla="*/ 250 w 263"/>
                <a:gd name="T23" fmla="*/ 107 h 134"/>
                <a:gd name="T24" fmla="*/ 263 w 263"/>
                <a:gd name="T25" fmla="*/ 10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3" h="134">
                  <a:moveTo>
                    <a:pt x="263" y="107"/>
                  </a:moveTo>
                  <a:cubicBezTo>
                    <a:pt x="244" y="134"/>
                    <a:pt x="244" y="134"/>
                    <a:pt x="244" y="134"/>
                  </a:cubicBezTo>
                  <a:cubicBezTo>
                    <a:pt x="225" y="107"/>
                    <a:pt x="225" y="107"/>
                    <a:pt x="225" y="107"/>
                  </a:cubicBezTo>
                  <a:cubicBezTo>
                    <a:pt x="238" y="107"/>
                    <a:pt x="238" y="107"/>
                    <a:pt x="238" y="107"/>
                  </a:cubicBezTo>
                  <a:cubicBezTo>
                    <a:pt x="232" y="53"/>
                    <a:pt x="187" y="12"/>
                    <a:pt x="132" y="12"/>
                  </a:cubicBezTo>
                  <a:cubicBezTo>
                    <a:pt x="76" y="12"/>
                    <a:pt x="31" y="53"/>
                    <a:pt x="25" y="107"/>
                  </a:cubicBezTo>
                  <a:cubicBezTo>
                    <a:pt x="38" y="107"/>
                    <a:pt x="38" y="107"/>
                    <a:pt x="38" y="107"/>
                  </a:cubicBezTo>
                  <a:cubicBezTo>
                    <a:pt x="19" y="134"/>
                    <a:pt x="19" y="134"/>
                    <a:pt x="19" y="134"/>
                  </a:cubicBezTo>
                  <a:cubicBezTo>
                    <a:pt x="0" y="107"/>
                    <a:pt x="0" y="107"/>
                    <a:pt x="0" y="107"/>
                  </a:cubicBezTo>
                  <a:cubicBezTo>
                    <a:pt x="13" y="107"/>
                    <a:pt x="13" y="107"/>
                    <a:pt x="13" y="107"/>
                  </a:cubicBezTo>
                  <a:cubicBezTo>
                    <a:pt x="20" y="47"/>
                    <a:pt x="70" y="0"/>
                    <a:pt x="132" y="0"/>
                  </a:cubicBezTo>
                  <a:cubicBezTo>
                    <a:pt x="193" y="0"/>
                    <a:pt x="243" y="47"/>
                    <a:pt x="250" y="107"/>
                  </a:cubicBezTo>
                  <a:cubicBezTo>
                    <a:pt x="263" y="107"/>
                    <a:pt x="263" y="107"/>
                    <a:pt x="263" y="10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85"/>
            <p:cNvSpPr/>
            <p:nvPr/>
          </p:nvSpPr>
          <p:spPr bwMode="auto">
            <a:xfrm>
              <a:off x="11241354" y="1509268"/>
              <a:ext cx="130563" cy="136656"/>
            </a:xfrm>
            <a:custGeom>
              <a:avLst/>
              <a:gdLst>
                <a:gd name="T0" fmla="*/ 58 w 69"/>
                <a:gd name="T1" fmla="*/ 45 h 72"/>
                <a:gd name="T2" fmla="*/ 69 w 69"/>
                <a:gd name="T3" fmla="*/ 47 h 72"/>
                <a:gd name="T4" fmla="*/ 60 w 69"/>
                <a:gd name="T5" fmla="*/ 66 h 72"/>
                <a:gd name="T6" fmla="*/ 40 w 69"/>
                <a:gd name="T7" fmla="*/ 72 h 72"/>
                <a:gd name="T8" fmla="*/ 17 w 69"/>
                <a:gd name="T9" fmla="*/ 63 h 72"/>
                <a:gd name="T10" fmla="*/ 10 w 69"/>
                <a:gd name="T11" fmla="*/ 47 h 72"/>
                <a:gd name="T12" fmla="*/ 0 w 69"/>
                <a:gd name="T13" fmla="*/ 47 h 72"/>
                <a:gd name="T14" fmla="*/ 0 w 69"/>
                <a:gd name="T15" fmla="*/ 40 h 72"/>
                <a:gd name="T16" fmla="*/ 9 w 69"/>
                <a:gd name="T17" fmla="*/ 40 h 72"/>
                <a:gd name="T18" fmla="*/ 9 w 69"/>
                <a:gd name="T19" fmla="*/ 36 h 72"/>
                <a:gd name="T20" fmla="*/ 9 w 69"/>
                <a:gd name="T21" fmla="*/ 35 h 72"/>
                <a:gd name="T22" fmla="*/ 0 w 69"/>
                <a:gd name="T23" fmla="*/ 35 h 72"/>
                <a:gd name="T24" fmla="*/ 0 w 69"/>
                <a:gd name="T25" fmla="*/ 29 h 72"/>
                <a:gd name="T26" fmla="*/ 9 w 69"/>
                <a:gd name="T27" fmla="*/ 29 h 72"/>
                <a:gd name="T28" fmla="*/ 18 w 69"/>
                <a:gd name="T29" fmla="*/ 9 h 72"/>
                <a:gd name="T30" fmla="*/ 40 w 69"/>
                <a:gd name="T31" fmla="*/ 0 h 72"/>
                <a:gd name="T32" fmla="*/ 68 w 69"/>
                <a:gd name="T33" fmla="*/ 22 h 72"/>
                <a:gd name="T34" fmla="*/ 57 w 69"/>
                <a:gd name="T35" fmla="*/ 24 h 72"/>
                <a:gd name="T36" fmla="*/ 41 w 69"/>
                <a:gd name="T37" fmla="*/ 9 h 72"/>
                <a:gd name="T38" fmla="*/ 21 w 69"/>
                <a:gd name="T39" fmla="*/ 29 h 72"/>
                <a:gd name="T40" fmla="*/ 50 w 69"/>
                <a:gd name="T41" fmla="*/ 29 h 72"/>
                <a:gd name="T42" fmla="*/ 50 w 69"/>
                <a:gd name="T43" fmla="*/ 35 h 72"/>
                <a:gd name="T44" fmla="*/ 21 w 69"/>
                <a:gd name="T45" fmla="*/ 35 h 72"/>
                <a:gd name="T46" fmla="*/ 21 w 69"/>
                <a:gd name="T47" fmla="*/ 36 h 72"/>
                <a:gd name="T48" fmla="*/ 21 w 69"/>
                <a:gd name="T49" fmla="*/ 40 h 72"/>
                <a:gd name="T50" fmla="*/ 50 w 69"/>
                <a:gd name="T51" fmla="*/ 40 h 72"/>
                <a:gd name="T52" fmla="*/ 50 w 69"/>
                <a:gd name="T53" fmla="*/ 47 h 72"/>
                <a:gd name="T54" fmla="*/ 22 w 69"/>
                <a:gd name="T55" fmla="*/ 47 h 72"/>
                <a:gd name="T56" fmla="*/ 40 w 69"/>
                <a:gd name="T57" fmla="*/ 63 h 72"/>
                <a:gd name="T58" fmla="*/ 58 w 69"/>
                <a:gd name="T59" fmla="*/ 4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 h="72">
                  <a:moveTo>
                    <a:pt x="58" y="45"/>
                  </a:moveTo>
                  <a:cubicBezTo>
                    <a:pt x="69" y="47"/>
                    <a:pt x="69" y="47"/>
                    <a:pt x="69" y="47"/>
                  </a:cubicBezTo>
                  <a:cubicBezTo>
                    <a:pt x="68" y="55"/>
                    <a:pt x="65" y="61"/>
                    <a:pt x="60" y="66"/>
                  </a:cubicBezTo>
                  <a:cubicBezTo>
                    <a:pt x="55" y="70"/>
                    <a:pt x="48" y="72"/>
                    <a:pt x="40" y="72"/>
                  </a:cubicBezTo>
                  <a:cubicBezTo>
                    <a:pt x="30" y="72"/>
                    <a:pt x="23" y="69"/>
                    <a:pt x="17" y="63"/>
                  </a:cubicBezTo>
                  <a:cubicBezTo>
                    <a:pt x="13" y="59"/>
                    <a:pt x="11" y="53"/>
                    <a:pt x="10" y="47"/>
                  </a:cubicBezTo>
                  <a:cubicBezTo>
                    <a:pt x="0" y="47"/>
                    <a:pt x="0" y="47"/>
                    <a:pt x="0" y="47"/>
                  </a:cubicBezTo>
                  <a:cubicBezTo>
                    <a:pt x="0" y="40"/>
                    <a:pt x="0" y="40"/>
                    <a:pt x="0" y="40"/>
                  </a:cubicBezTo>
                  <a:cubicBezTo>
                    <a:pt x="9" y="40"/>
                    <a:pt x="9" y="40"/>
                    <a:pt x="9" y="40"/>
                  </a:cubicBezTo>
                  <a:cubicBezTo>
                    <a:pt x="9" y="39"/>
                    <a:pt x="9" y="38"/>
                    <a:pt x="9" y="36"/>
                  </a:cubicBezTo>
                  <a:cubicBezTo>
                    <a:pt x="9" y="36"/>
                    <a:pt x="9" y="36"/>
                    <a:pt x="9" y="35"/>
                  </a:cubicBezTo>
                  <a:cubicBezTo>
                    <a:pt x="0" y="35"/>
                    <a:pt x="0" y="35"/>
                    <a:pt x="0" y="35"/>
                  </a:cubicBezTo>
                  <a:cubicBezTo>
                    <a:pt x="0" y="29"/>
                    <a:pt x="0" y="29"/>
                    <a:pt x="0" y="29"/>
                  </a:cubicBezTo>
                  <a:cubicBezTo>
                    <a:pt x="9" y="29"/>
                    <a:pt x="9" y="29"/>
                    <a:pt x="9" y="29"/>
                  </a:cubicBezTo>
                  <a:cubicBezTo>
                    <a:pt x="10" y="20"/>
                    <a:pt x="13" y="13"/>
                    <a:pt x="18" y="9"/>
                  </a:cubicBezTo>
                  <a:cubicBezTo>
                    <a:pt x="24" y="3"/>
                    <a:pt x="31" y="0"/>
                    <a:pt x="40" y="0"/>
                  </a:cubicBezTo>
                  <a:cubicBezTo>
                    <a:pt x="56" y="0"/>
                    <a:pt x="65" y="7"/>
                    <a:pt x="68" y="22"/>
                  </a:cubicBezTo>
                  <a:cubicBezTo>
                    <a:pt x="57" y="24"/>
                    <a:pt x="57" y="24"/>
                    <a:pt x="57" y="24"/>
                  </a:cubicBezTo>
                  <a:cubicBezTo>
                    <a:pt x="55" y="14"/>
                    <a:pt x="49" y="9"/>
                    <a:pt x="41" y="9"/>
                  </a:cubicBezTo>
                  <a:cubicBezTo>
                    <a:pt x="30" y="9"/>
                    <a:pt x="23" y="16"/>
                    <a:pt x="21" y="29"/>
                  </a:cubicBezTo>
                  <a:cubicBezTo>
                    <a:pt x="50" y="29"/>
                    <a:pt x="50" y="29"/>
                    <a:pt x="50" y="29"/>
                  </a:cubicBezTo>
                  <a:cubicBezTo>
                    <a:pt x="50" y="35"/>
                    <a:pt x="50" y="35"/>
                    <a:pt x="50" y="35"/>
                  </a:cubicBezTo>
                  <a:cubicBezTo>
                    <a:pt x="21" y="35"/>
                    <a:pt x="21" y="35"/>
                    <a:pt x="21" y="35"/>
                  </a:cubicBezTo>
                  <a:cubicBezTo>
                    <a:pt x="21" y="36"/>
                    <a:pt x="21" y="36"/>
                    <a:pt x="21" y="36"/>
                  </a:cubicBezTo>
                  <a:cubicBezTo>
                    <a:pt x="21" y="37"/>
                    <a:pt x="21" y="39"/>
                    <a:pt x="21" y="40"/>
                  </a:cubicBezTo>
                  <a:cubicBezTo>
                    <a:pt x="50" y="40"/>
                    <a:pt x="50" y="40"/>
                    <a:pt x="50" y="40"/>
                  </a:cubicBezTo>
                  <a:cubicBezTo>
                    <a:pt x="50" y="47"/>
                    <a:pt x="50" y="47"/>
                    <a:pt x="50" y="47"/>
                  </a:cubicBezTo>
                  <a:cubicBezTo>
                    <a:pt x="22" y="47"/>
                    <a:pt x="22" y="47"/>
                    <a:pt x="22" y="47"/>
                  </a:cubicBezTo>
                  <a:cubicBezTo>
                    <a:pt x="24" y="57"/>
                    <a:pt x="30" y="63"/>
                    <a:pt x="40" y="63"/>
                  </a:cubicBezTo>
                  <a:cubicBezTo>
                    <a:pt x="50" y="63"/>
                    <a:pt x="56" y="57"/>
                    <a:pt x="58"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86"/>
            <p:cNvSpPr>
              <a:spLocks noEditPoints="1"/>
            </p:cNvSpPr>
            <p:nvPr/>
          </p:nvSpPr>
          <p:spPr bwMode="auto">
            <a:xfrm>
              <a:off x="11114273" y="1399595"/>
              <a:ext cx="92264" cy="147971"/>
            </a:xfrm>
            <a:custGeom>
              <a:avLst/>
              <a:gdLst>
                <a:gd name="T0" fmla="*/ 0 w 49"/>
                <a:gd name="T1" fmla="*/ 50 h 78"/>
                <a:gd name="T2" fmla="*/ 7 w 49"/>
                <a:gd name="T3" fmla="*/ 50 h 78"/>
                <a:gd name="T4" fmla="*/ 13 w 49"/>
                <a:gd name="T5" fmla="*/ 60 h 78"/>
                <a:gd name="T6" fmla="*/ 16 w 49"/>
                <a:gd name="T7" fmla="*/ 62 h 78"/>
                <a:gd name="T8" fmla="*/ 16 w 49"/>
                <a:gd name="T9" fmla="*/ 40 h 78"/>
                <a:gd name="T10" fmla="*/ 6 w 49"/>
                <a:gd name="T11" fmla="*/ 35 h 78"/>
                <a:gd name="T12" fmla="*/ 2 w 49"/>
                <a:gd name="T13" fmla="*/ 25 h 78"/>
                <a:gd name="T14" fmla="*/ 8 w 49"/>
                <a:gd name="T15" fmla="*/ 12 h 78"/>
                <a:gd name="T16" fmla="*/ 16 w 49"/>
                <a:gd name="T17" fmla="*/ 9 h 78"/>
                <a:gd name="T18" fmla="*/ 16 w 49"/>
                <a:gd name="T19" fmla="*/ 0 h 78"/>
                <a:gd name="T20" fmla="*/ 22 w 49"/>
                <a:gd name="T21" fmla="*/ 0 h 78"/>
                <a:gd name="T22" fmla="*/ 22 w 49"/>
                <a:gd name="T23" fmla="*/ 8 h 78"/>
                <a:gd name="T24" fmla="*/ 24 w 49"/>
                <a:gd name="T25" fmla="*/ 8 h 78"/>
                <a:gd name="T26" fmla="*/ 26 w 49"/>
                <a:gd name="T27" fmla="*/ 8 h 78"/>
                <a:gd name="T28" fmla="*/ 26 w 49"/>
                <a:gd name="T29" fmla="*/ 0 h 78"/>
                <a:gd name="T30" fmla="*/ 31 w 49"/>
                <a:gd name="T31" fmla="*/ 0 h 78"/>
                <a:gd name="T32" fmla="*/ 31 w 49"/>
                <a:gd name="T33" fmla="*/ 8 h 78"/>
                <a:gd name="T34" fmla="*/ 41 w 49"/>
                <a:gd name="T35" fmla="*/ 13 h 78"/>
                <a:gd name="T36" fmla="*/ 47 w 49"/>
                <a:gd name="T37" fmla="*/ 26 h 78"/>
                <a:gd name="T38" fmla="*/ 39 w 49"/>
                <a:gd name="T39" fmla="*/ 27 h 78"/>
                <a:gd name="T40" fmla="*/ 31 w 49"/>
                <a:gd name="T41" fmla="*/ 16 h 78"/>
                <a:gd name="T42" fmla="*/ 31 w 49"/>
                <a:gd name="T43" fmla="*/ 36 h 78"/>
                <a:gd name="T44" fmla="*/ 38 w 49"/>
                <a:gd name="T45" fmla="*/ 38 h 78"/>
                <a:gd name="T46" fmla="*/ 46 w 49"/>
                <a:gd name="T47" fmla="*/ 43 h 78"/>
                <a:gd name="T48" fmla="*/ 49 w 49"/>
                <a:gd name="T49" fmla="*/ 53 h 78"/>
                <a:gd name="T50" fmla="*/ 42 w 49"/>
                <a:gd name="T51" fmla="*/ 66 h 78"/>
                <a:gd name="T52" fmla="*/ 31 w 49"/>
                <a:gd name="T53" fmla="*/ 71 h 78"/>
                <a:gd name="T54" fmla="*/ 31 w 49"/>
                <a:gd name="T55" fmla="*/ 78 h 78"/>
                <a:gd name="T56" fmla="*/ 26 w 49"/>
                <a:gd name="T57" fmla="*/ 78 h 78"/>
                <a:gd name="T58" fmla="*/ 26 w 49"/>
                <a:gd name="T59" fmla="*/ 71 h 78"/>
                <a:gd name="T60" fmla="*/ 22 w 49"/>
                <a:gd name="T61" fmla="*/ 71 h 78"/>
                <a:gd name="T62" fmla="*/ 22 w 49"/>
                <a:gd name="T63" fmla="*/ 78 h 78"/>
                <a:gd name="T64" fmla="*/ 16 w 49"/>
                <a:gd name="T65" fmla="*/ 78 h 78"/>
                <a:gd name="T66" fmla="*/ 16 w 49"/>
                <a:gd name="T67" fmla="*/ 70 h 78"/>
                <a:gd name="T68" fmla="*/ 7 w 49"/>
                <a:gd name="T69" fmla="*/ 65 h 78"/>
                <a:gd name="T70" fmla="*/ 0 w 49"/>
                <a:gd name="T71" fmla="*/ 50 h 78"/>
                <a:gd name="T72" fmla="*/ 22 w 49"/>
                <a:gd name="T73" fmla="*/ 64 h 78"/>
                <a:gd name="T74" fmla="*/ 26 w 49"/>
                <a:gd name="T75" fmla="*/ 64 h 78"/>
                <a:gd name="T76" fmla="*/ 26 w 49"/>
                <a:gd name="T77" fmla="*/ 42 h 78"/>
                <a:gd name="T78" fmla="*/ 22 w 49"/>
                <a:gd name="T79" fmla="*/ 42 h 78"/>
                <a:gd name="T80" fmla="*/ 22 w 49"/>
                <a:gd name="T81" fmla="*/ 42 h 78"/>
                <a:gd name="T82" fmla="*/ 22 w 49"/>
                <a:gd name="T83" fmla="*/ 64 h 78"/>
                <a:gd name="T84" fmla="*/ 31 w 49"/>
                <a:gd name="T85" fmla="*/ 63 h 78"/>
                <a:gd name="T86" fmla="*/ 37 w 49"/>
                <a:gd name="T87" fmla="*/ 61 h 78"/>
                <a:gd name="T88" fmla="*/ 41 w 49"/>
                <a:gd name="T89" fmla="*/ 53 h 78"/>
                <a:gd name="T90" fmla="*/ 37 w 49"/>
                <a:gd name="T91" fmla="*/ 47 h 78"/>
                <a:gd name="T92" fmla="*/ 31 w 49"/>
                <a:gd name="T93" fmla="*/ 44 h 78"/>
                <a:gd name="T94" fmla="*/ 31 w 49"/>
                <a:gd name="T95" fmla="*/ 63 h 78"/>
                <a:gd name="T96" fmla="*/ 26 w 49"/>
                <a:gd name="T97" fmla="*/ 15 h 78"/>
                <a:gd name="T98" fmla="*/ 24 w 49"/>
                <a:gd name="T99" fmla="*/ 15 h 78"/>
                <a:gd name="T100" fmla="*/ 22 w 49"/>
                <a:gd name="T101" fmla="*/ 15 h 78"/>
                <a:gd name="T102" fmla="*/ 22 w 49"/>
                <a:gd name="T103" fmla="*/ 33 h 78"/>
                <a:gd name="T104" fmla="*/ 25 w 49"/>
                <a:gd name="T105" fmla="*/ 34 h 78"/>
                <a:gd name="T106" fmla="*/ 26 w 49"/>
                <a:gd name="T107" fmla="*/ 34 h 78"/>
                <a:gd name="T108" fmla="*/ 26 w 49"/>
                <a:gd name="T109" fmla="*/ 15 h 78"/>
                <a:gd name="T110" fmla="*/ 16 w 49"/>
                <a:gd name="T111" fmla="*/ 16 h 78"/>
                <a:gd name="T112" fmla="*/ 10 w 49"/>
                <a:gd name="T113" fmla="*/ 24 h 78"/>
                <a:gd name="T114" fmla="*/ 13 w 49"/>
                <a:gd name="T115" fmla="*/ 30 h 78"/>
                <a:gd name="T116" fmla="*/ 16 w 49"/>
                <a:gd name="T117" fmla="*/ 31 h 78"/>
                <a:gd name="T118" fmla="*/ 16 w 49"/>
                <a:gd name="T119" fmla="*/ 1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9" h="78">
                  <a:moveTo>
                    <a:pt x="0" y="50"/>
                  </a:moveTo>
                  <a:cubicBezTo>
                    <a:pt x="7" y="50"/>
                    <a:pt x="7" y="50"/>
                    <a:pt x="7" y="50"/>
                  </a:cubicBezTo>
                  <a:cubicBezTo>
                    <a:pt x="8" y="55"/>
                    <a:pt x="10" y="58"/>
                    <a:pt x="13" y="60"/>
                  </a:cubicBezTo>
                  <a:cubicBezTo>
                    <a:pt x="14" y="61"/>
                    <a:pt x="15" y="61"/>
                    <a:pt x="16" y="62"/>
                  </a:cubicBezTo>
                  <a:cubicBezTo>
                    <a:pt x="16" y="40"/>
                    <a:pt x="16" y="40"/>
                    <a:pt x="16" y="40"/>
                  </a:cubicBezTo>
                  <a:cubicBezTo>
                    <a:pt x="11" y="38"/>
                    <a:pt x="8" y="37"/>
                    <a:pt x="6" y="35"/>
                  </a:cubicBezTo>
                  <a:cubicBezTo>
                    <a:pt x="4" y="32"/>
                    <a:pt x="2" y="28"/>
                    <a:pt x="2" y="25"/>
                  </a:cubicBezTo>
                  <a:cubicBezTo>
                    <a:pt x="2" y="19"/>
                    <a:pt x="4" y="15"/>
                    <a:pt x="8" y="12"/>
                  </a:cubicBezTo>
                  <a:cubicBezTo>
                    <a:pt x="11" y="11"/>
                    <a:pt x="13" y="9"/>
                    <a:pt x="16" y="9"/>
                  </a:cubicBezTo>
                  <a:cubicBezTo>
                    <a:pt x="16" y="0"/>
                    <a:pt x="16" y="0"/>
                    <a:pt x="16" y="0"/>
                  </a:cubicBezTo>
                  <a:cubicBezTo>
                    <a:pt x="22" y="0"/>
                    <a:pt x="22" y="0"/>
                    <a:pt x="22" y="0"/>
                  </a:cubicBezTo>
                  <a:cubicBezTo>
                    <a:pt x="22" y="8"/>
                    <a:pt x="22" y="8"/>
                    <a:pt x="22" y="8"/>
                  </a:cubicBezTo>
                  <a:cubicBezTo>
                    <a:pt x="22" y="8"/>
                    <a:pt x="23" y="8"/>
                    <a:pt x="24" y="8"/>
                  </a:cubicBezTo>
                  <a:cubicBezTo>
                    <a:pt x="24" y="8"/>
                    <a:pt x="25" y="8"/>
                    <a:pt x="26" y="8"/>
                  </a:cubicBezTo>
                  <a:cubicBezTo>
                    <a:pt x="26" y="0"/>
                    <a:pt x="26" y="0"/>
                    <a:pt x="26" y="0"/>
                  </a:cubicBezTo>
                  <a:cubicBezTo>
                    <a:pt x="31" y="0"/>
                    <a:pt x="31" y="0"/>
                    <a:pt x="31" y="0"/>
                  </a:cubicBezTo>
                  <a:cubicBezTo>
                    <a:pt x="31" y="8"/>
                    <a:pt x="31" y="8"/>
                    <a:pt x="31" y="8"/>
                  </a:cubicBezTo>
                  <a:cubicBezTo>
                    <a:pt x="35" y="9"/>
                    <a:pt x="38" y="11"/>
                    <a:pt x="41" y="13"/>
                  </a:cubicBezTo>
                  <a:cubicBezTo>
                    <a:pt x="45" y="16"/>
                    <a:pt x="47" y="21"/>
                    <a:pt x="47" y="26"/>
                  </a:cubicBezTo>
                  <a:cubicBezTo>
                    <a:pt x="39" y="27"/>
                    <a:pt x="39" y="27"/>
                    <a:pt x="39" y="27"/>
                  </a:cubicBezTo>
                  <a:cubicBezTo>
                    <a:pt x="38" y="21"/>
                    <a:pt x="36" y="18"/>
                    <a:pt x="31" y="16"/>
                  </a:cubicBezTo>
                  <a:cubicBezTo>
                    <a:pt x="31" y="36"/>
                    <a:pt x="31" y="36"/>
                    <a:pt x="31" y="36"/>
                  </a:cubicBezTo>
                  <a:cubicBezTo>
                    <a:pt x="34" y="36"/>
                    <a:pt x="36" y="37"/>
                    <a:pt x="38" y="38"/>
                  </a:cubicBezTo>
                  <a:cubicBezTo>
                    <a:pt x="41" y="39"/>
                    <a:pt x="43" y="41"/>
                    <a:pt x="46" y="43"/>
                  </a:cubicBezTo>
                  <a:cubicBezTo>
                    <a:pt x="48" y="46"/>
                    <a:pt x="49" y="49"/>
                    <a:pt x="49" y="53"/>
                  </a:cubicBezTo>
                  <a:cubicBezTo>
                    <a:pt x="49" y="59"/>
                    <a:pt x="46" y="63"/>
                    <a:pt x="42" y="66"/>
                  </a:cubicBezTo>
                  <a:cubicBezTo>
                    <a:pt x="39" y="69"/>
                    <a:pt x="35" y="70"/>
                    <a:pt x="31" y="71"/>
                  </a:cubicBezTo>
                  <a:cubicBezTo>
                    <a:pt x="31" y="78"/>
                    <a:pt x="31" y="78"/>
                    <a:pt x="31" y="78"/>
                  </a:cubicBezTo>
                  <a:cubicBezTo>
                    <a:pt x="26" y="78"/>
                    <a:pt x="26" y="78"/>
                    <a:pt x="26" y="78"/>
                  </a:cubicBezTo>
                  <a:cubicBezTo>
                    <a:pt x="26" y="71"/>
                    <a:pt x="26" y="71"/>
                    <a:pt x="26" y="71"/>
                  </a:cubicBezTo>
                  <a:cubicBezTo>
                    <a:pt x="24" y="71"/>
                    <a:pt x="23" y="71"/>
                    <a:pt x="22" y="71"/>
                  </a:cubicBezTo>
                  <a:cubicBezTo>
                    <a:pt x="22" y="78"/>
                    <a:pt x="22" y="78"/>
                    <a:pt x="22" y="78"/>
                  </a:cubicBezTo>
                  <a:cubicBezTo>
                    <a:pt x="16" y="78"/>
                    <a:pt x="16" y="78"/>
                    <a:pt x="16" y="78"/>
                  </a:cubicBezTo>
                  <a:cubicBezTo>
                    <a:pt x="16" y="70"/>
                    <a:pt x="16" y="70"/>
                    <a:pt x="16" y="70"/>
                  </a:cubicBezTo>
                  <a:cubicBezTo>
                    <a:pt x="12" y="69"/>
                    <a:pt x="9" y="67"/>
                    <a:pt x="7" y="65"/>
                  </a:cubicBezTo>
                  <a:cubicBezTo>
                    <a:pt x="2" y="61"/>
                    <a:pt x="0" y="56"/>
                    <a:pt x="0" y="50"/>
                  </a:cubicBezTo>
                  <a:close/>
                  <a:moveTo>
                    <a:pt x="22" y="64"/>
                  </a:moveTo>
                  <a:cubicBezTo>
                    <a:pt x="23" y="64"/>
                    <a:pt x="24" y="64"/>
                    <a:pt x="26" y="64"/>
                  </a:cubicBezTo>
                  <a:cubicBezTo>
                    <a:pt x="26" y="42"/>
                    <a:pt x="26" y="42"/>
                    <a:pt x="26" y="42"/>
                  </a:cubicBezTo>
                  <a:cubicBezTo>
                    <a:pt x="24" y="42"/>
                    <a:pt x="23" y="42"/>
                    <a:pt x="22" y="42"/>
                  </a:cubicBezTo>
                  <a:cubicBezTo>
                    <a:pt x="22" y="42"/>
                    <a:pt x="22" y="42"/>
                    <a:pt x="22" y="42"/>
                  </a:cubicBezTo>
                  <a:cubicBezTo>
                    <a:pt x="22" y="64"/>
                    <a:pt x="22" y="64"/>
                    <a:pt x="22" y="64"/>
                  </a:cubicBezTo>
                  <a:close/>
                  <a:moveTo>
                    <a:pt x="31" y="63"/>
                  </a:moveTo>
                  <a:cubicBezTo>
                    <a:pt x="34" y="63"/>
                    <a:pt x="36" y="62"/>
                    <a:pt x="37" y="61"/>
                  </a:cubicBezTo>
                  <a:cubicBezTo>
                    <a:pt x="40" y="59"/>
                    <a:pt x="41" y="56"/>
                    <a:pt x="41" y="53"/>
                  </a:cubicBezTo>
                  <a:cubicBezTo>
                    <a:pt x="41" y="51"/>
                    <a:pt x="40" y="48"/>
                    <a:pt x="37" y="47"/>
                  </a:cubicBezTo>
                  <a:cubicBezTo>
                    <a:pt x="36" y="46"/>
                    <a:pt x="34" y="45"/>
                    <a:pt x="31" y="44"/>
                  </a:cubicBezTo>
                  <a:cubicBezTo>
                    <a:pt x="31" y="63"/>
                    <a:pt x="31" y="63"/>
                    <a:pt x="31" y="63"/>
                  </a:cubicBezTo>
                  <a:close/>
                  <a:moveTo>
                    <a:pt x="26" y="15"/>
                  </a:moveTo>
                  <a:cubicBezTo>
                    <a:pt x="25" y="15"/>
                    <a:pt x="25" y="15"/>
                    <a:pt x="24" y="15"/>
                  </a:cubicBezTo>
                  <a:cubicBezTo>
                    <a:pt x="23" y="15"/>
                    <a:pt x="22" y="15"/>
                    <a:pt x="22" y="15"/>
                  </a:cubicBezTo>
                  <a:cubicBezTo>
                    <a:pt x="22" y="33"/>
                    <a:pt x="22" y="33"/>
                    <a:pt x="22" y="33"/>
                  </a:cubicBezTo>
                  <a:cubicBezTo>
                    <a:pt x="23" y="33"/>
                    <a:pt x="24" y="34"/>
                    <a:pt x="25" y="34"/>
                  </a:cubicBezTo>
                  <a:cubicBezTo>
                    <a:pt x="25" y="34"/>
                    <a:pt x="25" y="34"/>
                    <a:pt x="26" y="34"/>
                  </a:cubicBezTo>
                  <a:cubicBezTo>
                    <a:pt x="26" y="15"/>
                    <a:pt x="26" y="15"/>
                    <a:pt x="26" y="15"/>
                  </a:cubicBezTo>
                  <a:close/>
                  <a:moveTo>
                    <a:pt x="16" y="16"/>
                  </a:moveTo>
                  <a:cubicBezTo>
                    <a:pt x="12" y="17"/>
                    <a:pt x="10" y="20"/>
                    <a:pt x="10" y="24"/>
                  </a:cubicBezTo>
                  <a:cubicBezTo>
                    <a:pt x="10" y="27"/>
                    <a:pt x="11" y="28"/>
                    <a:pt x="13" y="30"/>
                  </a:cubicBezTo>
                  <a:cubicBezTo>
                    <a:pt x="14" y="30"/>
                    <a:pt x="15" y="31"/>
                    <a:pt x="16" y="31"/>
                  </a:cubicBezTo>
                  <a:cubicBezTo>
                    <a:pt x="16" y="16"/>
                    <a:pt x="16" y="16"/>
                    <a:pt x="16" y="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8" name="组合 37"/>
          <p:cNvGrpSpPr/>
          <p:nvPr userDrawn="1"/>
        </p:nvGrpSpPr>
        <p:grpSpPr>
          <a:xfrm>
            <a:off x="9779919" y="106281"/>
            <a:ext cx="712904" cy="712905"/>
            <a:chOff x="10073032" y="165921"/>
            <a:chExt cx="712904" cy="712905"/>
          </a:xfrm>
        </p:grpSpPr>
        <p:sp>
          <p:nvSpPr>
            <p:cNvPr id="21" name="Oval 21"/>
            <p:cNvSpPr>
              <a:spLocks noChangeArrowheads="1"/>
            </p:cNvSpPr>
            <p:nvPr userDrawn="1"/>
          </p:nvSpPr>
          <p:spPr bwMode="auto">
            <a:xfrm>
              <a:off x="10073032" y="165921"/>
              <a:ext cx="712904" cy="712905"/>
            </a:xfrm>
            <a:prstGeom prst="ellipse">
              <a:avLst/>
            </a:prstGeom>
            <a:solidFill>
              <a:srgbClr val="3A98BC"/>
            </a:solidFill>
            <a:ln>
              <a:noFill/>
            </a:ln>
          </p:spPr>
          <p:txBody>
            <a:bodyPr vert="horz" wrap="square" lIns="91440" tIns="45720" rIns="91440" bIns="45720" numCol="1" anchor="t" anchorCtr="0" compatLnSpc="1"/>
            <a:lstStyle/>
            <a:p>
              <a:endParaRPr lang="zh-CN" altLang="en-US"/>
            </a:p>
          </p:txBody>
        </p:sp>
        <p:sp>
          <p:nvSpPr>
            <p:cNvPr id="22" name="Freeform 202"/>
            <p:cNvSpPr/>
            <p:nvPr userDrawn="1"/>
          </p:nvSpPr>
          <p:spPr bwMode="auto">
            <a:xfrm>
              <a:off x="10250565" y="312941"/>
              <a:ext cx="533522" cy="565885"/>
            </a:xfrm>
            <a:custGeom>
              <a:avLst/>
              <a:gdLst>
                <a:gd name="T0" fmla="*/ 137 w 265"/>
                <a:gd name="T1" fmla="*/ 0 h 281"/>
                <a:gd name="T2" fmla="*/ 265 w 265"/>
                <a:gd name="T3" fmla="*/ 128 h 281"/>
                <a:gd name="T4" fmla="*/ 89 w 265"/>
                <a:gd name="T5" fmla="*/ 281 h 281"/>
                <a:gd name="T6" fmla="*/ 39 w 265"/>
                <a:gd name="T7" fmla="*/ 274 h 281"/>
                <a:gd name="T8" fmla="*/ 0 w 265"/>
                <a:gd name="T9" fmla="*/ 235 h 281"/>
                <a:gd name="T10" fmla="*/ 83 w 265"/>
                <a:gd name="T11" fmla="*/ 164 h 281"/>
                <a:gd name="T12" fmla="*/ 75 w 265"/>
                <a:gd name="T13" fmla="*/ 42 h 281"/>
                <a:gd name="T14" fmla="*/ 137 w 265"/>
                <a:gd name="T15" fmla="*/ 0 h 2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5" h="281">
                  <a:moveTo>
                    <a:pt x="137" y="0"/>
                  </a:moveTo>
                  <a:cubicBezTo>
                    <a:pt x="265" y="128"/>
                    <a:pt x="265" y="128"/>
                    <a:pt x="265" y="128"/>
                  </a:cubicBezTo>
                  <a:cubicBezTo>
                    <a:pt x="253" y="214"/>
                    <a:pt x="179" y="281"/>
                    <a:pt x="89" y="281"/>
                  </a:cubicBezTo>
                  <a:cubicBezTo>
                    <a:pt x="72" y="281"/>
                    <a:pt x="55" y="279"/>
                    <a:pt x="39" y="274"/>
                  </a:cubicBezTo>
                  <a:cubicBezTo>
                    <a:pt x="0" y="235"/>
                    <a:pt x="0" y="235"/>
                    <a:pt x="0" y="235"/>
                  </a:cubicBezTo>
                  <a:cubicBezTo>
                    <a:pt x="83" y="164"/>
                    <a:pt x="83" y="164"/>
                    <a:pt x="83" y="164"/>
                  </a:cubicBezTo>
                  <a:cubicBezTo>
                    <a:pt x="75" y="42"/>
                    <a:pt x="75" y="42"/>
                    <a:pt x="75" y="42"/>
                  </a:cubicBezTo>
                  <a:cubicBezTo>
                    <a:pt x="137" y="0"/>
                    <a:pt x="137" y="0"/>
                    <a:pt x="137" y="0"/>
                  </a:cubicBezTo>
                  <a:close/>
                </a:path>
              </a:pathLst>
            </a:custGeom>
            <a:solidFill>
              <a:srgbClr val="2A6F8A"/>
            </a:solidFill>
            <a:ln>
              <a:noFill/>
            </a:ln>
          </p:spPr>
          <p:txBody>
            <a:bodyPr vert="horz" wrap="square" lIns="91440" tIns="45720" rIns="91440" bIns="45720" numCol="1" anchor="t" anchorCtr="0" compatLnSpc="1"/>
            <a:lstStyle/>
            <a:p>
              <a:endParaRPr lang="zh-CN" altLang="en-US"/>
            </a:p>
          </p:txBody>
        </p:sp>
        <p:sp>
          <p:nvSpPr>
            <p:cNvPr id="23" name="Freeform 203"/>
            <p:cNvSpPr/>
            <p:nvPr userDrawn="1"/>
          </p:nvSpPr>
          <p:spPr bwMode="auto">
            <a:xfrm>
              <a:off x="10235770" y="568144"/>
              <a:ext cx="387428" cy="218217"/>
            </a:xfrm>
            <a:custGeom>
              <a:avLst/>
              <a:gdLst>
                <a:gd name="T0" fmla="*/ 7 w 192"/>
                <a:gd name="T1" fmla="*/ 108 h 108"/>
                <a:gd name="T2" fmla="*/ 77 w 192"/>
                <a:gd name="T3" fmla="*/ 29 h 108"/>
                <a:gd name="T4" fmla="*/ 77 w 192"/>
                <a:gd name="T5" fmla="*/ 0 h 108"/>
                <a:gd name="T6" fmla="*/ 96 w 192"/>
                <a:gd name="T7" fmla="*/ 0 h 108"/>
                <a:gd name="T8" fmla="*/ 97 w 192"/>
                <a:gd name="T9" fmla="*/ 0 h 108"/>
                <a:gd name="T10" fmla="*/ 116 w 192"/>
                <a:gd name="T11" fmla="*/ 0 h 108"/>
                <a:gd name="T12" fmla="*/ 116 w 192"/>
                <a:gd name="T13" fmla="*/ 29 h 108"/>
                <a:gd name="T14" fmla="*/ 186 w 192"/>
                <a:gd name="T15" fmla="*/ 108 h 108"/>
                <a:gd name="T16" fmla="*/ 7 w 192"/>
                <a:gd name="T1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08">
                  <a:moveTo>
                    <a:pt x="7" y="108"/>
                  </a:moveTo>
                  <a:cubicBezTo>
                    <a:pt x="7" y="72"/>
                    <a:pt x="0" y="35"/>
                    <a:pt x="77" y="29"/>
                  </a:cubicBezTo>
                  <a:cubicBezTo>
                    <a:pt x="77" y="26"/>
                    <a:pt x="77" y="3"/>
                    <a:pt x="77" y="0"/>
                  </a:cubicBezTo>
                  <a:cubicBezTo>
                    <a:pt x="96" y="0"/>
                    <a:pt x="96" y="0"/>
                    <a:pt x="96" y="0"/>
                  </a:cubicBezTo>
                  <a:cubicBezTo>
                    <a:pt x="97" y="0"/>
                    <a:pt x="97" y="0"/>
                    <a:pt x="97" y="0"/>
                  </a:cubicBezTo>
                  <a:cubicBezTo>
                    <a:pt x="116" y="0"/>
                    <a:pt x="116" y="0"/>
                    <a:pt x="116" y="0"/>
                  </a:cubicBezTo>
                  <a:cubicBezTo>
                    <a:pt x="116" y="3"/>
                    <a:pt x="116" y="26"/>
                    <a:pt x="116" y="29"/>
                  </a:cubicBezTo>
                  <a:cubicBezTo>
                    <a:pt x="192" y="35"/>
                    <a:pt x="185" y="72"/>
                    <a:pt x="186" y="108"/>
                  </a:cubicBezTo>
                  <a:cubicBezTo>
                    <a:pt x="7" y="108"/>
                    <a:pt x="7" y="108"/>
                    <a:pt x="7" y="108"/>
                  </a:cubicBezTo>
                  <a:close/>
                </a:path>
              </a:pathLst>
            </a:custGeom>
            <a:solidFill>
              <a:srgbClr val="976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04"/>
            <p:cNvSpPr/>
            <p:nvPr userDrawn="1"/>
          </p:nvSpPr>
          <p:spPr bwMode="auto">
            <a:xfrm>
              <a:off x="10389262" y="569993"/>
              <a:ext cx="80444" cy="32363"/>
            </a:xfrm>
            <a:custGeom>
              <a:avLst/>
              <a:gdLst>
                <a:gd name="T0" fmla="*/ 40 w 40"/>
                <a:gd name="T1" fmla="*/ 0 h 16"/>
                <a:gd name="T2" fmla="*/ 0 w 40"/>
                <a:gd name="T3" fmla="*/ 0 h 16"/>
                <a:gd name="T4" fmla="*/ 40 w 40"/>
                <a:gd name="T5" fmla="*/ 0 h 16"/>
              </a:gdLst>
              <a:ahLst/>
              <a:cxnLst>
                <a:cxn ang="0">
                  <a:pos x="T0" y="T1"/>
                </a:cxn>
                <a:cxn ang="0">
                  <a:pos x="T2" y="T3"/>
                </a:cxn>
                <a:cxn ang="0">
                  <a:pos x="T4" y="T5"/>
                </a:cxn>
              </a:cxnLst>
              <a:rect l="0" t="0" r="r" b="b"/>
              <a:pathLst>
                <a:path w="40" h="16">
                  <a:moveTo>
                    <a:pt x="40" y="0"/>
                  </a:moveTo>
                  <a:cubicBezTo>
                    <a:pt x="0" y="0"/>
                    <a:pt x="0" y="0"/>
                    <a:pt x="0" y="0"/>
                  </a:cubicBezTo>
                  <a:cubicBezTo>
                    <a:pt x="5" y="16"/>
                    <a:pt x="36" y="16"/>
                    <a:pt x="40" y="0"/>
                  </a:cubicBezTo>
                  <a:close/>
                </a:path>
              </a:pathLst>
            </a:custGeom>
            <a:solidFill>
              <a:srgbClr val="7B481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06"/>
            <p:cNvSpPr/>
            <p:nvPr userDrawn="1"/>
          </p:nvSpPr>
          <p:spPr bwMode="auto">
            <a:xfrm>
              <a:off x="10304194" y="290749"/>
              <a:ext cx="250580" cy="292189"/>
            </a:xfrm>
            <a:custGeom>
              <a:avLst/>
              <a:gdLst>
                <a:gd name="T0" fmla="*/ 7 w 124"/>
                <a:gd name="T1" fmla="*/ 69 h 145"/>
                <a:gd name="T2" fmla="*/ 13 w 124"/>
                <a:gd name="T3" fmla="*/ 108 h 145"/>
                <a:gd name="T4" fmla="*/ 62 w 124"/>
                <a:gd name="T5" fmla="*/ 145 h 145"/>
                <a:gd name="T6" fmla="*/ 112 w 124"/>
                <a:gd name="T7" fmla="*/ 108 h 145"/>
                <a:gd name="T8" fmla="*/ 117 w 124"/>
                <a:gd name="T9" fmla="*/ 69 h 145"/>
                <a:gd name="T10" fmla="*/ 62 w 124"/>
                <a:gd name="T11" fmla="*/ 0 h 145"/>
                <a:gd name="T12" fmla="*/ 7 w 124"/>
                <a:gd name="T13" fmla="*/ 69 h 145"/>
              </a:gdLst>
              <a:ahLst/>
              <a:cxnLst>
                <a:cxn ang="0">
                  <a:pos x="T0" y="T1"/>
                </a:cxn>
                <a:cxn ang="0">
                  <a:pos x="T2" y="T3"/>
                </a:cxn>
                <a:cxn ang="0">
                  <a:pos x="T4" y="T5"/>
                </a:cxn>
                <a:cxn ang="0">
                  <a:pos x="T6" y="T7"/>
                </a:cxn>
                <a:cxn ang="0">
                  <a:pos x="T8" y="T9"/>
                </a:cxn>
                <a:cxn ang="0">
                  <a:pos x="T10" y="T11"/>
                </a:cxn>
                <a:cxn ang="0">
                  <a:pos x="T12" y="T13"/>
                </a:cxn>
              </a:cxnLst>
              <a:rect l="0" t="0" r="r" b="b"/>
              <a:pathLst>
                <a:path w="124" h="145">
                  <a:moveTo>
                    <a:pt x="7" y="69"/>
                  </a:moveTo>
                  <a:cubicBezTo>
                    <a:pt x="0" y="68"/>
                    <a:pt x="1" y="108"/>
                    <a:pt x="13" y="108"/>
                  </a:cubicBezTo>
                  <a:cubicBezTo>
                    <a:pt x="22" y="128"/>
                    <a:pt x="38" y="145"/>
                    <a:pt x="62" y="145"/>
                  </a:cubicBezTo>
                  <a:cubicBezTo>
                    <a:pt x="86" y="145"/>
                    <a:pt x="103" y="128"/>
                    <a:pt x="112" y="108"/>
                  </a:cubicBezTo>
                  <a:cubicBezTo>
                    <a:pt x="122" y="108"/>
                    <a:pt x="124" y="68"/>
                    <a:pt x="117" y="69"/>
                  </a:cubicBezTo>
                  <a:cubicBezTo>
                    <a:pt x="120" y="26"/>
                    <a:pt x="118" y="0"/>
                    <a:pt x="62" y="0"/>
                  </a:cubicBezTo>
                  <a:cubicBezTo>
                    <a:pt x="7" y="0"/>
                    <a:pt x="4" y="25"/>
                    <a:pt x="7" y="69"/>
                  </a:cubicBezTo>
                  <a:close/>
                </a:path>
              </a:pathLst>
            </a:custGeom>
            <a:solidFill>
              <a:srgbClr val="97643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07"/>
            <p:cNvSpPr/>
            <p:nvPr userDrawn="1"/>
          </p:nvSpPr>
          <p:spPr bwMode="auto">
            <a:xfrm>
              <a:off x="10235770" y="626396"/>
              <a:ext cx="387428" cy="159965"/>
            </a:xfrm>
            <a:custGeom>
              <a:avLst/>
              <a:gdLst>
                <a:gd name="T0" fmla="*/ 7 w 192"/>
                <a:gd name="T1" fmla="*/ 79 h 79"/>
                <a:gd name="T2" fmla="*/ 77 w 192"/>
                <a:gd name="T3" fmla="*/ 0 h 79"/>
                <a:gd name="T4" fmla="*/ 116 w 192"/>
                <a:gd name="T5" fmla="*/ 0 h 79"/>
                <a:gd name="T6" fmla="*/ 186 w 192"/>
                <a:gd name="T7" fmla="*/ 79 h 79"/>
                <a:gd name="T8" fmla="*/ 7 w 192"/>
                <a:gd name="T9" fmla="*/ 79 h 79"/>
              </a:gdLst>
              <a:ahLst/>
              <a:cxnLst>
                <a:cxn ang="0">
                  <a:pos x="T0" y="T1"/>
                </a:cxn>
                <a:cxn ang="0">
                  <a:pos x="T2" y="T3"/>
                </a:cxn>
                <a:cxn ang="0">
                  <a:pos x="T4" y="T5"/>
                </a:cxn>
                <a:cxn ang="0">
                  <a:pos x="T6" y="T7"/>
                </a:cxn>
                <a:cxn ang="0">
                  <a:pos x="T8" y="T9"/>
                </a:cxn>
              </a:cxnLst>
              <a:rect l="0" t="0" r="r" b="b"/>
              <a:pathLst>
                <a:path w="192" h="79">
                  <a:moveTo>
                    <a:pt x="7" y="79"/>
                  </a:moveTo>
                  <a:cubicBezTo>
                    <a:pt x="7" y="43"/>
                    <a:pt x="0" y="6"/>
                    <a:pt x="77" y="0"/>
                  </a:cubicBezTo>
                  <a:cubicBezTo>
                    <a:pt x="89" y="7"/>
                    <a:pt x="102" y="7"/>
                    <a:pt x="116" y="0"/>
                  </a:cubicBezTo>
                  <a:cubicBezTo>
                    <a:pt x="192" y="6"/>
                    <a:pt x="185" y="43"/>
                    <a:pt x="186" y="79"/>
                  </a:cubicBezTo>
                  <a:cubicBezTo>
                    <a:pt x="7" y="79"/>
                    <a:pt x="7" y="79"/>
                    <a:pt x="7" y="7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208"/>
            <p:cNvSpPr/>
            <p:nvPr userDrawn="1"/>
          </p:nvSpPr>
          <p:spPr bwMode="auto">
            <a:xfrm>
              <a:off x="10302345" y="253763"/>
              <a:ext cx="282018" cy="206197"/>
            </a:xfrm>
            <a:custGeom>
              <a:avLst/>
              <a:gdLst>
                <a:gd name="T0" fmla="*/ 108 w 140"/>
                <a:gd name="T1" fmla="*/ 102 h 102"/>
                <a:gd name="T2" fmla="*/ 118 w 140"/>
                <a:gd name="T3" fmla="*/ 87 h 102"/>
                <a:gd name="T4" fmla="*/ 28 w 140"/>
                <a:gd name="T5" fmla="*/ 23 h 102"/>
                <a:gd name="T6" fmla="*/ 8 w 140"/>
                <a:gd name="T7" fmla="*/ 87 h 102"/>
                <a:gd name="T8" fmla="*/ 19 w 140"/>
                <a:gd name="T9" fmla="*/ 102 h 102"/>
                <a:gd name="T10" fmla="*/ 28 w 140"/>
                <a:gd name="T11" fmla="*/ 54 h 102"/>
                <a:gd name="T12" fmla="*/ 53 w 140"/>
                <a:gd name="T13" fmla="*/ 64 h 102"/>
                <a:gd name="T14" fmla="*/ 85 w 140"/>
                <a:gd name="T15" fmla="*/ 68 h 102"/>
                <a:gd name="T16" fmla="*/ 108 w 140"/>
                <a:gd name="T17"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02">
                  <a:moveTo>
                    <a:pt x="108" y="102"/>
                  </a:moveTo>
                  <a:cubicBezTo>
                    <a:pt x="108" y="93"/>
                    <a:pt x="109" y="87"/>
                    <a:pt x="118" y="87"/>
                  </a:cubicBezTo>
                  <a:cubicBezTo>
                    <a:pt x="140" y="6"/>
                    <a:pt x="57" y="0"/>
                    <a:pt x="28" y="23"/>
                  </a:cubicBezTo>
                  <a:cubicBezTo>
                    <a:pt x="2" y="26"/>
                    <a:pt x="0" y="57"/>
                    <a:pt x="8" y="87"/>
                  </a:cubicBezTo>
                  <a:cubicBezTo>
                    <a:pt x="17" y="87"/>
                    <a:pt x="19" y="93"/>
                    <a:pt x="19" y="102"/>
                  </a:cubicBezTo>
                  <a:cubicBezTo>
                    <a:pt x="21" y="84"/>
                    <a:pt x="20" y="65"/>
                    <a:pt x="28" y="54"/>
                  </a:cubicBezTo>
                  <a:cubicBezTo>
                    <a:pt x="36" y="58"/>
                    <a:pt x="44" y="63"/>
                    <a:pt x="53" y="64"/>
                  </a:cubicBezTo>
                  <a:cubicBezTo>
                    <a:pt x="70" y="67"/>
                    <a:pt x="79" y="64"/>
                    <a:pt x="85" y="68"/>
                  </a:cubicBezTo>
                  <a:cubicBezTo>
                    <a:pt x="100" y="77"/>
                    <a:pt x="105" y="83"/>
                    <a:pt x="108" y="10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209"/>
            <p:cNvSpPr/>
            <p:nvPr userDrawn="1"/>
          </p:nvSpPr>
          <p:spPr bwMode="auto">
            <a:xfrm>
              <a:off x="10404981" y="643040"/>
              <a:ext cx="49006" cy="143321"/>
            </a:xfrm>
            <a:custGeom>
              <a:avLst/>
              <a:gdLst>
                <a:gd name="T0" fmla="*/ 0 w 53"/>
                <a:gd name="T1" fmla="*/ 28 h 155"/>
                <a:gd name="T2" fmla="*/ 16 w 53"/>
                <a:gd name="T3" fmla="*/ 61 h 155"/>
                <a:gd name="T4" fmla="*/ 9 w 53"/>
                <a:gd name="T5" fmla="*/ 155 h 155"/>
                <a:gd name="T6" fmla="*/ 46 w 53"/>
                <a:gd name="T7" fmla="*/ 155 h 155"/>
                <a:gd name="T8" fmla="*/ 37 w 53"/>
                <a:gd name="T9" fmla="*/ 61 h 155"/>
                <a:gd name="T10" fmla="*/ 53 w 53"/>
                <a:gd name="T11" fmla="*/ 28 h 155"/>
                <a:gd name="T12" fmla="*/ 26 w 53"/>
                <a:gd name="T13" fmla="*/ 0 h 155"/>
                <a:gd name="T14" fmla="*/ 0 w 53"/>
                <a:gd name="T15" fmla="*/ 28 h 155"/>
                <a:gd name="T16" fmla="*/ 0 w 53"/>
                <a:gd name="T17" fmla="*/ 28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155">
                  <a:moveTo>
                    <a:pt x="0" y="28"/>
                  </a:moveTo>
                  <a:lnTo>
                    <a:pt x="16" y="61"/>
                  </a:lnTo>
                  <a:lnTo>
                    <a:pt x="9" y="155"/>
                  </a:lnTo>
                  <a:lnTo>
                    <a:pt x="46" y="155"/>
                  </a:lnTo>
                  <a:lnTo>
                    <a:pt x="37" y="61"/>
                  </a:lnTo>
                  <a:lnTo>
                    <a:pt x="53" y="28"/>
                  </a:lnTo>
                  <a:lnTo>
                    <a:pt x="26" y="0"/>
                  </a:lnTo>
                  <a:lnTo>
                    <a:pt x="0" y="28"/>
                  </a:lnTo>
                  <a:lnTo>
                    <a:pt x="0" y="28"/>
                  </a:lnTo>
                  <a:close/>
                </a:path>
              </a:pathLst>
            </a:custGeom>
            <a:solidFill>
              <a:srgbClr val="C4472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210"/>
            <p:cNvSpPr/>
            <p:nvPr userDrawn="1"/>
          </p:nvSpPr>
          <p:spPr bwMode="auto">
            <a:xfrm>
              <a:off x="10544603" y="422974"/>
              <a:ext cx="49931" cy="93390"/>
            </a:xfrm>
            <a:custGeom>
              <a:avLst/>
              <a:gdLst>
                <a:gd name="T0" fmla="*/ 8 w 25"/>
                <a:gd name="T1" fmla="*/ 0 h 46"/>
                <a:gd name="T2" fmla="*/ 5 w 25"/>
                <a:gd name="T3" fmla="*/ 0 h 46"/>
                <a:gd name="T4" fmla="*/ 0 w 25"/>
                <a:gd name="T5" fmla="*/ 44 h 46"/>
                <a:gd name="T6" fmla="*/ 2 w 25"/>
                <a:gd name="T7" fmla="*/ 45 h 46"/>
                <a:gd name="T8" fmla="*/ 23 w 25"/>
                <a:gd name="T9" fmla="*/ 25 h 46"/>
                <a:gd name="T10" fmla="*/ 8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8" y="0"/>
                  </a:moveTo>
                  <a:cubicBezTo>
                    <a:pt x="7" y="0"/>
                    <a:pt x="6" y="0"/>
                    <a:pt x="5" y="0"/>
                  </a:cubicBezTo>
                  <a:cubicBezTo>
                    <a:pt x="0" y="44"/>
                    <a:pt x="0" y="44"/>
                    <a:pt x="0" y="44"/>
                  </a:cubicBezTo>
                  <a:cubicBezTo>
                    <a:pt x="0" y="45"/>
                    <a:pt x="1" y="45"/>
                    <a:pt x="2" y="45"/>
                  </a:cubicBezTo>
                  <a:cubicBezTo>
                    <a:pt x="12" y="46"/>
                    <a:pt x="22" y="37"/>
                    <a:pt x="23" y="25"/>
                  </a:cubicBezTo>
                  <a:cubicBezTo>
                    <a:pt x="25" y="12"/>
                    <a:pt x="18" y="2"/>
                    <a:pt x="8" y="0"/>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211"/>
            <p:cNvSpPr/>
            <p:nvPr userDrawn="1"/>
          </p:nvSpPr>
          <p:spPr bwMode="auto">
            <a:xfrm>
              <a:off x="10505768" y="403556"/>
              <a:ext cx="54554" cy="124828"/>
            </a:xfrm>
            <a:custGeom>
              <a:avLst/>
              <a:gdLst>
                <a:gd name="T0" fmla="*/ 20 w 27"/>
                <a:gd name="T1" fmla="*/ 1 h 62"/>
                <a:gd name="T2" fmla="*/ 15 w 27"/>
                <a:gd name="T3" fmla="*/ 1 h 62"/>
                <a:gd name="T4" fmla="*/ 7 w 27"/>
                <a:gd name="T5" fmla="*/ 7 h 62"/>
                <a:gd name="T6" fmla="*/ 1 w 27"/>
                <a:gd name="T7" fmla="*/ 53 h 62"/>
                <a:gd name="T8" fmla="*/ 7 w 27"/>
                <a:gd name="T9" fmla="*/ 61 h 62"/>
                <a:gd name="T10" fmla="*/ 12 w 27"/>
                <a:gd name="T11" fmla="*/ 62 h 62"/>
                <a:gd name="T12" fmla="*/ 21 w 27"/>
                <a:gd name="T13" fmla="*/ 56 h 62"/>
                <a:gd name="T14" fmla="*/ 27 w 27"/>
                <a:gd name="T15" fmla="*/ 10 h 62"/>
                <a:gd name="T16" fmla="*/ 20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20" y="1"/>
                  </a:moveTo>
                  <a:cubicBezTo>
                    <a:pt x="15" y="1"/>
                    <a:pt x="15" y="1"/>
                    <a:pt x="15" y="1"/>
                  </a:cubicBezTo>
                  <a:cubicBezTo>
                    <a:pt x="11" y="0"/>
                    <a:pt x="7" y="3"/>
                    <a:pt x="7" y="7"/>
                  </a:cubicBezTo>
                  <a:cubicBezTo>
                    <a:pt x="1" y="53"/>
                    <a:pt x="1" y="53"/>
                    <a:pt x="1" y="53"/>
                  </a:cubicBezTo>
                  <a:cubicBezTo>
                    <a:pt x="0" y="57"/>
                    <a:pt x="3" y="61"/>
                    <a:pt x="7" y="61"/>
                  </a:cubicBezTo>
                  <a:cubicBezTo>
                    <a:pt x="12" y="62"/>
                    <a:pt x="12" y="62"/>
                    <a:pt x="12" y="62"/>
                  </a:cubicBezTo>
                  <a:cubicBezTo>
                    <a:pt x="16" y="62"/>
                    <a:pt x="20" y="60"/>
                    <a:pt x="21" y="56"/>
                  </a:cubicBezTo>
                  <a:cubicBezTo>
                    <a:pt x="27" y="10"/>
                    <a:pt x="27" y="10"/>
                    <a:pt x="27" y="10"/>
                  </a:cubicBezTo>
                  <a:cubicBezTo>
                    <a:pt x="27" y="6"/>
                    <a:pt x="24" y="2"/>
                    <a:pt x="20" y="1"/>
                  </a:cubicBez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212"/>
            <p:cNvSpPr/>
            <p:nvPr userDrawn="1"/>
          </p:nvSpPr>
          <p:spPr bwMode="auto">
            <a:xfrm>
              <a:off x="10271831" y="212153"/>
              <a:ext cx="312531" cy="247806"/>
            </a:xfrm>
            <a:custGeom>
              <a:avLst/>
              <a:gdLst>
                <a:gd name="T0" fmla="*/ 152 w 155"/>
                <a:gd name="T1" fmla="*/ 94 h 123"/>
                <a:gd name="T2" fmla="*/ 152 w 155"/>
                <a:gd name="T3" fmla="*/ 94 h 123"/>
                <a:gd name="T4" fmla="*/ 3 w 155"/>
                <a:gd name="T5" fmla="*/ 94 h 123"/>
                <a:gd name="T6" fmla="*/ 3 w 155"/>
                <a:gd name="T7" fmla="*/ 94 h 123"/>
                <a:gd name="T8" fmla="*/ 1 w 155"/>
                <a:gd name="T9" fmla="*/ 96 h 123"/>
                <a:gd name="T10" fmla="*/ 4 w 155"/>
                <a:gd name="T11" fmla="*/ 121 h 123"/>
                <a:gd name="T12" fmla="*/ 7 w 155"/>
                <a:gd name="T13" fmla="*/ 123 h 123"/>
                <a:gd name="T14" fmla="*/ 11 w 155"/>
                <a:gd name="T15" fmla="*/ 122 h 123"/>
                <a:gd name="T16" fmla="*/ 13 w 155"/>
                <a:gd name="T17" fmla="*/ 119 h 123"/>
                <a:gd name="T18" fmla="*/ 10 w 155"/>
                <a:gd name="T19" fmla="*/ 95 h 123"/>
                <a:gd name="T20" fmla="*/ 8 w 155"/>
                <a:gd name="T21" fmla="*/ 93 h 123"/>
                <a:gd name="T22" fmla="*/ 147 w 155"/>
                <a:gd name="T23" fmla="*/ 93 h 123"/>
                <a:gd name="T24" fmla="*/ 145 w 155"/>
                <a:gd name="T25" fmla="*/ 95 h 123"/>
                <a:gd name="T26" fmla="*/ 142 w 155"/>
                <a:gd name="T27" fmla="*/ 119 h 123"/>
                <a:gd name="T28" fmla="*/ 144 w 155"/>
                <a:gd name="T29" fmla="*/ 122 h 123"/>
                <a:gd name="T30" fmla="*/ 149 w 155"/>
                <a:gd name="T31" fmla="*/ 123 h 123"/>
                <a:gd name="T32" fmla="*/ 151 w 155"/>
                <a:gd name="T33" fmla="*/ 121 h 123"/>
                <a:gd name="T34" fmla="*/ 154 w 155"/>
                <a:gd name="T35" fmla="*/ 96 h 123"/>
                <a:gd name="T36" fmla="*/ 152 w 155"/>
                <a:gd name="T37" fmla="*/ 9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5" h="123">
                  <a:moveTo>
                    <a:pt x="152" y="94"/>
                  </a:moveTo>
                  <a:cubicBezTo>
                    <a:pt x="152" y="94"/>
                    <a:pt x="152" y="94"/>
                    <a:pt x="152" y="94"/>
                  </a:cubicBezTo>
                  <a:cubicBezTo>
                    <a:pt x="150" y="1"/>
                    <a:pt x="3" y="0"/>
                    <a:pt x="3" y="94"/>
                  </a:cubicBezTo>
                  <a:cubicBezTo>
                    <a:pt x="3" y="94"/>
                    <a:pt x="3" y="94"/>
                    <a:pt x="3" y="94"/>
                  </a:cubicBezTo>
                  <a:cubicBezTo>
                    <a:pt x="1" y="94"/>
                    <a:pt x="0" y="95"/>
                    <a:pt x="1" y="96"/>
                  </a:cubicBezTo>
                  <a:cubicBezTo>
                    <a:pt x="4" y="121"/>
                    <a:pt x="4" y="121"/>
                    <a:pt x="4" y="121"/>
                  </a:cubicBezTo>
                  <a:cubicBezTo>
                    <a:pt x="4" y="122"/>
                    <a:pt x="5" y="123"/>
                    <a:pt x="7" y="123"/>
                  </a:cubicBezTo>
                  <a:cubicBezTo>
                    <a:pt x="11" y="122"/>
                    <a:pt x="11" y="122"/>
                    <a:pt x="11" y="122"/>
                  </a:cubicBezTo>
                  <a:cubicBezTo>
                    <a:pt x="12" y="122"/>
                    <a:pt x="13" y="121"/>
                    <a:pt x="13" y="119"/>
                  </a:cubicBezTo>
                  <a:cubicBezTo>
                    <a:pt x="10" y="95"/>
                    <a:pt x="10" y="95"/>
                    <a:pt x="10" y="95"/>
                  </a:cubicBezTo>
                  <a:cubicBezTo>
                    <a:pt x="10" y="94"/>
                    <a:pt x="9" y="93"/>
                    <a:pt x="8" y="93"/>
                  </a:cubicBezTo>
                  <a:cubicBezTo>
                    <a:pt x="8" y="5"/>
                    <a:pt x="147" y="6"/>
                    <a:pt x="147" y="93"/>
                  </a:cubicBezTo>
                  <a:cubicBezTo>
                    <a:pt x="146" y="93"/>
                    <a:pt x="145" y="94"/>
                    <a:pt x="145" y="95"/>
                  </a:cubicBezTo>
                  <a:cubicBezTo>
                    <a:pt x="142" y="119"/>
                    <a:pt x="142" y="119"/>
                    <a:pt x="142" y="119"/>
                  </a:cubicBezTo>
                  <a:cubicBezTo>
                    <a:pt x="142" y="121"/>
                    <a:pt x="143" y="122"/>
                    <a:pt x="144" y="122"/>
                  </a:cubicBezTo>
                  <a:cubicBezTo>
                    <a:pt x="149" y="123"/>
                    <a:pt x="149" y="123"/>
                    <a:pt x="149" y="123"/>
                  </a:cubicBezTo>
                  <a:cubicBezTo>
                    <a:pt x="150" y="123"/>
                    <a:pt x="151" y="122"/>
                    <a:pt x="151" y="121"/>
                  </a:cubicBezTo>
                  <a:cubicBezTo>
                    <a:pt x="154" y="96"/>
                    <a:pt x="154" y="96"/>
                    <a:pt x="154" y="96"/>
                  </a:cubicBezTo>
                  <a:cubicBezTo>
                    <a:pt x="155" y="95"/>
                    <a:pt x="154" y="94"/>
                    <a:pt x="152" y="94"/>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213"/>
            <p:cNvSpPr/>
            <p:nvPr userDrawn="1"/>
          </p:nvSpPr>
          <p:spPr bwMode="auto">
            <a:xfrm>
              <a:off x="10264434" y="422974"/>
              <a:ext cx="49931" cy="93390"/>
            </a:xfrm>
            <a:custGeom>
              <a:avLst/>
              <a:gdLst>
                <a:gd name="T0" fmla="*/ 17 w 25"/>
                <a:gd name="T1" fmla="*/ 0 h 46"/>
                <a:gd name="T2" fmla="*/ 20 w 25"/>
                <a:gd name="T3" fmla="*/ 0 h 46"/>
                <a:gd name="T4" fmla="*/ 25 w 25"/>
                <a:gd name="T5" fmla="*/ 44 h 46"/>
                <a:gd name="T6" fmla="*/ 23 w 25"/>
                <a:gd name="T7" fmla="*/ 45 h 46"/>
                <a:gd name="T8" fmla="*/ 2 w 25"/>
                <a:gd name="T9" fmla="*/ 25 h 46"/>
                <a:gd name="T10" fmla="*/ 17 w 25"/>
                <a:gd name="T11" fmla="*/ 0 h 46"/>
              </a:gdLst>
              <a:ahLst/>
              <a:cxnLst>
                <a:cxn ang="0">
                  <a:pos x="T0" y="T1"/>
                </a:cxn>
                <a:cxn ang="0">
                  <a:pos x="T2" y="T3"/>
                </a:cxn>
                <a:cxn ang="0">
                  <a:pos x="T4" y="T5"/>
                </a:cxn>
                <a:cxn ang="0">
                  <a:pos x="T6" y="T7"/>
                </a:cxn>
                <a:cxn ang="0">
                  <a:pos x="T8" y="T9"/>
                </a:cxn>
                <a:cxn ang="0">
                  <a:pos x="T10" y="T11"/>
                </a:cxn>
              </a:cxnLst>
              <a:rect l="0" t="0" r="r" b="b"/>
              <a:pathLst>
                <a:path w="25" h="46">
                  <a:moveTo>
                    <a:pt x="17" y="0"/>
                  </a:moveTo>
                  <a:cubicBezTo>
                    <a:pt x="18" y="0"/>
                    <a:pt x="19" y="0"/>
                    <a:pt x="20" y="0"/>
                  </a:cubicBezTo>
                  <a:cubicBezTo>
                    <a:pt x="25" y="44"/>
                    <a:pt x="25" y="44"/>
                    <a:pt x="25" y="44"/>
                  </a:cubicBezTo>
                  <a:cubicBezTo>
                    <a:pt x="25" y="45"/>
                    <a:pt x="24" y="45"/>
                    <a:pt x="23" y="45"/>
                  </a:cubicBezTo>
                  <a:cubicBezTo>
                    <a:pt x="13" y="46"/>
                    <a:pt x="3" y="37"/>
                    <a:pt x="2" y="25"/>
                  </a:cubicBezTo>
                  <a:cubicBezTo>
                    <a:pt x="0" y="12"/>
                    <a:pt x="7" y="2"/>
                    <a:pt x="17" y="0"/>
                  </a:cubicBez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214"/>
            <p:cNvSpPr/>
            <p:nvPr userDrawn="1"/>
          </p:nvSpPr>
          <p:spPr bwMode="auto">
            <a:xfrm>
              <a:off x="10298646" y="403556"/>
              <a:ext cx="54554" cy="124828"/>
            </a:xfrm>
            <a:custGeom>
              <a:avLst/>
              <a:gdLst>
                <a:gd name="T0" fmla="*/ 7 w 27"/>
                <a:gd name="T1" fmla="*/ 1 h 62"/>
                <a:gd name="T2" fmla="*/ 12 w 27"/>
                <a:gd name="T3" fmla="*/ 1 h 62"/>
                <a:gd name="T4" fmla="*/ 20 w 27"/>
                <a:gd name="T5" fmla="*/ 7 h 62"/>
                <a:gd name="T6" fmla="*/ 26 w 27"/>
                <a:gd name="T7" fmla="*/ 53 h 62"/>
                <a:gd name="T8" fmla="*/ 20 w 27"/>
                <a:gd name="T9" fmla="*/ 61 h 62"/>
                <a:gd name="T10" fmla="*/ 15 w 27"/>
                <a:gd name="T11" fmla="*/ 62 h 62"/>
                <a:gd name="T12" fmla="*/ 6 w 27"/>
                <a:gd name="T13" fmla="*/ 56 h 62"/>
                <a:gd name="T14" fmla="*/ 0 w 27"/>
                <a:gd name="T15" fmla="*/ 10 h 62"/>
                <a:gd name="T16" fmla="*/ 7 w 27"/>
                <a:gd name="T1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62">
                  <a:moveTo>
                    <a:pt x="7" y="1"/>
                  </a:moveTo>
                  <a:cubicBezTo>
                    <a:pt x="12" y="1"/>
                    <a:pt x="12" y="1"/>
                    <a:pt x="12" y="1"/>
                  </a:cubicBezTo>
                  <a:cubicBezTo>
                    <a:pt x="16" y="0"/>
                    <a:pt x="20" y="3"/>
                    <a:pt x="20" y="7"/>
                  </a:cubicBezTo>
                  <a:cubicBezTo>
                    <a:pt x="26" y="53"/>
                    <a:pt x="26" y="53"/>
                    <a:pt x="26" y="53"/>
                  </a:cubicBezTo>
                  <a:cubicBezTo>
                    <a:pt x="27" y="57"/>
                    <a:pt x="24" y="61"/>
                    <a:pt x="20" y="61"/>
                  </a:cubicBezTo>
                  <a:cubicBezTo>
                    <a:pt x="15" y="62"/>
                    <a:pt x="15" y="62"/>
                    <a:pt x="15" y="62"/>
                  </a:cubicBezTo>
                  <a:cubicBezTo>
                    <a:pt x="11" y="62"/>
                    <a:pt x="7" y="60"/>
                    <a:pt x="6" y="56"/>
                  </a:cubicBezTo>
                  <a:cubicBezTo>
                    <a:pt x="0" y="10"/>
                    <a:pt x="0" y="10"/>
                    <a:pt x="0" y="10"/>
                  </a:cubicBezTo>
                  <a:cubicBezTo>
                    <a:pt x="0" y="6"/>
                    <a:pt x="3" y="2"/>
                    <a:pt x="7" y="1"/>
                  </a:cubicBezTo>
                  <a:close/>
                </a:path>
              </a:pathLst>
            </a:custGeom>
            <a:solidFill>
              <a:srgbClr val="496F8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215"/>
            <p:cNvSpPr/>
            <p:nvPr userDrawn="1"/>
          </p:nvSpPr>
          <p:spPr bwMode="auto">
            <a:xfrm>
              <a:off x="10266283" y="484000"/>
              <a:ext cx="162738" cy="80445"/>
            </a:xfrm>
            <a:custGeom>
              <a:avLst/>
              <a:gdLst>
                <a:gd name="T0" fmla="*/ 2 w 81"/>
                <a:gd name="T1" fmla="*/ 0 h 40"/>
                <a:gd name="T2" fmla="*/ 57 w 81"/>
                <a:gd name="T3" fmla="*/ 36 h 40"/>
                <a:gd name="T4" fmla="*/ 69 w 81"/>
                <a:gd name="T5" fmla="*/ 40 h 40"/>
                <a:gd name="T6" fmla="*/ 81 w 81"/>
                <a:gd name="T7" fmla="*/ 35 h 40"/>
                <a:gd name="T8" fmla="*/ 69 w 81"/>
                <a:gd name="T9" fmla="*/ 29 h 40"/>
                <a:gd name="T10" fmla="*/ 57 w 81"/>
                <a:gd name="T11" fmla="*/ 34 h 40"/>
                <a:gd name="T12" fmla="*/ 12 w 81"/>
                <a:gd name="T13" fmla="*/ 24 h 40"/>
                <a:gd name="T14" fmla="*/ 5 w 81"/>
                <a:gd name="T15" fmla="*/ 5 h 40"/>
                <a:gd name="T16" fmla="*/ 2 w 81"/>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40">
                  <a:moveTo>
                    <a:pt x="2" y="0"/>
                  </a:moveTo>
                  <a:cubicBezTo>
                    <a:pt x="0" y="34"/>
                    <a:pt x="31" y="37"/>
                    <a:pt x="57" y="36"/>
                  </a:cubicBezTo>
                  <a:cubicBezTo>
                    <a:pt x="59" y="39"/>
                    <a:pt x="64" y="40"/>
                    <a:pt x="69" y="40"/>
                  </a:cubicBezTo>
                  <a:cubicBezTo>
                    <a:pt x="76" y="40"/>
                    <a:pt x="81" y="38"/>
                    <a:pt x="81" y="35"/>
                  </a:cubicBezTo>
                  <a:cubicBezTo>
                    <a:pt x="81" y="31"/>
                    <a:pt x="76" y="29"/>
                    <a:pt x="69" y="29"/>
                  </a:cubicBezTo>
                  <a:cubicBezTo>
                    <a:pt x="63" y="29"/>
                    <a:pt x="58" y="31"/>
                    <a:pt x="57" y="34"/>
                  </a:cubicBezTo>
                  <a:cubicBezTo>
                    <a:pt x="41" y="34"/>
                    <a:pt x="21" y="33"/>
                    <a:pt x="12" y="24"/>
                  </a:cubicBezTo>
                  <a:cubicBezTo>
                    <a:pt x="7" y="19"/>
                    <a:pt x="5" y="12"/>
                    <a:pt x="5" y="5"/>
                  </a:cubicBezTo>
                  <a:cubicBezTo>
                    <a:pt x="4" y="4"/>
                    <a:pt x="3"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9" name="椭圆 38"/>
          <p:cNvSpPr/>
          <p:nvPr userDrawn="1"/>
        </p:nvSpPr>
        <p:spPr>
          <a:xfrm>
            <a:off x="11013958" y="706106"/>
            <a:ext cx="167991" cy="167991"/>
          </a:xfrm>
          <a:prstGeom prst="ellipse">
            <a:avLst/>
          </a:prstGeom>
          <a:solidFill>
            <a:srgbClr val="2A6F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userDrawn="1"/>
        </p:nvGrpSpPr>
        <p:grpSpPr>
          <a:xfrm>
            <a:off x="11403547" y="193153"/>
            <a:ext cx="428697" cy="453914"/>
            <a:chOff x="6122988" y="1643062"/>
            <a:chExt cx="369888" cy="371476"/>
          </a:xfrm>
          <a:solidFill>
            <a:srgbClr val="3A98BC"/>
          </a:solidFill>
        </p:grpSpPr>
        <p:sp>
          <p:nvSpPr>
            <p:cNvPr id="42" name="Freeform 64"/>
            <p:cNvSpPr/>
            <p:nvPr/>
          </p:nvSpPr>
          <p:spPr bwMode="auto">
            <a:xfrm>
              <a:off x="6122988" y="1643062"/>
              <a:ext cx="369888" cy="371476"/>
            </a:xfrm>
            <a:custGeom>
              <a:avLst/>
              <a:gdLst>
                <a:gd name="T0" fmla="*/ 60 w 1018"/>
                <a:gd name="T1" fmla="*/ 2 h 1023"/>
                <a:gd name="T2" fmla="*/ 0 w 1018"/>
                <a:gd name="T3" fmla="*/ 60 h 1023"/>
                <a:gd name="T4" fmla="*/ 0 w 1018"/>
                <a:gd name="T5" fmla="*/ 137 h 1023"/>
                <a:gd name="T6" fmla="*/ 60 w 1018"/>
                <a:gd name="T7" fmla="*/ 198 h 1023"/>
                <a:gd name="T8" fmla="*/ 820 w 1018"/>
                <a:gd name="T9" fmla="*/ 963 h 1023"/>
                <a:gd name="T10" fmla="*/ 882 w 1018"/>
                <a:gd name="T11" fmla="*/ 1023 h 1023"/>
                <a:gd name="T12" fmla="*/ 958 w 1018"/>
                <a:gd name="T13" fmla="*/ 1023 h 1023"/>
                <a:gd name="T14" fmla="*/ 1016 w 1018"/>
                <a:gd name="T15" fmla="*/ 963 h 1023"/>
                <a:gd name="T16" fmla="*/ 60 w 1018"/>
                <a:gd name="T17" fmla="*/ 2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8" h="1023">
                  <a:moveTo>
                    <a:pt x="60" y="2"/>
                  </a:moveTo>
                  <a:cubicBezTo>
                    <a:pt x="27" y="0"/>
                    <a:pt x="0" y="27"/>
                    <a:pt x="0" y="60"/>
                  </a:cubicBezTo>
                  <a:cubicBezTo>
                    <a:pt x="0" y="137"/>
                    <a:pt x="0" y="137"/>
                    <a:pt x="0" y="137"/>
                  </a:cubicBezTo>
                  <a:cubicBezTo>
                    <a:pt x="0" y="170"/>
                    <a:pt x="27" y="196"/>
                    <a:pt x="60" y="198"/>
                  </a:cubicBezTo>
                  <a:cubicBezTo>
                    <a:pt x="466" y="228"/>
                    <a:pt x="791" y="555"/>
                    <a:pt x="820" y="963"/>
                  </a:cubicBezTo>
                  <a:cubicBezTo>
                    <a:pt x="822" y="996"/>
                    <a:pt x="849" y="1023"/>
                    <a:pt x="882" y="1023"/>
                  </a:cubicBezTo>
                  <a:cubicBezTo>
                    <a:pt x="958" y="1023"/>
                    <a:pt x="958" y="1023"/>
                    <a:pt x="958" y="1023"/>
                  </a:cubicBezTo>
                  <a:cubicBezTo>
                    <a:pt x="991" y="1023"/>
                    <a:pt x="1018" y="996"/>
                    <a:pt x="1016" y="963"/>
                  </a:cubicBezTo>
                  <a:cubicBezTo>
                    <a:pt x="986" y="447"/>
                    <a:pt x="574" y="32"/>
                    <a:pt x="6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Oval 65"/>
            <p:cNvSpPr>
              <a:spLocks noChangeArrowheads="1"/>
            </p:cNvSpPr>
            <p:nvPr/>
          </p:nvSpPr>
          <p:spPr bwMode="auto">
            <a:xfrm>
              <a:off x="6122988" y="1916113"/>
              <a:ext cx="98425" cy="984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66"/>
            <p:cNvSpPr/>
            <p:nvPr/>
          </p:nvSpPr>
          <p:spPr bwMode="auto">
            <a:xfrm>
              <a:off x="6122988" y="1770063"/>
              <a:ext cx="244475" cy="244475"/>
            </a:xfrm>
            <a:custGeom>
              <a:avLst/>
              <a:gdLst>
                <a:gd name="T0" fmla="*/ 60 w 672"/>
                <a:gd name="T1" fmla="*/ 3 h 675"/>
                <a:gd name="T2" fmla="*/ 0 w 672"/>
                <a:gd name="T3" fmla="*/ 61 h 675"/>
                <a:gd name="T4" fmla="*/ 0 w 672"/>
                <a:gd name="T5" fmla="*/ 137 h 675"/>
                <a:gd name="T6" fmla="*/ 60 w 672"/>
                <a:gd name="T7" fmla="*/ 200 h 675"/>
                <a:gd name="T8" fmla="*/ 336 w 672"/>
                <a:gd name="T9" fmla="*/ 337 h 675"/>
                <a:gd name="T10" fmla="*/ 472 w 672"/>
                <a:gd name="T11" fmla="*/ 616 h 675"/>
                <a:gd name="T12" fmla="*/ 536 w 672"/>
                <a:gd name="T13" fmla="*/ 675 h 675"/>
                <a:gd name="T14" fmla="*/ 612 w 672"/>
                <a:gd name="T15" fmla="*/ 675 h 675"/>
                <a:gd name="T16" fmla="*/ 669 w 672"/>
                <a:gd name="T17" fmla="*/ 616 h 675"/>
                <a:gd name="T18" fmla="*/ 60 w 672"/>
                <a:gd name="T19" fmla="*/ 3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2" h="675">
                  <a:moveTo>
                    <a:pt x="60" y="3"/>
                  </a:moveTo>
                  <a:cubicBezTo>
                    <a:pt x="27" y="0"/>
                    <a:pt x="0" y="28"/>
                    <a:pt x="0" y="61"/>
                  </a:cubicBezTo>
                  <a:cubicBezTo>
                    <a:pt x="0" y="137"/>
                    <a:pt x="0" y="137"/>
                    <a:pt x="0" y="137"/>
                  </a:cubicBezTo>
                  <a:cubicBezTo>
                    <a:pt x="0" y="170"/>
                    <a:pt x="27" y="196"/>
                    <a:pt x="60" y="200"/>
                  </a:cubicBezTo>
                  <a:cubicBezTo>
                    <a:pt x="164" y="213"/>
                    <a:pt x="261" y="261"/>
                    <a:pt x="336" y="337"/>
                  </a:cubicBezTo>
                  <a:cubicBezTo>
                    <a:pt x="412" y="413"/>
                    <a:pt x="459" y="510"/>
                    <a:pt x="472" y="616"/>
                  </a:cubicBezTo>
                  <a:cubicBezTo>
                    <a:pt x="476" y="649"/>
                    <a:pt x="503" y="675"/>
                    <a:pt x="536" y="675"/>
                  </a:cubicBezTo>
                  <a:cubicBezTo>
                    <a:pt x="612" y="675"/>
                    <a:pt x="612" y="675"/>
                    <a:pt x="612" y="675"/>
                  </a:cubicBezTo>
                  <a:cubicBezTo>
                    <a:pt x="645" y="675"/>
                    <a:pt x="672" y="649"/>
                    <a:pt x="669" y="616"/>
                  </a:cubicBezTo>
                  <a:cubicBezTo>
                    <a:pt x="641" y="291"/>
                    <a:pt x="383" y="32"/>
                    <a:pt x="6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536575" algn="l" defTabSz="91440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tags" Target="../tags/tag124.xml"/><Relationship Id="rId8" Type="http://schemas.openxmlformats.org/officeDocument/2006/relationships/tags" Target="../tags/tag123.xml"/><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4" Type="http://schemas.openxmlformats.org/officeDocument/2006/relationships/slideLayout" Target="../slideLayouts/slideLayout2.xml"/><Relationship Id="rId23" Type="http://schemas.openxmlformats.org/officeDocument/2006/relationships/tags" Target="../tags/tag138.xml"/><Relationship Id="rId22" Type="http://schemas.openxmlformats.org/officeDocument/2006/relationships/tags" Target="../tags/tag137.xml"/><Relationship Id="rId21" Type="http://schemas.openxmlformats.org/officeDocument/2006/relationships/tags" Target="../tags/tag136.xml"/><Relationship Id="rId20" Type="http://schemas.openxmlformats.org/officeDocument/2006/relationships/tags" Target="../tags/tag135.xml"/><Relationship Id="rId2" Type="http://schemas.openxmlformats.org/officeDocument/2006/relationships/tags" Target="../tags/tag117.xml"/><Relationship Id="rId19" Type="http://schemas.openxmlformats.org/officeDocument/2006/relationships/tags" Target="../tags/tag134.xml"/><Relationship Id="rId18" Type="http://schemas.openxmlformats.org/officeDocument/2006/relationships/tags" Target="../tags/tag133.xml"/><Relationship Id="rId17" Type="http://schemas.openxmlformats.org/officeDocument/2006/relationships/tags" Target="../tags/tag132.xml"/><Relationship Id="rId16" Type="http://schemas.openxmlformats.org/officeDocument/2006/relationships/tags" Target="../tags/tag131.xml"/><Relationship Id="rId15" Type="http://schemas.openxmlformats.org/officeDocument/2006/relationships/tags" Target="../tags/tag130.xml"/><Relationship Id="rId14" Type="http://schemas.openxmlformats.org/officeDocument/2006/relationships/tags" Target="../tags/tag129.xml"/><Relationship Id="rId13" Type="http://schemas.openxmlformats.org/officeDocument/2006/relationships/tags" Target="../tags/tag128.xml"/><Relationship Id="rId12" Type="http://schemas.openxmlformats.org/officeDocument/2006/relationships/tags" Target="../tags/tag127.xml"/><Relationship Id="rId11" Type="http://schemas.openxmlformats.org/officeDocument/2006/relationships/tags" Target="../tags/tag126.xml"/><Relationship Id="rId10" Type="http://schemas.openxmlformats.org/officeDocument/2006/relationships/tags" Target="../tags/tag125.xml"/><Relationship Id="rId1" Type="http://schemas.openxmlformats.org/officeDocument/2006/relationships/tags" Target="../tags/tag116.xml"/></Relationships>
</file>

<file path=ppt/slides/_rels/slide11.xml.rels><?xml version="1.0" encoding="UTF-8" standalone="yes"?>
<Relationships xmlns="http://schemas.openxmlformats.org/package/2006/relationships"><Relationship Id="rId9" Type="http://schemas.openxmlformats.org/officeDocument/2006/relationships/tags" Target="../tags/tag144.xml"/><Relationship Id="rId8" Type="http://schemas.openxmlformats.org/officeDocument/2006/relationships/image" Target="../media/image6.png"/><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image" Target="../media/image5.png"/><Relationship Id="rId3" Type="http://schemas.openxmlformats.org/officeDocument/2006/relationships/tags" Target="../tags/tag140.xml"/><Relationship Id="rId2" Type="http://schemas.openxmlformats.org/officeDocument/2006/relationships/image" Target="../media/image4.png"/><Relationship Id="rId11" Type="http://schemas.openxmlformats.org/officeDocument/2006/relationships/slideLayout" Target="../slideLayouts/slideLayout2.xml"/><Relationship Id="rId10" Type="http://schemas.openxmlformats.org/officeDocument/2006/relationships/image" Target="../media/image7.png"/><Relationship Id="rId1" Type="http://schemas.openxmlformats.org/officeDocument/2006/relationships/tags" Target="../tags/tag139.xml"/></Relationships>
</file>

<file path=ppt/slides/_rels/slide12.xml.rels><?xml version="1.0" encoding="UTF-8" standalone="yes"?>
<Relationships xmlns="http://schemas.openxmlformats.org/package/2006/relationships"><Relationship Id="rId9" Type="http://schemas.openxmlformats.org/officeDocument/2006/relationships/tags" Target="../tags/tag151.xml"/><Relationship Id="rId8" Type="http://schemas.openxmlformats.org/officeDocument/2006/relationships/image" Target="../media/image9.png"/><Relationship Id="rId7" Type="http://schemas.openxmlformats.org/officeDocument/2006/relationships/tags" Target="../tags/tag150.xml"/><Relationship Id="rId6" Type="http://schemas.openxmlformats.org/officeDocument/2006/relationships/image" Target="../media/image8.png"/><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5" Type="http://schemas.openxmlformats.org/officeDocument/2006/relationships/slideLayout" Target="../slideLayouts/slideLayout2.xml"/><Relationship Id="rId14" Type="http://schemas.openxmlformats.org/officeDocument/2006/relationships/image" Target="../media/image11.png"/><Relationship Id="rId13" Type="http://schemas.openxmlformats.org/officeDocument/2006/relationships/tags" Target="../tags/tag154.xml"/><Relationship Id="rId12" Type="http://schemas.openxmlformats.org/officeDocument/2006/relationships/image" Target="../media/image10.png"/><Relationship Id="rId11" Type="http://schemas.openxmlformats.org/officeDocument/2006/relationships/tags" Target="../tags/tag153.xml"/><Relationship Id="rId10" Type="http://schemas.openxmlformats.org/officeDocument/2006/relationships/tags" Target="../tags/tag152.xml"/><Relationship Id="rId1" Type="http://schemas.openxmlformats.org/officeDocument/2006/relationships/tags" Target="../tags/tag145.xml"/></Relationships>
</file>

<file path=ppt/slides/_rels/slide13.xml.rels><?xml version="1.0" encoding="UTF-8" standalone="yes"?>
<Relationships xmlns="http://schemas.openxmlformats.org/package/2006/relationships"><Relationship Id="rId9" Type="http://schemas.openxmlformats.org/officeDocument/2006/relationships/tags" Target="../tags/tag161.xml"/><Relationship Id="rId8" Type="http://schemas.openxmlformats.org/officeDocument/2006/relationships/image" Target="../media/image13.png"/><Relationship Id="rId7" Type="http://schemas.openxmlformats.org/officeDocument/2006/relationships/tags" Target="../tags/tag160.xml"/><Relationship Id="rId6" Type="http://schemas.openxmlformats.org/officeDocument/2006/relationships/image" Target="../media/image12.png"/><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tags" Target="../tags/tag156.xml"/><Relationship Id="rId15" Type="http://schemas.openxmlformats.org/officeDocument/2006/relationships/slideLayout" Target="../slideLayouts/slideLayout2.xml"/><Relationship Id="rId14" Type="http://schemas.openxmlformats.org/officeDocument/2006/relationships/image" Target="../media/image15.png"/><Relationship Id="rId13" Type="http://schemas.openxmlformats.org/officeDocument/2006/relationships/tags" Target="../tags/tag164.xml"/><Relationship Id="rId12" Type="http://schemas.openxmlformats.org/officeDocument/2006/relationships/image" Target="../media/image14.png"/><Relationship Id="rId11" Type="http://schemas.openxmlformats.org/officeDocument/2006/relationships/tags" Target="../tags/tag163.xml"/><Relationship Id="rId10" Type="http://schemas.openxmlformats.org/officeDocument/2006/relationships/tags" Target="../tags/tag162.xml"/><Relationship Id="rId1" Type="http://schemas.openxmlformats.org/officeDocument/2006/relationships/tags" Target="../tags/tag155.xml"/></Relationships>
</file>

<file path=ppt/slides/_rels/slide14.xml.rels><?xml version="1.0" encoding="UTF-8" standalone="yes"?>
<Relationships xmlns="http://schemas.openxmlformats.org/package/2006/relationships"><Relationship Id="rId9" Type="http://schemas.openxmlformats.org/officeDocument/2006/relationships/tags" Target="../tags/tag172.xml"/><Relationship Id="rId8" Type="http://schemas.openxmlformats.org/officeDocument/2006/relationships/image" Target="../media/image2.png"/><Relationship Id="rId7" Type="http://schemas.openxmlformats.org/officeDocument/2006/relationships/tags" Target="../tags/tag171.xml"/><Relationship Id="rId6" Type="http://schemas.openxmlformats.org/officeDocument/2006/relationships/tags" Target="../tags/tag17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tags" Target="../tags/tag166.xml"/><Relationship Id="rId13" Type="http://schemas.openxmlformats.org/officeDocument/2006/relationships/slideLayout" Target="../slideLayouts/slideLayout1.xml"/><Relationship Id="rId12" Type="http://schemas.openxmlformats.org/officeDocument/2006/relationships/tags" Target="../tags/tag175.xml"/><Relationship Id="rId11" Type="http://schemas.openxmlformats.org/officeDocument/2006/relationships/tags" Target="../tags/tag174.xml"/><Relationship Id="rId10" Type="http://schemas.openxmlformats.org/officeDocument/2006/relationships/tags" Target="../tags/tag173.xml"/><Relationship Id="rId1" Type="http://schemas.openxmlformats.org/officeDocument/2006/relationships/tags" Target="../tags/tag165.xml"/></Relationships>
</file>

<file path=ppt/slides/_rels/slide15.xml.rels><?xml version="1.0" encoding="UTF-8" standalone="yes"?>
<Relationships xmlns="http://schemas.openxmlformats.org/package/2006/relationships"><Relationship Id="rId9" Type="http://schemas.openxmlformats.org/officeDocument/2006/relationships/image" Target="../media/image16.png"/><Relationship Id="rId8" Type="http://schemas.openxmlformats.org/officeDocument/2006/relationships/tags" Target="../tags/tag183.xml"/><Relationship Id="rId7" Type="http://schemas.openxmlformats.org/officeDocument/2006/relationships/tags" Target="../tags/tag182.xml"/><Relationship Id="rId6" Type="http://schemas.openxmlformats.org/officeDocument/2006/relationships/tags" Target="../tags/tag181.xml"/><Relationship Id="rId5" Type="http://schemas.openxmlformats.org/officeDocument/2006/relationships/tags" Target="../tags/tag180.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9" Type="http://schemas.openxmlformats.org/officeDocument/2006/relationships/notesSlide" Target="../notesSlides/notesSlide2.xml"/><Relationship Id="rId18" Type="http://schemas.openxmlformats.org/officeDocument/2006/relationships/slideLayout" Target="../slideLayouts/slideLayout2.xml"/><Relationship Id="rId17" Type="http://schemas.openxmlformats.org/officeDocument/2006/relationships/tags" Target="../tags/tag190.xml"/><Relationship Id="rId16" Type="http://schemas.openxmlformats.org/officeDocument/2006/relationships/tags" Target="../tags/tag189.xml"/><Relationship Id="rId15" Type="http://schemas.openxmlformats.org/officeDocument/2006/relationships/tags" Target="../tags/tag188.xml"/><Relationship Id="rId14" Type="http://schemas.openxmlformats.org/officeDocument/2006/relationships/tags" Target="../tags/tag187.xml"/><Relationship Id="rId13" Type="http://schemas.openxmlformats.org/officeDocument/2006/relationships/tags" Target="../tags/tag186.xml"/><Relationship Id="rId12" Type="http://schemas.openxmlformats.org/officeDocument/2006/relationships/image" Target="../media/image17.png"/><Relationship Id="rId11" Type="http://schemas.openxmlformats.org/officeDocument/2006/relationships/tags" Target="../tags/tag185.xml"/><Relationship Id="rId10" Type="http://schemas.openxmlformats.org/officeDocument/2006/relationships/tags" Target="../tags/tag184.xml"/><Relationship Id="rId1" Type="http://schemas.openxmlformats.org/officeDocument/2006/relationships/tags" Target="../tags/tag176.xml"/></Relationships>
</file>

<file path=ppt/slides/_rels/slide16.xml.rels><?xml version="1.0" encoding="UTF-8" standalone="yes"?>
<Relationships xmlns="http://schemas.openxmlformats.org/package/2006/relationships"><Relationship Id="rId9" Type="http://schemas.openxmlformats.org/officeDocument/2006/relationships/tags" Target="../tags/tag198.xml"/><Relationship Id="rId8" Type="http://schemas.openxmlformats.org/officeDocument/2006/relationships/tags" Target="../tags/tag197.xml"/><Relationship Id="rId7" Type="http://schemas.openxmlformats.org/officeDocument/2006/relationships/tags" Target="../tags/tag196.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32" Type="http://schemas.openxmlformats.org/officeDocument/2006/relationships/slideLayout" Target="../slideLayouts/slideLayout2.xml"/><Relationship Id="rId31" Type="http://schemas.openxmlformats.org/officeDocument/2006/relationships/tags" Target="../tags/tag220.xml"/><Relationship Id="rId30" Type="http://schemas.openxmlformats.org/officeDocument/2006/relationships/tags" Target="../tags/tag219.xml"/><Relationship Id="rId3" Type="http://schemas.openxmlformats.org/officeDocument/2006/relationships/tags" Target="../tags/tag192.xml"/><Relationship Id="rId29" Type="http://schemas.openxmlformats.org/officeDocument/2006/relationships/tags" Target="../tags/tag218.xml"/><Relationship Id="rId28" Type="http://schemas.openxmlformats.org/officeDocument/2006/relationships/tags" Target="../tags/tag217.xml"/><Relationship Id="rId27" Type="http://schemas.openxmlformats.org/officeDocument/2006/relationships/tags" Target="../tags/tag216.xml"/><Relationship Id="rId26" Type="http://schemas.openxmlformats.org/officeDocument/2006/relationships/tags" Target="../tags/tag215.xml"/><Relationship Id="rId25" Type="http://schemas.openxmlformats.org/officeDocument/2006/relationships/tags" Target="../tags/tag214.xml"/><Relationship Id="rId24" Type="http://schemas.openxmlformats.org/officeDocument/2006/relationships/tags" Target="../tags/tag213.xml"/><Relationship Id="rId23" Type="http://schemas.openxmlformats.org/officeDocument/2006/relationships/tags" Target="../tags/tag212.xml"/><Relationship Id="rId22" Type="http://schemas.openxmlformats.org/officeDocument/2006/relationships/tags" Target="../tags/tag211.xml"/><Relationship Id="rId21" Type="http://schemas.openxmlformats.org/officeDocument/2006/relationships/tags" Target="../tags/tag210.xml"/><Relationship Id="rId20" Type="http://schemas.openxmlformats.org/officeDocument/2006/relationships/tags" Target="../tags/tag209.xml"/><Relationship Id="rId2" Type="http://schemas.openxmlformats.org/officeDocument/2006/relationships/tags" Target="../tags/tag191.xml"/><Relationship Id="rId19" Type="http://schemas.openxmlformats.org/officeDocument/2006/relationships/tags" Target="../tags/tag208.xml"/><Relationship Id="rId18" Type="http://schemas.openxmlformats.org/officeDocument/2006/relationships/tags" Target="../tags/tag207.xml"/><Relationship Id="rId17" Type="http://schemas.openxmlformats.org/officeDocument/2006/relationships/tags" Target="../tags/tag206.xml"/><Relationship Id="rId16" Type="http://schemas.openxmlformats.org/officeDocument/2006/relationships/tags" Target="../tags/tag205.xml"/><Relationship Id="rId15" Type="http://schemas.openxmlformats.org/officeDocument/2006/relationships/tags" Target="../tags/tag204.xml"/><Relationship Id="rId14" Type="http://schemas.openxmlformats.org/officeDocument/2006/relationships/tags" Target="../tags/tag203.xml"/><Relationship Id="rId13" Type="http://schemas.openxmlformats.org/officeDocument/2006/relationships/tags" Target="../tags/tag202.xml"/><Relationship Id="rId12" Type="http://schemas.openxmlformats.org/officeDocument/2006/relationships/tags" Target="../tags/tag201.xml"/><Relationship Id="rId11" Type="http://schemas.openxmlformats.org/officeDocument/2006/relationships/tags" Target="../tags/tag200.xml"/><Relationship Id="rId10" Type="http://schemas.openxmlformats.org/officeDocument/2006/relationships/tags" Target="../tags/tag199.xml"/><Relationship Id="rId1" Type="http://schemas.openxmlformats.org/officeDocument/2006/relationships/chart" Target="../charts/chart1.xml"/></Relationships>
</file>

<file path=ppt/slides/_rels/slide17.xml.rels><?xml version="1.0" encoding="UTF-8" standalone="yes"?>
<Relationships xmlns="http://schemas.openxmlformats.org/package/2006/relationships"><Relationship Id="rId9" Type="http://schemas.openxmlformats.org/officeDocument/2006/relationships/tags" Target="../tags/tag227.xml"/><Relationship Id="rId8" Type="http://schemas.openxmlformats.org/officeDocument/2006/relationships/image" Target="../media/image19.png"/><Relationship Id="rId7" Type="http://schemas.openxmlformats.org/officeDocument/2006/relationships/tags" Target="../tags/tag226.xml"/><Relationship Id="rId6" Type="http://schemas.openxmlformats.org/officeDocument/2006/relationships/image" Target="../media/image18.png"/><Relationship Id="rId5" Type="http://schemas.openxmlformats.org/officeDocument/2006/relationships/tags" Target="../tags/tag225.xml"/><Relationship Id="rId4" Type="http://schemas.openxmlformats.org/officeDocument/2006/relationships/tags" Target="../tags/tag224.xml"/><Relationship Id="rId3" Type="http://schemas.openxmlformats.org/officeDocument/2006/relationships/tags" Target="../tags/tag223.xml"/><Relationship Id="rId2" Type="http://schemas.openxmlformats.org/officeDocument/2006/relationships/tags" Target="../tags/tag222.xml"/><Relationship Id="rId15" Type="http://schemas.openxmlformats.org/officeDocument/2006/relationships/slideLayout" Target="../slideLayouts/slideLayout2.xml"/><Relationship Id="rId14" Type="http://schemas.openxmlformats.org/officeDocument/2006/relationships/image" Target="../media/image21.png"/><Relationship Id="rId13" Type="http://schemas.openxmlformats.org/officeDocument/2006/relationships/tags" Target="../tags/tag230.xml"/><Relationship Id="rId12" Type="http://schemas.openxmlformats.org/officeDocument/2006/relationships/image" Target="../media/image20.png"/><Relationship Id="rId11" Type="http://schemas.openxmlformats.org/officeDocument/2006/relationships/tags" Target="../tags/tag229.xml"/><Relationship Id="rId10" Type="http://schemas.openxmlformats.org/officeDocument/2006/relationships/tags" Target="../tags/tag228.xml"/><Relationship Id="rId1" Type="http://schemas.openxmlformats.org/officeDocument/2006/relationships/tags" Target="../tags/tag221.xml"/></Relationships>
</file>

<file path=ppt/slides/_rels/slide18.xml.rels><?xml version="1.0" encoding="UTF-8" standalone="yes"?>
<Relationships xmlns="http://schemas.openxmlformats.org/package/2006/relationships"><Relationship Id="rId9" Type="http://schemas.openxmlformats.org/officeDocument/2006/relationships/tags" Target="../tags/tag237.xml"/><Relationship Id="rId8" Type="http://schemas.openxmlformats.org/officeDocument/2006/relationships/image" Target="../media/image23.png"/><Relationship Id="rId7" Type="http://schemas.openxmlformats.org/officeDocument/2006/relationships/tags" Target="../tags/tag236.xml"/><Relationship Id="rId6" Type="http://schemas.openxmlformats.org/officeDocument/2006/relationships/image" Target="../media/image22.png"/><Relationship Id="rId5" Type="http://schemas.openxmlformats.org/officeDocument/2006/relationships/tags" Target="../tags/tag235.xml"/><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tags" Target="../tags/tag232.xml"/><Relationship Id="rId16" Type="http://schemas.openxmlformats.org/officeDocument/2006/relationships/notesSlide" Target="../notesSlides/notesSlide3.xml"/><Relationship Id="rId15" Type="http://schemas.openxmlformats.org/officeDocument/2006/relationships/slideLayout" Target="../slideLayouts/slideLayout2.xml"/><Relationship Id="rId14" Type="http://schemas.openxmlformats.org/officeDocument/2006/relationships/image" Target="../media/image25.png"/><Relationship Id="rId13" Type="http://schemas.openxmlformats.org/officeDocument/2006/relationships/tags" Target="../tags/tag240.xml"/><Relationship Id="rId12" Type="http://schemas.openxmlformats.org/officeDocument/2006/relationships/tags" Target="../tags/tag239.xml"/><Relationship Id="rId11" Type="http://schemas.openxmlformats.org/officeDocument/2006/relationships/tags" Target="../tags/tag238.xml"/><Relationship Id="rId10" Type="http://schemas.openxmlformats.org/officeDocument/2006/relationships/image" Target="../media/image24.png"/><Relationship Id="rId1" Type="http://schemas.openxmlformats.org/officeDocument/2006/relationships/tags" Target="../tags/tag231.xml"/></Relationships>
</file>

<file path=ppt/slides/_rels/slide19.xml.rels><?xml version="1.0" encoding="UTF-8" standalone="yes"?>
<Relationships xmlns="http://schemas.openxmlformats.org/package/2006/relationships"><Relationship Id="rId9" Type="http://schemas.openxmlformats.org/officeDocument/2006/relationships/tags" Target="../tags/tag248.xml"/><Relationship Id="rId8" Type="http://schemas.openxmlformats.org/officeDocument/2006/relationships/image" Target="../media/image2.png"/><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tags" Target="../tags/tag242.xml"/><Relationship Id="rId13" Type="http://schemas.openxmlformats.org/officeDocument/2006/relationships/slideLayout" Target="../slideLayouts/slideLayout1.xml"/><Relationship Id="rId12" Type="http://schemas.openxmlformats.org/officeDocument/2006/relationships/tags" Target="../tags/tag251.xml"/><Relationship Id="rId11" Type="http://schemas.openxmlformats.org/officeDocument/2006/relationships/tags" Target="../tags/tag250.xml"/><Relationship Id="rId10" Type="http://schemas.openxmlformats.org/officeDocument/2006/relationships/tags" Target="../tags/tag249.xml"/><Relationship Id="rId1" Type="http://schemas.openxmlformats.org/officeDocument/2006/relationships/tags" Target="../tags/tag241.xml"/></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image" Target="../media/image2.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9" Type="http://schemas.openxmlformats.org/officeDocument/2006/relationships/tags" Target="../tags/tag260.xml"/><Relationship Id="rId8" Type="http://schemas.openxmlformats.org/officeDocument/2006/relationships/tags" Target="../tags/tag259.xml"/><Relationship Id="rId7" Type="http://schemas.openxmlformats.org/officeDocument/2006/relationships/tags" Target="../tags/tag258.xml"/><Relationship Id="rId6" Type="http://schemas.openxmlformats.org/officeDocument/2006/relationships/tags" Target="../tags/tag257.xml"/><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tags" Target="../tags/tag253.xml"/><Relationship Id="rId12" Type="http://schemas.openxmlformats.org/officeDocument/2006/relationships/slideLayout" Target="../slideLayouts/slideLayout2.xml"/><Relationship Id="rId11" Type="http://schemas.openxmlformats.org/officeDocument/2006/relationships/tags" Target="../tags/tag262.xml"/><Relationship Id="rId10" Type="http://schemas.openxmlformats.org/officeDocument/2006/relationships/tags" Target="../tags/tag261.xml"/><Relationship Id="rId1" Type="http://schemas.openxmlformats.org/officeDocument/2006/relationships/tags" Target="../tags/tag252.xml"/></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tags" Target="../tags/tag263.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27.png"/><Relationship Id="rId7" Type="http://schemas.openxmlformats.org/officeDocument/2006/relationships/tags" Target="../tags/tag274.xml"/><Relationship Id="rId6" Type="http://schemas.openxmlformats.org/officeDocument/2006/relationships/image" Target="../media/image26.png"/><Relationship Id="rId5" Type="http://schemas.openxmlformats.org/officeDocument/2006/relationships/tags" Target="../tags/tag273.xml"/><Relationship Id="rId4" Type="http://schemas.openxmlformats.org/officeDocument/2006/relationships/tags" Target="../tags/tag272.xml"/><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s>
</file>

<file path=ppt/slides/_rels/slide23.xml.rels><?xml version="1.0" encoding="UTF-8" standalone="yes"?>
<Relationships xmlns="http://schemas.openxmlformats.org/package/2006/relationships"><Relationship Id="rId9" Type="http://schemas.openxmlformats.org/officeDocument/2006/relationships/tags" Target="../tags/tag281.xml"/><Relationship Id="rId8" Type="http://schemas.openxmlformats.org/officeDocument/2006/relationships/image" Target="../media/image29.png"/><Relationship Id="rId7" Type="http://schemas.openxmlformats.org/officeDocument/2006/relationships/tags" Target="../tags/tag280.xml"/><Relationship Id="rId6" Type="http://schemas.openxmlformats.org/officeDocument/2006/relationships/image" Target="../media/image28.png"/><Relationship Id="rId5" Type="http://schemas.openxmlformats.org/officeDocument/2006/relationships/tags" Target="../tags/tag279.xml"/><Relationship Id="rId4" Type="http://schemas.openxmlformats.org/officeDocument/2006/relationships/tags" Target="../tags/tag278.xml"/><Relationship Id="rId3" Type="http://schemas.openxmlformats.org/officeDocument/2006/relationships/tags" Target="../tags/tag277.xml"/><Relationship Id="rId2" Type="http://schemas.openxmlformats.org/officeDocument/2006/relationships/tags" Target="../tags/tag276.xml"/><Relationship Id="rId15" Type="http://schemas.openxmlformats.org/officeDocument/2006/relationships/slideLayout" Target="../slideLayouts/slideLayout2.xml"/><Relationship Id="rId14" Type="http://schemas.openxmlformats.org/officeDocument/2006/relationships/image" Target="../media/image31.png"/><Relationship Id="rId13" Type="http://schemas.openxmlformats.org/officeDocument/2006/relationships/tags" Target="../tags/tag284.xml"/><Relationship Id="rId12" Type="http://schemas.openxmlformats.org/officeDocument/2006/relationships/image" Target="../media/image30.png"/><Relationship Id="rId11" Type="http://schemas.openxmlformats.org/officeDocument/2006/relationships/tags" Target="../tags/tag283.xml"/><Relationship Id="rId10" Type="http://schemas.openxmlformats.org/officeDocument/2006/relationships/tags" Target="../tags/tag282.xml"/><Relationship Id="rId1" Type="http://schemas.openxmlformats.org/officeDocument/2006/relationships/tags" Target="../tags/tag275.xml"/></Relationships>
</file>

<file path=ppt/slides/_rels/slide24.xml.rels><?xml version="1.0" encoding="UTF-8" standalone="yes"?>
<Relationships xmlns="http://schemas.openxmlformats.org/package/2006/relationships"><Relationship Id="rId9" Type="http://schemas.openxmlformats.org/officeDocument/2006/relationships/tags" Target="../tags/tag292.xml"/><Relationship Id="rId8" Type="http://schemas.openxmlformats.org/officeDocument/2006/relationships/image" Target="../media/image2.png"/><Relationship Id="rId7" Type="http://schemas.openxmlformats.org/officeDocument/2006/relationships/tags" Target="../tags/tag291.xml"/><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4" Type="http://schemas.openxmlformats.org/officeDocument/2006/relationships/notesSlide" Target="../notesSlides/notesSlide4.xml"/><Relationship Id="rId13" Type="http://schemas.openxmlformats.org/officeDocument/2006/relationships/slideLayout" Target="../slideLayouts/slideLayout1.xml"/><Relationship Id="rId12" Type="http://schemas.openxmlformats.org/officeDocument/2006/relationships/tags" Target="../tags/tag295.xml"/><Relationship Id="rId11" Type="http://schemas.openxmlformats.org/officeDocument/2006/relationships/tags" Target="../tags/tag294.xml"/><Relationship Id="rId10" Type="http://schemas.openxmlformats.org/officeDocument/2006/relationships/tags" Target="../tags/tag293.xml"/><Relationship Id="rId1" Type="http://schemas.openxmlformats.org/officeDocument/2006/relationships/tags" Target="../tags/tag285.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2.png"/><Relationship Id="rId1" Type="http://schemas.openxmlformats.org/officeDocument/2006/relationships/tags" Target="../tags/tag296.xml"/></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33.png"/><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34.png"/><Relationship Id="rId6" Type="http://schemas.openxmlformats.org/officeDocument/2006/relationships/tags" Target="../tags/tag308.xml"/><Relationship Id="rId5" Type="http://schemas.openxmlformats.org/officeDocument/2006/relationships/tags" Target="../tags/tag307.xml"/><Relationship Id="rId4" Type="http://schemas.openxmlformats.org/officeDocument/2006/relationships/tags" Target="../tags/tag306.xml"/><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4.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tags" Target="../tags/tag19.xml"/><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0" Type="http://schemas.openxmlformats.org/officeDocument/2006/relationships/slideLayout" Target="../slideLayouts/slideLayout2.xml"/><Relationship Id="rId2" Type="http://schemas.openxmlformats.org/officeDocument/2006/relationships/tags" Target="../tags/tag13.xml"/><Relationship Id="rId19" Type="http://schemas.openxmlformats.org/officeDocument/2006/relationships/tags" Target="../tags/tag30.xml"/><Relationship Id="rId18" Type="http://schemas.openxmlformats.org/officeDocument/2006/relationships/tags" Target="../tags/tag29.xml"/><Relationship Id="rId17" Type="http://schemas.openxmlformats.org/officeDocument/2006/relationships/tags" Target="../tags/tag28.xml"/><Relationship Id="rId16" Type="http://schemas.openxmlformats.org/officeDocument/2006/relationships/tags" Target="../tags/tag27.xml"/><Relationship Id="rId15" Type="http://schemas.openxmlformats.org/officeDocument/2006/relationships/tags" Target="../tags/tag26.xml"/><Relationship Id="rId14" Type="http://schemas.openxmlformats.org/officeDocument/2006/relationships/tags" Target="../tags/tag25.xml"/><Relationship Id="rId13" Type="http://schemas.openxmlformats.org/officeDocument/2006/relationships/tags" Target="../tags/tag24.xml"/><Relationship Id="rId12" Type="http://schemas.openxmlformats.org/officeDocument/2006/relationships/tags" Target="../tags/tag23.xml"/><Relationship Id="rId11" Type="http://schemas.openxmlformats.org/officeDocument/2006/relationships/tags" Target="../tags/tag22.xml"/><Relationship Id="rId10" Type="http://schemas.openxmlformats.org/officeDocument/2006/relationships/tags" Target="../tags/tag21.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35.xml"/><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6.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2" Type="http://schemas.openxmlformats.org/officeDocument/2006/relationships/slideLayout" Target="../slideLayouts/slideLayout2.xml"/><Relationship Id="rId21" Type="http://schemas.openxmlformats.org/officeDocument/2006/relationships/tags" Target="../tags/tag56.xml"/><Relationship Id="rId20" Type="http://schemas.openxmlformats.org/officeDocument/2006/relationships/tags" Target="../tags/tag55.xml"/><Relationship Id="rId2" Type="http://schemas.openxmlformats.org/officeDocument/2006/relationships/tags" Target="../tags/tag37.xml"/><Relationship Id="rId19" Type="http://schemas.openxmlformats.org/officeDocument/2006/relationships/tags" Target="../tags/tag54.xml"/><Relationship Id="rId18" Type="http://schemas.openxmlformats.org/officeDocument/2006/relationships/tags" Target="../tags/tag53.xml"/><Relationship Id="rId17" Type="http://schemas.openxmlformats.org/officeDocument/2006/relationships/tags" Target="../tags/tag52.xml"/><Relationship Id="rId16" Type="http://schemas.openxmlformats.org/officeDocument/2006/relationships/tags" Target="../tags/tag51.xml"/><Relationship Id="rId15" Type="http://schemas.openxmlformats.org/officeDocument/2006/relationships/tags" Target="../tags/tag50.xml"/><Relationship Id="rId14" Type="http://schemas.openxmlformats.org/officeDocument/2006/relationships/tags" Target="../tags/tag49.xml"/><Relationship Id="rId13" Type="http://schemas.openxmlformats.org/officeDocument/2006/relationships/tags" Target="../tags/tag48.xml"/><Relationship Id="rId12" Type="http://schemas.openxmlformats.org/officeDocument/2006/relationships/tags" Target="../tags/tag47.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tags" Target="../tags/tag36.xml"/></Relationships>
</file>

<file path=ppt/slides/_rels/slide7.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openxmlformats.org/officeDocument/2006/relationships/tags" Target="../tags/tag61.xml"/><Relationship Id="rId4" Type="http://schemas.openxmlformats.org/officeDocument/2006/relationships/tags" Target="../tags/tag60.xml"/><Relationship Id="rId3" Type="http://schemas.openxmlformats.org/officeDocument/2006/relationships/tags" Target="../tags/tag59.xml"/><Relationship Id="rId25" Type="http://schemas.openxmlformats.org/officeDocument/2006/relationships/slideLayout" Target="../slideLayouts/slideLayout2.xml"/><Relationship Id="rId24" Type="http://schemas.openxmlformats.org/officeDocument/2006/relationships/tags" Target="../tags/tag80.xml"/><Relationship Id="rId23" Type="http://schemas.openxmlformats.org/officeDocument/2006/relationships/tags" Target="../tags/tag79.xml"/><Relationship Id="rId22" Type="http://schemas.openxmlformats.org/officeDocument/2006/relationships/tags" Target="../tags/tag78.xml"/><Relationship Id="rId21" Type="http://schemas.openxmlformats.org/officeDocument/2006/relationships/tags" Target="../tags/tag77.xml"/><Relationship Id="rId20" Type="http://schemas.openxmlformats.org/officeDocument/2006/relationships/tags" Target="../tags/tag76.xml"/><Relationship Id="rId2" Type="http://schemas.openxmlformats.org/officeDocument/2006/relationships/tags" Target="../tags/tag58.xml"/><Relationship Id="rId19" Type="http://schemas.openxmlformats.org/officeDocument/2006/relationships/tags" Target="../tags/tag75.xml"/><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0" Type="http://schemas.openxmlformats.org/officeDocument/2006/relationships/slideLayout" Target="../slideLayouts/slideLayout2.xml"/><Relationship Id="rId2" Type="http://schemas.openxmlformats.org/officeDocument/2006/relationships/tags" Target="../tags/tag82.xml"/><Relationship Id="rId19" Type="http://schemas.openxmlformats.org/officeDocument/2006/relationships/tags" Target="../tags/tag99.xml"/><Relationship Id="rId18" Type="http://schemas.openxmlformats.org/officeDocument/2006/relationships/tags" Target="../tags/tag98.xml"/><Relationship Id="rId17" Type="http://schemas.openxmlformats.org/officeDocument/2006/relationships/tags" Target="../tags/tag97.xml"/><Relationship Id="rId16" Type="http://schemas.openxmlformats.org/officeDocument/2006/relationships/tags" Target="../tags/tag96.xml"/><Relationship Id="rId15" Type="http://schemas.openxmlformats.org/officeDocument/2006/relationships/tags" Target="../tags/tag95.xml"/><Relationship Id="rId14" Type="http://schemas.openxmlformats.org/officeDocument/2006/relationships/tags" Target="../tags/tag94.xml"/><Relationship Id="rId13" Type="http://schemas.openxmlformats.org/officeDocument/2006/relationships/tags" Target="../tags/tag93.xml"/><Relationship Id="rId12" Type="http://schemas.openxmlformats.org/officeDocument/2006/relationships/tags" Target="../tags/tag92.xml"/><Relationship Id="rId11" Type="http://schemas.openxmlformats.org/officeDocument/2006/relationships/tags" Target="../tags/tag91.xml"/><Relationship Id="rId10" Type="http://schemas.openxmlformats.org/officeDocument/2006/relationships/tags" Target="../tags/tag90.xml"/><Relationship Id="rId1" Type="http://schemas.openxmlformats.org/officeDocument/2006/relationships/tags" Target="../tags/tag81.xml"/></Relationships>
</file>

<file path=ppt/slides/_rels/slide9.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7" Type="http://schemas.openxmlformats.org/officeDocument/2006/relationships/slideLayout" Target="../slideLayouts/slideLayout2.xml"/><Relationship Id="rId16" Type="http://schemas.openxmlformats.org/officeDocument/2006/relationships/tags" Target="../tags/tag115.xml"/><Relationship Id="rId15" Type="http://schemas.openxmlformats.org/officeDocument/2006/relationships/tags" Target="../tags/tag114.xml"/><Relationship Id="rId14" Type="http://schemas.openxmlformats.org/officeDocument/2006/relationships/tags" Target="../tags/tag113.xml"/><Relationship Id="rId13" Type="http://schemas.openxmlformats.org/officeDocument/2006/relationships/tags" Target="../tags/tag112.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tags" Target="../tags/tag10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5698659" y="3099965"/>
            <a:ext cx="5866754" cy="975995"/>
          </a:xfrm>
          <a:prstGeom prst="rect">
            <a:avLst/>
          </a:prstGeom>
          <a:noFill/>
        </p:spPr>
        <p:txBody>
          <a:bodyPr wrap="square" lIns="91396" tIns="45699" rIns="91396" bIns="456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nSpc>
                <a:spcPct val="120000"/>
              </a:lnSpc>
            </a:pPr>
            <a:r>
              <a:rPr lang="zh-CN" altLang="en-US" sz="4800" b="1">
                <a:solidFill>
                  <a:schemeClr val="accent1"/>
                </a:solidFill>
                <a:latin typeface="+mn-lt"/>
                <a:cs typeface="+mn-ea"/>
                <a:sym typeface="+mn-lt"/>
              </a:rPr>
              <a:t>分析销售数据</a:t>
            </a:r>
            <a:endParaRPr lang="zh-CN" altLang="en-US" sz="4800" b="1">
              <a:solidFill>
                <a:schemeClr val="accent1"/>
              </a:solidFill>
              <a:latin typeface="+mn-lt"/>
              <a:cs typeface="+mn-ea"/>
              <a:sym typeface="+mn-lt"/>
            </a:endParaRPr>
          </a:p>
        </p:txBody>
      </p:sp>
      <p:sp>
        <p:nvSpPr>
          <p:cNvPr id="9" name="TextBox 6"/>
          <p:cNvSpPr txBox="1">
            <a:spLocks noChangeArrowheads="1"/>
          </p:cNvSpPr>
          <p:nvPr/>
        </p:nvSpPr>
        <p:spPr bwMode="auto">
          <a:xfrm>
            <a:off x="5776971" y="3990812"/>
            <a:ext cx="5710129" cy="427990"/>
          </a:xfrm>
          <a:prstGeom prst="rect">
            <a:avLst/>
          </a:prstGeom>
          <a:noFill/>
          <a:ln w="9525">
            <a:noFill/>
            <a:miter lim="800000"/>
          </a:ln>
        </p:spPr>
        <p:txBody>
          <a:bodyPr wrap="square" lIns="121899" tIns="60949" rIns="121899" bIns="60949">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base"/>
            <a:r>
              <a:rPr lang="zh-CN" altLang="en-US" sz="2000">
                <a:solidFill>
                  <a:schemeClr val="accent1"/>
                </a:solidFill>
                <a:latin typeface="+mn-lt"/>
                <a:ea typeface="+mn-ea"/>
                <a:cs typeface="+mn-ea"/>
                <a:sym typeface="+mn-lt"/>
              </a:rPr>
              <a:t>数据化运营管理（第2版</a:t>
            </a:r>
            <a:r>
              <a:rPr lang="en-US" altLang="zh-CN" sz="2000">
                <a:solidFill>
                  <a:schemeClr val="accent1"/>
                </a:solidFill>
                <a:latin typeface="+mn-lt"/>
                <a:ea typeface="+mn-ea"/>
                <a:cs typeface="+mn-ea"/>
                <a:sym typeface="+mn-lt"/>
              </a:rPr>
              <a:t> </a:t>
            </a:r>
            <a:r>
              <a:rPr lang="zh-CN" altLang="en-US" sz="2000">
                <a:solidFill>
                  <a:schemeClr val="accent1"/>
                </a:solidFill>
                <a:latin typeface="+mn-lt"/>
                <a:ea typeface="+mn-ea"/>
                <a:cs typeface="+mn-ea"/>
                <a:sym typeface="+mn-lt"/>
              </a:rPr>
              <a:t>微课版）</a:t>
            </a:r>
            <a:endParaRPr lang="zh-CN" altLang="en-US" sz="2000">
              <a:solidFill>
                <a:schemeClr val="accent1"/>
              </a:solidFill>
              <a:latin typeface="+mn-lt"/>
              <a:ea typeface="+mn-ea"/>
              <a:cs typeface="+mn-ea"/>
              <a:sym typeface="+mn-lt"/>
            </a:endParaRPr>
          </a:p>
        </p:txBody>
      </p:sp>
      <p:sp>
        <p:nvSpPr>
          <p:cNvPr id="10" name="矩形 9"/>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cs typeface="+mn-ea"/>
              <a:sym typeface="+mn-lt"/>
            </a:endParaRPr>
          </a:p>
        </p:txBody>
      </p:sp>
      <p:sp>
        <p:nvSpPr>
          <p:cNvPr id="11" name="矩形 10"/>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cs typeface="+mn-ea"/>
              <a:sym typeface="+mn-lt"/>
            </a:endParaRPr>
          </a:p>
        </p:txBody>
      </p:sp>
      <p:sp>
        <p:nvSpPr>
          <p:cNvPr id="15" name="TextBox 6"/>
          <p:cNvSpPr txBox="1">
            <a:spLocks noChangeArrowheads="1"/>
          </p:cNvSpPr>
          <p:nvPr/>
        </p:nvSpPr>
        <p:spPr bwMode="auto">
          <a:xfrm>
            <a:off x="5759995" y="2602006"/>
            <a:ext cx="1705242" cy="551180"/>
          </a:xfrm>
          <a:prstGeom prst="rect">
            <a:avLst/>
          </a:prstGeom>
          <a:noFill/>
          <a:ln w="9525">
            <a:noFill/>
            <a:miter lim="800000"/>
          </a:ln>
        </p:spPr>
        <p:txBody>
          <a:bodyPr wrap="square" lIns="121899" tIns="60949" rIns="121899" bIns="60949">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base"/>
            <a:r>
              <a:rPr lang="zh-CN" altLang="en-US" sz="2800" smtClean="0">
                <a:solidFill>
                  <a:srgbClr val="3A98BC"/>
                </a:solidFill>
                <a:latin typeface="+mn-lt"/>
                <a:ea typeface="+mn-ea"/>
                <a:cs typeface="+mn-ea"/>
                <a:sym typeface="+mn-lt"/>
              </a:rPr>
              <a:t>项目五</a:t>
            </a:r>
            <a:endParaRPr lang="en-US" altLang="zh-CN" sz="2800" dirty="0">
              <a:solidFill>
                <a:srgbClr val="3A98BC"/>
              </a:solidFill>
              <a:latin typeface="+mn-lt"/>
              <a:ea typeface="+mn-ea"/>
              <a:cs typeface="+mn-ea"/>
              <a:sym typeface="+mn-lt"/>
            </a:endParaRPr>
          </a:p>
        </p:txBody>
      </p:sp>
      <p:grpSp>
        <p:nvGrpSpPr>
          <p:cNvPr id="2" name="组合 1"/>
          <p:cNvGrpSpPr/>
          <p:nvPr/>
        </p:nvGrpSpPr>
        <p:grpSpPr>
          <a:xfrm>
            <a:off x="5903270" y="4659496"/>
            <a:ext cx="4635189" cy="361339"/>
            <a:chOff x="5903270" y="4659496"/>
            <a:chExt cx="4635189" cy="361339"/>
          </a:xfrm>
        </p:grpSpPr>
        <p:sp>
          <p:nvSpPr>
            <p:cNvPr id="7" name="TextBox 4"/>
            <p:cNvSpPr txBox="1"/>
            <p:nvPr/>
          </p:nvSpPr>
          <p:spPr>
            <a:xfrm>
              <a:off x="5903270" y="4659496"/>
              <a:ext cx="4635189" cy="361339"/>
            </a:xfrm>
            <a:prstGeom prst="rect">
              <a:avLst/>
            </a:prstGeom>
            <a:solidFill>
              <a:srgbClr val="3A98BC"/>
            </a:solidFill>
            <a:ln>
              <a:solidFill>
                <a:schemeClr val="accent1"/>
              </a:solidFill>
            </a:ln>
          </p:spPr>
          <p:txBody>
            <a:bodyPr wrap="square" lIns="91396" tIns="45699" rIns="91396" bIns="456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l" eaLnBrk="1" hangingPunct="1">
                <a:lnSpc>
                  <a:spcPct val="150000"/>
                </a:lnSpc>
              </a:pPr>
              <a:endParaRPr lang="id-ID" altLang="zh-CN" sz="1300" dirty="0">
                <a:solidFill>
                  <a:schemeClr val="accent1"/>
                </a:solidFill>
                <a:latin typeface="+mn-lt"/>
                <a:cs typeface="+mn-ea"/>
                <a:sym typeface="+mn-lt"/>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5208" y="4665382"/>
              <a:ext cx="1638608" cy="341072"/>
            </a:xfrm>
            <a:prstGeom prst="rect">
              <a:avLst/>
            </a:prstGeom>
          </p:spPr>
        </p:pic>
      </p:gr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318" y="475307"/>
            <a:ext cx="5761775" cy="575289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750" fill="hold"/>
                                        <p:tgtEl>
                                          <p:spTgt spid="15"/>
                                        </p:tgtEl>
                                        <p:attrNameLst>
                                          <p:attrName>ppt_w</p:attrName>
                                        </p:attrNameLst>
                                      </p:cBhvr>
                                      <p:tavLst>
                                        <p:tav tm="0">
                                          <p:val>
                                            <p:fltVal val="0"/>
                                          </p:val>
                                        </p:tav>
                                        <p:tav tm="100000">
                                          <p:val>
                                            <p:strVal val="#ppt_w"/>
                                          </p:val>
                                        </p:tav>
                                      </p:tavLst>
                                    </p:anim>
                                    <p:anim calcmode="lin" valueType="num">
                                      <p:cBhvr>
                                        <p:cTn id="15" dur="750" fill="hold"/>
                                        <p:tgtEl>
                                          <p:spTgt spid="15"/>
                                        </p:tgtEl>
                                        <p:attrNameLst>
                                          <p:attrName>ppt_h</p:attrName>
                                        </p:attrNameLst>
                                      </p:cBhvr>
                                      <p:tavLst>
                                        <p:tav tm="0">
                                          <p:val>
                                            <p:fltVal val="0"/>
                                          </p:val>
                                        </p:tav>
                                        <p:tav tm="100000">
                                          <p:val>
                                            <p:strVal val="#ppt_h"/>
                                          </p:val>
                                        </p:tav>
                                      </p:tavLst>
                                    </p:anim>
                                    <p:animEffect transition="in" filter="fade">
                                      <p:cBhvr>
                                        <p:cTn id="16" dur="750"/>
                                        <p:tgtEl>
                                          <p:spTgt spid="15"/>
                                        </p:tgtEl>
                                      </p:cBhvr>
                                    </p:animEffect>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Scale>
                                      <p:cBhvr>
                                        <p:cTn id="2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8"/>
                                        </p:tgtEl>
                                        <p:attrNameLst>
                                          <p:attrName>ppt_x</p:attrName>
                                          <p:attrName>ppt_y</p:attrName>
                                        </p:attrNameLst>
                                      </p:cBhvr>
                                    </p:animMotion>
                                    <p:animEffect transition="in" filter="fade">
                                      <p:cBhvr>
                                        <p:cTn id="22" dur="1000"/>
                                        <p:tgtEl>
                                          <p:spTgt spid="8"/>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750" fill="hold"/>
                                        <p:tgtEl>
                                          <p:spTgt spid="9"/>
                                        </p:tgtEl>
                                        <p:attrNameLst>
                                          <p:attrName>ppt_w</p:attrName>
                                        </p:attrNameLst>
                                      </p:cBhvr>
                                      <p:tavLst>
                                        <p:tav tm="0">
                                          <p:val>
                                            <p:fltVal val="0"/>
                                          </p:val>
                                        </p:tav>
                                        <p:tav tm="100000">
                                          <p:val>
                                            <p:strVal val="#ppt_w"/>
                                          </p:val>
                                        </p:tav>
                                      </p:tavLst>
                                    </p:anim>
                                    <p:anim calcmode="lin" valueType="num">
                                      <p:cBhvr>
                                        <p:cTn id="27" dur="750" fill="hold"/>
                                        <p:tgtEl>
                                          <p:spTgt spid="9"/>
                                        </p:tgtEl>
                                        <p:attrNameLst>
                                          <p:attrName>ppt_h</p:attrName>
                                        </p:attrNameLst>
                                      </p:cBhvr>
                                      <p:tavLst>
                                        <p:tav tm="0">
                                          <p:val>
                                            <p:fltVal val="0"/>
                                          </p:val>
                                        </p:tav>
                                        <p:tav tm="100000">
                                          <p:val>
                                            <p:strVal val="#ppt_h"/>
                                          </p:val>
                                        </p:tav>
                                      </p:tavLst>
                                    </p:anim>
                                    <p:animEffect transition="in" filter="fade">
                                      <p:cBhvr>
                                        <p:cTn id="28" dur="750"/>
                                        <p:tgtEl>
                                          <p:spTgt spid="9"/>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ipe(left)">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íṩľíḍè-圆角矩形 61"/>
          <p:cNvSpPr/>
          <p:nvPr>
            <p:custDataLst>
              <p:tags r:id="rId1"/>
            </p:custDataLst>
          </p:nvPr>
        </p:nvSpPr>
        <p:spPr>
          <a:xfrm>
            <a:off x="666641" y="2030671"/>
            <a:ext cx="1954202" cy="3203612"/>
          </a:xfrm>
          <a:prstGeom prst="roundRect">
            <a:avLst>
              <a:gd name="adj" fmla="val 348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r>
              <a:rPr lang="zh-CN" altLang="en-US">
                <a:cs typeface="+mn-ea"/>
                <a:sym typeface="+mn-lt"/>
              </a:rPr>
              <a:t>提供附加价值</a:t>
            </a:r>
            <a:endParaRPr lang="zh-CN" altLang="en-US">
              <a:cs typeface="+mn-ea"/>
              <a:sym typeface="+mn-lt"/>
            </a:endParaRPr>
          </a:p>
        </p:txBody>
      </p:sp>
      <p:sp>
        <p:nvSpPr>
          <p:cNvPr id="18" name="íṩľíḍè-任意多边形 62"/>
          <p:cNvSpPr/>
          <p:nvPr>
            <p:custDataLst>
              <p:tags r:id="rId2"/>
            </p:custDataLst>
          </p:nvPr>
        </p:nvSpPr>
        <p:spPr>
          <a:xfrm>
            <a:off x="666750" y="2831465"/>
            <a:ext cx="1953895" cy="3249930"/>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0" name="íṩľíḍè-Rectangle 30"/>
          <p:cNvSpPr/>
          <p:nvPr>
            <p:custDataLst>
              <p:tags r:id="rId3"/>
            </p:custDataLst>
          </p:nvPr>
        </p:nvSpPr>
        <p:spPr>
          <a:xfrm>
            <a:off x="740835" y="3293239"/>
            <a:ext cx="1805813" cy="1898476"/>
          </a:xfrm>
          <a:prstGeom prst="rect">
            <a:avLst/>
          </a:prstGeom>
        </p:spPr>
        <p:txBody>
          <a:bodyPr wrap="square">
            <a:normAutofit/>
          </a:bodyPr>
          <a:lstStyle/>
          <a:p>
            <a:pPr algn="ctr">
              <a:lnSpc>
                <a:spcPct val="120000"/>
              </a:lnSpc>
            </a:pPr>
            <a:r>
              <a:rPr lang="zh-CN" altLang="en-US" sz="1600">
                <a:cs typeface="+mn-ea"/>
                <a:sym typeface="+mn-lt"/>
              </a:rPr>
              <a:t>即设置消费达到某个值后可以享受的服务。</a:t>
            </a:r>
            <a:endParaRPr lang="en-US" altLang="zh-CN" sz="1600">
              <a:cs typeface="+mn-ea"/>
              <a:sym typeface="+mn-lt"/>
            </a:endParaRPr>
          </a:p>
        </p:txBody>
      </p:sp>
      <p:sp>
        <p:nvSpPr>
          <p:cNvPr id="21" name="íṩľíḍè-任意多边形 65"/>
          <p:cNvSpPr/>
          <p:nvPr>
            <p:custDataLst>
              <p:tags r:id="rId4"/>
            </p:custDataLst>
          </p:nvPr>
        </p:nvSpPr>
        <p:spPr>
          <a:xfrm>
            <a:off x="1408146" y="5515116"/>
            <a:ext cx="471191" cy="456972"/>
          </a:xfrm>
          <a:custGeom>
            <a:avLst/>
            <a:gdLst/>
            <a:ahLst/>
            <a:cxnLst>
              <a:cxn ang="0">
                <a:pos x="wd2" y="hd2"/>
              </a:cxn>
              <a:cxn ang="5400000">
                <a:pos x="wd2" y="hd2"/>
              </a:cxn>
              <a:cxn ang="10800000">
                <a:pos x="wd2" y="hd2"/>
              </a:cxn>
              <a:cxn ang="16200000">
                <a:pos x="wd2" y="hd2"/>
              </a:cxn>
            </a:cxnLst>
            <a:rect l="0" t="0" r="r" b="b"/>
            <a:pathLst>
              <a:path w="21600" h="21600" extrusionOk="0">
                <a:moveTo>
                  <a:pt x="20618" y="2945"/>
                </a:moveTo>
                <a:lnTo>
                  <a:pt x="982" y="2945"/>
                </a:lnTo>
                <a:lnTo>
                  <a:pt x="982" y="1964"/>
                </a:lnTo>
                <a:lnTo>
                  <a:pt x="20618" y="1964"/>
                </a:lnTo>
                <a:cubicBezTo>
                  <a:pt x="20618" y="1964"/>
                  <a:pt x="20618" y="2945"/>
                  <a:pt x="20618" y="2945"/>
                </a:cubicBezTo>
                <a:close/>
                <a:moveTo>
                  <a:pt x="19636" y="15709"/>
                </a:moveTo>
                <a:lnTo>
                  <a:pt x="1964" y="15709"/>
                </a:lnTo>
                <a:lnTo>
                  <a:pt x="1964" y="3927"/>
                </a:lnTo>
                <a:lnTo>
                  <a:pt x="19636" y="3927"/>
                </a:lnTo>
                <a:cubicBezTo>
                  <a:pt x="19636" y="3927"/>
                  <a:pt x="19636" y="15709"/>
                  <a:pt x="19636" y="15709"/>
                </a:cubicBezTo>
                <a:close/>
                <a:moveTo>
                  <a:pt x="20618" y="982"/>
                </a:moveTo>
                <a:lnTo>
                  <a:pt x="11782" y="982"/>
                </a:lnTo>
                <a:cubicBezTo>
                  <a:pt x="11782" y="440"/>
                  <a:pt x="11342" y="0"/>
                  <a:pt x="10800" y="0"/>
                </a:cubicBezTo>
                <a:cubicBezTo>
                  <a:pt x="10257" y="0"/>
                  <a:pt x="9818" y="440"/>
                  <a:pt x="9818" y="982"/>
                </a:cubicBezTo>
                <a:lnTo>
                  <a:pt x="982" y="982"/>
                </a:lnTo>
                <a:cubicBezTo>
                  <a:pt x="439" y="982"/>
                  <a:pt x="0" y="1422"/>
                  <a:pt x="0" y="1964"/>
                </a:cubicBezTo>
                <a:lnTo>
                  <a:pt x="0" y="2945"/>
                </a:lnTo>
                <a:cubicBezTo>
                  <a:pt x="0" y="3488"/>
                  <a:pt x="439" y="3927"/>
                  <a:pt x="982" y="3927"/>
                </a:cubicBezTo>
                <a:lnTo>
                  <a:pt x="982" y="15709"/>
                </a:lnTo>
                <a:cubicBezTo>
                  <a:pt x="982" y="16252"/>
                  <a:pt x="1421" y="16691"/>
                  <a:pt x="1964" y="16691"/>
                </a:cubicBezTo>
                <a:lnTo>
                  <a:pt x="10309" y="16691"/>
                </a:lnTo>
                <a:lnTo>
                  <a:pt x="10309" y="17960"/>
                </a:lnTo>
                <a:lnTo>
                  <a:pt x="7507" y="20762"/>
                </a:lnTo>
                <a:cubicBezTo>
                  <a:pt x="7419" y="20851"/>
                  <a:pt x="7364" y="20974"/>
                  <a:pt x="7364" y="21109"/>
                </a:cubicBezTo>
                <a:cubicBezTo>
                  <a:pt x="7364" y="21380"/>
                  <a:pt x="7583" y="21600"/>
                  <a:pt x="7855" y="21600"/>
                </a:cubicBezTo>
                <a:cubicBezTo>
                  <a:pt x="7990" y="21600"/>
                  <a:pt x="8113" y="21545"/>
                  <a:pt x="8202" y="21456"/>
                </a:cubicBezTo>
                <a:lnTo>
                  <a:pt x="10800" y="18858"/>
                </a:lnTo>
                <a:lnTo>
                  <a:pt x="13398" y="21456"/>
                </a:lnTo>
                <a:cubicBezTo>
                  <a:pt x="13488" y="21545"/>
                  <a:pt x="13610" y="21600"/>
                  <a:pt x="13745" y="21600"/>
                </a:cubicBezTo>
                <a:cubicBezTo>
                  <a:pt x="14017" y="21600"/>
                  <a:pt x="14236" y="21380"/>
                  <a:pt x="14236" y="21109"/>
                </a:cubicBezTo>
                <a:cubicBezTo>
                  <a:pt x="14236" y="20974"/>
                  <a:pt x="14182" y="20851"/>
                  <a:pt x="14093" y="20762"/>
                </a:cubicBezTo>
                <a:lnTo>
                  <a:pt x="11291" y="17960"/>
                </a:lnTo>
                <a:lnTo>
                  <a:pt x="11291" y="16691"/>
                </a:lnTo>
                <a:lnTo>
                  <a:pt x="19636" y="16691"/>
                </a:lnTo>
                <a:cubicBezTo>
                  <a:pt x="20178" y="16691"/>
                  <a:pt x="20618" y="16252"/>
                  <a:pt x="20618" y="15709"/>
                </a:cubicBezTo>
                <a:lnTo>
                  <a:pt x="20618" y="3927"/>
                </a:lnTo>
                <a:cubicBezTo>
                  <a:pt x="21160" y="3927"/>
                  <a:pt x="21600" y="3488"/>
                  <a:pt x="21600" y="2945"/>
                </a:cubicBezTo>
                <a:lnTo>
                  <a:pt x="21600" y="1964"/>
                </a:lnTo>
                <a:cubicBezTo>
                  <a:pt x="21600" y="1422"/>
                  <a:pt x="21160" y="982"/>
                  <a:pt x="20618" y="982"/>
                </a:cubicBezTo>
                <a:moveTo>
                  <a:pt x="16200" y="5891"/>
                </a:moveTo>
                <a:cubicBezTo>
                  <a:pt x="16471" y="5891"/>
                  <a:pt x="16691" y="6111"/>
                  <a:pt x="16691" y="6382"/>
                </a:cubicBezTo>
                <a:cubicBezTo>
                  <a:pt x="16691" y="6653"/>
                  <a:pt x="16471" y="6873"/>
                  <a:pt x="16200" y="6873"/>
                </a:cubicBezTo>
                <a:cubicBezTo>
                  <a:pt x="15929" y="6873"/>
                  <a:pt x="15709" y="6653"/>
                  <a:pt x="15709" y="6382"/>
                </a:cubicBezTo>
                <a:cubicBezTo>
                  <a:pt x="15709" y="6111"/>
                  <a:pt x="15929" y="5891"/>
                  <a:pt x="16200" y="5891"/>
                </a:cubicBezTo>
                <a:moveTo>
                  <a:pt x="16200" y="7855"/>
                </a:moveTo>
                <a:cubicBezTo>
                  <a:pt x="17013" y="7855"/>
                  <a:pt x="17673" y="7196"/>
                  <a:pt x="17673" y="6382"/>
                </a:cubicBezTo>
                <a:cubicBezTo>
                  <a:pt x="17673" y="5569"/>
                  <a:pt x="17013" y="4909"/>
                  <a:pt x="16200" y="4909"/>
                </a:cubicBezTo>
                <a:cubicBezTo>
                  <a:pt x="15387" y="4909"/>
                  <a:pt x="14727" y="5569"/>
                  <a:pt x="14727" y="6382"/>
                </a:cubicBezTo>
                <a:cubicBezTo>
                  <a:pt x="14727" y="7196"/>
                  <a:pt x="15387" y="7855"/>
                  <a:pt x="16200" y="7855"/>
                </a:cubicBezTo>
                <a:moveTo>
                  <a:pt x="8422" y="8135"/>
                </a:moveTo>
                <a:lnTo>
                  <a:pt x="11926" y="11638"/>
                </a:lnTo>
                <a:cubicBezTo>
                  <a:pt x="12015" y="11727"/>
                  <a:pt x="12138" y="11782"/>
                  <a:pt x="12273" y="11782"/>
                </a:cubicBezTo>
                <a:cubicBezTo>
                  <a:pt x="12408" y="11782"/>
                  <a:pt x="12531" y="11727"/>
                  <a:pt x="12620" y="11638"/>
                </a:cubicBezTo>
                <a:lnTo>
                  <a:pt x="14183" y="10075"/>
                </a:lnTo>
                <a:lnTo>
                  <a:pt x="16200" y="12764"/>
                </a:lnTo>
                <a:lnTo>
                  <a:pt x="5336" y="12764"/>
                </a:lnTo>
                <a:cubicBezTo>
                  <a:pt x="5336" y="12764"/>
                  <a:pt x="8422" y="8135"/>
                  <a:pt x="8422" y="8135"/>
                </a:cubicBezTo>
                <a:close/>
                <a:moveTo>
                  <a:pt x="4418" y="13745"/>
                </a:moveTo>
                <a:lnTo>
                  <a:pt x="17182" y="13745"/>
                </a:lnTo>
                <a:cubicBezTo>
                  <a:pt x="17453" y="13745"/>
                  <a:pt x="17673" y="13526"/>
                  <a:pt x="17673" y="13255"/>
                </a:cubicBezTo>
                <a:cubicBezTo>
                  <a:pt x="17673" y="13144"/>
                  <a:pt x="17630" y="13047"/>
                  <a:pt x="17568" y="12965"/>
                </a:cubicBezTo>
                <a:lnTo>
                  <a:pt x="17575" y="12960"/>
                </a:lnTo>
                <a:lnTo>
                  <a:pt x="14629" y="9033"/>
                </a:lnTo>
                <a:lnTo>
                  <a:pt x="14622" y="9038"/>
                </a:lnTo>
                <a:cubicBezTo>
                  <a:pt x="14533" y="8919"/>
                  <a:pt x="14397" y="8836"/>
                  <a:pt x="14236" y="8836"/>
                </a:cubicBezTo>
                <a:cubicBezTo>
                  <a:pt x="14101" y="8836"/>
                  <a:pt x="13978" y="8891"/>
                  <a:pt x="13889" y="8980"/>
                </a:cubicBezTo>
                <a:lnTo>
                  <a:pt x="12273" y="10597"/>
                </a:lnTo>
                <a:lnTo>
                  <a:pt x="8693" y="7017"/>
                </a:lnTo>
                <a:cubicBezTo>
                  <a:pt x="8604" y="6928"/>
                  <a:pt x="8481" y="6873"/>
                  <a:pt x="8345" y="6873"/>
                </a:cubicBezTo>
                <a:cubicBezTo>
                  <a:pt x="8175" y="6873"/>
                  <a:pt x="8033" y="6965"/>
                  <a:pt x="7945" y="7097"/>
                </a:cubicBezTo>
                <a:lnTo>
                  <a:pt x="7937" y="7091"/>
                </a:lnTo>
                <a:lnTo>
                  <a:pt x="4010" y="12982"/>
                </a:lnTo>
                <a:lnTo>
                  <a:pt x="4017" y="12988"/>
                </a:lnTo>
                <a:cubicBezTo>
                  <a:pt x="3965" y="13066"/>
                  <a:pt x="3927" y="13154"/>
                  <a:pt x="3927" y="13255"/>
                </a:cubicBezTo>
                <a:cubicBezTo>
                  <a:pt x="3927" y="13526"/>
                  <a:pt x="4147" y="13745"/>
                  <a:pt x="4418" y="13745"/>
                </a:cubicBezTo>
              </a:path>
            </a:pathLst>
          </a:custGeom>
          <a:solidFill>
            <a:schemeClr val="accent1"/>
          </a:solidFill>
          <a:ln w="12700">
            <a:miter lim="400000"/>
          </a:ln>
          <a:effectLst/>
        </p:spPr>
        <p:txBody>
          <a:bodyPr anchor="ctr"/>
          <a:lstStyle/>
          <a:p>
            <a:pPr algn="ctr"/>
            <a:endParaRPr>
              <a:cs typeface="+mn-ea"/>
              <a:sym typeface="+mn-lt"/>
            </a:endParaRPr>
          </a:p>
        </p:txBody>
      </p:sp>
      <p:sp>
        <p:nvSpPr>
          <p:cNvPr id="22" name="íṩľíḍè-圆角矩形 56"/>
          <p:cNvSpPr/>
          <p:nvPr>
            <p:custDataLst>
              <p:tags r:id="rId5"/>
            </p:custDataLst>
          </p:nvPr>
        </p:nvSpPr>
        <p:spPr>
          <a:xfrm>
            <a:off x="2886122" y="2030671"/>
            <a:ext cx="1954202" cy="3203612"/>
          </a:xfrm>
          <a:prstGeom prst="roundRect">
            <a:avLst>
              <a:gd name="adj" fmla="val 348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r>
              <a:rPr lang="zh-CN" altLang="en-US">
                <a:cs typeface="+mn-ea"/>
                <a:sym typeface="+mn-lt"/>
              </a:rPr>
              <a:t>价格吸引</a:t>
            </a:r>
            <a:endParaRPr lang="zh-CN" altLang="en-US">
              <a:cs typeface="+mn-ea"/>
              <a:sym typeface="+mn-lt"/>
            </a:endParaRPr>
          </a:p>
        </p:txBody>
      </p:sp>
      <p:sp>
        <p:nvSpPr>
          <p:cNvPr id="23" name="íślíḋè-任意多边形 57"/>
          <p:cNvSpPr/>
          <p:nvPr>
            <p:custDataLst>
              <p:tags r:id="rId6"/>
            </p:custDataLst>
          </p:nvPr>
        </p:nvSpPr>
        <p:spPr>
          <a:xfrm>
            <a:off x="2886075" y="2831465"/>
            <a:ext cx="1953895" cy="3249930"/>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5" name="íślíḋè-Rectangle 25"/>
          <p:cNvSpPr/>
          <p:nvPr>
            <p:custDataLst>
              <p:tags r:id="rId7"/>
            </p:custDataLst>
          </p:nvPr>
        </p:nvSpPr>
        <p:spPr>
          <a:xfrm>
            <a:off x="2960316" y="3293239"/>
            <a:ext cx="1805813" cy="1391382"/>
          </a:xfrm>
          <a:prstGeom prst="rect">
            <a:avLst/>
          </a:prstGeom>
        </p:spPr>
        <p:txBody>
          <a:bodyPr wrap="square">
            <a:noAutofit/>
          </a:bodyPr>
          <a:lstStyle/>
          <a:p>
            <a:pPr algn="ctr">
              <a:lnSpc>
                <a:spcPct val="120000"/>
              </a:lnSpc>
            </a:pPr>
            <a:r>
              <a:rPr lang="zh-CN" altLang="en-US" sz="1600">
                <a:cs typeface="+mn-ea"/>
                <a:sym typeface="+mn-lt"/>
              </a:rPr>
              <a:t>这种方法常见的应用就是“买一送一”“买二送三”“第二件半价”等优惠活动。</a:t>
            </a:r>
            <a:endParaRPr lang="zh-CN" altLang="en-US" sz="1600">
              <a:cs typeface="+mn-ea"/>
              <a:sym typeface="+mn-lt"/>
            </a:endParaRPr>
          </a:p>
        </p:txBody>
      </p:sp>
      <p:sp>
        <p:nvSpPr>
          <p:cNvPr id="26" name="íślíḋè-任意多边形 60"/>
          <p:cNvSpPr/>
          <p:nvPr>
            <p:custDataLst>
              <p:tags r:id="rId8"/>
            </p:custDataLst>
          </p:nvPr>
        </p:nvSpPr>
        <p:spPr>
          <a:xfrm>
            <a:off x="3621164" y="5557170"/>
            <a:ext cx="484118" cy="384143"/>
          </a:xfrm>
          <a:custGeom>
            <a:avLst/>
            <a:gdLst/>
            <a:ahLst/>
            <a:cxnLst>
              <a:cxn ang="0">
                <a:pos x="wd2" y="hd2"/>
              </a:cxn>
              <a:cxn ang="5400000">
                <a:pos x="wd2" y="hd2"/>
              </a:cxn>
              <a:cxn ang="10800000">
                <a:pos x="wd2" y="hd2"/>
              </a:cxn>
              <a:cxn ang="16200000">
                <a:pos x="wd2" y="hd2"/>
              </a:cxn>
            </a:cxnLst>
            <a:rect l="0" t="0" r="r" b="b"/>
            <a:pathLst>
              <a:path w="21600" h="21600" extrusionOk="0">
                <a:moveTo>
                  <a:pt x="16691" y="20400"/>
                </a:moveTo>
                <a:cubicBezTo>
                  <a:pt x="14522" y="20400"/>
                  <a:pt x="12764" y="18251"/>
                  <a:pt x="12764" y="15600"/>
                </a:cubicBezTo>
                <a:cubicBezTo>
                  <a:pt x="12764" y="12949"/>
                  <a:pt x="14522" y="10800"/>
                  <a:pt x="16691" y="10800"/>
                </a:cubicBezTo>
                <a:cubicBezTo>
                  <a:pt x="18860" y="10800"/>
                  <a:pt x="20618" y="12949"/>
                  <a:pt x="20618" y="15600"/>
                </a:cubicBezTo>
                <a:cubicBezTo>
                  <a:pt x="20618" y="18251"/>
                  <a:pt x="18860" y="20400"/>
                  <a:pt x="16691" y="20400"/>
                </a:cubicBezTo>
                <a:moveTo>
                  <a:pt x="12762" y="3393"/>
                </a:moveTo>
                <a:lnTo>
                  <a:pt x="12781" y="3388"/>
                </a:lnTo>
                <a:cubicBezTo>
                  <a:pt x="12870" y="2164"/>
                  <a:pt x="13702" y="1200"/>
                  <a:pt x="14727" y="1200"/>
                </a:cubicBezTo>
                <a:cubicBezTo>
                  <a:pt x="15521" y="1200"/>
                  <a:pt x="16202" y="1779"/>
                  <a:pt x="16511" y="2609"/>
                </a:cubicBezTo>
                <a:lnTo>
                  <a:pt x="16509" y="2609"/>
                </a:lnTo>
                <a:lnTo>
                  <a:pt x="19162" y="10421"/>
                </a:lnTo>
                <a:cubicBezTo>
                  <a:pt x="18436" y="9902"/>
                  <a:pt x="17593" y="9600"/>
                  <a:pt x="16691" y="9600"/>
                </a:cubicBezTo>
                <a:cubicBezTo>
                  <a:pt x="15082" y="9600"/>
                  <a:pt x="13658" y="10550"/>
                  <a:pt x="12763" y="12012"/>
                </a:cubicBezTo>
                <a:cubicBezTo>
                  <a:pt x="12763" y="12012"/>
                  <a:pt x="12762" y="3393"/>
                  <a:pt x="12762" y="3393"/>
                </a:cubicBezTo>
                <a:close/>
                <a:moveTo>
                  <a:pt x="11782" y="13200"/>
                </a:moveTo>
                <a:lnTo>
                  <a:pt x="9818" y="13200"/>
                </a:lnTo>
                <a:lnTo>
                  <a:pt x="9818" y="4800"/>
                </a:lnTo>
                <a:lnTo>
                  <a:pt x="11782" y="4800"/>
                </a:lnTo>
                <a:cubicBezTo>
                  <a:pt x="11782" y="4800"/>
                  <a:pt x="11782" y="13200"/>
                  <a:pt x="11782" y="13200"/>
                </a:cubicBezTo>
                <a:close/>
                <a:moveTo>
                  <a:pt x="11782" y="15600"/>
                </a:moveTo>
                <a:lnTo>
                  <a:pt x="9818" y="15600"/>
                </a:lnTo>
                <a:lnTo>
                  <a:pt x="9818" y="14400"/>
                </a:lnTo>
                <a:lnTo>
                  <a:pt x="11782" y="14400"/>
                </a:lnTo>
                <a:cubicBezTo>
                  <a:pt x="11782" y="14400"/>
                  <a:pt x="11782" y="15600"/>
                  <a:pt x="11782" y="15600"/>
                </a:cubicBezTo>
                <a:close/>
                <a:moveTo>
                  <a:pt x="8837" y="12012"/>
                </a:moveTo>
                <a:cubicBezTo>
                  <a:pt x="7942" y="10550"/>
                  <a:pt x="6518" y="9600"/>
                  <a:pt x="4909" y="9600"/>
                </a:cubicBezTo>
                <a:cubicBezTo>
                  <a:pt x="4007" y="9600"/>
                  <a:pt x="3164" y="9902"/>
                  <a:pt x="2438" y="10421"/>
                </a:cubicBezTo>
                <a:lnTo>
                  <a:pt x="5091" y="2609"/>
                </a:lnTo>
                <a:lnTo>
                  <a:pt x="5089" y="2609"/>
                </a:lnTo>
                <a:cubicBezTo>
                  <a:pt x="5398" y="1779"/>
                  <a:pt x="6079" y="1200"/>
                  <a:pt x="6873" y="1200"/>
                </a:cubicBezTo>
                <a:cubicBezTo>
                  <a:pt x="7898" y="1200"/>
                  <a:pt x="8730" y="2164"/>
                  <a:pt x="8819" y="3388"/>
                </a:cubicBezTo>
                <a:lnTo>
                  <a:pt x="8838" y="3393"/>
                </a:lnTo>
                <a:cubicBezTo>
                  <a:pt x="8838" y="3393"/>
                  <a:pt x="8837" y="12012"/>
                  <a:pt x="8837" y="12012"/>
                </a:cubicBezTo>
                <a:close/>
                <a:moveTo>
                  <a:pt x="4909" y="20400"/>
                </a:moveTo>
                <a:cubicBezTo>
                  <a:pt x="2740" y="20400"/>
                  <a:pt x="982" y="18251"/>
                  <a:pt x="982" y="15600"/>
                </a:cubicBezTo>
                <a:cubicBezTo>
                  <a:pt x="982" y="12949"/>
                  <a:pt x="2740" y="10800"/>
                  <a:pt x="4909" y="10800"/>
                </a:cubicBezTo>
                <a:cubicBezTo>
                  <a:pt x="7078" y="10800"/>
                  <a:pt x="8836" y="12949"/>
                  <a:pt x="8836" y="15600"/>
                </a:cubicBezTo>
                <a:cubicBezTo>
                  <a:pt x="8836" y="18251"/>
                  <a:pt x="7078" y="20400"/>
                  <a:pt x="4909" y="20400"/>
                </a:cubicBezTo>
                <a:moveTo>
                  <a:pt x="21102" y="12980"/>
                </a:moveTo>
                <a:lnTo>
                  <a:pt x="17504" y="2400"/>
                </a:lnTo>
                <a:lnTo>
                  <a:pt x="17493" y="2402"/>
                </a:lnTo>
                <a:cubicBezTo>
                  <a:pt x="17088" y="1006"/>
                  <a:pt x="16009" y="0"/>
                  <a:pt x="14727" y="0"/>
                </a:cubicBezTo>
                <a:cubicBezTo>
                  <a:pt x="13101" y="0"/>
                  <a:pt x="11782" y="1612"/>
                  <a:pt x="11782" y="3600"/>
                </a:cubicBezTo>
                <a:lnTo>
                  <a:pt x="9818" y="3600"/>
                </a:lnTo>
                <a:cubicBezTo>
                  <a:pt x="9818" y="1612"/>
                  <a:pt x="8499" y="0"/>
                  <a:pt x="6873" y="0"/>
                </a:cubicBezTo>
                <a:cubicBezTo>
                  <a:pt x="5592" y="0"/>
                  <a:pt x="4512" y="1006"/>
                  <a:pt x="4107" y="2402"/>
                </a:cubicBezTo>
                <a:lnTo>
                  <a:pt x="4096" y="2400"/>
                </a:lnTo>
                <a:lnTo>
                  <a:pt x="498" y="12980"/>
                </a:lnTo>
                <a:cubicBezTo>
                  <a:pt x="182" y="13772"/>
                  <a:pt x="0" y="14659"/>
                  <a:pt x="0" y="15600"/>
                </a:cubicBezTo>
                <a:cubicBezTo>
                  <a:pt x="0" y="18914"/>
                  <a:pt x="2198" y="21600"/>
                  <a:pt x="4909" y="21600"/>
                </a:cubicBezTo>
                <a:cubicBezTo>
                  <a:pt x="7284" y="21600"/>
                  <a:pt x="9265" y="19539"/>
                  <a:pt x="9719" y="16800"/>
                </a:cubicBezTo>
                <a:lnTo>
                  <a:pt x="11881" y="16800"/>
                </a:lnTo>
                <a:cubicBezTo>
                  <a:pt x="12335" y="19539"/>
                  <a:pt x="14316" y="21600"/>
                  <a:pt x="16691" y="21600"/>
                </a:cubicBezTo>
                <a:cubicBezTo>
                  <a:pt x="19402" y="21600"/>
                  <a:pt x="21600" y="18914"/>
                  <a:pt x="21600" y="15600"/>
                </a:cubicBezTo>
                <a:cubicBezTo>
                  <a:pt x="21600" y="14659"/>
                  <a:pt x="21418" y="13772"/>
                  <a:pt x="21102" y="12980"/>
                </a:cubicBezTo>
                <a:moveTo>
                  <a:pt x="16691" y="12000"/>
                </a:moveTo>
                <a:cubicBezTo>
                  <a:pt x="15064" y="12000"/>
                  <a:pt x="13745" y="13612"/>
                  <a:pt x="13745" y="15600"/>
                </a:cubicBezTo>
                <a:cubicBezTo>
                  <a:pt x="13745" y="15932"/>
                  <a:pt x="13965" y="16200"/>
                  <a:pt x="14236" y="16200"/>
                </a:cubicBezTo>
                <a:cubicBezTo>
                  <a:pt x="14508" y="16200"/>
                  <a:pt x="14727" y="15932"/>
                  <a:pt x="14727" y="15600"/>
                </a:cubicBezTo>
                <a:cubicBezTo>
                  <a:pt x="14727" y="14275"/>
                  <a:pt x="15606" y="13200"/>
                  <a:pt x="16691" y="13200"/>
                </a:cubicBezTo>
                <a:cubicBezTo>
                  <a:pt x="16962" y="13200"/>
                  <a:pt x="17182" y="12932"/>
                  <a:pt x="17182" y="12600"/>
                </a:cubicBezTo>
                <a:cubicBezTo>
                  <a:pt x="17182" y="12268"/>
                  <a:pt x="16962" y="12000"/>
                  <a:pt x="16691" y="12000"/>
                </a:cubicBezTo>
                <a:moveTo>
                  <a:pt x="4909" y="12000"/>
                </a:moveTo>
                <a:cubicBezTo>
                  <a:pt x="3282" y="12000"/>
                  <a:pt x="1964" y="13612"/>
                  <a:pt x="1964" y="15600"/>
                </a:cubicBezTo>
                <a:cubicBezTo>
                  <a:pt x="1964" y="15932"/>
                  <a:pt x="2183" y="16200"/>
                  <a:pt x="2455" y="16200"/>
                </a:cubicBezTo>
                <a:cubicBezTo>
                  <a:pt x="2726" y="16200"/>
                  <a:pt x="2945" y="15932"/>
                  <a:pt x="2945" y="15600"/>
                </a:cubicBezTo>
                <a:cubicBezTo>
                  <a:pt x="2945" y="14275"/>
                  <a:pt x="3825" y="13200"/>
                  <a:pt x="4909" y="13200"/>
                </a:cubicBezTo>
                <a:cubicBezTo>
                  <a:pt x="5180" y="13200"/>
                  <a:pt x="5400" y="12932"/>
                  <a:pt x="5400" y="12600"/>
                </a:cubicBezTo>
                <a:cubicBezTo>
                  <a:pt x="5400" y="12268"/>
                  <a:pt x="5180" y="12000"/>
                  <a:pt x="4909" y="12000"/>
                </a:cubicBezTo>
              </a:path>
            </a:pathLst>
          </a:custGeom>
          <a:solidFill>
            <a:schemeClr val="accent2"/>
          </a:solidFill>
          <a:ln w="12700">
            <a:miter lim="400000"/>
          </a:ln>
        </p:spPr>
        <p:txBody>
          <a:bodyPr anchor="ctr"/>
          <a:lstStyle/>
          <a:p>
            <a:pPr algn="ctr"/>
            <a:endParaRPr>
              <a:cs typeface="+mn-ea"/>
              <a:sym typeface="+mn-lt"/>
            </a:endParaRPr>
          </a:p>
        </p:txBody>
      </p:sp>
      <p:sp>
        <p:nvSpPr>
          <p:cNvPr id="28" name="íślíḋè-圆角矩形 51"/>
          <p:cNvSpPr/>
          <p:nvPr>
            <p:custDataLst>
              <p:tags r:id="rId9"/>
            </p:custDataLst>
          </p:nvPr>
        </p:nvSpPr>
        <p:spPr>
          <a:xfrm>
            <a:off x="5105602" y="2030671"/>
            <a:ext cx="1954202" cy="3203612"/>
          </a:xfrm>
          <a:prstGeom prst="roundRect">
            <a:avLst>
              <a:gd name="adj" fmla="val 34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r>
              <a:rPr lang="zh-CN" altLang="en-US">
                <a:cs typeface="+mn-ea"/>
                <a:sym typeface="+mn-lt"/>
              </a:rPr>
              <a:t>套餐</a:t>
            </a:r>
            <a:endParaRPr lang="zh-CN" altLang="en-US">
              <a:cs typeface="+mn-ea"/>
              <a:sym typeface="+mn-lt"/>
            </a:endParaRPr>
          </a:p>
        </p:txBody>
      </p:sp>
      <p:sp>
        <p:nvSpPr>
          <p:cNvPr id="32" name="íślíḋè-任意多边形 52"/>
          <p:cNvSpPr/>
          <p:nvPr>
            <p:custDataLst>
              <p:tags r:id="rId10"/>
            </p:custDataLst>
          </p:nvPr>
        </p:nvSpPr>
        <p:spPr>
          <a:xfrm>
            <a:off x="5105400" y="2831465"/>
            <a:ext cx="1953895" cy="3249930"/>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4" name="íślíḋè-Rectangle 20"/>
          <p:cNvSpPr/>
          <p:nvPr>
            <p:custDataLst>
              <p:tags r:id="rId11"/>
            </p:custDataLst>
          </p:nvPr>
        </p:nvSpPr>
        <p:spPr>
          <a:xfrm>
            <a:off x="5179796" y="3293239"/>
            <a:ext cx="1805813" cy="1391382"/>
          </a:xfrm>
          <a:prstGeom prst="rect">
            <a:avLst/>
          </a:prstGeom>
        </p:spPr>
        <p:txBody>
          <a:bodyPr wrap="square">
            <a:noAutofit/>
          </a:bodyPr>
          <a:lstStyle/>
          <a:p>
            <a:pPr algn="ctr">
              <a:lnSpc>
                <a:spcPct val="120000"/>
              </a:lnSpc>
            </a:pPr>
            <a:r>
              <a:rPr lang="zh-CN" altLang="en-US" sz="1600">
                <a:cs typeface="+mn-ea"/>
                <a:sym typeface="+mn-lt"/>
              </a:rPr>
              <a:t>这种运营手段适合零食等类目的商品，可以根据店铺人群属性设计不同的套餐。</a:t>
            </a:r>
            <a:endParaRPr lang="zh-CN" altLang="en-US" sz="1600">
              <a:cs typeface="+mn-ea"/>
              <a:sym typeface="+mn-lt"/>
            </a:endParaRPr>
          </a:p>
        </p:txBody>
      </p:sp>
      <p:sp>
        <p:nvSpPr>
          <p:cNvPr id="35" name="íślíḋè-任意多边形 55"/>
          <p:cNvSpPr/>
          <p:nvPr>
            <p:custDataLst>
              <p:tags r:id="rId12"/>
            </p:custDataLst>
          </p:nvPr>
        </p:nvSpPr>
        <p:spPr>
          <a:xfrm>
            <a:off x="5883741" y="5556146"/>
            <a:ext cx="397924" cy="385916"/>
          </a:xfrm>
          <a:custGeom>
            <a:avLst/>
            <a:gdLst/>
            <a:ahLst/>
            <a:cxnLst>
              <a:cxn ang="0">
                <a:pos x="wd2" y="hd2"/>
              </a:cxn>
              <a:cxn ang="5400000">
                <a:pos x="wd2" y="hd2"/>
              </a:cxn>
              <a:cxn ang="10800000">
                <a:pos x="wd2" y="hd2"/>
              </a:cxn>
              <a:cxn ang="16200000">
                <a:pos x="wd2" y="hd2"/>
              </a:cxn>
            </a:cxnLst>
            <a:rect l="0" t="0" r="r" b="b"/>
            <a:pathLst>
              <a:path w="21600" h="21600" extrusionOk="0">
                <a:moveTo>
                  <a:pt x="20353" y="11229"/>
                </a:moveTo>
                <a:lnTo>
                  <a:pt x="20356" y="11234"/>
                </a:lnTo>
                <a:lnTo>
                  <a:pt x="11029" y="16143"/>
                </a:lnTo>
                <a:lnTo>
                  <a:pt x="11026" y="16138"/>
                </a:lnTo>
                <a:cubicBezTo>
                  <a:pt x="10957" y="16174"/>
                  <a:pt x="10883" y="16200"/>
                  <a:pt x="10800" y="16200"/>
                </a:cubicBezTo>
                <a:cubicBezTo>
                  <a:pt x="10717" y="16200"/>
                  <a:pt x="10643" y="16174"/>
                  <a:pt x="10574" y="16138"/>
                </a:cubicBezTo>
                <a:lnTo>
                  <a:pt x="10571" y="16143"/>
                </a:lnTo>
                <a:lnTo>
                  <a:pt x="1244" y="11234"/>
                </a:lnTo>
                <a:lnTo>
                  <a:pt x="1247" y="11229"/>
                </a:lnTo>
                <a:cubicBezTo>
                  <a:pt x="1091" y="11147"/>
                  <a:pt x="982" y="10988"/>
                  <a:pt x="982" y="10800"/>
                </a:cubicBezTo>
                <a:cubicBezTo>
                  <a:pt x="982" y="10612"/>
                  <a:pt x="1091" y="10453"/>
                  <a:pt x="1247" y="10371"/>
                </a:cubicBezTo>
                <a:lnTo>
                  <a:pt x="1244" y="10366"/>
                </a:lnTo>
                <a:lnTo>
                  <a:pt x="3562" y="9146"/>
                </a:lnTo>
                <a:lnTo>
                  <a:pt x="10113" y="12594"/>
                </a:lnTo>
                <a:lnTo>
                  <a:pt x="10117" y="12588"/>
                </a:lnTo>
                <a:cubicBezTo>
                  <a:pt x="10322" y="12697"/>
                  <a:pt x="10552" y="12764"/>
                  <a:pt x="10800" y="12764"/>
                </a:cubicBezTo>
                <a:cubicBezTo>
                  <a:pt x="11048" y="12764"/>
                  <a:pt x="11278" y="12697"/>
                  <a:pt x="11483" y="12588"/>
                </a:cubicBezTo>
                <a:lnTo>
                  <a:pt x="11486" y="12594"/>
                </a:lnTo>
                <a:lnTo>
                  <a:pt x="18038" y="9146"/>
                </a:lnTo>
                <a:lnTo>
                  <a:pt x="20356" y="10366"/>
                </a:lnTo>
                <a:lnTo>
                  <a:pt x="20353" y="10371"/>
                </a:lnTo>
                <a:cubicBezTo>
                  <a:pt x="20509" y="10453"/>
                  <a:pt x="20618" y="10612"/>
                  <a:pt x="20618" y="10800"/>
                </a:cubicBezTo>
                <a:cubicBezTo>
                  <a:pt x="20618" y="10988"/>
                  <a:pt x="20509" y="11147"/>
                  <a:pt x="20353" y="11229"/>
                </a:cubicBezTo>
                <a:moveTo>
                  <a:pt x="20356" y="14784"/>
                </a:moveTo>
                <a:lnTo>
                  <a:pt x="20353" y="14790"/>
                </a:lnTo>
                <a:cubicBezTo>
                  <a:pt x="20509" y="14872"/>
                  <a:pt x="20618" y="15030"/>
                  <a:pt x="20618" y="15218"/>
                </a:cubicBezTo>
                <a:cubicBezTo>
                  <a:pt x="20618" y="15407"/>
                  <a:pt x="20509" y="15565"/>
                  <a:pt x="20353" y="15647"/>
                </a:cubicBezTo>
                <a:lnTo>
                  <a:pt x="20356" y="15653"/>
                </a:lnTo>
                <a:lnTo>
                  <a:pt x="11029" y="20562"/>
                </a:lnTo>
                <a:lnTo>
                  <a:pt x="11026" y="20556"/>
                </a:lnTo>
                <a:cubicBezTo>
                  <a:pt x="10957" y="20592"/>
                  <a:pt x="10883" y="20618"/>
                  <a:pt x="10800" y="20618"/>
                </a:cubicBezTo>
                <a:cubicBezTo>
                  <a:pt x="10717" y="20618"/>
                  <a:pt x="10643" y="20592"/>
                  <a:pt x="10574" y="20556"/>
                </a:cubicBezTo>
                <a:lnTo>
                  <a:pt x="10571" y="20562"/>
                </a:lnTo>
                <a:lnTo>
                  <a:pt x="1244" y="15653"/>
                </a:lnTo>
                <a:lnTo>
                  <a:pt x="1247" y="15647"/>
                </a:lnTo>
                <a:cubicBezTo>
                  <a:pt x="1091" y="15565"/>
                  <a:pt x="982" y="15407"/>
                  <a:pt x="982" y="15218"/>
                </a:cubicBezTo>
                <a:cubicBezTo>
                  <a:pt x="982" y="15030"/>
                  <a:pt x="1091" y="14872"/>
                  <a:pt x="1247" y="14790"/>
                </a:cubicBezTo>
                <a:lnTo>
                  <a:pt x="1244" y="14784"/>
                </a:lnTo>
                <a:lnTo>
                  <a:pt x="3562" y="13564"/>
                </a:lnTo>
                <a:lnTo>
                  <a:pt x="10113" y="17012"/>
                </a:lnTo>
                <a:lnTo>
                  <a:pt x="10117" y="17006"/>
                </a:lnTo>
                <a:cubicBezTo>
                  <a:pt x="10322" y="17115"/>
                  <a:pt x="10552" y="17182"/>
                  <a:pt x="10800" y="17182"/>
                </a:cubicBezTo>
                <a:cubicBezTo>
                  <a:pt x="11048" y="17182"/>
                  <a:pt x="11278" y="17115"/>
                  <a:pt x="11483" y="17006"/>
                </a:cubicBezTo>
                <a:lnTo>
                  <a:pt x="11486" y="17012"/>
                </a:lnTo>
                <a:lnTo>
                  <a:pt x="18038" y="13564"/>
                </a:lnTo>
                <a:cubicBezTo>
                  <a:pt x="18038" y="13564"/>
                  <a:pt x="20356" y="14784"/>
                  <a:pt x="20356" y="14784"/>
                </a:cubicBezTo>
                <a:close/>
                <a:moveTo>
                  <a:pt x="1244" y="6816"/>
                </a:moveTo>
                <a:lnTo>
                  <a:pt x="1247" y="6811"/>
                </a:lnTo>
                <a:cubicBezTo>
                  <a:pt x="1091" y="6728"/>
                  <a:pt x="982" y="6570"/>
                  <a:pt x="982" y="6382"/>
                </a:cubicBezTo>
                <a:cubicBezTo>
                  <a:pt x="982" y="6194"/>
                  <a:pt x="1091" y="6035"/>
                  <a:pt x="1247" y="5953"/>
                </a:cubicBezTo>
                <a:lnTo>
                  <a:pt x="1244" y="5947"/>
                </a:lnTo>
                <a:lnTo>
                  <a:pt x="10571" y="1038"/>
                </a:lnTo>
                <a:lnTo>
                  <a:pt x="10574" y="1044"/>
                </a:lnTo>
                <a:cubicBezTo>
                  <a:pt x="10643" y="1008"/>
                  <a:pt x="10717" y="982"/>
                  <a:pt x="10800" y="982"/>
                </a:cubicBezTo>
                <a:cubicBezTo>
                  <a:pt x="10883" y="982"/>
                  <a:pt x="10957" y="1008"/>
                  <a:pt x="11026" y="1044"/>
                </a:cubicBezTo>
                <a:lnTo>
                  <a:pt x="11029" y="1038"/>
                </a:lnTo>
                <a:lnTo>
                  <a:pt x="20356" y="5947"/>
                </a:lnTo>
                <a:lnTo>
                  <a:pt x="20353" y="5953"/>
                </a:lnTo>
                <a:cubicBezTo>
                  <a:pt x="20509" y="6035"/>
                  <a:pt x="20618" y="6194"/>
                  <a:pt x="20618" y="6382"/>
                </a:cubicBezTo>
                <a:cubicBezTo>
                  <a:pt x="20618" y="6570"/>
                  <a:pt x="20509" y="6728"/>
                  <a:pt x="20353" y="6811"/>
                </a:cubicBezTo>
                <a:lnTo>
                  <a:pt x="20356" y="6816"/>
                </a:lnTo>
                <a:lnTo>
                  <a:pt x="11029" y="11725"/>
                </a:lnTo>
                <a:lnTo>
                  <a:pt x="11026" y="11720"/>
                </a:lnTo>
                <a:cubicBezTo>
                  <a:pt x="10957" y="11756"/>
                  <a:pt x="10883" y="11782"/>
                  <a:pt x="10800" y="11782"/>
                </a:cubicBezTo>
                <a:cubicBezTo>
                  <a:pt x="10717" y="11782"/>
                  <a:pt x="10643" y="11756"/>
                  <a:pt x="10574" y="11720"/>
                </a:cubicBezTo>
                <a:lnTo>
                  <a:pt x="10571" y="11725"/>
                </a:lnTo>
                <a:cubicBezTo>
                  <a:pt x="10571" y="11725"/>
                  <a:pt x="1244" y="6816"/>
                  <a:pt x="1244" y="6816"/>
                </a:cubicBezTo>
                <a:close/>
                <a:moveTo>
                  <a:pt x="21600" y="10800"/>
                </a:moveTo>
                <a:cubicBezTo>
                  <a:pt x="21600" y="10234"/>
                  <a:pt x="21278" y="9749"/>
                  <a:pt x="20810" y="9503"/>
                </a:cubicBezTo>
                <a:lnTo>
                  <a:pt x="20813" y="9497"/>
                </a:lnTo>
                <a:lnTo>
                  <a:pt x="19092" y="8591"/>
                </a:lnTo>
                <a:lnTo>
                  <a:pt x="20813" y="7685"/>
                </a:lnTo>
                <a:lnTo>
                  <a:pt x="20810" y="7679"/>
                </a:lnTo>
                <a:cubicBezTo>
                  <a:pt x="21278" y="7433"/>
                  <a:pt x="21600" y="6948"/>
                  <a:pt x="21600" y="6382"/>
                </a:cubicBezTo>
                <a:cubicBezTo>
                  <a:pt x="21600" y="5816"/>
                  <a:pt x="21278" y="5331"/>
                  <a:pt x="20810" y="5085"/>
                </a:cubicBezTo>
                <a:lnTo>
                  <a:pt x="20813" y="5079"/>
                </a:lnTo>
                <a:lnTo>
                  <a:pt x="11486" y="170"/>
                </a:lnTo>
                <a:lnTo>
                  <a:pt x="11483" y="175"/>
                </a:lnTo>
                <a:cubicBezTo>
                  <a:pt x="11278" y="67"/>
                  <a:pt x="11048" y="0"/>
                  <a:pt x="10800" y="0"/>
                </a:cubicBezTo>
                <a:cubicBezTo>
                  <a:pt x="10552" y="0"/>
                  <a:pt x="10322" y="67"/>
                  <a:pt x="10117" y="175"/>
                </a:cubicBezTo>
                <a:lnTo>
                  <a:pt x="10113" y="170"/>
                </a:lnTo>
                <a:lnTo>
                  <a:pt x="786" y="5079"/>
                </a:lnTo>
                <a:lnTo>
                  <a:pt x="790" y="5085"/>
                </a:lnTo>
                <a:cubicBezTo>
                  <a:pt x="322" y="5331"/>
                  <a:pt x="0" y="5816"/>
                  <a:pt x="0" y="6382"/>
                </a:cubicBezTo>
                <a:cubicBezTo>
                  <a:pt x="0" y="6948"/>
                  <a:pt x="322" y="7433"/>
                  <a:pt x="790" y="7679"/>
                </a:cubicBezTo>
                <a:lnTo>
                  <a:pt x="786" y="7685"/>
                </a:lnTo>
                <a:lnTo>
                  <a:pt x="2508" y="8591"/>
                </a:lnTo>
                <a:lnTo>
                  <a:pt x="786" y="9497"/>
                </a:lnTo>
                <a:lnTo>
                  <a:pt x="790" y="9503"/>
                </a:lnTo>
                <a:cubicBezTo>
                  <a:pt x="322" y="9749"/>
                  <a:pt x="0" y="10234"/>
                  <a:pt x="0" y="10800"/>
                </a:cubicBezTo>
                <a:cubicBezTo>
                  <a:pt x="0" y="11366"/>
                  <a:pt x="322" y="11851"/>
                  <a:pt x="790" y="12097"/>
                </a:cubicBezTo>
                <a:lnTo>
                  <a:pt x="786" y="12103"/>
                </a:lnTo>
                <a:lnTo>
                  <a:pt x="2508" y="13009"/>
                </a:lnTo>
                <a:lnTo>
                  <a:pt x="786" y="13915"/>
                </a:lnTo>
                <a:lnTo>
                  <a:pt x="790" y="13921"/>
                </a:lnTo>
                <a:cubicBezTo>
                  <a:pt x="322" y="14167"/>
                  <a:pt x="0" y="14652"/>
                  <a:pt x="0" y="15218"/>
                </a:cubicBezTo>
                <a:cubicBezTo>
                  <a:pt x="0" y="15784"/>
                  <a:pt x="322" y="16269"/>
                  <a:pt x="790" y="16515"/>
                </a:cubicBezTo>
                <a:lnTo>
                  <a:pt x="786" y="16521"/>
                </a:lnTo>
                <a:lnTo>
                  <a:pt x="10113" y="21430"/>
                </a:lnTo>
                <a:lnTo>
                  <a:pt x="10117" y="21425"/>
                </a:lnTo>
                <a:cubicBezTo>
                  <a:pt x="10322" y="21533"/>
                  <a:pt x="10552" y="21600"/>
                  <a:pt x="10800" y="21600"/>
                </a:cubicBezTo>
                <a:cubicBezTo>
                  <a:pt x="11048" y="21600"/>
                  <a:pt x="11278" y="21533"/>
                  <a:pt x="11483" y="21425"/>
                </a:cubicBezTo>
                <a:lnTo>
                  <a:pt x="11486" y="21430"/>
                </a:lnTo>
                <a:lnTo>
                  <a:pt x="20813" y="16521"/>
                </a:lnTo>
                <a:lnTo>
                  <a:pt x="20810" y="16515"/>
                </a:lnTo>
                <a:cubicBezTo>
                  <a:pt x="21278" y="16269"/>
                  <a:pt x="21600" y="15784"/>
                  <a:pt x="21600" y="15218"/>
                </a:cubicBezTo>
                <a:cubicBezTo>
                  <a:pt x="21600" y="14652"/>
                  <a:pt x="21278" y="14167"/>
                  <a:pt x="20810" y="13921"/>
                </a:cubicBezTo>
                <a:lnTo>
                  <a:pt x="20813" y="13915"/>
                </a:lnTo>
                <a:lnTo>
                  <a:pt x="19092" y="13009"/>
                </a:lnTo>
                <a:lnTo>
                  <a:pt x="20813" y="12103"/>
                </a:lnTo>
                <a:lnTo>
                  <a:pt x="20810" y="12097"/>
                </a:lnTo>
                <a:cubicBezTo>
                  <a:pt x="21278" y="11851"/>
                  <a:pt x="21600" y="11366"/>
                  <a:pt x="21600" y="10800"/>
                </a:cubicBezTo>
              </a:path>
            </a:pathLst>
          </a:custGeom>
          <a:solidFill>
            <a:schemeClr val="accent3"/>
          </a:solidFill>
          <a:ln w="12700">
            <a:miter lim="400000"/>
          </a:ln>
        </p:spPr>
        <p:txBody>
          <a:bodyPr anchor="ctr"/>
          <a:lstStyle/>
          <a:p>
            <a:pPr algn="ctr"/>
            <a:endParaRPr>
              <a:cs typeface="+mn-ea"/>
              <a:sym typeface="+mn-lt"/>
            </a:endParaRPr>
          </a:p>
        </p:txBody>
      </p:sp>
      <p:sp>
        <p:nvSpPr>
          <p:cNvPr id="36" name="íślíḋè-圆角矩形 46"/>
          <p:cNvSpPr/>
          <p:nvPr>
            <p:custDataLst>
              <p:tags r:id="rId13"/>
            </p:custDataLst>
          </p:nvPr>
        </p:nvSpPr>
        <p:spPr>
          <a:xfrm>
            <a:off x="7325083" y="2030671"/>
            <a:ext cx="1954202" cy="3203612"/>
          </a:xfrm>
          <a:prstGeom prst="roundRect">
            <a:avLst>
              <a:gd name="adj" fmla="val 348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r>
              <a:rPr lang="zh-CN" altLang="en-US">
                <a:cs typeface="+mn-ea"/>
                <a:sym typeface="+mn-lt"/>
              </a:rPr>
              <a:t>详情页关联</a:t>
            </a:r>
            <a:endParaRPr lang="zh-CN" altLang="en-US">
              <a:cs typeface="+mn-ea"/>
              <a:sym typeface="+mn-lt"/>
            </a:endParaRPr>
          </a:p>
        </p:txBody>
      </p:sp>
      <p:sp>
        <p:nvSpPr>
          <p:cNvPr id="37" name="íślíḋè-任意多边形 47"/>
          <p:cNvSpPr/>
          <p:nvPr>
            <p:custDataLst>
              <p:tags r:id="rId14"/>
            </p:custDataLst>
          </p:nvPr>
        </p:nvSpPr>
        <p:spPr>
          <a:xfrm>
            <a:off x="7325360" y="2831465"/>
            <a:ext cx="1953895" cy="3249930"/>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9" name="íślíḋè-Rectangle 15"/>
          <p:cNvSpPr/>
          <p:nvPr>
            <p:custDataLst>
              <p:tags r:id="rId15"/>
            </p:custDataLst>
          </p:nvPr>
        </p:nvSpPr>
        <p:spPr>
          <a:xfrm>
            <a:off x="7399277" y="3293239"/>
            <a:ext cx="1805813" cy="1391382"/>
          </a:xfrm>
          <a:prstGeom prst="rect">
            <a:avLst/>
          </a:prstGeom>
        </p:spPr>
        <p:txBody>
          <a:bodyPr wrap="square">
            <a:noAutofit/>
          </a:bodyPr>
          <a:lstStyle/>
          <a:p>
            <a:pPr algn="ctr">
              <a:lnSpc>
                <a:spcPct val="120000"/>
              </a:lnSpc>
            </a:pPr>
            <a:r>
              <a:rPr lang="zh-CN" altLang="en-US" sz="1600">
                <a:cs typeface="+mn-ea"/>
                <a:sym typeface="+mn-lt"/>
              </a:rPr>
              <a:t>这种运营手段适合将互补的商品搭配起来关联销售。</a:t>
            </a:r>
            <a:endParaRPr lang="zh-CN" altLang="en-US" sz="1600">
              <a:cs typeface="+mn-ea"/>
              <a:sym typeface="+mn-lt"/>
            </a:endParaRPr>
          </a:p>
        </p:txBody>
      </p:sp>
      <p:sp>
        <p:nvSpPr>
          <p:cNvPr id="40" name="íślíḋè-任意多边形 50"/>
          <p:cNvSpPr/>
          <p:nvPr>
            <p:custDataLst>
              <p:tags r:id="rId16"/>
            </p:custDataLst>
          </p:nvPr>
        </p:nvSpPr>
        <p:spPr>
          <a:xfrm>
            <a:off x="8103354" y="5555397"/>
            <a:ext cx="397659" cy="385916"/>
          </a:xfrm>
          <a:custGeom>
            <a:avLst/>
            <a:gdLst/>
            <a:ahLst/>
            <a:cxnLst>
              <a:cxn ang="0">
                <a:pos x="wd2" y="hd2"/>
              </a:cxn>
              <a:cxn ang="5400000">
                <a:pos x="wd2" y="hd2"/>
              </a:cxn>
              <a:cxn ang="10800000">
                <a:pos x="wd2" y="hd2"/>
              </a:cxn>
              <a:cxn ang="16200000">
                <a:pos x="wd2" y="hd2"/>
              </a:cxn>
            </a:cxnLst>
            <a:rect l="0" t="0" r="r" b="b"/>
            <a:pathLst>
              <a:path w="21086" h="21600" extrusionOk="0">
                <a:moveTo>
                  <a:pt x="11502" y="10309"/>
                </a:moveTo>
                <a:cubicBezTo>
                  <a:pt x="11767" y="10309"/>
                  <a:pt x="11981" y="10090"/>
                  <a:pt x="11981" y="9818"/>
                </a:cubicBezTo>
                <a:cubicBezTo>
                  <a:pt x="11981" y="9547"/>
                  <a:pt x="11767" y="9327"/>
                  <a:pt x="11502" y="9327"/>
                </a:cubicBezTo>
                <a:cubicBezTo>
                  <a:pt x="11237" y="9327"/>
                  <a:pt x="11022" y="9547"/>
                  <a:pt x="11022" y="9818"/>
                </a:cubicBezTo>
                <a:cubicBezTo>
                  <a:pt x="11022" y="10090"/>
                  <a:pt x="11237" y="10309"/>
                  <a:pt x="11502" y="10309"/>
                </a:cubicBezTo>
                <a:moveTo>
                  <a:pt x="15818" y="4909"/>
                </a:moveTo>
                <a:cubicBezTo>
                  <a:pt x="16083" y="4909"/>
                  <a:pt x="16297" y="5129"/>
                  <a:pt x="16297" y="5400"/>
                </a:cubicBezTo>
                <a:cubicBezTo>
                  <a:pt x="16297" y="5672"/>
                  <a:pt x="16083" y="5891"/>
                  <a:pt x="15818" y="5891"/>
                </a:cubicBezTo>
                <a:cubicBezTo>
                  <a:pt x="15553" y="5891"/>
                  <a:pt x="15338" y="5672"/>
                  <a:pt x="15338" y="5400"/>
                </a:cubicBezTo>
                <a:cubicBezTo>
                  <a:pt x="15338" y="5129"/>
                  <a:pt x="15553" y="4909"/>
                  <a:pt x="15818" y="4909"/>
                </a:cubicBezTo>
                <a:moveTo>
                  <a:pt x="15818" y="6873"/>
                </a:moveTo>
                <a:cubicBezTo>
                  <a:pt x="16612" y="6873"/>
                  <a:pt x="17256" y="6213"/>
                  <a:pt x="17256" y="5400"/>
                </a:cubicBezTo>
                <a:cubicBezTo>
                  <a:pt x="17256" y="4587"/>
                  <a:pt x="16612" y="3928"/>
                  <a:pt x="15818" y="3928"/>
                </a:cubicBezTo>
                <a:cubicBezTo>
                  <a:pt x="15023" y="3928"/>
                  <a:pt x="14379" y="4587"/>
                  <a:pt x="14379" y="5400"/>
                </a:cubicBezTo>
                <a:cubicBezTo>
                  <a:pt x="14379" y="6213"/>
                  <a:pt x="15023" y="6873"/>
                  <a:pt x="15818" y="6873"/>
                </a:cubicBezTo>
                <a:moveTo>
                  <a:pt x="12941" y="11782"/>
                </a:moveTo>
                <a:cubicBezTo>
                  <a:pt x="13206" y="11782"/>
                  <a:pt x="13420" y="11562"/>
                  <a:pt x="13420" y="11291"/>
                </a:cubicBezTo>
                <a:cubicBezTo>
                  <a:pt x="13420" y="11020"/>
                  <a:pt x="13206" y="10800"/>
                  <a:pt x="12941" y="10800"/>
                </a:cubicBezTo>
                <a:cubicBezTo>
                  <a:pt x="12675" y="10800"/>
                  <a:pt x="12461" y="11020"/>
                  <a:pt x="12461" y="11291"/>
                </a:cubicBezTo>
                <a:cubicBezTo>
                  <a:pt x="12461" y="11562"/>
                  <a:pt x="12675" y="11782"/>
                  <a:pt x="12941" y="11782"/>
                </a:cubicBezTo>
                <a:moveTo>
                  <a:pt x="10063" y="7855"/>
                </a:moveTo>
                <a:cubicBezTo>
                  <a:pt x="9798" y="7855"/>
                  <a:pt x="9584" y="8074"/>
                  <a:pt x="9584" y="8346"/>
                </a:cubicBezTo>
                <a:cubicBezTo>
                  <a:pt x="9584" y="8617"/>
                  <a:pt x="9798" y="8836"/>
                  <a:pt x="10063" y="8836"/>
                </a:cubicBezTo>
                <a:cubicBezTo>
                  <a:pt x="10328" y="8836"/>
                  <a:pt x="10543" y="8617"/>
                  <a:pt x="10543" y="8346"/>
                </a:cubicBezTo>
                <a:cubicBezTo>
                  <a:pt x="10543" y="8074"/>
                  <a:pt x="10328" y="7855"/>
                  <a:pt x="10063" y="7855"/>
                </a:cubicBezTo>
                <a:moveTo>
                  <a:pt x="1718" y="19842"/>
                </a:moveTo>
                <a:lnTo>
                  <a:pt x="3451" y="15392"/>
                </a:lnTo>
                <a:cubicBezTo>
                  <a:pt x="3684" y="15834"/>
                  <a:pt x="3973" y="16253"/>
                  <a:pt x="4312" y="16642"/>
                </a:cubicBezTo>
                <a:cubicBezTo>
                  <a:pt x="4824" y="17230"/>
                  <a:pt x="5418" y="17711"/>
                  <a:pt x="6061" y="18068"/>
                </a:cubicBezTo>
                <a:cubicBezTo>
                  <a:pt x="6061" y="18068"/>
                  <a:pt x="1718" y="19842"/>
                  <a:pt x="1718" y="19842"/>
                </a:cubicBezTo>
                <a:close/>
                <a:moveTo>
                  <a:pt x="3717" y="12060"/>
                </a:moveTo>
                <a:lnTo>
                  <a:pt x="0" y="21600"/>
                </a:lnTo>
                <a:lnTo>
                  <a:pt x="9319" y="17795"/>
                </a:lnTo>
                <a:cubicBezTo>
                  <a:pt x="9153" y="17815"/>
                  <a:pt x="8987" y="17824"/>
                  <a:pt x="8822" y="17824"/>
                </a:cubicBezTo>
                <a:cubicBezTo>
                  <a:pt x="5971" y="17824"/>
                  <a:pt x="3389" y="15002"/>
                  <a:pt x="3717" y="12060"/>
                </a:cubicBezTo>
                <a:moveTo>
                  <a:pt x="16115" y="10657"/>
                </a:moveTo>
                <a:cubicBezTo>
                  <a:pt x="15925" y="10851"/>
                  <a:pt x="15627" y="11171"/>
                  <a:pt x="15280" y="11542"/>
                </a:cubicBezTo>
                <a:cubicBezTo>
                  <a:pt x="14662" y="12204"/>
                  <a:pt x="13712" y="13221"/>
                  <a:pt x="13147" y="13753"/>
                </a:cubicBezTo>
                <a:lnTo>
                  <a:pt x="7665" y="8141"/>
                </a:lnTo>
                <a:cubicBezTo>
                  <a:pt x="8185" y="7563"/>
                  <a:pt x="9179" y="6590"/>
                  <a:pt x="9825" y="5958"/>
                </a:cubicBezTo>
                <a:cubicBezTo>
                  <a:pt x="10188" y="5603"/>
                  <a:pt x="10500" y="5298"/>
                  <a:pt x="10690" y="5103"/>
                </a:cubicBezTo>
                <a:cubicBezTo>
                  <a:pt x="13284" y="2447"/>
                  <a:pt x="18271" y="993"/>
                  <a:pt x="20136" y="982"/>
                </a:cubicBezTo>
                <a:cubicBezTo>
                  <a:pt x="20132" y="2572"/>
                  <a:pt x="18824" y="7884"/>
                  <a:pt x="16115" y="10657"/>
                </a:cubicBezTo>
                <a:moveTo>
                  <a:pt x="12477" y="14563"/>
                </a:moveTo>
                <a:cubicBezTo>
                  <a:pt x="12127" y="15873"/>
                  <a:pt x="11665" y="17072"/>
                  <a:pt x="11154" y="18035"/>
                </a:cubicBezTo>
                <a:cubicBezTo>
                  <a:pt x="10943" y="17454"/>
                  <a:pt x="10642" y="16798"/>
                  <a:pt x="10214" y="16110"/>
                </a:cubicBezTo>
                <a:cubicBezTo>
                  <a:pt x="10035" y="15823"/>
                  <a:pt x="9728" y="15656"/>
                  <a:pt x="9405" y="15656"/>
                </a:cubicBezTo>
                <a:cubicBezTo>
                  <a:pt x="9329" y="15656"/>
                  <a:pt x="9252" y="15665"/>
                  <a:pt x="9176" y="15684"/>
                </a:cubicBezTo>
                <a:cubicBezTo>
                  <a:pt x="8990" y="15731"/>
                  <a:pt x="8799" y="15755"/>
                  <a:pt x="8610" y="15755"/>
                </a:cubicBezTo>
                <a:cubicBezTo>
                  <a:pt x="7905" y="15755"/>
                  <a:pt x="7217" y="15432"/>
                  <a:pt x="6621" y="14822"/>
                </a:cubicBezTo>
                <a:cubicBezTo>
                  <a:pt x="5861" y="14044"/>
                  <a:pt x="5561" y="13114"/>
                  <a:pt x="5779" y="12206"/>
                </a:cubicBezTo>
                <a:cubicBezTo>
                  <a:pt x="5877" y="11797"/>
                  <a:pt x="5709" y="11370"/>
                  <a:pt x="5363" y="11144"/>
                </a:cubicBezTo>
                <a:cubicBezTo>
                  <a:pt x="4690" y="10706"/>
                  <a:pt x="4050" y="10398"/>
                  <a:pt x="3482" y="10183"/>
                </a:cubicBezTo>
                <a:cubicBezTo>
                  <a:pt x="4423" y="9658"/>
                  <a:pt x="5594" y="9186"/>
                  <a:pt x="6874" y="8827"/>
                </a:cubicBezTo>
                <a:cubicBezTo>
                  <a:pt x="6900" y="8820"/>
                  <a:pt x="6921" y="8803"/>
                  <a:pt x="6946" y="8793"/>
                </a:cubicBezTo>
                <a:lnTo>
                  <a:pt x="12510" y="14490"/>
                </a:lnTo>
                <a:cubicBezTo>
                  <a:pt x="12501" y="14515"/>
                  <a:pt x="12484" y="14536"/>
                  <a:pt x="12477" y="14563"/>
                </a:cubicBezTo>
                <a:moveTo>
                  <a:pt x="20922" y="167"/>
                </a:moveTo>
                <a:cubicBezTo>
                  <a:pt x="20813" y="55"/>
                  <a:pt x="20545" y="0"/>
                  <a:pt x="20157" y="0"/>
                </a:cubicBezTo>
                <a:cubicBezTo>
                  <a:pt x="18131" y="0"/>
                  <a:pt x="12842" y="1511"/>
                  <a:pt x="10012" y="4409"/>
                </a:cubicBezTo>
                <a:cubicBezTo>
                  <a:pt x="9345" y="5092"/>
                  <a:pt x="7134" y="7175"/>
                  <a:pt x="6621" y="7880"/>
                </a:cubicBezTo>
                <a:cubicBezTo>
                  <a:pt x="4961" y="8346"/>
                  <a:pt x="2544" y="9277"/>
                  <a:pt x="1196" y="10657"/>
                </a:cubicBezTo>
                <a:cubicBezTo>
                  <a:pt x="1196" y="10657"/>
                  <a:pt x="2841" y="10663"/>
                  <a:pt x="4848" y="11972"/>
                </a:cubicBezTo>
                <a:cubicBezTo>
                  <a:pt x="4556" y="13190"/>
                  <a:pt x="4926" y="14475"/>
                  <a:pt x="5943" y="15516"/>
                </a:cubicBezTo>
                <a:cubicBezTo>
                  <a:pt x="6735" y="16327"/>
                  <a:pt x="7672" y="16737"/>
                  <a:pt x="8610" y="16737"/>
                </a:cubicBezTo>
                <a:cubicBezTo>
                  <a:pt x="8876" y="16737"/>
                  <a:pt x="9142" y="16704"/>
                  <a:pt x="9405" y="16637"/>
                </a:cubicBezTo>
                <a:cubicBezTo>
                  <a:pt x="10683" y="18692"/>
                  <a:pt x="10690" y="20376"/>
                  <a:pt x="10690" y="20376"/>
                </a:cubicBezTo>
                <a:cubicBezTo>
                  <a:pt x="12038" y="18996"/>
                  <a:pt x="12948" y="16521"/>
                  <a:pt x="13402" y="14822"/>
                </a:cubicBezTo>
                <a:cubicBezTo>
                  <a:pt x="14091" y="14297"/>
                  <a:pt x="16126" y="12034"/>
                  <a:pt x="16793" y="11351"/>
                </a:cubicBezTo>
                <a:cubicBezTo>
                  <a:pt x="20164" y="7900"/>
                  <a:pt x="21600" y="861"/>
                  <a:pt x="20922" y="167"/>
                </a:cubicBezTo>
              </a:path>
            </a:pathLst>
          </a:custGeom>
          <a:solidFill>
            <a:schemeClr val="accent5"/>
          </a:solidFill>
          <a:ln w="12700">
            <a:miter lim="400000"/>
          </a:ln>
        </p:spPr>
        <p:txBody>
          <a:bodyPr anchor="ctr"/>
          <a:lstStyle/>
          <a:p>
            <a:pPr algn="ctr"/>
            <a:endParaRPr>
              <a:cs typeface="+mn-ea"/>
              <a:sym typeface="+mn-lt"/>
            </a:endParaRPr>
          </a:p>
        </p:txBody>
      </p:sp>
      <p:sp>
        <p:nvSpPr>
          <p:cNvPr id="41" name="íślíḋè-圆角矩形 41"/>
          <p:cNvSpPr/>
          <p:nvPr>
            <p:custDataLst>
              <p:tags r:id="rId17"/>
            </p:custDataLst>
          </p:nvPr>
        </p:nvSpPr>
        <p:spPr>
          <a:xfrm>
            <a:off x="9544563" y="2030671"/>
            <a:ext cx="1954202" cy="3203612"/>
          </a:xfrm>
          <a:prstGeom prst="roundRect">
            <a:avLst>
              <a:gd name="adj" fmla="val 3485"/>
            </a:avLst>
          </a:prstGeom>
          <a:solidFill>
            <a:schemeClr val="accent5">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216000" bIns="216000" anchor="t" anchorCtr="1">
            <a:normAutofit/>
          </a:bodyPr>
          <a:lstStyle/>
          <a:p>
            <a:pPr algn="ctr"/>
            <a:r>
              <a:rPr lang="zh-CN" altLang="en-US">
                <a:cs typeface="+mn-ea"/>
                <a:sym typeface="+mn-lt"/>
              </a:rPr>
              <a:t>客服推荐</a:t>
            </a:r>
            <a:endParaRPr lang="zh-CN" altLang="en-US">
              <a:cs typeface="+mn-ea"/>
              <a:sym typeface="+mn-lt"/>
            </a:endParaRPr>
          </a:p>
        </p:txBody>
      </p:sp>
      <p:sp>
        <p:nvSpPr>
          <p:cNvPr id="42" name="íślíḋè-任意多边形 42"/>
          <p:cNvSpPr/>
          <p:nvPr>
            <p:custDataLst>
              <p:tags r:id="rId18"/>
            </p:custDataLst>
          </p:nvPr>
        </p:nvSpPr>
        <p:spPr>
          <a:xfrm>
            <a:off x="9544685" y="2831465"/>
            <a:ext cx="1953895" cy="3249930"/>
          </a:xfrm>
          <a:custGeom>
            <a:avLst/>
            <a:gdLst>
              <a:gd name="connsiteX0" fmla="*/ 0 w 3657600"/>
              <a:gd name="connsiteY0" fmla="*/ 0 h 5486400"/>
              <a:gd name="connsiteX1" fmla="*/ 127467 w 3657600"/>
              <a:gd name="connsiteY1" fmla="*/ 0 h 5486400"/>
              <a:gd name="connsiteX2" fmla="*/ 1072342 w 3657600"/>
              <a:gd name="connsiteY2" fmla="*/ 0 h 5486400"/>
              <a:gd name="connsiteX3" fmla="*/ 1828800 w 3657600"/>
              <a:gd name="connsiteY3" fmla="*/ 756458 h 5486400"/>
              <a:gd name="connsiteX4" fmla="*/ 2585258 w 3657600"/>
              <a:gd name="connsiteY4" fmla="*/ 0 h 5486400"/>
              <a:gd name="connsiteX5" fmla="*/ 3530133 w 3657600"/>
              <a:gd name="connsiteY5" fmla="*/ 0 h 5486400"/>
              <a:gd name="connsiteX6" fmla="*/ 3657600 w 3657600"/>
              <a:gd name="connsiteY6" fmla="*/ 0 h 5486400"/>
              <a:gd name="connsiteX7" fmla="*/ 3657600 w 3657600"/>
              <a:gd name="connsiteY7" fmla="*/ 127467 h 5486400"/>
              <a:gd name="connsiteX8" fmla="*/ 3657600 w 3657600"/>
              <a:gd name="connsiteY8" fmla="*/ 914400 h 5486400"/>
              <a:gd name="connsiteX9" fmla="*/ 3657600 w 3657600"/>
              <a:gd name="connsiteY9" fmla="*/ 5358933 h 5486400"/>
              <a:gd name="connsiteX10" fmla="*/ 3530133 w 3657600"/>
              <a:gd name="connsiteY10" fmla="*/ 5486400 h 5486400"/>
              <a:gd name="connsiteX11" fmla="*/ 127467 w 3657600"/>
              <a:gd name="connsiteY11" fmla="*/ 5486400 h 5486400"/>
              <a:gd name="connsiteX12" fmla="*/ 0 w 3657600"/>
              <a:gd name="connsiteY12" fmla="*/ 5358933 h 5486400"/>
              <a:gd name="connsiteX13" fmla="*/ 0 w 3657600"/>
              <a:gd name="connsiteY13" fmla="*/ 914400 h 5486400"/>
              <a:gd name="connsiteX14" fmla="*/ 0 w 3657600"/>
              <a:gd name="connsiteY14" fmla="*/ 127467 h 5486400"/>
              <a:gd name="connsiteX15" fmla="*/ 0 w 3657600"/>
              <a:gd name="connsiteY15"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57600" h="5486400">
                <a:moveTo>
                  <a:pt x="0" y="0"/>
                </a:moveTo>
                <a:lnTo>
                  <a:pt x="127467" y="0"/>
                </a:lnTo>
                <a:lnTo>
                  <a:pt x="1072342" y="0"/>
                </a:lnTo>
                <a:cubicBezTo>
                  <a:pt x="1072342" y="417780"/>
                  <a:pt x="1411020" y="756458"/>
                  <a:pt x="1828800" y="756458"/>
                </a:cubicBezTo>
                <a:cubicBezTo>
                  <a:pt x="2246580" y="756458"/>
                  <a:pt x="2585258" y="417780"/>
                  <a:pt x="2585258" y="0"/>
                </a:cubicBezTo>
                <a:lnTo>
                  <a:pt x="3530133" y="0"/>
                </a:lnTo>
                <a:lnTo>
                  <a:pt x="3657600" y="0"/>
                </a:lnTo>
                <a:lnTo>
                  <a:pt x="3657600" y="127467"/>
                </a:lnTo>
                <a:lnTo>
                  <a:pt x="3657600" y="914400"/>
                </a:lnTo>
                <a:lnTo>
                  <a:pt x="3657600" y="5358933"/>
                </a:lnTo>
                <a:cubicBezTo>
                  <a:pt x="3657600" y="5429331"/>
                  <a:pt x="3600531" y="5486400"/>
                  <a:pt x="3530133" y="5486400"/>
                </a:cubicBezTo>
                <a:lnTo>
                  <a:pt x="127467" y="5486400"/>
                </a:lnTo>
                <a:cubicBezTo>
                  <a:pt x="57069" y="5486400"/>
                  <a:pt x="0" y="5429331"/>
                  <a:pt x="0" y="5358933"/>
                </a:cubicBezTo>
                <a:lnTo>
                  <a:pt x="0" y="914400"/>
                </a:lnTo>
                <a:lnTo>
                  <a:pt x="0" y="127467"/>
                </a:lnTo>
                <a:lnTo>
                  <a:pt x="0" y="0"/>
                </a:lnTo>
                <a:close/>
              </a:path>
            </a:pathLst>
          </a:custGeom>
          <a:solidFill>
            <a:schemeClr val="bg1">
              <a:lumMod val="95000"/>
            </a:schemeClr>
          </a:solidFill>
          <a:ln>
            <a:noFill/>
          </a:ln>
          <a:effectLst>
            <a:outerShdw dist="25400" dir="16200000" sx="101000" sy="101000"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4" name="íślíḋè-Rectangle 10"/>
          <p:cNvSpPr/>
          <p:nvPr>
            <p:custDataLst>
              <p:tags r:id="rId19"/>
            </p:custDataLst>
          </p:nvPr>
        </p:nvSpPr>
        <p:spPr>
          <a:xfrm>
            <a:off x="9544685" y="3293110"/>
            <a:ext cx="1880235" cy="1391285"/>
          </a:xfrm>
          <a:prstGeom prst="rect">
            <a:avLst/>
          </a:prstGeom>
        </p:spPr>
        <p:txBody>
          <a:bodyPr wrap="square">
            <a:noAutofit/>
          </a:bodyPr>
          <a:lstStyle/>
          <a:p>
            <a:pPr algn="ctr">
              <a:lnSpc>
                <a:spcPct val="120000"/>
              </a:lnSpc>
            </a:pPr>
            <a:r>
              <a:rPr lang="zh-CN" altLang="en-US" sz="1600">
                <a:cs typeface="+mn-ea"/>
                <a:sym typeface="+mn-lt"/>
              </a:rPr>
              <a:t>优秀的客服人员可以赢得客户的信任，因此客服推荐的商品也相当于有了一定的保证，使得客户有更大的购买</a:t>
            </a:r>
            <a:br>
              <a:rPr lang="zh-CN" altLang="en-US" sz="1600">
                <a:cs typeface="+mn-ea"/>
                <a:sym typeface="+mn-lt"/>
              </a:rPr>
            </a:br>
            <a:r>
              <a:rPr lang="zh-CN" altLang="en-US" sz="1600">
                <a:cs typeface="+mn-ea"/>
                <a:sym typeface="+mn-lt"/>
              </a:rPr>
              <a:t>信心。</a:t>
            </a:r>
            <a:endParaRPr lang="zh-CN" altLang="en-US" sz="1600">
              <a:cs typeface="+mn-ea"/>
              <a:sym typeface="+mn-lt"/>
            </a:endParaRPr>
          </a:p>
        </p:txBody>
      </p:sp>
      <p:sp>
        <p:nvSpPr>
          <p:cNvPr id="45" name="íślíḋè-任意多边形 45"/>
          <p:cNvSpPr/>
          <p:nvPr>
            <p:custDataLst>
              <p:tags r:id="rId20"/>
            </p:custDataLst>
          </p:nvPr>
        </p:nvSpPr>
        <p:spPr>
          <a:xfrm>
            <a:off x="10322834" y="5550477"/>
            <a:ext cx="397659" cy="395755"/>
          </a:xfrm>
          <a:custGeom>
            <a:avLst/>
            <a:gdLst>
              <a:gd name="connsiteX0" fmla="*/ 173038 w 331788"/>
              <a:gd name="connsiteY0" fmla="*/ 204788 h 330200"/>
              <a:gd name="connsiteX1" fmla="*/ 185738 w 331788"/>
              <a:gd name="connsiteY1" fmla="*/ 215901 h 330200"/>
              <a:gd name="connsiteX2" fmla="*/ 173038 w 331788"/>
              <a:gd name="connsiteY2" fmla="*/ 227014 h 330200"/>
              <a:gd name="connsiteX3" fmla="*/ 160338 w 331788"/>
              <a:gd name="connsiteY3" fmla="*/ 215901 h 330200"/>
              <a:gd name="connsiteX4" fmla="*/ 173038 w 331788"/>
              <a:gd name="connsiteY4" fmla="*/ 204788 h 330200"/>
              <a:gd name="connsiteX5" fmla="*/ 169690 w 331788"/>
              <a:gd name="connsiteY5" fmla="*/ 184150 h 330200"/>
              <a:gd name="connsiteX6" fmla="*/ 165860 w 331788"/>
              <a:gd name="connsiteY6" fmla="*/ 188084 h 330200"/>
              <a:gd name="connsiteX7" fmla="*/ 165860 w 331788"/>
              <a:gd name="connsiteY7" fmla="*/ 192019 h 330200"/>
              <a:gd name="connsiteX8" fmla="*/ 160752 w 331788"/>
              <a:gd name="connsiteY8" fmla="*/ 194642 h 330200"/>
              <a:gd name="connsiteX9" fmla="*/ 158198 w 331788"/>
              <a:gd name="connsiteY9" fmla="*/ 192019 h 330200"/>
              <a:gd name="connsiteX10" fmla="*/ 154367 w 331788"/>
              <a:gd name="connsiteY10" fmla="*/ 192019 h 330200"/>
              <a:gd name="connsiteX11" fmla="*/ 149260 w 331788"/>
              <a:gd name="connsiteY11" fmla="*/ 197264 h 330200"/>
              <a:gd name="connsiteX12" fmla="*/ 149260 w 331788"/>
              <a:gd name="connsiteY12" fmla="*/ 201199 h 330200"/>
              <a:gd name="connsiteX13" fmla="*/ 153091 w 331788"/>
              <a:gd name="connsiteY13" fmla="*/ 203821 h 330200"/>
              <a:gd name="connsiteX14" fmla="*/ 150537 w 331788"/>
              <a:gd name="connsiteY14" fmla="*/ 211690 h 330200"/>
              <a:gd name="connsiteX15" fmla="*/ 145429 w 331788"/>
              <a:gd name="connsiteY15" fmla="*/ 211690 h 330200"/>
              <a:gd name="connsiteX16" fmla="*/ 142875 w 331788"/>
              <a:gd name="connsiteY16" fmla="*/ 211690 h 330200"/>
              <a:gd name="connsiteX17" fmla="*/ 142875 w 331788"/>
              <a:gd name="connsiteY17" fmla="*/ 219558 h 330200"/>
              <a:gd name="connsiteX18" fmla="*/ 145429 w 331788"/>
              <a:gd name="connsiteY18" fmla="*/ 222181 h 330200"/>
              <a:gd name="connsiteX19" fmla="*/ 150537 w 331788"/>
              <a:gd name="connsiteY19" fmla="*/ 222181 h 330200"/>
              <a:gd name="connsiteX20" fmla="*/ 153091 w 331788"/>
              <a:gd name="connsiteY20" fmla="*/ 227427 h 330200"/>
              <a:gd name="connsiteX21" fmla="*/ 149260 w 331788"/>
              <a:gd name="connsiteY21" fmla="*/ 231361 h 330200"/>
              <a:gd name="connsiteX22" fmla="*/ 149260 w 331788"/>
              <a:gd name="connsiteY22" fmla="*/ 235295 h 330200"/>
              <a:gd name="connsiteX23" fmla="*/ 154367 w 331788"/>
              <a:gd name="connsiteY23" fmla="*/ 239230 h 330200"/>
              <a:gd name="connsiteX24" fmla="*/ 158198 w 331788"/>
              <a:gd name="connsiteY24" fmla="*/ 239230 h 330200"/>
              <a:gd name="connsiteX25" fmla="*/ 160752 w 331788"/>
              <a:gd name="connsiteY25" fmla="*/ 236607 h 330200"/>
              <a:gd name="connsiteX26" fmla="*/ 165860 w 331788"/>
              <a:gd name="connsiteY26" fmla="*/ 239230 h 330200"/>
              <a:gd name="connsiteX27" fmla="*/ 165860 w 331788"/>
              <a:gd name="connsiteY27" fmla="*/ 243164 h 330200"/>
              <a:gd name="connsiteX28" fmla="*/ 169690 w 331788"/>
              <a:gd name="connsiteY28" fmla="*/ 244475 h 330200"/>
              <a:gd name="connsiteX29" fmla="*/ 176075 w 331788"/>
              <a:gd name="connsiteY29" fmla="*/ 244475 h 330200"/>
              <a:gd name="connsiteX30" fmla="*/ 178629 w 331788"/>
              <a:gd name="connsiteY30" fmla="*/ 243164 h 330200"/>
              <a:gd name="connsiteX31" fmla="*/ 178629 w 331788"/>
              <a:gd name="connsiteY31" fmla="*/ 239230 h 330200"/>
              <a:gd name="connsiteX32" fmla="*/ 185013 w 331788"/>
              <a:gd name="connsiteY32" fmla="*/ 236607 h 330200"/>
              <a:gd name="connsiteX33" fmla="*/ 187567 w 331788"/>
              <a:gd name="connsiteY33" fmla="*/ 239230 h 330200"/>
              <a:gd name="connsiteX34" fmla="*/ 191398 w 331788"/>
              <a:gd name="connsiteY34" fmla="*/ 239230 h 330200"/>
              <a:gd name="connsiteX35" fmla="*/ 196506 w 331788"/>
              <a:gd name="connsiteY35" fmla="*/ 233984 h 330200"/>
              <a:gd name="connsiteX36" fmla="*/ 196506 w 331788"/>
              <a:gd name="connsiteY36" fmla="*/ 231361 h 330200"/>
              <a:gd name="connsiteX37" fmla="*/ 192675 w 331788"/>
              <a:gd name="connsiteY37" fmla="*/ 227427 h 330200"/>
              <a:gd name="connsiteX38" fmla="*/ 195229 w 331788"/>
              <a:gd name="connsiteY38" fmla="*/ 222181 h 330200"/>
              <a:gd name="connsiteX39" fmla="*/ 200336 w 331788"/>
              <a:gd name="connsiteY39" fmla="*/ 222181 h 330200"/>
              <a:gd name="connsiteX40" fmla="*/ 201613 w 331788"/>
              <a:gd name="connsiteY40" fmla="*/ 219558 h 330200"/>
              <a:gd name="connsiteX41" fmla="*/ 201613 w 331788"/>
              <a:gd name="connsiteY41" fmla="*/ 211690 h 330200"/>
              <a:gd name="connsiteX42" fmla="*/ 200336 w 331788"/>
              <a:gd name="connsiteY42" fmla="*/ 211690 h 330200"/>
              <a:gd name="connsiteX43" fmla="*/ 195229 w 331788"/>
              <a:gd name="connsiteY43" fmla="*/ 211690 h 330200"/>
              <a:gd name="connsiteX44" fmla="*/ 192675 w 331788"/>
              <a:gd name="connsiteY44" fmla="*/ 203821 h 330200"/>
              <a:gd name="connsiteX45" fmla="*/ 196506 w 331788"/>
              <a:gd name="connsiteY45" fmla="*/ 199887 h 330200"/>
              <a:gd name="connsiteX46" fmla="*/ 196506 w 331788"/>
              <a:gd name="connsiteY46" fmla="*/ 197264 h 330200"/>
              <a:gd name="connsiteX47" fmla="*/ 191398 w 331788"/>
              <a:gd name="connsiteY47" fmla="*/ 192019 h 330200"/>
              <a:gd name="connsiteX48" fmla="*/ 187567 w 331788"/>
              <a:gd name="connsiteY48" fmla="*/ 192019 h 330200"/>
              <a:gd name="connsiteX49" fmla="*/ 185013 w 331788"/>
              <a:gd name="connsiteY49" fmla="*/ 194642 h 330200"/>
              <a:gd name="connsiteX50" fmla="*/ 178629 w 331788"/>
              <a:gd name="connsiteY50" fmla="*/ 192019 h 330200"/>
              <a:gd name="connsiteX51" fmla="*/ 178629 w 331788"/>
              <a:gd name="connsiteY51" fmla="*/ 188084 h 330200"/>
              <a:gd name="connsiteX52" fmla="*/ 176075 w 331788"/>
              <a:gd name="connsiteY52" fmla="*/ 184150 h 330200"/>
              <a:gd name="connsiteX53" fmla="*/ 169690 w 331788"/>
              <a:gd name="connsiteY53" fmla="*/ 184150 h 330200"/>
              <a:gd name="connsiteX54" fmla="*/ 123825 w 331788"/>
              <a:gd name="connsiteY54" fmla="*/ 165100 h 330200"/>
              <a:gd name="connsiteX55" fmla="*/ 123825 w 331788"/>
              <a:gd name="connsiteY55" fmla="*/ 176213 h 330200"/>
              <a:gd name="connsiteX56" fmla="*/ 223838 w 331788"/>
              <a:gd name="connsiteY56" fmla="*/ 176213 h 330200"/>
              <a:gd name="connsiteX57" fmla="*/ 223838 w 331788"/>
              <a:gd name="connsiteY57" fmla="*/ 165100 h 330200"/>
              <a:gd name="connsiteX58" fmla="*/ 123825 w 331788"/>
              <a:gd name="connsiteY58" fmla="*/ 146050 h 330200"/>
              <a:gd name="connsiteX59" fmla="*/ 123825 w 331788"/>
              <a:gd name="connsiteY59" fmla="*/ 155575 h 330200"/>
              <a:gd name="connsiteX60" fmla="*/ 223838 w 331788"/>
              <a:gd name="connsiteY60" fmla="*/ 155575 h 330200"/>
              <a:gd name="connsiteX61" fmla="*/ 223838 w 331788"/>
              <a:gd name="connsiteY61" fmla="*/ 146050 h 330200"/>
              <a:gd name="connsiteX62" fmla="*/ 123825 w 331788"/>
              <a:gd name="connsiteY62" fmla="*/ 131763 h 330200"/>
              <a:gd name="connsiteX63" fmla="*/ 123825 w 331788"/>
              <a:gd name="connsiteY63" fmla="*/ 139701 h 330200"/>
              <a:gd name="connsiteX64" fmla="*/ 166688 w 331788"/>
              <a:gd name="connsiteY64" fmla="*/ 139701 h 330200"/>
              <a:gd name="connsiteX65" fmla="*/ 166688 w 331788"/>
              <a:gd name="connsiteY65" fmla="*/ 131763 h 330200"/>
              <a:gd name="connsiteX66" fmla="*/ 123825 w 331788"/>
              <a:gd name="connsiteY66" fmla="*/ 115888 h 330200"/>
              <a:gd name="connsiteX67" fmla="*/ 123825 w 331788"/>
              <a:gd name="connsiteY67" fmla="*/ 122238 h 330200"/>
              <a:gd name="connsiteX68" fmla="*/ 166688 w 331788"/>
              <a:gd name="connsiteY68" fmla="*/ 122238 h 330200"/>
              <a:gd name="connsiteX69" fmla="*/ 166688 w 331788"/>
              <a:gd name="connsiteY69" fmla="*/ 115888 h 330200"/>
              <a:gd name="connsiteX70" fmla="*/ 179388 w 331788"/>
              <a:gd name="connsiteY70" fmla="*/ 100013 h 330200"/>
              <a:gd name="connsiteX71" fmla="*/ 179388 w 331788"/>
              <a:gd name="connsiteY71" fmla="*/ 139701 h 330200"/>
              <a:gd name="connsiteX72" fmla="*/ 223838 w 331788"/>
              <a:gd name="connsiteY72" fmla="*/ 139701 h 330200"/>
              <a:gd name="connsiteX73" fmla="*/ 223838 w 331788"/>
              <a:gd name="connsiteY73" fmla="*/ 100013 h 330200"/>
              <a:gd name="connsiteX74" fmla="*/ 123825 w 331788"/>
              <a:gd name="connsiteY74" fmla="*/ 100013 h 330200"/>
              <a:gd name="connsiteX75" fmla="*/ 123825 w 331788"/>
              <a:gd name="connsiteY75" fmla="*/ 106363 h 330200"/>
              <a:gd name="connsiteX76" fmla="*/ 166688 w 331788"/>
              <a:gd name="connsiteY76" fmla="*/ 106363 h 330200"/>
              <a:gd name="connsiteX77" fmla="*/ 166688 w 331788"/>
              <a:gd name="connsiteY77" fmla="*/ 100013 h 330200"/>
              <a:gd name="connsiteX78" fmla="*/ 106363 w 331788"/>
              <a:gd name="connsiteY78" fmla="*/ 76200 h 330200"/>
              <a:gd name="connsiteX79" fmla="*/ 238126 w 331788"/>
              <a:gd name="connsiteY79" fmla="*/ 76200 h 330200"/>
              <a:gd name="connsiteX80" fmla="*/ 238126 w 331788"/>
              <a:gd name="connsiteY80" fmla="*/ 254000 h 330200"/>
              <a:gd name="connsiteX81" fmla="*/ 106363 w 331788"/>
              <a:gd name="connsiteY81" fmla="*/ 254000 h 330200"/>
              <a:gd name="connsiteX82" fmla="*/ 103296 w 331788"/>
              <a:gd name="connsiteY82" fmla="*/ 65088 h 330200"/>
              <a:gd name="connsiteX83" fmla="*/ 96838 w 331788"/>
              <a:gd name="connsiteY83" fmla="*/ 71583 h 330200"/>
              <a:gd name="connsiteX84" fmla="*/ 96838 w 331788"/>
              <a:gd name="connsiteY84" fmla="*/ 258619 h 330200"/>
              <a:gd name="connsiteX85" fmla="*/ 103296 w 331788"/>
              <a:gd name="connsiteY85" fmla="*/ 265113 h 330200"/>
              <a:gd name="connsiteX86" fmla="*/ 242781 w 331788"/>
              <a:gd name="connsiteY86" fmla="*/ 265113 h 330200"/>
              <a:gd name="connsiteX87" fmla="*/ 246655 w 331788"/>
              <a:gd name="connsiteY87" fmla="*/ 263814 h 330200"/>
              <a:gd name="connsiteX88" fmla="*/ 247947 w 331788"/>
              <a:gd name="connsiteY88" fmla="*/ 263814 h 330200"/>
              <a:gd name="connsiteX89" fmla="*/ 247947 w 331788"/>
              <a:gd name="connsiteY89" fmla="*/ 262516 h 330200"/>
              <a:gd name="connsiteX90" fmla="*/ 249238 w 331788"/>
              <a:gd name="connsiteY90" fmla="*/ 258619 h 330200"/>
              <a:gd name="connsiteX91" fmla="*/ 249238 w 331788"/>
              <a:gd name="connsiteY91" fmla="*/ 71583 h 330200"/>
              <a:gd name="connsiteX92" fmla="*/ 242781 w 331788"/>
              <a:gd name="connsiteY92" fmla="*/ 65088 h 330200"/>
              <a:gd name="connsiteX93" fmla="*/ 103296 w 331788"/>
              <a:gd name="connsiteY93" fmla="*/ 65088 h 330200"/>
              <a:gd name="connsiteX94" fmla="*/ 165894 w 331788"/>
              <a:gd name="connsiteY94" fmla="*/ 0 h 330200"/>
              <a:gd name="connsiteX95" fmla="*/ 331788 w 331788"/>
              <a:gd name="connsiteY95" fmla="*/ 165100 h 330200"/>
              <a:gd name="connsiteX96" fmla="*/ 165894 w 331788"/>
              <a:gd name="connsiteY96" fmla="*/ 330200 h 330200"/>
              <a:gd name="connsiteX97" fmla="*/ 0 w 331788"/>
              <a:gd name="connsiteY97" fmla="*/ 165100 h 330200"/>
              <a:gd name="connsiteX98" fmla="*/ 165894 w 331788"/>
              <a:gd name="connsiteY98" fmla="*/ 0 h 33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31788" h="330200">
                <a:moveTo>
                  <a:pt x="173038" y="204788"/>
                </a:moveTo>
                <a:cubicBezTo>
                  <a:pt x="180052" y="204788"/>
                  <a:pt x="185738" y="209763"/>
                  <a:pt x="185738" y="215901"/>
                </a:cubicBezTo>
                <a:cubicBezTo>
                  <a:pt x="185738" y="222039"/>
                  <a:pt x="180052" y="227014"/>
                  <a:pt x="173038" y="227014"/>
                </a:cubicBezTo>
                <a:cubicBezTo>
                  <a:pt x="166024" y="227014"/>
                  <a:pt x="160338" y="222039"/>
                  <a:pt x="160338" y="215901"/>
                </a:cubicBezTo>
                <a:cubicBezTo>
                  <a:pt x="160338" y="209763"/>
                  <a:pt x="166024" y="204788"/>
                  <a:pt x="173038" y="204788"/>
                </a:cubicBezTo>
                <a:close/>
                <a:moveTo>
                  <a:pt x="169690" y="184150"/>
                </a:moveTo>
                <a:cubicBezTo>
                  <a:pt x="168414" y="184150"/>
                  <a:pt x="165860" y="186773"/>
                  <a:pt x="165860" y="188084"/>
                </a:cubicBezTo>
                <a:cubicBezTo>
                  <a:pt x="165860" y="188084"/>
                  <a:pt x="165860" y="188084"/>
                  <a:pt x="165860" y="192019"/>
                </a:cubicBezTo>
                <a:cubicBezTo>
                  <a:pt x="165860" y="193330"/>
                  <a:pt x="162029" y="193330"/>
                  <a:pt x="160752" y="194642"/>
                </a:cubicBezTo>
                <a:cubicBezTo>
                  <a:pt x="160752" y="194642"/>
                  <a:pt x="160752" y="194642"/>
                  <a:pt x="158198" y="192019"/>
                </a:cubicBezTo>
                <a:cubicBezTo>
                  <a:pt x="156921" y="190707"/>
                  <a:pt x="155644" y="190707"/>
                  <a:pt x="154367" y="192019"/>
                </a:cubicBezTo>
                <a:cubicBezTo>
                  <a:pt x="154367" y="192019"/>
                  <a:pt x="154367" y="192019"/>
                  <a:pt x="149260" y="197264"/>
                </a:cubicBezTo>
                <a:cubicBezTo>
                  <a:pt x="149260" y="198576"/>
                  <a:pt x="149260" y="199887"/>
                  <a:pt x="149260" y="201199"/>
                </a:cubicBezTo>
                <a:cubicBezTo>
                  <a:pt x="149260" y="201199"/>
                  <a:pt x="149260" y="201199"/>
                  <a:pt x="153091" y="203821"/>
                </a:cubicBezTo>
                <a:cubicBezTo>
                  <a:pt x="151814" y="206444"/>
                  <a:pt x="150537" y="207756"/>
                  <a:pt x="150537" y="211690"/>
                </a:cubicBezTo>
                <a:cubicBezTo>
                  <a:pt x="150537" y="211690"/>
                  <a:pt x="150537" y="211690"/>
                  <a:pt x="145429" y="211690"/>
                </a:cubicBezTo>
                <a:cubicBezTo>
                  <a:pt x="144152" y="211690"/>
                  <a:pt x="142875" y="210379"/>
                  <a:pt x="142875" y="211690"/>
                </a:cubicBezTo>
                <a:cubicBezTo>
                  <a:pt x="142875" y="211690"/>
                  <a:pt x="142875" y="211690"/>
                  <a:pt x="142875" y="219558"/>
                </a:cubicBezTo>
                <a:cubicBezTo>
                  <a:pt x="142875" y="220870"/>
                  <a:pt x="144152" y="222181"/>
                  <a:pt x="145429" y="222181"/>
                </a:cubicBezTo>
                <a:cubicBezTo>
                  <a:pt x="145429" y="222181"/>
                  <a:pt x="145429" y="222181"/>
                  <a:pt x="150537" y="222181"/>
                </a:cubicBezTo>
                <a:cubicBezTo>
                  <a:pt x="150537" y="224804"/>
                  <a:pt x="151814" y="226115"/>
                  <a:pt x="153091" y="227427"/>
                </a:cubicBezTo>
                <a:cubicBezTo>
                  <a:pt x="153091" y="227427"/>
                  <a:pt x="153091" y="227427"/>
                  <a:pt x="149260" y="231361"/>
                </a:cubicBezTo>
                <a:cubicBezTo>
                  <a:pt x="147983" y="232673"/>
                  <a:pt x="147983" y="233984"/>
                  <a:pt x="149260" y="235295"/>
                </a:cubicBezTo>
                <a:cubicBezTo>
                  <a:pt x="149260" y="235295"/>
                  <a:pt x="149260" y="235295"/>
                  <a:pt x="154367" y="239230"/>
                </a:cubicBezTo>
                <a:cubicBezTo>
                  <a:pt x="155644" y="240541"/>
                  <a:pt x="156921" y="240541"/>
                  <a:pt x="158198" y="239230"/>
                </a:cubicBezTo>
                <a:cubicBezTo>
                  <a:pt x="158198" y="239230"/>
                  <a:pt x="158198" y="239230"/>
                  <a:pt x="160752" y="236607"/>
                </a:cubicBezTo>
                <a:cubicBezTo>
                  <a:pt x="162029" y="237918"/>
                  <a:pt x="165860" y="239230"/>
                  <a:pt x="165860" y="239230"/>
                </a:cubicBezTo>
                <a:cubicBezTo>
                  <a:pt x="165860" y="239230"/>
                  <a:pt x="165860" y="239230"/>
                  <a:pt x="165860" y="243164"/>
                </a:cubicBezTo>
                <a:cubicBezTo>
                  <a:pt x="165860" y="244475"/>
                  <a:pt x="168414" y="244475"/>
                  <a:pt x="169690" y="244475"/>
                </a:cubicBezTo>
                <a:cubicBezTo>
                  <a:pt x="169690" y="244475"/>
                  <a:pt x="169690" y="244475"/>
                  <a:pt x="176075" y="244475"/>
                </a:cubicBezTo>
                <a:cubicBezTo>
                  <a:pt x="177352" y="244475"/>
                  <a:pt x="178629" y="244475"/>
                  <a:pt x="178629" y="243164"/>
                </a:cubicBezTo>
                <a:cubicBezTo>
                  <a:pt x="178629" y="243164"/>
                  <a:pt x="178629" y="243164"/>
                  <a:pt x="178629" y="239230"/>
                </a:cubicBezTo>
                <a:cubicBezTo>
                  <a:pt x="182460" y="239230"/>
                  <a:pt x="182460" y="237918"/>
                  <a:pt x="185013" y="236607"/>
                </a:cubicBezTo>
                <a:cubicBezTo>
                  <a:pt x="185013" y="236607"/>
                  <a:pt x="185013" y="236607"/>
                  <a:pt x="187567" y="239230"/>
                </a:cubicBezTo>
                <a:cubicBezTo>
                  <a:pt x="188844" y="240541"/>
                  <a:pt x="190121" y="240541"/>
                  <a:pt x="191398" y="239230"/>
                </a:cubicBezTo>
                <a:cubicBezTo>
                  <a:pt x="191398" y="239230"/>
                  <a:pt x="191398" y="239230"/>
                  <a:pt x="196506" y="233984"/>
                </a:cubicBezTo>
                <a:cubicBezTo>
                  <a:pt x="196506" y="233984"/>
                  <a:pt x="196506" y="232673"/>
                  <a:pt x="196506" y="231361"/>
                </a:cubicBezTo>
                <a:cubicBezTo>
                  <a:pt x="196506" y="231361"/>
                  <a:pt x="196506" y="231361"/>
                  <a:pt x="192675" y="227427"/>
                </a:cubicBezTo>
                <a:cubicBezTo>
                  <a:pt x="193952" y="226115"/>
                  <a:pt x="195229" y="224804"/>
                  <a:pt x="195229" y="222181"/>
                </a:cubicBezTo>
                <a:cubicBezTo>
                  <a:pt x="195229" y="222181"/>
                  <a:pt x="195229" y="222181"/>
                  <a:pt x="200336" y="222181"/>
                </a:cubicBezTo>
                <a:cubicBezTo>
                  <a:pt x="201613" y="222181"/>
                  <a:pt x="201613" y="220870"/>
                  <a:pt x="201613" y="219558"/>
                </a:cubicBezTo>
                <a:lnTo>
                  <a:pt x="201613" y="211690"/>
                </a:lnTo>
                <a:cubicBezTo>
                  <a:pt x="201613" y="210379"/>
                  <a:pt x="201613" y="211690"/>
                  <a:pt x="200336" y="211690"/>
                </a:cubicBezTo>
                <a:cubicBezTo>
                  <a:pt x="200336" y="211690"/>
                  <a:pt x="200336" y="211690"/>
                  <a:pt x="195229" y="211690"/>
                </a:cubicBezTo>
                <a:cubicBezTo>
                  <a:pt x="195229" y="207756"/>
                  <a:pt x="193952" y="206444"/>
                  <a:pt x="192675" y="203821"/>
                </a:cubicBezTo>
                <a:cubicBezTo>
                  <a:pt x="192675" y="203821"/>
                  <a:pt x="192675" y="203821"/>
                  <a:pt x="196506" y="199887"/>
                </a:cubicBezTo>
                <a:cubicBezTo>
                  <a:pt x="196506" y="199887"/>
                  <a:pt x="196506" y="198576"/>
                  <a:pt x="196506" y="197264"/>
                </a:cubicBezTo>
                <a:cubicBezTo>
                  <a:pt x="196506" y="197264"/>
                  <a:pt x="196506" y="197264"/>
                  <a:pt x="191398" y="192019"/>
                </a:cubicBezTo>
                <a:cubicBezTo>
                  <a:pt x="190121" y="190707"/>
                  <a:pt x="188844" y="190707"/>
                  <a:pt x="187567" y="192019"/>
                </a:cubicBezTo>
                <a:cubicBezTo>
                  <a:pt x="187567" y="192019"/>
                  <a:pt x="187567" y="192019"/>
                  <a:pt x="185013" y="194642"/>
                </a:cubicBezTo>
                <a:cubicBezTo>
                  <a:pt x="182460" y="193330"/>
                  <a:pt x="182460" y="193330"/>
                  <a:pt x="178629" y="192019"/>
                </a:cubicBezTo>
                <a:cubicBezTo>
                  <a:pt x="178629" y="192019"/>
                  <a:pt x="178629" y="192019"/>
                  <a:pt x="178629" y="188084"/>
                </a:cubicBezTo>
                <a:cubicBezTo>
                  <a:pt x="178629" y="186773"/>
                  <a:pt x="177352" y="184150"/>
                  <a:pt x="176075" y="184150"/>
                </a:cubicBezTo>
                <a:cubicBezTo>
                  <a:pt x="176075" y="184150"/>
                  <a:pt x="176075" y="184150"/>
                  <a:pt x="169690" y="184150"/>
                </a:cubicBezTo>
                <a:close/>
                <a:moveTo>
                  <a:pt x="123825" y="165100"/>
                </a:moveTo>
                <a:lnTo>
                  <a:pt x="123825" y="176213"/>
                </a:lnTo>
                <a:lnTo>
                  <a:pt x="223838" y="176213"/>
                </a:lnTo>
                <a:lnTo>
                  <a:pt x="223838" y="165100"/>
                </a:lnTo>
                <a:close/>
                <a:moveTo>
                  <a:pt x="123825" y="146050"/>
                </a:moveTo>
                <a:lnTo>
                  <a:pt x="123825" y="155575"/>
                </a:lnTo>
                <a:lnTo>
                  <a:pt x="223838" y="155575"/>
                </a:lnTo>
                <a:lnTo>
                  <a:pt x="223838" y="146050"/>
                </a:lnTo>
                <a:close/>
                <a:moveTo>
                  <a:pt x="123825" y="131763"/>
                </a:moveTo>
                <a:lnTo>
                  <a:pt x="123825" y="139701"/>
                </a:lnTo>
                <a:lnTo>
                  <a:pt x="166688" y="139701"/>
                </a:lnTo>
                <a:lnTo>
                  <a:pt x="166688" y="131763"/>
                </a:lnTo>
                <a:close/>
                <a:moveTo>
                  <a:pt x="123825" y="115888"/>
                </a:moveTo>
                <a:lnTo>
                  <a:pt x="123825" y="122238"/>
                </a:lnTo>
                <a:lnTo>
                  <a:pt x="166688" y="122238"/>
                </a:lnTo>
                <a:lnTo>
                  <a:pt x="166688" y="115888"/>
                </a:lnTo>
                <a:close/>
                <a:moveTo>
                  <a:pt x="179388" y="100013"/>
                </a:moveTo>
                <a:lnTo>
                  <a:pt x="179388" y="139701"/>
                </a:lnTo>
                <a:lnTo>
                  <a:pt x="223838" y="139701"/>
                </a:lnTo>
                <a:lnTo>
                  <a:pt x="223838" y="100013"/>
                </a:lnTo>
                <a:close/>
                <a:moveTo>
                  <a:pt x="123825" y="100013"/>
                </a:moveTo>
                <a:lnTo>
                  <a:pt x="123825" y="106363"/>
                </a:lnTo>
                <a:lnTo>
                  <a:pt x="166688" y="106363"/>
                </a:lnTo>
                <a:lnTo>
                  <a:pt x="166688" y="100013"/>
                </a:lnTo>
                <a:close/>
                <a:moveTo>
                  <a:pt x="106363" y="76200"/>
                </a:moveTo>
                <a:lnTo>
                  <a:pt x="238126" y="76200"/>
                </a:lnTo>
                <a:lnTo>
                  <a:pt x="238126" y="254000"/>
                </a:lnTo>
                <a:lnTo>
                  <a:pt x="106363" y="254000"/>
                </a:lnTo>
                <a:close/>
                <a:moveTo>
                  <a:pt x="103296" y="65088"/>
                </a:moveTo>
                <a:cubicBezTo>
                  <a:pt x="99421" y="65088"/>
                  <a:pt x="96838" y="67686"/>
                  <a:pt x="96838" y="71583"/>
                </a:cubicBezTo>
                <a:cubicBezTo>
                  <a:pt x="96838" y="71583"/>
                  <a:pt x="96838" y="71583"/>
                  <a:pt x="96838" y="258619"/>
                </a:cubicBezTo>
                <a:cubicBezTo>
                  <a:pt x="96838" y="262516"/>
                  <a:pt x="99421" y="265113"/>
                  <a:pt x="103296" y="265113"/>
                </a:cubicBezTo>
                <a:cubicBezTo>
                  <a:pt x="103296" y="265113"/>
                  <a:pt x="103296" y="265113"/>
                  <a:pt x="242781" y="265113"/>
                </a:cubicBezTo>
                <a:cubicBezTo>
                  <a:pt x="245364" y="265113"/>
                  <a:pt x="246655" y="263814"/>
                  <a:pt x="246655" y="263814"/>
                </a:cubicBezTo>
                <a:cubicBezTo>
                  <a:pt x="246655" y="263814"/>
                  <a:pt x="247947" y="263814"/>
                  <a:pt x="247947" y="263814"/>
                </a:cubicBezTo>
                <a:cubicBezTo>
                  <a:pt x="247947" y="262516"/>
                  <a:pt x="247947" y="262516"/>
                  <a:pt x="247947" y="262516"/>
                </a:cubicBezTo>
                <a:cubicBezTo>
                  <a:pt x="247947" y="262516"/>
                  <a:pt x="249238" y="261217"/>
                  <a:pt x="249238" y="258619"/>
                </a:cubicBezTo>
                <a:lnTo>
                  <a:pt x="249238" y="71583"/>
                </a:lnTo>
                <a:cubicBezTo>
                  <a:pt x="249238" y="67686"/>
                  <a:pt x="246655" y="65088"/>
                  <a:pt x="242781" y="65088"/>
                </a:cubicBezTo>
                <a:cubicBezTo>
                  <a:pt x="242781" y="65088"/>
                  <a:pt x="242781" y="65088"/>
                  <a:pt x="103296" y="65088"/>
                </a:cubicBezTo>
                <a:close/>
                <a:moveTo>
                  <a:pt x="165894" y="0"/>
                </a:moveTo>
                <a:cubicBezTo>
                  <a:pt x="257515" y="0"/>
                  <a:pt x="331788" y="73918"/>
                  <a:pt x="331788" y="165100"/>
                </a:cubicBezTo>
                <a:cubicBezTo>
                  <a:pt x="331788" y="256282"/>
                  <a:pt x="257515" y="330200"/>
                  <a:pt x="165894" y="330200"/>
                </a:cubicBezTo>
                <a:cubicBezTo>
                  <a:pt x="74273" y="330200"/>
                  <a:pt x="0" y="256282"/>
                  <a:pt x="0" y="165100"/>
                </a:cubicBezTo>
                <a:cubicBezTo>
                  <a:pt x="0" y="73918"/>
                  <a:pt x="74273" y="0"/>
                  <a:pt x="165894" y="0"/>
                </a:cubicBezTo>
                <a:close/>
              </a:path>
            </a:pathLst>
          </a:custGeom>
          <a:solidFill>
            <a:schemeClr val="accent5"/>
          </a:solidFill>
          <a:ln w="12700">
            <a:miter lim="400000"/>
          </a:ln>
        </p:spPr>
        <p:txBody>
          <a:bodyPr anchor="ctr"/>
          <a:lstStyle/>
          <a:p>
            <a:pPr algn="ctr"/>
            <a:endParaRPr>
              <a:cs typeface="+mn-ea"/>
              <a:sym typeface="+mn-lt"/>
            </a:endParaRPr>
          </a:p>
        </p:txBody>
      </p:sp>
      <p:sp>
        <p:nvSpPr>
          <p:cNvPr id="14" name="文本框 5"/>
          <p:cNvSpPr txBox="1">
            <a:spLocks noChangeArrowheads="1"/>
          </p:cNvSpPr>
          <p:nvPr>
            <p:custDataLst>
              <p:tags r:id="rId21"/>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相关知识</a:t>
            </a:r>
            <a:endParaRPr lang="zh-CN" altLang="en-US" sz="24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a:spLocks noGrp="1"/>
          </p:cNvSpPr>
          <p:nvPr>
            <p:ph type="title"/>
            <p:custDataLst>
              <p:tags r:id="rId22"/>
            </p:custDataLst>
          </p:nvPr>
        </p:nvSpPr>
        <p:spPr/>
        <p:txBody>
          <a:bodyPr/>
          <a:lstStyle/>
          <a:p>
            <a:r>
              <a:rPr lang="zh-CN" altLang="en-US">
                <a:latin typeface="+mn-lt"/>
                <a:ea typeface="+mn-ea"/>
                <a:cs typeface="+mn-ea"/>
                <a:sym typeface="+mn-lt"/>
              </a:rPr>
              <a:t>三、客单价的影响因素与提升方法</a:t>
            </a:r>
            <a:endParaRPr lang="zh-CN" altLang="en-US">
              <a:latin typeface="+mn-lt"/>
              <a:ea typeface="+mn-ea"/>
              <a:cs typeface="+mn-ea"/>
              <a:sym typeface="+mn-lt"/>
            </a:endParaRPr>
          </a:p>
        </p:txBody>
      </p:sp>
      <p:sp>
        <p:nvSpPr>
          <p:cNvPr id="62" name="矩形 61"/>
          <p:cNvSpPr/>
          <p:nvPr>
            <p:custDataLst>
              <p:tags r:id="rId23"/>
            </p:custDataLst>
          </p:nvPr>
        </p:nvSpPr>
        <p:spPr>
          <a:xfrm>
            <a:off x="1207661" y="1025102"/>
            <a:ext cx="3535680" cy="460375"/>
          </a:xfrm>
          <a:prstGeom prst="rect">
            <a:avLst/>
          </a:prstGeom>
        </p:spPr>
        <p:txBody>
          <a:bodyPr wrap="none">
            <a:spAutoFit/>
          </a:bodyPr>
          <a:lstStyle/>
          <a:p>
            <a:pPr algn="l"/>
            <a:r>
              <a:rPr lang="zh-CN" altLang="en-US">
                <a:solidFill>
                  <a:srgbClr val="E5450F"/>
                </a:solidFill>
                <a:cs typeface="+mn-ea"/>
                <a:sym typeface="+mn-lt"/>
              </a:rPr>
              <a:t>（二）提升客单价的方法</a:t>
            </a:r>
            <a:endParaRPr lang="zh-CN" altLang="en-US">
              <a:solidFill>
                <a:srgbClr val="E5450F"/>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000" dirty="0">
                <a:latin typeface="+mn-lt"/>
                <a:ea typeface="+mn-ea"/>
                <a:cs typeface="+mn-ea"/>
                <a:sym typeface="+mn-lt"/>
              </a:rPr>
              <a:t> </a:t>
            </a:r>
            <a:r>
              <a:rPr lang="zh-CN" altLang="en-US" sz="2000" dirty="0" smtClean="0">
                <a:latin typeface="+mn-lt"/>
                <a:ea typeface="+mn-ea"/>
                <a:cs typeface="+mn-ea"/>
                <a:sym typeface="+mn-lt"/>
              </a:rPr>
              <a:t>任务实战</a:t>
            </a:r>
            <a:r>
              <a:rPr lang="en-US" altLang="zh-CN" sz="2000" dirty="0" smtClean="0">
                <a:latin typeface="+mn-lt"/>
                <a:ea typeface="+mn-ea"/>
                <a:cs typeface="+mn-ea"/>
                <a:sym typeface="+mn-lt"/>
              </a:rPr>
              <a:t>1</a:t>
            </a:r>
            <a:r>
              <a:rPr lang="zh-CN" altLang="en-US" sz="2000" dirty="0">
                <a:latin typeface="+mn-lt"/>
                <a:ea typeface="+mn-ea"/>
                <a:cs typeface="+mn-ea"/>
                <a:sym typeface="+mn-lt"/>
              </a:rPr>
              <a:t>：分析店铺各环节的整体交易转化率</a:t>
            </a:r>
            <a:endParaRPr lang="zh-CN" altLang="en-US" sz="2000" dirty="0">
              <a:latin typeface="+mn-lt"/>
              <a:ea typeface="+mn-ea"/>
              <a:cs typeface="+mn-ea"/>
              <a:sym typeface="+mn-lt"/>
            </a:endParaRPr>
          </a:p>
        </p:txBody>
      </p:sp>
      <p:sp>
        <p:nvSpPr>
          <p:cNvPr id="7" name="文本框 5"/>
          <p:cNvSpPr txBox="1">
            <a:spLocks noChangeArrowheads="1"/>
          </p:cNvSpPr>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nvSpPr>
        <p:spPr>
          <a:xfrm>
            <a:off x="1185545" y="2895600"/>
            <a:ext cx="9132570"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nvSpPr>
        <p:spPr>
          <a:xfrm>
            <a:off x="1483360" y="2895600"/>
            <a:ext cx="833310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1</a:t>
            </a:r>
            <a:r>
              <a:rPr lang="zh-CN" altLang="en-US" sz="1800" dirty="0" smtClean="0"/>
              <a:t>）计算各环节的转化率        </a:t>
            </a:r>
            <a:r>
              <a:rPr lang="en-US" altLang="zh-CN" sz="1800" dirty="0" smtClean="0"/>
              <a:t>                       </a:t>
            </a:r>
            <a:r>
              <a:rPr lang="zh-CN" altLang="en-US" sz="1800" dirty="0" smtClean="0"/>
              <a:t>（</a:t>
            </a:r>
            <a:r>
              <a:rPr lang="en-US" altLang="zh-CN" sz="1800" dirty="0" smtClean="0"/>
              <a:t>2</a:t>
            </a:r>
            <a:r>
              <a:rPr lang="zh-CN" altLang="en-US" sz="1800" dirty="0" smtClean="0"/>
              <a:t>）计算各环节的整体转化率</a:t>
            </a:r>
            <a:endParaRPr lang="zh-CN" altLang="en-US" sz="1800" dirty="0" smtClean="0"/>
          </a:p>
        </p:txBody>
      </p:sp>
      <p:pic>
        <p:nvPicPr>
          <p:cNvPr id="3" name="图片 2"/>
          <p:cNvPicPr>
            <a:picLocks noChangeAspect="1"/>
          </p:cNvPicPr>
          <p:nvPr>
            <p:custDataLst>
              <p:tags r:id="rId1"/>
            </p:custDataLst>
          </p:nvPr>
        </p:nvPicPr>
        <p:blipFill>
          <a:blip r:embed="rId2"/>
          <a:srcRect r="24352"/>
          <a:stretch>
            <a:fillRect/>
          </a:stretch>
        </p:blipFill>
        <p:spPr>
          <a:xfrm>
            <a:off x="1185545" y="1005840"/>
            <a:ext cx="3834130" cy="1799590"/>
          </a:xfrm>
          <a:prstGeom prst="rect">
            <a:avLst/>
          </a:prstGeom>
        </p:spPr>
      </p:pic>
      <p:pic>
        <p:nvPicPr>
          <p:cNvPr id="4" name="图片 3"/>
          <p:cNvPicPr>
            <a:picLocks noChangeAspect="1"/>
          </p:cNvPicPr>
          <p:nvPr>
            <p:custDataLst>
              <p:tags r:id="rId3"/>
            </p:custDataLst>
          </p:nvPr>
        </p:nvPicPr>
        <p:blipFill>
          <a:blip r:embed="rId4"/>
          <a:srcRect r="24213"/>
          <a:stretch>
            <a:fillRect/>
          </a:stretch>
        </p:blipFill>
        <p:spPr>
          <a:xfrm>
            <a:off x="6056630" y="1005840"/>
            <a:ext cx="3759835" cy="1799590"/>
          </a:xfrm>
          <a:prstGeom prst="rect">
            <a:avLst/>
          </a:prstGeom>
        </p:spPr>
      </p:pic>
      <p:sp>
        <p:nvSpPr>
          <p:cNvPr id="8" name="矩形 7"/>
          <p:cNvSpPr/>
          <p:nvPr>
            <p:custDataLst>
              <p:tags r:id="rId5"/>
            </p:custDataLst>
          </p:nvPr>
        </p:nvSpPr>
        <p:spPr>
          <a:xfrm>
            <a:off x="1185545" y="6024880"/>
            <a:ext cx="913320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文本框 8"/>
          <p:cNvSpPr txBox="1"/>
          <p:nvPr>
            <p:custDataLst>
              <p:tags r:id="rId6"/>
            </p:custDataLst>
          </p:nvPr>
        </p:nvSpPr>
        <p:spPr>
          <a:xfrm>
            <a:off x="1483360" y="6024880"/>
            <a:ext cx="8835390"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3</a:t>
            </a:r>
            <a:r>
              <a:rPr lang="zh-CN" altLang="en-US" sz="1800" dirty="0" smtClean="0"/>
              <a:t>）建立并计算辅助列        </a:t>
            </a:r>
            <a:r>
              <a:rPr lang="en-US" altLang="zh-CN" sz="1800" dirty="0" smtClean="0"/>
              <a:t>                                  </a:t>
            </a:r>
            <a:r>
              <a:rPr lang="zh-CN" altLang="en-US" sz="1800" dirty="0" smtClean="0"/>
              <a:t>（</a:t>
            </a:r>
            <a:r>
              <a:rPr lang="en-US" altLang="zh-CN" sz="1800" dirty="0" smtClean="0"/>
              <a:t>4</a:t>
            </a:r>
            <a:r>
              <a:rPr lang="zh-CN" altLang="en-US" sz="1800" dirty="0" smtClean="0"/>
              <a:t>）调整图例项</a:t>
            </a:r>
            <a:endParaRPr lang="zh-CN" altLang="en-US" sz="1800" dirty="0" smtClean="0"/>
          </a:p>
        </p:txBody>
      </p:sp>
      <p:pic>
        <p:nvPicPr>
          <p:cNvPr id="10" name="图片 9"/>
          <p:cNvPicPr>
            <a:picLocks noChangeAspect="1"/>
          </p:cNvPicPr>
          <p:nvPr>
            <p:custDataLst>
              <p:tags r:id="rId7"/>
            </p:custDataLst>
          </p:nvPr>
        </p:nvPicPr>
        <p:blipFill>
          <a:blip r:embed="rId8"/>
          <a:stretch>
            <a:fillRect/>
          </a:stretch>
        </p:blipFill>
        <p:spPr>
          <a:xfrm>
            <a:off x="1185545" y="4211320"/>
            <a:ext cx="3851910" cy="1614805"/>
          </a:xfrm>
          <a:prstGeom prst="rect">
            <a:avLst/>
          </a:prstGeom>
        </p:spPr>
      </p:pic>
      <p:pic>
        <p:nvPicPr>
          <p:cNvPr id="11" name="图片 10"/>
          <p:cNvPicPr>
            <a:picLocks noChangeAspect="1"/>
          </p:cNvPicPr>
          <p:nvPr>
            <p:custDataLst>
              <p:tags r:id="rId9"/>
            </p:custDataLst>
          </p:nvPr>
        </p:nvPicPr>
        <p:blipFill>
          <a:blip r:embed="rId10"/>
          <a:stretch>
            <a:fillRect/>
          </a:stretch>
        </p:blipFill>
        <p:spPr>
          <a:xfrm>
            <a:off x="5879465" y="3494405"/>
            <a:ext cx="4438650" cy="233172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sz="2000" dirty="0">
                <a:latin typeface="+mn-lt"/>
                <a:ea typeface="+mn-ea"/>
                <a:cs typeface="+mn-ea"/>
                <a:sym typeface="+mn-lt"/>
              </a:rPr>
              <a:t> </a:t>
            </a:r>
            <a:r>
              <a:rPr lang="zh-CN" altLang="en-US" sz="2000" dirty="0" smtClean="0">
                <a:latin typeface="+mn-lt"/>
                <a:ea typeface="+mn-ea"/>
                <a:cs typeface="+mn-ea"/>
                <a:sym typeface="+mn-lt"/>
              </a:rPr>
              <a:t>任务实战</a:t>
            </a:r>
            <a:r>
              <a:rPr lang="en-US" altLang="zh-CN" sz="2000" dirty="0" smtClean="0">
                <a:latin typeface="+mn-lt"/>
                <a:ea typeface="+mn-ea"/>
                <a:cs typeface="+mn-ea"/>
                <a:sym typeface="+mn-lt"/>
              </a:rPr>
              <a:t>1</a:t>
            </a:r>
            <a:r>
              <a:rPr lang="zh-CN" altLang="en-US" sz="2000" dirty="0">
                <a:latin typeface="+mn-lt"/>
                <a:ea typeface="+mn-ea"/>
                <a:cs typeface="+mn-ea"/>
                <a:sym typeface="+mn-lt"/>
              </a:rPr>
              <a:t>：分析店铺各环节的整体交易转化率</a:t>
            </a:r>
            <a:endParaRPr lang="zh-CN" altLang="en-US" sz="2000"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929005" y="3223260"/>
            <a:ext cx="983805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custDataLst>
              <p:tags r:id="rId4"/>
            </p:custDataLst>
          </p:nvPr>
        </p:nvSpPr>
        <p:spPr>
          <a:xfrm>
            <a:off x="1054735" y="3223260"/>
            <a:ext cx="971232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5</a:t>
            </a:r>
            <a:r>
              <a:rPr lang="zh-CN" altLang="en-US" sz="1800" dirty="0" smtClean="0"/>
              <a:t>）调整显示顺序        </a:t>
            </a:r>
            <a:r>
              <a:rPr lang="en-US" altLang="zh-CN" sz="1800" dirty="0" smtClean="0"/>
              <a:t>                                    </a:t>
            </a:r>
            <a:r>
              <a:rPr lang="zh-CN" altLang="en-US" sz="1800" dirty="0" smtClean="0"/>
              <a:t> </a:t>
            </a:r>
            <a:r>
              <a:rPr lang="en-US" altLang="zh-CN" sz="1800" dirty="0" smtClean="0"/>
              <a:t>         </a:t>
            </a:r>
            <a:r>
              <a:rPr lang="zh-CN" altLang="en-US" sz="1800" dirty="0" smtClean="0"/>
              <a:t>（</a:t>
            </a:r>
            <a:r>
              <a:rPr lang="en-US" altLang="zh-CN" sz="1800" dirty="0" smtClean="0"/>
              <a:t>6</a:t>
            </a:r>
            <a:r>
              <a:rPr lang="zh-CN" altLang="en-US" sz="1800" dirty="0" smtClean="0"/>
              <a:t>） 设置无填充效果</a:t>
            </a:r>
            <a:endParaRPr lang="zh-CN" altLang="en-US" sz="1800" dirty="0" smtClean="0"/>
          </a:p>
        </p:txBody>
      </p:sp>
      <p:pic>
        <p:nvPicPr>
          <p:cNvPr id="8" name="图片 7"/>
          <p:cNvPicPr>
            <a:picLocks noChangeAspect="1"/>
          </p:cNvPicPr>
          <p:nvPr>
            <p:custDataLst>
              <p:tags r:id="rId5"/>
            </p:custDataLst>
          </p:nvPr>
        </p:nvPicPr>
        <p:blipFill>
          <a:blip r:embed="rId6"/>
          <a:stretch>
            <a:fillRect/>
          </a:stretch>
        </p:blipFill>
        <p:spPr>
          <a:xfrm>
            <a:off x="944880" y="962660"/>
            <a:ext cx="4518025" cy="2172970"/>
          </a:xfrm>
          <a:prstGeom prst="rect">
            <a:avLst/>
          </a:prstGeom>
        </p:spPr>
      </p:pic>
      <p:pic>
        <p:nvPicPr>
          <p:cNvPr id="9" name="图片 8"/>
          <p:cNvPicPr>
            <a:picLocks noChangeAspect="1"/>
          </p:cNvPicPr>
          <p:nvPr>
            <p:custDataLst>
              <p:tags r:id="rId7"/>
            </p:custDataLst>
          </p:nvPr>
        </p:nvPicPr>
        <p:blipFill>
          <a:blip r:embed="rId8"/>
          <a:stretch>
            <a:fillRect/>
          </a:stretch>
        </p:blipFill>
        <p:spPr>
          <a:xfrm>
            <a:off x="6089650" y="962660"/>
            <a:ext cx="4678045" cy="2172970"/>
          </a:xfrm>
          <a:prstGeom prst="rect">
            <a:avLst/>
          </a:prstGeom>
        </p:spPr>
      </p:pic>
      <p:sp>
        <p:nvSpPr>
          <p:cNvPr id="2" name="矩形 1"/>
          <p:cNvSpPr/>
          <p:nvPr>
            <p:custDataLst>
              <p:tags r:id="rId9"/>
            </p:custDataLst>
          </p:nvPr>
        </p:nvSpPr>
        <p:spPr>
          <a:xfrm>
            <a:off x="929005" y="6170295"/>
            <a:ext cx="983805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custDataLst>
              <p:tags r:id="rId10"/>
            </p:custDataLst>
          </p:nvPr>
        </p:nvSpPr>
        <p:spPr>
          <a:xfrm>
            <a:off x="1054735" y="6170295"/>
            <a:ext cx="971232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7</a:t>
            </a:r>
            <a:r>
              <a:rPr lang="zh-CN" altLang="en-US" sz="1800" dirty="0" smtClean="0"/>
              <a:t>）设置无轮廓效果        </a:t>
            </a:r>
            <a:r>
              <a:rPr lang="en-US" altLang="zh-CN" sz="1800" dirty="0" smtClean="0"/>
              <a:t>                                    </a:t>
            </a:r>
            <a:r>
              <a:rPr lang="zh-CN" altLang="en-US" sz="1800" dirty="0" smtClean="0"/>
              <a:t> </a:t>
            </a:r>
            <a:r>
              <a:rPr lang="en-US" altLang="zh-CN" sz="1800" dirty="0" smtClean="0"/>
              <a:t>    </a:t>
            </a:r>
            <a:r>
              <a:rPr lang="zh-CN" altLang="en-US" sz="1800" dirty="0" smtClean="0"/>
              <a:t>（</a:t>
            </a:r>
            <a:r>
              <a:rPr lang="en-US" altLang="zh-CN" sz="1800" dirty="0" smtClean="0"/>
              <a:t>8</a:t>
            </a:r>
            <a:r>
              <a:rPr lang="zh-CN" altLang="en-US" sz="1800" dirty="0" smtClean="0"/>
              <a:t>）设置数据标签</a:t>
            </a:r>
            <a:endParaRPr lang="zh-CN" altLang="en-US" sz="1800" dirty="0" smtClean="0"/>
          </a:p>
        </p:txBody>
      </p:sp>
      <p:pic>
        <p:nvPicPr>
          <p:cNvPr id="10" name="图片 9"/>
          <p:cNvPicPr>
            <a:picLocks noChangeAspect="1"/>
          </p:cNvPicPr>
          <p:nvPr>
            <p:custDataLst>
              <p:tags r:id="rId11"/>
            </p:custDataLst>
          </p:nvPr>
        </p:nvPicPr>
        <p:blipFill>
          <a:blip r:embed="rId12"/>
          <a:stretch>
            <a:fillRect/>
          </a:stretch>
        </p:blipFill>
        <p:spPr>
          <a:xfrm>
            <a:off x="929005" y="4217035"/>
            <a:ext cx="4534535" cy="1859915"/>
          </a:xfrm>
          <a:prstGeom prst="rect">
            <a:avLst/>
          </a:prstGeom>
        </p:spPr>
      </p:pic>
      <p:pic>
        <p:nvPicPr>
          <p:cNvPr id="11" name="图片 10"/>
          <p:cNvPicPr>
            <a:picLocks noChangeAspect="1"/>
          </p:cNvPicPr>
          <p:nvPr>
            <p:custDataLst>
              <p:tags r:id="rId13"/>
            </p:custDataLst>
          </p:nvPr>
        </p:nvPicPr>
        <p:blipFill>
          <a:blip r:embed="rId14"/>
          <a:stretch>
            <a:fillRect/>
          </a:stretch>
        </p:blipFill>
        <p:spPr>
          <a:xfrm>
            <a:off x="6156960" y="3766820"/>
            <a:ext cx="4610100" cy="23177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sz="2000" dirty="0">
                <a:latin typeface="+mn-lt"/>
                <a:ea typeface="+mn-ea"/>
                <a:cs typeface="+mn-ea"/>
                <a:sym typeface="+mn-lt"/>
              </a:rPr>
              <a:t> </a:t>
            </a:r>
            <a:r>
              <a:rPr lang="zh-CN" altLang="en-US" sz="2000" dirty="0" smtClean="0">
                <a:latin typeface="+mn-lt"/>
                <a:ea typeface="+mn-ea"/>
                <a:cs typeface="+mn-ea"/>
                <a:sym typeface="+mn-lt"/>
              </a:rPr>
              <a:t>任务实战</a:t>
            </a:r>
            <a:r>
              <a:rPr lang="en-US" altLang="zh-CN" sz="2000" dirty="0" smtClean="0">
                <a:latin typeface="+mn-lt"/>
                <a:ea typeface="+mn-ea"/>
                <a:cs typeface="+mn-ea"/>
                <a:sym typeface="+mn-lt"/>
              </a:rPr>
              <a:t>2</a:t>
            </a:r>
            <a:r>
              <a:rPr lang="zh-CN" altLang="en-US" sz="2000" dirty="0">
                <a:latin typeface="+mn-lt"/>
                <a:ea typeface="+mn-ea"/>
                <a:cs typeface="+mn-ea"/>
                <a:sym typeface="+mn-lt"/>
              </a:rPr>
              <a:t>：分析某单品在特定时期的客单价变化趋势</a:t>
            </a:r>
            <a:endParaRPr lang="zh-CN" altLang="en-US" sz="2000"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1503045" y="3317875"/>
            <a:ext cx="9135110"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custDataLst>
              <p:tags r:id="rId4"/>
            </p:custDataLst>
          </p:nvPr>
        </p:nvSpPr>
        <p:spPr>
          <a:xfrm>
            <a:off x="1741170" y="3317875"/>
            <a:ext cx="810450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1</a:t>
            </a:r>
            <a:r>
              <a:rPr lang="zh-CN" altLang="en-US" sz="1800" dirty="0" smtClean="0"/>
              <a:t>）自定义计算列        </a:t>
            </a:r>
            <a:r>
              <a:rPr lang="en-US" altLang="zh-CN" sz="1800" dirty="0" smtClean="0"/>
              <a:t>                                        </a:t>
            </a:r>
            <a:r>
              <a:rPr lang="zh-CN" altLang="en-US" sz="1800" dirty="0" smtClean="0"/>
              <a:t>（</a:t>
            </a:r>
            <a:r>
              <a:rPr lang="en-US" altLang="zh-CN" sz="1800" dirty="0" smtClean="0"/>
              <a:t>2</a:t>
            </a:r>
            <a:r>
              <a:rPr lang="zh-CN" altLang="en-US" sz="1800" dirty="0" smtClean="0"/>
              <a:t>）建立折线图</a:t>
            </a:r>
            <a:endParaRPr lang="zh-CN" altLang="en-US" sz="1800" dirty="0" smtClean="0"/>
          </a:p>
        </p:txBody>
      </p:sp>
      <p:pic>
        <p:nvPicPr>
          <p:cNvPr id="8" name="图片 7"/>
          <p:cNvPicPr>
            <a:picLocks noChangeAspect="1"/>
          </p:cNvPicPr>
          <p:nvPr>
            <p:custDataLst>
              <p:tags r:id="rId5"/>
            </p:custDataLst>
          </p:nvPr>
        </p:nvPicPr>
        <p:blipFill>
          <a:blip r:embed="rId6"/>
          <a:stretch>
            <a:fillRect/>
          </a:stretch>
        </p:blipFill>
        <p:spPr>
          <a:xfrm>
            <a:off x="1741170" y="1044575"/>
            <a:ext cx="3362325" cy="2103120"/>
          </a:xfrm>
          <a:prstGeom prst="rect">
            <a:avLst/>
          </a:prstGeom>
        </p:spPr>
      </p:pic>
      <p:pic>
        <p:nvPicPr>
          <p:cNvPr id="9" name="图片 8"/>
          <p:cNvPicPr>
            <a:picLocks noChangeAspect="1"/>
          </p:cNvPicPr>
          <p:nvPr>
            <p:custDataLst>
              <p:tags r:id="rId7"/>
            </p:custDataLst>
          </p:nvPr>
        </p:nvPicPr>
        <p:blipFill>
          <a:blip r:embed="rId8"/>
          <a:stretch>
            <a:fillRect/>
          </a:stretch>
        </p:blipFill>
        <p:spPr>
          <a:xfrm>
            <a:off x="6494780" y="1081405"/>
            <a:ext cx="3823970" cy="2117090"/>
          </a:xfrm>
          <a:prstGeom prst="rect">
            <a:avLst/>
          </a:prstGeom>
        </p:spPr>
      </p:pic>
      <p:sp>
        <p:nvSpPr>
          <p:cNvPr id="2" name="矩形 1"/>
          <p:cNvSpPr/>
          <p:nvPr>
            <p:custDataLst>
              <p:tags r:id="rId9"/>
            </p:custDataLst>
          </p:nvPr>
        </p:nvSpPr>
        <p:spPr>
          <a:xfrm>
            <a:off x="1503045" y="6231255"/>
            <a:ext cx="9135110"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custDataLst>
              <p:tags r:id="rId10"/>
            </p:custDataLst>
          </p:nvPr>
        </p:nvSpPr>
        <p:spPr>
          <a:xfrm>
            <a:off x="1503045" y="6231255"/>
            <a:ext cx="913447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3</a:t>
            </a:r>
            <a:r>
              <a:rPr lang="zh-CN" altLang="en-US" sz="1800" dirty="0" smtClean="0"/>
              <a:t>）设置图表        </a:t>
            </a:r>
            <a:r>
              <a:rPr lang="en-US" altLang="zh-CN" sz="1800" dirty="0" smtClean="0"/>
              <a:t>                                 </a:t>
            </a:r>
            <a:r>
              <a:rPr lang="zh-CN" altLang="en-US" sz="1800" dirty="0" smtClean="0"/>
              <a:t>（</a:t>
            </a:r>
            <a:r>
              <a:rPr lang="en-US" altLang="zh-CN" sz="1800" dirty="0" smtClean="0"/>
              <a:t>4</a:t>
            </a:r>
            <a:r>
              <a:rPr lang="zh-CN" altLang="en-US" sz="1800" dirty="0" smtClean="0"/>
              <a:t>）分析客单价变化趋势</a:t>
            </a:r>
            <a:endParaRPr lang="zh-CN" altLang="en-US" sz="1800" dirty="0" smtClean="0"/>
          </a:p>
        </p:txBody>
      </p:sp>
      <p:pic>
        <p:nvPicPr>
          <p:cNvPr id="10" name="图片 9"/>
          <p:cNvPicPr>
            <a:picLocks noChangeAspect="1"/>
          </p:cNvPicPr>
          <p:nvPr>
            <p:custDataLst>
              <p:tags r:id="rId11"/>
            </p:custDataLst>
          </p:nvPr>
        </p:nvPicPr>
        <p:blipFill>
          <a:blip r:embed="rId12"/>
          <a:stretch>
            <a:fillRect/>
          </a:stretch>
        </p:blipFill>
        <p:spPr>
          <a:xfrm>
            <a:off x="1503680" y="3921760"/>
            <a:ext cx="4335780" cy="2139315"/>
          </a:xfrm>
          <a:prstGeom prst="rect">
            <a:avLst/>
          </a:prstGeom>
        </p:spPr>
      </p:pic>
      <p:pic>
        <p:nvPicPr>
          <p:cNvPr id="11" name="图片 10"/>
          <p:cNvPicPr>
            <a:picLocks noChangeAspect="1"/>
          </p:cNvPicPr>
          <p:nvPr>
            <p:custDataLst>
              <p:tags r:id="rId13"/>
            </p:custDataLst>
          </p:nvPr>
        </p:nvPicPr>
        <p:blipFill>
          <a:blip r:embed="rId14"/>
          <a:stretch>
            <a:fillRect/>
          </a:stretch>
        </p:blipFill>
        <p:spPr>
          <a:xfrm>
            <a:off x="6175375" y="3921760"/>
            <a:ext cx="4462780" cy="21805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custDataLst>
              <p:tags r:id="rId1"/>
            </p:custDataLst>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cs typeface="+mn-ea"/>
                <a:sym typeface="+mn-lt"/>
              </a:rPr>
              <a:t>CONTENTS</a:t>
            </a:r>
            <a:endParaRPr lang="en-US" altLang="zh-CN" sz="2800" dirty="0">
              <a:solidFill>
                <a:schemeClr val="bg1"/>
              </a:solidFill>
              <a:cs typeface="+mn-ea"/>
              <a:sym typeface="+mn-lt"/>
            </a:endParaRPr>
          </a:p>
        </p:txBody>
      </p:sp>
      <p:sp>
        <p:nvSpPr>
          <p:cNvPr id="5" name="TextBox 25"/>
          <p:cNvSpPr txBox="1"/>
          <p:nvPr>
            <p:custDataLst>
              <p:tags r:id="rId2"/>
            </p:custDataLst>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cs typeface="+mn-ea"/>
                <a:sym typeface="+mn-lt"/>
              </a:rPr>
              <a:t>目 录 </a:t>
            </a:r>
            <a:endParaRPr lang="zh-CN" altLang="en-US" b="1" noProof="1">
              <a:solidFill>
                <a:schemeClr val="accent1"/>
              </a:solidFill>
              <a:cs typeface="+mn-ea"/>
              <a:sym typeface="+mn-lt"/>
            </a:endParaRPr>
          </a:p>
        </p:txBody>
      </p:sp>
      <p:sp>
        <p:nvSpPr>
          <p:cNvPr id="6" name="MH_Entry_1">
            <a:hlinkClick r:id="" action="ppaction://noaction"/>
          </p:cNvPr>
          <p:cNvSpPr txBox="1"/>
          <p:nvPr>
            <p:custDataLst>
              <p:tags r:id="rId3"/>
            </p:custDataLst>
          </p:nvPr>
        </p:nvSpPr>
        <p:spPr>
          <a:xfrm>
            <a:off x="1132211" y="1848326"/>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buClrTx/>
              <a:buSzTx/>
              <a:buFontTx/>
            </a:pPr>
            <a:r>
              <a:rPr lang="zh-CN" altLang="en-US" smtClean="0">
                <a:solidFill>
                  <a:schemeClr val="bg1"/>
                </a:solidFill>
                <a:cs typeface="+mn-ea"/>
                <a:sym typeface="+mn-lt"/>
              </a:rPr>
              <a:t>　分析交易数据</a:t>
            </a:r>
            <a:endParaRPr lang="zh-CN" altLang="en-US" smtClean="0">
              <a:solidFill>
                <a:schemeClr val="bg1"/>
              </a:solidFill>
              <a:cs typeface="+mn-ea"/>
              <a:sym typeface="+mn-lt"/>
            </a:endParaRPr>
          </a:p>
        </p:txBody>
      </p:sp>
      <p:sp>
        <p:nvSpPr>
          <p:cNvPr id="7" name="MH_Number_1">
            <a:hlinkClick r:id="" action="ppaction://noaction"/>
          </p:cNvPr>
          <p:cNvSpPr/>
          <p:nvPr>
            <p:custDataLst>
              <p:tags r:id="rId4"/>
            </p:custDataLst>
          </p:nvPr>
        </p:nvSpPr>
        <p:spPr>
          <a:xfrm>
            <a:off x="5005799" y="3048537"/>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accent1"/>
                </a:solidFill>
                <a:cs typeface="+mn-ea"/>
                <a:sym typeface="+mn-lt"/>
              </a:rPr>
              <a:t>任务二</a:t>
            </a:r>
            <a:endParaRPr lang="zh-CN" altLang="en-US" dirty="0">
              <a:solidFill>
                <a:schemeClr val="accent1"/>
              </a:solidFill>
              <a:cs typeface="+mn-ea"/>
              <a:sym typeface="+mn-lt"/>
            </a:endParaRPr>
          </a:p>
        </p:txBody>
      </p:sp>
      <p:sp>
        <p:nvSpPr>
          <p:cNvPr id="8" name="MH_Entry_2">
            <a:hlinkClick r:id="" action="ppaction://noaction"/>
          </p:cNvPr>
          <p:cNvSpPr txBox="1"/>
          <p:nvPr>
            <p:custDataLst>
              <p:tags r:id="rId5"/>
            </p:custDataLst>
          </p:nvPr>
        </p:nvSpPr>
        <p:spPr>
          <a:xfrm>
            <a:off x="1132211" y="311422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Autofit/>
          </a:bodyPr>
          <a:lstStyle/>
          <a:p>
            <a:pPr lvl="0" algn="ctr">
              <a:buClrTx/>
              <a:buSzTx/>
              <a:buFontTx/>
            </a:pPr>
            <a:r>
              <a:rPr lang="zh-CN" altLang="en-US" smtClean="0">
                <a:solidFill>
                  <a:schemeClr val="bg1"/>
                </a:solidFill>
                <a:cs typeface="+mn-ea"/>
                <a:sym typeface="+mn-lt"/>
              </a:rPr>
              <a:t>分析推广数据</a:t>
            </a:r>
            <a:endParaRPr lang="zh-CN" altLang="en-US" smtClean="0">
              <a:solidFill>
                <a:schemeClr val="bg1"/>
              </a:solidFill>
              <a:cs typeface="+mn-ea"/>
              <a:sym typeface="+mn-lt"/>
            </a:endParaRPr>
          </a:p>
        </p:txBody>
      </p:sp>
      <p:sp>
        <p:nvSpPr>
          <p:cNvPr id="14" name="MH_Number_1">
            <a:hlinkClick r:id="" action="ppaction://noaction"/>
          </p:cNvPr>
          <p:cNvSpPr/>
          <p:nvPr>
            <p:custDataLst>
              <p:tags r:id="rId6"/>
            </p:custDataLst>
          </p:nvPr>
        </p:nvSpPr>
        <p:spPr>
          <a:xfrm>
            <a:off x="5005799" y="1763885"/>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任务一</a:t>
            </a:r>
            <a:endParaRPr lang="en-US" altLang="zh-CN" dirty="0" smtClean="0">
              <a:solidFill>
                <a:schemeClr val="tx1">
                  <a:lumMod val="50000"/>
                  <a:lumOff val="50000"/>
                </a:schemeClr>
              </a:solidFill>
              <a:cs typeface="+mn-ea"/>
              <a:sym typeface="+mn-lt"/>
            </a:endParaRPr>
          </a:p>
        </p:txBody>
      </p:sp>
      <p:pic>
        <p:nvPicPr>
          <p:cNvPr id="11" name="图片 10"/>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7661756" y="1843973"/>
            <a:ext cx="4526777" cy="4519803"/>
          </a:xfrm>
          <a:prstGeom prst="rect">
            <a:avLst/>
          </a:prstGeom>
        </p:spPr>
      </p:pic>
      <p:sp>
        <p:nvSpPr>
          <p:cNvPr id="9" name="MH_Entry_2">
            <a:hlinkClick r:id="" action="ppaction://noaction"/>
          </p:cNvPr>
          <p:cNvSpPr txBox="1"/>
          <p:nvPr>
            <p:custDataLst>
              <p:tags r:id="rId9"/>
            </p:custDataLst>
          </p:nvPr>
        </p:nvSpPr>
        <p:spPr>
          <a:xfrm>
            <a:off x="1127131" y="5551884"/>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dirty="0" smtClean="0">
                <a:solidFill>
                  <a:schemeClr val="bg1"/>
                </a:solidFill>
                <a:cs typeface="+mn-ea"/>
                <a:sym typeface="+mn-lt"/>
              </a:rPr>
              <a:t>综合实训</a:t>
            </a:r>
            <a:endParaRPr lang="zh-CN" altLang="en-US" dirty="0">
              <a:solidFill>
                <a:schemeClr val="bg1"/>
              </a:solidFill>
              <a:cs typeface="+mn-ea"/>
              <a:sym typeface="+mn-lt"/>
            </a:endParaRPr>
          </a:p>
        </p:txBody>
      </p:sp>
      <p:sp>
        <p:nvSpPr>
          <p:cNvPr id="10" name="MH_Number_1">
            <a:hlinkClick r:id="" action="ppaction://noaction"/>
          </p:cNvPr>
          <p:cNvSpPr/>
          <p:nvPr>
            <p:custDataLst>
              <p:tags r:id="rId10"/>
            </p:custDataLst>
          </p:nvPr>
        </p:nvSpPr>
        <p:spPr>
          <a:xfrm>
            <a:off x="5010879" y="5475350"/>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实训</a:t>
            </a:r>
            <a:endParaRPr lang="zh-CN" altLang="en-US" dirty="0">
              <a:solidFill>
                <a:schemeClr val="tx1">
                  <a:lumMod val="50000"/>
                  <a:lumOff val="50000"/>
                </a:schemeClr>
              </a:solidFill>
              <a:cs typeface="+mn-ea"/>
              <a:sym typeface="+mn-lt"/>
            </a:endParaRPr>
          </a:p>
        </p:txBody>
      </p:sp>
      <p:sp>
        <p:nvSpPr>
          <p:cNvPr id="12" name="MH_Entry_2">
            <a:hlinkClick r:id="" action="ppaction://noaction"/>
          </p:cNvPr>
          <p:cNvSpPr txBox="1"/>
          <p:nvPr>
            <p:custDataLst>
              <p:tags r:id="rId11"/>
            </p:custDataLst>
          </p:nvPr>
        </p:nvSpPr>
        <p:spPr>
          <a:xfrm>
            <a:off x="1132211" y="4333427"/>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smtClean="0">
                <a:solidFill>
                  <a:schemeClr val="bg1"/>
                </a:solidFill>
                <a:cs typeface="+mn-ea"/>
                <a:sym typeface="+mn-lt"/>
              </a:rPr>
              <a:t>分析利润数据</a:t>
            </a:r>
            <a:endParaRPr lang="zh-CN" altLang="en-US" smtClean="0">
              <a:solidFill>
                <a:schemeClr val="bg1"/>
              </a:solidFill>
              <a:cs typeface="+mn-ea"/>
              <a:sym typeface="+mn-lt"/>
            </a:endParaRPr>
          </a:p>
        </p:txBody>
      </p:sp>
      <p:sp>
        <p:nvSpPr>
          <p:cNvPr id="13" name="MH_Number_1">
            <a:hlinkClick r:id="" action="ppaction://noaction"/>
          </p:cNvPr>
          <p:cNvSpPr/>
          <p:nvPr>
            <p:custDataLst>
              <p:tags r:id="rId12"/>
            </p:custDataLst>
          </p:nvPr>
        </p:nvSpPr>
        <p:spPr>
          <a:xfrm>
            <a:off x="5015959" y="4256893"/>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smtClean="0">
                <a:solidFill>
                  <a:schemeClr val="tx1">
                    <a:lumMod val="50000"/>
                    <a:lumOff val="50000"/>
                  </a:schemeClr>
                </a:solidFill>
                <a:cs typeface="+mn-ea"/>
                <a:sym typeface="+mn-lt"/>
              </a:rPr>
              <a:t>任务三</a:t>
            </a:r>
            <a:endParaRPr lang="zh-CN" altLang="en-US"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一、分析推广数据的意义</a:t>
            </a:r>
            <a:endParaRPr lang="zh-CN" altLang="en-US">
              <a:latin typeface="+mn-lt"/>
              <a:ea typeface="+mn-ea"/>
              <a:cs typeface="+mn-ea"/>
              <a:sym typeface="+mn-lt"/>
            </a:endParaRPr>
          </a:p>
        </p:txBody>
      </p:sp>
      <p:sp>
        <p:nvSpPr>
          <p:cNvPr id="14"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grpSp>
        <p:nvGrpSpPr>
          <p:cNvPr id="24" name="组合 23"/>
          <p:cNvGrpSpPr/>
          <p:nvPr/>
        </p:nvGrpSpPr>
        <p:grpSpPr>
          <a:xfrm>
            <a:off x="2687747" y="2529616"/>
            <a:ext cx="8648065" cy="1174184"/>
            <a:chOff x="3456781" y="1583903"/>
            <a:chExt cx="7504216" cy="1174184"/>
          </a:xfrm>
        </p:grpSpPr>
        <p:sp>
          <p:nvSpPr>
            <p:cNvPr id="25" name="矩形 24"/>
            <p:cNvSpPr/>
            <p:nvPr>
              <p:custDataLst>
                <p:tags r:id="rId3"/>
              </p:custDataLst>
            </p:nvPr>
          </p:nvSpPr>
          <p:spPr>
            <a:xfrm>
              <a:off x="3461189" y="1583903"/>
              <a:ext cx="3560632" cy="460375"/>
            </a:xfrm>
            <a:prstGeom prst="rect">
              <a:avLst/>
            </a:prstGeom>
          </p:spPr>
          <p:txBody>
            <a:bodyPr wrap="square">
              <a:spAutoFit/>
            </a:bodyPr>
            <a:lstStyle/>
            <a:p>
              <a:pPr defTabSz="1176655"/>
              <a:r>
                <a:rPr lang="zh-CN" altLang="en-US">
                  <a:solidFill>
                    <a:srgbClr val="008000"/>
                  </a:solidFill>
                  <a:cs typeface="+mn-ea"/>
                  <a:sym typeface="+mn-lt"/>
                </a:rPr>
                <a:t>提升价值</a:t>
              </a:r>
              <a:endParaRPr lang="zh-CN" altLang="en-US">
                <a:solidFill>
                  <a:srgbClr val="008000"/>
                </a:solidFill>
                <a:cs typeface="+mn-ea"/>
                <a:sym typeface="+mn-lt"/>
              </a:endParaRPr>
            </a:p>
          </p:txBody>
        </p:sp>
        <p:sp>
          <p:nvSpPr>
            <p:cNvPr id="26" name="矩形 25"/>
            <p:cNvSpPr/>
            <p:nvPr>
              <p:custDataLst>
                <p:tags r:id="rId4"/>
              </p:custDataLst>
            </p:nvPr>
          </p:nvSpPr>
          <p:spPr>
            <a:xfrm>
              <a:off x="3456781" y="2112927"/>
              <a:ext cx="7504216" cy="645160"/>
            </a:xfrm>
            <a:prstGeom prst="rect">
              <a:avLst/>
            </a:prstGeom>
          </p:spPr>
          <p:txBody>
            <a:bodyPr wrap="square">
              <a:spAutoFit/>
            </a:bodyPr>
            <a:lstStyle/>
            <a:p>
              <a:pPr defTabSz="1176655"/>
              <a:r>
                <a:rPr lang="zh-CN" altLang="en-US" sz="1800" dirty="0">
                  <a:solidFill>
                    <a:srgbClr val="474747"/>
                  </a:solidFill>
                  <a:cs typeface="+mn-ea"/>
                  <a:sym typeface="+mn-lt"/>
                </a:rPr>
                <a:t>衡量营销推广的效果是否符合企业的预期目标，深度挖掘营销推广数据的潜在价值，找到更有效的营销推广渠道和方法。</a:t>
              </a:r>
              <a:endParaRPr lang="zh-CN" altLang="en-US" sz="1800" dirty="0">
                <a:solidFill>
                  <a:srgbClr val="474747"/>
                </a:solidFill>
                <a:cs typeface="+mn-ea"/>
                <a:sym typeface="+mn-lt"/>
              </a:endParaRPr>
            </a:p>
          </p:txBody>
        </p:sp>
      </p:grpSp>
      <p:grpSp>
        <p:nvGrpSpPr>
          <p:cNvPr id="27" name="组合 26"/>
          <p:cNvGrpSpPr/>
          <p:nvPr/>
        </p:nvGrpSpPr>
        <p:grpSpPr>
          <a:xfrm>
            <a:off x="2687747" y="3989332"/>
            <a:ext cx="8664575" cy="1174184"/>
            <a:chOff x="3456780" y="3096071"/>
            <a:chExt cx="7518400" cy="1174184"/>
          </a:xfrm>
        </p:grpSpPr>
        <p:sp>
          <p:nvSpPr>
            <p:cNvPr id="28" name="矩形 27"/>
            <p:cNvSpPr/>
            <p:nvPr>
              <p:custDataLst>
                <p:tags r:id="rId5"/>
              </p:custDataLst>
            </p:nvPr>
          </p:nvSpPr>
          <p:spPr>
            <a:xfrm>
              <a:off x="3456780" y="3096071"/>
              <a:ext cx="5042785" cy="460375"/>
            </a:xfrm>
            <a:prstGeom prst="rect">
              <a:avLst/>
            </a:prstGeom>
          </p:spPr>
          <p:txBody>
            <a:bodyPr wrap="square">
              <a:spAutoFit/>
            </a:bodyPr>
            <a:lstStyle/>
            <a:p>
              <a:pPr defTabSz="1176655"/>
              <a:r>
                <a:rPr lang="zh-CN" altLang="en-US">
                  <a:solidFill>
                    <a:srgbClr val="008000"/>
                  </a:solidFill>
                  <a:cs typeface="+mn-ea"/>
                  <a:sym typeface="+mn-lt"/>
                </a:rPr>
                <a:t>吸引客户</a:t>
              </a:r>
              <a:endParaRPr lang="zh-CN" altLang="en-US">
                <a:solidFill>
                  <a:srgbClr val="008000"/>
                </a:solidFill>
                <a:cs typeface="+mn-ea"/>
                <a:sym typeface="+mn-lt"/>
              </a:endParaRPr>
            </a:p>
          </p:txBody>
        </p:sp>
        <p:sp>
          <p:nvSpPr>
            <p:cNvPr id="29" name="矩形 28"/>
            <p:cNvSpPr/>
            <p:nvPr>
              <p:custDataLst>
                <p:tags r:id="rId6"/>
              </p:custDataLst>
            </p:nvPr>
          </p:nvSpPr>
          <p:spPr>
            <a:xfrm>
              <a:off x="3456780" y="3625095"/>
              <a:ext cx="7518400" cy="645160"/>
            </a:xfrm>
            <a:prstGeom prst="rect">
              <a:avLst/>
            </a:prstGeom>
          </p:spPr>
          <p:txBody>
            <a:bodyPr wrap="square">
              <a:spAutoFit/>
            </a:bodyPr>
            <a:lstStyle/>
            <a:p>
              <a:pPr defTabSz="1176655"/>
              <a:r>
                <a:rPr lang="zh-CN" altLang="en-US" sz="1800">
                  <a:solidFill>
                    <a:srgbClr val="474747"/>
                  </a:solidFill>
                  <a:cs typeface="+mn-ea"/>
                  <a:sym typeface="+mn-lt"/>
                </a:rPr>
                <a:t>能够有针对性地优化推广内容，并通过数据分析找准客户的喜好，让营销推广活动更受客户青睐，达到增长客户和提升客户活跃性的目的。</a:t>
              </a:r>
              <a:endParaRPr lang="zh-CN" altLang="en-US" sz="1800">
                <a:solidFill>
                  <a:srgbClr val="474747"/>
                </a:solidFill>
                <a:cs typeface="+mn-ea"/>
                <a:sym typeface="+mn-lt"/>
              </a:endParaRPr>
            </a:p>
          </p:txBody>
        </p:sp>
      </p:grpSp>
      <p:grpSp>
        <p:nvGrpSpPr>
          <p:cNvPr id="30" name="组合 29"/>
          <p:cNvGrpSpPr/>
          <p:nvPr/>
        </p:nvGrpSpPr>
        <p:grpSpPr>
          <a:xfrm>
            <a:off x="1111262" y="2504640"/>
            <a:ext cx="1224136" cy="1224136"/>
            <a:chOff x="1872605" y="1439887"/>
            <a:chExt cx="1224136" cy="1224136"/>
          </a:xfrm>
        </p:grpSpPr>
        <p:sp>
          <p:nvSpPr>
            <p:cNvPr id="31" name="椭圆 30"/>
            <p:cNvSpPr/>
            <p:nvPr>
              <p:custDataLst>
                <p:tags r:id="rId7"/>
              </p:custDataLst>
            </p:nvPr>
          </p:nvSpPr>
          <p:spPr>
            <a:xfrm>
              <a:off x="1872605" y="1439887"/>
              <a:ext cx="1224136" cy="1224136"/>
            </a:xfrm>
            <a:prstGeom prst="ellipse">
              <a:avLst/>
            </a:prstGeom>
            <a:solidFill>
              <a:schemeClr val="accent2"/>
            </a:solidFill>
            <a:ln w="25400" cap="flat" cmpd="sng" algn="ctr">
              <a:noFill/>
              <a:prstDash val="solid"/>
            </a:ln>
            <a:effectLst/>
          </p:spPr>
          <p:txBody>
            <a:bodyPr rtlCol="0" anchor="ctr"/>
            <a:lstStyle/>
            <a:p>
              <a:pPr algn="ctr">
                <a:defRPr/>
              </a:pPr>
              <a:endParaRPr lang="zh-CN" altLang="en-US" kern="0" smtClean="0">
                <a:solidFill>
                  <a:prstClr val="white"/>
                </a:solidFill>
                <a:cs typeface="+mn-ea"/>
                <a:sym typeface="+mn-lt"/>
              </a:endParaRPr>
            </a:p>
          </p:txBody>
        </p:sp>
        <p:pic>
          <p:nvPicPr>
            <p:cNvPr id="33" name="Picture 14" descr="C:\Users\Administrator\Desktop\01.png"/>
            <p:cNvPicPr>
              <a:picLocks noChangeAspect="1" noChangeArrowheads="1"/>
            </p:cNvPicPr>
            <p:nvPr>
              <p:custDataLst>
                <p:tags r:id="rId8"/>
              </p:custDataLst>
            </p:nvPr>
          </p:nvPicPr>
          <p:blipFill rotWithShape="1">
            <a:blip r:embed="rId9" cstate="print">
              <a:extLst>
                <a:ext uri="{28A0092B-C50C-407E-A947-70E740481C1C}">
                  <a14:useLocalDpi xmlns:a14="http://schemas.microsoft.com/office/drawing/2010/main" val="0"/>
                </a:ext>
              </a:extLst>
            </a:blip>
            <a:srcRect l="33811" t="34835" r="32541" b="30165"/>
            <a:stretch>
              <a:fillRect/>
            </a:stretch>
          </p:blipFill>
          <p:spPr bwMode="auto">
            <a:xfrm>
              <a:off x="2156359" y="1701565"/>
              <a:ext cx="656628" cy="77389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4" name="组合 33"/>
          <p:cNvGrpSpPr/>
          <p:nvPr/>
        </p:nvGrpSpPr>
        <p:grpSpPr>
          <a:xfrm>
            <a:off x="823230" y="3556627"/>
            <a:ext cx="1800200" cy="2039594"/>
            <a:chOff x="1584573" y="2592015"/>
            <a:chExt cx="1800200" cy="2039594"/>
          </a:xfrm>
        </p:grpSpPr>
        <p:sp>
          <p:nvSpPr>
            <p:cNvPr id="35" name="椭圆 34"/>
            <p:cNvSpPr/>
            <p:nvPr>
              <p:custDataLst>
                <p:tags r:id="rId10"/>
              </p:custDataLst>
            </p:nvPr>
          </p:nvSpPr>
          <p:spPr>
            <a:xfrm>
              <a:off x="1872605" y="2999802"/>
              <a:ext cx="1224136" cy="1224136"/>
            </a:xfrm>
            <a:prstGeom prst="ellipse">
              <a:avLst/>
            </a:prstGeom>
            <a:solidFill>
              <a:schemeClr val="accent3"/>
            </a:solidFill>
            <a:ln w="25400" cap="flat" cmpd="sng" algn="ctr">
              <a:noFill/>
              <a:prstDash val="solid"/>
            </a:ln>
            <a:effectLst/>
          </p:spPr>
          <p:txBody>
            <a:bodyPr rtlCol="0" anchor="ctr"/>
            <a:lstStyle/>
            <a:p>
              <a:pPr algn="ctr">
                <a:defRPr/>
              </a:pPr>
              <a:endParaRPr lang="zh-CN" altLang="en-US" kern="0" smtClean="0">
                <a:solidFill>
                  <a:prstClr val="white"/>
                </a:solidFill>
                <a:cs typeface="+mn-ea"/>
                <a:sym typeface="+mn-lt"/>
              </a:endParaRPr>
            </a:p>
          </p:txBody>
        </p:sp>
        <p:pic>
          <p:nvPicPr>
            <p:cNvPr id="36" name="Picture 15" descr="C:\Users\Administrator\Desktop\02.png"/>
            <p:cNvPicPr>
              <a:picLocks noChangeAspect="1" noChangeArrowheads="1"/>
            </p:cNvPicPr>
            <p:nvPr>
              <p:custDataLst>
                <p:tags r:id="rId11"/>
              </p:custDataLst>
            </p:nvPr>
          </p:nvPicPr>
          <p:blipFill>
            <a:blip r:embed="rId12" cstate="print">
              <a:extLst>
                <a:ext uri="{28A0092B-C50C-407E-A947-70E740481C1C}">
                  <a14:useLocalDpi xmlns:a14="http://schemas.microsoft.com/office/drawing/2010/main" val="0"/>
                </a:ext>
              </a:extLst>
            </a:blip>
            <a:srcRect/>
            <a:stretch>
              <a:fillRect/>
            </a:stretch>
          </p:blipFill>
          <p:spPr bwMode="auto">
            <a:xfrm>
              <a:off x="1584573" y="2592015"/>
              <a:ext cx="1800200" cy="20395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组合 4"/>
          <p:cNvGrpSpPr/>
          <p:nvPr/>
        </p:nvGrpSpPr>
        <p:grpSpPr>
          <a:xfrm>
            <a:off x="2704257" y="5483547"/>
            <a:ext cx="8648065" cy="897324"/>
            <a:chOff x="3456781" y="1583903"/>
            <a:chExt cx="7504216" cy="897324"/>
          </a:xfrm>
        </p:grpSpPr>
        <p:sp>
          <p:nvSpPr>
            <p:cNvPr id="6" name="矩形 5"/>
            <p:cNvSpPr/>
            <p:nvPr>
              <p:custDataLst>
                <p:tags r:id="rId13"/>
              </p:custDataLst>
            </p:nvPr>
          </p:nvSpPr>
          <p:spPr>
            <a:xfrm>
              <a:off x="3461189" y="1583903"/>
              <a:ext cx="3560632" cy="460375"/>
            </a:xfrm>
            <a:prstGeom prst="rect">
              <a:avLst/>
            </a:prstGeom>
          </p:spPr>
          <p:txBody>
            <a:bodyPr wrap="square">
              <a:spAutoFit/>
            </a:bodyPr>
            <a:lstStyle/>
            <a:p>
              <a:pPr defTabSz="1176655"/>
              <a:r>
                <a:rPr lang="zh-CN" altLang="en-US">
                  <a:solidFill>
                    <a:srgbClr val="008000"/>
                  </a:solidFill>
                  <a:cs typeface="+mn-ea"/>
                  <a:sym typeface="+mn-lt"/>
                </a:rPr>
                <a:t>增加转化</a:t>
              </a:r>
              <a:endParaRPr lang="zh-CN" altLang="en-US">
                <a:solidFill>
                  <a:srgbClr val="008000"/>
                </a:solidFill>
                <a:cs typeface="+mn-ea"/>
                <a:sym typeface="+mn-lt"/>
              </a:endParaRPr>
            </a:p>
          </p:txBody>
        </p:sp>
        <p:sp>
          <p:nvSpPr>
            <p:cNvPr id="7" name="矩形 6"/>
            <p:cNvSpPr/>
            <p:nvPr>
              <p:custDataLst>
                <p:tags r:id="rId14"/>
              </p:custDataLst>
            </p:nvPr>
          </p:nvSpPr>
          <p:spPr>
            <a:xfrm>
              <a:off x="3456781" y="2112927"/>
              <a:ext cx="7504216" cy="368300"/>
            </a:xfrm>
            <a:prstGeom prst="rect">
              <a:avLst/>
            </a:prstGeom>
          </p:spPr>
          <p:txBody>
            <a:bodyPr wrap="square">
              <a:spAutoFit/>
            </a:bodyPr>
            <a:lstStyle/>
            <a:p>
              <a:pPr defTabSz="1176655"/>
              <a:r>
                <a:rPr lang="zh-CN" altLang="en-US" sz="1800" dirty="0">
                  <a:solidFill>
                    <a:srgbClr val="474747"/>
                  </a:solidFill>
                  <a:cs typeface="+mn-ea"/>
                  <a:sym typeface="+mn-lt"/>
                </a:rPr>
                <a:t>找到推广过程中出现问题的环节，并及时调整和优化，从而提升营销推广效果。</a:t>
              </a:r>
              <a:endParaRPr lang="zh-CN" altLang="en-US" sz="1800" dirty="0">
                <a:solidFill>
                  <a:srgbClr val="474747"/>
                </a:solidFill>
                <a:cs typeface="+mn-ea"/>
                <a:sym typeface="+mn-lt"/>
              </a:endParaRPr>
            </a:p>
          </p:txBody>
        </p:sp>
      </p:grpSp>
      <p:grpSp>
        <p:nvGrpSpPr>
          <p:cNvPr id="8" name="组合 7"/>
          <p:cNvGrpSpPr/>
          <p:nvPr/>
        </p:nvGrpSpPr>
        <p:grpSpPr>
          <a:xfrm>
            <a:off x="1111262" y="5357573"/>
            <a:ext cx="1224136" cy="1224136"/>
            <a:chOff x="1872605" y="1439887"/>
            <a:chExt cx="1224136" cy="1224136"/>
          </a:xfrm>
        </p:grpSpPr>
        <p:sp>
          <p:nvSpPr>
            <p:cNvPr id="9" name="椭圆 8"/>
            <p:cNvSpPr/>
            <p:nvPr>
              <p:custDataLst>
                <p:tags r:id="rId15"/>
              </p:custDataLst>
            </p:nvPr>
          </p:nvSpPr>
          <p:spPr>
            <a:xfrm>
              <a:off x="1872605" y="1439887"/>
              <a:ext cx="1224136" cy="1224136"/>
            </a:xfrm>
            <a:prstGeom prst="ellipse">
              <a:avLst/>
            </a:prstGeom>
            <a:solidFill>
              <a:schemeClr val="accent2"/>
            </a:solidFill>
            <a:ln w="25400" cap="flat" cmpd="sng" algn="ctr">
              <a:noFill/>
              <a:prstDash val="solid"/>
            </a:ln>
            <a:effectLst/>
          </p:spPr>
          <p:txBody>
            <a:bodyPr rtlCol="0" anchor="ctr"/>
            <a:lstStyle/>
            <a:p>
              <a:pPr algn="ctr">
                <a:defRPr/>
              </a:pPr>
              <a:endParaRPr lang="zh-CN" altLang="en-US" kern="0" smtClean="0">
                <a:solidFill>
                  <a:prstClr val="white"/>
                </a:solidFill>
                <a:cs typeface="+mn-ea"/>
                <a:sym typeface="+mn-lt"/>
              </a:endParaRPr>
            </a:p>
          </p:txBody>
        </p:sp>
        <p:pic>
          <p:nvPicPr>
            <p:cNvPr id="10" name="Picture 14" descr="C:\Users\Administrator\Desktop\01.png"/>
            <p:cNvPicPr>
              <a:picLocks noChangeAspect="1" noChangeArrowheads="1"/>
            </p:cNvPicPr>
            <p:nvPr>
              <p:custDataLst>
                <p:tags r:id="rId16"/>
              </p:custDataLst>
            </p:nvPr>
          </p:nvPicPr>
          <p:blipFill rotWithShape="1">
            <a:blip r:embed="rId9" cstate="print">
              <a:extLst>
                <a:ext uri="{28A0092B-C50C-407E-A947-70E740481C1C}">
                  <a14:useLocalDpi xmlns:a14="http://schemas.microsoft.com/office/drawing/2010/main" val="0"/>
                </a:ext>
              </a:extLst>
            </a:blip>
            <a:srcRect l="33811" t="34835" r="32541" b="30165"/>
            <a:stretch>
              <a:fillRect/>
            </a:stretch>
          </p:blipFill>
          <p:spPr bwMode="auto">
            <a:xfrm>
              <a:off x="2156359" y="1701565"/>
              <a:ext cx="656628" cy="773897"/>
            </a:xfrm>
            <a:prstGeom prst="rect">
              <a:avLst/>
            </a:prstGeom>
            <a:noFill/>
            <a:extLst>
              <a:ext uri="{909E8E84-426E-40DD-AFC4-6F175D3DCCD1}">
                <a14:hiddenFill xmlns:a14="http://schemas.microsoft.com/office/drawing/2010/main">
                  <a:solidFill>
                    <a:srgbClr val="FFFFFF"/>
                  </a:solidFill>
                </a14:hiddenFill>
              </a:ext>
            </a:extLst>
          </p:spPr>
        </p:pic>
      </p:grpSp>
      <p:sp>
        <p:nvSpPr>
          <p:cNvPr id="40" name="内容占位符 2"/>
          <p:cNvSpPr>
            <a:spLocks noGrp="1"/>
          </p:cNvSpPr>
          <p:nvPr>
            <p:ph idx="1"/>
            <p:custDataLst>
              <p:tags r:id="rId17"/>
            </p:custDataLst>
          </p:nvPr>
        </p:nvSpPr>
        <p:spPr>
          <a:xfrm>
            <a:off x="838200" y="1222375"/>
            <a:ext cx="10378440" cy="1014730"/>
          </a:xfrm>
        </p:spPr>
        <p:txBody>
          <a:bodyPr>
            <a:normAutofit/>
          </a:bodyPr>
          <a:lstStyle/>
          <a:p>
            <a:r>
              <a:rPr lang="zh-CN" altLang="en-US">
                <a:cs typeface="+mn-ea"/>
                <a:sym typeface="+mn-lt"/>
              </a:rPr>
              <a:t>企业进行营销推广的目的是让商品、服务或品牌具有更强的竞争力，尤其希望能够借助营销推广在短时间内有针对性地提高知名度和销量。</a:t>
            </a: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p:txBody>
          <a:bodyPr/>
          <a:lstStyle/>
          <a:p>
            <a:r>
              <a:rPr lang="zh-CN" altLang="en-US">
                <a:latin typeface="+mn-lt"/>
                <a:ea typeface="+mn-ea"/>
                <a:cs typeface="+mn-ea"/>
                <a:sym typeface="+mn-lt"/>
              </a:rPr>
              <a:t>二、活动推广的效果体现</a:t>
            </a:r>
            <a:endParaRPr lang="zh-CN" altLang="en-US">
              <a:latin typeface="+mn-lt"/>
              <a:ea typeface="+mn-ea"/>
              <a:cs typeface="+mn-ea"/>
              <a:sym typeface="+mn-lt"/>
            </a:endParaRPr>
          </a:p>
        </p:txBody>
      </p:sp>
      <p:sp>
        <p:nvSpPr>
          <p:cNvPr id="14" name="文本框 5"/>
          <p:cNvSpPr txBox="1">
            <a:spLocks noChangeArrowheads="1"/>
          </p:cNvSpPr>
          <p:nvPr>
            <p:custDataLst>
              <p:tags r:id="rId3"/>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219" name="Text Box 10"/>
          <p:cNvSpPr txBox="1">
            <a:spLocks noChangeArrowheads="1"/>
          </p:cNvSpPr>
          <p:nvPr>
            <p:custDataLst>
              <p:tags r:id="rId4"/>
            </p:custDataLst>
          </p:nvPr>
        </p:nvSpPr>
        <p:spPr bwMode="auto">
          <a:xfrm>
            <a:off x="1102007" y="1932246"/>
            <a:ext cx="2271137" cy="844550"/>
          </a:xfrm>
          <a:prstGeom prst="rect">
            <a:avLst/>
          </a:prstGeom>
          <a:noFill/>
          <a:ln w="9525">
            <a:noFill/>
            <a:miter lim="800000"/>
          </a:ln>
        </p:spPr>
        <p:txBody>
          <a:bodyPr wrap="square" lIns="45706" tIns="22853" rIns="45706" bIns="22853">
            <a:spAutoFit/>
          </a:bodyPr>
          <a:lstStyle/>
          <a:p>
            <a:pPr defTabSz="1087755">
              <a:lnSpc>
                <a:spcPct val="130000"/>
              </a:lnSpc>
            </a:pPr>
            <a:r>
              <a:rPr sz="2000" b="1" dirty="0">
                <a:solidFill>
                  <a:prstClr val="black">
                    <a:lumMod val="75000"/>
                    <a:lumOff val="25000"/>
                  </a:prstClr>
                </a:solidFill>
                <a:cs typeface="+mn-ea"/>
                <a:sym typeface="+mn-lt"/>
              </a:rPr>
              <a:t>流量：</a:t>
            </a:r>
            <a:r>
              <a:rPr sz="2000" dirty="0">
                <a:solidFill>
                  <a:prstClr val="black">
                    <a:lumMod val="75000"/>
                    <a:lumOff val="25000"/>
                  </a:prstClr>
                </a:solidFill>
                <a:cs typeface="+mn-ea"/>
                <a:sym typeface="+mn-lt"/>
              </a:rPr>
              <a:t>分析活动的流量情况。</a:t>
            </a:r>
            <a:endParaRPr sz="2000" dirty="0">
              <a:solidFill>
                <a:prstClr val="black">
                  <a:lumMod val="75000"/>
                  <a:lumOff val="25000"/>
                </a:prstClr>
              </a:solidFill>
              <a:cs typeface="+mn-ea"/>
              <a:sym typeface="+mn-lt"/>
            </a:endParaRPr>
          </a:p>
        </p:txBody>
      </p:sp>
      <p:sp>
        <p:nvSpPr>
          <p:cNvPr id="220" name="Text Box 10"/>
          <p:cNvSpPr txBox="1">
            <a:spLocks noChangeArrowheads="1"/>
          </p:cNvSpPr>
          <p:nvPr>
            <p:custDataLst>
              <p:tags r:id="rId5"/>
            </p:custDataLst>
          </p:nvPr>
        </p:nvSpPr>
        <p:spPr bwMode="auto">
          <a:xfrm>
            <a:off x="1245978" y="4557446"/>
            <a:ext cx="2271137" cy="844550"/>
          </a:xfrm>
          <a:prstGeom prst="rect">
            <a:avLst/>
          </a:prstGeom>
          <a:noFill/>
          <a:ln w="9525">
            <a:noFill/>
            <a:miter lim="800000"/>
          </a:ln>
        </p:spPr>
        <p:txBody>
          <a:bodyPr wrap="square" lIns="45706" tIns="22853" rIns="45706" bIns="22853">
            <a:spAutoFit/>
          </a:bodyPr>
          <a:lstStyle/>
          <a:p>
            <a:pPr defTabSz="1087755">
              <a:lnSpc>
                <a:spcPct val="130000"/>
              </a:lnSpc>
            </a:pPr>
            <a:r>
              <a:rPr sz="2000" b="1">
                <a:solidFill>
                  <a:prstClr val="black">
                    <a:lumMod val="75000"/>
                    <a:lumOff val="25000"/>
                  </a:prstClr>
                </a:solidFill>
                <a:cs typeface="+mn-ea"/>
                <a:sym typeface="+mn-lt"/>
              </a:rPr>
              <a:t>拉新：</a:t>
            </a:r>
            <a:r>
              <a:rPr sz="2000">
                <a:solidFill>
                  <a:prstClr val="black">
                    <a:lumMod val="75000"/>
                    <a:lumOff val="25000"/>
                  </a:prstClr>
                </a:solidFill>
                <a:cs typeface="+mn-ea"/>
                <a:sym typeface="+mn-lt"/>
              </a:rPr>
              <a:t>分析活动的客户增长情况</a:t>
            </a:r>
            <a:r>
              <a:rPr lang="zh-CN" altLang="en-US" sz="2000">
                <a:solidFill>
                  <a:prstClr val="black">
                    <a:lumMod val="75000"/>
                    <a:lumOff val="25000"/>
                  </a:prstClr>
                </a:solidFill>
                <a:cs typeface="+mn-ea"/>
                <a:sym typeface="+mn-lt"/>
              </a:rPr>
              <a:t>。</a:t>
            </a:r>
            <a:endParaRPr lang="en-US" altLang="zh-CN" sz="2000" dirty="0">
              <a:solidFill>
                <a:prstClr val="black">
                  <a:lumMod val="50000"/>
                  <a:lumOff val="50000"/>
                </a:prstClr>
              </a:solidFill>
              <a:cs typeface="+mn-ea"/>
              <a:sym typeface="+mn-lt"/>
            </a:endParaRPr>
          </a:p>
        </p:txBody>
      </p:sp>
      <p:sp>
        <p:nvSpPr>
          <p:cNvPr id="221" name="Text Box 10"/>
          <p:cNvSpPr txBox="1">
            <a:spLocks noChangeArrowheads="1"/>
          </p:cNvSpPr>
          <p:nvPr>
            <p:custDataLst>
              <p:tags r:id="rId6"/>
            </p:custDataLst>
          </p:nvPr>
        </p:nvSpPr>
        <p:spPr bwMode="auto">
          <a:xfrm>
            <a:off x="8171815" y="2132330"/>
            <a:ext cx="2477135" cy="844550"/>
          </a:xfrm>
          <a:prstGeom prst="rect">
            <a:avLst/>
          </a:prstGeom>
          <a:noFill/>
          <a:ln w="9525">
            <a:noFill/>
            <a:miter lim="800000"/>
          </a:ln>
        </p:spPr>
        <p:txBody>
          <a:bodyPr wrap="square" lIns="45706" tIns="22853" rIns="45706" bIns="22853">
            <a:spAutoFit/>
          </a:bodyPr>
          <a:lstStyle/>
          <a:p>
            <a:pPr defTabSz="1087755">
              <a:lnSpc>
                <a:spcPct val="130000"/>
              </a:lnSpc>
            </a:pPr>
            <a:r>
              <a:rPr sz="2000" b="1">
                <a:solidFill>
                  <a:prstClr val="black">
                    <a:lumMod val="75000"/>
                    <a:lumOff val="25000"/>
                  </a:prstClr>
                </a:solidFill>
                <a:cs typeface="+mn-ea"/>
                <a:sym typeface="+mn-lt"/>
              </a:rPr>
              <a:t>转化：</a:t>
            </a:r>
            <a:r>
              <a:rPr sz="2000">
                <a:solidFill>
                  <a:prstClr val="black">
                    <a:lumMod val="75000"/>
                    <a:lumOff val="25000"/>
                  </a:prstClr>
                </a:solidFill>
                <a:cs typeface="+mn-ea"/>
                <a:sym typeface="+mn-lt"/>
              </a:rPr>
              <a:t>分析活动的转化情况。</a:t>
            </a:r>
            <a:endParaRPr sz="2000">
              <a:solidFill>
                <a:prstClr val="black">
                  <a:lumMod val="75000"/>
                  <a:lumOff val="25000"/>
                </a:prstClr>
              </a:solidFill>
              <a:cs typeface="+mn-ea"/>
              <a:sym typeface="+mn-lt"/>
            </a:endParaRPr>
          </a:p>
        </p:txBody>
      </p:sp>
      <p:sp>
        <p:nvSpPr>
          <p:cNvPr id="222" name="Text Box 10"/>
          <p:cNvSpPr txBox="1">
            <a:spLocks noChangeArrowheads="1"/>
          </p:cNvSpPr>
          <p:nvPr>
            <p:custDataLst>
              <p:tags r:id="rId7"/>
            </p:custDataLst>
          </p:nvPr>
        </p:nvSpPr>
        <p:spPr bwMode="auto">
          <a:xfrm>
            <a:off x="8147685" y="4472305"/>
            <a:ext cx="2408555" cy="844550"/>
          </a:xfrm>
          <a:prstGeom prst="rect">
            <a:avLst/>
          </a:prstGeom>
          <a:noFill/>
          <a:ln w="9525">
            <a:noFill/>
            <a:miter lim="800000"/>
          </a:ln>
        </p:spPr>
        <p:txBody>
          <a:bodyPr wrap="square" lIns="45706" tIns="22853" rIns="45706" bIns="22853">
            <a:spAutoFit/>
          </a:bodyPr>
          <a:lstStyle/>
          <a:p>
            <a:pPr defTabSz="1087755">
              <a:lnSpc>
                <a:spcPct val="130000"/>
              </a:lnSpc>
            </a:pPr>
            <a:r>
              <a:rPr sz="2000" b="1">
                <a:solidFill>
                  <a:prstClr val="black">
                    <a:lumMod val="75000"/>
                    <a:lumOff val="25000"/>
                  </a:prstClr>
                </a:solidFill>
                <a:cs typeface="+mn-ea"/>
                <a:sym typeface="+mn-lt"/>
              </a:rPr>
              <a:t>留存：</a:t>
            </a:r>
            <a:r>
              <a:rPr sz="2000">
                <a:solidFill>
                  <a:prstClr val="black">
                    <a:lumMod val="75000"/>
                    <a:lumOff val="25000"/>
                  </a:prstClr>
                </a:solidFill>
                <a:cs typeface="+mn-ea"/>
                <a:sym typeface="+mn-lt"/>
              </a:rPr>
              <a:t>分析活动结束后客户的留存情况</a:t>
            </a:r>
            <a:r>
              <a:rPr lang="zh-CN" altLang="en-US" sz="2000">
                <a:solidFill>
                  <a:prstClr val="black">
                    <a:lumMod val="75000"/>
                    <a:lumOff val="25000"/>
                  </a:prstClr>
                </a:solidFill>
                <a:cs typeface="+mn-ea"/>
                <a:sym typeface="+mn-lt"/>
              </a:rPr>
              <a:t>。</a:t>
            </a:r>
            <a:endParaRPr lang="en-US" altLang="zh-CN" sz="2000" dirty="0">
              <a:solidFill>
                <a:prstClr val="black">
                  <a:lumMod val="50000"/>
                  <a:lumOff val="50000"/>
                </a:prstClr>
              </a:solidFill>
              <a:cs typeface="+mn-ea"/>
              <a:sym typeface="+mn-lt"/>
            </a:endParaRPr>
          </a:p>
        </p:txBody>
      </p:sp>
      <p:grpSp>
        <p:nvGrpSpPr>
          <p:cNvPr id="223" name="组合 2"/>
          <p:cNvGrpSpPr/>
          <p:nvPr/>
        </p:nvGrpSpPr>
        <p:grpSpPr>
          <a:xfrm>
            <a:off x="3969869" y="2347270"/>
            <a:ext cx="3580295" cy="2667001"/>
            <a:chOff x="4692692" y="2532274"/>
            <a:chExt cx="3581400" cy="2667000"/>
          </a:xfrm>
        </p:grpSpPr>
        <p:graphicFrame>
          <p:nvGraphicFramePr>
            <p:cNvPr id="224" name="Chart 2"/>
            <p:cNvGraphicFramePr/>
            <p:nvPr>
              <p:custDataLst>
                <p:tags r:id="rId8"/>
              </p:custDataLst>
            </p:nvPr>
          </p:nvGraphicFramePr>
          <p:xfrm>
            <a:off x="4692692" y="2676048"/>
            <a:ext cx="3581400" cy="2387600"/>
          </p:xfrm>
          <a:graphic>
            <a:graphicData uri="http://schemas.openxmlformats.org/drawingml/2006/chart">
              <c:chart xmlns:c="http://schemas.openxmlformats.org/drawingml/2006/chart" xmlns:r="http://schemas.openxmlformats.org/officeDocument/2006/relationships" r:id="rId1"/>
            </a:graphicData>
          </a:graphic>
        </p:graphicFrame>
        <p:sp>
          <p:nvSpPr>
            <p:cNvPr id="225" name="Oval 3"/>
            <p:cNvSpPr/>
            <p:nvPr>
              <p:custDataLst>
                <p:tags r:id="rId9"/>
              </p:custDataLst>
            </p:nvPr>
          </p:nvSpPr>
          <p:spPr>
            <a:xfrm>
              <a:off x="5149892" y="2532274"/>
              <a:ext cx="2667000" cy="2667000"/>
            </a:xfrm>
            <a:prstGeom prst="ellipse">
              <a:avLst/>
            </a:prstGeom>
            <a:noFill/>
            <a:ln w="28575">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cs typeface="+mn-ea"/>
                <a:sym typeface="+mn-lt"/>
              </a:endParaRPr>
            </a:p>
          </p:txBody>
        </p:sp>
      </p:grpSp>
      <p:grpSp>
        <p:nvGrpSpPr>
          <p:cNvPr id="227" name="组合 3"/>
          <p:cNvGrpSpPr/>
          <p:nvPr/>
        </p:nvGrpSpPr>
        <p:grpSpPr>
          <a:xfrm>
            <a:off x="3408636" y="2084645"/>
            <a:ext cx="1377840" cy="1328784"/>
            <a:chOff x="4131285" y="2269648"/>
            <a:chExt cx="1378265" cy="1328785"/>
          </a:xfrm>
        </p:grpSpPr>
        <p:sp>
          <p:nvSpPr>
            <p:cNvPr id="228" name="Oval 4"/>
            <p:cNvSpPr/>
            <p:nvPr>
              <p:custDataLst>
                <p:tags r:id="rId10"/>
              </p:custDataLst>
            </p:nvPr>
          </p:nvSpPr>
          <p:spPr>
            <a:xfrm>
              <a:off x="4923526" y="3031361"/>
              <a:ext cx="586024" cy="567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cs typeface="+mn-ea"/>
                <a:sym typeface="+mn-lt"/>
              </a:endParaRPr>
            </a:p>
          </p:txBody>
        </p:sp>
        <p:sp>
          <p:nvSpPr>
            <p:cNvPr id="229" name="Oval 9"/>
            <p:cNvSpPr/>
            <p:nvPr>
              <p:custDataLst>
                <p:tags r:id="rId11"/>
              </p:custDataLst>
            </p:nvPr>
          </p:nvSpPr>
          <p:spPr>
            <a:xfrm>
              <a:off x="4131285" y="2269648"/>
              <a:ext cx="594227" cy="597637"/>
            </a:xfrm>
            <a:prstGeom prst="ellipse">
              <a:avLst/>
            </a:prstGeom>
            <a:solidFill>
              <a:schemeClr val="accent4"/>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prstClr val="white"/>
                </a:solidFill>
                <a:cs typeface="+mn-ea"/>
                <a:sym typeface="+mn-lt"/>
              </a:endParaRPr>
            </a:p>
          </p:txBody>
        </p:sp>
        <p:grpSp>
          <p:nvGrpSpPr>
            <p:cNvPr id="230" name="Group 10"/>
            <p:cNvGrpSpPr/>
            <p:nvPr/>
          </p:nvGrpSpPr>
          <p:grpSpPr>
            <a:xfrm>
              <a:off x="4239552" y="2398666"/>
              <a:ext cx="381854" cy="310725"/>
              <a:chOff x="1550139" y="1314466"/>
              <a:chExt cx="509139" cy="414300"/>
            </a:xfrm>
            <a:solidFill>
              <a:schemeClr val="bg1"/>
            </a:solidFill>
          </p:grpSpPr>
          <p:sp>
            <p:nvSpPr>
              <p:cNvPr id="233" name="Freeform 5"/>
              <p:cNvSpPr>
                <a:spLocks noEditPoints="1"/>
              </p:cNvSpPr>
              <p:nvPr>
                <p:custDataLst>
                  <p:tags r:id="rId12"/>
                </p:custDataLst>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cs typeface="+mn-ea"/>
                  <a:sym typeface="+mn-lt"/>
                </a:endParaRPr>
              </a:p>
            </p:txBody>
          </p:sp>
          <p:sp>
            <p:nvSpPr>
              <p:cNvPr id="234" name="Freeform 6"/>
              <p:cNvSpPr/>
              <p:nvPr>
                <p:custDataLst>
                  <p:tags r:id="rId13"/>
                </p:custDataLst>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cs typeface="+mn-ea"/>
                  <a:sym typeface="+mn-lt"/>
                </a:endParaRPr>
              </a:p>
            </p:txBody>
          </p:sp>
          <p:sp>
            <p:nvSpPr>
              <p:cNvPr id="235" name="Oval 7"/>
              <p:cNvSpPr>
                <a:spLocks noChangeArrowheads="1"/>
              </p:cNvSpPr>
              <p:nvPr>
                <p:custDataLst>
                  <p:tags r:id="rId14"/>
                </p:custDataLst>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cs typeface="+mn-ea"/>
                  <a:sym typeface="+mn-lt"/>
                </a:endParaRPr>
              </a:p>
            </p:txBody>
          </p:sp>
        </p:grpSp>
        <p:cxnSp>
          <p:nvCxnSpPr>
            <p:cNvPr id="232" name="Straight Arrow Connector 55"/>
            <p:cNvCxnSpPr>
              <a:stCxn id="228" idx="1"/>
              <a:endCxn id="229" idx="5"/>
            </p:cNvCxnSpPr>
            <p:nvPr>
              <p:custDataLst>
                <p:tags r:id="rId15"/>
              </p:custDataLst>
            </p:nvPr>
          </p:nvCxnSpPr>
          <p:spPr>
            <a:xfrm flipH="1" flipV="1">
              <a:off x="4638489" y="2779763"/>
              <a:ext cx="370858" cy="334644"/>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nvGrpSpPr>
          <p:cNvPr id="236" name="组合 6"/>
          <p:cNvGrpSpPr/>
          <p:nvPr/>
        </p:nvGrpSpPr>
        <p:grpSpPr>
          <a:xfrm>
            <a:off x="6485928" y="2284727"/>
            <a:ext cx="1609401" cy="795331"/>
            <a:chOff x="7209526" y="2469728"/>
            <a:chExt cx="1609897" cy="795330"/>
          </a:xfrm>
        </p:grpSpPr>
        <p:sp>
          <p:nvSpPr>
            <p:cNvPr id="237" name="Oval 5"/>
            <p:cNvSpPr/>
            <p:nvPr>
              <p:custDataLst>
                <p:tags r:id="rId16"/>
              </p:custDataLst>
            </p:nvPr>
          </p:nvSpPr>
          <p:spPr>
            <a:xfrm>
              <a:off x="7209526" y="2697986"/>
              <a:ext cx="586024" cy="56707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cs typeface="+mn-ea"/>
                <a:sym typeface="+mn-lt"/>
              </a:endParaRPr>
            </a:p>
          </p:txBody>
        </p:sp>
        <p:sp>
          <p:nvSpPr>
            <p:cNvPr id="238" name="Oval 21"/>
            <p:cNvSpPr/>
            <p:nvPr>
              <p:custDataLst>
                <p:tags r:id="rId17"/>
              </p:custDataLst>
            </p:nvPr>
          </p:nvSpPr>
          <p:spPr>
            <a:xfrm>
              <a:off x="8225196" y="2469728"/>
              <a:ext cx="594227" cy="597637"/>
            </a:xfrm>
            <a:prstGeom prst="ellipse">
              <a:avLst/>
            </a:prstGeom>
            <a:solidFill>
              <a:schemeClr val="accent1"/>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prstClr val="white"/>
                </a:solidFill>
                <a:cs typeface="+mn-ea"/>
                <a:sym typeface="+mn-lt"/>
              </a:endParaRPr>
            </a:p>
          </p:txBody>
        </p:sp>
        <p:grpSp>
          <p:nvGrpSpPr>
            <p:cNvPr id="239" name="Group 22"/>
            <p:cNvGrpSpPr/>
            <p:nvPr/>
          </p:nvGrpSpPr>
          <p:grpSpPr>
            <a:xfrm>
              <a:off x="8346345" y="2631940"/>
              <a:ext cx="353172" cy="262091"/>
              <a:chOff x="5129089" y="3156352"/>
              <a:chExt cx="474198" cy="351905"/>
            </a:xfrm>
            <a:solidFill>
              <a:schemeClr val="bg1"/>
            </a:solidFill>
          </p:grpSpPr>
          <p:sp>
            <p:nvSpPr>
              <p:cNvPr id="242" name="Freeform 66"/>
              <p:cNvSpPr>
                <a:spLocks noEditPoints="1"/>
              </p:cNvSpPr>
              <p:nvPr>
                <p:custDataLst>
                  <p:tags r:id="rId18"/>
                </p:custDataLst>
              </p:nvPr>
            </p:nvSpPr>
            <p:spPr bwMode="auto">
              <a:xfrm>
                <a:off x="5139073" y="3156352"/>
                <a:ext cx="459224" cy="279527"/>
              </a:xfrm>
              <a:custGeom>
                <a:avLst/>
                <a:gdLst>
                  <a:gd name="T0" fmla="*/ 184 w 184"/>
                  <a:gd name="T1" fmla="*/ 0 h 112"/>
                  <a:gd name="T2" fmla="*/ 0 w 184"/>
                  <a:gd name="T3" fmla="*/ 0 h 112"/>
                  <a:gd name="T4" fmla="*/ 0 w 184"/>
                  <a:gd name="T5" fmla="*/ 112 h 112"/>
                  <a:gd name="T6" fmla="*/ 184 w 184"/>
                  <a:gd name="T7" fmla="*/ 112 h 112"/>
                  <a:gd name="T8" fmla="*/ 184 w 184"/>
                  <a:gd name="T9" fmla="*/ 0 h 112"/>
                  <a:gd name="T10" fmla="*/ 176 w 184"/>
                  <a:gd name="T11" fmla="*/ 102 h 112"/>
                  <a:gd name="T12" fmla="*/ 8 w 184"/>
                  <a:gd name="T13" fmla="*/ 102 h 112"/>
                  <a:gd name="T14" fmla="*/ 8 w 184"/>
                  <a:gd name="T15" fmla="*/ 8 h 112"/>
                  <a:gd name="T16" fmla="*/ 176 w 184"/>
                  <a:gd name="T17" fmla="*/ 8 h 112"/>
                  <a:gd name="T18" fmla="*/ 176 w 184"/>
                  <a:gd name="T19" fmla="*/ 10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12">
                    <a:moveTo>
                      <a:pt x="184" y="0"/>
                    </a:moveTo>
                    <a:lnTo>
                      <a:pt x="0" y="0"/>
                    </a:lnTo>
                    <a:lnTo>
                      <a:pt x="0" y="112"/>
                    </a:lnTo>
                    <a:lnTo>
                      <a:pt x="184" y="112"/>
                    </a:lnTo>
                    <a:lnTo>
                      <a:pt x="184" y="0"/>
                    </a:lnTo>
                    <a:close/>
                    <a:moveTo>
                      <a:pt x="176" y="102"/>
                    </a:moveTo>
                    <a:lnTo>
                      <a:pt x="8" y="102"/>
                    </a:lnTo>
                    <a:lnTo>
                      <a:pt x="8" y="8"/>
                    </a:lnTo>
                    <a:lnTo>
                      <a:pt x="176" y="8"/>
                    </a:lnTo>
                    <a:lnTo>
                      <a:pt x="176" y="102"/>
                    </a:lnTo>
                    <a:close/>
                  </a:path>
                </a:pathLst>
              </a:custGeom>
              <a:grpFill/>
              <a:ln>
                <a:noFill/>
              </a:ln>
            </p:spPr>
            <p:txBody>
              <a:bodyPr vert="horz" wrap="square" lIns="121882" tIns="60941" rIns="121882" bIns="60941" numCol="1" anchor="t" anchorCtr="0" compatLnSpc="1"/>
              <a:lstStyle/>
              <a:p>
                <a:endParaRPr lang="en-US" sz="1600">
                  <a:solidFill>
                    <a:prstClr val="black"/>
                  </a:solidFill>
                  <a:cs typeface="+mn-ea"/>
                  <a:sym typeface="+mn-lt"/>
                </a:endParaRPr>
              </a:p>
            </p:txBody>
          </p:sp>
          <p:sp>
            <p:nvSpPr>
              <p:cNvPr id="243" name="Freeform 67"/>
              <p:cNvSpPr/>
              <p:nvPr>
                <p:custDataLst>
                  <p:tags r:id="rId19"/>
                </p:custDataLst>
              </p:nvPr>
            </p:nvSpPr>
            <p:spPr bwMode="auto">
              <a:xfrm>
                <a:off x="5129089" y="3448358"/>
                <a:ext cx="474198" cy="59899"/>
              </a:xfrm>
              <a:custGeom>
                <a:avLst/>
                <a:gdLst>
                  <a:gd name="T0" fmla="*/ 190 w 190"/>
                  <a:gd name="T1" fmla="*/ 16 h 24"/>
                  <a:gd name="T2" fmla="*/ 188 w 190"/>
                  <a:gd name="T3" fmla="*/ 0 h 24"/>
                  <a:gd name="T4" fmla="*/ 3 w 190"/>
                  <a:gd name="T5" fmla="*/ 0 h 24"/>
                  <a:gd name="T6" fmla="*/ 0 w 190"/>
                  <a:gd name="T7" fmla="*/ 16 h 24"/>
                  <a:gd name="T8" fmla="*/ 0 w 190"/>
                  <a:gd name="T9" fmla="*/ 16 h 24"/>
                  <a:gd name="T10" fmla="*/ 0 w 190"/>
                  <a:gd name="T11" fmla="*/ 24 h 24"/>
                  <a:gd name="T12" fmla="*/ 190 w 190"/>
                  <a:gd name="T13" fmla="*/ 24 h 24"/>
                  <a:gd name="T14" fmla="*/ 190 w 190"/>
                  <a:gd name="T15" fmla="*/ 16 h 24"/>
                  <a:gd name="T16" fmla="*/ 190 w 190"/>
                  <a:gd name="T17" fmla="*/ 1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24">
                    <a:moveTo>
                      <a:pt x="190" y="16"/>
                    </a:moveTo>
                    <a:lnTo>
                      <a:pt x="188" y="0"/>
                    </a:lnTo>
                    <a:lnTo>
                      <a:pt x="3" y="0"/>
                    </a:lnTo>
                    <a:lnTo>
                      <a:pt x="0" y="16"/>
                    </a:lnTo>
                    <a:lnTo>
                      <a:pt x="0" y="16"/>
                    </a:lnTo>
                    <a:lnTo>
                      <a:pt x="0" y="24"/>
                    </a:lnTo>
                    <a:lnTo>
                      <a:pt x="190" y="24"/>
                    </a:lnTo>
                    <a:lnTo>
                      <a:pt x="190" y="16"/>
                    </a:lnTo>
                    <a:lnTo>
                      <a:pt x="190" y="16"/>
                    </a:lnTo>
                    <a:close/>
                  </a:path>
                </a:pathLst>
              </a:custGeom>
              <a:grpFill/>
              <a:ln>
                <a:noFill/>
              </a:ln>
            </p:spPr>
            <p:txBody>
              <a:bodyPr vert="horz" wrap="square" lIns="121882" tIns="60941" rIns="121882" bIns="60941" numCol="1" anchor="t" anchorCtr="0" compatLnSpc="1"/>
              <a:lstStyle/>
              <a:p>
                <a:endParaRPr lang="en-US" sz="1600">
                  <a:solidFill>
                    <a:prstClr val="black"/>
                  </a:solidFill>
                  <a:cs typeface="+mn-ea"/>
                  <a:sym typeface="+mn-lt"/>
                </a:endParaRPr>
              </a:p>
            </p:txBody>
          </p:sp>
        </p:grpSp>
        <p:cxnSp>
          <p:nvCxnSpPr>
            <p:cNvPr id="241" name="Straight Arrow Connector 58"/>
            <p:cNvCxnSpPr>
              <a:endCxn id="238" idx="2"/>
            </p:cNvCxnSpPr>
            <p:nvPr>
              <p:custDataLst>
                <p:tags r:id="rId20"/>
              </p:custDataLst>
            </p:nvPr>
          </p:nvCxnSpPr>
          <p:spPr>
            <a:xfrm flipV="1">
              <a:off x="7740692" y="2768547"/>
              <a:ext cx="484504" cy="183726"/>
            </a:xfrm>
            <a:prstGeom prst="straightConnector1">
              <a:avLst/>
            </a:prstGeom>
            <a:ln w="1905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244" name="组合 5"/>
          <p:cNvGrpSpPr/>
          <p:nvPr/>
        </p:nvGrpSpPr>
        <p:grpSpPr>
          <a:xfrm>
            <a:off x="6641741" y="4156809"/>
            <a:ext cx="1375129" cy="1152993"/>
            <a:chOff x="7365388" y="4341813"/>
            <a:chExt cx="1375554" cy="1152994"/>
          </a:xfrm>
        </p:grpSpPr>
        <p:sp>
          <p:nvSpPr>
            <p:cNvPr id="245" name="Oval 7"/>
            <p:cNvSpPr/>
            <p:nvPr>
              <p:custDataLst>
                <p:tags r:id="rId21"/>
              </p:custDataLst>
            </p:nvPr>
          </p:nvSpPr>
          <p:spPr>
            <a:xfrm>
              <a:off x="7365388" y="4341813"/>
              <a:ext cx="586024" cy="5670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cs typeface="+mn-ea"/>
                <a:sym typeface="+mn-lt"/>
              </a:endParaRPr>
            </a:p>
          </p:txBody>
        </p:sp>
        <p:sp>
          <p:nvSpPr>
            <p:cNvPr id="246" name="Oval 26"/>
            <p:cNvSpPr/>
            <p:nvPr>
              <p:custDataLst>
                <p:tags r:id="rId22"/>
              </p:custDataLst>
            </p:nvPr>
          </p:nvSpPr>
          <p:spPr>
            <a:xfrm>
              <a:off x="8146715" y="4897170"/>
              <a:ext cx="594227" cy="597637"/>
            </a:xfrm>
            <a:prstGeom prst="ellipse">
              <a:avLst/>
            </a:prstGeom>
            <a:solidFill>
              <a:schemeClr val="accent2"/>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prstClr val="white"/>
                </a:solidFill>
                <a:cs typeface="+mn-ea"/>
                <a:sym typeface="+mn-lt"/>
              </a:endParaRPr>
            </a:p>
          </p:txBody>
        </p:sp>
        <p:grpSp>
          <p:nvGrpSpPr>
            <p:cNvPr id="247" name="Group 34"/>
            <p:cNvGrpSpPr/>
            <p:nvPr/>
          </p:nvGrpSpPr>
          <p:grpSpPr>
            <a:xfrm>
              <a:off x="8268361" y="5040081"/>
              <a:ext cx="385440" cy="269394"/>
              <a:chOff x="7999238" y="1399322"/>
              <a:chExt cx="464215" cy="324452"/>
            </a:xfrm>
            <a:solidFill>
              <a:schemeClr val="bg1"/>
            </a:solidFill>
          </p:grpSpPr>
          <p:sp>
            <p:nvSpPr>
              <p:cNvPr id="250" name="Freeform 57"/>
              <p:cNvSpPr>
                <a:spLocks noEditPoints="1"/>
              </p:cNvSpPr>
              <p:nvPr>
                <p:custDataLst>
                  <p:tags r:id="rId23"/>
                </p:custDataLst>
              </p:nvPr>
            </p:nvSpPr>
            <p:spPr bwMode="auto">
              <a:xfrm>
                <a:off x="7999238" y="1399322"/>
                <a:ext cx="331940" cy="324452"/>
              </a:xfrm>
              <a:custGeom>
                <a:avLst/>
                <a:gdLst>
                  <a:gd name="T0" fmla="*/ 86 w 100"/>
                  <a:gd name="T1" fmla="*/ 60 h 97"/>
                  <a:gd name="T2" fmla="*/ 100 w 100"/>
                  <a:gd name="T3" fmla="*/ 54 h 97"/>
                  <a:gd name="T4" fmla="*/ 100 w 100"/>
                  <a:gd name="T5" fmla="*/ 43 h 97"/>
                  <a:gd name="T6" fmla="*/ 86 w 100"/>
                  <a:gd name="T7" fmla="*/ 38 h 97"/>
                  <a:gd name="T8" fmla="*/ 83 w 100"/>
                  <a:gd name="T9" fmla="*/ 32 h 97"/>
                  <a:gd name="T10" fmla="*/ 89 w 100"/>
                  <a:gd name="T11" fmla="*/ 18 h 97"/>
                  <a:gd name="T12" fmla="*/ 81 w 100"/>
                  <a:gd name="T13" fmla="*/ 11 h 97"/>
                  <a:gd name="T14" fmla="*/ 67 w 100"/>
                  <a:gd name="T15" fmla="*/ 16 h 97"/>
                  <a:gd name="T16" fmla="*/ 61 w 100"/>
                  <a:gd name="T17" fmla="*/ 14 h 97"/>
                  <a:gd name="T18" fmla="*/ 55 w 100"/>
                  <a:gd name="T19" fmla="*/ 0 h 97"/>
                  <a:gd name="T20" fmla="*/ 44 w 100"/>
                  <a:gd name="T21" fmla="*/ 0 h 97"/>
                  <a:gd name="T22" fmla="*/ 39 w 100"/>
                  <a:gd name="T23" fmla="*/ 14 h 97"/>
                  <a:gd name="T24" fmla="*/ 33 w 100"/>
                  <a:gd name="T25" fmla="*/ 16 h 97"/>
                  <a:gd name="T26" fmla="*/ 19 w 100"/>
                  <a:gd name="T27" fmla="*/ 11 h 97"/>
                  <a:gd name="T28" fmla="*/ 11 w 100"/>
                  <a:gd name="T29" fmla="*/ 19 h 97"/>
                  <a:gd name="T30" fmla="*/ 17 w 100"/>
                  <a:gd name="T31" fmla="*/ 32 h 97"/>
                  <a:gd name="T32" fmla="*/ 14 w 100"/>
                  <a:gd name="T33" fmla="*/ 38 h 97"/>
                  <a:gd name="T34" fmla="*/ 0 w 100"/>
                  <a:gd name="T35" fmla="*/ 44 h 97"/>
                  <a:gd name="T36" fmla="*/ 0 w 100"/>
                  <a:gd name="T37" fmla="*/ 54 h 97"/>
                  <a:gd name="T38" fmla="*/ 14 w 100"/>
                  <a:gd name="T39" fmla="*/ 60 h 97"/>
                  <a:gd name="T40" fmla="*/ 17 w 100"/>
                  <a:gd name="T41" fmla="*/ 66 h 97"/>
                  <a:gd name="T42" fmla="*/ 11 w 100"/>
                  <a:gd name="T43" fmla="*/ 80 h 97"/>
                  <a:gd name="T44" fmla="*/ 19 w 100"/>
                  <a:gd name="T45" fmla="*/ 87 h 97"/>
                  <a:gd name="T46" fmla="*/ 33 w 100"/>
                  <a:gd name="T47" fmla="*/ 82 h 97"/>
                  <a:gd name="T48" fmla="*/ 39 w 100"/>
                  <a:gd name="T49" fmla="*/ 84 h 97"/>
                  <a:gd name="T50" fmla="*/ 45 w 100"/>
                  <a:gd name="T51" fmla="*/ 97 h 97"/>
                  <a:gd name="T52" fmla="*/ 56 w 100"/>
                  <a:gd name="T53" fmla="*/ 97 h 97"/>
                  <a:gd name="T54" fmla="*/ 61 w 100"/>
                  <a:gd name="T55" fmla="*/ 84 h 97"/>
                  <a:gd name="T56" fmla="*/ 67 w 100"/>
                  <a:gd name="T57" fmla="*/ 82 h 97"/>
                  <a:gd name="T58" fmla="*/ 81 w 100"/>
                  <a:gd name="T59" fmla="*/ 87 h 97"/>
                  <a:gd name="T60" fmla="*/ 89 w 100"/>
                  <a:gd name="T61" fmla="*/ 79 h 97"/>
                  <a:gd name="T62" fmla="*/ 83 w 100"/>
                  <a:gd name="T63" fmla="*/ 66 h 97"/>
                  <a:gd name="T64" fmla="*/ 86 w 100"/>
                  <a:gd name="T65" fmla="*/ 60 h 97"/>
                  <a:gd name="T66" fmla="*/ 50 w 100"/>
                  <a:gd name="T67" fmla="*/ 64 h 97"/>
                  <a:gd name="T68" fmla="*/ 34 w 100"/>
                  <a:gd name="T69" fmla="*/ 49 h 97"/>
                  <a:gd name="T70" fmla="*/ 50 w 100"/>
                  <a:gd name="T71" fmla="*/ 33 h 97"/>
                  <a:gd name="T72" fmla="*/ 66 w 100"/>
                  <a:gd name="T73" fmla="*/ 49 h 97"/>
                  <a:gd name="T74" fmla="*/ 50 w 100"/>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0" h="97">
                    <a:moveTo>
                      <a:pt x="86" y="60"/>
                    </a:moveTo>
                    <a:cubicBezTo>
                      <a:pt x="86" y="60"/>
                      <a:pt x="100" y="55"/>
                      <a:pt x="100" y="54"/>
                    </a:cubicBezTo>
                    <a:cubicBezTo>
                      <a:pt x="100" y="43"/>
                      <a:pt x="100" y="43"/>
                      <a:pt x="100" y="43"/>
                    </a:cubicBezTo>
                    <a:cubicBezTo>
                      <a:pt x="100" y="43"/>
                      <a:pt x="86" y="38"/>
                      <a:pt x="86" y="38"/>
                    </a:cubicBezTo>
                    <a:cubicBezTo>
                      <a:pt x="83" y="32"/>
                      <a:pt x="83" y="32"/>
                      <a:pt x="83" y="32"/>
                    </a:cubicBezTo>
                    <a:cubicBezTo>
                      <a:pt x="83" y="32"/>
                      <a:pt x="89" y="19"/>
                      <a:pt x="89" y="18"/>
                    </a:cubicBezTo>
                    <a:cubicBezTo>
                      <a:pt x="81" y="11"/>
                      <a:pt x="81" y="11"/>
                      <a:pt x="81" y="11"/>
                    </a:cubicBezTo>
                    <a:cubicBezTo>
                      <a:pt x="80" y="10"/>
                      <a:pt x="67" y="16"/>
                      <a:pt x="67" y="16"/>
                    </a:cubicBezTo>
                    <a:cubicBezTo>
                      <a:pt x="61" y="14"/>
                      <a:pt x="61" y="14"/>
                      <a:pt x="61" y="14"/>
                    </a:cubicBezTo>
                    <a:cubicBezTo>
                      <a:pt x="61" y="14"/>
                      <a:pt x="56" y="0"/>
                      <a:pt x="55" y="0"/>
                    </a:cubicBezTo>
                    <a:cubicBezTo>
                      <a:pt x="44" y="0"/>
                      <a:pt x="44" y="0"/>
                      <a:pt x="44" y="0"/>
                    </a:cubicBezTo>
                    <a:cubicBezTo>
                      <a:pt x="44" y="0"/>
                      <a:pt x="39" y="14"/>
                      <a:pt x="39" y="14"/>
                    </a:cubicBezTo>
                    <a:cubicBezTo>
                      <a:pt x="33" y="16"/>
                      <a:pt x="33" y="16"/>
                      <a:pt x="33" y="16"/>
                    </a:cubicBezTo>
                    <a:cubicBezTo>
                      <a:pt x="33" y="16"/>
                      <a:pt x="19" y="10"/>
                      <a:pt x="19" y="11"/>
                    </a:cubicBezTo>
                    <a:cubicBezTo>
                      <a:pt x="11" y="19"/>
                      <a:pt x="11" y="19"/>
                      <a:pt x="11" y="19"/>
                    </a:cubicBezTo>
                    <a:cubicBezTo>
                      <a:pt x="10" y="19"/>
                      <a:pt x="17" y="32"/>
                      <a:pt x="17" y="32"/>
                    </a:cubicBezTo>
                    <a:cubicBezTo>
                      <a:pt x="14" y="38"/>
                      <a:pt x="14" y="38"/>
                      <a:pt x="14" y="38"/>
                    </a:cubicBezTo>
                    <a:cubicBezTo>
                      <a:pt x="14" y="38"/>
                      <a:pt x="0" y="43"/>
                      <a:pt x="0" y="44"/>
                    </a:cubicBezTo>
                    <a:cubicBezTo>
                      <a:pt x="0" y="54"/>
                      <a:pt x="0" y="54"/>
                      <a:pt x="0" y="54"/>
                    </a:cubicBezTo>
                    <a:cubicBezTo>
                      <a:pt x="0" y="55"/>
                      <a:pt x="14" y="60"/>
                      <a:pt x="14" y="60"/>
                    </a:cubicBezTo>
                    <a:cubicBezTo>
                      <a:pt x="17" y="66"/>
                      <a:pt x="17" y="66"/>
                      <a:pt x="17" y="66"/>
                    </a:cubicBezTo>
                    <a:cubicBezTo>
                      <a:pt x="17" y="66"/>
                      <a:pt x="11" y="79"/>
                      <a:pt x="11" y="80"/>
                    </a:cubicBezTo>
                    <a:cubicBezTo>
                      <a:pt x="19" y="87"/>
                      <a:pt x="19" y="87"/>
                      <a:pt x="19" y="87"/>
                    </a:cubicBezTo>
                    <a:cubicBezTo>
                      <a:pt x="20" y="88"/>
                      <a:pt x="33" y="82"/>
                      <a:pt x="33" y="82"/>
                    </a:cubicBezTo>
                    <a:cubicBezTo>
                      <a:pt x="39" y="84"/>
                      <a:pt x="39" y="84"/>
                      <a:pt x="39" y="84"/>
                    </a:cubicBezTo>
                    <a:cubicBezTo>
                      <a:pt x="39" y="84"/>
                      <a:pt x="44" y="97"/>
                      <a:pt x="45" y="97"/>
                    </a:cubicBezTo>
                    <a:cubicBezTo>
                      <a:pt x="56" y="97"/>
                      <a:pt x="56" y="97"/>
                      <a:pt x="56" y="97"/>
                    </a:cubicBezTo>
                    <a:cubicBezTo>
                      <a:pt x="56" y="97"/>
                      <a:pt x="61" y="84"/>
                      <a:pt x="61" y="84"/>
                    </a:cubicBezTo>
                    <a:cubicBezTo>
                      <a:pt x="67" y="82"/>
                      <a:pt x="67" y="82"/>
                      <a:pt x="67" y="82"/>
                    </a:cubicBezTo>
                    <a:cubicBezTo>
                      <a:pt x="67" y="82"/>
                      <a:pt x="81" y="87"/>
                      <a:pt x="81" y="87"/>
                    </a:cubicBezTo>
                    <a:cubicBezTo>
                      <a:pt x="89" y="79"/>
                      <a:pt x="89" y="79"/>
                      <a:pt x="89" y="79"/>
                    </a:cubicBezTo>
                    <a:cubicBezTo>
                      <a:pt x="90" y="79"/>
                      <a:pt x="83" y="66"/>
                      <a:pt x="83" y="66"/>
                    </a:cubicBezTo>
                    <a:lnTo>
                      <a:pt x="86" y="60"/>
                    </a:lnTo>
                    <a:close/>
                    <a:moveTo>
                      <a:pt x="50" y="64"/>
                    </a:moveTo>
                    <a:cubicBezTo>
                      <a:pt x="41" y="64"/>
                      <a:pt x="34" y="57"/>
                      <a:pt x="34" y="49"/>
                    </a:cubicBezTo>
                    <a:cubicBezTo>
                      <a:pt x="34" y="40"/>
                      <a:pt x="41" y="33"/>
                      <a:pt x="50" y="33"/>
                    </a:cubicBezTo>
                    <a:cubicBezTo>
                      <a:pt x="59" y="33"/>
                      <a:pt x="66" y="40"/>
                      <a:pt x="66" y="49"/>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cs typeface="+mn-ea"/>
                  <a:sym typeface="+mn-lt"/>
                </a:endParaRPr>
              </a:p>
            </p:txBody>
          </p:sp>
          <p:sp>
            <p:nvSpPr>
              <p:cNvPr id="251" name="Freeform 58"/>
              <p:cNvSpPr>
                <a:spLocks noEditPoints="1"/>
              </p:cNvSpPr>
              <p:nvPr>
                <p:custDataLst>
                  <p:tags r:id="rId24"/>
                </p:custDataLst>
              </p:nvPr>
            </p:nvSpPr>
            <p:spPr bwMode="auto">
              <a:xfrm>
                <a:off x="8308715" y="1564044"/>
                <a:ext cx="154738" cy="154738"/>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3 w 47"/>
                  <a:gd name="T17" fmla="*/ 6 h 47"/>
                  <a:gd name="T18" fmla="*/ 20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1 w 47"/>
                  <a:gd name="T31" fmla="*/ 21 h 47"/>
                  <a:gd name="T32" fmla="*/ 6 w 47"/>
                  <a:gd name="T33" fmla="*/ 25 h 47"/>
                  <a:gd name="T34" fmla="*/ 7 w 47"/>
                  <a:gd name="T35" fmla="*/ 28 h 47"/>
                  <a:gd name="T36" fmla="*/ 3 w 47"/>
                  <a:gd name="T37" fmla="*/ 34 h 47"/>
                  <a:gd name="T38" fmla="*/ 5 w 47"/>
                  <a:gd name="T39" fmla="*/ 38 h 47"/>
                  <a:gd name="T40" fmla="*/ 12 w 47"/>
                  <a:gd name="T41" fmla="*/ 37 h 47"/>
                  <a:gd name="T42" fmla="*/ 14 w 47"/>
                  <a:gd name="T43" fmla="*/ 39 h 47"/>
                  <a:gd name="T44" fmla="*/ 16 w 47"/>
                  <a:gd name="T45" fmla="*/ 46 h 47"/>
                  <a:gd name="T46" fmla="*/ 21 w 47"/>
                  <a:gd name="T47" fmla="*/ 47 h 47"/>
                  <a:gd name="T48" fmla="*/ 25 w 47"/>
                  <a:gd name="T49" fmla="*/ 41 h 47"/>
                  <a:gd name="T50" fmla="*/ 28 w 47"/>
                  <a:gd name="T51" fmla="*/ 41 h 47"/>
                  <a:gd name="T52" fmla="*/ 33 w 47"/>
                  <a:gd name="T53" fmla="*/ 45 h 47"/>
                  <a:gd name="T54" fmla="*/ 38 w 47"/>
                  <a:gd name="T55" fmla="*/ 42 h 47"/>
                  <a:gd name="T56" fmla="*/ 37 w 47"/>
                  <a:gd name="T57" fmla="*/ 35 h 47"/>
                  <a:gd name="T58" fmla="*/ 39 w 47"/>
                  <a:gd name="T59" fmla="*/ 33 h 47"/>
                  <a:gd name="T60" fmla="*/ 46 w 47"/>
                  <a:gd name="T61" fmla="*/ 31 h 47"/>
                  <a:gd name="T62" fmla="*/ 47 w 47"/>
                  <a:gd name="T63" fmla="*/ 26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3" y="6"/>
                      <a:pt x="23" y="6"/>
                    </a:cubicBezTo>
                    <a:cubicBezTo>
                      <a:pt x="20" y="6"/>
                      <a:pt x="20" y="6"/>
                      <a:pt x="20" y="6"/>
                    </a:cubicBezTo>
                    <a:cubicBezTo>
                      <a:pt x="20"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1" y="21"/>
                      <a:pt x="1" y="21"/>
                      <a:pt x="1" y="21"/>
                    </a:cubicBezTo>
                    <a:cubicBezTo>
                      <a:pt x="0" y="21"/>
                      <a:pt x="6" y="25"/>
                      <a:pt x="6" y="25"/>
                    </a:cubicBezTo>
                    <a:cubicBezTo>
                      <a:pt x="7" y="28"/>
                      <a:pt x="7" y="28"/>
                      <a:pt x="7" y="28"/>
                    </a:cubicBezTo>
                    <a:cubicBezTo>
                      <a:pt x="7" y="28"/>
                      <a:pt x="2" y="33"/>
                      <a:pt x="3" y="34"/>
                    </a:cubicBezTo>
                    <a:cubicBezTo>
                      <a:pt x="5" y="38"/>
                      <a:pt x="5" y="38"/>
                      <a:pt x="5" y="38"/>
                    </a:cubicBezTo>
                    <a:cubicBezTo>
                      <a:pt x="5" y="38"/>
                      <a:pt x="12" y="37"/>
                      <a:pt x="12" y="37"/>
                    </a:cubicBezTo>
                    <a:cubicBezTo>
                      <a:pt x="14" y="39"/>
                      <a:pt x="14" y="39"/>
                      <a:pt x="14" y="39"/>
                    </a:cubicBezTo>
                    <a:cubicBezTo>
                      <a:pt x="14" y="39"/>
                      <a:pt x="15" y="46"/>
                      <a:pt x="16" y="46"/>
                    </a:cubicBezTo>
                    <a:cubicBezTo>
                      <a:pt x="21" y="47"/>
                      <a:pt x="21" y="47"/>
                      <a:pt x="21" y="47"/>
                    </a:cubicBezTo>
                    <a:cubicBezTo>
                      <a:pt x="21" y="47"/>
                      <a:pt x="25" y="41"/>
                      <a:pt x="25" y="41"/>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6" y="31"/>
                    </a:cubicBezTo>
                    <a:cubicBezTo>
                      <a:pt x="47" y="26"/>
                      <a:pt x="47" y="26"/>
                      <a:pt x="47" y="26"/>
                    </a:cubicBezTo>
                    <a:cubicBezTo>
                      <a:pt x="47" y="26"/>
                      <a:pt x="41" y="22"/>
                      <a:pt x="41" y="22"/>
                    </a:cubicBezTo>
                    <a:close/>
                    <a:moveTo>
                      <a:pt x="31" y="25"/>
                    </a:moveTo>
                    <a:cubicBezTo>
                      <a:pt x="30" y="29"/>
                      <a:pt x="26" y="32"/>
                      <a:pt x="22" y="31"/>
                    </a:cubicBezTo>
                    <a:cubicBezTo>
                      <a:pt x="18" y="30"/>
                      <a:pt x="15" y="26"/>
                      <a:pt x="16" y="22"/>
                    </a:cubicBezTo>
                    <a:cubicBezTo>
                      <a:pt x="17" y="18"/>
                      <a:pt x="22"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cs typeface="+mn-ea"/>
                  <a:sym typeface="+mn-lt"/>
                </a:endParaRPr>
              </a:p>
            </p:txBody>
          </p:sp>
        </p:grpSp>
        <p:cxnSp>
          <p:nvCxnSpPr>
            <p:cNvPr id="249" name="Straight Arrow Connector 60"/>
            <p:cNvCxnSpPr>
              <a:stCxn id="245" idx="5"/>
              <a:endCxn id="246" idx="1"/>
            </p:cNvCxnSpPr>
            <p:nvPr>
              <p:custDataLst>
                <p:tags r:id="rId25"/>
              </p:custDataLst>
            </p:nvPr>
          </p:nvCxnSpPr>
          <p:spPr>
            <a:xfrm>
              <a:off x="7865591" y="4825839"/>
              <a:ext cx="368147" cy="158853"/>
            </a:xfrm>
            <a:prstGeom prst="straightConnector1">
              <a:avLst/>
            </a:prstGeom>
            <a:ln w="1905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nvGrpSpPr>
          <p:cNvPr id="252" name="组合 4"/>
          <p:cNvGrpSpPr/>
          <p:nvPr/>
        </p:nvGrpSpPr>
        <p:grpSpPr>
          <a:xfrm>
            <a:off x="3458612" y="4751362"/>
            <a:ext cx="2356247" cy="734070"/>
            <a:chOff x="4181276" y="4936361"/>
            <a:chExt cx="2356974" cy="734069"/>
          </a:xfrm>
        </p:grpSpPr>
        <p:sp>
          <p:nvSpPr>
            <p:cNvPr id="253" name="Oval 6"/>
            <p:cNvSpPr/>
            <p:nvPr>
              <p:custDataLst>
                <p:tags r:id="rId26"/>
              </p:custDataLst>
            </p:nvPr>
          </p:nvSpPr>
          <p:spPr>
            <a:xfrm>
              <a:off x="5952226" y="4936361"/>
              <a:ext cx="586024" cy="5670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prstClr val="white"/>
                </a:solidFill>
                <a:cs typeface="+mn-ea"/>
                <a:sym typeface="+mn-lt"/>
              </a:endParaRPr>
            </a:p>
          </p:txBody>
        </p:sp>
        <p:sp>
          <p:nvSpPr>
            <p:cNvPr id="254" name="Oval 15"/>
            <p:cNvSpPr/>
            <p:nvPr>
              <p:custDataLst>
                <p:tags r:id="rId27"/>
              </p:custDataLst>
            </p:nvPr>
          </p:nvSpPr>
          <p:spPr>
            <a:xfrm>
              <a:off x="4181276" y="5072793"/>
              <a:ext cx="594227" cy="597637"/>
            </a:xfrm>
            <a:prstGeom prst="ellipse">
              <a:avLst/>
            </a:prstGeom>
            <a:solidFill>
              <a:schemeClr val="accent3"/>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600">
                <a:solidFill>
                  <a:prstClr val="white"/>
                </a:solidFill>
                <a:cs typeface="+mn-ea"/>
                <a:sym typeface="+mn-lt"/>
              </a:endParaRPr>
            </a:p>
          </p:txBody>
        </p:sp>
        <p:grpSp>
          <p:nvGrpSpPr>
            <p:cNvPr id="255" name="Group 30"/>
            <p:cNvGrpSpPr/>
            <p:nvPr/>
          </p:nvGrpSpPr>
          <p:grpSpPr>
            <a:xfrm>
              <a:off x="4315369" y="5231695"/>
              <a:ext cx="341924" cy="312911"/>
              <a:chOff x="6726389" y="1486674"/>
              <a:chExt cx="411805" cy="376863"/>
            </a:xfrm>
            <a:solidFill>
              <a:schemeClr val="bg1"/>
            </a:solidFill>
          </p:grpSpPr>
          <p:sp>
            <p:nvSpPr>
              <p:cNvPr id="258" name="Oval 52"/>
              <p:cNvSpPr>
                <a:spLocks noChangeArrowheads="1"/>
              </p:cNvSpPr>
              <p:nvPr>
                <p:custDataLst>
                  <p:tags r:id="rId28"/>
                </p:custDataLst>
              </p:nvPr>
            </p:nvSpPr>
            <p:spPr bwMode="auto">
              <a:xfrm>
                <a:off x="6773808" y="1786168"/>
                <a:ext cx="44924" cy="4242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cs typeface="+mn-ea"/>
                  <a:sym typeface="+mn-lt"/>
                </a:endParaRPr>
              </a:p>
            </p:txBody>
          </p:sp>
          <p:sp>
            <p:nvSpPr>
              <p:cNvPr id="259" name="Oval 53"/>
              <p:cNvSpPr>
                <a:spLocks noChangeArrowheads="1"/>
              </p:cNvSpPr>
              <p:nvPr>
                <p:custDataLst>
                  <p:tags r:id="rId29"/>
                </p:custDataLst>
              </p:nvPr>
            </p:nvSpPr>
            <p:spPr bwMode="auto">
              <a:xfrm>
                <a:off x="6748851" y="1836083"/>
                <a:ext cx="24958" cy="27454"/>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cs typeface="+mn-ea"/>
                  <a:sym typeface="+mn-lt"/>
                </a:endParaRPr>
              </a:p>
            </p:txBody>
          </p:sp>
          <p:sp>
            <p:nvSpPr>
              <p:cNvPr id="260" name="Freeform 54"/>
              <p:cNvSpPr/>
              <p:nvPr>
                <p:custDataLst>
                  <p:tags r:id="rId30"/>
                </p:custDataLst>
              </p:nvPr>
            </p:nvSpPr>
            <p:spPr bwMode="auto">
              <a:xfrm>
                <a:off x="6726389" y="1486674"/>
                <a:ext cx="411805" cy="292007"/>
              </a:xfrm>
              <a:custGeom>
                <a:avLst/>
                <a:gdLst>
                  <a:gd name="T0" fmla="*/ 124 w 124"/>
                  <a:gd name="T1" fmla="*/ 34 h 88"/>
                  <a:gd name="T2" fmla="*/ 99 w 124"/>
                  <a:gd name="T3" fmla="*/ 9 h 88"/>
                  <a:gd name="T4" fmla="*/ 93 w 124"/>
                  <a:gd name="T5" fmla="*/ 10 h 88"/>
                  <a:gd name="T6" fmla="*/ 74 w 124"/>
                  <a:gd name="T7" fmla="*/ 0 h 88"/>
                  <a:gd name="T8" fmla="*/ 60 w 124"/>
                  <a:gd name="T9" fmla="*/ 5 h 88"/>
                  <a:gd name="T10" fmla="*/ 46 w 124"/>
                  <a:gd name="T11" fmla="*/ 0 h 88"/>
                  <a:gd name="T12" fmla="*/ 31 w 124"/>
                  <a:gd name="T13" fmla="*/ 5 h 88"/>
                  <a:gd name="T14" fmla="*/ 25 w 124"/>
                  <a:gd name="T15" fmla="*/ 5 h 88"/>
                  <a:gd name="T16" fmla="*/ 0 w 124"/>
                  <a:gd name="T17" fmla="*/ 30 h 88"/>
                  <a:gd name="T18" fmla="*/ 3 w 124"/>
                  <a:gd name="T19" fmla="*/ 43 h 88"/>
                  <a:gd name="T20" fmla="*/ 0 w 124"/>
                  <a:gd name="T21" fmla="*/ 55 h 88"/>
                  <a:gd name="T22" fmla="*/ 25 w 124"/>
                  <a:gd name="T23" fmla="*/ 80 h 88"/>
                  <a:gd name="T24" fmla="*/ 28 w 124"/>
                  <a:gd name="T25" fmla="*/ 80 h 88"/>
                  <a:gd name="T26" fmla="*/ 46 w 124"/>
                  <a:gd name="T27" fmla="*/ 88 h 88"/>
                  <a:gd name="T28" fmla="*/ 64 w 124"/>
                  <a:gd name="T29" fmla="*/ 80 h 88"/>
                  <a:gd name="T30" fmla="*/ 79 w 124"/>
                  <a:gd name="T31" fmla="*/ 85 h 88"/>
                  <a:gd name="T32" fmla="*/ 104 w 124"/>
                  <a:gd name="T33" fmla="*/ 60 h 88"/>
                  <a:gd name="T34" fmla="*/ 104 w 124"/>
                  <a:gd name="T35" fmla="*/ 59 h 88"/>
                  <a:gd name="T36" fmla="*/ 124 w 124"/>
                  <a:gd name="T37" fmla="*/ 3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 h="88">
                    <a:moveTo>
                      <a:pt x="124" y="34"/>
                    </a:moveTo>
                    <a:cubicBezTo>
                      <a:pt x="124" y="21"/>
                      <a:pt x="113" y="9"/>
                      <a:pt x="99" y="9"/>
                    </a:cubicBezTo>
                    <a:cubicBezTo>
                      <a:pt x="97" y="9"/>
                      <a:pt x="95" y="10"/>
                      <a:pt x="93" y="10"/>
                    </a:cubicBezTo>
                    <a:cubicBezTo>
                      <a:pt x="89" y="4"/>
                      <a:pt x="82" y="0"/>
                      <a:pt x="74" y="0"/>
                    </a:cubicBezTo>
                    <a:cubicBezTo>
                      <a:pt x="69" y="0"/>
                      <a:pt x="64" y="2"/>
                      <a:pt x="60" y="5"/>
                    </a:cubicBezTo>
                    <a:cubicBezTo>
                      <a:pt x="56" y="2"/>
                      <a:pt x="51" y="0"/>
                      <a:pt x="46" y="0"/>
                    </a:cubicBezTo>
                    <a:cubicBezTo>
                      <a:pt x="40" y="0"/>
                      <a:pt x="35" y="2"/>
                      <a:pt x="31" y="5"/>
                    </a:cubicBezTo>
                    <a:cubicBezTo>
                      <a:pt x="29" y="5"/>
                      <a:pt x="27" y="5"/>
                      <a:pt x="25" y="5"/>
                    </a:cubicBezTo>
                    <a:cubicBezTo>
                      <a:pt x="11" y="5"/>
                      <a:pt x="0" y="16"/>
                      <a:pt x="0" y="30"/>
                    </a:cubicBezTo>
                    <a:cubicBezTo>
                      <a:pt x="0" y="35"/>
                      <a:pt x="1" y="39"/>
                      <a:pt x="3" y="43"/>
                    </a:cubicBezTo>
                    <a:cubicBezTo>
                      <a:pt x="1" y="46"/>
                      <a:pt x="0" y="51"/>
                      <a:pt x="0" y="55"/>
                    </a:cubicBezTo>
                    <a:cubicBezTo>
                      <a:pt x="0" y="69"/>
                      <a:pt x="11" y="80"/>
                      <a:pt x="25" y="80"/>
                    </a:cubicBezTo>
                    <a:cubicBezTo>
                      <a:pt x="26" y="80"/>
                      <a:pt x="27" y="80"/>
                      <a:pt x="28" y="80"/>
                    </a:cubicBezTo>
                    <a:cubicBezTo>
                      <a:pt x="32" y="85"/>
                      <a:pt x="39" y="88"/>
                      <a:pt x="46" y="88"/>
                    </a:cubicBezTo>
                    <a:cubicBezTo>
                      <a:pt x="53" y="88"/>
                      <a:pt x="59" y="85"/>
                      <a:pt x="64" y="80"/>
                    </a:cubicBezTo>
                    <a:cubicBezTo>
                      <a:pt x="68" y="83"/>
                      <a:pt x="73" y="85"/>
                      <a:pt x="79" y="85"/>
                    </a:cubicBezTo>
                    <a:cubicBezTo>
                      <a:pt x="92" y="85"/>
                      <a:pt x="104" y="74"/>
                      <a:pt x="104" y="60"/>
                    </a:cubicBezTo>
                    <a:cubicBezTo>
                      <a:pt x="104" y="60"/>
                      <a:pt x="104" y="59"/>
                      <a:pt x="104" y="59"/>
                    </a:cubicBezTo>
                    <a:cubicBezTo>
                      <a:pt x="115" y="57"/>
                      <a:pt x="124" y="47"/>
                      <a:pt x="124"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1600">
                  <a:solidFill>
                    <a:prstClr val="black"/>
                  </a:solidFill>
                  <a:cs typeface="+mn-ea"/>
                  <a:sym typeface="+mn-lt"/>
                </a:endParaRPr>
              </a:p>
            </p:txBody>
          </p:sp>
        </p:grpSp>
        <p:cxnSp>
          <p:nvCxnSpPr>
            <p:cNvPr id="257" name="Straight Arrow Connector 62"/>
            <p:cNvCxnSpPr>
              <a:stCxn id="253" idx="3"/>
              <a:endCxn id="254" idx="6"/>
            </p:cNvCxnSpPr>
            <p:nvPr>
              <p:custDataLst>
                <p:tags r:id="rId31"/>
              </p:custDataLst>
            </p:nvPr>
          </p:nvCxnSpPr>
          <p:spPr>
            <a:xfrm flipH="1" flipV="1">
              <a:off x="4775503" y="5371612"/>
              <a:ext cx="1262544" cy="48775"/>
            </a:xfrm>
            <a:prstGeom prst="straightConnector1">
              <a:avLst/>
            </a:prstGeom>
            <a:ln w="19050">
              <a:solidFill>
                <a:schemeClr val="accent3"/>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p:cTn id="7" dur="500" fill="hold"/>
                                        <p:tgtEl>
                                          <p:spTgt spid="223"/>
                                        </p:tgtEl>
                                        <p:attrNameLst>
                                          <p:attrName>ppt_w</p:attrName>
                                        </p:attrNameLst>
                                      </p:cBhvr>
                                      <p:tavLst>
                                        <p:tav tm="0">
                                          <p:val>
                                            <p:fltVal val="0"/>
                                          </p:val>
                                        </p:tav>
                                        <p:tav tm="100000">
                                          <p:val>
                                            <p:strVal val="#ppt_w"/>
                                          </p:val>
                                        </p:tav>
                                      </p:tavLst>
                                    </p:anim>
                                    <p:anim calcmode="lin" valueType="num">
                                      <p:cBhvr>
                                        <p:cTn id="8" dur="500" fill="hold"/>
                                        <p:tgtEl>
                                          <p:spTgt spid="223"/>
                                        </p:tgtEl>
                                        <p:attrNameLst>
                                          <p:attrName>ppt_h</p:attrName>
                                        </p:attrNameLst>
                                      </p:cBhvr>
                                      <p:tavLst>
                                        <p:tav tm="0">
                                          <p:val>
                                            <p:fltVal val="0"/>
                                          </p:val>
                                        </p:tav>
                                        <p:tav tm="100000">
                                          <p:val>
                                            <p:strVal val="#ppt_h"/>
                                          </p:val>
                                        </p:tav>
                                      </p:tavLst>
                                    </p:anim>
                                    <p:animEffect transition="in" filter="fade">
                                      <p:cBhvr>
                                        <p:cTn id="9" dur="500"/>
                                        <p:tgtEl>
                                          <p:spTgt spid="223"/>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227"/>
                                        </p:tgtEl>
                                        <p:attrNameLst>
                                          <p:attrName>style.visibility</p:attrName>
                                        </p:attrNameLst>
                                      </p:cBhvr>
                                      <p:to>
                                        <p:strVal val="visible"/>
                                      </p:to>
                                    </p:set>
                                    <p:animEffect transition="in" filter="wipe(right)">
                                      <p:cBhvr>
                                        <p:cTn id="13" dur="500"/>
                                        <p:tgtEl>
                                          <p:spTgt spid="22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9"/>
                                        </p:tgtEl>
                                        <p:attrNameLst>
                                          <p:attrName>style.visibility</p:attrName>
                                        </p:attrNameLst>
                                      </p:cBhvr>
                                      <p:to>
                                        <p:strVal val="visible"/>
                                      </p:to>
                                    </p:set>
                                    <p:animEffect transition="in" filter="fade">
                                      <p:cBhvr>
                                        <p:cTn id="16" dur="500"/>
                                        <p:tgtEl>
                                          <p:spTgt spid="219"/>
                                        </p:tgtEl>
                                      </p:cBhvr>
                                    </p:animEffect>
                                  </p:childTnLst>
                                </p:cTn>
                              </p:par>
                            </p:childTnLst>
                          </p:cTn>
                        </p:par>
                        <p:par>
                          <p:cTn id="17" fill="hold">
                            <p:stCondLst>
                              <p:cond delay="1000"/>
                            </p:stCondLst>
                            <p:childTnLst>
                              <p:par>
                                <p:cTn id="18" presetID="22" presetClass="entr" presetSubtype="2" fill="hold" nodeType="afterEffect">
                                  <p:stCondLst>
                                    <p:cond delay="0"/>
                                  </p:stCondLst>
                                  <p:childTnLst>
                                    <p:set>
                                      <p:cBhvr>
                                        <p:cTn id="19" dur="1" fill="hold">
                                          <p:stCondLst>
                                            <p:cond delay="0"/>
                                          </p:stCondLst>
                                        </p:cTn>
                                        <p:tgtEl>
                                          <p:spTgt spid="252"/>
                                        </p:tgtEl>
                                        <p:attrNameLst>
                                          <p:attrName>style.visibility</p:attrName>
                                        </p:attrNameLst>
                                      </p:cBhvr>
                                      <p:to>
                                        <p:strVal val="visible"/>
                                      </p:to>
                                    </p:set>
                                    <p:animEffect transition="in" filter="wipe(right)">
                                      <p:cBhvr>
                                        <p:cTn id="20" dur="500"/>
                                        <p:tgtEl>
                                          <p:spTgt spid="25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0"/>
                                        </p:tgtEl>
                                        <p:attrNameLst>
                                          <p:attrName>style.visibility</p:attrName>
                                        </p:attrNameLst>
                                      </p:cBhvr>
                                      <p:to>
                                        <p:strVal val="visible"/>
                                      </p:to>
                                    </p:set>
                                    <p:animEffect transition="in" filter="fade">
                                      <p:cBhvr>
                                        <p:cTn id="23" dur="500"/>
                                        <p:tgtEl>
                                          <p:spTgt spid="220"/>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244"/>
                                        </p:tgtEl>
                                        <p:attrNameLst>
                                          <p:attrName>style.visibility</p:attrName>
                                        </p:attrNameLst>
                                      </p:cBhvr>
                                      <p:to>
                                        <p:strVal val="visible"/>
                                      </p:to>
                                    </p:set>
                                    <p:animEffect transition="in" filter="wipe(left)">
                                      <p:cBhvr>
                                        <p:cTn id="27" dur="500"/>
                                        <p:tgtEl>
                                          <p:spTgt spid="24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22"/>
                                        </p:tgtEl>
                                        <p:attrNameLst>
                                          <p:attrName>style.visibility</p:attrName>
                                        </p:attrNameLst>
                                      </p:cBhvr>
                                      <p:to>
                                        <p:strVal val="visible"/>
                                      </p:to>
                                    </p:set>
                                    <p:animEffect transition="in" filter="fade">
                                      <p:cBhvr>
                                        <p:cTn id="30" dur="500"/>
                                        <p:tgtEl>
                                          <p:spTgt spid="222"/>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236"/>
                                        </p:tgtEl>
                                        <p:attrNameLst>
                                          <p:attrName>style.visibility</p:attrName>
                                        </p:attrNameLst>
                                      </p:cBhvr>
                                      <p:to>
                                        <p:strVal val="visible"/>
                                      </p:to>
                                    </p:set>
                                    <p:animEffect transition="in" filter="wipe(left)">
                                      <p:cBhvr>
                                        <p:cTn id="34" dur="500"/>
                                        <p:tgtEl>
                                          <p:spTgt spid="2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21"/>
                                        </p:tgtEl>
                                        <p:attrNameLst>
                                          <p:attrName>style.visibility</p:attrName>
                                        </p:attrNameLst>
                                      </p:cBhvr>
                                      <p:to>
                                        <p:strVal val="visible"/>
                                      </p:to>
                                    </p:set>
                                    <p:animEffect transition="in" filter="fade">
                                      <p:cBhvr>
                                        <p:cTn id="37"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P spid="220" grpId="0"/>
      <p:bldP spid="221" grpId="0"/>
      <p:bldP spid="2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sz="2000" dirty="0">
                <a:latin typeface="+mn-lt"/>
                <a:ea typeface="+mn-ea"/>
                <a:cs typeface="+mn-ea"/>
                <a:sym typeface="+mn-lt"/>
              </a:rPr>
              <a:t> </a:t>
            </a:r>
            <a:r>
              <a:rPr lang="zh-CN" altLang="en-US" sz="2000" dirty="0" smtClean="0">
                <a:latin typeface="+mn-lt"/>
                <a:ea typeface="+mn-ea"/>
                <a:cs typeface="+mn-ea"/>
                <a:sym typeface="+mn-lt"/>
              </a:rPr>
              <a:t>任务实战</a:t>
            </a:r>
            <a:r>
              <a:rPr lang="en-US" altLang="zh-CN" sz="2000" dirty="0" smtClean="0">
                <a:latin typeface="+mn-lt"/>
                <a:ea typeface="+mn-ea"/>
                <a:cs typeface="+mn-ea"/>
                <a:sym typeface="+mn-lt"/>
              </a:rPr>
              <a:t>1</a:t>
            </a:r>
            <a:r>
              <a:rPr lang="zh-CN" altLang="en-US" sz="2000" dirty="0">
                <a:latin typeface="+mn-lt"/>
                <a:ea typeface="+mn-ea"/>
                <a:cs typeface="+mn-ea"/>
                <a:sym typeface="+mn-lt"/>
              </a:rPr>
              <a:t>：对比店铺各推广活动的效果</a:t>
            </a:r>
            <a:endParaRPr lang="zh-CN" altLang="en-US" sz="2000"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1005840" y="3212465"/>
            <a:ext cx="9919970"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custDataLst>
              <p:tags r:id="rId4"/>
            </p:custDataLst>
          </p:nvPr>
        </p:nvSpPr>
        <p:spPr>
          <a:xfrm>
            <a:off x="1131570" y="3212465"/>
            <a:ext cx="877633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1</a:t>
            </a:r>
            <a:r>
              <a:rPr lang="zh-CN" altLang="en-US" sz="1800" dirty="0" smtClean="0"/>
              <a:t>）设置数据类型      </a:t>
            </a:r>
            <a:r>
              <a:rPr lang="en-US" altLang="zh-CN" sz="1800" dirty="0" smtClean="0"/>
              <a:t>                  </a:t>
            </a:r>
            <a:r>
              <a:rPr lang="en-US" altLang="zh-CN" sz="1800" dirty="0" smtClean="0">
                <a:sym typeface="+mn-ea"/>
              </a:rPr>
              <a:t>                        </a:t>
            </a:r>
            <a:r>
              <a:rPr lang="zh-CN" altLang="en-US" sz="1800" dirty="0" smtClean="0">
                <a:sym typeface="+mn-ea"/>
              </a:rPr>
              <a:t>（</a:t>
            </a:r>
            <a:r>
              <a:rPr lang="en-US" altLang="zh-CN" sz="1800" dirty="0" smtClean="0">
                <a:sym typeface="+mn-ea"/>
              </a:rPr>
              <a:t>2</a:t>
            </a:r>
            <a:r>
              <a:rPr lang="zh-CN" altLang="en-US" sz="1800" dirty="0" smtClean="0">
                <a:sym typeface="+mn-ea"/>
              </a:rPr>
              <a:t>）创建组合图</a:t>
            </a:r>
            <a:r>
              <a:rPr lang="en-US" altLang="zh-CN" sz="1800" dirty="0" smtClean="0"/>
              <a:t>       </a:t>
            </a:r>
            <a:endParaRPr lang="zh-CN" altLang="en-US" sz="1800" dirty="0" smtClean="0"/>
          </a:p>
        </p:txBody>
      </p:sp>
      <p:pic>
        <p:nvPicPr>
          <p:cNvPr id="8" name="图片 7"/>
          <p:cNvPicPr>
            <a:picLocks noChangeAspect="1"/>
          </p:cNvPicPr>
          <p:nvPr>
            <p:custDataLst>
              <p:tags r:id="rId5"/>
            </p:custDataLst>
          </p:nvPr>
        </p:nvPicPr>
        <p:blipFill>
          <a:blip r:embed="rId6"/>
          <a:stretch>
            <a:fillRect/>
          </a:stretch>
        </p:blipFill>
        <p:spPr>
          <a:xfrm>
            <a:off x="1005840" y="1135380"/>
            <a:ext cx="4499610" cy="1959610"/>
          </a:xfrm>
          <a:prstGeom prst="rect">
            <a:avLst/>
          </a:prstGeom>
        </p:spPr>
      </p:pic>
      <p:pic>
        <p:nvPicPr>
          <p:cNvPr id="10" name="图片 9"/>
          <p:cNvPicPr>
            <a:picLocks noChangeAspect="1"/>
          </p:cNvPicPr>
          <p:nvPr>
            <p:custDataLst>
              <p:tags r:id="rId7"/>
            </p:custDataLst>
          </p:nvPr>
        </p:nvPicPr>
        <p:blipFill>
          <a:blip r:embed="rId8"/>
          <a:stretch>
            <a:fillRect/>
          </a:stretch>
        </p:blipFill>
        <p:spPr>
          <a:xfrm>
            <a:off x="6517640" y="1035050"/>
            <a:ext cx="4005580" cy="2059940"/>
          </a:xfrm>
          <a:prstGeom prst="rect">
            <a:avLst/>
          </a:prstGeom>
        </p:spPr>
      </p:pic>
      <p:sp>
        <p:nvSpPr>
          <p:cNvPr id="2" name="矩形 1"/>
          <p:cNvSpPr/>
          <p:nvPr>
            <p:custDataLst>
              <p:tags r:id="rId9"/>
            </p:custDataLst>
          </p:nvPr>
        </p:nvSpPr>
        <p:spPr>
          <a:xfrm>
            <a:off x="915035" y="6339840"/>
            <a:ext cx="1001077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custDataLst>
              <p:tags r:id="rId10"/>
            </p:custDataLst>
          </p:nvPr>
        </p:nvSpPr>
        <p:spPr>
          <a:xfrm>
            <a:off x="1040765" y="6339840"/>
            <a:ext cx="9884410"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3</a:t>
            </a:r>
            <a:r>
              <a:rPr lang="zh-CN" altLang="en-US" sz="1800" dirty="0" smtClean="0"/>
              <a:t>）</a:t>
            </a:r>
            <a:r>
              <a:rPr sz="1800" dirty="0" smtClean="0"/>
              <a:t>美化图表</a:t>
            </a:r>
            <a:r>
              <a:rPr lang="en-US" altLang="zh-CN" sz="1800" dirty="0" smtClean="0"/>
              <a:t>                                             </a:t>
            </a:r>
            <a:r>
              <a:rPr lang="zh-CN" altLang="en-US" sz="1800" dirty="0" smtClean="0"/>
              <a:t> </a:t>
            </a:r>
            <a:r>
              <a:rPr lang="en-US" altLang="zh-CN" sz="1800" dirty="0" smtClean="0"/>
              <a:t>    </a:t>
            </a:r>
            <a:r>
              <a:rPr lang="zh-CN" altLang="en-US" sz="1800" dirty="0" smtClean="0"/>
              <a:t>（</a:t>
            </a:r>
            <a:r>
              <a:rPr lang="en-US" altLang="zh-CN" sz="1800" dirty="0" smtClean="0"/>
              <a:t>4</a:t>
            </a:r>
            <a:r>
              <a:rPr lang="zh-CN" altLang="en-US" sz="1800" dirty="0" smtClean="0"/>
              <a:t>） 建立并设置折线图</a:t>
            </a:r>
            <a:endParaRPr lang="zh-CN" altLang="en-US" sz="1800" dirty="0" smtClean="0"/>
          </a:p>
        </p:txBody>
      </p:sp>
      <p:pic>
        <p:nvPicPr>
          <p:cNvPr id="11" name="图片 10"/>
          <p:cNvPicPr>
            <a:picLocks noChangeAspect="1"/>
          </p:cNvPicPr>
          <p:nvPr>
            <p:custDataLst>
              <p:tags r:id="rId11"/>
            </p:custDataLst>
          </p:nvPr>
        </p:nvPicPr>
        <p:blipFill>
          <a:blip r:embed="rId12"/>
          <a:stretch>
            <a:fillRect/>
          </a:stretch>
        </p:blipFill>
        <p:spPr>
          <a:xfrm>
            <a:off x="915035" y="4068445"/>
            <a:ext cx="4653280" cy="2165985"/>
          </a:xfrm>
          <a:prstGeom prst="rect">
            <a:avLst/>
          </a:prstGeom>
        </p:spPr>
      </p:pic>
      <p:pic>
        <p:nvPicPr>
          <p:cNvPr id="12" name="图片 11"/>
          <p:cNvPicPr>
            <a:picLocks noChangeAspect="1"/>
          </p:cNvPicPr>
          <p:nvPr>
            <p:custDataLst>
              <p:tags r:id="rId13"/>
            </p:custDataLst>
          </p:nvPr>
        </p:nvPicPr>
        <p:blipFill>
          <a:blip r:embed="rId14"/>
          <a:stretch>
            <a:fillRect/>
          </a:stretch>
        </p:blipFill>
        <p:spPr>
          <a:xfrm>
            <a:off x="5822315" y="3719195"/>
            <a:ext cx="5103495" cy="24822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sz="2000" dirty="0">
                <a:latin typeface="+mn-lt"/>
                <a:ea typeface="+mn-ea"/>
                <a:cs typeface="+mn-ea"/>
                <a:sym typeface="+mn-lt"/>
              </a:rPr>
              <a:t> </a:t>
            </a:r>
            <a:r>
              <a:rPr lang="zh-CN" altLang="en-US" sz="2000" dirty="0" smtClean="0">
                <a:latin typeface="+mn-lt"/>
                <a:ea typeface="+mn-ea"/>
                <a:cs typeface="+mn-ea"/>
                <a:sym typeface="+mn-lt"/>
              </a:rPr>
              <a:t>任务实战</a:t>
            </a:r>
            <a:r>
              <a:rPr lang="en-US" altLang="zh-CN" sz="2000" dirty="0" smtClean="0">
                <a:latin typeface="+mn-lt"/>
                <a:ea typeface="+mn-ea"/>
                <a:cs typeface="+mn-ea"/>
                <a:sym typeface="+mn-lt"/>
              </a:rPr>
              <a:t>2</a:t>
            </a:r>
            <a:r>
              <a:rPr lang="zh-CN" altLang="en-US" sz="2000" dirty="0">
                <a:latin typeface="+mn-lt"/>
                <a:ea typeface="+mn-ea"/>
                <a:cs typeface="+mn-ea"/>
                <a:sym typeface="+mn-lt"/>
              </a:rPr>
              <a:t>：分析单一推广活动的效果</a:t>
            </a:r>
            <a:endParaRPr lang="zh-CN" altLang="en-US" sz="2000"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1097280" y="3342640"/>
            <a:ext cx="9319260"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custDataLst>
              <p:tags r:id="rId4"/>
            </p:custDataLst>
          </p:nvPr>
        </p:nvSpPr>
        <p:spPr>
          <a:xfrm>
            <a:off x="1223010" y="3342640"/>
            <a:ext cx="903160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1</a:t>
            </a:r>
            <a:r>
              <a:rPr lang="zh-CN" altLang="en-US" sz="1800" dirty="0" smtClean="0"/>
              <a:t>）</a:t>
            </a:r>
            <a:r>
              <a:rPr sz="1800" dirty="0" smtClean="0"/>
              <a:t> 加载分析工具库</a:t>
            </a:r>
            <a:r>
              <a:rPr lang="en-US" altLang="zh-CN" sz="1800" dirty="0" smtClean="0"/>
              <a:t>                                              </a:t>
            </a:r>
            <a:r>
              <a:rPr lang="zh-CN" altLang="en-US" sz="1800" dirty="0" smtClean="0"/>
              <a:t>（</a:t>
            </a:r>
            <a:r>
              <a:rPr lang="en-US" altLang="zh-CN" sz="1800" dirty="0" smtClean="0"/>
              <a:t>2</a:t>
            </a:r>
            <a:r>
              <a:rPr lang="zh-CN" altLang="en-US" sz="1800" dirty="0" smtClean="0"/>
              <a:t>）调整组合图布局</a:t>
            </a:r>
            <a:endParaRPr lang="zh-CN" altLang="en-US" sz="1800" dirty="0" smtClean="0"/>
          </a:p>
        </p:txBody>
      </p:sp>
      <p:pic>
        <p:nvPicPr>
          <p:cNvPr id="10" name="图片 9"/>
          <p:cNvPicPr>
            <a:picLocks noChangeAspect="1"/>
          </p:cNvPicPr>
          <p:nvPr>
            <p:custDataLst>
              <p:tags r:id="rId5"/>
            </p:custDataLst>
          </p:nvPr>
        </p:nvPicPr>
        <p:blipFill>
          <a:blip r:embed="rId6"/>
          <a:stretch>
            <a:fillRect/>
          </a:stretch>
        </p:blipFill>
        <p:spPr>
          <a:xfrm>
            <a:off x="1158240" y="1393190"/>
            <a:ext cx="3658235" cy="1811655"/>
          </a:xfrm>
          <a:prstGeom prst="rect">
            <a:avLst/>
          </a:prstGeom>
        </p:spPr>
      </p:pic>
      <p:pic>
        <p:nvPicPr>
          <p:cNvPr id="11" name="图片 10"/>
          <p:cNvPicPr>
            <a:picLocks noChangeAspect="1"/>
          </p:cNvPicPr>
          <p:nvPr>
            <p:custDataLst>
              <p:tags r:id="rId7"/>
            </p:custDataLst>
          </p:nvPr>
        </p:nvPicPr>
        <p:blipFill>
          <a:blip r:embed="rId8"/>
          <a:stretch>
            <a:fillRect/>
          </a:stretch>
        </p:blipFill>
        <p:spPr>
          <a:xfrm>
            <a:off x="5945505" y="1106805"/>
            <a:ext cx="4471035" cy="2098040"/>
          </a:xfrm>
          <a:prstGeom prst="rect">
            <a:avLst/>
          </a:prstGeom>
        </p:spPr>
      </p:pic>
      <p:pic>
        <p:nvPicPr>
          <p:cNvPr id="9" name="图片 8"/>
          <p:cNvPicPr>
            <a:picLocks noChangeAspect="1"/>
          </p:cNvPicPr>
          <p:nvPr>
            <p:custDataLst>
              <p:tags r:id="rId9"/>
            </p:custDataLst>
          </p:nvPr>
        </p:nvPicPr>
        <p:blipFill>
          <a:blip r:embed="rId10"/>
          <a:stretch>
            <a:fillRect/>
          </a:stretch>
        </p:blipFill>
        <p:spPr>
          <a:xfrm>
            <a:off x="1097280" y="3992880"/>
            <a:ext cx="4835525" cy="2066925"/>
          </a:xfrm>
          <a:prstGeom prst="rect">
            <a:avLst/>
          </a:prstGeom>
        </p:spPr>
      </p:pic>
      <p:sp>
        <p:nvSpPr>
          <p:cNvPr id="2" name="矩形 1"/>
          <p:cNvSpPr/>
          <p:nvPr>
            <p:custDataLst>
              <p:tags r:id="rId11"/>
            </p:custDataLst>
          </p:nvPr>
        </p:nvSpPr>
        <p:spPr>
          <a:xfrm>
            <a:off x="1107440" y="6200775"/>
            <a:ext cx="9309100"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文本框 2"/>
          <p:cNvSpPr txBox="1"/>
          <p:nvPr>
            <p:custDataLst>
              <p:tags r:id="rId12"/>
            </p:custDataLst>
          </p:nvPr>
        </p:nvSpPr>
        <p:spPr>
          <a:xfrm>
            <a:off x="1233170" y="6200775"/>
            <a:ext cx="9102090" cy="401955"/>
          </a:xfrm>
          <a:prstGeom prst="rect">
            <a:avLst/>
          </a:prstGeom>
          <a:noFill/>
        </p:spPr>
        <p:txBody>
          <a:bodyPr wrap="square" rtlCol="0">
            <a:noAutofit/>
          </a:bodyPr>
          <a:lstStyle/>
          <a:p>
            <a:r>
              <a:rPr lang="en-US" altLang="zh-CN" sz="1800" dirty="0" smtClean="0"/>
              <a:t>              </a:t>
            </a:r>
            <a:r>
              <a:rPr lang="zh-CN" altLang="en-US" sz="1800" dirty="0" smtClean="0"/>
              <a:t>（</a:t>
            </a:r>
            <a:r>
              <a:rPr lang="en-US" altLang="zh-CN" sz="1800" dirty="0" smtClean="0"/>
              <a:t>3</a:t>
            </a:r>
            <a:r>
              <a:rPr lang="zh-CN" altLang="en-US" sz="1800" dirty="0" smtClean="0"/>
              <a:t>）描述统计分析结果</a:t>
            </a:r>
            <a:r>
              <a:rPr lang="en-US" altLang="zh-CN" sz="1800" dirty="0" smtClean="0"/>
              <a:t>                                          </a:t>
            </a:r>
            <a:r>
              <a:rPr lang="zh-CN" altLang="en-US" sz="1800" dirty="0" smtClean="0">
                <a:sym typeface="+mn-ea"/>
              </a:rPr>
              <a:t>（</a:t>
            </a:r>
            <a:r>
              <a:rPr lang="en-US" altLang="zh-CN" sz="1800" dirty="0" smtClean="0">
                <a:sym typeface="+mn-ea"/>
              </a:rPr>
              <a:t>4</a:t>
            </a:r>
            <a:r>
              <a:rPr lang="zh-CN" altLang="en-US" sz="1800" dirty="0" smtClean="0">
                <a:sym typeface="+mn-ea"/>
              </a:rPr>
              <a:t>） 相关性分析结果</a:t>
            </a:r>
            <a:endParaRPr lang="zh-CN" altLang="en-US" sz="1800" dirty="0" smtClean="0"/>
          </a:p>
          <a:p>
            <a:endParaRPr lang="en-US" altLang="zh-CN" sz="1800" dirty="0" smtClean="0"/>
          </a:p>
        </p:txBody>
      </p:sp>
      <p:pic>
        <p:nvPicPr>
          <p:cNvPr id="8" name="图片 7"/>
          <p:cNvPicPr>
            <a:picLocks noChangeAspect="1"/>
          </p:cNvPicPr>
          <p:nvPr>
            <p:custDataLst>
              <p:tags r:id="rId13"/>
            </p:custDataLst>
          </p:nvPr>
        </p:nvPicPr>
        <p:blipFill>
          <a:blip r:embed="rId14"/>
          <a:stretch>
            <a:fillRect/>
          </a:stretch>
        </p:blipFill>
        <p:spPr>
          <a:xfrm>
            <a:off x="6740525" y="3914140"/>
            <a:ext cx="3676015" cy="21488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custDataLst>
              <p:tags r:id="rId1"/>
            </p:custDataLst>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cs typeface="+mn-ea"/>
                <a:sym typeface="+mn-lt"/>
              </a:rPr>
              <a:t>CONTENTS</a:t>
            </a:r>
            <a:endParaRPr lang="en-US" altLang="zh-CN" sz="2800" dirty="0">
              <a:solidFill>
                <a:schemeClr val="bg1"/>
              </a:solidFill>
              <a:cs typeface="+mn-ea"/>
              <a:sym typeface="+mn-lt"/>
            </a:endParaRPr>
          </a:p>
        </p:txBody>
      </p:sp>
      <p:sp>
        <p:nvSpPr>
          <p:cNvPr id="5" name="TextBox 25"/>
          <p:cNvSpPr txBox="1"/>
          <p:nvPr>
            <p:custDataLst>
              <p:tags r:id="rId2"/>
            </p:custDataLst>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cs typeface="+mn-ea"/>
                <a:sym typeface="+mn-lt"/>
              </a:rPr>
              <a:t>目 录 </a:t>
            </a:r>
            <a:endParaRPr lang="zh-CN" altLang="en-US" b="1" noProof="1">
              <a:solidFill>
                <a:schemeClr val="accent1"/>
              </a:solidFill>
              <a:cs typeface="+mn-ea"/>
              <a:sym typeface="+mn-lt"/>
            </a:endParaRPr>
          </a:p>
        </p:txBody>
      </p:sp>
      <p:sp>
        <p:nvSpPr>
          <p:cNvPr id="6" name="MH_Entry_1">
            <a:hlinkClick r:id="" action="ppaction://noaction"/>
          </p:cNvPr>
          <p:cNvSpPr txBox="1"/>
          <p:nvPr>
            <p:custDataLst>
              <p:tags r:id="rId3"/>
            </p:custDataLst>
          </p:nvPr>
        </p:nvSpPr>
        <p:spPr>
          <a:xfrm>
            <a:off x="1132211" y="1848326"/>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buClrTx/>
              <a:buSzTx/>
              <a:buFontTx/>
            </a:pPr>
            <a:r>
              <a:rPr lang="zh-CN" altLang="en-US" smtClean="0">
                <a:solidFill>
                  <a:schemeClr val="bg1"/>
                </a:solidFill>
                <a:cs typeface="+mn-ea"/>
                <a:sym typeface="+mn-lt"/>
              </a:rPr>
              <a:t>　分析交易数据</a:t>
            </a:r>
            <a:endParaRPr lang="zh-CN" altLang="en-US" smtClean="0">
              <a:solidFill>
                <a:schemeClr val="bg1"/>
              </a:solidFill>
              <a:cs typeface="+mn-ea"/>
              <a:sym typeface="+mn-lt"/>
            </a:endParaRPr>
          </a:p>
        </p:txBody>
      </p:sp>
      <p:sp>
        <p:nvSpPr>
          <p:cNvPr id="7" name="MH_Number_1">
            <a:hlinkClick r:id="" action="ppaction://noaction"/>
          </p:cNvPr>
          <p:cNvSpPr/>
          <p:nvPr>
            <p:custDataLst>
              <p:tags r:id="rId4"/>
            </p:custDataLst>
          </p:nvPr>
        </p:nvSpPr>
        <p:spPr>
          <a:xfrm>
            <a:off x="5016594" y="4262022"/>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accent1"/>
                </a:solidFill>
                <a:cs typeface="+mn-ea"/>
                <a:sym typeface="+mn-lt"/>
              </a:rPr>
              <a:t>任务三</a:t>
            </a:r>
            <a:endParaRPr lang="zh-CN" altLang="en-US" dirty="0">
              <a:solidFill>
                <a:schemeClr val="accent1"/>
              </a:solidFill>
              <a:cs typeface="+mn-ea"/>
              <a:sym typeface="+mn-lt"/>
            </a:endParaRPr>
          </a:p>
        </p:txBody>
      </p:sp>
      <p:sp>
        <p:nvSpPr>
          <p:cNvPr id="8" name="MH_Entry_2">
            <a:hlinkClick r:id="" action="ppaction://noaction"/>
          </p:cNvPr>
          <p:cNvSpPr txBox="1"/>
          <p:nvPr>
            <p:custDataLst>
              <p:tags r:id="rId5"/>
            </p:custDataLst>
          </p:nvPr>
        </p:nvSpPr>
        <p:spPr>
          <a:xfrm>
            <a:off x="1132211" y="311422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buClrTx/>
              <a:buSzTx/>
              <a:buFontTx/>
            </a:pPr>
            <a:r>
              <a:rPr lang="zh-CN" altLang="en-US" dirty="0" smtClean="0">
                <a:solidFill>
                  <a:schemeClr val="bg1"/>
                </a:solidFill>
                <a:cs typeface="+mn-ea"/>
                <a:sym typeface="+mn-lt"/>
              </a:rPr>
              <a:t>分析推广数据</a:t>
            </a:r>
            <a:endParaRPr lang="zh-CN" altLang="en-US" dirty="0" smtClean="0">
              <a:solidFill>
                <a:schemeClr val="bg1"/>
              </a:solidFill>
              <a:cs typeface="+mn-ea"/>
              <a:sym typeface="+mn-lt"/>
            </a:endParaRPr>
          </a:p>
        </p:txBody>
      </p:sp>
      <p:sp>
        <p:nvSpPr>
          <p:cNvPr id="14" name="MH_Number_1">
            <a:hlinkClick r:id="" action="ppaction://noaction"/>
          </p:cNvPr>
          <p:cNvSpPr/>
          <p:nvPr>
            <p:custDataLst>
              <p:tags r:id="rId6"/>
            </p:custDataLst>
          </p:nvPr>
        </p:nvSpPr>
        <p:spPr>
          <a:xfrm>
            <a:off x="5005799" y="1763885"/>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任务一</a:t>
            </a:r>
            <a:endParaRPr lang="en-US" altLang="zh-CN" dirty="0" smtClean="0">
              <a:solidFill>
                <a:schemeClr val="tx1">
                  <a:lumMod val="50000"/>
                  <a:lumOff val="50000"/>
                </a:schemeClr>
              </a:solidFill>
              <a:cs typeface="+mn-ea"/>
              <a:sym typeface="+mn-lt"/>
            </a:endParaRPr>
          </a:p>
        </p:txBody>
      </p:sp>
      <p:pic>
        <p:nvPicPr>
          <p:cNvPr id="11" name="图片 10"/>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7661756" y="1843973"/>
            <a:ext cx="4526777" cy="4519803"/>
          </a:xfrm>
          <a:prstGeom prst="rect">
            <a:avLst/>
          </a:prstGeom>
        </p:spPr>
      </p:pic>
      <p:sp>
        <p:nvSpPr>
          <p:cNvPr id="9" name="MH_Entry_2">
            <a:hlinkClick r:id="" action="ppaction://noaction"/>
          </p:cNvPr>
          <p:cNvSpPr txBox="1"/>
          <p:nvPr>
            <p:custDataLst>
              <p:tags r:id="rId9"/>
            </p:custDataLst>
          </p:nvPr>
        </p:nvSpPr>
        <p:spPr>
          <a:xfrm>
            <a:off x="1127131" y="5551884"/>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dirty="0" smtClean="0">
                <a:solidFill>
                  <a:schemeClr val="bg1"/>
                </a:solidFill>
                <a:cs typeface="+mn-ea"/>
                <a:sym typeface="+mn-lt"/>
              </a:rPr>
              <a:t>综合实训</a:t>
            </a:r>
            <a:endParaRPr lang="zh-CN" altLang="en-US" dirty="0">
              <a:solidFill>
                <a:schemeClr val="bg1"/>
              </a:solidFill>
              <a:cs typeface="+mn-ea"/>
              <a:sym typeface="+mn-lt"/>
            </a:endParaRPr>
          </a:p>
        </p:txBody>
      </p:sp>
      <p:sp>
        <p:nvSpPr>
          <p:cNvPr id="10" name="MH_Number_1">
            <a:hlinkClick r:id="" action="ppaction://noaction"/>
          </p:cNvPr>
          <p:cNvSpPr/>
          <p:nvPr>
            <p:custDataLst>
              <p:tags r:id="rId10"/>
            </p:custDataLst>
          </p:nvPr>
        </p:nvSpPr>
        <p:spPr>
          <a:xfrm>
            <a:off x="5010879" y="5475350"/>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实训</a:t>
            </a:r>
            <a:endParaRPr lang="zh-CN" altLang="en-US" dirty="0">
              <a:solidFill>
                <a:schemeClr val="tx1">
                  <a:lumMod val="50000"/>
                  <a:lumOff val="50000"/>
                </a:schemeClr>
              </a:solidFill>
              <a:cs typeface="+mn-ea"/>
              <a:sym typeface="+mn-lt"/>
            </a:endParaRPr>
          </a:p>
        </p:txBody>
      </p:sp>
      <p:sp>
        <p:nvSpPr>
          <p:cNvPr id="12" name="MH_Entry_2">
            <a:hlinkClick r:id="" action="ppaction://noaction"/>
          </p:cNvPr>
          <p:cNvSpPr txBox="1"/>
          <p:nvPr>
            <p:custDataLst>
              <p:tags r:id="rId11"/>
            </p:custDataLst>
          </p:nvPr>
        </p:nvSpPr>
        <p:spPr>
          <a:xfrm>
            <a:off x="1132211" y="4333427"/>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Autofit/>
          </a:bodyPr>
          <a:lstStyle/>
          <a:p>
            <a:pPr lvl="0" algn="ctr">
              <a:buClrTx/>
              <a:buSzTx/>
              <a:buFontTx/>
            </a:pPr>
            <a:r>
              <a:rPr lang="zh-CN" altLang="en-US" smtClean="0">
                <a:solidFill>
                  <a:schemeClr val="bg1"/>
                </a:solidFill>
                <a:cs typeface="+mn-ea"/>
                <a:sym typeface="+mn-lt"/>
              </a:rPr>
              <a:t>分析利润数据</a:t>
            </a:r>
            <a:endParaRPr lang="zh-CN" altLang="en-US" smtClean="0">
              <a:solidFill>
                <a:schemeClr val="bg1"/>
              </a:solidFill>
              <a:cs typeface="+mn-ea"/>
              <a:sym typeface="+mn-lt"/>
            </a:endParaRPr>
          </a:p>
        </p:txBody>
      </p:sp>
      <p:sp>
        <p:nvSpPr>
          <p:cNvPr id="13" name="MH_Number_1">
            <a:hlinkClick r:id="" action="ppaction://noaction"/>
          </p:cNvPr>
          <p:cNvSpPr/>
          <p:nvPr>
            <p:custDataLst>
              <p:tags r:id="rId12"/>
            </p:custDataLst>
          </p:nvPr>
        </p:nvSpPr>
        <p:spPr>
          <a:xfrm>
            <a:off x="5005799" y="3048488"/>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smtClean="0">
                <a:solidFill>
                  <a:schemeClr val="tx1">
                    <a:lumMod val="50000"/>
                    <a:lumOff val="50000"/>
                  </a:schemeClr>
                </a:solidFill>
                <a:cs typeface="+mn-ea"/>
                <a:sym typeface="+mn-lt"/>
              </a:rPr>
              <a:t>任务二</a:t>
            </a:r>
            <a:endParaRPr lang="en-US" altLang="zh-CN" dirty="0" smtClean="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5"/>
          <p:cNvSpPr/>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cs typeface="+mn-ea"/>
                <a:sym typeface="+mn-lt"/>
              </a:rPr>
              <a:t>CONTENTS</a:t>
            </a:r>
            <a:endParaRPr lang="en-US" altLang="zh-CN" sz="2800" dirty="0">
              <a:solidFill>
                <a:schemeClr val="bg1"/>
              </a:solidFill>
              <a:cs typeface="+mn-ea"/>
              <a:sym typeface="+mn-lt"/>
            </a:endParaRPr>
          </a:p>
        </p:txBody>
      </p:sp>
      <p:sp>
        <p:nvSpPr>
          <p:cNvPr id="5" name="TextBox 25"/>
          <p:cNvSpPr txBox="1"/>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cs typeface="+mn-ea"/>
                <a:sym typeface="+mn-lt"/>
              </a:rPr>
              <a:t>目 录 </a:t>
            </a:r>
            <a:endParaRPr lang="zh-CN" altLang="en-US" b="1" noProof="1">
              <a:solidFill>
                <a:schemeClr val="accent1"/>
              </a:solidFill>
              <a:cs typeface="+mn-ea"/>
              <a:sym typeface="+mn-lt"/>
            </a:endParaRPr>
          </a:p>
        </p:txBody>
      </p:sp>
      <p:sp>
        <p:nvSpPr>
          <p:cNvPr id="6" name="MH_Entry_1">
            <a:hlinkClick r:id="" action="ppaction://noaction"/>
          </p:cNvPr>
          <p:cNvSpPr txBox="1"/>
          <p:nvPr>
            <p:custDataLst>
              <p:tags r:id="rId1"/>
            </p:custDataLst>
          </p:nvPr>
        </p:nvSpPr>
        <p:spPr>
          <a:xfrm>
            <a:off x="1132211" y="1848326"/>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Autofit/>
          </a:bodyPr>
          <a:lstStyle/>
          <a:p>
            <a:pPr algn="ctr"/>
            <a:r>
              <a:rPr lang="zh-CN" altLang="en-US" smtClean="0">
                <a:solidFill>
                  <a:schemeClr val="bg1"/>
                </a:solidFill>
                <a:cs typeface="+mn-ea"/>
                <a:sym typeface="+mn-lt"/>
              </a:rPr>
              <a:t>　分析交易数据</a:t>
            </a:r>
            <a:endParaRPr lang="zh-CN" altLang="en-US" smtClean="0">
              <a:solidFill>
                <a:schemeClr val="bg1"/>
              </a:solidFill>
              <a:cs typeface="+mn-ea"/>
              <a:sym typeface="+mn-lt"/>
            </a:endParaRPr>
          </a:p>
        </p:txBody>
      </p:sp>
      <p:sp>
        <p:nvSpPr>
          <p:cNvPr id="7" name="MH_Number_1">
            <a:hlinkClick r:id="" action="ppaction://noaction"/>
          </p:cNvPr>
          <p:cNvSpPr/>
          <p:nvPr>
            <p:custDataLst>
              <p:tags r:id="rId2"/>
            </p:custDataLst>
          </p:nvPr>
        </p:nvSpPr>
        <p:spPr>
          <a:xfrm>
            <a:off x="5015959" y="1779807"/>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accent1"/>
                </a:solidFill>
                <a:cs typeface="+mn-ea"/>
                <a:sym typeface="+mn-lt"/>
              </a:rPr>
              <a:t>任务一</a:t>
            </a:r>
            <a:endParaRPr lang="zh-CN" altLang="en-US" dirty="0">
              <a:solidFill>
                <a:schemeClr val="accent1"/>
              </a:solidFill>
              <a:cs typeface="+mn-ea"/>
              <a:sym typeface="+mn-lt"/>
            </a:endParaRPr>
          </a:p>
        </p:txBody>
      </p:sp>
      <p:sp>
        <p:nvSpPr>
          <p:cNvPr id="8" name="MH_Entry_2">
            <a:hlinkClick r:id="" action="ppaction://noaction"/>
          </p:cNvPr>
          <p:cNvSpPr txBox="1"/>
          <p:nvPr>
            <p:custDataLst>
              <p:tags r:id="rId3"/>
            </p:custDataLst>
          </p:nvPr>
        </p:nvSpPr>
        <p:spPr>
          <a:xfrm>
            <a:off x="1132211" y="311422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smtClean="0">
                <a:solidFill>
                  <a:schemeClr val="bg1"/>
                </a:solidFill>
                <a:cs typeface="+mn-ea"/>
                <a:sym typeface="+mn-lt"/>
              </a:rPr>
              <a:t>分析推广数据</a:t>
            </a:r>
            <a:endParaRPr lang="zh-CN" altLang="en-US" smtClean="0">
              <a:solidFill>
                <a:schemeClr val="bg1"/>
              </a:solidFill>
              <a:cs typeface="+mn-ea"/>
              <a:sym typeface="+mn-lt"/>
            </a:endParaRPr>
          </a:p>
        </p:txBody>
      </p:sp>
      <p:sp>
        <p:nvSpPr>
          <p:cNvPr id="14" name="MH_Number_1">
            <a:hlinkClick r:id="" action="ppaction://noaction"/>
          </p:cNvPr>
          <p:cNvSpPr/>
          <p:nvPr>
            <p:custDataLst>
              <p:tags r:id="rId4"/>
            </p:custDataLst>
          </p:nvPr>
        </p:nvSpPr>
        <p:spPr>
          <a:xfrm>
            <a:off x="5015959" y="3037695"/>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任务二</a:t>
            </a:r>
            <a:endParaRPr lang="zh-CN" altLang="en-US" dirty="0">
              <a:solidFill>
                <a:schemeClr val="tx1">
                  <a:lumMod val="50000"/>
                  <a:lumOff val="50000"/>
                </a:schemeClr>
              </a:solidFill>
              <a:cs typeface="+mn-ea"/>
              <a:sym typeface="+mn-lt"/>
            </a:endParaRP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1756" y="1843973"/>
            <a:ext cx="4526777" cy="4519803"/>
          </a:xfrm>
          <a:prstGeom prst="rect">
            <a:avLst/>
          </a:prstGeom>
        </p:spPr>
      </p:pic>
      <p:sp>
        <p:nvSpPr>
          <p:cNvPr id="2" name="MH_Entry_2">
            <a:hlinkClick r:id="" action="ppaction://noaction"/>
          </p:cNvPr>
          <p:cNvSpPr txBox="1"/>
          <p:nvPr>
            <p:custDataLst>
              <p:tags r:id="rId6"/>
            </p:custDataLst>
          </p:nvPr>
        </p:nvSpPr>
        <p:spPr>
          <a:xfrm>
            <a:off x="1127131" y="5551884"/>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dirty="0" smtClean="0">
                <a:solidFill>
                  <a:schemeClr val="bg1"/>
                </a:solidFill>
                <a:cs typeface="+mn-ea"/>
                <a:sym typeface="+mn-lt"/>
              </a:rPr>
              <a:t>综合实训</a:t>
            </a:r>
            <a:endParaRPr lang="zh-CN" altLang="en-US" dirty="0">
              <a:solidFill>
                <a:schemeClr val="bg1"/>
              </a:solidFill>
              <a:cs typeface="+mn-ea"/>
              <a:sym typeface="+mn-lt"/>
            </a:endParaRPr>
          </a:p>
        </p:txBody>
      </p:sp>
      <p:sp>
        <p:nvSpPr>
          <p:cNvPr id="3" name="MH_Number_1">
            <a:hlinkClick r:id="" action="ppaction://noaction"/>
          </p:cNvPr>
          <p:cNvSpPr/>
          <p:nvPr>
            <p:custDataLst>
              <p:tags r:id="rId7"/>
            </p:custDataLst>
          </p:nvPr>
        </p:nvSpPr>
        <p:spPr>
          <a:xfrm>
            <a:off x="5010879" y="5475350"/>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实训</a:t>
            </a:r>
            <a:endParaRPr lang="zh-CN" altLang="en-US" dirty="0">
              <a:solidFill>
                <a:schemeClr val="tx1">
                  <a:lumMod val="50000"/>
                  <a:lumOff val="50000"/>
                </a:schemeClr>
              </a:solidFill>
              <a:cs typeface="+mn-ea"/>
              <a:sym typeface="+mn-lt"/>
            </a:endParaRPr>
          </a:p>
        </p:txBody>
      </p:sp>
      <p:sp>
        <p:nvSpPr>
          <p:cNvPr id="12" name="MH_Entry_2">
            <a:hlinkClick r:id="" action="ppaction://noaction"/>
          </p:cNvPr>
          <p:cNvSpPr txBox="1"/>
          <p:nvPr>
            <p:custDataLst>
              <p:tags r:id="rId8"/>
            </p:custDataLst>
          </p:nvPr>
        </p:nvSpPr>
        <p:spPr>
          <a:xfrm>
            <a:off x="1132211" y="4333427"/>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smtClean="0">
                <a:solidFill>
                  <a:schemeClr val="bg1"/>
                </a:solidFill>
                <a:cs typeface="+mn-ea"/>
                <a:sym typeface="+mn-lt"/>
              </a:rPr>
              <a:t>分析利润数据</a:t>
            </a:r>
            <a:endParaRPr lang="zh-CN" altLang="en-US" smtClean="0">
              <a:solidFill>
                <a:schemeClr val="bg1"/>
              </a:solidFill>
              <a:cs typeface="+mn-ea"/>
              <a:sym typeface="+mn-lt"/>
            </a:endParaRPr>
          </a:p>
        </p:txBody>
      </p:sp>
      <p:sp>
        <p:nvSpPr>
          <p:cNvPr id="13" name="MH_Number_1">
            <a:hlinkClick r:id="" action="ppaction://noaction"/>
          </p:cNvPr>
          <p:cNvSpPr/>
          <p:nvPr>
            <p:custDataLst>
              <p:tags r:id="rId9"/>
            </p:custDataLst>
          </p:nvPr>
        </p:nvSpPr>
        <p:spPr>
          <a:xfrm>
            <a:off x="5015959" y="4256893"/>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smtClean="0">
                <a:solidFill>
                  <a:schemeClr val="tx1">
                    <a:lumMod val="50000"/>
                    <a:lumOff val="50000"/>
                  </a:schemeClr>
                </a:solidFill>
                <a:cs typeface="+mn-ea"/>
                <a:sym typeface="+mn-lt"/>
              </a:rPr>
              <a:t>任务三</a:t>
            </a:r>
            <a:endParaRPr lang="zh-CN" altLang="en-US"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5"/>
          <p:cNvSpPr txBox="1">
            <a:spLocks noChangeArrowheads="1"/>
          </p:cNvSpPr>
          <p:nvPr>
            <p:custDataLst>
              <p:tags r:id="rId1"/>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相关知识</a:t>
            </a:r>
            <a:endParaRPr lang="zh-CN" altLang="en-US" sz="24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a:spLocks noGrp="1"/>
          </p:cNvSpPr>
          <p:nvPr>
            <p:ph type="title"/>
            <p:custDataLst>
              <p:tags r:id="rId2"/>
            </p:custDataLst>
          </p:nvPr>
        </p:nvSpPr>
        <p:spPr/>
        <p:txBody>
          <a:bodyPr/>
          <a:lstStyle/>
          <a:p>
            <a:r>
              <a:rPr lang="zh-CN" altLang="en-US">
                <a:latin typeface="+mn-lt"/>
                <a:ea typeface="+mn-ea"/>
                <a:cs typeface="+mn-ea"/>
                <a:sym typeface="+mn-lt"/>
              </a:rPr>
              <a:t>一、利润与利润率</a:t>
            </a:r>
            <a:endParaRPr lang="zh-CN" altLang="en-US">
              <a:latin typeface="+mn-lt"/>
              <a:ea typeface="+mn-ea"/>
              <a:cs typeface="+mn-ea"/>
              <a:sym typeface="+mn-lt"/>
            </a:endParaRPr>
          </a:p>
        </p:txBody>
      </p:sp>
      <p:sp>
        <p:nvSpPr>
          <p:cNvPr id="40" name="内容占位符 2"/>
          <p:cNvSpPr>
            <a:spLocks noGrp="1"/>
          </p:cNvSpPr>
          <p:nvPr>
            <p:ph idx="1"/>
            <p:custDataLst>
              <p:tags r:id="rId3"/>
            </p:custDataLst>
          </p:nvPr>
        </p:nvSpPr>
        <p:spPr>
          <a:xfrm>
            <a:off x="838200" y="1078865"/>
            <a:ext cx="10073640" cy="1461135"/>
          </a:xfrm>
        </p:spPr>
        <p:txBody>
          <a:bodyPr>
            <a:noAutofit/>
          </a:bodyPr>
          <a:lstStyle/>
          <a:p>
            <a:pPr fontAlgn="auto">
              <a:lnSpc>
                <a:spcPct val="130000"/>
              </a:lnSpc>
            </a:pPr>
            <a:r>
              <a:rPr lang="zh-CN" altLang="en-US">
                <a:cs typeface="+mn-ea"/>
                <a:sym typeface="+mn-lt"/>
              </a:rPr>
              <a:t>在会计学中，利润指的是企业在一定会计期间内所取得的经营成果，利润率则是用来比较不同商品的利润水平、确定增量销售的价值、指引定价和促销策略的指标。</a:t>
            </a:r>
            <a:endParaRPr lang="zh-CN" altLang="en-US">
              <a:cs typeface="+mn-ea"/>
              <a:sym typeface="+mn-lt"/>
            </a:endParaRPr>
          </a:p>
        </p:txBody>
      </p:sp>
      <p:grpSp>
        <p:nvGrpSpPr>
          <p:cNvPr id="27" name="组合 26"/>
          <p:cNvGrpSpPr/>
          <p:nvPr/>
        </p:nvGrpSpPr>
        <p:grpSpPr>
          <a:xfrm>
            <a:off x="1357460" y="2674765"/>
            <a:ext cx="1860193" cy="1467165"/>
            <a:chOff x="1089382" y="1279283"/>
            <a:chExt cx="1396445" cy="1100373"/>
          </a:xfrm>
          <a:solidFill>
            <a:srgbClr val="DEA900"/>
          </a:solidFill>
        </p:grpSpPr>
        <p:sp>
          <p:nvSpPr>
            <p:cNvPr id="28" name="矩形 2"/>
            <p:cNvSpPr/>
            <p:nvPr>
              <p:custDataLst>
                <p:tags r:id="rId4"/>
              </p:custDataLst>
            </p:nvPr>
          </p:nvSpPr>
          <p:spPr>
            <a:xfrm>
              <a:off x="1089382" y="1279283"/>
              <a:ext cx="1396445"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30" name="TextBox 15"/>
            <p:cNvSpPr txBox="1"/>
            <p:nvPr>
              <p:custDataLst>
                <p:tags r:id="rId5"/>
              </p:custDataLst>
            </p:nvPr>
          </p:nvSpPr>
          <p:spPr>
            <a:xfrm>
              <a:off x="1490147" y="1537668"/>
              <a:ext cx="594914" cy="345281"/>
            </a:xfrm>
            <a:prstGeom prst="rect">
              <a:avLst/>
            </a:prstGeom>
            <a:noFill/>
          </p:spPr>
          <p:txBody>
            <a:bodyPr vert="horz" wrap="none" rtlCol="0">
              <a:spAutoFit/>
            </a:bodyPr>
            <a:lstStyle/>
            <a:p>
              <a:pPr algn="ctr" defTabSz="609600"/>
              <a:r>
                <a:rPr lang="zh-CN" altLang="en-US" b="1" smtClean="0">
                  <a:solidFill>
                    <a:prstClr val="white"/>
                  </a:solidFill>
                  <a:latin typeface="微软雅黑" panose="020B0503020204020204" pitchFamily="34" charset="-122"/>
                  <a:ea typeface="微软雅黑" panose="020B0503020204020204" pitchFamily="34" charset="-122"/>
                </a:rPr>
                <a:t>利润</a:t>
              </a:r>
              <a:endParaRPr lang="zh-CN" altLang="en-US" b="1" smtClean="0">
                <a:solidFill>
                  <a:prstClr val="white"/>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3308314" y="2674766"/>
            <a:ext cx="7603525" cy="1313249"/>
            <a:chOff x="2553885" y="1279283"/>
            <a:chExt cx="5237881" cy="984937"/>
          </a:xfrm>
        </p:grpSpPr>
        <p:sp>
          <p:nvSpPr>
            <p:cNvPr id="32" name="矩形 31"/>
            <p:cNvSpPr/>
            <p:nvPr>
              <p:custDataLst>
                <p:tags r:id="rId6"/>
              </p:custDataLst>
            </p:nvPr>
          </p:nvSpPr>
          <p:spPr>
            <a:xfrm>
              <a:off x="2553885" y="1279283"/>
              <a:ext cx="5227383" cy="98493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49" name="Rectangle 13" descr="FD1DDF730CE4456e89755B07FE1653D0# #Rectangle 13"/>
            <p:cNvSpPr>
              <a:spLocks noChangeArrowheads="1"/>
            </p:cNvSpPr>
            <p:nvPr>
              <p:custDataLst>
                <p:tags r:id="rId7"/>
              </p:custDataLst>
            </p:nvPr>
          </p:nvSpPr>
          <p:spPr bwMode="auto">
            <a:xfrm>
              <a:off x="2679894" y="1606811"/>
              <a:ext cx="51118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609600" eaLnBrk="1" hangingPunct="1">
                <a:spcBef>
                  <a:spcPct val="0"/>
                </a:spcBef>
                <a:buNone/>
                <a:defRPr/>
              </a:pPr>
              <a:r>
                <a:rPr sz="1800" dirty="0">
                  <a:solidFill>
                    <a:prstClr val="black">
                      <a:lumMod val="50000"/>
                      <a:lumOff val="50000"/>
                    </a:prstClr>
                  </a:solidFill>
                  <a:latin typeface="微软雅黑" panose="020B0503020204020204" pitchFamily="34" charset="-122"/>
                  <a:ea typeface="微软雅黑" panose="020B0503020204020204" pitchFamily="34" charset="-122"/>
                </a:rPr>
                <a:t>指店铺收入与成本的差额，其计算公式为：</a:t>
              </a:r>
              <a:r>
                <a:rPr sz="1800" b="1" dirty="0">
                  <a:solidFill>
                    <a:prstClr val="black">
                      <a:lumMod val="50000"/>
                      <a:lumOff val="50000"/>
                    </a:prstClr>
                  </a:solidFill>
                  <a:latin typeface="微软雅黑" panose="020B0503020204020204" pitchFamily="34" charset="-122"/>
                  <a:ea typeface="微软雅黑" panose="020B0503020204020204" pitchFamily="34" charset="-122"/>
                </a:rPr>
                <a:t>利润 = 成交金额 - 总成本。</a:t>
              </a:r>
              <a:endParaRPr sz="1800" b="1" dirty="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1357630" y="4389120"/>
            <a:ext cx="1859915" cy="1994535"/>
            <a:chOff x="1089382" y="1279283"/>
            <a:chExt cx="1396445" cy="2009427"/>
          </a:xfrm>
          <a:solidFill>
            <a:srgbClr val="DEA900"/>
          </a:solidFill>
        </p:grpSpPr>
        <p:sp>
          <p:nvSpPr>
            <p:cNvPr id="51" name="矩形 2"/>
            <p:cNvSpPr/>
            <p:nvPr>
              <p:custDataLst>
                <p:tags r:id="rId8"/>
              </p:custDataLst>
            </p:nvPr>
          </p:nvSpPr>
          <p:spPr>
            <a:xfrm>
              <a:off x="1089382" y="1279283"/>
              <a:ext cx="1396445" cy="2009427"/>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white"/>
                </a:solidFill>
                <a:latin typeface="微软雅黑" panose="020B0503020204020204" pitchFamily="34" charset="-122"/>
                <a:ea typeface="微软雅黑" panose="020B0503020204020204" pitchFamily="34" charset="-122"/>
              </a:endParaRPr>
            </a:p>
          </p:txBody>
        </p:sp>
        <p:sp>
          <p:nvSpPr>
            <p:cNvPr id="52" name="TextBox 15"/>
            <p:cNvSpPr txBox="1"/>
            <p:nvPr>
              <p:custDataLst>
                <p:tags r:id="rId9"/>
              </p:custDataLst>
            </p:nvPr>
          </p:nvSpPr>
          <p:spPr>
            <a:xfrm>
              <a:off x="1322520" y="1978520"/>
              <a:ext cx="930169" cy="463812"/>
            </a:xfrm>
            <a:prstGeom prst="rect">
              <a:avLst/>
            </a:prstGeom>
            <a:noFill/>
          </p:spPr>
          <p:txBody>
            <a:bodyPr vert="horz" wrap="square" rtlCol="0">
              <a:spAutoFit/>
            </a:bodyPr>
            <a:lstStyle/>
            <a:p>
              <a:pPr algn="ctr" defTabSz="609600"/>
              <a:r>
                <a:rPr lang="zh-CN" altLang="en-US" b="1" smtClean="0">
                  <a:solidFill>
                    <a:prstClr val="white"/>
                  </a:solidFill>
                  <a:latin typeface="微软雅黑" panose="020B0503020204020204" pitchFamily="34" charset="-122"/>
                  <a:ea typeface="微软雅黑" panose="020B0503020204020204" pitchFamily="34" charset="-122"/>
                </a:rPr>
                <a:t>利润率</a:t>
              </a:r>
              <a:endParaRPr lang="zh-CN" altLang="en-US" b="1" smtClean="0">
                <a:solidFill>
                  <a:prstClr val="white"/>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3308314" y="4389266"/>
            <a:ext cx="7588250" cy="1994535"/>
            <a:chOff x="2553885" y="1279283"/>
            <a:chExt cx="5696486" cy="1495902"/>
          </a:xfrm>
        </p:grpSpPr>
        <p:sp>
          <p:nvSpPr>
            <p:cNvPr id="54" name="矩形 53"/>
            <p:cNvSpPr/>
            <p:nvPr>
              <p:custDataLst>
                <p:tags r:id="rId10"/>
              </p:custDataLst>
            </p:nvPr>
          </p:nvSpPr>
          <p:spPr>
            <a:xfrm>
              <a:off x="2553885" y="1279283"/>
              <a:ext cx="5696486" cy="1495902"/>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00"/>
              <a:endParaRPr lang="zh-CN" altLang="en-US" sz="24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55" name="Rectangle 13" descr="FD1DDF730CE4456e89755B07FE1653D0# #Rectangle 13"/>
            <p:cNvSpPr>
              <a:spLocks noChangeArrowheads="1"/>
            </p:cNvSpPr>
            <p:nvPr>
              <p:custDataLst>
                <p:tags r:id="rId11"/>
              </p:custDataLst>
            </p:nvPr>
          </p:nvSpPr>
          <p:spPr bwMode="auto">
            <a:xfrm>
              <a:off x="2679894" y="1369639"/>
              <a:ext cx="5284488" cy="1314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defTabSz="609600" eaLnBrk="1" hangingPunct="1">
                <a:spcBef>
                  <a:spcPct val="0"/>
                </a:spcBef>
                <a:buNone/>
                <a:defRPr/>
              </a:pPr>
              <a:r>
                <a:rPr sz="1800">
                  <a:solidFill>
                    <a:prstClr val="black">
                      <a:lumMod val="50000"/>
                      <a:lumOff val="50000"/>
                    </a:prstClr>
                  </a:solidFill>
                  <a:latin typeface="微软雅黑" panose="020B0503020204020204" pitchFamily="34" charset="-122"/>
                  <a:ea typeface="微软雅黑" panose="020B0503020204020204" pitchFamily="34" charset="-122"/>
                </a:rPr>
                <a:t>包括销售利润率、成本利润率等，用于衡量销售、成本等项目的价值转化情况。</a:t>
              </a:r>
              <a:endParaRPr sz="1800">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609600" eaLnBrk="1" hangingPunct="1">
                <a:spcBef>
                  <a:spcPct val="0"/>
                </a:spcBef>
                <a:buNone/>
                <a:defRPr/>
              </a:pPr>
              <a:r>
                <a:rPr lang="zh-CN" sz="1800">
                  <a:solidFill>
                    <a:prstClr val="black">
                      <a:lumMod val="50000"/>
                      <a:lumOff val="50000"/>
                    </a:prstClr>
                  </a:solidFill>
                  <a:latin typeface="微软雅黑" panose="020B0503020204020204" pitchFamily="34" charset="-122"/>
                  <a:ea typeface="微软雅黑" panose="020B0503020204020204" pitchFamily="34" charset="-122"/>
                </a:rPr>
                <a:t>如果需要计算</a:t>
              </a:r>
              <a:r>
                <a:rPr sz="1800">
                  <a:solidFill>
                    <a:prstClr val="black">
                      <a:lumMod val="50000"/>
                      <a:lumOff val="50000"/>
                    </a:prstClr>
                  </a:solidFill>
                  <a:latin typeface="微软雅黑" panose="020B0503020204020204" pitchFamily="34" charset="-122"/>
                  <a:ea typeface="微软雅黑" panose="020B0503020204020204" pitchFamily="34" charset="-122"/>
                </a:rPr>
                <a:t>销售利润率，其计算公式为：</a:t>
              </a:r>
              <a:r>
                <a:rPr sz="1800" b="1">
                  <a:solidFill>
                    <a:prstClr val="black">
                      <a:lumMod val="50000"/>
                      <a:lumOff val="50000"/>
                    </a:prstClr>
                  </a:solidFill>
                  <a:latin typeface="微软雅黑" panose="020B0503020204020204" pitchFamily="34" charset="-122"/>
                  <a:ea typeface="微软雅黑" panose="020B0503020204020204" pitchFamily="34" charset="-122"/>
                </a:rPr>
                <a:t>销售利润率 = 利润 ÷成交金额 ×100%。</a:t>
              </a:r>
              <a:endParaRPr sz="1800" b="1">
                <a:solidFill>
                  <a:prstClr val="black">
                    <a:lumMod val="50000"/>
                    <a:lumOff val="50000"/>
                  </a:prstClr>
                </a:solidFill>
                <a:latin typeface="微软雅黑" panose="020B0503020204020204" pitchFamily="34" charset="-122"/>
                <a:ea typeface="微软雅黑" panose="020B0503020204020204" pitchFamily="34" charset="-122"/>
              </a:endParaRPr>
            </a:p>
            <a:p>
              <a:pPr algn="just" defTabSz="609600" eaLnBrk="1" hangingPunct="1">
                <a:spcBef>
                  <a:spcPct val="0"/>
                </a:spcBef>
                <a:buNone/>
                <a:defRPr/>
              </a:pPr>
              <a:r>
                <a:rPr sz="1800">
                  <a:solidFill>
                    <a:prstClr val="black">
                      <a:lumMod val="50000"/>
                      <a:lumOff val="50000"/>
                    </a:prstClr>
                  </a:solidFill>
                  <a:latin typeface="微软雅黑" panose="020B0503020204020204" pitchFamily="34" charset="-122"/>
                  <a:ea typeface="微软雅黑" panose="020B0503020204020204" pitchFamily="34" charset="-122"/>
                </a:rPr>
                <a:t>如果需要计算成本利润率，其计算公式为：</a:t>
              </a:r>
              <a:r>
                <a:rPr sz="1800" b="1">
                  <a:solidFill>
                    <a:prstClr val="black">
                      <a:lumMod val="50000"/>
                      <a:lumOff val="50000"/>
                    </a:prstClr>
                  </a:solidFill>
                  <a:latin typeface="微软雅黑" panose="020B0503020204020204" pitchFamily="34" charset="-122"/>
                  <a:ea typeface="微软雅黑" panose="020B0503020204020204" pitchFamily="34" charset="-122"/>
                </a:rPr>
                <a:t>成本利润率 = 利润÷ 总成本 ×100%。</a:t>
              </a:r>
              <a:endParaRPr sz="1800" b="1">
                <a:solidFill>
                  <a:prstClr val="black">
                    <a:lumMod val="50000"/>
                    <a:lumOff val="50000"/>
                  </a:prstClr>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left)">
                                      <p:cBhvr>
                                        <p:cTn id="13" dur="500"/>
                                        <p:tgtEl>
                                          <p:spTgt spid="31"/>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left)">
                                      <p:cBhvr>
                                        <p:cTn id="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991870" y="2423160"/>
            <a:ext cx="10360025" cy="3766820"/>
          </a:xfrm>
          <a:prstGeom prst="rect">
            <a:avLst/>
          </a:prstGeom>
          <a:solidFill>
            <a:schemeClr val="accent5">
              <a:lumMod val="40000"/>
              <a:lumOff val="60000"/>
            </a:schemeClr>
          </a:solidFill>
          <a:ln>
            <a:solidFill>
              <a:schemeClr val="accent5">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7" name="矩形 6"/>
          <p:cNvSpPr/>
          <p:nvPr>
            <p:custDataLst>
              <p:tags r:id="rId2"/>
            </p:custDataLst>
          </p:nvPr>
        </p:nvSpPr>
        <p:spPr>
          <a:xfrm>
            <a:off x="838200" y="2296160"/>
            <a:ext cx="10360025" cy="3766820"/>
          </a:xfrm>
          <a:prstGeom prst="rect">
            <a:avLst/>
          </a:prstGeom>
          <a:solidFill>
            <a:schemeClr val="accent5">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14" name="文本框 5"/>
          <p:cNvSpPr txBox="1">
            <a:spLocks noChangeArrowheads="1"/>
          </p:cNvSpPr>
          <p:nvPr>
            <p:custDataLst>
              <p:tags r:id="rId3"/>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相关知识</a:t>
            </a:r>
            <a:endParaRPr lang="zh-CN" altLang="en-US" sz="24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a:spLocks noGrp="1"/>
          </p:cNvSpPr>
          <p:nvPr>
            <p:ph type="title"/>
            <p:custDataLst>
              <p:tags r:id="rId4"/>
            </p:custDataLst>
          </p:nvPr>
        </p:nvSpPr>
        <p:spPr/>
        <p:txBody>
          <a:bodyPr/>
          <a:lstStyle/>
          <a:p>
            <a:r>
              <a:rPr lang="zh-CN" altLang="en-US">
                <a:latin typeface="+mn-lt"/>
                <a:ea typeface="+mn-ea"/>
                <a:cs typeface="+mn-ea"/>
                <a:sym typeface="+mn-lt"/>
              </a:rPr>
              <a:t>二、线性预测</a:t>
            </a:r>
            <a:endParaRPr lang="zh-CN" altLang="en-US">
              <a:latin typeface="+mn-lt"/>
              <a:ea typeface="+mn-ea"/>
              <a:cs typeface="+mn-ea"/>
              <a:sym typeface="+mn-lt"/>
            </a:endParaRPr>
          </a:p>
        </p:txBody>
      </p:sp>
      <p:sp>
        <p:nvSpPr>
          <p:cNvPr id="40" name="内容占位符 2"/>
          <p:cNvSpPr>
            <a:spLocks noGrp="1"/>
          </p:cNvSpPr>
          <p:nvPr>
            <p:ph idx="1"/>
            <p:custDataLst>
              <p:tags r:id="rId5"/>
            </p:custDataLst>
          </p:nvPr>
        </p:nvSpPr>
        <p:spPr>
          <a:xfrm>
            <a:off x="838200" y="1078865"/>
            <a:ext cx="10073640" cy="993775"/>
          </a:xfrm>
        </p:spPr>
        <p:txBody>
          <a:bodyPr>
            <a:noAutofit/>
          </a:bodyPr>
          <a:lstStyle/>
          <a:p>
            <a:pPr fontAlgn="auto">
              <a:lnSpc>
                <a:spcPct val="130000"/>
              </a:lnSpc>
            </a:pPr>
            <a:r>
              <a:rPr lang="zh-CN" altLang="en-US">
                <a:cs typeface="+mn-ea"/>
                <a:sym typeface="+mn-lt"/>
              </a:rPr>
              <a:t>预测数据较常用的方法就是线性预测法，该方法多用于通过一个变量来预测另一个变量的变化趋势。</a:t>
            </a:r>
            <a:endParaRPr lang="zh-CN" altLang="en-US">
              <a:cs typeface="+mn-ea"/>
              <a:sym typeface="+mn-lt"/>
            </a:endParaRPr>
          </a:p>
        </p:txBody>
      </p:sp>
      <p:sp>
        <p:nvSpPr>
          <p:cNvPr id="4" name="内容占位符 2"/>
          <p:cNvSpPr>
            <a:spLocks noGrp="1"/>
          </p:cNvSpPr>
          <p:nvPr>
            <p:custDataLst>
              <p:tags r:id="rId6"/>
            </p:custDataLst>
          </p:nvPr>
        </p:nvSpPr>
        <p:spPr>
          <a:xfrm>
            <a:off x="985520" y="2505075"/>
            <a:ext cx="10073640" cy="3543300"/>
          </a:xfrm>
          <a:prstGeom prst="rect">
            <a:avLst/>
          </a:prstGeom>
        </p:spPr>
        <p:txBody>
          <a:bodyPr vert="horz" lIns="121899" tIns="60949" rIns="121899" bIns="60949" rtlCol="0">
            <a:noAutofit/>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30000"/>
              </a:lnSpc>
            </a:pPr>
            <a:r>
              <a:rPr lang="zh-CN" altLang="en-US">
                <a:cs typeface="+mn-ea"/>
                <a:sym typeface="+mn-lt"/>
              </a:rPr>
              <a:t>在 Excel 中可以利用 TREND 函数进行线性预测，该函数的语法格式为：</a:t>
            </a:r>
            <a:r>
              <a:rPr lang="zh-CN" altLang="en-US" b="1">
                <a:cs typeface="+mn-ea"/>
                <a:sym typeface="+mn-lt"/>
              </a:rPr>
              <a:t>TREND(known_y’s, [known_x’s], [new_x’s], [const])。</a:t>
            </a:r>
            <a:endParaRPr lang="zh-CN" altLang="en-US" b="1">
              <a:cs typeface="+mn-ea"/>
              <a:sym typeface="+mn-lt"/>
            </a:endParaRPr>
          </a:p>
          <a:p>
            <a:pPr fontAlgn="auto">
              <a:lnSpc>
                <a:spcPct val="130000"/>
              </a:lnSpc>
            </a:pPr>
            <a:endParaRPr lang="zh-CN" altLang="en-US">
              <a:cs typeface="+mn-ea"/>
              <a:sym typeface="+mn-lt"/>
            </a:endParaRPr>
          </a:p>
          <a:p>
            <a:pPr fontAlgn="auto">
              <a:lnSpc>
                <a:spcPct val="130000"/>
              </a:lnSpc>
            </a:pPr>
            <a:r>
              <a:rPr lang="zh-CN" altLang="en-US">
                <a:cs typeface="+mn-ea"/>
                <a:sym typeface="+mn-lt"/>
              </a:rPr>
              <a:t>● known_y’s：表示关系表达式 y = mx + b 中已知的 y 值集合。</a:t>
            </a:r>
            <a:endParaRPr lang="zh-CN" altLang="en-US">
              <a:cs typeface="+mn-ea"/>
              <a:sym typeface="+mn-lt"/>
            </a:endParaRPr>
          </a:p>
          <a:p>
            <a:pPr fontAlgn="auto">
              <a:lnSpc>
                <a:spcPct val="130000"/>
              </a:lnSpc>
            </a:pPr>
            <a:r>
              <a:rPr lang="zh-CN" altLang="en-US">
                <a:cs typeface="+mn-ea"/>
                <a:sym typeface="+mn-lt"/>
              </a:rPr>
              <a:t>● known_x’s：表示关系表达式 y = mx + b 中已知的可选 x 值集合。</a:t>
            </a:r>
            <a:endParaRPr lang="zh-CN" altLang="en-US">
              <a:cs typeface="+mn-ea"/>
              <a:sym typeface="+mn-lt"/>
            </a:endParaRPr>
          </a:p>
          <a:p>
            <a:pPr fontAlgn="auto">
              <a:lnSpc>
                <a:spcPct val="130000"/>
              </a:lnSpc>
            </a:pPr>
            <a:r>
              <a:rPr lang="zh-CN" altLang="en-US">
                <a:cs typeface="+mn-ea"/>
                <a:sym typeface="+mn-lt"/>
              </a:rPr>
              <a:t>● new_x’s：表示函数 TREND 返回对应 y 值的新 x 值。</a:t>
            </a:r>
            <a:endParaRPr lang="zh-CN" altLang="en-US">
              <a:cs typeface="+mn-ea"/>
              <a:sym typeface="+mn-lt"/>
            </a:endParaRPr>
          </a:p>
          <a:p>
            <a:pPr fontAlgn="auto">
              <a:lnSpc>
                <a:spcPct val="130000"/>
              </a:lnSpc>
            </a:pPr>
            <a:r>
              <a:rPr lang="zh-CN" altLang="en-US">
                <a:cs typeface="+mn-ea"/>
                <a:sym typeface="+mn-lt"/>
              </a:rPr>
              <a:t>● const：表示是否将常量 b 强制设为 0，此参数是非必要参数，可以省略。</a:t>
            </a: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sz="2000" dirty="0">
                <a:latin typeface="+mn-lt"/>
                <a:ea typeface="+mn-ea"/>
                <a:cs typeface="+mn-ea"/>
                <a:sym typeface="+mn-lt"/>
              </a:rPr>
              <a:t> </a:t>
            </a:r>
            <a:r>
              <a:rPr lang="zh-CN" altLang="en-US" sz="2000" dirty="0" smtClean="0">
                <a:latin typeface="+mn-lt"/>
                <a:ea typeface="+mn-ea"/>
                <a:cs typeface="+mn-ea"/>
                <a:sym typeface="+mn-lt"/>
              </a:rPr>
              <a:t>任务实战</a:t>
            </a:r>
            <a:r>
              <a:rPr lang="en-US" altLang="zh-CN" sz="2000" dirty="0" smtClean="0">
                <a:latin typeface="+mn-lt"/>
                <a:ea typeface="+mn-ea"/>
                <a:cs typeface="+mn-ea"/>
                <a:sym typeface="+mn-lt"/>
              </a:rPr>
              <a:t>1</a:t>
            </a:r>
            <a:r>
              <a:rPr lang="zh-CN" altLang="en-US" sz="2000" dirty="0">
                <a:latin typeface="+mn-lt"/>
                <a:ea typeface="+mn-ea"/>
                <a:cs typeface="+mn-ea"/>
                <a:sym typeface="+mn-lt"/>
              </a:rPr>
              <a:t>：分析不同商品类目的利润与利润率</a:t>
            </a:r>
            <a:endParaRPr lang="zh-CN" altLang="en-US" sz="2000"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457200" y="4938395"/>
            <a:ext cx="1136078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custDataLst>
              <p:tags r:id="rId4"/>
            </p:custDataLst>
          </p:nvPr>
        </p:nvSpPr>
        <p:spPr>
          <a:xfrm>
            <a:off x="582930" y="4938395"/>
            <a:ext cx="1111440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1</a:t>
            </a:r>
            <a:r>
              <a:rPr lang="zh-CN" altLang="en-US" sz="1800" dirty="0" smtClean="0"/>
              <a:t>）</a:t>
            </a:r>
            <a:r>
              <a:rPr sz="1800" dirty="0" smtClean="0"/>
              <a:t> 计算成本利润率</a:t>
            </a:r>
            <a:r>
              <a:rPr lang="en-US" altLang="zh-CN" sz="1800" dirty="0" smtClean="0"/>
              <a:t>                                               </a:t>
            </a:r>
            <a:r>
              <a:rPr lang="zh-CN" altLang="en-US" sz="1800" dirty="0" smtClean="0"/>
              <a:t>（</a:t>
            </a:r>
            <a:r>
              <a:rPr lang="en-US" altLang="zh-CN" sz="1800" dirty="0" smtClean="0"/>
              <a:t>2</a:t>
            </a:r>
            <a:r>
              <a:rPr lang="zh-CN" altLang="en-US" sz="1800" dirty="0" smtClean="0"/>
              <a:t>）创建并设置数据透视图</a:t>
            </a:r>
            <a:endParaRPr lang="zh-CN" altLang="en-US" sz="1800" dirty="0" smtClean="0"/>
          </a:p>
        </p:txBody>
      </p:sp>
      <p:pic>
        <p:nvPicPr>
          <p:cNvPr id="8" name="图片 7"/>
          <p:cNvPicPr>
            <a:picLocks noChangeAspect="1"/>
          </p:cNvPicPr>
          <p:nvPr>
            <p:custDataLst>
              <p:tags r:id="rId5"/>
            </p:custDataLst>
          </p:nvPr>
        </p:nvPicPr>
        <p:blipFill>
          <a:blip r:embed="rId6"/>
          <a:stretch>
            <a:fillRect/>
          </a:stretch>
        </p:blipFill>
        <p:spPr>
          <a:xfrm>
            <a:off x="457200" y="3198495"/>
            <a:ext cx="5551805" cy="1514475"/>
          </a:xfrm>
          <a:prstGeom prst="rect">
            <a:avLst/>
          </a:prstGeom>
        </p:spPr>
      </p:pic>
      <p:pic>
        <p:nvPicPr>
          <p:cNvPr id="9" name="图片 8"/>
          <p:cNvPicPr>
            <a:picLocks noChangeAspect="1"/>
          </p:cNvPicPr>
          <p:nvPr>
            <p:custDataLst>
              <p:tags r:id="rId7"/>
            </p:custDataLst>
          </p:nvPr>
        </p:nvPicPr>
        <p:blipFill>
          <a:blip r:embed="rId8"/>
          <a:stretch>
            <a:fillRect/>
          </a:stretch>
        </p:blipFill>
        <p:spPr>
          <a:xfrm>
            <a:off x="6132830" y="2146935"/>
            <a:ext cx="5681980" cy="25660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sz="2000" dirty="0">
                <a:latin typeface="+mn-lt"/>
                <a:ea typeface="+mn-ea"/>
                <a:cs typeface="+mn-ea"/>
                <a:sym typeface="+mn-lt"/>
              </a:rPr>
              <a:t> </a:t>
            </a:r>
            <a:r>
              <a:rPr lang="zh-CN" altLang="en-US" sz="2000" dirty="0" smtClean="0">
                <a:latin typeface="+mn-lt"/>
                <a:ea typeface="+mn-ea"/>
                <a:cs typeface="+mn-ea"/>
                <a:sym typeface="+mn-lt"/>
              </a:rPr>
              <a:t>任务实战</a:t>
            </a:r>
            <a:r>
              <a:rPr lang="en-US" altLang="zh-CN" sz="2000" dirty="0" smtClean="0">
                <a:latin typeface="+mn-lt"/>
                <a:ea typeface="+mn-ea"/>
                <a:cs typeface="+mn-ea"/>
                <a:sym typeface="+mn-lt"/>
              </a:rPr>
              <a:t>2</a:t>
            </a:r>
            <a:r>
              <a:rPr lang="zh-CN" altLang="en-US" sz="2000" dirty="0">
                <a:latin typeface="+mn-lt"/>
                <a:ea typeface="+mn-ea"/>
                <a:cs typeface="+mn-ea"/>
                <a:sym typeface="+mn-lt"/>
              </a:rPr>
              <a:t>：预测店铺下半年的利润数据</a:t>
            </a:r>
            <a:endParaRPr lang="zh-CN" altLang="en-US" sz="2000" dirty="0">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任务实施</a:t>
            </a:r>
            <a:endParaRPr lang="zh-CN" altLang="en-US" sz="2400" b="1" dirty="0" smtClean="0">
              <a:solidFill>
                <a:schemeClr val="accent1"/>
              </a:solidFill>
              <a:latin typeface="+mn-lt"/>
              <a:ea typeface="+mn-ea"/>
              <a:cs typeface="+mn-ea"/>
              <a:sym typeface="+mn-lt"/>
            </a:endParaRPr>
          </a:p>
        </p:txBody>
      </p:sp>
      <p:sp>
        <p:nvSpPr>
          <p:cNvPr id="6" name="矩形 5"/>
          <p:cNvSpPr/>
          <p:nvPr>
            <p:custDataLst>
              <p:tags r:id="rId3"/>
            </p:custDataLst>
          </p:nvPr>
        </p:nvSpPr>
        <p:spPr>
          <a:xfrm>
            <a:off x="1259840" y="3227705"/>
            <a:ext cx="9398635"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文本框 4"/>
          <p:cNvSpPr txBox="1"/>
          <p:nvPr>
            <p:custDataLst>
              <p:tags r:id="rId4"/>
            </p:custDataLst>
          </p:nvPr>
        </p:nvSpPr>
        <p:spPr>
          <a:xfrm>
            <a:off x="1385570" y="3227705"/>
            <a:ext cx="854265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1</a:t>
            </a:r>
            <a:r>
              <a:rPr lang="zh-CN" altLang="en-US" sz="1800" dirty="0" smtClean="0"/>
              <a:t>）</a:t>
            </a:r>
            <a:r>
              <a:rPr sz="1800" dirty="0" smtClean="0"/>
              <a:t> 设置函数参数</a:t>
            </a:r>
            <a:r>
              <a:rPr lang="en-US" altLang="zh-CN" sz="1800" dirty="0" smtClean="0"/>
              <a:t>                                                </a:t>
            </a:r>
            <a:r>
              <a:rPr lang="zh-CN" altLang="en-US" sz="1800" dirty="0" smtClean="0"/>
              <a:t>（</a:t>
            </a:r>
            <a:r>
              <a:rPr lang="en-US" altLang="zh-CN" sz="1800" dirty="0" smtClean="0"/>
              <a:t>2</a:t>
            </a:r>
            <a:r>
              <a:rPr lang="zh-CN" altLang="en-US" sz="1800" dirty="0" smtClean="0"/>
              <a:t>）填充函数</a:t>
            </a:r>
            <a:endParaRPr lang="zh-CN" altLang="en-US" sz="1800" dirty="0" smtClean="0"/>
          </a:p>
        </p:txBody>
      </p:sp>
      <p:pic>
        <p:nvPicPr>
          <p:cNvPr id="10" name="图片 9"/>
          <p:cNvPicPr>
            <a:picLocks noChangeAspect="1"/>
          </p:cNvPicPr>
          <p:nvPr>
            <p:custDataLst>
              <p:tags r:id="rId5"/>
            </p:custDataLst>
          </p:nvPr>
        </p:nvPicPr>
        <p:blipFill>
          <a:blip r:embed="rId6"/>
          <a:stretch>
            <a:fillRect/>
          </a:stretch>
        </p:blipFill>
        <p:spPr>
          <a:xfrm>
            <a:off x="1259840" y="1029970"/>
            <a:ext cx="4428490" cy="2043430"/>
          </a:xfrm>
          <a:prstGeom prst="rect">
            <a:avLst/>
          </a:prstGeom>
        </p:spPr>
      </p:pic>
      <p:pic>
        <p:nvPicPr>
          <p:cNvPr id="11" name="图片 10"/>
          <p:cNvPicPr>
            <a:picLocks noChangeAspect="1"/>
          </p:cNvPicPr>
          <p:nvPr>
            <p:custDataLst>
              <p:tags r:id="rId7"/>
            </p:custDataLst>
          </p:nvPr>
        </p:nvPicPr>
        <p:blipFill>
          <a:blip r:embed="rId8"/>
          <a:stretch>
            <a:fillRect/>
          </a:stretch>
        </p:blipFill>
        <p:spPr>
          <a:xfrm>
            <a:off x="6146800" y="1029970"/>
            <a:ext cx="4276090" cy="2030730"/>
          </a:xfrm>
          <a:prstGeom prst="rect">
            <a:avLst/>
          </a:prstGeom>
        </p:spPr>
      </p:pic>
      <p:sp>
        <p:nvSpPr>
          <p:cNvPr id="12" name="矩形 11"/>
          <p:cNvSpPr/>
          <p:nvPr>
            <p:custDataLst>
              <p:tags r:id="rId9"/>
            </p:custDataLst>
          </p:nvPr>
        </p:nvSpPr>
        <p:spPr>
          <a:xfrm>
            <a:off x="1259840" y="6162040"/>
            <a:ext cx="9398000" cy="43370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文本框 12"/>
          <p:cNvSpPr txBox="1"/>
          <p:nvPr>
            <p:custDataLst>
              <p:tags r:id="rId10"/>
            </p:custDataLst>
          </p:nvPr>
        </p:nvSpPr>
        <p:spPr>
          <a:xfrm>
            <a:off x="1385570" y="6162040"/>
            <a:ext cx="9271635" cy="368300"/>
          </a:xfrm>
          <a:prstGeom prst="rect">
            <a:avLst/>
          </a:prstGeom>
          <a:noFill/>
        </p:spPr>
        <p:txBody>
          <a:bodyPr wrap="square" rtlCol="0">
            <a:spAutoFit/>
          </a:bodyPr>
          <a:lstStyle/>
          <a:p>
            <a:r>
              <a:rPr lang="en-US" altLang="zh-CN" sz="1800" dirty="0" smtClean="0"/>
              <a:t>                   </a:t>
            </a:r>
            <a:r>
              <a:rPr lang="zh-CN" altLang="en-US" sz="1800" dirty="0" smtClean="0"/>
              <a:t>（</a:t>
            </a:r>
            <a:r>
              <a:rPr lang="en-US" altLang="zh-CN" sz="1800" dirty="0" smtClean="0"/>
              <a:t>3</a:t>
            </a:r>
            <a:r>
              <a:rPr lang="zh-CN" altLang="en-US" sz="1800" dirty="0" smtClean="0"/>
              <a:t>）</a:t>
            </a:r>
            <a:r>
              <a:rPr sz="1800" dirty="0" smtClean="0"/>
              <a:t> 计算利润</a:t>
            </a:r>
            <a:r>
              <a:rPr lang="en-US" altLang="zh-CN" sz="1800" dirty="0" smtClean="0"/>
              <a:t>                                             </a:t>
            </a:r>
            <a:r>
              <a:rPr lang="zh-CN" altLang="en-US" sz="1800" dirty="0" smtClean="0"/>
              <a:t>（</a:t>
            </a:r>
            <a:r>
              <a:rPr lang="en-US" altLang="zh-CN" sz="1800" dirty="0" smtClean="0"/>
              <a:t>4</a:t>
            </a:r>
            <a:r>
              <a:rPr lang="zh-CN" altLang="en-US" sz="1800" dirty="0" smtClean="0"/>
              <a:t>）创建并设置折线图</a:t>
            </a:r>
            <a:endParaRPr lang="zh-CN" altLang="en-US" sz="1800" dirty="0" smtClean="0"/>
          </a:p>
        </p:txBody>
      </p:sp>
      <p:pic>
        <p:nvPicPr>
          <p:cNvPr id="16" name="图片 15"/>
          <p:cNvPicPr>
            <a:picLocks noChangeAspect="1"/>
          </p:cNvPicPr>
          <p:nvPr>
            <p:custDataLst>
              <p:tags r:id="rId11"/>
            </p:custDataLst>
          </p:nvPr>
        </p:nvPicPr>
        <p:blipFill>
          <a:blip r:embed="rId12"/>
          <a:stretch>
            <a:fillRect/>
          </a:stretch>
        </p:blipFill>
        <p:spPr>
          <a:xfrm>
            <a:off x="1259840" y="3909695"/>
            <a:ext cx="4421505" cy="2127250"/>
          </a:xfrm>
          <a:prstGeom prst="rect">
            <a:avLst/>
          </a:prstGeom>
        </p:spPr>
      </p:pic>
      <p:pic>
        <p:nvPicPr>
          <p:cNvPr id="18" name="图片 17"/>
          <p:cNvPicPr>
            <a:picLocks noChangeAspect="1"/>
          </p:cNvPicPr>
          <p:nvPr>
            <p:custDataLst>
              <p:tags r:id="rId13"/>
            </p:custDataLst>
          </p:nvPr>
        </p:nvPicPr>
        <p:blipFill>
          <a:blip r:embed="rId14"/>
          <a:stretch>
            <a:fillRect/>
          </a:stretch>
        </p:blipFill>
        <p:spPr>
          <a:xfrm>
            <a:off x="5911215" y="3786505"/>
            <a:ext cx="4746625" cy="22504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5"/>
          <p:cNvSpPr/>
          <p:nvPr>
            <p:custDataLst>
              <p:tags r:id="rId1"/>
            </p:custDataLst>
          </p:nvPr>
        </p:nvSpPr>
        <p:spPr>
          <a:xfrm flipH="1">
            <a:off x="9499852" y="742533"/>
            <a:ext cx="2688681" cy="522982"/>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800" dirty="0">
                <a:solidFill>
                  <a:schemeClr val="bg1"/>
                </a:solidFill>
                <a:cs typeface="+mn-ea"/>
                <a:sym typeface="+mn-lt"/>
              </a:rPr>
              <a:t>CONTENTS</a:t>
            </a:r>
            <a:endParaRPr lang="en-US" altLang="zh-CN" sz="2800" dirty="0">
              <a:solidFill>
                <a:schemeClr val="bg1"/>
              </a:solidFill>
              <a:cs typeface="+mn-ea"/>
              <a:sym typeface="+mn-lt"/>
            </a:endParaRPr>
          </a:p>
        </p:txBody>
      </p:sp>
      <p:sp>
        <p:nvSpPr>
          <p:cNvPr id="3" name="TextBox 25"/>
          <p:cNvSpPr txBox="1"/>
          <p:nvPr>
            <p:custDataLst>
              <p:tags r:id="rId2"/>
            </p:custDataLst>
          </p:nvPr>
        </p:nvSpPr>
        <p:spPr>
          <a:xfrm flipH="1">
            <a:off x="8974264" y="1318376"/>
            <a:ext cx="959686" cy="461431"/>
          </a:xfrm>
          <a:prstGeom prst="rect">
            <a:avLst/>
          </a:prstGeom>
          <a:noFill/>
        </p:spPr>
        <p:txBody>
          <a:bodyPr wrap="square" lIns="91396" tIns="45699" rIns="91396" bIns="45699" rtlCol="0">
            <a:spAutoFit/>
            <a:scene3d>
              <a:camera prst="orthographicFront"/>
              <a:lightRig rig="threePt" dir="t"/>
            </a:scene3d>
          </a:bodyPr>
          <a:lstStyle/>
          <a:p>
            <a:pPr lvl="0" algn="r" fontAlgn="base"/>
            <a:r>
              <a:rPr lang="zh-CN" altLang="en-US" b="1" noProof="1">
                <a:solidFill>
                  <a:schemeClr val="accent1"/>
                </a:solidFill>
                <a:cs typeface="+mn-ea"/>
                <a:sym typeface="+mn-lt"/>
              </a:rPr>
              <a:t>目 录 </a:t>
            </a:r>
            <a:endParaRPr lang="zh-CN" altLang="en-US" b="1" noProof="1">
              <a:solidFill>
                <a:schemeClr val="accent1"/>
              </a:solidFill>
              <a:cs typeface="+mn-ea"/>
              <a:sym typeface="+mn-lt"/>
            </a:endParaRPr>
          </a:p>
        </p:txBody>
      </p:sp>
      <p:sp>
        <p:nvSpPr>
          <p:cNvPr id="6" name="MH_Entry_1">
            <a:hlinkClick r:id="" action="ppaction://noaction"/>
          </p:cNvPr>
          <p:cNvSpPr txBox="1"/>
          <p:nvPr>
            <p:custDataLst>
              <p:tags r:id="rId3"/>
            </p:custDataLst>
          </p:nvPr>
        </p:nvSpPr>
        <p:spPr>
          <a:xfrm>
            <a:off x="1132211" y="1848326"/>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lvl="0" algn="ctr">
              <a:buClrTx/>
              <a:buSzTx/>
              <a:buFontTx/>
            </a:pPr>
            <a:r>
              <a:rPr lang="zh-CN" altLang="en-US" smtClean="0">
                <a:solidFill>
                  <a:schemeClr val="bg1"/>
                </a:solidFill>
                <a:cs typeface="+mn-ea"/>
                <a:sym typeface="+mn-lt"/>
              </a:rPr>
              <a:t>　分析交易数据</a:t>
            </a:r>
            <a:endParaRPr lang="zh-CN" altLang="en-US" smtClean="0">
              <a:solidFill>
                <a:schemeClr val="bg1"/>
              </a:solidFill>
              <a:cs typeface="+mn-ea"/>
              <a:sym typeface="+mn-lt"/>
            </a:endParaRPr>
          </a:p>
        </p:txBody>
      </p:sp>
      <p:sp>
        <p:nvSpPr>
          <p:cNvPr id="7" name="MH_Number_1">
            <a:hlinkClick r:id="" action="ppaction://noaction"/>
          </p:cNvPr>
          <p:cNvSpPr/>
          <p:nvPr>
            <p:custDataLst>
              <p:tags r:id="rId4"/>
            </p:custDataLst>
          </p:nvPr>
        </p:nvSpPr>
        <p:spPr>
          <a:xfrm>
            <a:off x="5011514" y="5476142"/>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accent1"/>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accent1"/>
                </a:solidFill>
                <a:cs typeface="+mn-ea"/>
                <a:sym typeface="+mn-lt"/>
              </a:rPr>
              <a:t>实训</a:t>
            </a:r>
            <a:endParaRPr lang="zh-CN" altLang="en-US" dirty="0">
              <a:solidFill>
                <a:schemeClr val="accent1"/>
              </a:solidFill>
              <a:cs typeface="+mn-ea"/>
              <a:sym typeface="+mn-lt"/>
            </a:endParaRPr>
          </a:p>
        </p:txBody>
      </p:sp>
      <p:sp>
        <p:nvSpPr>
          <p:cNvPr id="8" name="MH_Entry_2">
            <a:hlinkClick r:id="" action="ppaction://noaction"/>
          </p:cNvPr>
          <p:cNvSpPr txBox="1"/>
          <p:nvPr>
            <p:custDataLst>
              <p:tags r:id="rId5"/>
            </p:custDataLst>
          </p:nvPr>
        </p:nvSpPr>
        <p:spPr>
          <a:xfrm>
            <a:off x="1132211" y="3114229"/>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smtClean="0">
                <a:solidFill>
                  <a:schemeClr val="bg1"/>
                </a:solidFill>
                <a:cs typeface="+mn-ea"/>
                <a:sym typeface="+mn-lt"/>
              </a:rPr>
              <a:t>分析推广数据</a:t>
            </a:r>
            <a:endParaRPr lang="zh-CN" altLang="en-US" smtClean="0">
              <a:solidFill>
                <a:schemeClr val="bg1"/>
              </a:solidFill>
              <a:cs typeface="+mn-ea"/>
              <a:sym typeface="+mn-lt"/>
            </a:endParaRPr>
          </a:p>
        </p:txBody>
      </p:sp>
      <p:sp>
        <p:nvSpPr>
          <p:cNvPr id="14" name="MH_Number_1">
            <a:hlinkClick r:id="" action="ppaction://noaction"/>
          </p:cNvPr>
          <p:cNvSpPr/>
          <p:nvPr>
            <p:custDataLst>
              <p:tags r:id="rId6"/>
            </p:custDataLst>
          </p:nvPr>
        </p:nvSpPr>
        <p:spPr>
          <a:xfrm>
            <a:off x="5015959" y="3037695"/>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任务二</a:t>
            </a:r>
            <a:endParaRPr lang="zh-CN" altLang="en-US" dirty="0">
              <a:solidFill>
                <a:schemeClr val="tx1">
                  <a:lumMod val="50000"/>
                  <a:lumOff val="50000"/>
                </a:schemeClr>
              </a:solidFill>
              <a:cs typeface="+mn-ea"/>
              <a:sym typeface="+mn-lt"/>
            </a:endParaRPr>
          </a:p>
        </p:txBody>
      </p:sp>
      <p:pic>
        <p:nvPicPr>
          <p:cNvPr id="9" name="图片 8"/>
          <p:cNvPicPr>
            <a:picLocks noChangeAspect="1"/>
          </p:cNvPicPr>
          <p:nvPr>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7661756" y="1843973"/>
            <a:ext cx="4526777" cy="4519803"/>
          </a:xfrm>
          <a:prstGeom prst="rect">
            <a:avLst/>
          </a:prstGeom>
        </p:spPr>
      </p:pic>
      <p:sp>
        <p:nvSpPr>
          <p:cNvPr id="10" name="MH_Entry_2">
            <a:hlinkClick r:id="" action="ppaction://noaction"/>
          </p:cNvPr>
          <p:cNvSpPr txBox="1"/>
          <p:nvPr>
            <p:custDataLst>
              <p:tags r:id="rId9"/>
            </p:custDataLst>
          </p:nvPr>
        </p:nvSpPr>
        <p:spPr>
          <a:xfrm>
            <a:off x="1127131" y="5551884"/>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accent1"/>
          </a:solidFill>
          <a:ln>
            <a:noFill/>
          </a:ln>
        </p:spPr>
        <p:txBody>
          <a:bodyPr wrap="square" lIns="71966" tIns="0" rIns="287860" bIns="0" anchor="ctr">
            <a:noAutofit/>
          </a:bodyPr>
          <a:lstStyle/>
          <a:p>
            <a:pPr lvl="0" algn="ctr">
              <a:buClrTx/>
              <a:buSzTx/>
              <a:buFontTx/>
            </a:pPr>
            <a:r>
              <a:rPr lang="zh-CN" altLang="en-US" smtClean="0">
                <a:solidFill>
                  <a:schemeClr val="bg1"/>
                </a:solidFill>
                <a:cs typeface="+mn-ea"/>
                <a:sym typeface="+mn-lt"/>
              </a:rPr>
              <a:t>综合实训</a:t>
            </a:r>
            <a:endParaRPr lang="zh-CN" altLang="en-US" smtClean="0">
              <a:solidFill>
                <a:schemeClr val="bg1"/>
              </a:solidFill>
              <a:cs typeface="+mn-ea"/>
              <a:sym typeface="+mn-lt"/>
            </a:endParaRPr>
          </a:p>
        </p:txBody>
      </p:sp>
      <p:sp>
        <p:nvSpPr>
          <p:cNvPr id="21" name="MH_Number_1">
            <a:hlinkClick r:id="" action="ppaction://noaction"/>
          </p:cNvPr>
          <p:cNvSpPr/>
          <p:nvPr>
            <p:custDataLst>
              <p:tags r:id="rId10"/>
            </p:custDataLst>
          </p:nvPr>
        </p:nvSpPr>
        <p:spPr>
          <a:xfrm>
            <a:off x="5016594" y="1768855"/>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dirty="0" smtClean="0">
                <a:solidFill>
                  <a:schemeClr val="tx1">
                    <a:lumMod val="50000"/>
                    <a:lumOff val="50000"/>
                  </a:schemeClr>
                </a:solidFill>
                <a:cs typeface="+mn-ea"/>
                <a:sym typeface="+mn-lt"/>
              </a:rPr>
              <a:t>任务一</a:t>
            </a:r>
            <a:endParaRPr lang="zh-CN" altLang="en-US" dirty="0">
              <a:solidFill>
                <a:schemeClr val="tx1">
                  <a:lumMod val="50000"/>
                  <a:lumOff val="50000"/>
                </a:schemeClr>
              </a:solidFill>
              <a:cs typeface="+mn-ea"/>
              <a:sym typeface="+mn-lt"/>
            </a:endParaRPr>
          </a:p>
        </p:txBody>
      </p:sp>
      <p:sp>
        <p:nvSpPr>
          <p:cNvPr id="22" name="MH_Entry_2">
            <a:hlinkClick r:id="" action="ppaction://noaction"/>
          </p:cNvPr>
          <p:cNvSpPr txBox="1"/>
          <p:nvPr>
            <p:custDataLst>
              <p:tags r:id="rId11"/>
            </p:custDataLst>
          </p:nvPr>
        </p:nvSpPr>
        <p:spPr>
          <a:xfrm>
            <a:off x="1132211" y="4333427"/>
            <a:ext cx="3884076" cy="444003"/>
          </a:xfrm>
          <a:custGeom>
            <a:avLst/>
            <a:gdLst>
              <a:gd name="connsiteX0" fmla="*/ 0 w 2773194"/>
              <a:gd name="connsiteY0" fmla="*/ 0 h 253350"/>
              <a:gd name="connsiteX1" fmla="*/ 2508325 w 2773194"/>
              <a:gd name="connsiteY1" fmla="*/ 0 h 253350"/>
              <a:gd name="connsiteX2" fmla="*/ 2773194 w 2773194"/>
              <a:gd name="connsiteY2" fmla="*/ 253350 h 253350"/>
              <a:gd name="connsiteX3" fmla="*/ 0 w 2773194"/>
              <a:gd name="connsiteY3" fmla="*/ 253350 h 253350"/>
            </a:gdLst>
            <a:ahLst/>
            <a:cxnLst>
              <a:cxn ang="0">
                <a:pos x="connsiteX0" y="connsiteY0"/>
              </a:cxn>
              <a:cxn ang="0">
                <a:pos x="connsiteX1" y="connsiteY1"/>
              </a:cxn>
              <a:cxn ang="0">
                <a:pos x="connsiteX2" y="connsiteY2"/>
              </a:cxn>
              <a:cxn ang="0">
                <a:pos x="connsiteX3" y="connsiteY3"/>
              </a:cxn>
            </a:cxnLst>
            <a:rect l="l" t="t" r="r" b="b"/>
            <a:pathLst>
              <a:path w="2773194" h="253350">
                <a:moveTo>
                  <a:pt x="0" y="0"/>
                </a:moveTo>
                <a:lnTo>
                  <a:pt x="2508325" y="0"/>
                </a:lnTo>
                <a:lnTo>
                  <a:pt x="2773194" y="253350"/>
                </a:lnTo>
                <a:lnTo>
                  <a:pt x="0" y="253350"/>
                </a:lnTo>
                <a:close/>
              </a:path>
            </a:pathLst>
          </a:custGeom>
          <a:solidFill>
            <a:schemeClr val="tx1">
              <a:lumMod val="50000"/>
              <a:lumOff val="50000"/>
            </a:schemeClr>
          </a:solidFill>
          <a:ln>
            <a:noFill/>
          </a:ln>
        </p:spPr>
        <p:txBody>
          <a:bodyPr wrap="square" lIns="71966" tIns="0" rIns="287860" bIns="0" anchor="ctr">
            <a:normAutofit/>
          </a:bodyPr>
          <a:lstStyle/>
          <a:p>
            <a:pPr algn="ctr"/>
            <a:r>
              <a:rPr lang="zh-CN" altLang="en-US" smtClean="0">
                <a:solidFill>
                  <a:schemeClr val="bg1"/>
                </a:solidFill>
                <a:cs typeface="+mn-ea"/>
                <a:sym typeface="+mn-lt"/>
              </a:rPr>
              <a:t>分析利润数据</a:t>
            </a:r>
            <a:endParaRPr lang="zh-CN" altLang="en-US" smtClean="0">
              <a:solidFill>
                <a:schemeClr val="bg1"/>
              </a:solidFill>
              <a:cs typeface="+mn-ea"/>
              <a:sym typeface="+mn-lt"/>
            </a:endParaRPr>
          </a:p>
        </p:txBody>
      </p:sp>
      <p:sp>
        <p:nvSpPr>
          <p:cNvPr id="23" name="MH_Number_1">
            <a:hlinkClick r:id="" action="ppaction://noaction"/>
          </p:cNvPr>
          <p:cNvSpPr/>
          <p:nvPr>
            <p:custDataLst>
              <p:tags r:id="rId12"/>
            </p:custDataLst>
          </p:nvPr>
        </p:nvSpPr>
        <p:spPr>
          <a:xfrm>
            <a:off x="5015959" y="4256893"/>
            <a:ext cx="1493144" cy="512523"/>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9525" cap="sq">
            <a:solidFill>
              <a:schemeClr val="tx1">
                <a:lumMod val="50000"/>
                <a:lumOff val="5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45699" rIns="0" bIns="45699" numCol="1" spcCol="0" rtlCol="0" fromWordArt="0" anchor="ctr" anchorCtr="0" forceAA="0" compatLnSpc="1">
            <a:noAutofit/>
          </a:bodyPr>
          <a:lstStyle/>
          <a:p>
            <a:pPr lvl="0" algn="ctr">
              <a:spcBef>
                <a:spcPct val="0"/>
              </a:spcBef>
            </a:pPr>
            <a:r>
              <a:rPr lang="zh-CN" altLang="en-US" smtClean="0">
                <a:solidFill>
                  <a:schemeClr val="tx1">
                    <a:lumMod val="50000"/>
                    <a:lumOff val="50000"/>
                  </a:schemeClr>
                </a:solidFill>
                <a:cs typeface="+mn-ea"/>
                <a:sym typeface="+mn-lt"/>
              </a:rPr>
              <a:t>任务三</a:t>
            </a:r>
            <a:endParaRPr lang="zh-CN" altLang="en-US" dirty="0">
              <a:solidFill>
                <a:schemeClr val="tx1">
                  <a:lumMod val="50000"/>
                  <a:lumOff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a:spLocks noChangeArrowheads="1"/>
          </p:cNvSpPr>
          <p:nvPr/>
        </p:nvSpPr>
        <p:spPr bwMode="auto">
          <a:xfrm>
            <a:off x="6772106" y="444222"/>
            <a:ext cx="1966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综合实训</a:t>
            </a:r>
            <a:endParaRPr lang="en-US" altLang="zh-CN" sz="2400" b="1" dirty="0">
              <a:solidFill>
                <a:schemeClr val="accent1"/>
              </a:solidFill>
              <a:latin typeface="+mn-lt"/>
              <a:ea typeface="+mn-ea"/>
              <a:cs typeface="+mn-ea"/>
              <a:sym typeface="+mn-lt"/>
            </a:endParaRPr>
          </a:p>
        </p:txBody>
      </p:sp>
      <p:sp>
        <p:nvSpPr>
          <p:cNvPr id="77" name="TextBox 25"/>
          <p:cNvSpPr/>
          <p:nvPr/>
        </p:nvSpPr>
        <p:spPr>
          <a:xfrm flipH="1">
            <a:off x="8958725" y="413466"/>
            <a:ext cx="3229808" cy="400067"/>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000" dirty="0">
                <a:solidFill>
                  <a:schemeClr val="bg1"/>
                </a:solidFill>
                <a:cs typeface="+mn-ea"/>
                <a:sym typeface="+mn-lt"/>
              </a:rPr>
              <a:t>Comprehensive Training</a:t>
            </a:r>
            <a:endParaRPr lang="en-US" altLang="zh-CN" sz="2000" dirty="0">
              <a:solidFill>
                <a:schemeClr val="bg1"/>
              </a:solidFill>
              <a:cs typeface="+mn-ea"/>
              <a:sym typeface="+mn-lt"/>
            </a:endParaRPr>
          </a:p>
        </p:txBody>
      </p:sp>
      <p:sp>
        <p:nvSpPr>
          <p:cNvPr id="78" name="矩形 77"/>
          <p:cNvSpPr/>
          <p:nvPr/>
        </p:nvSpPr>
        <p:spPr>
          <a:xfrm>
            <a:off x="1048102" y="1108754"/>
            <a:ext cx="5533390" cy="460375"/>
          </a:xfrm>
          <a:prstGeom prst="rect">
            <a:avLst/>
          </a:prstGeom>
        </p:spPr>
        <p:txBody>
          <a:bodyPr wrap="none">
            <a:spAutoFit/>
          </a:bodyPr>
          <a:lstStyle/>
          <a:p>
            <a:pPr algn="l"/>
            <a:r>
              <a:rPr lang="zh-CN" altLang="en-US">
                <a:solidFill>
                  <a:srgbClr val="E5450F"/>
                </a:solidFill>
                <a:cs typeface="+mn-ea"/>
                <a:sym typeface="+mn-lt"/>
              </a:rPr>
              <a:t>实训一  分析商品的点击率与转化率表现</a:t>
            </a:r>
            <a:endParaRPr lang="zh-CN" altLang="en-US">
              <a:solidFill>
                <a:srgbClr val="E5450F"/>
              </a:solidFill>
              <a:cs typeface="+mn-ea"/>
              <a:sym typeface="+mn-lt"/>
            </a:endParaRPr>
          </a:p>
        </p:txBody>
      </p:sp>
      <p:sp>
        <p:nvSpPr>
          <p:cNvPr id="81" name="内容占位符 2"/>
          <p:cNvSpPr txBox="1"/>
          <p:nvPr/>
        </p:nvSpPr>
        <p:spPr>
          <a:xfrm>
            <a:off x="877570" y="2033270"/>
            <a:ext cx="4671060" cy="3463290"/>
          </a:xfrm>
          <a:prstGeom prst="rect">
            <a:avLst/>
          </a:prstGeom>
        </p:spPr>
        <p:txBody>
          <a:bodyPr>
            <a:normAutofit/>
          </a:bodyPr>
          <a:lstStyle>
            <a:lvl1pPr marL="0" indent="536575" algn="l" defTabSz="91440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cs typeface="+mn-ea"/>
                <a:sym typeface="+mn-lt"/>
              </a:rPr>
              <a:t>实训</a:t>
            </a:r>
            <a:r>
              <a:rPr lang="zh-CN" altLang="en-US" b="1" dirty="0" smtClean="0">
                <a:cs typeface="+mn-ea"/>
                <a:sym typeface="+mn-lt"/>
              </a:rPr>
              <a:t>目标：</a:t>
            </a:r>
            <a:r>
              <a:rPr lang="zh-CN" altLang="en-US" dirty="0">
                <a:cs typeface="+mn-ea"/>
                <a:sym typeface="+mn-lt"/>
              </a:rPr>
              <a:t>在 Excel 中利用组合图分析各商品的点击率与转化率</a:t>
            </a:r>
            <a:r>
              <a:rPr lang="zh-CN" altLang="en-US" dirty="0" smtClean="0">
                <a:cs typeface="+mn-ea"/>
                <a:sym typeface="+mn-lt"/>
              </a:rPr>
              <a:t>。</a:t>
            </a:r>
            <a:endParaRPr lang="zh-CN" altLang="en-US" dirty="0">
              <a:cs typeface="+mn-ea"/>
              <a:sym typeface="+mn-lt"/>
            </a:endParaRPr>
          </a:p>
          <a:p>
            <a:r>
              <a:rPr lang="zh-CN" altLang="en-US" b="1" dirty="0">
                <a:cs typeface="+mn-ea"/>
                <a:sym typeface="+mn-lt"/>
              </a:rPr>
              <a:t>实</a:t>
            </a:r>
            <a:r>
              <a:rPr lang="zh-CN" altLang="en-US" b="1" dirty="0" smtClean="0">
                <a:cs typeface="+mn-ea"/>
                <a:sym typeface="+mn-lt"/>
              </a:rPr>
              <a:t>训描述：</a:t>
            </a:r>
            <a:r>
              <a:rPr lang="zh-CN" altLang="en-US" dirty="0">
                <a:cs typeface="+mn-ea"/>
                <a:sym typeface="+mn-lt"/>
              </a:rPr>
              <a:t>打开“商品数据 .xlsx”文件中的访客数、浏览量、点击量、下单客户数和支付客户数等数据计算各商品的点击率、下单转化率和支付转化率，然后利用组合图对比分析点击与转化表现</a:t>
            </a:r>
            <a:r>
              <a:rPr lang="zh-CN" altLang="en-US" dirty="0" smtClean="0">
                <a:cs typeface="+mn-ea"/>
                <a:sym typeface="+mn-lt"/>
              </a:rPr>
              <a:t>。</a:t>
            </a:r>
            <a:endParaRPr lang="zh-CN" altLang="en-US" dirty="0">
              <a:cs typeface="+mn-ea"/>
              <a:sym typeface="+mn-lt"/>
            </a:endParaRPr>
          </a:p>
        </p:txBody>
      </p:sp>
      <p:sp>
        <p:nvSpPr>
          <p:cNvPr id="9" name="Text Placeholder 4"/>
          <p:cNvSpPr txBox="1"/>
          <p:nvPr/>
        </p:nvSpPr>
        <p:spPr>
          <a:xfrm>
            <a:off x="3774440" y="6071235"/>
            <a:ext cx="1516380" cy="366395"/>
          </a:xfrm>
          <a:prstGeom prst="rect">
            <a:avLst/>
          </a:prstGeom>
          <a:solidFill>
            <a:schemeClr val="accent5">
              <a:lumMod val="40000"/>
              <a:lumOff val="60000"/>
            </a:schemeClr>
          </a:solidFill>
          <a:ln>
            <a:solidFill>
              <a:schemeClr val="accent5">
                <a:lumMod val="40000"/>
                <a:lumOff val="60000"/>
              </a:schemeClr>
            </a:solidFill>
          </a:ln>
        </p:spPr>
        <p:txBody>
          <a:bodyPr wrap="square" lIns="121917" tIns="60958" rIns="121917" bIns="60958" anchor="ctr">
            <a:spAutoFit/>
          </a:bodyPr>
          <a:lstStyle>
            <a:defPPr>
              <a:defRPr lang="en-US"/>
            </a:defPPr>
            <a:lvl1pPr indent="0" defTabSz="914400">
              <a:spcBef>
                <a:spcPct val="20000"/>
              </a:spcBef>
              <a:buFont typeface="Arial" panose="020B0604020202020204" pitchFamily="34" charset="0"/>
              <a:buNone/>
              <a:defRPr sz="16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ctr"/>
            <a:r>
              <a:rPr lang="zh-CN" altLang="en-US" dirty="0">
                <a:latin typeface="+mn-lt"/>
                <a:ea typeface="+mn-ea"/>
                <a:cs typeface="+mn-ea"/>
                <a:sym typeface="+mn-lt"/>
              </a:rPr>
              <a:t>参考效果</a:t>
            </a:r>
            <a:endParaRPr lang="en-GB" altLang="zh-CN" dirty="0">
              <a:latin typeface="+mn-lt"/>
              <a:ea typeface="+mn-ea"/>
              <a:cs typeface="+mn-ea"/>
              <a:sym typeface="+mn-lt"/>
            </a:endParaRPr>
          </a:p>
        </p:txBody>
      </p:sp>
      <p:pic>
        <p:nvPicPr>
          <p:cNvPr id="2" name="图片 1"/>
          <p:cNvPicPr>
            <a:picLocks noChangeAspect="1"/>
          </p:cNvPicPr>
          <p:nvPr>
            <p:custDataLst>
              <p:tags r:id="rId1"/>
            </p:custDataLst>
          </p:nvPr>
        </p:nvPicPr>
        <p:blipFill>
          <a:blip r:embed="rId2"/>
          <a:stretch>
            <a:fillRect/>
          </a:stretch>
        </p:blipFill>
        <p:spPr>
          <a:xfrm>
            <a:off x="5715000" y="2275205"/>
            <a:ext cx="6053455" cy="230949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a:spLocks noChangeArrowheads="1"/>
          </p:cNvSpPr>
          <p:nvPr>
            <p:custDataLst>
              <p:tags r:id="rId1"/>
            </p:custDataLst>
          </p:nvPr>
        </p:nvSpPr>
        <p:spPr bwMode="auto">
          <a:xfrm>
            <a:off x="6772106" y="444222"/>
            <a:ext cx="1966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综合实训</a:t>
            </a:r>
            <a:endParaRPr lang="en-US" altLang="zh-CN" sz="2400" b="1" dirty="0">
              <a:solidFill>
                <a:schemeClr val="accent1"/>
              </a:solidFill>
              <a:latin typeface="+mn-lt"/>
              <a:ea typeface="+mn-ea"/>
              <a:cs typeface="+mn-ea"/>
              <a:sym typeface="+mn-lt"/>
            </a:endParaRPr>
          </a:p>
        </p:txBody>
      </p:sp>
      <p:sp>
        <p:nvSpPr>
          <p:cNvPr id="77" name="TextBox 25"/>
          <p:cNvSpPr/>
          <p:nvPr>
            <p:custDataLst>
              <p:tags r:id="rId2"/>
            </p:custDataLst>
          </p:nvPr>
        </p:nvSpPr>
        <p:spPr>
          <a:xfrm flipH="1">
            <a:off x="8958725" y="413466"/>
            <a:ext cx="3229808" cy="400067"/>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000" dirty="0">
                <a:solidFill>
                  <a:schemeClr val="bg1"/>
                </a:solidFill>
                <a:cs typeface="+mn-ea"/>
                <a:sym typeface="+mn-lt"/>
              </a:rPr>
              <a:t>Comprehensive Training</a:t>
            </a:r>
            <a:endParaRPr lang="en-US" altLang="zh-CN" sz="2000" dirty="0">
              <a:solidFill>
                <a:schemeClr val="bg1"/>
              </a:solidFill>
              <a:cs typeface="+mn-ea"/>
              <a:sym typeface="+mn-lt"/>
            </a:endParaRPr>
          </a:p>
        </p:txBody>
      </p:sp>
      <p:sp>
        <p:nvSpPr>
          <p:cNvPr id="78" name="矩形 77"/>
          <p:cNvSpPr/>
          <p:nvPr>
            <p:custDataLst>
              <p:tags r:id="rId3"/>
            </p:custDataLst>
          </p:nvPr>
        </p:nvSpPr>
        <p:spPr>
          <a:xfrm>
            <a:off x="1048102" y="1108754"/>
            <a:ext cx="3704590" cy="460375"/>
          </a:xfrm>
          <a:prstGeom prst="rect">
            <a:avLst/>
          </a:prstGeom>
        </p:spPr>
        <p:txBody>
          <a:bodyPr wrap="none">
            <a:spAutoFit/>
          </a:bodyPr>
          <a:lstStyle/>
          <a:p>
            <a:pPr algn="l"/>
            <a:r>
              <a:rPr lang="zh-CN" altLang="en-US">
                <a:solidFill>
                  <a:srgbClr val="E5450F"/>
                </a:solidFill>
                <a:cs typeface="+mn-ea"/>
                <a:sym typeface="+mn-lt"/>
              </a:rPr>
              <a:t>实训二  分析商品交易数据</a:t>
            </a:r>
            <a:endParaRPr lang="zh-CN" altLang="en-US">
              <a:solidFill>
                <a:srgbClr val="E5450F"/>
              </a:solidFill>
              <a:cs typeface="+mn-ea"/>
              <a:sym typeface="+mn-lt"/>
            </a:endParaRPr>
          </a:p>
        </p:txBody>
      </p:sp>
      <p:sp>
        <p:nvSpPr>
          <p:cNvPr id="81" name="内容占位符 2"/>
          <p:cNvSpPr txBox="1"/>
          <p:nvPr>
            <p:custDataLst>
              <p:tags r:id="rId4"/>
            </p:custDataLst>
          </p:nvPr>
        </p:nvSpPr>
        <p:spPr>
          <a:xfrm>
            <a:off x="877570" y="2033270"/>
            <a:ext cx="4671060" cy="3463290"/>
          </a:xfrm>
          <a:prstGeom prst="rect">
            <a:avLst/>
          </a:prstGeom>
        </p:spPr>
        <p:txBody>
          <a:bodyPr>
            <a:normAutofit/>
          </a:bodyPr>
          <a:lstStyle>
            <a:lvl1pPr marL="0" indent="536575" algn="l" defTabSz="91440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cs typeface="+mn-ea"/>
                <a:sym typeface="+mn-lt"/>
              </a:rPr>
              <a:t>实训</a:t>
            </a:r>
            <a:r>
              <a:rPr lang="zh-CN" altLang="en-US" b="1" dirty="0" smtClean="0">
                <a:cs typeface="+mn-ea"/>
                <a:sym typeface="+mn-lt"/>
              </a:rPr>
              <a:t>目标：</a:t>
            </a:r>
            <a:r>
              <a:rPr lang="zh-CN" altLang="en-US" dirty="0">
                <a:cs typeface="+mn-ea"/>
                <a:sym typeface="+mn-lt"/>
              </a:rPr>
              <a:t>在 Power BI 中分析该商品的客单价和交易转化率情况</a:t>
            </a:r>
            <a:r>
              <a:rPr lang="zh-CN" altLang="en-US" dirty="0" smtClean="0">
                <a:cs typeface="+mn-ea"/>
                <a:sym typeface="+mn-lt"/>
              </a:rPr>
              <a:t>。</a:t>
            </a:r>
            <a:endParaRPr lang="zh-CN" altLang="en-US" dirty="0">
              <a:cs typeface="+mn-ea"/>
              <a:sym typeface="+mn-lt"/>
            </a:endParaRPr>
          </a:p>
          <a:p>
            <a:r>
              <a:rPr lang="zh-CN" altLang="en-US" b="1" dirty="0">
                <a:cs typeface="+mn-ea"/>
                <a:sym typeface="+mn-lt"/>
              </a:rPr>
              <a:t>实</a:t>
            </a:r>
            <a:r>
              <a:rPr lang="zh-CN" altLang="en-US" b="1" dirty="0" smtClean="0">
                <a:cs typeface="+mn-ea"/>
                <a:sym typeface="+mn-lt"/>
              </a:rPr>
              <a:t>训描述：</a:t>
            </a:r>
            <a:r>
              <a:rPr lang="zh-CN" altLang="en-US" dirty="0">
                <a:cs typeface="+mn-ea"/>
                <a:sym typeface="+mn-lt"/>
              </a:rPr>
              <a:t>导入“交易数据 .xlsx”文件，建立“交易转化率”和“客单价 / 元”列，利用公式计算相应数据。建立组合图展示该商品每日的客单价和交易转化率情况</a:t>
            </a:r>
            <a:r>
              <a:rPr lang="zh-CN" altLang="en-US" dirty="0" smtClean="0">
                <a:cs typeface="+mn-ea"/>
                <a:sym typeface="+mn-lt"/>
              </a:rPr>
              <a:t>。</a:t>
            </a:r>
            <a:endParaRPr lang="zh-CN" altLang="en-US" dirty="0">
              <a:cs typeface="+mn-ea"/>
              <a:sym typeface="+mn-lt"/>
            </a:endParaRPr>
          </a:p>
        </p:txBody>
      </p:sp>
      <p:sp>
        <p:nvSpPr>
          <p:cNvPr id="9" name="Text Placeholder 4"/>
          <p:cNvSpPr txBox="1"/>
          <p:nvPr>
            <p:custDataLst>
              <p:tags r:id="rId5"/>
            </p:custDataLst>
          </p:nvPr>
        </p:nvSpPr>
        <p:spPr>
          <a:xfrm>
            <a:off x="3774440" y="6071235"/>
            <a:ext cx="1516380" cy="366395"/>
          </a:xfrm>
          <a:prstGeom prst="rect">
            <a:avLst/>
          </a:prstGeom>
          <a:solidFill>
            <a:schemeClr val="accent5">
              <a:lumMod val="40000"/>
              <a:lumOff val="60000"/>
            </a:schemeClr>
          </a:solidFill>
          <a:ln>
            <a:solidFill>
              <a:schemeClr val="accent5">
                <a:lumMod val="40000"/>
                <a:lumOff val="60000"/>
              </a:schemeClr>
            </a:solidFill>
          </a:ln>
        </p:spPr>
        <p:txBody>
          <a:bodyPr wrap="square" lIns="121917" tIns="60958" rIns="121917" bIns="60958" anchor="ctr">
            <a:spAutoFit/>
          </a:bodyPr>
          <a:lstStyle>
            <a:defPPr>
              <a:defRPr lang="en-US"/>
            </a:defPPr>
            <a:lvl1pPr indent="0" defTabSz="914400">
              <a:spcBef>
                <a:spcPct val="20000"/>
              </a:spcBef>
              <a:buFont typeface="Arial" panose="020B0604020202020204" pitchFamily="34" charset="0"/>
              <a:buNone/>
              <a:defRPr sz="16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ctr"/>
            <a:r>
              <a:rPr lang="zh-CN" altLang="en-US" dirty="0">
                <a:latin typeface="+mn-lt"/>
                <a:ea typeface="+mn-ea"/>
                <a:cs typeface="+mn-ea"/>
                <a:sym typeface="+mn-lt"/>
              </a:rPr>
              <a:t>参考效果</a:t>
            </a:r>
            <a:endParaRPr lang="en-GB" altLang="zh-CN" dirty="0">
              <a:latin typeface="+mn-lt"/>
              <a:ea typeface="+mn-ea"/>
              <a:cs typeface="+mn-ea"/>
              <a:sym typeface="+mn-lt"/>
            </a:endParaRPr>
          </a:p>
        </p:txBody>
      </p:sp>
      <p:pic>
        <p:nvPicPr>
          <p:cNvPr id="3" name="图片 2"/>
          <p:cNvPicPr>
            <a:picLocks noChangeAspect="1"/>
          </p:cNvPicPr>
          <p:nvPr>
            <p:custDataLst>
              <p:tags r:id="rId6"/>
            </p:custDataLst>
          </p:nvPr>
        </p:nvPicPr>
        <p:blipFill>
          <a:blip r:embed="rId7"/>
          <a:stretch>
            <a:fillRect/>
          </a:stretch>
        </p:blipFill>
        <p:spPr>
          <a:xfrm>
            <a:off x="5664200" y="2114550"/>
            <a:ext cx="6242050" cy="24860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
          <p:cNvSpPr txBox="1">
            <a:spLocks noChangeArrowheads="1"/>
          </p:cNvSpPr>
          <p:nvPr>
            <p:custDataLst>
              <p:tags r:id="rId1"/>
            </p:custDataLst>
          </p:nvPr>
        </p:nvSpPr>
        <p:spPr bwMode="auto">
          <a:xfrm>
            <a:off x="6772106" y="444222"/>
            <a:ext cx="196664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综合实训</a:t>
            </a:r>
            <a:endParaRPr lang="en-US" altLang="zh-CN" sz="2400" b="1" dirty="0">
              <a:solidFill>
                <a:schemeClr val="accent1"/>
              </a:solidFill>
              <a:latin typeface="+mn-lt"/>
              <a:ea typeface="+mn-ea"/>
              <a:cs typeface="+mn-ea"/>
              <a:sym typeface="+mn-lt"/>
            </a:endParaRPr>
          </a:p>
        </p:txBody>
      </p:sp>
      <p:sp>
        <p:nvSpPr>
          <p:cNvPr id="77" name="TextBox 25"/>
          <p:cNvSpPr/>
          <p:nvPr>
            <p:custDataLst>
              <p:tags r:id="rId2"/>
            </p:custDataLst>
          </p:nvPr>
        </p:nvSpPr>
        <p:spPr>
          <a:xfrm flipH="1">
            <a:off x="8958725" y="413466"/>
            <a:ext cx="3229808" cy="400067"/>
          </a:xfrm>
          <a:prstGeom prst="rect">
            <a:avLst/>
          </a:prstGeom>
          <a:solidFill>
            <a:schemeClr val="accent1"/>
          </a:solidFill>
          <a:ln w="9525">
            <a:noFill/>
          </a:ln>
        </p:spPr>
        <p:txBody>
          <a:bodyPr wrap="square" lIns="91396" tIns="45699" rIns="91396" bIns="45699" rtlCol="0" anchor="t">
            <a:spAutoFit/>
          </a:bodyPr>
          <a:lstStyle/>
          <a:p>
            <a:pPr lvl="0" algn="ctr"/>
            <a:r>
              <a:rPr lang="en-US" altLang="zh-CN" sz="2000" dirty="0">
                <a:solidFill>
                  <a:schemeClr val="bg1"/>
                </a:solidFill>
                <a:cs typeface="+mn-ea"/>
                <a:sym typeface="+mn-lt"/>
              </a:rPr>
              <a:t>Comprehensive Training</a:t>
            </a:r>
            <a:endParaRPr lang="en-US" altLang="zh-CN" sz="2000" dirty="0">
              <a:solidFill>
                <a:schemeClr val="bg1"/>
              </a:solidFill>
              <a:cs typeface="+mn-ea"/>
              <a:sym typeface="+mn-lt"/>
            </a:endParaRPr>
          </a:p>
        </p:txBody>
      </p:sp>
      <p:sp>
        <p:nvSpPr>
          <p:cNvPr id="78" name="矩形 77"/>
          <p:cNvSpPr/>
          <p:nvPr>
            <p:custDataLst>
              <p:tags r:id="rId3"/>
            </p:custDataLst>
          </p:nvPr>
        </p:nvSpPr>
        <p:spPr>
          <a:xfrm>
            <a:off x="1048102" y="1108754"/>
            <a:ext cx="4923790" cy="460375"/>
          </a:xfrm>
          <a:prstGeom prst="rect">
            <a:avLst/>
          </a:prstGeom>
        </p:spPr>
        <p:txBody>
          <a:bodyPr wrap="none">
            <a:spAutoFit/>
          </a:bodyPr>
          <a:lstStyle/>
          <a:p>
            <a:pPr algn="l"/>
            <a:r>
              <a:rPr lang="zh-CN" altLang="en-US">
                <a:solidFill>
                  <a:srgbClr val="E5450F"/>
                </a:solidFill>
                <a:cs typeface="+mn-ea"/>
                <a:sym typeface="+mn-lt"/>
              </a:rPr>
              <a:t>实训三  分析推广活动的成本利润率</a:t>
            </a:r>
            <a:endParaRPr lang="zh-CN" altLang="en-US">
              <a:solidFill>
                <a:srgbClr val="E5450F"/>
              </a:solidFill>
              <a:cs typeface="+mn-ea"/>
              <a:sym typeface="+mn-lt"/>
            </a:endParaRPr>
          </a:p>
        </p:txBody>
      </p:sp>
      <p:sp>
        <p:nvSpPr>
          <p:cNvPr id="81" name="内容占位符 2"/>
          <p:cNvSpPr txBox="1"/>
          <p:nvPr>
            <p:custDataLst>
              <p:tags r:id="rId4"/>
            </p:custDataLst>
          </p:nvPr>
        </p:nvSpPr>
        <p:spPr>
          <a:xfrm>
            <a:off x="877570" y="2033270"/>
            <a:ext cx="4671060" cy="3463290"/>
          </a:xfrm>
          <a:prstGeom prst="rect">
            <a:avLst/>
          </a:prstGeom>
        </p:spPr>
        <p:txBody>
          <a:bodyPr>
            <a:normAutofit/>
          </a:bodyPr>
          <a:lstStyle>
            <a:lvl1pPr marL="0" indent="536575" algn="l" defTabSz="914400" rtl="0" eaLnBrk="1" latinLnBrk="0" hangingPunct="1">
              <a:lnSpc>
                <a:spcPct val="130000"/>
              </a:lnSpc>
              <a:spcBef>
                <a:spcPts val="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cs typeface="+mn-ea"/>
                <a:sym typeface="+mn-lt"/>
              </a:rPr>
              <a:t>实训</a:t>
            </a:r>
            <a:r>
              <a:rPr lang="zh-CN" altLang="en-US" b="1" dirty="0" smtClean="0">
                <a:cs typeface="+mn-ea"/>
                <a:sym typeface="+mn-lt"/>
              </a:rPr>
              <a:t>目标：</a:t>
            </a:r>
            <a:r>
              <a:rPr lang="zh-CN" altLang="en-US" dirty="0">
                <a:cs typeface="+mn-ea"/>
                <a:sym typeface="+mn-lt"/>
              </a:rPr>
              <a:t>通过分析成本利润率找到适合店铺的推广活动</a:t>
            </a:r>
            <a:r>
              <a:rPr lang="zh-CN" altLang="en-US" dirty="0" smtClean="0">
                <a:cs typeface="+mn-ea"/>
                <a:sym typeface="+mn-lt"/>
              </a:rPr>
              <a:t>。</a:t>
            </a:r>
            <a:endParaRPr lang="zh-CN" altLang="en-US" dirty="0">
              <a:cs typeface="+mn-ea"/>
              <a:sym typeface="+mn-lt"/>
            </a:endParaRPr>
          </a:p>
          <a:p>
            <a:r>
              <a:rPr lang="zh-CN" altLang="en-US" b="1" dirty="0">
                <a:cs typeface="+mn-ea"/>
                <a:sym typeface="+mn-lt"/>
              </a:rPr>
              <a:t>实</a:t>
            </a:r>
            <a:r>
              <a:rPr lang="zh-CN" altLang="en-US" b="1" dirty="0" smtClean="0">
                <a:cs typeface="+mn-ea"/>
                <a:sym typeface="+mn-lt"/>
              </a:rPr>
              <a:t>训描述：</a:t>
            </a:r>
            <a:r>
              <a:rPr lang="zh-CN" altLang="en-US" dirty="0">
                <a:cs typeface="+mn-ea"/>
                <a:sym typeface="+mn-lt"/>
              </a:rPr>
              <a:t>打开“推广成本 .xlsx”文件，计算各推广活动的利润和成本利润率，然后建立成本利润率柱形图并进行分析</a:t>
            </a:r>
            <a:r>
              <a:rPr lang="zh-CN" altLang="en-US" dirty="0" smtClean="0">
                <a:cs typeface="+mn-ea"/>
                <a:sym typeface="+mn-lt"/>
              </a:rPr>
              <a:t>。</a:t>
            </a:r>
            <a:endParaRPr lang="zh-CN" altLang="en-US" dirty="0">
              <a:cs typeface="+mn-ea"/>
              <a:sym typeface="+mn-lt"/>
            </a:endParaRPr>
          </a:p>
        </p:txBody>
      </p:sp>
      <p:sp>
        <p:nvSpPr>
          <p:cNvPr id="9" name="Text Placeholder 4"/>
          <p:cNvSpPr txBox="1"/>
          <p:nvPr>
            <p:custDataLst>
              <p:tags r:id="rId5"/>
            </p:custDataLst>
          </p:nvPr>
        </p:nvSpPr>
        <p:spPr>
          <a:xfrm>
            <a:off x="3774440" y="6071235"/>
            <a:ext cx="1516380" cy="366395"/>
          </a:xfrm>
          <a:prstGeom prst="rect">
            <a:avLst/>
          </a:prstGeom>
          <a:solidFill>
            <a:schemeClr val="accent5">
              <a:lumMod val="40000"/>
              <a:lumOff val="60000"/>
            </a:schemeClr>
          </a:solidFill>
          <a:ln>
            <a:solidFill>
              <a:schemeClr val="accent5">
                <a:lumMod val="40000"/>
                <a:lumOff val="60000"/>
              </a:schemeClr>
            </a:solidFill>
          </a:ln>
        </p:spPr>
        <p:txBody>
          <a:bodyPr wrap="square" lIns="121917" tIns="60958" rIns="121917" bIns="60958" anchor="ctr">
            <a:spAutoFit/>
          </a:bodyPr>
          <a:lstStyle>
            <a:defPPr>
              <a:defRPr lang="en-US"/>
            </a:defPPr>
            <a:lvl1pPr indent="0" defTabSz="914400">
              <a:spcBef>
                <a:spcPct val="20000"/>
              </a:spcBef>
              <a:buFont typeface="Arial" panose="020B0604020202020204" pitchFamily="34" charset="0"/>
              <a:buNone/>
              <a:defRPr sz="1600">
                <a:solidFill>
                  <a:schemeClr val="tx1">
                    <a:lumMod val="75000"/>
                    <a:lumOff val="25000"/>
                  </a:schemeClr>
                </a:solidFill>
                <a:latin typeface="微软雅黑" panose="020B0503020204020204" pitchFamily="34" charset="-122"/>
                <a:ea typeface="微软雅黑" panose="020B0503020204020204" pitchFamily="34" charset="-122"/>
              </a:defRPr>
            </a:lvl1pPr>
            <a:lvl2pPr marL="742950" indent="-285750" defTabSz="914400">
              <a:spcBef>
                <a:spcPct val="20000"/>
              </a:spcBef>
              <a:buFont typeface="Arial" panose="020B0604020202020204" pitchFamily="34" charset="0"/>
              <a:buChar char="–"/>
              <a:defRPr sz="2800"/>
            </a:lvl2pPr>
            <a:lvl3pPr marL="1143000" indent="-228600" defTabSz="914400">
              <a:spcBef>
                <a:spcPct val="20000"/>
              </a:spcBef>
              <a:buFont typeface="Arial" panose="020B0604020202020204" pitchFamily="34" charset="0"/>
              <a:buChar char="•"/>
            </a:lvl3pPr>
            <a:lvl4pPr marL="1600200" indent="-228600" defTabSz="914400">
              <a:spcBef>
                <a:spcPct val="20000"/>
              </a:spcBef>
              <a:buFont typeface="Arial" panose="020B0604020202020204" pitchFamily="34" charset="0"/>
              <a:buChar char="–"/>
              <a:defRPr sz="2000"/>
            </a:lvl4pPr>
            <a:lvl5pPr marL="2057400" indent="-228600" defTabSz="914400">
              <a:spcBef>
                <a:spcPct val="20000"/>
              </a:spcBef>
              <a:buFont typeface="Arial" panose="020B0604020202020204" pitchFamily="34" charset="0"/>
              <a:buChar char="»"/>
              <a:defRPr sz="2000"/>
            </a:lvl5pPr>
            <a:lvl6pPr marL="2514600" indent="-228600" defTabSz="914400">
              <a:spcBef>
                <a:spcPct val="20000"/>
              </a:spcBef>
              <a:buFont typeface="Arial" panose="020B0604020202020204" pitchFamily="34" charset="0"/>
              <a:buChar char="•"/>
              <a:defRPr sz="2000"/>
            </a:lvl6pPr>
            <a:lvl7pPr marL="2971800" indent="-228600" defTabSz="914400">
              <a:spcBef>
                <a:spcPct val="20000"/>
              </a:spcBef>
              <a:buFont typeface="Arial" panose="020B0604020202020204" pitchFamily="34" charset="0"/>
              <a:buChar char="•"/>
              <a:defRPr sz="2000"/>
            </a:lvl7pPr>
            <a:lvl8pPr marL="3429000" indent="-228600" defTabSz="914400">
              <a:spcBef>
                <a:spcPct val="20000"/>
              </a:spcBef>
              <a:buFont typeface="Arial" panose="020B0604020202020204" pitchFamily="34" charset="0"/>
              <a:buChar char="•"/>
              <a:defRPr sz="2000"/>
            </a:lvl8pPr>
            <a:lvl9pPr marL="3886200" indent="-228600" defTabSz="914400">
              <a:spcBef>
                <a:spcPct val="20000"/>
              </a:spcBef>
              <a:buFont typeface="Arial" panose="020B0604020202020204" pitchFamily="34" charset="0"/>
              <a:buChar char="•"/>
              <a:defRPr sz="2000"/>
            </a:lvl9pPr>
          </a:lstStyle>
          <a:p>
            <a:pPr algn="ctr"/>
            <a:r>
              <a:rPr lang="zh-CN" altLang="en-US" dirty="0">
                <a:latin typeface="+mn-lt"/>
                <a:ea typeface="+mn-ea"/>
                <a:cs typeface="+mn-ea"/>
                <a:sym typeface="+mn-lt"/>
              </a:rPr>
              <a:t>参考效果</a:t>
            </a:r>
            <a:endParaRPr lang="en-GB" altLang="zh-CN" dirty="0">
              <a:latin typeface="+mn-lt"/>
              <a:ea typeface="+mn-ea"/>
              <a:cs typeface="+mn-ea"/>
              <a:sym typeface="+mn-lt"/>
            </a:endParaRPr>
          </a:p>
        </p:txBody>
      </p:sp>
      <p:pic>
        <p:nvPicPr>
          <p:cNvPr id="2" name="图片 1"/>
          <p:cNvPicPr>
            <a:picLocks noChangeAspect="1"/>
          </p:cNvPicPr>
          <p:nvPr>
            <p:custDataLst>
              <p:tags r:id="rId6"/>
            </p:custDataLst>
          </p:nvPr>
        </p:nvPicPr>
        <p:blipFill>
          <a:blip r:embed="rId7"/>
          <a:stretch>
            <a:fillRect/>
          </a:stretch>
        </p:blipFill>
        <p:spPr>
          <a:xfrm>
            <a:off x="5623560" y="2033270"/>
            <a:ext cx="6184900" cy="25793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p:nvPr/>
        </p:nvSpPr>
        <p:spPr>
          <a:xfrm>
            <a:off x="5698659" y="2519558"/>
            <a:ext cx="5866754" cy="916106"/>
          </a:xfrm>
          <a:prstGeom prst="rect">
            <a:avLst/>
          </a:prstGeom>
          <a:noFill/>
        </p:spPr>
        <p:txBody>
          <a:bodyPr wrap="square" lIns="91396" tIns="45699" rIns="91396" bIns="456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nSpc>
                <a:spcPct val="120000"/>
              </a:lnSpc>
            </a:pPr>
            <a:r>
              <a:rPr lang="zh-CN" altLang="en-US" sz="4800" b="1" dirty="0" smtClean="0">
                <a:solidFill>
                  <a:schemeClr val="accent1"/>
                </a:solidFill>
                <a:latin typeface="+mn-lt"/>
                <a:cs typeface="+mn-ea"/>
                <a:sym typeface="+mn-lt"/>
              </a:rPr>
              <a:t>祝：学有所成！</a:t>
            </a:r>
            <a:endParaRPr lang="id-ID" altLang="zh-CN" sz="4800" b="1" dirty="0">
              <a:solidFill>
                <a:schemeClr val="accent1"/>
              </a:solidFill>
              <a:latin typeface="+mn-lt"/>
              <a:cs typeface="+mn-ea"/>
              <a:sym typeface="+mn-lt"/>
            </a:endParaRPr>
          </a:p>
        </p:txBody>
      </p:sp>
      <p:sp>
        <p:nvSpPr>
          <p:cNvPr id="9" name="TextBox 6"/>
          <p:cNvSpPr txBox="1">
            <a:spLocks noChangeArrowheads="1"/>
          </p:cNvSpPr>
          <p:nvPr/>
        </p:nvSpPr>
        <p:spPr bwMode="auto">
          <a:xfrm>
            <a:off x="5776971" y="3620998"/>
            <a:ext cx="5710129" cy="427990"/>
          </a:xfrm>
          <a:prstGeom prst="rect">
            <a:avLst/>
          </a:prstGeom>
          <a:noFill/>
          <a:ln w="9525">
            <a:noFill/>
            <a:miter lim="800000"/>
          </a:ln>
        </p:spPr>
        <p:txBody>
          <a:bodyPr wrap="square" lIns="121899" tIns="60949" rIns="121899" bIns="60949">
            <a:spAutoFit/>
          </a:bodyPr>
          <a:lstStyle>
            <a:lvl1pPr>
              <a:defRPr sz="1400">
                <a:solidFill>
                  <a:schemeClr val="tx1"/>
                </a:solidFill>
                <a:latin typeface="微软雅黑" panose="020B0503020204020204" pitchFamily="34" charset="-122"/>
                <a:ea typeface="微软雅黑" panose="020B0503020204020204" pitchFamily="34" charset="-122"/>
              </a:defRPr>
            </a:lvl1pPr>
            <a:lvl2pPr marL="742950" indent="-285750">
              <a:defRPr sz="1400">
                <a:solidFill>
                  <a:schemeClr val="tx1"/>
                </a:solidFill>
                <a:latin typeface="微软雅黑" panose="020B0503020204020204" pitchFamily="34" charset="-122"/>
                <a:ea typeface="微软雅黑" panose="020B0503020204020204" pitchFamily="34" charset="-122"/>
              </a:defRPr>
            </a:lvl2pPr>
            <a:lvl3pPr marL="1143000" indent="-228600">
              <a:defRPr sz="1400">
                <a:solidFill>
                  <a:schemeClr val="tx1"/>
                </a:solidFill>
                <a:latin typeface="微软雅黑" panose="020B0503020204020204" pitchFamily="34" charset="-122"/>
                <a:ea typeface="微软雅黑" panose="020B0503020204020204" pitchFamily="34" charset="-122"/>
              </a:defRPr>
            </a:lvl3pPr>
            <a:lvl4pPr marL="1600200" indent="-228600">
              <a:defRPr sz="1400">
                <a:solidFill>
                  <a:schemeClr val="tx1"/>
                </a:solidFill>
                <a:latin typeface="微软雅黑" panose="020B0503020204020204" pitchFamily="34" charset="-122"/>
                <a:ea typeface="微软雅黑" panose="020B0503020204020204" pitchFamily="34" charset="-122"/>
              </a:defRPr>
            </a:lvl4pPr>
            <a:lvl5pPr marL="2057400" indent="-228600">
              <a:defRPr sz="1400">
                <a:solidFill>
                  <a:schemeClr val="tx1"/>
                </a:solidFill>
                <a:latin typeface="微软雅黑" panose="020B0503020204020204" pitchFamily="34" charset="-122"/>
                <a:ea typeface="微软雅黑" panose="020B0503020204020204" pitchFamily="34" charset="-122"/>
              </a:defRPr>
            </a:lvl5pPr>
            <a:lvl6pPr marL="25146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6pPr>
            <a:lvl7pPr marL="29718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7pPr>
            <a:lvl8pPr marL="34290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8pPr>
            <a:lvl9pPr marL="3886200" indent="-228600" algn="ctr"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anose="020B0503020204020204" pitchFamily="34" charset="-122"/>
                <a:ea typeface="微软雅黑" panose="020B0503020204020204" pitchFamily="34" charset="-122"/>
              </a:defRPr>
            </a:lvl9pPr>
          </a:lstStyle>
          <a:p>
            <a:pPr fontAlgn="base"/>
            <a:r>
              <a:rPr lang="zh-CN" altLang="en-US" sz="2000">
                <a:solidFill>
                  <a:schemeClr val="accent1"/>
                </a:solidFill>
                <a:latin typeface="+mn-lt"/>
                <a:ea typeface="+mn-ea"/>
                <a:cs typeface="+mn-ea"/>
                <a:sym typeface="+mn-lt"/>
              </a:rPr>
              <a:t>数据化运营管理（第2版</a:t>
            </a:r>
            <a:r>
              <a:rPr lang="en-US" altLang="zh-CN" sz="2000">
                <a:solidFill>
                  <a:schemeClr val="accent1"/>
                </a:solidFill>
                <a:latin typeface="+mn-lt"/>
                <a:ea typeface="+mn-ea"/>
                <a:cs typeface="+mn-ea"/>
                <a:sym typeface="+mn-lt"/>
              </a:rPr>
              <a:t> </a:t>
            </a:r>
            <a:r>
              <a:rPr lang="zh-CN" altLang="en-US" sz="2000">
                <a:solidFill>
                  <a:schemeClr val="accent1"/>
                </a:solidFill>
                <a:latin typeface="+mn-lt"/>
                <a:ea typeface="+mn-ea"/>
                <a:cs typeface="+mn-ea"/>
                <a:sym typeface="+mn-lt"/>
              </a:rPr>
              <a:t>微课版）</a:t>
            </a:r>
            <a:endParaRPr lang="zh-CN" altLang="en-US" sz="2000">
              <a:solidFill>
                <a:schemeClr val="accent1"/>
              </a:solidFill>
              <a:latin typeface="+mn-lt"/>
              <a:ea typeface="+mn-ea"/>
              <a:cs typeface="+mn-ea"/>
              <a:sym typeface="+mn-lt"/>
            </a:endParaRPr>
          </a:p>
        </p:txBody>
      </p:sp>
      <p:sp>
        <p:nvSpPr>
          <p:cNvPr id="10" name="矩形 9"/>
          <p:cNvSpPr/>
          <p:nvPr/>
        </p:nvSpPr>
        <p:spPr>
          <a:xfrm>
            <a:off x="1881" y="1060"/>
            <a:ext cx="191260" cy="56841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cs typeface="+mn-ea"/>
              <a:sym typeface="+mn-lt"/>
            </a:endParaRPr>
          </a:p>
        </p:txBody>
      </p:sp>
      <p:sp>
        <p:nvSpPr>
          <p:cNvPr id="11" name="矩形 10"/>
          <p:cNvSpPr/>
          <p:nvPr/>
        </p:nvSpPr>
        <p:spPr>
          <a:xfrm>
            <a:off x="11997274" y="3189861"/>
            <a:ext cx="178586" cy="36568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a:cs typeface="+mn-ea"/>
              <a:sym typeface="+mn-lt"/>
            </a:endParaRPr>
          </a:p>
        </p:txBody>
      </p:sp>
      <p:grpSp>
        <p:nvGrpSpPr>
          <p:cNvPr id="2" name="组合 1"/>
          <p:cNvGrpSpPr/>
          <p:nvPr/>
        </p:nvGrpSpPr>
        <p:grpSpPr>
          <a:xfrm>
            <a:off x="5903270" y="4289682"/>
            <a:ext cx="4635189" cy="364103"/>
            <a:chOff x="5903270" y="4289682"/>
            <a:chExt cx="4635189" cy="364103"/>
          </a:xfrm>
        </p:grpSpPr>
        <p:sp>
          <p:nvSpPr>
            <p:cNvPr id="7" name="TextBox 4"/>
            <p:cNvSpPr txBox="1"/>
            <p:nvPr/>
          </p:nvSpPr>
          <p:spPr>
            <a:xfrm>
              <a:off x="5903270" y="4289682"/>
              <a:ext cx="4635189" cy="361339"/>
            </a:xfrm>
            <a:prstGeom prst="rect">
              <a:avLst/>
            </a:prstGeom>
            <a:solidFill>
              <a:srgbClr val="3A98BC"/>
            </a:solidFill>
            <a:ln>
              <a:solidFill>
                <a:schemeClr val="accent1"/>
              </a:solidFill>
            </a:ln>
          </p:spPr>
          <p:txBody>
            <a:bodyPr wrap="square" lIns="91396" tIns="45699" rIns="91396" bIns="45699">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913130" fontAlgn="base">
                <a:spcBef>
                  <a:spcPct val="0"/>
                </a:spcBef>
                <a:spcAft>
                  <a:spcPct val="0"/>
                </a:spcAft>
                <a:defRPr>
                  <a:solidFill>
                    <a:schemeClr val="tx1"/>
                  </a:solidFill>
                  <a:latin typeface="Calibri" panose="020F0502020204030204" pitchFamily="34" charset="0"/>
                </a:defRPr>
              </a:lvl6pPr>
              <a:lvl7pPr marL="2971800" indent="-228600" defTabSz="913130" fontAlgn="base">
                <a:spcBef>
                  <a:spcPct val="0"/>
                </a:spcBef>
                <a:spcAft>
                  <a:spcPct val="0"/>
                </a:spcAft>
                <a:defRPr>
                  <a:solidFill>
                    <a:schemeClr val="tx1"/>
                  </a:solidFill>
                  <a:latin typeface="Calibri" panose="020F0502020204030204" pitchFamily="34" charset="0"/>
                </a:defRPr>
              </a:lvl7pPr>
              <a:lvl8pPr marL="3429000" indent="-228600" defTabSz="913130" fontAlgn="base">
                <a:spcBef>
                  <a:spcPct val="0"/>
                </a:spcBef>
                <a:spcAft>
                  <a:spcPct val="0"/>
                </a:spcAft>
                <a:defRPr>
                  <a:solidFill>
                    <a:schemeClr val="tx1"/>
                  </a:solidFill>
                  <a:latin typeface="Calibri" panose="020F0502020204030204" pitchFamily="34" charset="0"/>
                </a:defRPr>
              </a:lvl8pPr>
              <a:lvl9pPr marL="3886200" indent="-228600" defTabSz="913130" fontAlgn="base">
                <a:spcBef>
                  <a:spcPct val="0"/>
                </a:spcBef>
                <a:spcAft>
                  <a:spcPct val="0"/>
                </a:spcAft>
                <a:defRPr>
                  <a:solidFill>
                    <a:schemeClr val="tx1"/>
                  </a:solidFill>
                  <a:latin typeface="Calibri" panose="020F0502020204030204" pitchFamily="34" charset="0"/>
                </a:defRPr>
              </a:lvl9pPr>
            </a:lstStyle>
            <a:p>
              <a:pPr algn="l" eaLnBrk="1" hangingPunct="1">
                <a:lnSpc>
                  <a:spcPct val="150000"/>
                </a:lnSpc>
              </a:pPr>
              <a:endParaRPr lang="id-ID" altLang="zh-CN" sz="1300" dirty="0">
                <a:solidFill>
                  <a:schemeClr val="accent1"/>
                </a:solidFill>
                <a:latin typeface="+mn-lt"/>
                <a:cs typeface="+mn-ea"/>
                <a:sym typeface="+mn-lt"/>
              </a:endParaRPr>
            </a:p>
          </p:txBody>
        </p:sp>
        <p:pic>
          <p:nvPicPr>
            <p:cNvPr id="16" name="图片 1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095208" y="4312713"/>
              <a:ext cx="1638608" cy="341072"/>
            </a:xfrm>
            <a:prstGeom prst="rect">
              <a:avLst/>
            </a:prstGeom>
          </p:spPr>
        </p:pic>
      </p:gr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43" y="546712"/>
            <a:ext cx="5761775" cy="5752898"/>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par>
                          <p:cTn id="11" fill="hold">
                            <p:stCondLst>
                              <p:cond delay="500"/>
                            </p:stCondLst>
                            <p:childTnLst>
                              <p:par>
                                <p:cTn id="12" presetID="5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Scale>
                                      <p:cBhvr>
                                        <p:cTn id="14"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8">
                                            <p:txEl>
                                              <p:pRg st="0" end="0"/>
                                            </p:txEl>
                                          </p:spTgt>
                                        </p:tgtEl>
                                        <p:attrNameLst>
                                          <p:attrName>ppt_x</p:attrName>
                                          <p:attrName>ppt_y</p:attrName>
                                        </p:attrNameLst>
                                      </p:cBhvr>
                                    </p:animMotion>
                                    <p:animEffect transition="in" filter="fade">
                                      <p:cBhvr>
                                        <p:cTn id="16" dur="1000"/>
                                        <p:tgtEl>
                                          <p:spTgt spid="8">
                                            <p:txEl>
                                              <p:pRg st="0" end="0"/>
                                            </p:txEl>
                                          </p:spTgt>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750" fill="hold"/>
                                        <p:tgtEl>
                                          <p:spTgt spid="9"/>
                                        </p:tgtEl>
                                        <p:attrNameLst>
                                          <p:attrName>ppt_w</p:attrName>
                                        </p:attrNameLst>
                                      </p:cBhvr>
                                      <p:tavLst>
                                        <p:tav tm="0">
                                          <p:val>
                                            <p:fltVal val="0"/>
                                          </p:val>
                                        </p:tav>
                                        <p:tav tm="100000">
                                          <p:val>
                                            <p:strVal val="#ppt_w"/>
                                          </p:val>
                                        </p:tav>
                                      </p:tavLst>
                                    </p:anim>
                                    <p:anim calcmode="lin" valueType="num">
                                      <p:cBhvr>
                                        <p:cTn id="21" dur="750" fill="hold"/>
                                        <p:tgtEl>
                                          <p:spTgt spid="9"/>
                                        </p:tgtEl>
                                        <p:attrNameLst>
                                          <p:attrName>ppt_h</p:attrName>
                                        </p:attrNameLst>
                                      </p:cBhvr>
                                      <p:tavLst>
                                        <p:tav tm="0">
                                          <p:val>
                                            <p:fltVal val="0"/>
                                          </p:val>
                                        </p:tav>
                                        <p:tav tm="100000">
                                          <p:val>
                                            <p:strVal val="#ppt_h"/>
                                          </p:val>
                                        </p:tav>
                                      </p:tavLst>
                                    </p:anim>
                                    <p:animEffect transition="in" filter="fade">
                                      <p:cBhvr>
                                        <p:cTn id="22" dur="750"/>
                                        <p:tgtEl>
                                          <p:spTgt spid="9"/>
                                        </p:tgtEl>
                                      </p:cBhvr>
                                    </p:animEffect>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矩形 74"/>
          <p:cNvSpPr/>
          <p:nvPr/>
        </p:nvSpPr>
        <p:spPr bwMode="auto">
          <a:xfrm>
            <a:off x="0" y="1538870"/>
            <a:ext cx="12190413" cy="5320718"/>
          </a:xfrm>
          <a:prstGeom prst="rect">
            <a:avLst/>
          </a:prstGeom>
          <a:solidFill>
            <a:srgbClr val="3A98BC">
              <a:alpha val="2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cs typeface="+mn-ea"/>
              <a:sym typeface="+mn-lt"/>
            </a:endParaRPr>
          </a:p>
        </p:txBody>
      </p:sp>
      <p:cxnSp>
        <p:nvCxnSpPr>
          <p:cNvPr id="70" name="直接连接符 69"/>
          <p:cNvCxnSpPr/>
          <p:nvPr/>
        </p:nvCxnSpPr>
        <p:spPr bwMode="auto">
          <a:xfrm flipH="1">
            <a:off x="667570" y="5525494"/>
            <a:ext cx="3790427"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直接连接符 58"/>
          <p:cNvCxnSpPr/>
          <p:nvPr/>
        </p:nvCxnSpPr>
        <p:spPr bwMode="auto">
          <a:xfrm flipH="1">
            <a:off x="667570" y="2481536"/>
            <a:ext cx="3790427"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直接连接符 68"/>
          <p:cNvCxnSpPr/>
          <p:nvPr/>
        </p:nvCxnSpPr>
        <p:spPr bwMode="auto">
          <a:xfrm flipH="1">
            <a:off x="667570" y="3881837"/>
            <a:ext cx="3790427"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Shape 120"/>
          <p:cNvSpPr/>
          <p:nvPr/>
        </p:nvSpPr>
        <p:spPr>
          <a:xfrm rot="912886" flipH="1">
            <a:off x="4760597" y="2756654"/>
            <a:ext cx="2769766" cy="213031"/>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cs typeface="+mn-ea"/>
              <a:sym typeface="+mn-lt"/>
            </a:endParaRPr>
          </a:p>
        </p:txBody>
      </p:sp>
      <p:sp>
        <p:nvSpPr>
          <p:cNvPr id="8" name="Shape 122"/>
          <p:cNvSpPr/>
          <p:nvPr/>
        </p:nvSpPr>
        <p:spPr>
          <a:xfrm rot="20623009">
            <a:off x="5057058" y="3477618"/>
            <a:ext cx="2156665" cy="213032"/>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cs typeface="+mn-ea"/>
              <a:sym typeface="+mn-lt"/>
            </a:endParaRPr>
          </a:p>
        </p:txBody>
      </p:sp>
      <p:grpSp>
        <p:nvGrpSpPr>
          <p:cNvPr id="21" name="Group 138"/>
          <p:cNvGrpSpPr/>
          <p:nvPr/>
        </p:nvGrpSpPr>
        <p:grpSpPr>
          <a:xfrm>
            <a:off x="4301734" y="1870023"/>
            <a:ext cx="1067036" cy="1067421"/>
            <a:chOff x="0" y="0"/>
            <a:chExt cx="1270000" cy="1270000"/>
          </a:xfrm>
        </p:grpSpPr>
        <p:sp>
          <p:nvSpPr>
            <p:cNvPr id="22" name="Shape 135"/>
            <p:cNvSpPr/>
            <p:nvPr/>
          </p:nvSpPr>
          <p:spPr>
            <a:xfrm>
              <a:off x="0" y="0"/>
              <a:ext cx="1270000" cy="1270000"/>
            </a:xfrm>
            <a:prstGeom prst="ellipse">
              <a:avLst/>
            </a:prstGeom>
            <a:solidFill>
              <a:schemeClr val="accent1">
                <a:hueOff val="-78595"/>
                <a:satOff val="12505"/>
                <a:lumOff val="13871"/>
              </a:schemeClr>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sp>
          <p:nvSpPr>
            <p:cNvPr id="23" name="Shape 136"/>
            <p:cNvSpPr/>
            <p:nvPr/>
          </p:nvSpPr>
          <p:spPr>
            <a:xfrm>
              <a:off x="202826" y="202826"/>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lgn="r">
                <a:defRPr>
                  <a:solidFill>
                    <a:srgbClr val="FFFFFF"/>
                  </a:solidFill>
                </a:defRPr>
              </a:pPr>
              <a:endParaRPr>
                <a:cs typeface="+mn-ea"/>
                <a:sym typeface="+mn-lt"/>
              </a:endParaRPr>
            </a:p>
          </p:txBody>
        </p:sp>
        <p:pic>
          <p:nvPicPr>
            <p:cNvPr id="24" name="pasted-image.pdf"/>
            <p:cNvPicPr>
              <a:picLocks noChangeAspect="1"/>
            </p:cNvPicPr>
            <p:nvPr/>
          </p:nvPicPr>
          <p:blipFill>
            <a:blip r:embed="rId1"/>
            <a:stretch>
              <a:fillRect/>
            </a:stretch>
          </p:blipFill>
          <p:spPr>
            <a:xfrm>
              <a:off x="400501" y="416289"/>
              <a:ext cx="468998" cy="437422"/>
            </a:xfrm>
            <a:prstGeom prst="rect">
              <a:avLst/>
            </a:prstGeom>
            <a:ln w="12700" cap="flat">
              <a:noFill/>
              <a:miter lim="400000"/>
              <a:headEnd/>
              <a:tailEnd/>
            </a:ln>
            <a:effectLst/>
          </p:spPr>
        </p:pic>
      </p:grpSp>
      <p:sp>
        <p:nvSpPr>
          <p:cNvPr id="34" name="Shape 148"/>
          <p:cNvSpPr/>
          <p:nvPr/>
        </p:nvSpPr>
        <p:spPr>
          <a:xfrm>
            <a:off x="933919" y="2043712"/>
            <a:ext cx="2154156" cy="410464"/>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lt"/>
                <a:ea typeface="+mn-ea"/>
                <a:cs typeface="+mn-ea"/>
                <a:sym typeface="+mn-lt"/>
              </a:rPr>
              <a:t>海量图书方便查询</a:t>
            </a:r>
            <a:endParaRPr dirty="0">
              <a:latin typeface="+mn-lt"/>
              <a:ea typeface="+mn-ea"/>
              <a:cs typeface="+mn-ea"/>
              <a:sym typeface="+mn-lt"/>
            </a:endParaRPr>
          </a:p>
        </p:txBody>
      </p:sp>
      <p:sp>
        <p:nvSpPr>
          <p:cNvPr id="35" name="Shape 149"/>
          <p:cNvSpPr/>
          <p:nvPr/>
        </p:nvSpPr>
        <p:spPr>
          <a:xfrm>
            <a:off x="933920" y="3449668"/>
            <a:ext cx="1641261" cy="410464"/>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lt"/>
                <a:ea typeface="+mn-ea"/>
                <a:cs typeface="+mn-ea"/>
                <a:sym typeface="+mn-lt"/>
              </a:rPr>
              <a:t>免费申请样书</a:t>
            </a:r>
            <a:endParaRPr dirty="0">
              <a:latin typeface="+mn-lt"/>
              <a:ea typeface="+mn-ea"/>
              <a:cs typeface="+mn-ea"/>
              <a:sym typeface="+mn-lt"/>
            </a:endParaRPr>
          </a:p>
        </p:txBody>
      </p:sp>
      <p:sp>
        <p:nvSpPr>
          <p:cNvPr id="36" name="Shape 150"/>
          <p:cNvSpPr/>
          <p:nvPr/>
        </p:nvSpPr>
        <p:spPr>
          <a:xfrm>
            <a:off x="933920" y="5096459"/>
            <a:ext cx="1641261" cy="410464"/>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lt"/>
                <a:ea typeface="+mn-ea"/>
                <a:cs typeface="+mn-ea"/>
                <a:sym typeface="+mn-lt"/>
              </a:rPr>
              <a:t>下载配套资源</a:t>
            </a:r>
            <a:endParaRPr dirty="0">
              <a:latin typeface="+mn-lt"/>
              <a:ea typeface="+mn-ea"/>
              <a:cs typeface="+mn-ea"/>
              <a:sym typeface="+mn-lt"/>
            </a:endParaRPr>
          </a:p>
        </p:txBody>
      </p:sp>
      <p:sp>
        <p:nvSpPr>
          <p:cNvPr id="37" name="Shape 151"/>
          <p:cNvSpPr/>
          <p:nvPr/>
        </p:nvSpPr>
        <p:spPr>
          <a:xfrm>
            <a:off x="10070309" y="2780951"/>
            <a:ext cx="1128367" cy="410464"/>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lt"/>
                <a:ea typeface="+mn-ea"/>
                <a:cs typeface="+mn-ea"/>
                <a:sym typeface="+mn-lt"/>
              </a:rPr>
              <a:t>优惠购书</a:t>
            </a:r>
            <a:endParaRPr dirty="0">
              <a:latin typeface="+mn-lt"/>
              <a:ea typeface="+mn-ea"/>
              <a:cs typeface="+mn-ea"/>
              <a:sym typeface="+mn-lt"/>
            </a:endParaRPr>
          </a:p>
        </p:txBody>
      </p:sp>
      <p:sp>
        <p:nvSpPr>
          <p:cNvPr id="38" name="Shape 152"/>
          <p:cNvSpPr/>
          <p:nvPr/>
        </p:nvSpPr>
        <p:spPr>
          <a:xfrm>
            <a:off x="10070309" y="4482752"/>
            <a:ext cx="1128367" cy="410464"/>
          </a:xfrm>
          <a:prstGeom prst="rect">
            <a:avLst/>
          </a:prstGeom>
          <a:ln w="12700">
            <a:miter lim="400000"/>
          </a:ln>
        </p:spPr>
        <p:txBody>
          <a:bodyPr wrap="none" lIns="50800" tIns="50800" rIns="50800" bIns="50800" anchor="ctr">
            <a:spAutoFit/>
          </a:bodyPr>
          <a:lstStyle>
            <a:lvl1pPr>
              <a:defRPr sz="2000">
                <a:solidFill>
                  <a:srgbClr val="FF2600"/>
                </a:solidFill>
                <a:latin typeface="FZLTDHK-GBK1-0"/>
                <a:ea typeface="FZLTDHK-GBK1-0"/>
                <a:cs typeface="FZLTDHK-GBK1-0"/>
                <a:sym typeface="FZLTDHK-GBK1-0"/>
              </a:defRPr>
            </a:lvl1pPr>
          </a:lstStyle>
          <a:p>
            <a:r>
              <a:rPr dirty="0" err="1">
                <a:latin typeface="+mn-lt"/>
                <a:ea typeface="+mn-ea"/>
                <a:cs typeface="+mn-ea"/>
                <a:sym typeface="+mn-lt"/>
              </a:rPr>
              <a:t>成为作者</a:t>
            </a:r>
            <a:endParaRPr dirty="0">
              <a:latin typeface="+mn-lt"/>
              <a:ea typeface="+mn-ea"/>
              <a:cs typeface="+mn-ea"/>
              <a:sym typeface="+mn-lt"/>
            </a:endParaRPr>
          </a:p>
        </p:txBody>
      </p:sp>
      <p:sp>
        <p:nvSpPr>
          <p:cNvPr id="48" name="Shape 162"/>
          <p:cNvSpPr/>
          <p:nvPr/>
        </p:nvSpPr>
        <p:spPr>
          <a:xfrm>
            <a:off x="9209423" y="1881441"/>
            <a:ext cx="102644" cy="318110"/>
          </a:xfrm>
          <a:prstGeom prst="rect">
            <a:avLst/>
          </a:prstGeom>
          <a:ln w="12700">
            <a:miter lim="400000"/>
          </a:ln>
        </p:spPr>
        <p:txBody>
          <a:bodyPr wrap="none" lIns="50800" tIns="50800" rIns="50800" bIns="50800" anchor="ctr">
            <a:spAutoFit/>
          </a:bodyPr>
          <a:lstStyle/>
          <a:p>
            <a:pPr algn="l">
              <a:defRPr sz="1400">
                <a:solidFill>
                  <a:srgbClr val="000000"/>
                </a:solidFill>
                <a:latin typeface="FZLTXIHJW-GB1-0"/>
                <a:ea typeface="FZLTXIHJW-GB1-0"/>
                <a:cs typeface="FZLTXIHJW-GB1-0"/>
                <a:sym typeface="FZLTXIHJW-GB1-0"/>
              </a:defRPr>
            </a:pPr>
            <a:endParaRPr dirty="0">
              <a:cs typeface="+mn-ea"/>
              <a:sym typeface="+mn-lt"/>
            </a:endParaRPr>
          </a:p>
        </p:txBody>
      </p:sp>
      <p:sp>
        <p:nvSpPr>
          <p:cNvPr id="49" name="Shape 163"/>
          <p:cNvSpPr/>
          <p:nvPr/>
        </p:nvSpPr>
        <p:spPr>
          <a:xfrm>
            <a:off x="10901775" y="2157157"/>
            <a:ext cx="102644" cy="318110"/>
          </a:xfrm>
          <a:prstGeom prst="rect">
            <a:avLst/>
          </a:prstGeom>
          <a:ln w="12700">
            <a:miter lim="400000"/>
          </a:ln>
        </p:spPr>
        <p:txBody>
          <a:bodyPr wrap="none" lIns="50800" tIns="50800" rIns="50800" bIns="50800" anchor="ctr">
            <a:spAutoFit/>
          </a:bodyPr>
          <a:lstStyle/>
          <a:p>
            <a:pPr algn="l">
              <a:defRPr sz="1400">
                <a:solidFill>
                  <a:srgbClr val="000000"/>
                </a:solidFill>
                <a:latin typeface="FZLTXIHJW-GB1-0"/>
                <a:ea typeface="FZLTXIHJW-GB1-0"/>
                <a:cs typeface="FZLTXIHJW-GB1-0"/>
                <a:sym typeface="FZLTXIHJW-GB1-0"/>
              </a:defRPr>
            </a:pPr>
            <a:endParaRPr dirty="0">
              <a:cs typeface="+mn-ea"/>
              <a:sym typeface="+mn-lt"/>
            </a:endParaRPr>
          </a:p>
        </p:txBody>
      </p:sp>
      <p:pic>
        <p:nvPicPr>
          <p:cNvPr id="50" name="pasted-image.pdf"/>
          <p:cNvPicPr>
            <a:picLocks noChangeAspect="1"/>
          </p:cNvPicPr>
          <p:nvPr/>
        </p:nvPicPr>
        <p:blipFill>
          <a:blip r:embed="rId2"/>
          <a:stretch>
            <a:fillRect/>
          </a:stretch>
        </p:blipFill>
        <p:spPr>
          <a:xfrm>
            <a:off x="484134" y="417927"/>
            <a:ext cx="3756062" cy="979166"/>
          </a:xfrm>
          <a:prstGeom prst="rect">
            <a:avLst/>
          </a:prstGeom>
          <a:ln w="12700">
            <a:miter lim="400000"/>
            <a:headEnd/>
            <a:tailEnd/>
          </a:ln>
        </p:spPr>
      </p:pic>
      <p:sp>
        <p:nvSpPr>
          <p:cNvPr id="51" name="Shape 165"/>
          <p:cNvSpPr/>
          <p:nvPr/>
        </p:nvSpPr>
        <p:spPr>
          <a:xfrm>
            <a:off x="4732490" y="395064"/>
            <a:ext cx="6418411" cy="1024890"/>
          </a:xfrm>
          <a:prstGeom prst="rect">
            <a:avLst/>
          </a:prstGeom>
          <a:ln w="12700">
            <a:miter lim="400000"/>
          </a:ln>
        </p:spPr>
        <p:txBody>
          <a:bodyPr wrap="square" lIns="50800" tIns="50800" rIns="50800" bIns="50800" anchor="ctr">
            <a:spAutoFit/>
          </a:bodyPr>
          <a:lstStyle/>
          <a:p>
            <a:pPr algn="l">
              <a:defRPr sz="1400">
                <a:solidFill>
                  <a:srgbClr val="000000"/>
                </a:solidFill>
                <a:latin typeface="FZLTXIHJW-GB1-0"/>
                <a:ea typeface="FZLTXIHJW-GB1-0"/>
                <a:cs typeface="FZLTXIHJW-GB1-0"/>
                <a:sym typeface="FZLTXIHJW-GB1-0"/>
              </a:defRPr>
            </a:pPr>
            <a:endParaRPr sz="2000" dirty="0">
              <a:cs typeface="+mn-ea"/>
              <a:sym typeface="+mn-lt"/>
            </a:endParaRPr>
          </a:p>
          <a:p>
            <a:pPr algn="l">
              <a:defRPr sz="1400">
                <a:solidFill>
                  <a:srgbClr val="000000"/>
                </a:solidFill>
                <a:latin typeface="FZLTXIHJW-GB1-0"/>
                <a:ea typeface="FZLTXIHJW-GB1-0"/>
                <a:cs typeface="FZLTXIHJW-GB1-0"/>
                <a:sym typeface="FZLTXIHJW-GB1-0"/>
              </a:defRPr>
            </a:pPr>
            <a:r>
              <a:rPr lang="zh-CN" altLang="en-US" sz="2000" dirty="0" smtClean="0">
                <a:cs typeface="+mn-ea"/>
                <a:sym typeface="+mn-lt"/>
              </a:rPr>
              <a:t>更多</a:t>
            </a:r>
            <a:r>
              <a:rPr lang="zh-CN" altLang="en-US" sz="2000" b="1" dirty="0" smtClean="0">
                <a:cs typeface="+mn-ea"/>
                <a:sym typeface="+mn-lt"/>
              </a:rPr>
              <a:t>样书申请和资源下载需求，请登录人邮教育社区（www.ryjiaoyu.com)</a:t>
            </a:r>
            <a:endParaRPr lang="zh-CN" altLang="en-US" sz="2000" b="1" dirty="0" smtClean="0">
              <a:cs typeface="+mn-ea"/>
              <a:sym typeface="+mn-lt"/>
            </a:endParaRPr>
          </a:p>
        </p:txBody>
      </p:sp>
      <p:grpSp>
        <p:nvGrpSpPr>
          <p:cNvPr id="55" name="组合 54"/>
          <p:cNvGrpSpPr/>
          <p:nvPr/>
        </p:nvGrpSpPr>
        <p:grpSpPr>
          <a:xfrm>
            <a:off x="6993783" y="2687184"/>
            <a:ext cx="1067036" cy="1067421"/>
            <a:chOff x="6933148" y="4374243"/>
            <a:chExt cx="1270001" cy="1270000"/>
          </a:xfrm>
        </p:grpSpPr>
        <p:sp>
          <p:nvSpPr>
            <p:cNvPr id="52" name="Shape 166"/>
            <p:cNvSpPr/>
            <p:nvPr/>
          </p:nvSpPr>
          <p:spPr>
            <a:xfrm>
              <a:off x="6933148" y="4374243"/>
              <a:ext cx="1270001" cy="1270000"/>
            </a:xfrm>
            <a:prstGeom prst="ellipse">
              <a:avLst/>
            </a:prstGeom>
            <a:solidFill>
              <a:schemeClr val="accent2">
                <a:hueOff val="50042"/>
                <a:satOff val="8963"/>
                <a:lumOff val="14616"/>
              </a:schemeClr>
            </a:solidFill>
            <a:ln w="12700">
              <a:miter lim="400000"/>
            </a:ln>
          </p:spPr>
          <p:txBody>
            <a:bodyPr lIns="50800" tIns="50800" rIns="50800" bIns="50800" anchor="ctr"/>
            <a:lstStyle/>
            <a:p>
              <a:pPr>
                <a:defRPr>
                  <a:solidFill>
                    <a:srgbClr val="FFFFFF"/>
                  </a:solidFill>
                </a:defRPr>
              </a:pPr>
              <a:endParaRPr>
                <a:cs typeface="+mn-ea"/>
                <a:sym typeface="+mn-lt"/>
              </a:endParaRPr>
            </a:p>
          </p:txBody>
        </p:sp>
        <p:sp>
          <p:nvSpPr>
            <p:cNvPr id="53" name="Shape 167"/>
            <p:cNvSpPr/>
            <p:nvPr/>
          </p:nvSpPr>
          <p:spPr>
            <a:xfrm>
              <a:off x="7135975" y="4577069"/>
              <a:ext cx="864348" cy="864348"/>
            </a:xfrm>
            <a:prstGeom prst="ellipse">
              <a:avLst/>
            </a:prstGeom>
            <a:solidFill>
              <a:srgbClr val="FFFFFF"/>
            </a:solidFill>
            <a:ln w="12700">
              <a:miter lim="400000"/>
            </a:ln>
          </p:spPr>
          <p:txBody>
            <a:bodyPr lIns="50800" tIns="50800" rIns="50800" bIns="50800" anchor="ctr"/>
            <a:lstStyle/>
            <a:p>
              <a:pPr>
                <a:defRPr>
                  <a:solidFill>
                    <a:srgbClr val="FFFFFF"/>
                  </a:solidFill>
                </a:defRPr>
              </a:pPr>
              <a:endParaRPr>
                <a:cs typeface="+mn-ea"/>
                <a:sym typeface="+mn-lt"/>
              </a:endParaRPr>
            </a:p>
          </p:txBody>
        </p:sp>
        <p:pic>
          <p:nvPicPr>
            <p:cNvPr id="54" name="pasted-image.pdf"/>
            <p:cNvPicPr>
              <a:picLocks noChangeAspect="1"/>
            </p:cNvPicPr>
            <p:nvPr/>
          </p:nvPicPr>
          <p:blipFill>
            <a:blip r:embed="rId3"/>
            <a:stretch>
              <a:fillRect/>
            </a:stretch>
          </p:blipFill>
          <p:spPr>
            <a:xfrm>
              <a:off x="7301327" y="4756861"/>
              <a:ext cx="533645" cy="504764"/>
            </a:xfrm>
            <a:prstGeom prst="rect">
              <a:avLst/>
            </a:prstGeom>
            <a:ln w="12700">
              <a:miter lim="400000"/>
              <a:headEnd/>
              <a:tailEnd/>
            </a:ln>
          </p:spPr>
        </p:pic>
      </p:grpSp>
      <p:sp>
        <p:nvSpPr>
          <p:cNvPr id="56" name="Shape 120"/>
          <p:cNvSpPr/>
          <p:nvPr/>
        </p:nvSpPr>
        <p:spPr>
          <a:xfrm rot="1370647" flipH="1">
            <a:off x="4743942" y="4272536"/>
            <a:ext cx="2769766" cy="213031"/>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cs typeface="+mn-ea"/>
              <a:sym typeface="+mn-lt"/>
            </a:endParaRPr>
          </a:p>
        </p:txBody>
      </p:sp>
      <p:sp>
        <p:nvSpPr>
          <p:cNvPr id="57" name="Shape 122"/>
          <p:cNvSpPr/>
          <p:nvPr/>
        </p:nvSpPr>
        <p:spPr>
          <a:xfrm rot="21144047">
            <a:off x="5029241" y="4972887"/>
            <a:ext cx="2156665" cy="213032"/>
          </a:xfrm>
          <a:prstGeom prst="rect">
            <a:avLst/>
          </a:prstGeom>
          <a:solidFill>
            <a:srgbClr val="808785">
              <a:alpha val="60000"/>
            </a:srgbClr>
          </a:solidFill>
          <a:ln w="12700">
            <a:miter lim="400000"/>
          </a:ln>
        </p:spPr>
        <p:txBody>
          <a:bodyPr lIns="50800" tIns="50800" rIns="50800" bIns="50800" anchor="ctr"/>
          <a:lstStyle/>
          <a:p>
            <a:pPr>
              <a:defRPr>
                <a:solidFill>
                  <a:srgbClr val="FFFFFF"/>
                </a:solidFill>
              </a:defRPr>
            </a:pPr>
            <a:endParaRPr>
              <a:cs typeface="+mn-ea"/>
              <a:sym typeface="+mn-lt"/>
            </a:endParaRPr>
          </a:p>
        </p:txBody>
      </p:sp>
      <p:grpSp>
        <p:nvGrpSpPr>
          <p:cNvPr id="9" name="Group 126"/>
          <p:cNvGrpSpPr/>
          <p:nvPr/>
        </p:nvGrpSpPr>
        <p:grpSpPr>
          <a:xfrm>
            <a:off x="4265993" y="3365308"/>
            <a:ext cx="1067036" cy="1067422"/>
            <a:chOff x="0" y="0"/>
            <a:chExt cx="1270000" cy="1270000"/>
          </a:xfrm>
        </p:grpSpPr>
        <p:sp>
          <p:nvSpPr>
            <p:cNvPr id="10" name="Shape 123"/>
            <p:cNvSpPr/>
            <p:nvPr/>
          </p:nvSpPr>
          <p:spPr>
            <a:xfrm>
              <a:off x="0" y="0"/>
              <a:ext cx="1270000" cy="1270000"/>
            </a:xfrm>
            <a:prstGeom prst="ellipse">
              <a:avLst/>
            </a:prstGeom>
            <a:solidFill>
              <a:srgbClr val="0AB79B"/>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sp>
          <p:nvSpPr>
            <p:cNvPr id="11" name="Shape 124"/>
            <p:cNvSpPr/>
            <p:nvPr/>
          </p:nvSpPr>
          <p:spPr>
            <a:xfrm>
              <a:off x="202826" y="193691"/>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sz="3700">
                  <a:solidFill>
                    <a:srgbClr val="FFFFFF"/>
                  </a:solidFill>
                </a:defRPr>
              </a:pPr>
              <a:endParaRPr>
                <a:cs typeface="+mn-ea"/>
                <a:sym typeface="+mn-lt"/>
              </a:endParaRPr>
            </a:p>
          </p:txBody>
        </p:sp>
        <p:pic>
          <p:nvPicPr>
            <p:cNvPr id="12" name="pasted-image.pdf"/>
            <p:cNvPicPr>
              <a:picLocks noChangeAspect="1"/>
            </p:cNvPicPr>
            <p:nvPr/>
          </p:nvPicPr>
          <p:blipFill>
            <a:blip r:embed="rId4"/>
            <a:stretch>
              <a:fillRect/>
            </a:stretch>
          </p:blipFill>
          <p:spPr>
            <a:xfrm>
              <a:off x="377088" y="373483"/>
              <a:ext cx="515823" cy="504765"/>
            </a:xfrm>
            <a:prstGeom prst="rect">
              <a:avLst/>
            </a:prstGeom>
            <a:ln w="12700" cap="flat">
              <a:noFill/>
              <a:miter lim="400000"/>
              <a:headEnd/>
              <a:tailEnd/>
            </a:ln>
            <a:effectLst/>
          </p:spPr>
        </p:pic>
      </p:grpSp>
      <p:sp>
        <p:nvSpPr>
          <p:cNvPr id="60" name="TextBox 59"/>
          <p:cNvSpPr txBox="1"/>
          <p:nvPr/>
        </p:nvSpPr>
        <p:spPr>
          <a:xfrm>
            <a:off x="768691" y="2548187"/>
            <a:ext cx="3709413" cy="707886"/>
          </a:xfrm>
          <a:prstGeom prst="rect">
            <a:avLst/>
          </a:prstGeom>
          <a:noFill/>
        </p:spPr>
        <p:txBody>
          <a:bodyPr wrap="square" rtlCol="0">
            <a:spAutoFit/>
          </a:bodyPr>
          <a:lstStyle/>
          <a:p>
            <a:r>
              <a:rPr lang="zh-CN" altLang="en-US" sz="2000" dirty="0">
                <a:cs typeface="+mn-ea"/>
                <a:sym typeface="+mn-lt"/>
              </a:rPr>
              <a:t>囊括各大品类，您想要的</a:t>
            </a:r>
            <a:r>
              <a:rPr lang="zh-CN" altLang="en-US" sz="2000" dirty="0" smtClean="0">
                <a:cs typeface="+mn-ea"/>
                <a:sym typeface="+mn-lt"/>
              </a:rPr>
              <a:t>应有尽有</a:t>
            </a:r>
            <a:endParaRPr lang="zh-CN" altLang="en-US" sz="2000" dirty="0">
              <a:cs typeface="+mn-ea"/>
              <a:sym typeface="+mn-lt"/>
            </a:endParaRPr>
          </a:p>
        </p:txBody>
      </p:sp>
      <p:cxnSp>
        <p:nvCxnSpPr>
          <p:cNvPr id="65" name="直接连接符 64"/>
          <p:cNvCxnSpPr/>
          <p:nvPr/>
        </p:nvCxnSpPr>
        <p:spPr bwMode="auto">
          <a:xfrm>
            <a:off x="8060819" y="3233345"/>
            <a:ext cx="3407980"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接连接符 65"/>
          <p:cNvCxnSpPr/>
          <p:nvPr/>
        </p:nvCxnSpPr>
        <p:spPr bwMode="auto">
          <a:xfrm>
            <a:off x="7941694" y="4904147"/>
            <a:ext cx="3527105" cy="0"/>
          </a:xfrm>
          <a:prstGeom prst="line">
            <a:avLst/>
          </a:prstGeom>
          <a:solidFill>
            <a:schemeClr val="accent1"/>
          </a:solidFill>
          <a:ln w="28575" cap="flat" cmpd="sng" algn="ctr">
            <a:solidFill>
              <a:schemeClr val="tx1">
                <a:lumMod val="50000"/>
                <a:lumOff val="50000"/>
              </a:schemeClr>
            </a:solidFill>
            <a:prstDash val="dash"/>
            <a:round/>
            <a:headEnd type="none" w="med" len="med"/>
            <a:tailEnd type="oval"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3" name="Group 130"/>
          <p:cNvGrpSpPr/>
          <p:nvPr/>
        </p:nvGrpSpPr>
        <p:grpSpPr>
          <a:xfrm>
            <a:off x="4320247" y="4973358"/>
            <a:ext cx="1067036" cy="1067422"/>
            <a:chOff x="0" y="0"/>
            <a:chExt cx="1270000" cy="1270000"/>
          </a:xfrm>
        </p:grpSpPr>
        <p:sp>
          <p:nvSpPr>
            <p:cNvPr id="14" name="Shape 127"/>
            <p:cNvSpPr/>
            <p:nvPr/>
          </p:nvSpPr>
          <p:spPr>
            <a:xfrm>
              <a:off x="0" y="0"/>
              <a:ext cx="1270000" cy="1270000"/>
            </a:xfrm>
            <a:prstGeom prst="ellipse">
              <a:avLst/>
            </a:prstGeom>
            <a:solidFill>
              <a:schemeClr val="accent6">
                <a:hueOff val="-193447"/>
                <a:satOff val="3713"/>
                <a:lumOff val="11329"/>
                <a:alpha val="90000"/>
              </a:schemeClr>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sp>
          <p:nvSpPr>
            <p:cNvPr id="15" name="Shape 128"/>
            <p:cNvSpPr/>
            <p:nvPr/>
          </p:nvSpPr>
          <p:spPr>
            <a:xfrm>
              <a:off x="202826" y="202826"/>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pic>
          <p:nvPicPr>
            <p:cNvPr id="16" name="pasted-image.pdf"/>
            <p:cNvPicPr>
              <a:picLocks noChangeAspect="1"/>
            </p:cNvPicPr>
            <p:nvPr/>
          </p:nvPicPr>
          <p:blipFill>
            <a:blip r:embed="rId5"/>
            <a:stretch>
              <a:fillRect/>
            </a:stretch>
          </p:blipFill>
          <p:spPr>
            <a:xfrm>
              <a:off x="377088" y="376184"/>
              <a:ext cx="515823" cy="517633"/>
            </a:xfrm>
            <a:prstGeom prst="rect">
              <a:avLst/>
            </a:prstGeom>
            <a:ln w="12700" cap="flat">
              <a:noFill/>
              <a:miter lim="400000"/>
              <a:headEnd/>
              <a:tailEnd/>
            </a:ln>
            <a:effectLst/>
          </p:spPr>
        </p:pic>
      </p:grpSp>
      <p:grpSp>
        <p:nvGrpSpPr>
          <p:cNvPr id="17" name="Group 134"/>
          <p:cNvGrpSpPr/>
          <p:nvPr/>
        </p:nvGrpSpPr>
        <p:grpSpPr>
          <a:xfrm>
            <a:off x="6993783" y="4398850"/>
            <a:ext cx="1067036" cy="1067421"/>
            <a:chOff x="0" y="0"/>
            <a:chExt cx="1270000" cy="1270000"/>
          </a:xfrm>
        </p:grpSpPr>
        <p:sp>
          <p:nvSpPr>
            <p:cNvPr id="18" name="Shape 131"/>
            <p:cNvSpPr/>
            <p:nvPr/>
          </p:nvSpPr>
          <p:spPr>
            <a:xfrm>
              <a:off x="0" y="0"/>
              <a:ext cx="1270000" cy="1270000"/>
            </a:xfrm>
            <a:prstGeom prst="ellipse">
              <a:avLst/>
            </a:prstGeom>
            <a:solidFill>
              <a:srgbClr val="808785"/>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sp>
          <p:nvSpPr>
            <p:cNvPr id="19" name="Shape 132"/>
            <p:cNvSpPr/>
            <p:nvPr/>
          </p:nvSpPr>
          <p:spPr>
            <a:xfrm>
              <a:off x="202826" y="202826"/>
              <a:ext cx="864348" cy="864348"/>
            </a:xfrm>
            <a:prstGeom prst="ellipse">
              <a:avLst/>
            </a:prstGeom>
            <a:solidFill>
              <a:srgbClr val="FFFFFF"/>
            </a:solidFill>
            <a:ln w="12700" cap="flat">
              <a:noFill/>
              <a:miter lim="400000"/>
            </a:ln>
            <a:effectLst/>
          </p:spPr>
          <p:txBody>
            <a:bodyPr wrap="square" lIns="50800" tIns="50800" rIns="50800" bIns="50800" numCol="1" anchor="ctr">
              <a:noAutofit/>
            </a:bodyPr>
            <a:lstStyle/>
            <a:p>
              <a:pPr>
                <a:defRPr>
                  <a:solidFill>
                    <a:srgbClr val="FFFFFF"/>
                  </a:solidFill>
                </a:defRPr>
              </a:pPr>
              <a:endParaRPr>
                <a:cs typeface="+mn-ea"/>
                <a:sym typeface="+mn-lt"/>
              </a:endParaRPr>
            </a:p>
          </p:txBody>
        </p:sp>
        <p:pic>
          <p:nvPicPr>
            <p:cNvPr id="20" name="pasted-image.pdf"/>
            <p:cNvPicPr>
              <a:picLocks noChangeAspect="1"/>
            </p:cNvPicPr>
            <p:nvPr/>
          </p:nvPicPr>
          <p:blipFill>
            <a:blip r:embed="rId6"/>
            <a:stretch>
              <a:fillRect/>
            </a:stretch>
          </p:blipFill>
          <p:spPr>
            <a:xfrm>
              <a:off x="458105" y="376184"/>
              <a:ext cx="353790" cy="517633"/>
            </a:xfrm>
            <a:prstGeom prst="rect">
              <a:avLst/>
            </a:prstGeom>
            <a:ln w="12700" cap="flat">
              <a:noFill/>
              <a:miter lim="400000"/>
              <a:headEnd/>
              <a:tailEnd/>
            </a:ln>
            <a:effectLst/>
          </p:spPr>
        </p:pic>
      </p:grpSp>
      <p:sp>
        <p:nvSpPr>
          <p:cNvPr id="71" name="TextBox 70"/>
          <p:cNvSpPr txBox="1"/>
          <p:nvPr/>
        </p:nvSpPr>
        <p:spPr>
          <a:xfrm>
            <a:off x="789915" y="3947467"/>
            <a:ext cx="3709413" cy="707886"/>
          </a:xfrm>
          <a:prstGeom prst="rect">
            <a:avLst/>
          </a:prstGeom>
          <a:noFill/>
        </p:spPr>
        <p:txBody>
          <a:bodyPr wrap="square" rtlCol="0">
            <a:spAutoFit/>
          </a:bodyPr>
          <a:lstStyle/>
          <a:p>
            <a:r>
              <a:rPr lang="zh-CN" altLang="en-US" sz="2000" dirty="0">
                <a:cs typeface="+mn-ea"/>
                <a:sym typeface="+mn-lt"/>
              </a:rPr>
              <a:t>教师免费申请样书</a:t>
            </a:r>
            <a:r>
              <a:rPr lang="zh-CN" altLang="en-US" sz="2000" dirty="0" smtClean="0">
                <a:cs typeface="+mn-ea"/>
                <a:sym typeface="+mn-lt"/>
              </a:rPr>
              <a:t>，</a:t>
            </a:r>
            <a:endParaRPr lang="en-US" altLang="zh-CN" sz="2000" dirty="0" smtClean="0">
              <a:cs typeface="+mn-ea"/>
              <a:sym typeface="+mn-lt"/>
            </a:endParaRPr>
          </a:p>
          <a:p>
            <a:r>
              <a:rPr lang="zh-CN" altLang="en-US" sz="2000" dirty="0" smtClean="0">
                <a:cs typeface="+mn-ea"/>
                <a:sym typeface="+mn-lt"/>
              </a:rPr>
              <a:t>我们</a:t>
            </a:r>
            <a:r>
              <a:rPr lang="zh-CN" altLang="en-US" sz="2000" dirty="0">
                <a:cs typeface="+mn-ea"/>
                <a:sym typeface="+mn-lt"/>
              </a:rPr>
              <a:t>将安排快递迅速送达</a:t>
            </a:r>
            <a:endParaRPr lang="zh-CN" altLang="en-US" sz="2000" dirty="0">
              <a:cs typeface="+mn-ea"/>
              <a:sym typeface="+mn-lt"/>
            </a:endParaRPr>
          </a:p>
        </p:txBody>
      </p:sp>
      <p:sp>
        <p:nvSpPr>
          <p:cNvPr id="72" name="TextBox 71"/>
          <p:cNvSpPr txBox="1"/>
          <p:nvPr/>
        </p:nvSpPr>
        <p:spPr>
          <a:xfrm>
            <a:off x="754175" y="5579007"/>
            <a:ext cx="4123129" cy="1015663"/>
          </a:xfrm>
          <a:prstGeom prst="rect">
            <a:avLst/>
          </a:prstGeom>
          <a:noFill/>
        </p:spPr>
        <p:txBody>
          <a:bodyPr wrap="square" rtlCol="0">
            <a:spAutoFit/>
          </a:bodyPr>
          <a:lstStyle/>
          <a:p>
            <a:r>
              <a:rPr lang="zh-CN" altLang="en-US" sz="2000" dirty="0">
                <a:cs typeface="+mn-ea"/>
                <a:sym typeface="+mn-lt"/>
              </a:rPr>
              <a:t>教学视频、</a:t>
            </a:r>
            <a:r>
              <a:rPr lang="en-US" altLang="zh-CN" sz="2000" dirty="0">
                <a:cs typeface="+mn-ea"/>
                <a:sym typeface="+mn-lt"/>
              </a:rPr>
              <a:t>PPT</a:t>
            </a:r>
            <a:r>
              <a:rPr lang="zh-CN" altLang="en-US" sz="2000" dirty="0">
                <a:cs typeface="+mn-ea"/>
                <a:sym typeface="+mn-lt"/>
              </a:rPr>
              <a:t>课件</a:t>
            </a:r>
            <a:r>
              <a:rPr lang="zh-CN" altLang="en-US" sz="2000" dirty="0" smtClean="0">
                <a:cs typeface="+mn-ea"/>
                <a:sym typeface="+mn-lt"/>
              </a:rPr>
              <a:t>、教学</a:t>
            </a:r>
            <a:r>
              <a:rPr lang="zh-CN" altLang="en-US" sz="2000" dirty="0">
                <a:cs typeface="+mn-ea"/>
                <a:sym typeface="+mn-lt"/>
              </a:rPr>
              <a:t>案例</a:t>
            </a:r>
            <a:r>
              <a:rPr lang="zh-CN" altLang="en-US" sz="2000" dirty="0" smtClean="0">
                <a:cs typeface="+mn-ea"/>
                <a:sym typeface="+mn-lt"/>
              </a:rPr>
              <a:t>、</a:t>
            </a:r>
            <a:endParaRPr lang="en-US" altLang="zh-CN" sz="2000" dirty="0" smtClean="0">
              <a:cs typeface="+mn-ea"/>
              <a:sym typeface="+mn-lt"/>
            </a:endParaRPr>
          </a:p>
          <a:p>
            <a:r>
              <a:rPr lang="zh-CN" altLang="en-US" sz="2000" dirty="0" smtClean="0">
                <a:cs typeface="+mn-ea"/>
                <a:sym typeface="+mn-lt"/>
              </a:rPr>
              <a:t>习题</a:t>
            </a:r>
            <a:r>
              <a:rPr lang="zh-CN" altLang="en-US" sz="2000" dirty="0">
                <a:cs typeface="+mn-ea"/>
                <a:sym typeface="+mn-lt"/>
              </a:rPr>
              <a:t>答案</a:t>
            </a:r>
            <a:r>
              <a:rPr lang="zh-CN" altLang="en-US" sz="2000" dirty="0" smtClean="0">
                <a:cs typeface="+mn-ea"/>
                <a:sym typeface="+mn-lt"/>
              </a:rPr>
              <a:t>、模拟</a:t>
            </a:r>
            <a:r>
              <a:rPr lang="zh-CN" altLang="en-US" sz="2000" dirty="0">
                <a:cs typeface="+mn-ea"/>
                <a:sym typeface="+mn-lt"/>
              </a:rPr>
              <a:t>试卷等丰富资源</a:t>
            </a:r>
            <a:endParaRPr lang="zh-CN" altLang="en-US" sz="2000" dirty="0">
              <a:cs typeface="+mn-ea"/>
              <a:sym typeface="+mn-lt"/>
            </a:endParaRPr>
          </a:p>
          <a:p>
            <a:r>
              <a:rPr lang="zh-CN" altLang="en-US" sz="2000" dirty="0">
                <a:cs typeface="+mn-ea"/>
                <a:sym typeface="+mn-lt"/>
              </a:rPr>
              <a:t>免费下载</a:t>
            </a:r>
            <a:endParaRPr lang="zh-CN" altLang="en-US" sz="2000" dirty="0">
              <a:cs typeface="+mn-ea"/>
              <a:sym typeface="+mn-lt"/>
            </a:endParaRPr>
          </a:p>
        </p:txBody>
      </p:sp>
      <p:sp>
        <p:nvSpPr>
          <p:cNvPr id="73" name="TextBox 72"/>
          <p:cNvSpPr txBox="1"/>
          <p:nvPr/>
        </p:nvSpPr>
        <p:spPr>
          <a:xfrm>
            <a:off x="8518967" y="3244861"/>
            <a:ext cx="2866371" cy="707886"/>
          </a:xfrm>
          <a:prstGeom prst="rect">
            <a:avLst/>
          </a:prstGeom>
          <a:noFill/>
        </p:spPr>
        <p:txBody>
          <a:bodyPr wrap="square" rtlCol="0">
            <a:spAutoFit/>
          </a:bodyPr>
          <a:lstStyle/>
          <a:p>
            <a:pPr algn="r"/>
            <a:r>
              <a:rPr lang="zh-CN" altLang="en-US" sz="2000" dirty="0">
                <a:cs typeface="+mn-ea"/>
                <a:sym typeface="+mn-lt"/>
              </a:rPr>
              <a:t>教师可以申请最低折扣</a:t>
            </a:r>
            <a:endParaRPr lang="zh-CN" altLang="en-US" sz="2000" dirty="0">
              <a:cs typeface="+mn-ea"/>
              <a:sym typeface="+mn-lt"/>
            </a:endParaRPr>
          </a:p>
          <a:p>
            <a:pPr algn="r"/>
            <a:r>
              <a:rPr lang="zh-CN" altLang="en-US" sz="2000" dirty="0">
                <a:cs typeface="+mn-ea"/>
                <a:sym typeface="+mn-lt"/>
              </a:rPr>
              <a:t>学生直接优惠购买图书</a:t>
            </a:r>
            <a:endParaRPr lang="zh-CN" altLang="en-US" sz="2000" dirty="0">
              <a:cs typeface="+mn-ea"/>
              <a:sym typeface="+mn-lt"/>
            </a:endParaRPr>
          </a:p>
        </p:txBody>
      </p:sp>
      <p:sp>
        <p:nvSpPr>
          <p:cNvPr id="74" name="TextBox 73"/>
          <p:cNvSpPr txBox="1"/>
          <p:nvPr/>
        </p:nvSpPr>
        <p:spPr>
          <a:xfrm>
            <a:off x="8199504" y="4994837"/>
            <a:ext cx="3269295" cy="1015663"/>
          </a:xfrm>
          <a:prstGeom prst="rect">
            <a:avLst/>
          </a:prstGeom>
          <a:noFill/>
        </p:spPr>
        <p:txBody>
          <a:bodyPr wrap="square" rtlCol="0">
            <a:spAutoFit/>
          </a:bodyPr>
          <a:lstStyle/>
          <a:p>
            <a:pPr algn="r"/>
            <a:r>
              <a:rPr lang="zh-CN" altLang="en-US" sz="2000" dirty="0">
                <a:cs typeface="+mn-ea"/>
                <a:sym typeface="+mn-lt"/>
              </a:rPr>
              <a:t>欢迎写文章／投稿，</a:t>
            </a:r>
            <a:r>
              <a:rPr lang="zh-CN" altLang="en-US" sz="2000" dirty="0" smtClean="0">
                <a:cs typeface="+mn-ea"/>
                <a:sym typeface="+mn-lt"/>
              </a:rPr>
              <a:t>我们</a:t>
            </a:r>
            <a:r>
              <a:rPr lang="zh-CN" altLang="en-US" sz="2000" dirty="0">
                <a:cs typeface="+mn-ea"/>
                <a:sym typeface="+mn-lt"/>
              </a:rPr>
              <a:t>强大的编辑团队将</a:t>
            </a:r>
            <a:r>
              <a:rPr lang="zh-CN" altLang="en-US" sz="2000" dirty="0" smtClean="0">
                <a:cs typeface="+mn-ea"/>
                <a:sym typeface="+mn-lt"/>
              </a:rPr>
              <a:t>为您</a:t>
            </a:r>
            <a:r>
              <a:rPr lang="zh-CN" altLang="en-US" sz="2000" dirty="0">
                <a:cs typeface="+mn-ea"/>
                <a:sym typeface="+mn-lt"/>
              </a:rPr>
              <a:t>提供专业和高效的</a:t>
            </a:r>
            <a:r>
              <a:rPr lang="zh-CN" altLang="en-US" sz="2000" dirty="0" smtClean="0">
                <a:cs typeface="+mn-ea"/>
                <a:sym typeface="+mn-lt"/>
              </a:rPr>
              <a:t>编辑</a:t>
            </a:r>
            <a:r>
              <a:rPr lang="zh-CN" altLang="en-US" sz="2000" dirty="0">
                <a:cs typeface="+mn-ea"/>
                <a:sym typeface="+mn-lt"/>
              </a:rPr>
              <a:t>出版服务</a:t>
            </a:r>
            <a:endParaRPr lang="zh-CN" altLang="en-US" sz="2000"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1"/>
            </p:custDataLst>
          </p:nvPr>
        </p:nvSpPr>
        <p:spPr>
          <a:xfrm>
            <a:off x="706120" y="1621790"/>
            <a:ext cx="3669665" cy="4294505"/>
          </a:xfrm>
          <a:prstGeom prst="rect">
            <a:avLst/>
          </a:prstGeom>
          <a:solidFill>
            <a:schemeClr val="accent5">
              <a:lumMod val="40000"/>
              <a:lumOff val="60000"/>
            </a:schemeClr>
          </a:solidFill>
          <a:ln>
            <a:solidFill>
              <a:schemeClr val="accent5">
                <a:lumMod val="40000"/>
                <a:lumOff val="6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矩形 3"/>
          <p:cNvSpPr/>
          <p:nvPr/>
        </p:nvSpPr>
        <p:spPr>
          <a:xfrm>
            <a:off x="552450" y="1494790"/>
            <a:ext cx="3669665" cy="4294505"/>
          </a:xfrm>
          <a:prstGeom prst="rect">
            <a:avLst/>
          </a:prstGeom>
          <a:solidFill>
            <a:schemeClr val="accent5">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zh-CN" altLang="en-US">
                <a:latin typeface="+mn-lt"/>
                <a:ea typeface="+mn-ea"/>
                <a:cs typeface="+mn-ea"/>
                <a:sym typeface="+mn-lt"/>
              </a:rPr>
              <a:t>一、转化漏斗模型</a:t>
            </a:r>
            <a:endParaRPr lang="zh-CN" altLang="en-US">
              <a:latin typeface="+mn-lt"/>
              <a:ea typeface="+mn-ea"/>
              <a:cs typeface="+mn-ea"/>
              <a:sym typeface="+mn-lt"/>
            </a:endParaRPr>
          </a:p>
        </p:txBody>
      </p:sp>
      <p:sp>
        <p:nvSpPr>
          <p:cNvPr id="7" name="文本框 5"/>
          <p:cNvSpPr txBox="1">
            <a:spLocks noChangeArrowheads="1"/>
          </p:cNvSpPr>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18" name="内容占位符 2"/>
          <p:cNvSpPr txBox="1"/>
          <p:nvPr>
            <p:custDataLst>
              <p:tags r:id="rId2"/>
            </p:custDataLst>
          </p:nvPr>
        </p:nvSpPr>
        <p:spPr>
          <a:xfrm>
            <a:off x="706120" y="1772285"/>
            <a:ext cx="3516630" cy="3741420"/>
          </a:xfrm>
          <a:prstGeom prst="rect">
            <a:avLst/>
          </a:prstGeom>
        </p:spPr>
        <p:txBody>
          <a:bodyPr vert="horz" lIns="121899" tIns="60949" rIns="121899" bIns="60949" rtlCol="0">
            <a:normAutofit/>
          </a:bodyPr>
          <a:lstStyle>
            <a:lvl1pPr marL="0" indent="536575" algn="l" defTabSz="914400" rtl="0" eaLnBrk="1" latinLnBrk="0" hangingPunct="1">
              <a:lnSpc>
                <a:spcPct val="130000"/>
              </a:lnSpc>
              <a:spcBef>
                <a:spcPts val="0"/>
              </a:spcBef>
              <a:buFont typeface="Arial" panose="020B0604020202020204" pitchFamily="34" charset="0"/>
              <a:buNone/>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7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sz="2000" dirty="0">
                <a:cs typeface="+mn-ea"/>
                <a:sym typeface="+mn-lt"/>
              </a:rPr>
              <a:t>转化漏斗模型将客户访问店铺到最终成交的过程，划分为若干重要环节，通过一层层过滤转化人数分析各环节的转化效果，以便找到转化率过低的原因。在电商领域，转化漏斗模型可以按照在电商平台选购商品到完成支付这个流程建立。</a:t>
            </a:r>
            <a:endParaRPr sz="2000" dirty="0">
              <a:cs typeface="+mn-ea"/>
              <a:sym typeface="+mn-lt"/>
            </a:endParaRPr>
          </a:p>
        </p:txBody>
      </p:sp>
      <p:pic>
        <p:nvPicPr>
          <p:cNvPr id="3" name="图片 2"/>
          <p:cNvPicPr>
            <a:picLocks noChangeAspect="1"/>
          </p:cNvPicPr>
          <p:nvPr>
            <p:custDataLst>
              <p:tags r:id="rId3"/>
            </p:custDataLst>
          </p:nvPr>
        </p:nvPicPr>
        <p:blipFill>
          <a:blip r:embed="rId4">
            <a:duotone>
              <a:schemeClr val="accent4">
                <a:shade val="45000"/>
                <a:satMod val="135000"/>
              </a:schemeClr>
              <a:prstClr val="white"/>
            </a:duotone>
          </a:blip>
          <a:stretch>
            <a:fillRect/>
          </a:stretch>
        </p:blipFill>
        <p:spPr>
          <a:xfrm>
            <a:off x="4679950" y="2097405"/>
            <a:ext cx="6464300" cy="341630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6"/>
          <p:cNvSpPr>
            <a:spLocks noChangeArrowheads="1"/>
          </p:cNvSpPr>
          <p:nvPr>
            <p:custDataLst>
              <p:tags r:id="rId1"/>
            </p:custDataLst>
          </p:nvPr>
        </p:nvSpPr>
        <p:spPr bwMode="auto">
          <a:xfrm>
            <a:off x="4341642" y="5746479"/>
            <a:ext cx="95250" cy="155575"/>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Tx/>
              <a:buNone/>
            </a:pPr>
            <a:endParaRPr lang="zh-CN" altLang="en-US">
              <a:solidFill>
                <a:srgbClr val="FFFFFF"/>
              </a:solidFill>
              <a:latin typeface="Arial Narrow" panose="020B0606020202030204" pitchFamily="34" charset="0"/>
              <a:ea typeface="微软雅黑" panose="020B0503020204020204" pitchFamily="34" charset="-122"/>
            </a:endParaRPr>
          </a:p>
        </p:txBody>
      </p:sp>
      <p:sp>
        <p:nvSpPr>
          <p:cNvPr id="9" name="椭圆 11"/>
          <p:cNvSpPr>
            <a:spLocks noChangeArrowheads="1"/>
          </p:cNvSpPr>
          <p:nvPr>
            <p:custDataLst>
              <p:tags r:id="rId2"/>
            </p:custDataLst>
          </p:nvPr>
        </p:nvSpPr>
        <p:spPr bwMode="auto">
          <a:xfrm>
            <a:off x="4336880" y="2211434"/>
            <a:ext cx="96837" cy="155575"/>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Tx/>
              <a:buNone/>
            </a:pPr>
            <a:endParaRPr lang="zh-CN" altLang="en-US">
              <a:solidFill>
                <a:srgbClr val="FFFFFF"/>
              </a:solidFill>
              <a:latin typeface="Arial Narrow" panose="020B0606020202030204" pitchFamily="34" charset="0"/>
              <a:ea typeface="微软雅黑" panose="020B0503020204020204" pitchFamily="34" charset="-122"/>
            </a:endParaRPr>
          </a:p>
        </p:txBody>
      </p:sp>
      <p:sp>
        <p:nvSpPr>
          <p:cNvPr id="4" name="标题 3"/>
          <p:cNvSpPr>
            <a:spLocks noGrp="1"/>
          </p:cNvSpPr>
          <p:nvPr>
            <p:ph type="title"/>
            <p:custDataLst>
              <p:tags r:id="rId3"/>
            </p:custDataLst>
          </p:nvPr>
        </p:nvSpPr>
        <p:spPr/>
        <p:txBody>
          <a:bodyPr/>
          <a:lstStyle/>
          <a:p>
            <a:r>
              <a:rPr lang="zh-CN" altLang="en-US">
                <a:latin typeface="+mn-lt"/>
                <a:ea typeface="+mn-ea"/>
                <a:cs typeface="+mn-ea"/>
                <a:sym typeface="+mn-lt"/>
              </a:rPr>
              <a:t>二、转化率及提升方法</a:t>
            </a:r>
            <a:endParaRPr lang="zh-CN" altLang="en-US">
              <a:latin typeface="+mn-lt"/>
              <a:ea typeface="+mn-ea"/>
              <a:cs typeface="+mn-ea"/>
              <a:sym typeface="+mn-lt"/>
            </a:endParaRPr>
          </a:p>
        </p:txBody>
      </p:sp>
      <p:sp>
        <p:nvSpPr>
          <p:cNvPr id="7" name="文本框 5"/>
          <p:cNvSpPr txBox="1">
            <a:spLocks noChangeArrowheads="1"/>
          </p:cNvSpPr>
          <p:nvPr>
            <p:custDataLst>
              <p:tags r:id="rId4"/>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62" name="矩形 61"/>
          <p:cNvSpPr/>
          <p:nvPr>
            <p:custDataLst>
              <p:tags r:id="rId5"/>
            </p:custDataLst>
          </p:nvPr>
        </p:nvSpPr>
        <p:spPr>
          <a:xfrm>
            <a:off x="1207661" y="1039072"/>
            <a:ext cx="2316480" cy="460375"/>
          </a:xfrm>
          <a:prstGeom prst="rect">
            <a:avLst/>
          </a:prstGeom>
        </p:spPr>
        <p:txBody>
          <a:bodyPr wrap="none">
            <a:spAutoFit/>
          </a:bodyPr>
          <a:lstStyle/>
          <a:p>
            <a:pPr algn="l"/>
            <a:r>
              <a:rPr lang="zh-CN" altLang="en-US">
                <a:solidFill>
                  <a:srgbClr val="E5450F"/>
                </a:solidFill>
                <a:cs typeface="+mn-ea"/>
                <a:sym typeface="+mn-lt"/>
              </a:rPr>
              <a:t>（一）商品主图</a:t>
            </a:r>
            <a:endParaRPr lang="zh-CN" altLang="en-US">
              <a:solidFill>
                <a:srgbClr val="E5450F"/>
              </a:solidFill>
              <a:cs typeface="+mn-ea"/>
              <a:sym typeface="+mn-lt"/>
            </a:endParaRPr>
          </a:p>
        </p:txBody>
      </p:sp>
      <p:sp>
        <p:nvSpPr>
          <p:cNvPr id="13" name="椭圆 9"/>
          <p:cNvSpPr>
            <a:spLocks noChangeArrowheads="1"/>
          </p:cNvSpPr>
          <p:nvPr>
            <p:custDataLst>
              <p:tags r:id="rId6"/>
            </p:custDataLst>
          </p:nvPr>
        </p:nvSpPr>
        <p:spPr bwMode="auto">
          <a:xfrm>
            <a:off x="2612049" y="2193971"/>
            <a:ext cx="96837" cy="155575"/>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Tx/>
              <a:buNone/>
            </a:pPr>
            <a:endParaRPr lang="zh-CN" altLang="en-US">
              <a:solidFill>
                <a:srgbClr val="FFFFFF"/>
              </a:solidFill>
              <a:latin typeface="Arial Narrow" panose="020B0606020202030204" pitchFamily="34" charset="0"/>
              <a:ea typeface="微软雅黑" panose="020B0503020204020204" pitchFamily="34" charset="-122"/>
            </a:endParaRPr>
          </a:p>
        </p:txBody>
      </p:sp>
      <p:sp>
        <p:nvSpPr>
          <p:cNvPr id="16" name="椭圆 10"/>
          <p:cNvSpPr>
            <a:spLocks noChangeArrowheads="1"/>
          </p:cNvSpPr>
          <p:nvPr>
            <p:custDataLst>
              <p:tags r:id="rId7"/>
            </p:custDataLst>
          </p:nvPr>
        </p:nvSpPr>
        <p:spPr bwMode="auto">
          <a:xfrm>
            <a:off x="1832293" y="2193971"/>
            <a:ext cx="95250" cy="157163"/>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Tx/>
              <a:buNone/>
            </a:pPr>
            <a:endParaRPr lang="zh-CN" altLang="en-US">
              <a:solidFill>
                <a:srgbClr val="FFFFFF"/>
              </a:solidFill>
              <a:latin typeface="Arial Narrow" panose="020B0606020202030204" pitchFamily="34" charset="0"/>
              <a:ea typeface="微软雅黑" panose="020B0503020204020204" pitchFamily="34" charset="-122"/>
            </a:endParaRPr>
          </a:p>
        </p:txBody>
      </p:sp>
      <p:sp>
        <p:nvSpPr>
          <p:cNvPr id="5" name="椭圆 2"/>
          <p:cNvSpPr>
            <a:spLocks noChangeArrowheads="1"/>
          </p:cNvSpPr>
          <p:nvPr>
            <p:custDataLst>
              <p:tags r:id="rId8"/>
            </p:custDataLst>
          </p:nvPr>
        </p:nvSpPr>
        <p:spPr bwMode="auto">
          <a:xfrm>
            <a:off x="3539002" y="5738541"/>
            <a:ext cx="96838" cy="155575"/>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Tx/>
              <a:buNone/>
            </a:pPr>
            <a:endParaRPr lang="zh-CN" altLang="en-US">
              <a:solidFill>
                <a:srgbClr val="FFFFFF"/>
              </a:solidFill>
              <a:latin typeface="Arial Narrow" panose="020B0606020202030204" pitchFamily="34" charset="0"/>
              <a:ea typeface="微软雅黑" panose="020B0503020204020204" pitchFamily="34" charset="-122"/>
            </a:endParaRPr>
          </a:p>
        </p:txBody>
      </p:sp>
      <p:sp>
        <p:nvSpPr>
          <p:cNvPr id="20" name="椭圆 4"/>
          <p:cNvSpPr>
            <a:spLocks noChangeArrowheads="1"/>
          </p:cNvSpPr>
          <p:nvPr>
            <p:custDataLst>
              <p:tags r:id="rId9"/>
            </p:custDataLst>
          </p:nvPr>
        </p:nvSpPr>
        <p:spPr bwMode="auto">
          <a:xfrm>
            <a:off x="2613636" y="5733779"/>
            <a:ext cx="96838" cy="157162"/>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Tx/>
              <a:buNone/>
            </a:pPr>
            <a:endParaRPr lang="zh-CN" altLang="en-US">
              <a:solidFill>
                <a:srgbClr val="FFFFFF"/>
              </a:solidFill>
              <a:latin typeface="Arial Narrow" panose="020B0606020202030204" pitchFamily="34" charset="0"/>
              <a:ea typeface="微软雅黑" panose="020B0503020204020204" pitchFamily="34" charset="-122"/>
            </a:endParaRPr>
          </a:p>
        </p:txBody>
      </p:sp>
      <p:sp>
        <p:nvSpPr>
          <p:cNvPr id="21" name="椭圆 5"/>
          <p:cNvSpPr>
            <a:spLocks noChangeArrowheads="1"/>
          </p:cNvSpPr>
          <p:nvPr>
            <p:custDataLst>
              <p:tags r:id="rId10"/>
            </p:custDataLst>
          </p:nvPr>
        </p:nvSpPr>
        <p:spPr bwMode="auto">
          <a:xfrm>
            <a:off x="1833880" y="5729016"/>
            <a:ext cx="96838" cy="157163"/>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Tx/>
              <a:buNone/>
            </a:pPr>
            <a:endParaRPr lang="zh-CN" altLang="en-US">
              <a:solidFill>
                <a:srgbClr val="FFFFFF"/>
              </a:solidFill>
              <a:latin typeface="Arial Narrow" panose="020B0606020202030204" pitchFamily="34" charset="0"/>
              <a:ea typeface="微软雅黑" panose="020B0503020204020204" pitchFamily="34" charset="-122"/>
            </a:endParaRPr>
          </a:p>
        </p:txBody>
      </p:sp>
      <p:sp>
        <p:nvSpPr>
          <p:cNvPr id="22" name="椭圆 6"/>
          <p:cNvSpPr>
            <a:spLocks noChangeArrowheads="1"/>
          </p:cNvSpPr>
          <p:nvPr>
            <p:custDataLst>
              <p:tags r:id="rId11"/>
            </p:custDataLst>
          </p:nvPr>
        </p:nvSpPr>
        <p:spPr bwMode="auto">
          <a:xfrm>
            <a:off x="1005352" y="5727429"/>
            <a:ext cx="95250" cy="155575"/>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Tx/>
              <a:buNone/>
            </a:pPr>
            <a:endParaRPr lang="zh-CN" altLang="en-US">
              <a:solidFill>
                <a:srgbClr val="FFFFFF"/>
              </a:solidFill>
              <a:latin typeface="Arial Narrow" panose="020B0606020202030204" pitchFamily="34" charset="0"/>
              <a:ea typeface="微软雅黑" panose="020B0503020204020204" pitchFamily="34" charset="-122"/>
            </a:endParaRPr>
          </a:p>
        </p:txBody>
      </p:sp>
      <p:sp>
        <p:nvSpPr>
          <p:cNvPr id="23" name="椭圆 7"/>
          <p:cNvSpPr>
            <a:spLocks noChangeArrowheads="1"/>
          </p:cNvSpPr>
          <p:nvPr>
            <p:custDataLst>
              <p:tags r:id="rId12"/>
            </p:custDataLst>
          </p:nvPr>
        </p:nvSpPr>
        <p:spPr bwMode="auto">
          <a:xfrm>
            <a:off x="3535827" y="2208259"/>
            <a:ext cx="95250" cy="157162"/>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Tx/>
              <a:buNone/>
            </a:pPr>
            <a:endParaRPr lang="zh-CN" altLang="en-US">
              <a:solidFill>
                <a:srgbClr val="FFFFFF"/>
              </a:solidFill>
              <a:latin typeface="Arial Narrow" panose="020B0606020202030204" pitchFamily="34" charset="0"/>
              <a:ea typeface="微软雅黑" panose="020B0503020204020204" pitchFamily="34" charset="-122"/>
            </a:endParaRPr>
          </a:p>
        </p:txBody>
      </p:sp>
      <p:sp>
        <p:nvSpPr>
          <p:cNvPr id="25" name="椭圆 11"/>
          <p:cNvSpPr>
            <a:spLocks noChangeArrowheads="1"/>
          </p:cNvSpPr>
          <p:nvPr>
            <p:custDataLst>
              <p:tags r:id="rId13"/>
            </p:custDataLst>
          </p:nvPr>
        </p:nvSpPr>
        <p:spPr bwMode="auto">
          <a:xfrm>
            <a:off x="1000590" y="2192384"/>
            <a:ext cx="96837" cy="155575"/>
          </a:xfrm>
          <a:prstGeom prst="ellipse">
            <a:avLst/>
          </a:pr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eaLnBrk="1" hangingPunct="1">
              <a:buFontTx/>
              <a:buNone/>
            </a:pPr>
            <a:endParaRPr lang="zh-CN" altLang="en-US">
              <a:solidFill>
                <a:srgbClr val="FFFFFF"/>
              </a:solidFill>
              <a:latin typeface="Arial Narrow" panose="020B0606020202030204" pitchFamily="34" charset="0"/>
              <a:ea typeface="微软雅黑" panose="020B0503020204020204" pitchFamily="34" charset="-122"/>
            </a:endParaRPr>
          </a:p>
        </p:txBody>
      </p:sp>
      <p:sp>
        <p:nvSpPr>
          <p:cNvPr id="26" name="矩形 25"/>
          <p:cNvSpPr>
            <a:spLocks noChangeArrowheads="1"/>
          </p:cNvSpPr>
          <p:nvPr>
            <p:custDataLst>
              <p:tags r:id="rId14"/>
            </p:custDataLst>
          </p:nvPr>
        </p:nvSpPr>
        <p:spPr bwMode="auto">
          <a:xfrm>
            <a:off x="385445" y="2303780"/>
            <a:ext cx="11135360" cy="3502025"/>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248000" rIns="252000" anchor="ctr"/>
          <a:lstStyle/>
          <a:p>
            <a:pPr indent="0" algn="just" fontAlgn="auto">
              <a:lnSpc>
                <a:spcPct val="130000"/>
              </a:lnSpc>
              <a:spcBef>
                <a:spcPts val="3000"/>
              </a:spcBef>
              <a:spcAft>
                <a:spcPts val="3600"/>
              </a:spcAft>
            </a:pP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圆角矩形 15"/>
          <p:cNvSpPr>
            <a:spLocks noChangeArrowheads="1"/>
          </p:cNvSpPr>
          <p:nvPr>
            <p:custDataLst>
              <p:tags r:id="rId15"/>
            </p:custDataLst>
          </p:nvPr>
        </p:nvSpPr>
        <p:spPr bwMode="auto">
          <a:xfrm>
            <a:off x="1859280" y="2190750"/>
            <a:ext cx="492125" cy="3712210"/>
          </a:xfrm>
          <a:custGeom>
            <a:avLst/>
            <a:gdLst>
              <a:gd name="T0" fmla="*/ 26719 w 738285"/>
              <a:gd name="T1" fmla="*/ 55405 h 4248500"/>
              <a:gd name="T2" fmla="*/ 3700 w 738285"/>
              <a:gd name="T3" fmla="*/ 4 h 4248500"/>
              <a:gd name="T4" fmla="*/ 186673 w 738285"/>
              <a:gd name="T5" fmla="*/ 4 h 4248500"/>
              <a:gd name="T6" fmla="*/ 218664 w 738285"/>
              <a:gd name="T7" fmla="*/ 40959 h 4248500"/>
              <a:gd name="T8" fmla="*/ 218664 w 738285"/>
              <a:gd name="T9" fmla="*/ 1569903 h 4248500"/>
              <a:gd name="T10" fmla="*/ 186673 w 738285"/>
              <a:gd name="T11" fmla="*/ 1610858 h 4248500"/>
              <a:gd name="T12" fmla="*/ 10752 w 738285"/>
              <a:gd name="T13" fmla="*/ 1610858 h 4248500"/>
              <a:gd name="T14" fmla="*/ 26719 w 738285"/>
              <a:gd name="T15" fmla="*/ 1569903 h 4248500"/>
              <a:gd name="T16" fmla="*/ 26719 w 738285"/>
              <a:gd name="T17" fmla="*/ 55405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A1C921"/>
          </a:solidFill>
          <a:ln>
            <a:noFill/>
          </a:ln>
        </p:spPr>
        <p:txBody>
          <a:bodyPr vert="eaVert" lIns="72000" tIns="0" rIns="0" bIns="0" anchor="ctr"/>
          <a:lstStyle/>
          <a:p>
            <a:pPr algn="ctr"/>
            <a:r>
              <a:rPr lang="zh-CN" altLang="en-US">
                <a:solidFill>
                  <a:srgbClr val="FFFFFF"/>
                </a:solidFill>
                <a:latin typeface="微软雅黑" panose="020B0503020204020204" pitchFamily="34" charset="-122"/>
                <a:ea typeface="微软雅黑" panose="020B0503020204020204" pitchFamily="34" charset="-122"/>
              </a:rPr>
              <a:t>体现商品特点</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8" name="圆角矩形 15"/>
          <p:cNvSpPr>
            <a:spLocks noChangeArrowheads="1"/>
          </p:cNvSpPr>
          <p:nvPr>
            <p:custDataLst>
              <p:tags r:id="rId16"/>
            </p:custDataLst>
          </p:nvPr>
        </p:nvSpPr>
        <p:spPr bwMode="auto">
          <a:xfrm>
            <a:off x="2639060" y="2193925"/>
            <a:ext cx="494030" cy="3709670"/>
          </a:xfrm>
          <a:custGeom>
            <a:avLst/>
            <a:gdLst>
              <a:gd name="T0" fmla="*/ 26979 w 738285"/>
              <a:gd name="T1" fmla="*/ 55318 h 4248500"/>
              <a:gd name="T2" fmla="*/ 3735 w 738285"/>
              <a:gd name="T3" fmla="*/ 4 h 4248500"/>
              <a:gd name="T4" fmla="*/ 188486 w 738285"/>
              <a:gd name="T5" fmla="*/ 4 h 4248500"/>
              <a:gd name="T6" fmla="*/ 220788 w 738285"/>
              <a:gd name="T7" fmla="*/ 40895 h 4248500"/>
              <a:gd name="T8" fmla="*/ 220788 w 738285"/>
              <a:gd name="T9" fmla="*/ 1567472 h 4248500"/>
              <a:gd name="T10" fmla="*/ 188486 w 738285"/>
              <a:gd name="T11" fmla="*/ 1608364 h 4248500"/>
              <a:gd name="T12" fmla="*/ 10856 w 738285"/>
              <a:gd name="T13" fmla="*/ 1608364 h 4248500"/>
              <a:gd name="T14" fmla="*/ 26979 w 738285"/>
              <a:gd name="T15" fmla="*/ 1567472 h 4248500"/>
              <a:gd name="T16" fmla="*/ 26979 w 738285"/>
              <a:gd name="T17" fmla="*/ 55318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chemeClr val="accent2"/>
          </a:solidFill>
          <a:ln>
            <a:noFill/>
          </a:ln>
        </p:spPr>
        <p:txBody>
          <a:bodyPr vert="eaVert" lIns="72000" tIns="0" rIns="0" bIns="0" anchor="ctr"/>
          <a:lstStyle/>
          <a:p>
            <a:pPr algn="ctr"/>
            <a:r>
              <a:rPr lang="zh-CN" altLang="en-US">
                <a:solidFill>
                  <a:srgbClr val="FFFFFF"/>
                </a:solidFill>
                <a:latin typeface="微软雅黑" panose="020B0503020204020204" pitchFamily="34" charset="-122"/>
                <a:ea typeface="微软雅黑" panose="020B0503020204020204" pitchFamily="34" charset="-122"/>
              </a:rPr>
              <a:t>吸引力</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9" name="圆角矩形 15"/>
          <p:cNvSpPr>
            <a:spLocks noChangeArrowheads="1"/>
          </p:cNvSpPr>
          <p:nvPr>
            <p:custDataLst>
              <p:tags r:id="rId17"/>
            </p:custDataLst>
          </p:nvPr>
        </p:nvSpPr>
        <p:spPr bwMode="auto">
          <a:xfrm>
            <a:off x="3564255" y="2197100"/>
            <a:ext cx="492125" cy="3712210"/>
          </a:xfrm>
          <a:custGeom>
            <a:avLst/>
            <a:gdLst>
              <a:gd name="T0" fmla="*/ 26719 w 738285"/>
              <a:gd name="T1" fmla="*/ 55405 h 4248500"/>
              <a:gd name="T2" fmla="*/ 3700 w 738285"/>
              <a:gd name="T3" fmla="*/ 4 h 4248500"/>
              <a:gd name="T4" fmla="*/ 186673 w 738285"/>
              <a:gd name="T5" fmla="*/ 4 h 4248500"/>
              <a:gd name="T6" fmla="*/ 218664 w 738285"/>
              <a:gd name="T7" fmla="*/ 40959 h 4248500"/>
              <a:gd name="T8" fmla="*/ 218664 w 738285"/>
              <a:gd name="T9" fmla="*/ 1569903 h 4248500"/>
              <a:gd name="T10" fmla="*/ 186673 w 738285"/>
              <a:gd name="T11" fmla="*/ 1610858 h 4248500"/>
              <a:gd name="T12" fmla="*/ 10752 w 738285"/>
              <a:gd name="T13" fmla="*/ 1610858 h 4248500"/>
              <a:gd name="T14" fmla="*/ 26719 w 738285"/>
              <a:gd name="T15" fmla="*/ 1569903 h 4248500"/>
              <a:gd name="T16" fmla="*/ 26719 w 738285"/>
              <a:gd name="T17" fmla="*/ 55405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lIns="72000" tIns="0" rIns="0" bIns="0" anchor="ctr"/>
          <a:lstStyle/>
          <a:p>
            <a:pPr algn="ctr"/>
            <a:r>
              <a:rPr lang="zh-CN" altLang="en-US">
                <a:solidFill>
                  <a:srgbClr val="FFFFFF"/>
                </a:solidFill>
                <a:latin typeface="微软雅黑" panose="020B0503020204020204" pitchFamily="34" charset="-122"/>
                <a:ea typeface="微软雅黑" panose="020B0503020204020204" pitchFamily="34" charset="-122"/>
              </a:rPr>
              <a:t>简洁明了</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30" name="圆角矩形 15"/>
          <p:cNvSpPr>
            <a:spLocks noChangeArrowheads="1"/>
          </p:cNvSpPr>
          <p:nvPr>
            <p:custDataLst>
              <p:tags r:id="rId18"/>
            </p:custDataLst>
          </p:nvPr>
        </p:nvSpPr>
        <p:spPr bwMode="auto">
          <a:xfrm>
            <a:off x="1030605" y="2189480"/>
            <a:ext cx="492125" cy="3709670"/>
          </a:xfrm>
          <a:custGeom>
            <a:avLst/>
            <a:gdLst>
              <a:gd name="T0" fmla="*/ 26719 w 738285"/>
              <a:gd name="T1" fmla="*/ 55318 h 4248500"/>
              <a:gd name="T2" fmla="*/ 3700 w 738285"/>
              <a:gd name="T3" fmla="*/ 4 h 4248500"/>
              <a:gd name="T4" fmla="*/ 186673 w 738285"/>
              <a:gd name="T5" fmla="*/ 4 h 4248500"/>
              <a:gd name="T6" fmla="*/ 218664 w 738285"/>
              <a:gd name="T7" fmla="*/ 40895 h 4248500"/>
              <a:gd name="T8" fmla="*/ 218664 w 738285"/>
              <a:gd name="T9" fmla="*/ 1567472 h 4248500"/>
              <a:gd name="T10" fmla="*/ 186673 w 738285"/>
              <a:gd name="T11" fmla="*/ 1608364 h 4248500"/>
              <a:gd name="T12" fmla="*/ 10752 w 738285"/>
              <a:gd name="T13" fmla="*/ 1608364 h 4248500"/>
              <a:gd name="T14" fmla="*/ 26719 w 738285"/>
              <a:gd name="T15" fmla="*/ 1567472 h 4248500"/>
              <a:gd name="T16" fmla="*/ 26719 w 738285"/>
              <a:gd name="T17" fmla="*/ 55318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chemeClr val="accent1"/>
          </a:solidFill>
          <a:ln>
            <a:noFill/>
          </a:ln>
        </p:spPr>
        <p:txBody>
          <a:bodyPr vert="eaVert" lIns="72000" tIns="0" rIns="0" bIns="0" anchor="ctr"/>
          <a:lstStyle/>
          <a:p>
            <a:pPr algn="ctr"/>
            <a:r>
              <a:rPr lang="zh-CN" altLang="en-US">
                <a:solidFill>
                  <a:srgbClr val="FFFFFF"/>
                </a:solidFill>
                <a:latin typeface="微软雅黑" panose="020B0503020204020204" pitchFamily="34" charset="-122"/>
                <a:ea typeface="微软雅黑" panose="020B0503020204020204" pitchFamily="34" charset="-122"/>
              </a:rPr>
              <a:t>高品质</a:t>
            </a: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5269230" y="2584450"/>
            <a:ext cx="5939790" cy="2687955"/>
          </a:xfrm>
          <a:prstGeom prst="rect">
            <a:avLst/>
          </a:prstGeom>
          <a:noFill/>
        </p:spPr>
        <p:txBody>
          <a:bodyPr wrap="square" rtlCol="0">
            <a:noAutofit/>
          </a:bodyPr>
          <a:lstStyle/>
          <a:p>
            <a:pPr indent="0" fontAlgn="auto">
              <a:lnSpc>
                <a:spcPct val="150000"/>
              </a:lnSpc>
            </a:pPr>
            <a:r>
              <a:rPr lang="zh-CN" altLang="en-US">
                <a:solidFill>
                  <a:schemeClr val="tx1">
                    <a:lumMod val="65000"/>
                    <a:lumOff val="35000"/>
                  </a:schemeClr>
                </a:solidFill>
                <a:latin typeface="微软雅黑" panose="020B0503020204020204" pitchFamily="34" charset="-122"/>
                <a:ea typeface="微软雅黑" panose="020B0503020204020204" pitchFamily="34" charset="-122"/>
                <a:sym typeface="+mn-ea"/>
              </a:rPr>
              <a:t>商品主图通常是客户在搜索结果页或商品详情页最先看到的图片，其作用在于吸引客户注意并激发其购买兴趣。好的商品主图可以增加商品的曝光度，提高商品的点击率，甚至促进商品销售量的增长。</a:t>
            </a:r>
            <a:endParaRPr lang="zh-CN" altLang="en-US">
              <a:solidFill>
                <a:schemeClr val="tx1">
                  <a:lumMod val="65000"/>
                  <a:lumOff val="35000"/>
                </a:schemeClr>
              </a:solidFill>
              <a:latin typeface="微软雅黑" panose="020B0503020204020204" pitchFamily="34" charset="-122"/>
              <a:ea typeface="微软雅黑" panose="020B0503020204020204" pitchFamily="34" charset="-122"/>
            </a:endParaRPr>
          </a:p>
          <a:p>
            <a:pPr indent="0" fontAlgn="auto">
              <a:lnSpc>
                <a:spcPct val="150000"/>
              </a:lnSpc>
            </a:pPr>
            <a:endParaRPr lang="zh-CN" altLang="en-US"/>
          </a:p>
        </p:txBody>
      </p:sp>
      <p:sp>
        <p:nvSpPr>
          <p:cNvPr id="10" name="圆角矩形 15"/>
          <p:cNvSpPr>
            <a:spLocks noChangeArrowheads="1"/>
          </p:cNvSpPr>
          <p:nvPr>
            <p:custDataLst>
              <p:tags r:id="rId19"/>
            </p:custDataLst>
          </p:nvPr>
        </p:nvSpPr>
        <p:spPr bwMode="auto">
          <a:xfrm>
            <a:off x="4366895" y="2208530"/>
            <a:ext cx="492125" cy="3709670"/>
          </a:xfrm>
          <a:custGeom>
            <a:avLst/>
            <a:gdLst>
              <a:gd name="T0" fmla="*/ 26719 w 738285"/>
              <a:gd name="T1" fmla="*/ 55318 h 4248500"/>
              <a:gd name="T2" fmla="*/ 3700 w 738285"/>
              <a:gd name="T3" fmla="*/ 4 h 4248500"/>
              <a:gd name="T4" fmla="*/ 186673 w 738285"/>
              <a:gd name="T5" fmla="*/ 4 h 4248500"/>
              <a:gd name="T6" fmla="*/ 218664 w 738285"/>
              <a:gd name="T7" fmla="*/ 40895 h 4248500"/>
              <a:gd name="T8" fmla="*/ 218664 w 738285"/>
              <a:gd name="T9" fmla="*/ 1567472 h 4248500"/>
              <a:gd name="T10" fmla="*/ 186673 w 738285"/>
              <a:gd name="T11" fmla="*/ 1608364 h 4248500"/>
              <a:gd name="T12" fmla="*/ 10752 w 738285"/>
              <a:gd name="T13" fmla="*/ 1608364 h 4248500"/>
              <a:gd name="T14" fmla="*/ 26719 w 738285"/>
              <a:gd name="T15" fmla="*/ 1567472 h 4248500"/>
              <a:gd name="T16" fmla="*/ 26719 w 738285"/>
              <a:gd name="T17" fmla="*/ 55318 h 42485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8285"/>
              <a:gd name="T28" fmla="*/ 0 h 4248500"/>
              <a:gd name="T29" fmla="*/ 738285 w 738285"/>
              <a:gd name="T30" fmla="*/ 4248500 h 42485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8285" h="4248500">
                <a:moveTo>
                  <a:pt x="90213" y="146124"/>
                </a:moveTo>
                <a:cubicBezTo>
                  <a:pt x="128313" y="-4018"/>
                  <a:pt x="-47164" y="10"/>
                  <a:pt x="12490" y="10"/>
                </a:cubicBezTo>
                <a:lnTo>
                  <a:pt x="630271" y="10"/>
                </a:lnTo>
                <a:cubicBezTo>
                  <a:pt x="689925" y="10"/>
                  <a:pt x="738285" y="48370"/>
                  <a:pt x="738285" y="108024"/>
                </a:cubicBezTo>
                <a:lnTo>
                  <a:pt x="738285" y="4140468"/>
                </a:lnTo>
                <a:cubicBezTo>
                  <a:pt x="738285" y="4200122"/>
                  <a:pt x="689925" y="4248482"/>
                  <a:pt x="630271" y="4248482"/>
                </a:cubicBezTo>
                <a:lnTo>
                  <a:pt x="36302" y="4248482"/>
                </a:lnTo>
                <a:cubicBezTo>
                  <a:pt x="-23352" y="4248482"/>
                  <a:pt x="94976" y="4252509"/>
                  <a:pt x="90213" y="4140468"/>
                </a:cubicBezTo>
                <a:lnTo>
                  <a:pt x="90213" y="146124"/>
                </a:lnTo>
                <a:close/>
              </a:path>
            </a:pathLst>
          </a:custGeom>
          <a:solidFill>
            <a:schemeClr val="accent4">
              <a:lumMod val="60000"/>
              <a:lumOff val="40000"/>
            </a:schemeClr>
          </a:solidFill>
          <a:ln>
            <a:noFill/>
          </a:ln>
        </p:spPr>
        <p:txBody>
          <a:bodyPr vert="eaVert" lIns="72000" tIns="0" rIns="0" bIns="0" anchor="ctr"/>
          <a:lstStyle/>
          <a:p>
            <a:pPr algn="ctr"/>
            <a:r>
              <a:rPr lang="zh-CN" altLang="en-US">
                <a:solidFill>
                  <a:srgbClr val="FFFFFF"/>
                </a:solidFill>
                <a:latin typeface="微软雅黑" panose="020B0503020204020204" pitchFamily="34" charset="-122"/>
                <a:ea typeface="微软雅黑" panose="020B0503020204020204" pitchFamily="34" charset="-122"/>
              </a:rPr>
              <a:t>多角度</a:t>
            </a:r>
            <a:endParaRPr lang="zh-CN" altLang="en-US">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1"/>
            </p:custDataLst>
          </p:nvPr>
        </p:nvSpPr>
        <p:spPr/>
        <p:txBody>
          <a:bodyPr/>
          <a:lstStyle/>
          <a:p>
            <a:r>
              <a:rPr lang="zh-CN" altLang="en-US">
                <a:latin typeface="+mn-lt"/>
                <a:ea typeface="+mn-ea"/>
                <a:cs typeface="+mn-ea"/>
                <a:sym typeface="+mn-lt"/>
              </a:rPr>
              <a:t>二、转化率及提升方法</a:t>
            </a:r>
            <a:endParaRPr lang="zh-CN" altLang="en-US">
              <a:latin typeface="+mn-lt"/>
              <a:ea typeface="+mn-ea"/>
              <a:cs typeface="+mn-ea"/>
              <a:sym typeface="+mn-lt"/>
            </a:endParaRPr>
          </a:p>
        </p:txBody>
      </p:sp>
      <p:sp>
        <p:nvSpPr>
          <p:cNvPr id="7"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mn-lt"/>
                <a:ea typeface="+mn-ea"/>
                <a:cs typeface="+mn-ea"/>
                <a:sym typeface="+mn-lt"/>
              </a:rPr>
              <a:t>相关知识</a:t>
            </a:r>
            <a:endParaRPr lang="zh-CN" altLang="en-US" sz="2400" b="1" dirty="0" smtClean="0">
              <a:solidFill>
                <a:schemeClr val="accent1"/>
              </a:solidFill>
              <a:latin typeface="+mn-lt"/>
              <a:ea typeface="+mn-ea"/>
              <a:cs typeface="+mn-ea"/>
              <a:sym typeface="+mn-lt"/>
            </a:endParaRPr>
          </a:p>
        </p:txBody>
      </p:sp>
      <p:sp>
        <p:nvSpPr>
          <p:cNvPr id="62" name="矩形 61"/>
          <p:cNvSpPr/>
          <p:nvPr>
            <p:custDataLst>
              <p:tags r:id="rId3"/>
            </p:custDataLst>
          </p:nvPr>
        </p:nvSpPr>
        <p:spPr>
          <a:xfrm>
            <a:off x="1207661" y="1039072"/>
            <a:ext cx="2316480" cy="460375"/>
          </a:xfrm>
          <a:prstGeom prst="rect">
            <a:avLst/>
          </a:prstGeom>
        </p:spPr>
        <p:txBody>
          <a:bodyPr wrap="none">
            <a:spAutoFit/>
          </a:bodyPr>
          <a:lstStyle/>
          <a:p>
            <a:pPr algn="l"/>
            <a:r>
              <a:rPr lang="zh-CN" altLang="en-US">
                <a:solidFill>
                  <a:srgbClr val="E5450F"/>
                </a:solidFill>
                <a:cs typeface="+mn-ea"/>
                <a:sym typeface="+mn-lt"/>
              </a:rPr>
              <a:t>（二）商品价格</a:t>
            </a:r>
            <a:endParaRPr lang="zh-CN" altLang="en-US">
              <a:solidFill>
                <a:srgbClr val="E5450F"/>
              </a:solidFill>
              <a:cs typeface="+mn-ea"/>
              <a:sym typeface="+mn-lt"/>
            </a:endParaRPr>
          </a:p>
        </p:txBody>
      </p:sp>
      <p:sp>
        <p:nvSpPr>
          <p:cNvPr id="40" name="内容占位符 2"/>
          <p:cNvSpPr>
            <a:spLocks noGrp="1"/>
          </p:cNvSpPr>
          <p:nvPr>
            <p:ph idx="1"/>
            <p:custDataLst>
              <p:tags r:id="rId4"/>
            </p:custDataLst>
          </p:nvPr>
        </p:nvSpPr>
        <p:spPr>
          <a:xfrm>
            <a:off x="838200" y="1867535"/>
            <a:ext cx="10378440" cy="3278505"/>
          </a:xfrm>
        </p:spPr>
        <p:txBody>
          <a:bodyPr>
            <a:normAutofit/>
          </a:bodyPr>
          <a:lstStyle/>
          <a:p>
            <a:pPr fontAlgn="auto">
              <a:lnSpc>
                <a:spcPct val="130000"/>
              </a:lnSpc>
            </a:pPr>
            <a:r>
              <a:rPr lang="zh-CN" altLang="en-US">
                <a:cs typeface="+mn-ea"/>
                <a:sym typeface="+mn-lt"/>
              </a:rPr>
              <a:t>商品价格对提升转化率有非常直接的影响，电商平台中有众多的竞争店铺和竞争商品，价格上丝毫的差距都有可能对转化率造成巨大的影响。商品定价应当综合考虑市场需求、商品特点以及目标客户的心理和购买行为。</a:t>
            </a:r>
            <a:endParaRPr lang="zh-CN" altLang="en-US">
              <a:cs typeface="+mn-ea"/>
              <a:sym typeface="+mn-lt"/>
            </a:endParaRPr>
          </a:p>
          <a:p>
            <a:pPr fontAlgn="auto">
              <a:lnSpc>
                <a:spcPct val="130000"/>
              </a:lnSpc>
            </a:pPr>
            <a:r>
              <a:rPr lang="zh-CN" altLang="en-US">
                <a:cs typeface="+mn-ea"/>
                <a:sym typeface="+mn-lt"/>
              </a:rPr>
              <a:t>要想通过商品价格提升转化率，首先应当确保商品质量，再考虑通过打折促销、捆绑销售、提升附加值等运营策略使商品价格具有更高的竞争力，这样才能确保店铺和商品能够在市场中占据一定的份额。</a:t>
            </a:r>
            <a:endParaRPr lang="zh-CN" altLang="en-US">
              <a:cs typeface="+mn-ea"/>
              <a:sym typeface="+mn-lt"/>
            </a:endParaRPr>
          </a:p>
        </p:txBody>
      </p:sp>
      <p:sp>
        <p:nvSpPr>
          <p:cNvPr id="5" name="矩形 4"/>
          <p:cNvSpPr/>
          <p:nvPr>
            <p:custDataLst>
              <p:tags r:id="rId5"/>
            </p:custDataLst>
          </p:nvPr>
        </p:nvSpPr>
        <p:spPr>
          <a:xfrm>
            <a:off x="0" y="5695950"/>
            <a:ext cx="12190413" cy="116363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5"/>
          <p:cNvSpPr txBox="1">
            <a:spLocks noChangeArrowheads="1"/>
          </p:cNvSpPr>
          <p:nvPr>
            <p:custDataLst>
              <p:tags r:id="rId1"/>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相关知识</a:t>
            </a:r>
            <a:endParaRPr lang="zh-CN" altLang="en-US" sz="24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Rectangle 7"/>
          <p:cNvSpPr>
            <a:spLocks noChangeArrowheads="1"/>
          </p:cNvSpPr>
          <p:nvPr>
            <p:custDataLst>
              <p:tags r:id="rId2"/>
            </p:custDataLst>
          </p:nvPr>
        </p:nvSpPr>
        <p:spPr bwMode="auto">
          <a:xfrm>
            <a:off x="838091" y="4396363"/>
            <a:ext cx="10972800" cy="61913"/>
          </a:xfrm>
          <a:prstGeom prst="rect">
            <a:avLst/>
          </a:prstGeom>
          <a:solidFill>
            <a:schemeClr val="tx1">
              <a:lumMod val="75000"/>
              <a:lumOff val="25000"/>
            </a:schemeClr>
          </a:solidFill>
          <a:ln>
            <a:noFill/>
          </a:ln>
        </p:spPr>
        <p:txBody>
          <a:bodyPr vert="horz" wrap="square" lIns="91440" tIns="45720" rIns="91440" bIns="45720" numCol="1" anchor="t" anchorCtr="0" compatLnSpc="1"/>
          <a:lstStyle/>
          <a:p>
            <a:endParaRPr lang="zh-CN" altLang="en-US"/>
          </a:p>
        </p:txBody>
      </p:sp>
      <p:sp>
        <p:nvSpPr>
          <p:cNvPr id="65" name="Oval 8"/>
          <p:cNvSpPr>
            <a:spLocks noChangeArrowheads="1"/>
          </p:cNvSpPr>
          <p:nvPr>
            <p:custDataLst>
              <p:tags r:id="rId3"/>
            </p:custDataLst>
          </p:nvPr>
        </p:nvSpPr>
        <p:spPr bwMode="auto">
          <a:xfrm>
            <a:off x="2323991" y="4304288"/>
            <a:ext cx="260350" cy="261938"/>
          </a:xfrm>
          <a:prstGeom prst="ellipse">
            <a:avLst/>
          </a:pr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75" name="Oval 9"/>
          <p:cNvSpPr>
            <a:spLocks noChangeArrowheads="1"/>
          </p:cNvSpPr>
          <p:nvPr>
            <p:custDataLst>
              <p:tags r:id="rId4"/>
            </p:custDataLst>
          </p:nvPr>
        </p:nvSpPr>
        <p:spPr bwMode="auto">
          <a:xfrm>
            <a:off x="3414230" y="4304288"/>
            <a:ext cx="260350" cy="261938"/>
          </a:xfrm>
          <a:prstGeom prst="ellipse">
            <a:avLst/>
          </a:pr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a:p>
        </p:txBody>
      </p:sp>
      <p:sp>
        <p:nvSpPr>
          <p:cNvPr id="76" name="Oval 10"/>
          <p:cNvSpPr>
            <a:spLocks noChangeArrowheads="1"/>
          </p:cNvSpPr>
          <p:nvPr>
            <p:custDataLst>
              <p:tags r:id="rId5"/>
            </p:custDataLst>
          </p:nvPr>
        </p:nvSpPr>
        <p:spPr bwMode="auto">
          <a:xfrm>
            <a:off x="4523446" y="4304288"/>
            <a:ext cx="261938" cy="261938"/>
          </a:xfrm>
          <a:prstGeom prst="ellipse">
            <a:avLst/>
          </a:pr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77" name="Oval 11"/>
          <p:cNvSpPr>
            <a:spLocks noChangeArrowheads="1"/>
          </p:cNvSpPr>
          <p:nvPr>
            <p:custDataLst>
              <p:tags r:id="rId6"/>
            </p:custDataLst>
          </p:nvPr>
        </p:nvSpPr>
        <p:spPr bwMode="auto">
          <a:xfrm>
            <a:off x="5648537" y="4304288"/>
            <a:ext cx="260350" cy="261938"/>
          </a:xfrm>
          <a:prstGeom prst="ellipse">
            <a:avLst/>
          </a:prstGeom>
          <a:solidFill>
            <a:srgbClr val="4C6062"/>
          </a:solidFill>
          <a:ln>
            <a:noFill/>
          </a:ln>
        </p:spPr>
        <p:txBody>
          <a:bodyPr vert="horz" wrap="square" lIns="91440" tIns="45720" rIns="91440" bIns="45720" numCol="1" anchor="t" anchorCtr="0" compatLnSpc="1"/>
          <a:lstStyle/>
          <a:p>
            <a:endParaRPr lang="zh-CN" altLang="en-US"/>
          </a:p>
        </p:txBody>
      </p:sp>
      <p:sp>
        <p:nvSpPr>
          <p:cNvPr id="78" name="Oval 12"/>
          <p:cNvSpPr>
            <a:spLocks noChangeArrowheads="1"/>
          </p:cNvSpPr>
          <p:nvPr>
            <p:custDataLst>
              <p:tags r:id="rId7"/>
            </p:custDataLst>
          </p:nvPr>
        </p:nvSpPr>
        <p:spPr bwMode="auto">
          <a:xfrm>
            <a:off x="6757753" y="4304288"/>
            <a:ext cx="261938" cy="261938"/>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79" name="Oval 13"/>
          <p:cNvSpPr>
            <a:spLocks noChangeArrowheads="1"/>
          </p:cNvSpPr>
          <p:nvPr>
            <p:custDataLst>
              <p:tags r:id="rId8"/>
            </p:custDataLst>
          </p:nvPr>
        </p:nvSpPr>
        <p:spPr bwMode="auto">
          <a:xfrm>
            <a:off x="7868557" y="4304288"/>
            <a:ext cx="260350" cy="261938"/>
          </a:xfrm>
          <a:prstGeom prst="ellipse">
            <a:avLst/>
          </a:prstGeom>
          <a:solidFill>
            <a:schemeClr val="accent1">
              <a:lumMod val="75000"/>
            </a:schemeClr>
          </a:solidFill>
          <a:ln>
            <a:noFill/>
          </a:ln>
        </p:spPr>
        <p:txBody>
          <a:bodyPr vert="horz" wrap="square" lIns="91440" tIns="45720" rIns="91440" bIns="45720" numCol="1" anchor="t" anchorCtr="0" compatLnSpc="1"/>
          <a:lstStyle/>
          <a:p>
            <a:endParaRPr lang="zh-CN" altLang="en-US"/>
          </a:p>
        </p:txBody>
      </p:sp>
      <p:sp>
        <p:nvSpPr>
          <p:cNvPr id="80" name="Oval 14"/>
          <p:cNvSpPr>
            <a:spLocks noChangeArrowheads="1"/>
          </p:cNvSpPr>
          <p:nvPr>
            <p:custDataLst>
              <p:tags r:id="rId9"/>
            </p:custDataLst>
          </p:nvPr>
        </p:nvSpPr>
        <p:spPr bwMode="auto">
          <a:xfrm>
            <a:off x="8993648" y="4304288"/>
            <a:ext cx="260350" cy="261938"/>
          </a:xfrm>
          <a:prstGeom prst="ellipse">
            <a:avLst/>
          </a:prstGeom>
          <a:solidFill>
            <a:schemeClr val="accent2">
              <a:lumMod val="60000"/>
              <a:lumOff val="40000"/>
            </a:schemeClr>
          </a:solidFill>
          <a:ln>
            <a:noFill/>
          </a:ln>
        </p:spPr>
        <p:txBody>
          <a:bodyPr vert="horz" wrap="square" lIns="91440" tIns="45720" rIns="91440" bIns="45720" numCol="1" anchor="t" anchorCtr="0" compatLnSpc="1"/>
          <a:lstStyle/>
          <a:p>
            <a:endParaRPr lang="zh-CN" altLang="en-US"/>
          </a:p>
        </p:txBody>
      </p:sp>
      <p:sp>
        <p:nvSpPr>
          <p:cNvPr id="81" name="Oval 15"/>
          <p:cNvSpPr>
            <a:spLocks noChangeArrowheads="1"/>
          </p:cNvSpPr>
          <p:nvPr>
            <p:custDataLst>
              <p:tags r:id="rId10"/>
            </p:custDataLst>
          </p:nvPr>
        </p:nvSpPr>
        <p:spPr bwMode="auto">
          <a:xfrm>
            <a:off x="10102864" y="4304288"/>
            <a:ext cx="260350" cy="261938"/>
          </a:xfrm>
          <a:prstGeom prst="ellipse">
            <a:avLst/>
          </a:prstGeom>
          <a:solidFill>
            <a:schemeClr val="accent1">
              <a:lumMod val="60000"/>
              <a:lumOff val="40000"/>
            </a:schemeClr>
          </a:solidFill>
          <a:ln>
            <a:noFill/>
          </a:ln>
        </p:spPr>
        <p:txBody>
          <a:bodyPr vert="horz" wrap="square" lIns="91440" tIns="45720" rIns="91440" bIns="45720" numCol="1" anchor="t" anchorCtr="0" compatLnSpc="1"/>
          <a:lstStyle/>
          <a:p>
            <a:endParaRPr lang="zh-CN" altLang="en-US"/>
          </a:p>
        </p:txBody>
      </p:sp>
      <p:sp>
        <p:nvSpPr>
          <p:cNvPr id="83" name="Freeform 18"/>
          <p:cNvSpPr/>
          <p:nvPr>
            <p:custDataLst>
              <p:tags r:id="rId11"/>
            </p:custDataLst>
          </p:nvPr>
        </p:nvSpPr>
        <p:spPr bwMode="auto">
          <a:xfrm>
            <a:off x="1711216" y="2594551"/>
            <a:ext cx="1485900" cy="1663700"/>
          </a:xfrm>
          <a:custGeom>
            <a:avLst/>
            <a:gdLst>
              <a:gd name="T0" fmla="*/ 77 w 97"/>
              <a:gd name="T1" fmla="*/ 0 h 108"/>
              <a:gd name="T2" fmla="*/ 19 w 97"/>
              <a:gd name="T3" fmla="*/ 0 h 108"/>
              <a:gd name="T4" fmla="*/ 0 w 97"/>
              <a:gd name="T5" fmla="*/ 20 h 108"/>
              <a:gd name="T6" fmla="*/ 0 w 97"/>
              <a:gd name="T7" fmla="*/ 78 h 108"/>
              <a:gd name="T8" fmla="*/ 19 w 97"/>
              <a:gd name="T9" fmla="*/ 98 h 108"/>
              <a:gd name="T10" fmla="*/ 42 w 97"/>
              <a:gd name="T11" fmla="*/ 98 h 108"/>
              <a:gd name="T12" fmla="*/ 43 w 97"/>
              <a:gd name="T13" fmla="*/ 99 h 108"/>
              <a:gd name="T14" fmla="*/ 48 w 97"/>
              <a:gd name="T15" fmla="*/ 108 h 108"/>
              <a:gd name="T16" fmla="*/ 53 w 97"/>
              <a:gd name="T17" fmla="*/ 99 h 108"/>
              <a:gd name="T18" fmla="*/ 54 w 97"/>
              <a:gd name="T19" fmla="*/ 98 h 108"/>
              <a:gd name="T20" fmla="*/ 77 w 97"/>
              <a:gd name="T21" fmla="*/ 98 h 108"/>
              <a:gd name="T22" fmla="*/ 97 w 97"/>
              <a:gd name="T23" fmla="*/ 78 h 108"/>
              <a:gd name="T24" fmla="*/ 97 w 97"/>
              <a:gd name="T25" fmla="*/ 20 h 108"/>
              <a:gd name="T26" fmla="*/ 77 w 97"/>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77" y="0"/>
                </a:moveTo>
                <a:cubicBezTo>
                  <a:pt x="19" y="0"/>
                  <a:pt x="19" y="0"/>
                  <a:pt x="19" y="0"/>
                </a:cubicBezTo>
                <a:cubicBezTo>
                  <a:pt x="8" y="0"/>
                  <a:pt x="0" y="9"/>
                  <a:pt x="0" y="20"/>
                </a:cubicBezTo>
                <a:cubicBezTo>
                  <a:pt x="0" y="78"/>
                  <a:pt x="0" y="78"/>
                  <a:pt x="0" y="78"/>
                </a:cubicBezTo>
                <a:cubicBezTo>
                  <a:pt x="0" y="89"/>
                  <a:pt x="8" y="98"/>
                  <a:pt x="19" y="98"/>
                </a:cubicBezTo>
                <a:cubicBezTo>
                  <a:pt x="42" y="98"/>
                  <a:pt x="42" y="98"/>
                  <a:pt x="42" y="98"/>
                </a:cubicBezTo>
                <a:cubicBezTo>
                  <a:pt x="43" y="99"/>
                  <a:pt x="43" y="99"/>
                  <a:pt x="43" y="99"/>
                </a:cubicBezTo>
                <a:cubicBezTo>
                  <a:pt x="48" y="108"/>
                  <a:pt x="48" y="108"/>
                  <a:pt x="48" y="108"/>
                </a:cubicBezTo>
                <a:cubicBezTo>
                  <a:pt x="53" y="99"/>
                  <a:pt x="53" y="99"/>
                  <a:pt x="53" y="99"/>
                </a:cubicBezTo>
                <a:cubicBezTo>
                  <a:pt x="54" y="98"/>
                  <a:pt x="54" y="98"/>
                  <a:pt x="54" y="98"/>
                </a:cubicBezTo>
                <a:cubicBezTo>
                  <a:pt x="77" y="98"/>
                  <a:pt x="77" y="98"/>
                  <a:pt x="77" y="98"/>
                </a:cubicBezTo>
                <a:cubicBezTo>
                  <a:pt x="88" y="98"/>
                  <a:pt x="97" y="89"/>
                  <a:pt x="97" y="78"/>
                </a:cubicBezTo>
                <a:cubicBezTo>
                  <a:pt x="97" y="20"/>
                  <a:pt x="97" y="20"/>
                  <a:pt x="97" y="20"/>
                </a:cubicBezTo>
                <a:cubicBezTo>
                  <a:pt x="97" y="9"/>
                  <a:pt x="88" y="0"/>
                  <a:pt x="77" y="0"/>
                </a:cubicBezTo>
                <a:close/>
              </a:path>
            </a:pathLst>
          </a:custGeom>
          <a:solidFill>
            <a:schemeClr val="accent1">
              <a:lumMod val="60000"/>
              <a:lumOff val="40000"/>
            </a:schemeClr>
          </a:solidFill>
          <a:ln>
            <a:noFill/>
          </a:ln>
        </p:spPr>
        <p:txBody>
          <a:bodyPr vert="horz" wrap="square" lIns="91440" tIns="45720" rIns="91440" bIns="45720" numCol="1" anchor="ctr" anchorCtr="0" compatLnSpc="1"/>
          <a:lstStyle/>
          <a:p>
            <a:pPr algn="ctr"/>
            <a:r>
              <a:rPr sz="2000">
                <a:latin typeface="微软雅黑" panose="020B0503020204020204" pitchFamily="34" charset="-122"/>
                <a:ea typeface="微软雅黑" panose="020B0503020204020204" pitchFamily="34" charset="-122"/>
              </a:rPr>
              <a:t>清晰的导航和布局</a:t>
            </a:r>
            <a:endParaRPr sz="2000">
              <a:latin typeface="微软雅黑" panose="020B0503020204020204" pitchFamily="34" charset="-122"/>
              <a:ea typeface="微软雅黑" panose="020B0503020204020204" pitchFamily="34" charset="-122"/>
            </a:endParaRPr>
          </a:p>
        </p:txBody>
      </p:sp>
      <p:sp>
        <p:nvSpPr>
          <p:cNvPr id="84" name="Freeform 19"/>
          <p:cNvSpPr/>
          <p:nvPr>
            <p:custDataLst>
              <p:tags r:id="rId12"/>
            </p:custDataLst>
          </p:nvPr>
        </p:nvSpPr>
        <p:spPr bwMode="auto">
          <a:xfrm>
            <a:off x="3910671" y="2594551"/>
            <a:ext cx="1487488" cy="1663700"/>
          </a:xfrm>
          <a:custGeom>
            <a:avLst/>
            <a:gdLst>
              <a:gd name="T0" fmla="*/ 78 w 97"/>
              <a:gd name="T1" fmla="*/ 0 h 108"/>
              <a:gd name="T2" fmla="*/ 20 w 97"/>
              <a:gd name="T3" fmla="*/ 0 h 108"/>
              <a:gd name="T4" fmla="*/ 0 w 97"/>
              <a:gd name="T5" fmla="*/ 20 h 108"/>
              <a:gd name="T6" fmla="*/ 0 w 97"/>
              <a:gd name="T7" fmla="*/ 78 h 108"/>
              <a:gd name="T8" fmla="*/ 20 w 97"/>
              <a:gd name="T9" fmla="*/ 98 h 108"/>
              <a:gd name="T10" fmla="*/ 43 w 97"/>
              <a:gd name="T11" fmla="*/ 98 h 108"/>
              <a:gd name="T12" fmla="*/ 44 w 97"/>
              <a:gd name="T13" fmla="*/ 99 h 108"/>
              <a:gd name="T14" fmla="*/ 49 w 97"/>
              <a:gd name="T15" fmla="*/ 108 h 108"/>
              <a:gd name="T16" fmla="*/ 54 w 97"/>
              <a:gd name="T17" fmla="*/ 99 h 108"/>
              <a:gd name="T18" fmla="*/ 55 w 97"/>
              <a:gd name="T19" fmla="*/ 98 h 108"/>
              <a:gd name="T20" fmla="*/ 78 w 97"/>
              <a:gd name="T21" fmla="*/ 98 h 108"/>
              <a:gd name="T22" fmla="*/ 97 w 97"/>
              <a:gd name="T23" fmla="*/ 78 h 108"/>
              <a:gd name="T24" fmla="*/ 97 w 97"/>
              <a:gd name="T25" fmla="*/ 20 h 108"/>
              <a:gd name="T26" fmla="*/ 78 w 97"/>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78" y="0"/>
                </a:moveTo>
                <a:cubicBezTo>
                  <a:pt x="20" y="0"/>
                  <a:pt x="20" y="0"/>
                  <a:pt x="20" y="0"/>
                </a:cubicBezTo>
                <a:cubicBezTo>
                  <a:pt x="9" y="0"/>
                  <a:pt x="0" y="9"/>
                  <a:pt x="0" y="20"/>
                </a:cubicBezTo>
                <a:cubicBezTo>
                  <a:pt x="0" y="78"/>
                  <a:pt x="0" y="78"/>
                  <a:pt x="0" y="78"/>
                </a:cubicBezTo>
                <a:cubicBezTo>
                  <a:pt x="0" y="89"/>
                  <a:pt x="9" y="98"/>
                  <a:pt x="20" y="98"/>
                </a:cubicBezTo>
                <a:cubicBezTo>
                  <a:pt x="43" y="98"/>
                  <a:pt x="43" y="98"/>
                  <a:pt x="43" y="98"/>
                </a:cubicBezTo>
                <a:cubicBezTo>
                  <a:pt x="44" y="99"/>
                  <a:pt x="44" y="99"/>
                  <a:pt x="44" y="99"/>
                </a:cubicBezTo>
                <a:cubicBezTo>
                  <a:pt x="49" y="108"/>
                  <a:pt x="49" y="108"/>
                  <a:pt x="49" y="108"/>
                </a:cubicBezTo>
                <a:cubicBezTo>
                  <a:pt x="54" y="99"/>
                  <a:pt x="54" y="99"/>
                  <a:pt x="54" y="99"/>
                </a:cubicBezTo>
                <a:cubicBezTo>
                  <a:pt x="55" y="98"/>
                  <a:pt x="55" y="98"/>
                  <a:pt x="55" y="98"/>
                </a:cubicBezTo>
                <a:cubicBezTo>
                  <a:pt x="78" y="98"/>
                  <a:pt x="78" y="98"/>
                  <a:pt x="78" y="98"/>
                </a:cubicBezTo>
                <a:cubicBezTo>
                  <a:pt x="89" y="98"/>
                  <a:pt x="97" y="89"/>
                  <a:pt x="97" y="78"/>
                </a:cubicBezTo>
                <a:cubicBezTo>
                  <a:pt x="97" y="20"/>
                  <a:pt x="97" y="20"/>
                  <a:pt x="97" y="20"/>
                </a:cubicBezTo>
                <a:cubicBezTo>
                  <a:pt x="97" y="9"/>
                  <a:pt x="89" y="0"/>
                  <a:pt x="78" y="0"/>
                </a:cubicBezTo>
                <a:close/>
              </a:path>
            </a:pathLst>
          </a:custGeom>
          <a:solidFill>
            <a:schemeClr val="accent1"/>
          </a:solidFill>
          <a:ln>
            <a:noFill/>
          </a:ln>
        </p:spPr>
        <p:txBody>
          <a:bodyPr vert="horz" wrap="square" lIns="91440" tIns="45720" rIns="91440" bIns="45720" numCol="1" anchor="ctr" anchorCtr="0" compatLnSpc="1"/>
          <a:lstStyle/>
          <a:p>
            <a:pPr algn="ctr"/>
            <a:r>
              <a:rPr sz="2000">
                <a:latin typeface="微软雅黑" panose="020B0503020204020204" pitchFamily="34" charset="-122"/>
                <a:ea typeface="微软雅黑" panose="020B0503020204020204" pitchFamily="34" charset="-122"/>
              </a:rPr>
              <a:t>强调独特</a:t>
            </a:r>
            <a:br>
              <a:rPr sz="2000">
                <a:latin typeface="微软雅黑" panose="020B0503020204020204" pitchFamily="34" charset="-122"/>
                <a:ea typeface="微软雅黑" panose="020B0503020204020204" pitchFamily="34" charset="-122"/>
              </a:rPr>
            </a:br>
            <a:r>
              <a:rPr sz="2000">
                <a:latin typeface="微软雅黑" panose="020B0503020204020204" pitchFamily="34" charset="-122"/>
                <a:ea typeface="微软雅黑" panose="020B0503020204020204" pitchFamily="34" charset="-122"/>
              </a:rPr>
              <a:t>卖点</a:t>
            </a:r>
            <a:endParaRPr sz="2000">
              <a:latin typeface="微软雅黑" panose="020B0503020204020204" pitchFamily="34" charset="-122"/>
              <a:ea typeface="微软雅黑" panose="020B0503020204020204" pitchFamily="34" charset="-122"/>
            </a:endParaRPr>
          </a:p>
        </p:txBody>
      </p:sp>
      <p:sp>
        <p:nvSpPr>
          <p:cNvPr id="85" name="Freeform 20"/>
          <p:cNvSpPr/>
          <p:nvPr>
            <p:custDataLst>
              <p:tags r:id="rId13"/>
            </p:custDataLst>
          </p:nvPr>
        </p:nvSpPr>
        <p:spPr bwMode="auto">
          <a:xfrm>
            <a:off x="6144978" y="2610426"/>
            <a:ext cx="1487488" cy="1647825"/>
          </a:xfrm>
          <a:custGeom>
            <a:avLst/>
            <a:gdLst>
              <a:gd name="T0" fmla="*/ 77 w 97"/>
              <a:gd name="T1" fmla="*/ 0 h 107"/>
              <a:gd name="T2" fmla="*/ 19 w 97"/>
              <a:gd name="T3" fmla="*/ 0 h 107"/>
              <a:gd name="T4" fmla="*/ 0 w 97"/>
              <a:gd name="T5" fmla="*/ 19 h 107"/>
              <a:gd name="T6" fmla="*/ 0 w 97"/>
              <a:gd name="T7" fmla="*/ 77 h 107"/>
              <a:gd name="T8" fmla="*/ 19 w 97"/>
              <a:gd name="T9" fmla="*/ 97 h 107"/>
              <a:gd name="T10" fmla="*/ 42 w 97"/>
              <a:gd name="T11" fmla="*/ 97 h 107"/>
              <a:gd name="T12" fmla="*/ 43 w 97"/>
              <a:gd name="T13" fmla="*/ 98 h 107"/>
              <a:gd name="T14" fmla="*/ 48 w 97"/>
              <a:gd name="T15" fmla="*/ 107 h 107"/>
              <a:gd name="T16" fmla="*/ 54 w 97"/>
              <a:gd name="T17" fmla="*/ 98 h 107"/>
              <a:gd name="T18" fmla="*/ 55 w 97"/>
              <a:gd name="T19" fmla="*/ 97 h 107"/>
              <a:gd name="T20" fmla="*/ 77 w 97"/>
              <a:gd name="T21" fmla="*/ 97 h 107"/>
              <a:gd name="T22" fmla="*/ 97 w 97"/>
              <a:gd name="T23" fmla="*/ 77 h 107"/>
              <a:gd name="T24" fmla="*/ 97 w 97"/>
              <a:gd name="T25" fmla="*/ 19 h 107"/>
              <a:gd name="T26" fmla="*/ 77 w 97"/>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7">
                <a:moveTo>
                  <a:pt x="77" y="0"/>
                </a:moveTo>
                <a:cubicBezTo>
                  <a:pt x="19" y="0"/>
                  <a:pt x="19" y="0"/>
                  <a:pt x="19" y="0"/>
                </a:cubicBezTo>
                <a:cubicBezTo>
                  <a:pt x="9" y="0"/>
                  <a:pt x="0" y="8"/>
                  <a:pt x="0" y="19"/>
                </a:cubicBezTo>
                <a:cubicBezTo>
                  <a:pt x="0" y="77"/>
                  <a:pt x="0" y="77"/>
                  <a:pt x="0" y="77"/>
                </a:cubicBezTo>
                <a:cubicBezTo>
                  <a:pt x="0" y="88"/>
                  <a:pt x="9" y="97"/>
                  <a:pt x="19" y="97"/>
                </a:cubicBezTo>
                <a:cubicBezTo>
                  <a:pt x="42" y="97"/>
                  <a:pt x="42" y="97"/>
                  <a:pt x="42" y="97"/>
                </a:cubicBezTo>
                <a:cubicBezTo>
                  <a:pt x="43" y="98"/>
                  <a:pt x="43" y="98"/>
                  <a:pt x="43" y="98"/>
                </a:cubicBezTo>
                <a:cubicBezTo>
                  <a:pt x="48" y="107"/>
                  <a:pt x="48" y="107"/>
                  <a:pt x="48" y="107"/>
                </a:cubicBezTo>
                <a:cubicBezTo>
                  <a:pt x="54" y="98"/>
                  <a:pt x="54" y="98"/>
                  <a:pt x="54" y="98"/>
                </a:cubicBezTo>
                <a:cubicBezTo>
                  <a:pt x="55" y="97"/>
                  <a:pt x="55" y="97"/>
                  <a:pt x="55" y="97"/>
                </a:cubicBezTo>
                <a:cubicBezTo>
                  <a:pt x="77" y="97"/>
                  <a:pt x="77" y="97"/>
                  <a:pt x="77" y="97"/>
                </a:cubicBezTo>
                <a:cubicBezTo>
                  <a:pt x="88" y="97"/>
                  <a:pt x="97" y="88"/>
                  <a:pt x="97" y="77"/>
                </a:cubicBezTo>
                <a:cubicBezTo>
                  <a:pt x="97" y="19"/>
                  <a:pt x="97" y="19"/>
                  <a:pt x="97" y="19"/>
                </a:cubicBezTo>
                <a:cubicBezTo>
                  <a:pt x="97" y="8"/>
                  <a:pt x="88" y="0"/>
                  <a:pt x="77" y="0"/>
                </a:cubicBezTo>
                <a:close/>
              </a:path>
            </a:pathLst>
          </a:custGeom>
          <a:solidFill>
            <a:schemeClr val="accent2"/>
          </a:solidFill>
          <a:ln>
            <a:noFill/>
          </a:ln>
        </p:spPr>
        <p:txBody>
          <a:bodyPr vert="horz" wrap="square" lIns="91440" tIns="45720" rIns="91440" bIns="45720" numCol="1" anchor="ctr" anchorCtr="0" compatLnSpc="1"/>
          <a:lstStyle/>
          <a:p>
            <a:pPr algn="ctr"/>
            <a:r>
              <a:rPr sz="2000">
                <a:latin typeface="微软雅黑" panose="020B0503020204020204" pitchFamily="34" charset="-122"/>
                <a:ea typeface="微软雅黑" panose="020B0503020204020204" pitchFamily="34" charset="-122"/>
              </a:rPr>
              <a:t>反馈与证明</a:t>
            </a:r>
            <a:endParaRPr sz="2000">
              <a:latin typeface="微软雅黑" panose="020B0503020204020204" pitchFamily="34" charset="-122"/>
              <a:ea typeface="微软雅黑" panose="020B0503020204020204" pitchFamily="34" charset="-122"/>
            </a:endParaRPr>
          </a:p>
        </p:txBody>
      </p:sp>
      <p:sp>
        <p:nvSpPr>
          <p:cNvPr id="86" name="Freeform 21"/>
          <p:cNvSpPr/>
          <p:nvPr>
            <p:custDataLst>
              <p:tags r:id="rId14"/>
            </p:custDataLst>
          </p:nvPr>
        </p:nvSpPr>
        <p:spPr bwMode="auto">
          <a:xfrm>
            <a:off x="8379285" y="2594551"/>
            <a:ext cx="1487488" cy="1663700"/>
          </a:xfrm>
          <a:custGeom>
            <a:avLst/>
            <a:gdLst>
              <a:gd name="T0" fmla="*/ 77 w 97"/>
              <a:gd name="T1" fmla="*/ 0 h 108"/>
              <a:gd name="T2" fmla="*/ 19 w 97"/>
              <a:gd name="T3" fmla="*/ 0 h 108"/>
              <a:gd name="T4" fmla="*/ 0 w 97"/>
              <a:gd name="T5" fmla="*/ 20 h 108"/>
              <a:gd name="T6" fmla="*/ 0 w 97"/>
              <a:gd name="T7" fmla="*/ 78 h 108"/>
              <a:gd name="T8" fmla="*/ 19 w 97"/>
              <a:gd name="T9" fmla="*/ 98 h 108"/>
              <a:gd name="T10" fmla="*/ 42 w 97"/>
              <a:gd name="T11" fmla="*/ 98 h 108"/>
              <a:gd name="T12" fmla="*/ 43 w 97"/>
              <a:gd name="T13" fmla="*/ 99 h 108"/>
              <a:gd name="T14" fmla="*/ 48 w 97"/>
              <a:gd name="T15" fmla="*/ 108 h 108"/>
              <a:gd name="T16" fmla="*/ 53 w 97"/>
              <a:gd name="T17" fmla="*/ 99 h 108"/>
              <a:gd name="T18" fmla="*/ 54 w 97"/>
              <a:gd name="T19" fmla="*/ 98 h 108"/>
              <a:gd name="T20" fmla="*/ 77 w 97"/>
              <a:gd name="T21" fmla="*/ 98 h 108"/>
              <a:gd name="T22" fmla="*/ 97 w 97"/>
              <a:gd name="T23" fmla="*/ 78 h 108"/>
              <a:gd name="T24" fmla="*/ 97 w 97"/>
              <a:gd name="T25" fmla="*/ 20 h 108"/>
              <a:gd name="T26" fmla="*/ 77 w 97"/>
              <a:gd name="T2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77" y="0"/>
                </a:moveTo>
                <a:cubicBezTo>
                  <a:pt x="19" y="0"/>
                  <a:pt x="19" y="0"/>
                  <a:pt x="19" y="0"/>
                </a:cubicBezTo>
                <a:cubicBezTo>
                  <a:pt x="8" y="0"/>
                  <a:pt x="0" y="9"/>
                  <a:pt x="0" y="20"/>
                </a:cubicBezTo>
                <a:cubicBezTo>
                  <a:pt x="0" y="78"/>
                  <a:pt x="0" y="78"/>
                  <a:pt x="0" y="78"/>
                </a:cubicBezTo>
                <a:cubicBezTo>
                  <a:pt x="0" y="89"/>
                  <a:pt x="8" y="98"/>
                  <a:pt x="19" y="98"/>
                </a:cubicBezTo>
                <a:cubicBezTo>
                  <a:pt x="42" y="98"/>
                  <a:pt x="42" y="98"/>
                  <a:pt x="42" y="98"/>
                </a:cubicBezTo>
                <a:cubicBezTo>
                  <a:pt x="43" y="99"/>
                  <a:pt x="43" y="99"/>
                  <a:pt x="43" y="99"/>
                </a:cubicBezTo>
                <a:cubicBezTo>
                  <a:pt x="48" y="108"/>
                  <a:pt x="48" y="108"/>
                  <a:pt x="48" y="108"/>
                </a:cubicBezTo>
                <a:cubicBezTo>
                  <a:pt x="53" y="99"/>
                  <a:pt x="53" y="99"/>
                  <a:pt x="53" y="99"/>
                </a:cubicBezTo>
                <a:cubicBezTo>
                  <a:pt x="54" y="98"/>
                  <a:pt x="54" y="98"/>
                  <a:pt x="54" y="98"/>
                </a:cubicBezTo>
                <a:cubicBezTo>
                  <a:pt x="77" y="98"/>
                  <a:pt x="77" y="98"/>
                  <a:pt x="77" y="98"/>
                </a:cubicBezTo>
                <a:cubicBezTo>
                  <a:pt x="88" y="98"/>
                  <a:pt x="97" y="89"/>
                  <a:pt x="97" y="78"/>
                </a:cubicBezTo>
                <a:cubicBezTo>
                  <a:pt x="97" y="20"/>
                  <a:pt x="97" y="20"/>
                  <a:pt x="97" y="20"/>
                </a:cubicBezTo>
                <a:cubicBezTo>
                  <a:pt x="97" y="9"/>
                  <a:pt x="88" y="0"/>
                  <a:pt x="77" y="0"/>
                </a:cubicBezTo>
                <a:close/>
              </a:path>
            </a:pathLst>
          </a:custGeom>
          <a:solidFill>
            <a:schemeClr val="accent2">
              <a:lumMod val="60000"/>
              <a:lumOff val="40000"/>
            </a:schemeClr>
          </a:solidFill>
          <a:ln>
            <a:noFill/>
          </a:ln>
        </p:spPr>
        <p:txBody>
          <a:bodyPr vert="horz" wrap="square" lIns="91440" tIns="45720" rIns="91440" bIns="45720" numCol="1" anchor="ctr" anchorCtr="0" compatLnSpc="1"/>
          <a:lstStyle/>
          <a:p>
            <a:pPr algn="ctr"/>
            <a:r>
              <a:rPr sz="2000">
                <a:latin typeface="微软雅黑" panose="020B0503020204020204" pitchFamily="34" charset="-122"/>
                <a:ea typeface="微软雅黑" panose="020B0503020204020204" pitchFamily="34" charset="-122"/>
              </a:rPr>
              <a:t>专题推荐</a:t>
            </a:r>
            <a:endParaRPr sz="2000">
              <a:latin typeface="微软雅黑" panose="020B0503020204020204" pitchFamily="34" charset="-122"/>
              <a:ea typeface="微软雅黑" panose="020B0503020204020204" pitchFamily="34" charset="-122"/>
            </a:endParaRPr>
          </a:p>
        </p:txBody>
      </p:sp>
      <p:sp>
        <p:nvSpPr>
          <p:cNvPr id="88" name="Freeform 24"/>
          <p:cNvSpPr/>
          <p:nvPr>
            <p:custDataLst>
              <p:tags r:id="rId15"/>
            </p:custDataLst>
          </p:nvPr>
        </p:nvSpPr>
        <p:spPr bwMode="auto">
          <a:xfrm>
            <a:off x="9490089" y="4658301"/>
            <a:ext cx="1485900" cy="1663700"/>
          </a:xfrm>
          <a:custGeom>
            <a:avLst/>
            <a:gdLst>
              <a:gd name="T0" fmla="*/ 20 w 97"/>
              <a:gd name="T1" fmla="*/ 108 h 108"/>
              <a:gd name="T2" fmla="*/ 77 w 97"/>
              <a:gd name="T3" fmla="*/ 108 h 108"/>
              <a:gd name="T4" fmla="*/ 97 w 97"/>
              <a:gd name="T5" fmla="*/ 88 h 108"/>
              <a:gd name="T6" fmla="*/ 97 w 97"/>
              <a:gd name="T7" fmla="*/ 31 h 108"/>
              <a:gd name="T8" fmla="*/ 77 w 97"/>
              <a:gd name="T9" fmla="*/ 11 h 108"/>
              <a:gd name="T10" fmla="*/ 55 w 97"/>
              <a:gd name="T11" fmla="*/ 11 h 108"/>
              <a:gd name="T12" fmla="*/ 54 w 97"/>
              <a:gd name="T13" fmla="*/ 9 h 108"/>
              <a:gd name="T14" fmla="*/ 48 w 97"/>
              <a:gd name="T15" fmla="*/ 0 h 108"/>
              <a:gd name="T16" fmla="*/ 43 w 97"/>
              <a:gd name="T17" fmla="*/ 9 h 108"/>
              <a:gd name="T18" fmla="*/ 42 w 97"/>
              <a:gd name="T19" fmla="*/ 11 h 108"/>
              <a:gd name="T20" fmla="*/ 20 w 97"/>
              <a:gd name="T21" fmla="*/ 11 h 108"/>
              <a:gd name="T22" fmla="*/ 0 w 97"/>
              <a:gd name="T23" fmla="*/ 31 h 108"/>
              <a:gd name="T24" fmla="*/ 0 w 97"/>
              <a:gd name="T25" fmla="*/ 88 h 108"/>
              <a:gd name="T26" fmla="*/ 20 w 97"/>
              <a:gd name="T2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20" y="108"/>
                </a:moveTo>
                <a:cubicBezTo>
                  <a:pt x="77" y="108"/>
                  <a:pt x="77" y="108"/>
                  <a:pt x="77" y="108"/>
                </a:cubicBezTo>
                <a:cubicBezTo>
                  <a:pt x="88" y="108"/>
                  <a:pt x="97" y="99"/>
                  <a:pt x="97" y="88"/>
                </a:cubicBezTo>
                <a:cubicBezTo>
                  <a:pt x="97" y="31"/>
                  <a:pt x="97" y="31"/>
                  <a:pt x="97" y="31"/>
                </a:cubicBezTo>
                <a:cubicBezTo>
                  <a:pt x="97" y="20"/>
                  <a:pt x="88" y="11"/>
                  <a:pt x="77" y="11"/>
                </a:cubicBezTo>
                <a:cubicBezTo>
                  <a:pt x="55" y="11"/>
                  <a:pt x="55" y="11"/>
                  <a:pt x="55" y="11"/>
                </a:cubicBezTo>
                <a:cubicBezTo>
                  <a:pt x="54" y="9"/>
                  <a:pt x="54" y="9"/>
                  <a:pt x="54" y="9"/>
                </a:cubicBezTo>
                <a:cubicBezTo>
                  <a:pt x="48" y="0"/>
                  <a:pt x="48" y="0"/>
                  <a:pt x="48" y="0"/>
                </a:cubicBezTo>
                <a:cubicBezTo>
                  <a:pt x="43" y="9"/>
                  <a:pt x="43" y="9"/>
                  <a:pt x="43" y="9"/>
                </a:cubicBezTo>
                <a:cubicBezTo>
                  <a:pt x="42" y="11"/>
                  <a:pt x="42" y="11"/>
                  <a:pt x="42" y="11"/>
                </a:cubicBezTo>
                <a:cubicBezTo>
                  <a:pt x="20" y="11"/>
                  <a:pt x="20" y="11"/>
                  <a:pt x="20" y="11"/>
                </a:cubicBezTo>
                <a:cubicBezTo>
                  <a:pt x="9" y="11"/>
                  <a:pt x="0" y="20"/>
                  <a:pt x="0" y="31"/>
                </a:cubicBezTo>
                <a:cubicBezTo>
                  <a:pt x="0" y="88"/>
                  <a:pt x="0" y="88"/>
                  <a:pt x="0" y="88"/>
                </a:cubicBezTo>
                <a:cubicBezTo>
                  <a:pt x="0" y="99"/>
                  <a:pt x="9" y="108"/>
                  <a:pt x="20" y="108"/>
                </a:cubicBezTo>
                <a:close/>
              </a:path>
            </a:pathLst>
          </a:custGeom>
          <a:solidFill>
            <a:schemeClr val="accent1">
              <a:lumMod val="60000"/>
              <a:lumOff val="40000"/>
            </a:schemeClr>
          </a:solidFill>
          <a:ln>
            <a:noFill/>
          </a:ln>
        </p:spPr>
        <p:txBody>
          <a:bodyPr vert="horz" wrap="square" lIns="91440" tIns="45720" rIns="91440" bIns="45720" numCol="1" anchor="ctr" anchorCtr="0" compatLnSpc="1"/>
          <a:lstStyle/>
          <a:p>
            <a:pPr algn="ctr"/>
            <a:br>
              <a:rPr sz="2000">
                <a:latin typeface="微软雅黑" panose="020B0503020204020204" pitchFamily="34" charset="-122"/>
                <a:ea typeface="微软雅黑" panose="020B0503020204020204" pitchFamily="34" charset="-122"/>
              </a:rPr>
            </a:br>
            <a:r>
              <a:rPr sz="2000">
                <a:latin typeface="微软雅黑" panose="020B0503020204020204" pitchFamily="34" charset="-122"/>
                <a:ea typeface="微软雅黑" panose="020B0503020204020204" pitchFamily="34" charset="-122"/>
              </a:rPr>
              <a:t>积极的客户服务</a:t>
            </a:r>
            <a:endParaRPr sz="2000">
              <a:latin typeface="微软雅黑" panose="020B0503020204020204" pitchFamily="34" charset="-122"/>
              <a:ea typeface="微软雅黑" panose="020B0503020204020204" pitchFamily="34" charset="-122"/>
            </a:endParaRPr>
          </a:p>
        </p:txBody>
      </p:sp>
      <p:sp>
        <p:nvSpPr>
          <p:cNvPr id="89" name="Freeform 25"/>
          <p:cNvSpPr/>
          <p:nvPr>
            <p:custDataLst>
              <p:tags r:id="rId16"/>
            </p:custDataLst>
          </p:nvPr>
        </p:nvSpPr>
        <p:spPr bwMode="auto">
          <a:xfrm>
            <a:off x="7254194" y="4658301"/>
            <a:ext cx="1503363" cy="1663700"/>
          </a:xfrm>
          <a:custGeom>
            <a:avLst/>
            <a:gdLst>
              <a:gd name="T0" fmla="*/ 20 w 98"/>
              <a:gd name="T1" fmla="*/ 108 h 108"/>
              <a:gd name="T2" fmla="*/ 78 w 98"/>
              <a:gd name="T3" fmla="*/ 108 h 108"/>
              <a:gd name="T4" fmla="*/ 98 w 98"/>
              <a:gd name="T5" fmla="*/ 88 h 108"/>
              <a:gd name="T6" fmla="*/ 98 w 98"/>
              <a:gd name="T7" fmla="*/ 30 h 108"/>
              <a:gd name="T8" fmla="*/ 78 w 98"/>
              <a:gd name="T9" fmla="*/ 11 h 108"/>
              <a:gd name="T10" fmla="*/ 55 w 98"/>
              <a:gd name="T11" fmla="*/ 11 h 108"/>
              <a:gd name="T12" fmla="*/ 54 w 98"/>
              <a:gd name="T13" fmla="*/ 9 h 108"/>
              <a:gd name="T14" fmla="*/ 49 w 98"/>
              <a:gd name="T15" fmla="*/ 0 h 108"/>
              <a:gd name="T16" fmla="*/ 44 w 98"/>
              <a:gd name="T17" fmla="*/ 9 h 108"/>
              <a:gd name="T18" fmla="*/ 43 w 98"/>
              <a:gd name="T19" fmla="*/ 11 h 108"/>
              <a:gd name="T20" fmla="*/ 20 w 98"/>
              <a:gd name="T21" fmla="*/ 11 h 108"/>
              <a:gd name="T22" fmla="*/ 0 w 98"/>
              <a:gd name="T23" fmla="*/ 30 h 108"/>
              <a:gd name="T24" fmla="*/ 0 w 98"/>
              <a:gd name="T25" fmla="*/ 88 h 108"/>
              <a:gd name="T26" fmla="*/ 20 w 98"/>
              <a:gd name="T2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08">
                <a:moveTo>
                  <a:pt x="20" y="108"/>
                </a:moveTo>
                <a:cubicBezTo>
                  <a:pt x="78" y="108"/>
                  <a:pt x="78" y="108"/>
                  <a:pt x="78" y="108"/>
                </a:cubicBezTo>
                <a:cubicBezTo>
                  <a:pt x="89" y="108"/>
                  <a:pt x="98" y="99"/>
                  <a:pt x="98" y="88"/>
                </a:cubicBezTo>
                <a:cubicBezTo>
                  <a:pt x="98" y="30"/>
                  <a:pt x="98" y="30"/>
                  <a:pt x="98" y="30"/>
                </a:cubicBezTo>
                <a:cubicBezTo>
                  <a:pt x="98" y="19"/>
                  <a:pt x="89" y="11"/>
                  <a:pt x="78" y="11"/>
                </a:cubicBezTo>
                <a:cubicBezTo>
                  <a:pt x="55" y="11"/>
                  <a:pt x="55" y="11"/>
                  <a:pt x="55" y="11"/>
                </a:cubicBezTo>
                <a:cubicBezTo>
                  <a:pt x="54" y="9"/>
                  <a:pt x="54" y="9"/>
                  <a:pt x="54" y="9"/>
                </a:cubicBezTo>
                <a:cubicBezTo>
                  <a:pt x="49" y="0"/>
                  <a:pt x="49" y="0"/>
                  <a:pt x="49" y="0"/>
                </a:cubicBezTo>
                <a:cubicBezTo>
                  <a:pt x="44" y="9"/>
                  <a:pt x="44" y="9"/>
                  <a:pt x="44" y="9"/>
                </a:cubicBezTo>
                <a:cubicBezTo>
                  <a:pt x="43" y="11"/>
                  <a:pt x="43" y="11"/>
                  <a:pt x="43" y="11"/>
                </a:cubicBezTo>
                <a:cubicBezTo>
                  <a:pt x="20" y="11"/>
                  <a:pt x="20" y="11"/>
                  <a:pt x="20" y="11"/>
                </a:cubicBezTo>
                <a:cubicBezTo>
                  <a:pt x="9" y="11"/>
                  <a:pt x="0" y="19"/>
                  <a:pt x="0" y="30"/>
                </a:cubicBezTo>
                <a:cubicBezTo>
                  <a:pt x="0" y="88"/>
                  <a:pt x="0" y="88"/>
                  <a:pt x="0" y="88"/>
                </a:cubicBezTo>
                <a:cubicBezTo>
                  <a:pt x="0" y="99"/>
                  <a:pt x="9" y="108"/>
                  <a:pt x="20" y="108"/>
                </a:cubicBezTo>
                <a:close/>
              </a:path>
            </a:pathLst>
          </a:custGeom>
          <a:solidFill>
            <a:schemeClr val="accent1"/>
          </a:solidFill>
          <a:ln>
            <a:noFill/>
          </a:ln>
        </p:spPr>
        <p:txBody>
          <a:bodyPr vert="horz" wrap="square" lIns="91440" tIns="45720" rIns="91440" bIns="45720" numCol="1" anchor="ctr" anchorCtr="0" compatLnSpc="1"/>
          <a:lstStyle/>
          <a:p>
            <a:pPr algn="ctr"/>
            <a:endParaRPr sz="2000">
              <a:latin typeface="微软雅黑" panose="020B0503020204020204" pitchFamily="34" charset="-122"/>
              <a:ea typeface="微软雅黑" panose="020B0503020204020204" pitchFamily="34" charset="-122"/>
            </a:endParaRPr>
          </a:p>
          <a:p>
            <a:pPr algn="ctr"/>
            <a:r>
              <a:rPr sz="2000">
                <a:latin typeface="微软雅黑" panose="020B0503020204020204" pitchFamily="34" charset="-122"/>
                <a:ea typeface="微软雅黑" panose="020B0503020204020204" pitchFamily="34" charset="-122"/>
              </a:rPr>
              <a:t>清晰的购买流程</a:t>
            </a:r>
            <a:endParaRPr sz="2000">
              <a:latin typeface="微软雅黑" panose="020B0503020204020204" pitchFamily="34" charset="-122"/>
              <a:ea typeface="微软雅黑" panose="020B0503020204020204" pitchFamily="34" charset="-122"/>
            </a:endParaRPr>
          </a:p>
        </p:txBody>
      </p:sp>
      <p:sp>
        <p:nvSpPr>
          <p:cNvPr id="90" name="Freeform 26"/>
          <p:cNvSpPr/>
          <p:nvPr>
            <p:custDataLst>
              <p:tags r:id="rId17"/>
            </p:custDataLst>
          </p:nvPr>
        </p:nvSpPr>
        <p:spPr bwMode="auto">
          <a:xfrm>
            <a:off x="5035762" y="4658301"/>
            <a:ext cx="1487488" cy="1663700"/>
          </a:xfrm>
          <a:custGeom>
            <a:avLst/>
            <a:gdLst>
              <a:gd name="T0" fmla="*/ 19 w 97"/>
              <a:gd name="T1" fmla="*/ 108 h 108"/>
              <a:gd name="T2" fmla="*/ 77 w 97"/>
              <a:gd name="T3" fmla="*/ 108 h 108"/>
              <a:gd name="T4" fmla="*/ 97 w 97"/>
              <a:gd name="T5" fmla="*/ 88 h 108"/>
              <a:gd name="T6" fmla="*/ 97 w 97"/>
              <a:gd name="T7" fmla="*/ 31 h 108"/>
              <a:gd name="T8" fmla="*/ 77 w 97"/>
              <a:gd name="T9" fmla="*/ 11 h 108"/>
              <a:gd name="T10" fmla="*/ 54 w 97"/>
              <a:gd name="T11" fmla="*/ 11 h 108"/>
              <a:gd name="T12" fmla="*/ 53 w 97"/>
              <a:gd name="T13" fmla="*/ 9 h 108"/>
              <a:gd name="T14" fmla="*/ 48 w 97"/>
              <a:gd name="T15" fmla="*/ 0 h 108"/>
              <a:gd name="T16" fmla="*/ 43 w 97"/>
              <a:gd name="T17" fmla="*/ 9 h 108"/>
              <a:gd name="T18" fmla="*/ 42 w 97"/>
              <a:gd name="T19" fmla="*/ 11 h 108"/>
              <a:gd name="T20" fmla="*/ 19 w 97"/>
              <a:gd name="T21" fmla="*/ 11 h 108"/>
              <a:gd name="T22" fmla="*/ 0 w 97"/>
              <a:gd name="T23" fmla="*/ 31 h 108"/>
              <a:gd name="T24" fmla="*/ 0 w 97"/>
              <a:gd name="T25" fmla="*/ 88 h 108"/>
              <a:gd name="T26" fmla="*/ 19 w 97"/>
              <a:gd name="T2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19" y="108"/>
                </a:moveTo>
                <a:cubicBezTo>
                  <a:pt x="77" y="108"/>
                  <a:pt x="77" y="108"/>
                  <a:pt x="77" y="108"/>
                </a:cubicBezTo>
                <a:cubicBezTo>
                  <a:pt x="88" y="108"/>
                  <a:pt x="97" y="99"/>
                  <a:pt x="97" y="88"/>
                </a:cubicBezTo>
                <a:cubicBezTo>
                  <a:pt x="97" y="31"/>
                  <a:pt x="97" y="31"/>
                  <a:pt x="97" y="31"/>
                </a:cubicBezTo>
                <a:cubicBezTo>
                  <a:pt x="97" y="20"/>
                  <a:pt x="88" y="11"/>
                  <a:pt x="77" y="11"/>
                </a:cubicBezTo>
                <a:cubicBezTo>
                  <a:pt x="54" y="11"/>
                  <a:pt x="54" y="11"/>
                  <a:pt x="54" y="11"/>
                </a:cubicBezTo>
                <a:cubicBezTo>
                  <a:pt x="53" y="9"/>
                  <a:pt x="53" y="9"/>
                  <a:pt x="53" y="9"/>
                </a:cubicBezTo>
                <a:cubicBezTo>
                  <a:pt x="48" y="0"/>
                  <a:pt x="48" y="0"/>
                  <a:pt x="48" y="0"/>
                </a:cubicBezTo>
                <a:cubicBezTo>
                  <a:pt x="43" y="9"/>
                  <a:pt x="43" y="9"/>
                  <a:pt x="43" y="9"/>
                </a:cubicBezTo>
                <a:cubicBezTo>
                  <a:pt x="42" y="11"/>
                  <a:pt x="42" y="11"/>
                  <a:pt x="42" y="11"/>
                </a:cubicBezTo>
                <a:cubicBezTo>
                  <a:pt x="19" y="11"/>
                  <a:pt x="19" y="11"/>
                  <a:pt x="19" y="11"/>
                </a:cubicBezTo>
                <a:cubicBezTo>
                  <a:pt x="8" y="11"/>
                  <a:pt x="0" y="20"/>
                  <a:pt x="0" y="31"/>
                </a:cubicBezTo>
                <a:cubicBezTo>
                  <a:pt x="0" y="88"/>
                  <a:pt x="0" y="88"/>
                  <a:pt x="0" y="88"/>
                </a:cubicBezTo>
                <a:cubicBezTo>
                  <a:pt x="0" y="99"/>
                  <a:pt x="8" y="108"/>
                  <a:pt x="19" y="108"/>
                </a:cubicBezTo>
                <a:close/>
              </a:path>
            </a:pathLst>
          </a:custGeom>
          <a:solidFill>
            <a:srgbClr val="4C6062"/>
          </a:solidFill>
          <a:ln>
            <a:noFill/>
          </a:ln>
        </p:spPr>
        <p:txBody>
          <a:bodyPr vert="horz" wrap="square" lIns="91440" tIns="45720" rIns="91440" bIns="45720" numCol="1" anchor="ctr" anchorCtr="0" compatLnSpc="1"/>
          <a:lstStyle/>
          <a:p>
            <a:pPr algn="ctr"/>
            <a:endParaRPr sz="2000">
              <a:latin typeface="微软雅黑" panose="020B0503020204020204" pitchFamily="34" charset="-122"/>
              <a:ea typeface="微软雅黑" panose="020B0503020204020204" pitchFamily="34" charset="-122"/>
            </a:endParaRPr>
          </a:p>
          <a:p>
            <a:pPr algn="ctr"/>
            <a:r>
              <a:rPr sz="2000">
                <a:latin typeface="微软雅黑" panose="020B0503020204020204" pitchFamily="34" charset="-122"/>
                <a:ea typeface="微软雅黑" panose="020B0503020204020204" pitchFamily="34" charset="-122"/>
              </a:rPr>
              <a:t>快速加载</a:t>
            </a:r>
            <a:br>
              <a:rPr sz="2000">
                <a:latin typeface="微软雅黑" panose="020B0503020204020204" pitchFamily="34" charset="-122"/>
                <a:ea typeface="微软雅黑" panose="020B0503020204020204" pitchFamily="34" charset="-122"/>
              </a:rPr>
            </a:br>
            <a:r>
              <a:rPr sz="2000">
                <a:latin typeface="微软雅黑" panose="020B0503020204020204" pitchFamily="34" charset="-122"/>
                <a:ea typeface="微软雅黑" panose="020B0503020204020204" pitchFamily="34" charset="-122"/>
              </a:rPr>
              <a:t>速度</a:t>
            </a:r>
            <a:endParaRPr sz="2000">
              <a:latin typeface="微软雅黑" panose="020B0503020204020204" pitchFamily="34" charset="-122"/>
              <a:ea typeface="微软雅黑" panose="020B0503020204020204" pitchFamily="34" charset="-122"/>
            </a:endParaRPr>
          </a:p>
        </p:txBody>
      </p:sp>
      <p:sp>
        <p:nvSpPr>
          <p:cNvPr id="91" name="Freeform 27"/>
          <p:cNvSpPr/>
          <p:nvPr>
            <p:custDataLst>
              <p:tags r:id="rId18"/>
            </p:custDataLst>
          </p:nvPr>
        </p:nvSpPr>
        <p:spPr bwMode="auto">
          <a:xfrm>
            <a:off x="2801455" y="4658301"/>
            <a:ext cx="1485900" cy="1663700"/>
          </a:xfrm>
          <a:custGeom>
            <a:avLst/>
            <a:gdLst>
              <a:gd name="T0" fmla="*/ 20 w 97"/>
              <a:gd name="T1" fmla="*/ 108 h 108"/>
              <a:gd name="T2" fmla="*/ 77 w 97"/>
              <a:gd name="T3" fmla="*/ 108 h 108"/>
              <a:gd name="T4" fmla="*/ 97 w 97"/>
              <a:gd name="T5" fmla="*/ 88 h 108"/>
              <a:gd name="T6" fmla="*/ 97 w 97"/>
              <a:gd name="T7" fmla="*/ 31 h 108"/>
              <a:gd name="T8" fmla="*/ 77 w 97"/>
              <a:gd name="T9" fmla="*/ 11 h 108"/>
              <a:gd name="T10" fmla="*/ 55 w 97"/>
              <a:gd name="T11" fmla="*/ 11 h 108"/>
              <a:gd name="T12" fmla="*/ 54 w 97"/>
              <a:gd name="T13" fmla="*/ 9 h 108"/>
              <a:gd name="T14" fmla="*/ 48 w 97"/>
              <a:gd name="T15" fmla="*/ 0 h 108"/>
              <a:gd name="T16" fmla="*/ 43 w 97"/>
              <a:gd name="T17" fmla="*/ 9 h 108"/>
              <a:gd name="T18" fmla="*/ 42 w 97"/>
              <a:gd name="T19" fmla="*/ 11 h 108"/>
              <a:gd name="T20" fmla="*/ 20 w 97"/>
              <a:gd name="T21" fmla="*/ 11 h 108"/>
              <a:gd name="T22" fmla="*/ 0 w 97"/>
              <a:gd name="T23" fmla="*/ 31 h 108"/>
              <a:gd name="T24" fmla="*/ 0 w 97"/>
              <a:gd name="T25" fmla="*/ 88 h 108"/>
              <a:gd name="T26" fmla="*/ 20 w 97"/>
              <a:gd name="T27"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108">
                <a:moveTo>
                  <a:pt x="20" y="108"/>
                </a:moveTo>
                <a:cubicBezTo>
                  <a:pt x="77" y="108"/>
                  <a:pt x="77" y="108"/>
                  <a:pt x="77" y="108"/>
                </a:cubicBezTo>
                <a:cubicBezTo>
                  <a:pt x="88" y="108"/>
                  <a:pt x="97" y="99"/>
                  <a:pt x="97" y="88"/>
                </a:cubicBezTo>
                <a:cubicBezTo>
                  <a:pt x="97" y="31"/>
                  <a:pt x="97" y="31"/>
                  <a:pt x="97" y="31"/>
                </a:cubicBezTo>
                <a:cubicBezTo>
                  <a:pt x="97" y="20"/>
                  <a:pt x="88" y="11"/>
                  <a:pt x="77" y="11"/>
                </a:cubicBezTo>
                <a:cubicBezTo>
                  <a:pt x="55" y="11"/>
                  <a:pt x="55" y="11"/>
                  <a:pt x="55" y="11"/>
                </a:cubicBezTo>
                <a:cubicBezTo>
                  <a:pt x="54" y="9"/>
                  <a:pt x="54" y="9"/>
                  <a:pt x="54" y="9"/>
                </a:cubicBezTo>
                <a:cubicBezTo>
                  <a:pt x="48" y="0"/>
                  <a:pt x="48" y="0"/>
                  <a:pt x="48" y="0"/>
                </a:cubicBezTo>
                <a:cubicBezTo>
                  <a:pt x="43" y="9"/>
                  <a:pt x="43" y="9"/>
                  <a:pt x="43" y="9"/>
                </a:cubicBezTo>
                <a:cubicBezTo>
                  <a:pt x="42" y="11"/>
                  <a:pt x="42" y="11"/>
                  <a:pt x="42" y="11"/>
                </a:cubicBezTo>
                <a:cubicBezTo>
                  <a:pt x="20" y="11"/>
                  <a:pt x="20" y="11"/>
                  <a:pt x="20" y="11"/>
                </a:cubicBezTo>
                <a:cubicBezTo>
                  <a:pt x="9" y="11"/>
                  <a:pt x="0" y="20"/>
                  <a:pt x="0" y="31"/>
                </a:cubicBezTo>
                <a:cubicBezTo>
                  <a:pt x="0" y="88"/>
                  <a:pt x="0" y="88"/>
                  <a:pt x="0" y="88"/>
                </a:cubicBezTo>
                <a:cubicBezTo>
                  <a:pt x="0" y="99"/>
                  <a:pt x="9" y="108"/>
                  <a:pt x="20" y="108"/>
                </a:cubicBezTo>
                <a:close/>
              </a:path>
            </a:pathLst>
          </a:custGeom>
          <a:solidFill>
            <a:schemeClr val="accent2">
              <a:lumMod val="60000"/>
              <a:lumOff val="40000"/>
            </a:schemeClr>
          </a:solidFill>
          <a:ln>
            <a:noFill/>
          </a:ln>
        </p:spPr>
        <p:txBody>
          <a:bodyPr vert="horz" wrap="square" lIns="91440" tIns="45720" rIns="91440" bIns="45720" numCol="1" anchor="ctr" anchorCtr="0" compatLnSpc="1"/>
          <a:lstStyle/>
          <a:p>
            <a:pPr algn="ctr"/>
            <a:endParaRPr sz="2000">
              <a:latin typeface="微软雅黑" panose="020B0503020204020204" pitchFamily="34" charset="-122"/>
              <a:ea typeface="微软雅黑" panose="020B0503020204020204" pitchFamily="34" charset="-122"/>
            </a:endParaRPr>
          </a:p>
          <a:p>
            <a:pPr algn="ctr"/>
            <a:r>
              <a:rPr sz="2000">
                <a:latin typeface="微软雅黑" panose="020B0503020204020204" pitchFamily="34" charset="-122"/>
                <a:ea typeface="微软雅黑" panose="020B0503020204020204" pitchFamily="34" charset="-122"/>
              </a:rPr>
              <a:t>个性化</a:t>
            </a:r>
            <a:br>
              <a:rPr sz="2000">
                <a:latin typeface="微软雅黑" panose="020B0503020204020204" pitchFamily="34" charset="-122"/>
                <a:ea typeface="微软雅黑" panose="020B0503020204020204" pitchFamily="34" charset="-122"/>
              </a:rPr>
            </a:br>
            <a:r>
              <a:rPr sz="2000">
                <a:latin typeface="微软雅黑" panose="020B0503020204020204" pitchFamily="34" charset="-122"/>
                <a:ea typeface="微软雅黑" panose="020B0503020204020204" pitchFamily="34" charset="-122"/>
              </a:rPr>
              <a:t>内容</a:t>
            </a:r>
            <a:endParaRPr sz="2000">
              <a:latin typeface="微软雅黑" panose="020B0503020204020204" pitchFamily="34" charset="-122"/>
              <a:ea typeface="微软雅黑" panose="020B0503020204020204" pitchFamily="34" charset="-122"/>
            </a:endParaRPr>
          </a:p>
        </p:txBody>
      </p:sp>
      <p:sp>
        <p:nvSpPr>
          <p:cNvPr id="6" name="标题 5"/>
          <p:cNvSpPr>
            <a:spLocks noGrp="1"/>
          </p:cNvSpPr>
          <p:nvPr>
            <p:ph type="title"/>
            <p:custDataLst>
              <p:tags r:id="rId19"/>
            </p:custDataLst>
          </p:nvPr>
        </p:nvSpPr>
        <p:spPr/>
        <p:txBody>
          <a:bodyPr/>
          <a:lstStyle/>
          <a:p>
            <a:r>
              <a:rPr lang="zh-CN" altLang="en-US">
                <a:latin typeface="+mn-lt"/>
                <a:ea typeface="+mn-ea"/>
                <a:cs typeface="+mn-ea"/>
                <a:sym typeface="+mn-lt"/>
              </a:rPr>
              <a:t>二、转化率及提升方法</a:t>
            </a:r>
            <a:endParaRPr lang="zh-CN" altLang="en-US">
              <a:latin typeface="+mn-lt"/>
              <a:ea typeface="+mn-ea"/>
              <a:cs typeface="+mn-ea"/>
              <a:sym typeface="+mn-lt"/>
            </a:endParaRPr>
          </a:p>
        </p:txBody>
      </p:sp>
      <p:sp>
        <p:nvSpPr>
          <p:cNvPr id="62" name="矩形 61"/>
          <p:cNvSpPr/>
          <p:nvPr>
            <p:custDataLst>
              <p:tags r:id="rId20"/>
            </p:custDataLst>
          </p:nvPr>
        </p:nvSpPr>
        <p:spPr>
          <a:xfrm>
            <a:off x="1207661" y="1039072"/>
            <a:ext cx="2316480" cy="460375"/>
          </a:xfrm>
          <a:prstGeom prst="rect">
            <a:avLst/>
          </a:prstGeom>
        </p:spPr>
        <p:txBody>
          <a:bodyPr wrap="none">
            <a:spAutoFit/>
          </a:bodyPr>
          <a:lstStyle/>
          <a:p>
            <a:pPr algn="l"/>
            <a:r>
              <a:rPr lang="zh-CN" altLang="en-US">
                <a:solidFill>
                  <a:srgbClr val="E5450F"/>
                </a:solidFill>
                <a:cs typeface="+mn-ea"/>
                <a:sym typeface="+mn-lt"/>
              </a:rPr>
              <a:t>（三）店铺首页</a:t>
            </a:r>
            <a:endParaRPr lang="zh-CN" altLang="en-US">
              <a:solidFill>
                <a:srgbClr val="E5450F"/>
              </a:solidFill>
              <a:cs typeface="+mn-ea"/>
              <a:sym typeface="+mn-lt"/>
            </a:endParaRPr>
          </a:p>
        </p:txBody>
      </p:sp>
      <p:sp>
        <p:nvSpPr>
          <p:cNvPr id="40" name="内容占位符 2"/>
          <p:cNvSpPr>
            <a:spLocks noGrp="1"/>
          </p:cNvSpPr>
          <p:nvPr>
            <p:ph idx="1"/>
            <p:custDataLst>
              <p:tags r:id="rId21"/>
            </p:custDataLst>
          </p:nvPr>
        </p:nvSpPr>
        <p:spPr>
          <a:xfrm>
            <a:off x="838200" y="1591310"/>
            <a:ext cx="10378440" cy="511810"/>
          </a:xfrm>
        </p:spPr>
        <p:txBody>
          <a:bodyPr>
            <a:normAutofit fontScale="92500" lnSpcReduction="10000"/>
          </a:bodyPr>
          <a:lstStyle/>
          <a:p>
            <a:pPr fontAlgn="auto">
              <a:lnSpc>
                <a:spcPct val="130000"/>
              </a:lnSpc>
            </a:pPr>
            <a:r>
              <a:rPr lang="zh-CN" altLang="en-US">
                <a:cs typeface="+mn-ea"/>
                <a:sym typeface="+mn-lt"/>
              </a:rPr>
              <a:t>店铺首页可以吸引客户的注意力、增加客户的购买意愿，并提升转化率。</a:t>
            </a:r>
            <a:endParaRPr lang="zh-CN" altLang="en-US">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p:nvPr>
            <p:custDataLst>
              <p:tags r:id="rId1"/>
            </p:custDataLst>
          </p:nvPr>
        </p:nvCxnSpPr>
        <p:spPr>
          <a:xfrm flipV="1">
            <a:off x="6151570" y="4011040"/>
            <a:ext cx="970280" cy="188214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4" name="文本框 5"/>
          <p:cNvSpPr txBox="1">
            <a:spLocks noChangeArrowheads="1"/>
          </p:cNvSpPr>
          <p:nvPr>
            <p:custDataLst>
              <p:tags r:id="rId2"/>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相关知识</a:t>
            </a:r>
            <a:endParaRPr lang="zh-CN" altLang="en-US" sz="24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a:spLocks noGrp="1"/>
          </p:cNvSpPr>
          <p:nvPr>
            <p:ph type="title"/>
            <p:custDataLst>
              <p:tags r:id="rId3"/>
            </p:custDataLst>
          </p:nvPr>
        </p:nvSpPr>
        <p:spPr/>
        <p:txBody>
          <a:bodyPr/>
          <a:lstStyle/>
          <a:p>
            <a:r>
              <a:rPr lang="zh-CN" altLang="en-US">
                <a:latin typeface="+mn-lt"/>
                <a:ea typeface="+mn-ea"/>
                <a:cs typeface="+mn-ea"/>
                <a:sym typeface="+mn-lt"/>
              </a:rPr>
              <a:t>二、转化率及提升方法</a:t>
            </a:r>
            <a:endParaRPr lang="zh-CN" altLang="en-US">
              <a:latin typeface="+mn-lt"/>
              <a:ea typeface="+mn-ea"/>
              <a:cs typeface="+mn-ea"/>
              <a:sym typeface="+mn-lt"/>
            </a:endParaRPr>
          </a:p>
        </p:txBody>
      </p:sp>
      <p:sp>
        <p:nvSpPr>
          <p:cNvPr id="62" name="矩形 61"/>
          <p:cNvSpPr/>
          <p:nvPr>
            <p:custDataLst>
              <p:tags r:id="rId4"/>
            </p:custDataLst>
          </p:nvPr>
        </p:nvSpPr>
        <p:spPr>
          <a:xfrm>
            <a:off x="1207661" y="923502"/>
            <a:ext cx="2621280" cy="460375"/>
          </a:xfrm>
          <a:prstGeom prst="rect">
            <a:avLst/>
          </a:prstGeom>
        </p:spPr>
        <p:txBody>
          <a:bodyPr wrap="none">
            <a:spAutoFit/>
          </a:bodyPr>
          <a:lstStyle/>
          <a:p>
            <a:pPr algn="l"/>
            <a:r>
              <a:rPr lang="zh-CN" altLang="en-US">
                <a:solidFill>
                  <a:srgbClr val="E5450F"/>
                </a:solidFill>
                <a:cs typeface="+mn-ea"/>
                <a:sym typeface="+mn-lt"/>
              </a:rPr>
              <a:t>（四）商品详情页</a:t>
            </a:r>
            <a:endParaRPr lang="zh-CN" altLang="en-US">
              <a:solidFill>
                <a:srgbClr val="E5450F"/>
              </a:solidFill>
              <a:cs typeface="+mn-ea"/>
              <a:sym typeface="+mn-lt"/>
            </a:endParaRPr>
          </a:p>
        </p:txBody>
      </p:sp>
      <p:sp>
        <p:nvSpPr>
          <p:cNvPr id="40" name="内容占位符 2"/>
          <p:cNvSpPr>
            <a:spLocks noGrp="1"/>
          </p:cNvSpPr>
          <p:nvPr>
            <p:ph idx="1"/>
            <p:custDataLst>
              <p:tags r:id="rId5"/>
            </p:custDataLst>
          </p:nvPr>
        </p:nvSpPr>
        <p:spPr>
          <a:xfrm>
            <a:off x="838200" y="1383665"/>
            <a:ext cx="10378440" cy="1065530"/>
          </a:xfrm>
        </p:spPr>
        <p:txBody>
          <a:bodyPr>
            <a:noAutofit/>
          </a:bodyPr>
          <a:lstStyle/>
          <a:p>
            <a:pPr fontAlgn="auto">
              <a:lnSpc>
                <a:spcPct val="130000"/>
              </a:lnSpc>
            </a:pPr>
            <a:r>
              <a:rPr lang="zh-CN" altLang="en-US">
                <a:cs typeface="+mn-ea"/>
                <a:sym typeface="+mn-lt"/>
              </a:rPr>
              <a:t>商品详情页可以完整地展示商品的特点和优势，商品详情页质量的高低，直接关系到转化率的提升。</a:t>
            </a:r>
            <a:endParaRPr lang="zh-CN" altLang="en-US">
              <a:cs typeface="+mn-ea"/>
              <a:sym typeface="+mn-lt"/>
            </a:endParaRPr>
          </a:p>
        </p:txBody>
      </p:sp>
      <p:cxnSp>
        <p:nvCxnSpPr>
          <p:cNvPr id="48" name="直接连接符 47"/>
          <p:cNvCxnSpPr/>
          <p:nvPr>
            <p:custDataLst>
              <p:tags r:id="rId6"/>
            </p:custDataLst>
          </p:nvPr>
        </p:nvCxnSpPr>
        <p:spPr>
          <a:xfrm flipH="1">
            <a:off x="3767930" y="6036055"/>
            <a:ext cx="234109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custDataLst>
              <p:tags r:id="rId7"/>
            </p:custDataLst>
          </p:nvPr>
        </p:nvCxnSpPr>
        <p:spPr>
          <a:xfrm>
            <a:off x="6109023" y="6036055"/>
            <a:ext cx="2341093"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custDataLst>
              <p:tags r:id="rId8"/>
            </p:custDataLst>
          </p:nvPr>
        </p:nvCxnSpPr>
        <p:spPr>
          <a:xfrm flipH="1" flipV="1">
            <a:off x="5516570" y="3907535"/>
            <a:ext cx="592455" cy="212852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custDataLst>
              <p:tags r:id="rId9"/>
            </p:custDataLst>
          </p:nvPr>
        </p:nvCxnSpPr>
        <p:spPr>
          <a:xfrm flipH="1" flipV="1">
            <a:off x="4166221" y="4588254"/>
            <a:ext cx="1943100" cy="144780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custDataLst>
              <p:tags r:id="rId10"/>
            </p:custDataLst>
          </p:nvPr>
        </p:nvCxnSpPr>
        <p:spPr>
          <a:xfrm flipV="1">
            <a:off x="6109025" y="4784806"/>
            <a:ext cx="1982841" cy="125095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53" name="椭圆 52"/>
          <p:cNvSpPr/>
          <p:nvPr>
            <p:custDataLst>
              <p:tags r:id="rId11"/>
            </p:custDataLst>
          </p:nvPr>
        </p:nvSpPr>
        <p:spPr>
          <a:xfrm>
            <a:off x="2164997" y="5305840"/>
            <a:ext cx="1423089" cy="1446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9695" tIns="74846" rIns="149695" bIns="74846" rtlCol="0" anchor="ctr"/>
          <a:lstStyle/>
          <a:p>
            <a:pPr algn="ctr"/>
            <a:endParaRPr lang="zh-CN" altLang="en-US">
              <a:cs typeface="+mn-ea"/>
              <a:sym typeface="+mn-lt"/>
            </a:endParaRPr>
          </a:p>
        </p:txBody>
      </p:sp>
      <p:sp>
        <p:nvSpPr>
          <p:cNvPr id="54" name="TextBox 8"/>
          <p:cNvSpPr txBox="1"/>
          <p:nvPr>
            <p:custDataLst>
              <p:tags r:id="rId12"/>
            </p:custDataLst>
          </p:nvPr>
        </p:nvSpPr>
        <p:spPr>
          <a:xfrm>
            <a:off x="2255784" y="5511918"/>
            <a:ext cx="1187771" cy="1117600"/>
          </a:xfrm>
          <a:prstGeom prst="rect">
            <a:avLst/>
          </a:prstGeom>
          <a:noFill/>
        </p:spPr>
        <p:txBody>
          <a:bodyPr wrap="square" lIns="149695" tIns="74846" rIns="149695" bIns="74846" rtlCol="0">
            <a:spAutoFit/>
          </a:bodyPr>
          <a:lstStyle/>
          <a:p>
            <a:pPr algn="ctr"/>
            <a:r>
              <a:rPr lang="zh-CN" altLang="en-US" sz="2100" b="1">
                <a:solidFill>
                  <a:schemeClr val="bg1"/>
                </a:solidFill>
                <a:cs typeface="+mn-ea"/>
                <a:sym typeface="+mn-lt"/>
              </a:rPr>
              <a:t>高质量的商品图片</a:t>
            </a:r>
            <a:endParaRPr lang="zh-CN" altLang="en-US" sz="2100" b="1">
              <a:solidFill>
                <a:schemeClr val="bg1"/>
              </a:solidFill>
              <a:cs typeface="+mn-ea"/>
              <a:sym typeface="+mn-lt"/>
            </a:endParaRPr>
          </a:p>
        </p:txBody>
      </p:sp>
      <p:grpSp>
        <p:nvGrpSpPr>
          <p:cNvPr id="55" name="组合 54"/>
          <p:cNvGrpSpPr/>
          <p:nvPr/>
        </p:nvGrpSpPr>
        <p:grpSpPr>
          <a:xfrm>
            <a:off x="4609308" y="4290219"/>
            <a:ext cx="2983228" cy="2984308"/>
            <a:chOff x="3815003" y="3087488"/>
            <a:chExt cx="2237712" cy="2237713"/>
          </a:xfrm>
        </p:grpSpPr>
        <p:sp>
          <p:nvSpPr>
            <p:cNvPr id="56" name="椭圆 55"/>
            <p:cNvSpPr/>
            <p:nvPr>
              <p:custDataLst>
                <p:tags r:id="rId13"/>
              </p:custDataLst>
            </p:nvPr>
          </p:nvSpPr>
          <p:spPr>
            <a:xfrm>
              <a:off x="3993415" y="3271064"/>
              <a:ext cx="1872208" cy="1872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椭圆 4"/>
            <p:cNvSpPr/>
            <p:nvPr>
              <p:custDataLst>
                <p:tags r:id="rId14"/>
              </p:custDataLst>
            </p:nvPr>
          </p:nvSpPr>
          <p:spPr>
            <a:xfrm>
              <a:off x="3815003" y="3087488"/>
              <a:ext cx="2237712" cy="2237713"/>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1" name="椭圆 60"/>
          <p:cNvSpPr/>
          <p:nvPr>
            <p:custDataLst>
              <p:tags r:id="rId15"/>
            </p:custDataLst>
          </p:nvPr>
        </p:nvSpPr>
        <p:spPr>
          <a:xfrm>
            <a:off x="2675658" y="3340389"/>
            <a:ext cx="1423089" cy="1446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9695" tIns="74846" rIns="149695" bIns="74846" rtlCol="0" anchor="ctr"/>
          <a:lstStyle/>
          <a:p>
            <a:pPr algn="ctr"/>
            <a:endParaRPr lang="zh-CN" altLang="en-US">
              <a:cs typeface="+mn-ea"/>
              <a:sym typeface="+mn-lt"/>
            </a:endParaRPr>
          </a:p>
        </p:txBody>
      </p:sp>
      <p:sp>
        <p:nvSpPr>
          <p:cNvPr id="63" name="椭圆 62"/>
          <p:cNvSpPr/>
          <p:nvPr>
            <p:custDataLst>
              <p:tags r:id="rId16"/>
            </p:custDataLst>
          </p:nvPr>
        </p:nvSpPr>
        <p:spPr>
          <a:xfrm>
            <a:off x="4609589" y="2330848"/>
            <a:ext cx="1423089" cy="1446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9695" tIns="74846" rIns="149695" bIns="74846" rtlCol="0" anchor="ctr"/>
          <a:lstStyle/>
          <a:p>
            <a:pPr algn="ctr"/>
            <a:endParaRPr lang="zh-CN" altLang="en-US">
              <a:cs typeface="+mn-ea"/>
              <a:sym typeface="+mn-lt"/>
            </a:endParaRPr>
          </a:p>
        </p:txBody>
      </p:sp>
      <p:sp>
        <p:nvSpPr>
          <p:cNvPr id="66" name="椭圆 65"/>
          <p:cNvSpPr/>
          <p:nvPr>
            <p:custDataLst>
              <p:tags r:id="rId17"/>
            </p:custDataLst>
          </p:nvPr>
        </p:nvSpPr>
        <p:spPr>
          <a:xfrm>
            <a:off x="8219709" y="3377854"/>
            <a:ext cx="1423089" cy="1446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9695" tIns="74846" rIns="149695" bIns="74846" rtlCol="0" anchor="ctr"/>
          <a:lstStyle/>
          <a:p>
            <a:pPr algn="ctr"/>
            <a:endParaRPr lang="zh-CN" altLang="en-US">
              <a:cs typeface="+mn-ea"/>
              <a:sym typeface="+mn-lt"/>
            </a:endParaRPr>
          </a:p>
        </p:txBody>
      </p:sp>
      <p:sp>
        <p:nvSpPr>
          <p:cNvPr id="69" name="椭圆 68"/>
          <p:cNvSpPr/>
          <p:nvPr>
            <p:custDataLst>
              <p:tags r:id="rId18"/>
            </p:custDataLst>
          </p:nvPr>
        </p:nvSpPr>
        <p:spPr>
          <a:xfrm>
            <a:off x="8613757" y="5305840"/>
            <a:ext cx="1423089" cy="1446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9695" tIns="74846" rIns="149695" bIns="74846" rtlCol="0" anchor="ctr"/>
          <a:lstStyle/>
          <a:p>
            <a:pPr algn="ctr"/>
            <a:endParaRPr lang="zh-CN" altLang="en-US">
              <a:cs typeface="+mn-ea"/>
              <a:sym typeface="+mn-lt"/>
            </a:endParaRPr>
          </a:p>
        </p:txBody>
      </p:sp>
      <p:sp>
        <p:nvSpPr>
          <p:cNvPr id="86" name="TextBox 19"/>
          <p:cNvSpPr txBox="1"/>
          <p:nvPr>
            <p:custDataLst>
              <p:tags r:id="rId19"/>
            </p:custDataLst>
          </p:nvPr>
        </p:nvSpPr>
        <p:spPr>
          <a:xfrm>
            <a:off x="2795107" y="3595700"/>
            <a:ext cx="1187771" cy="1117600"/>
          </a:xfrm>
          <a:prstGeom prst="rect">
            <a:avLst/>
          </a:prstGeom>
          <a:noFill/>
        </p:spPr>
        <p:txBody>
          <a:bodyPr wrap="square" lIns="149695" tIns="74846" rIns="149695" bIns="74846" rtlCol="0">
            <a:spAutoFit/>
          </a:bodyPr>
          <a:lstStyle/>
          <a:p>
            <a:pPr algn="ctr"/>
            <a:r>
              <a:rPr lang="zh-CN" altLang="en-US" sz="2100" b="1" dirty="0">
                <a:solidFill>
                  <a:schemeClr val="bg1"/>
                </a:solidFill>
                <a:cs typeface="+mn-ea"/>
                <a:sym typeface="+mn-lt"/>
              </a:rPr>
              <a:t>清晰的视频</a:t>
            </a:r>
            <a:br>
              <a:rPr lang="zh-CN" altLang="en-US" sz="2100" b="1" dirty="0">
                <a:solidFill>
                  <a:schemeClr val="bg1"/>
                </a:solidFill>
                <a:cs typeface="+mn-ea"/>
                <a:sym typeface="+mn-lt"/>
              </a:rPr>
            </a:br>
            <a:r>
              <a:rPr lang="zh-CN" altLang="en-US" sz="2100" b="1" dirty="0">
                <a:solidFill>
                  <a:schemeClr val="bg1"/>
                </a:solidFill>
                <a:cs typeface="+mn-ea"/>
                <a:sym typeface="+mn-lt"/>
              </a:rPr>
              <a:t>演示</a:t>
            </a:r>
            <a:endParaRPr lang="zh-CN" altLang="en-US" sz="2100" b="1" dirty="0">
              <a:solidFill>
                <a:schemeClr val="bg1"/>
              </a:solidFill>
              <a:cs typeface="+mn-ea"/>
              <a:sym typeface="+mn-lt"/>
            </a:endParaRPr>
          </a:p>
        </p:txBody>
      </p:sp>
      <p:sp>
        <p:nvSpPr>
          <p:cNvPr id="87" name="TextBox 20"/>
          <p:cNvSpPr txBox="1"/>
          <p:nvPr>
            <p:custDataLst>
              <p:tags r:id="rId20"/>
            </p:custDataLst>
          </p:nvPr>
        </p:nvSpPr>
        <p:spPr>
          <a:xfrm>
            <a:off x="4705962" y="2553524"/>
            <a:ext cx="1187771" cy="1117600"/>
          </a:xfrm>
          <a:prstGeom prst="rect">
            <a:avLst/>
          </a:prstGeom>
          <a:noFill/>
        </p:spPr>
        <p:txBody>
          <a:bodyPr wrap="square" lIns="149695" tIns="74846" rIns="149695" bIns="74846" rtlCol="0">
            <a:spAutoFit/>
          </a:bodyPr>
          <a:lstStyle/>
          <a:p>
            <a:pPr algn="ctr"/>
            <a:r>
              <a:rPr lang="zh-CN" altLang="en-US" sz="2100" b="1">
                <a:solidFill>
                  <a:schemeClr val="bg1"/>
                </a:solidFill>
                <a:cs typeface="+mn-ea"/>
                <a:sym typeface="+mn-lt"/>
              </a:rPr>
              <a:t>详细的商品</a:t>
            </a:r>
            <a:br>
              <a:rPr lang="zh-CN" altLang="en-US" sz="2100" b="1">
                <a:solidFill>
                  <a:schemeClr val="bg1"/>
                </a:solidFill>
                <a:cs typeface="+mn-ea"/>
                <a:sym typeface="+mn-lt"/>
              </a:rPr>
            </a:br>
            <a:r>
              <a:rPr lang="zh-CN" altLang="en-US" sz="2100" b="1">
                <a:solidFill>
                  <a:schemeClr val="bg1"/>
                </a:solidFill>
                <a:cs typeface="+mn-ea"/>
                <a:sym typeface="+mn-lt"/>
              </a:rPr>
              <a:t>描述</a:t>
            </a:r>
            <a:endParaRPr lang="zh-CN" altLang="en-US" sz="2100" b="1">
              <a:solidFill>
                <a:schemeClr val="bg1"/>
              </a:solidFill>
              <a:cs typeface="+mn-ea"/>
              <a:sym typeface="+mn-lt"/>
            </a:endParaRPr>
          </a:p>
        </p:txBody>
      </p:sp>
      <p:sp>
        <p:nvSpPr>
          <p:cNvPr id="88" name="TextBox 21"/>
          <p:cNvSpPr txBox="1"/>
          <p:nvPr>
            <p:custDataLst>
              <p:tags r:id="rId21"/>
            </p:custDataLst>
          </p:nvPr>
        </p:nvSpPr>
        <p:spPr>
          <a:xfrm>
            <a:off x="8314885" y="3596085"/>
            <a:ext cx="1187771" cy="1117600"/>
          </a:xfrm>
          <a:prstGeom prst="rect">
            <a:avLst/>
          </a:prstGeom>
          <a:noFill/>
        </p:spPr>
        <p:txBody>
          <a:bodyPr wrap="square" lIns="149695" tIns="74846" rIns="149695" bIns="74846" rtlCol="0">
            <a:spAutoFit/>
          </a:bodyPr>
          <a:lstStyle/>
          <a:p>
            <a:pPr algn="ctr"/>
            <a:r>
              <a:rPr lang="zh-CN" altLang="en-US" sz="2100" b="1">
                <a:solidFill>
                  <a:schemeClr val="bg1"/>
                </a:solidFill>
                <a:cs typeface="+mn-ea"/>
                <a:sym typeface="+mn-lt"/>
              </a:rPr>
              <a:t>优惠和促销</a:t>
            </a:r>
            <a:br>
              <a:rPr lang="zh-CN" altLang="en-US" sz="2100" b="1">
                <a:solidFill>
                  <a:schemeClr val="bg1"/>
                </a:solidFill>
                <a:cs typeface="+mn-ea"/>
                <a:sym typeface="+mn-lt"/>
              </a:rPr>
            </a:br>
            <a:r>
              <a:rPr lang="zh-CN" altLang="en-US" sz="2100" b="1">
                <a:solidFill>
                  <a:schemeClr val="bg1"/>
                </a:solidFill>
                <a:cs typeface="+mn-ea"/>
                <a:sym typeface="+mn-lt"/>
              </a:rPr>
              <a:t>活动</a:t>
            </a:r>
            <a:endParaRPr lang="zh-CN" altLang="en-US" sz="2100" b="1">
              <a:solidFill>
                <a:schemeClr val="bg1"/>
              </a:solidFill>
              <a:cs typeface="+mn-ea"/>
              <a:sym typeface="+mn-lt"/>
            </a:endParaRPr>
          </a:p>
        </p:txBody>
      </p:sp>
      <p:sp>
        <p:nvSpPr>
          <p:cNvPr id="112" name="TextBox 22"/>
          <p:cNvSpPr txBox="1"/>
          <p:nvPr>
            <p:custDataLst>
              <p:tags r:id="rId22"/>
            </p:custDataLst>
          </p:nvPr>
        </p:nvSpPr>
        <p:spPr>
          <a:xfrm>
            <a:off x="8735372" y="5637013"/>
            <a:ext cx="1187771" cy="794385"/>
          </a:xfrm>
          <a:prstGeom prst="rect">
            <a:avLst/>
          </a:prstGeom>
          <a:noFill/>
        </p:spPr>
        <p:txBody>
          <a:bodyPr wrap="square" lIns="149695" tIns="74846" rIns="149695" bIns="74846" rtlCol="0">
            <a:spAutoFit/>
          </a:bodyPr>
          <a:lstStyle/>
          <a:p>
            <a:pPr algn="ctr"/>
            <a:r>
              <a:rPr lang="zh-CN" altLang="en-US" sz="2100" b="1">
                <a:solidFill>
                  <a:schemeClr val="bg1"/>
                </a:solidFill>
                <a:cs typeface="+mn-ea"/>
                <a:sym typeface="+mn-lt"/>
              </a:rPr>
              <a:t>关联</a:t>
            </a:r>
            <a:br>
              <a:rPr lang="zh-CN" altLang="en-US" sz="2100" b="1">
                <a:solidFill>
                  <a:schemeClr val="bg1"/>
                </a:solidFill>
                <a:cs typeface="+mn-ea"/>
                <a:sym typeface="+mn-lt"/>
              </a:rPr>
            </a:br>
            <a:r>
              <a:rPr lang="zh-CN" altLang="en-US" sz="2100" b="1">
                <a:solidFill>
                  <a:schemeClr val="bg1"/>
                </a:solidFill>
                <a:cs typeface="+mn-ea"/>
                <a:sym typeface="+mn-lt"/>
              </a:rPr>
              <a:t>销售</a:t>
            </a:r>
            <a:endParaRPr lang="zh-CN" altLang="en-US" sz="2100" b="1">
              <a:solidFill>
                <a:schemeClr val="bg1"/>
              </a:solidFill>
              <a:cs typeface="+mn-ea"/>
              <a:sym typeface="+mn-lt"/>
            </a:endParaRPr>
          </a:p>
        </p:txBody>
      </p:sp>
      <p:sp>
        <p:nvSpPr>
          <p:cNvPr id="4" name="椭圆 3"/>
          <p:cNvSpPr/>
          <p:nvPr>
            <p:custDataLst>
              <p:tags r:id="rId23"/>
            </p:custDataLst>
          </p:nvPr>
        </p:nvSpPr>
        <p:spPr>
          <a:xfrm>
            <a:off x="6658099" y="2365773"/>
            <a:ext cx="1423089" cy="144603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49695" tIns="74846" rIns="149695" bIns="74846" rtlCol="0" anchor="ctr"/>
          <a:lstStyle/>
          <a:p>
            <a:pPr algn="ctr"/>
            <a:endParaRPr lang="zh-CN" altLang="en-US">
              <a:cs typeface="+mn-ea"/>
              <a:sym typeface="+mn-lt"/>
            </a:endParaRPr>
          </a:p>
        </p:txBody>
      </p:sp>
      <p:sp>
        <p:nvSpPr>
          <p:cNvPr id="5" name="TextBox 20"/>
          <p:cNvSpPr txBox="1"/>
          <p:nvPr>
            <p:custDataLst>
              <p:tags r:id="rId24"/>
            </p:custDataLst>
          </p:nvPr>
        </p:nvSpPr>
        <p:spPr>
          <a:xfrm>
            <a:off x="6754472" y="2588449"/>
            <a:ext cx="1187771" cy="1117600"/>
          </a:xfrm>
          <a:prstGeom prst="rect">
            <a:avLst/>
          </a:prstGeom>
          <a:noFill/>
        </p:spPr>
        <p:txBody>
          <a:bodyPr wrap="square" lIns="149695" tIns="74846" rIns="149695" bIns="74846" rtlCol="0">
            <a:spAutoFit/>
          </a:bodyPr>
          <a:lstStyle/>
          <a:p>
            <a:pPr algn="ctr"/>
            <a:r>
              <a:rPr lang="zh-CN" altLang="en-US" sz="2100" b="1">
                <a:solidFill>
                  <a:schemeClr val="bg1"/>
                </a:solidFill>
                <a:cs typeface="+mn-ea"/>
                <a:sym typeface="+mn-lt"/>
              </a:rPr>
              <a:t>权威的资格</a:t>
            </a:r>
            <a:br>
              <a:rPr lang="zh-CN" altLang="en-US" sz="2100" b="1">
                <a:solidFill>
                  <a:schemeClr val="bg1"/>
                </a:solidFill>
                <a:cs typeface="+mn-ea"/>
                <a:sym typeface="+mn-lt"/>
              </a:rPr>
            </a:br>
            <a:r>
              <a:rPr lang="zh-CN" altLang="en-US" sz="2100" b="1">
                <a:solidFill>
                  <a:schemeClr val="bg1"/>
                </a:solidFill>
                <a:cs typeface="+mn-ea"/>
                <a:sym typeface="+mn-lt"/>
              </a:rPr>
              <a:t>证明</a:t>
            </a:r>
            <a:endParaRPr lang="zh-CN" altLang="en-US" sz="2100" b="1">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animEffect transition="in" filter="fade">
                                      <p:cBhvr>
                                        <p:cTn id="14" dur="500"/>
                                        <p:tgtEl>
                                          <p:spTgt spid="48"/>
                                        </p:tgtEl>
                                      </p:cBhvr>
                                    </p:animEffect>
                                  </p:childTnLst>
                                </p:cTn>
                              </p:par>
                              <p:par>
                                <p:cTn id="15" presetID="53" presetClass="entr" presetSubtype="16"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Effect transition="in" filter="fade">
                                      <p:cBhvr>
                                        <p:cTn id="19" dur="500"/>
                                        <p:tgtEl>
                                          <p:spTgt spid="49"/>
                                        </p:tgtEl>
                                      </p:cBhvr>
                                    </p:animEffect>
                                  </p:childTnLst>
                                </p:cTn>
                              </p:par>
                              <p:par>
                                <p:cTn id="20" presetID="53" presetClass="entr" presetSubtype="16"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 calcmode="lin" valueType="num">
                                      <p:cBhvr>
                                        <p:cTn id="22" dur="500" fill="hold"/>
                                        <p:tgtEl>
                                          <p:spTgt spid="50"/>
                                        </p:tgtEl>
                                        <p:attrNameLst>
                                          <p:attrName>ppt_w</p:attrName>
                                        </p:attrNameLst>
                                      </p:cBhvr>
                                      <p:tavLst>
                                        <p:tav tm="0">
                                          <p:val>
                                            <p:fltVal val="0"/>
                                          </p:val>
                                        </p:tav>
                                        <p:tav tm="100000">
                                          <p:val>
                                            <p:strVal val="#ppt_w"/>
                                          </p:val>
                                        </p:tav>
                                      </p:tavLst>
                                    </p:anim>
                                    <p:anim calcmode="lin" valueType="num">
                                      <p:cBhvr>
                                        <p:cTn id="23" dur="500" fill="hold"/>
                                        <p:tgtEl>
                                          <p:spTgt spid="50"/>
                                        </p:tgtEl>
                                        <p:attrNameLst>
                                          <p:attrName>ppt_h</p:attrName>
                                        </p:attrNameLst>
                                      </p:cBhvr>
                                      <p:tavLst>
                                        <p:tav tm="0">
                                          <p:val>
                                            <p:fltVal val="0"/>
                                          </p:val>
                                        </p:tav>
                                        <p:tav tm="100000">
                                          <p:val>
                                            <p:strVal val="#ppt_h"/>
                                          </p:val>
                                        </p:tav>
                                      </p:tavLst>
                                    </p:anim>
                                    <p:animEffect transition="in" filter="fade">
                                      <p:cBhvr>
                                        <p:cTn id="24" dur="500"/>
                                        <p:tgtEl>
                                          <p:spTgt spid="50"/>
                                        </p:tgtEl>
                                      </p:cBhvr>
                                    </p:animEffect>
                                  </p:childTnLst>
                                </p:cTn>
                              </p:par>
                              <p:par>
                                <p:cTn id="25" presetID="53" presetClass="entr" presetSubtype="16"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par>
                                <p:cTn id="30" presetID="53" presetClass="entr" presetSubtype="16" fill="hold" nodeType="withEffect">
                                  <p:stCondLst>
                                    <p:cond delay="0"/>
                                  </p:stCondLst>
                                  <p:childTnLst>
                                    <p:set>
                                      <p:cBhvr>
                                        <p:cTn id="31" dur="1" fill="hold">
                                          <p:stCondLst>
                                            <p:cond delay="0"/>
                                          </p:stCondLst>
                                        </p:cTn>
                                        <p:tgtEl>
                                          <p:spTgt spid="52"/>
                                        </p:tgtEl>
                                        <p:attrNameLst>
                                          <p:attrName>style.visibility</p:attrName>
                                        </p:attrNameLst>
                                      </p:cBhvr>
                                      <p:to>
                                        <p:strVal val="visible"/>
                                      </p:to>
                                    </p:set>
                                    <p:anim calcmode="lin" valueType="num">
                                      <p:cBhvr>
                                        <p:cTn id="32" dur="500" fill="hold"/>
                                        <p:tgtEl>
                                          <p:spTgt spid="52"/>
                                        </p:tgtEl>
                                        <p:attrNameLst>
                                          <p:attrName>ppt_w</p:attrName>
                                        </p:attrNameLst>
                                      </p:cBhvr>
                                      <p:tavLst>
                                        <p:tav tm="0">
                                          <p:val>
                                            <p:fltVal val="0"/>
                                          </p:val>
                                        </p:tav>
                                        <p:tav tm="100000">
                                          <p:val>
                                            <p:strVal val="#ppt_w"/>
                                          </p:val>
                                        </p:tav>
                                      </p:tavLst>
                                    </p:anim>
                                    <p:anim calcmode="lin" valueType="num">
                                      <p:cBhvr>
                                        <p:cTn id="33" dur="500" fill="hold"/>
                                        <p:tgtEl>
                                          <p:spTgt spid="52"/>
                                        </p:tgtEl>
                                        <p:attrNameLst>
                                          <p:attrName>ppt_h</p:attrName>
                                        </p:attrNameLst>
                                      </p:cBhvr>
                                      <p:tavLst>
                                        <p:tav tm="0">
                                          <p:val>
                                            <p:fltVal val="0"/>
                                          </p:val>
                                        </p:tav>
                                        <p:tav tm="100000">
                                          <p:val>
                                            <p:strVal val="#ppt_h"/>
                                          </p:val>
                                        </p:tav>
                                      </p:tavLst>
                                    </p:anim>
                                    <p:animEffect transition="in" filter="fade">
                                      <p:cBhvr>
                                        <p:cTn id="34" dur="500"/>
                                        <p:tgtEl>
                                          <p:spTgt spid="52"/>
                                        </p:tgtEl>
                                      </p:cBhvr>
                                    </p:animEffect>
                                  </p:childTnLst>
                                </p:cTn>
                              </p:par>
                            </p:childTnLst>
                          </p:cTn>
                        </p:par>
                        <p:par>
                          <p:cTn id="35" fill="hold">
                            <p:stCondLst>
                              <p:cond delay="1000"/>
                            </p:stCondLst>
                            <p:childTnLst>
                              <p:par>
                                <p:cTn id="36" presetID="53" presetClass="entr" presetSubtype="16" fill="hold" grpId="0" nodeType="afterEffect">
                                  <p:stCondLst>
                                    <p:cond delay="0"/>
                                  </p:stCondLst>
                                  <p:childTnLst>
                                    <p:set>
                                      <p:cBhvr>
                                        <p:cTn id="37" dur="1" fill="hold">
                                          <p:stCondLst>
                                            <p:cond delay="0"/>
                                          </p:stCondLst>
                                        </p:cTn>
                                        <p:tgtEl>
                                          <p:spTgt spid="53"/>
                                        </p:tgtEl>
                                        <p:attrNameLst>
                                          <p:attrName>style.visibility</p:attrName>
                                        </p:attrNameLst>
                                      </p:cBhvr>
                                      <p:to>
                                        <p:strVal val="visible"/>
                                      </p:to>
                                    </p:set>
                                    <p:anim calcmode="lin" valueType="num">
                                      <p:cBhvr>
                                        <p:cTn id="38" dur="300" fill="hold"/>
                                        <p:tgtEl>
                                          <p:spTgt spid="53"/>
                                        </p:tgtEl>
                                        <p:attrNameLst>
                                          <p:attrName>ppt_w</p:attrName>
                                        </p:attrNameLst>
                                      </p:cBhvr>
                                      <p:tavLst>
                                        <p:tav tm="0">
                                          <p:val>
                                            <p:fltVal val="0"/>
                                          </p:val>
                                        </p:tav>
                                        <p:tav tm="100000">
                                          <p:val>
                                            <p:strVal val="#ppt_w"/>
                                          </p:val>
                                        </p:tav>
                                      </p:tavLst>
                                    </p:anim>
                                    <p:anim calcmode="lin" valueType="num">
                                      <p:cBhvr>
                                        <p:cTn id="39" dur="300" fill="hold"/>
                                        <p:tgtEl>
                                          <p:spTgt spid="53"/>
                                        </p:tgtEl>
                                        <p:attrNameLst>
                                          <p:attrName>ppt_h</p:attrName>
                                        </p:attrNameLst>
                                      </p:cBhvr>
                                      <p:tavLst>
                                        <p:tav tm="0">
                                          <p:val>
                                            <p:fltVal val="0"/>
                                          </p:val>
                                        </p:tav>
                                        <p:tav tm="100000">
                                          <p:val>
                                            <p:strVal val="#ppt_h"/>
                                          </p:val>
                                        </p:tav>
                                      </p:tavLst>
                                    </p:anim>
                                    <p:animEffect transition="in" filter="fade">
                                      <p:cBhvr>
                                        <p:cTn id="40" dur="300"/>
                                        <p:tgtEl>
                                          <p:spTgt spid="5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p:cTn id="43" dur="500" fill="hold"/>
                                        <p:tgtEl>
                                          <p:spTgt spid="54"/>
                                        </p:tgtEl>
                                        <p:attrNameLst>
                                          <p:attrName>ppt_w</p:attrName>
                                        </p:attrNameLst>
                                      </p:cBhvr>
                                      <p:tavLst>
                                        <p:tav tm="0">
                                          <p:val>
                                            <p:fltVal val="0"/>
                                          </p:val>
                                        </p:tav>
                                        <p:tav tm="100000">
                                          <p:val>
                                            <p:strVal val="#ppt_w"/>
                                          </p:val>
                                        </p:tav>
                                      </p:tavLst>
                                    </p:anim>
                                    <p:anim calcmode="lin" valueType="num">
                                      <p:cBhvr>
                                        <p:cTn id="44" dur="500" fill="hold"/>
                                        <p:tgtEl>
                                          <p:spTgt spid="54"/>
                                        </p:tgtEl>
                                        <p:attrNameLst>
                                          <p:attrName>ppt_h</p:attrName>
                                        </p:attrNameLst>
                                      </p:cBhvr>
                                      <p:tavLst>
                                        <p:tav tm="0">
                                          <p:val>
                                            <p:fltVal val="0"/>
                                          </p:val>
                                        </p:tav>
                                        <p:tav tm="100000">
                                          <p:val>
                                            <p:strVal val="#ppt_h"/>
                                          </p:val>
                                        </p:tav>
                                      </p:tavLst>
                                    </p:anim>
                                    <p:animEffect transition="in" filter="fade">
                                      <p:cBhvr>
                                        <p:cTn id="45" dur="500"/>
                                        <p:tgtEl>
                                          <p:spTgt spid="54"/>
                                        </p:tgtEl>
                                      </p:cBhvr>
                                    </p:animEffect>
                                  </p:childTnLst>
                                </p:cTn>
                              </p:par>
                            </p:childTnLst>
                          </p:cTn>
                        </p:par>
                        <p:par>
                          <p:cTn id="46" fill="hold">
                            <p:stCondLst>
                              <p:cond delay="1500"/>
                            </p:stCondLst>
                            <p:childTnLst>
                              <p:par>
                                <p:cTn id="47" presetID="53" presetClass="entr" presetSubtype="16" fill="hold" grpId="0" nodeType="after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p:cTn id="49" dur="300" fill="hold"/>
                                        <p:tgtEl>
                                          <p:spTgt spid="61"/>
                                        </p:tgtEl>
                                        <p:attrNameLst>
                                          <p:attrName>ppt_w</p:attrName>
                                        </p:attrNameLst>
                                      </p:cBhvr>
                                      <p:tavLst>
                                        <p:tav tm="0">
                                          <p:val>
                                            <p:fltVal val="0"/>
                                          </p:val>
                                        </p:tav>
                                        <p:tav tm="100000">
                                          <p:val>
                                            <p:strVal val="#ppt_w"/>
                                          </p:val>
                                        </p:tav>
                                      </p:tavLst>
                                    </p:anim>
                                    <p:anim calcmode="lin" valueType="num">
                                      <p:cBhvr>
                                        <p:cTn id="50" dur="300" fill="hold"/>
                                        <p:tgtEl>
                                          <p:spTgt spid="61"/>
                                        </p:tgtEl>
                                        <p:attrNameLst>
                                          <p:attrName>ppt_h</p:attrName>
                                        </p:attrNameLst>
                                      </p:cBhvr>
                                      <p:tavLst>
                                        <p:tav tm="0">
                                          <p:val>
                                            <p:fltVal val="0"/>
                                          </p:val>
                                        </p:tav>
                                        <p:tav tm="100000">
                                          <p:val>
                                            <p:strVal val="#ppt_h"/>
                                          </p:val>
                                        </p:tav>
                                      </p:tavLst>
                                    </p:anim>
                                    <p:animEffect transition="in" filter="fade">
                                      <p:cBhvr>
                                        <p:cTn id="51" dur="300"/>
                                        <p:tgtEl>
                                          <p:spTgt spid="6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86"/>
                                        </p:tgtEl>
                                        <p:attrNameLst>
                                          <p:attrName>style.visibility</p:attrName>
                                        </p:attrNameLst>
                                      </p:cBhvr>
                                      <p:to>
                                        <p:strVal val="visible"/>
                                      </p:to>
                                    </p:set>
                                    <p:anim calcmode="lin" valueType="num">
                                      <p:cBhvr>
                                        <p:cTn id="54" dur="500" fill="hold"/>
                                        <p:tgtEl>
                                          <p:spTgt spid="86"/>
                                        </p:tgtEl>
                                        <p:attrNameLst>
                                          <p:attrName>ppt_w</p:attrName>
                                        </p:attrNameLst>
                                      </p:cBhvr>
                                      <p:tavLst>
                                        <p:tav tm="0">
                                          <p:val>
                                            <p:fltVal val="0"/>
                                          </p:val>
                                        </p:tav>
                                        <p:tav tm="100000">
                                          <p:val>
                                            <p:strVal val="#ppt_w"/>
                                          </p:val>
                                        </p:tav>
                                      </p:tavLst>
                                    </p:anim>
                                    <p:anim calcmode="lin" valueType="num">
                                      <p:cBhvr>
                                        <p:cTn id="55" dur="500" fill="hold"/>
                                        <p:tgtEl>
                                          <p:spTgt spid="86"/>
                                        </p:tgtEl>
                                        <p:attrNameLst>
                                          <p:attrName>ppt_h</p:attrName>
                                        </p:attrNameLst>
                                      </p:cBhvr>
                                      <p:tavLst>
                                        <p:tav tm="0">
                                          <p:val>
                                            <p:fltVal val="0"/>
                                          </p:val>
                                        </p:tav>
                                        <p:tav tm="100000">
                                          <p:val>
                                            <p:strVal val="#ppt_h"/>
                                          </p:val>
                                        </p:tav>
                                      </p:tavLst>
                                    </p:anim>
                                    <p:animEffect transition="in" filter="fade">
                                      <p:cBhvr>
                                        <p:cTn id="56" dur="500"/>
                                        <p:tgtEl>
                                          <p:spTgt spid="86"/>
                                        </p:tgtEl>
                                      </p:cBhvr>
                                    </p:animEffect>
                                  </p:childTnLst>
                                </p:cTn>
                              </p:par>
                            </p:childTnLst>
                          </p:cTn>
                        </p:par>
                        <p:par>
                          <p:cTn id="57" fill="hold">
                            <p:stCondLst>
                              <p:cond delay="2000"/>
                            </p:stCondLst>
                            <p:childTnLst>
                              <p:par>
                                <p:cTn id="58" presetID="53" presetClass="entr" presetSubtype="16" fill="hold" grpId="0" nodeType="afterEffect">
                                  <p:stCondLst>
                                    <p:cond delay="0"/>
                                  </p:stCondLst>
                                  <p:childTnLst>
                                    <p:set>
                                      <p:cBhvr>
                                        <p:cTn id="59" dur="1" fill="hold">
                                          <p:stCondLst>
                                            <p:cond delay="0"/>
                                          </p:stCondLst>
                                        </p:cTn>
                                        <p:tgtEl>
                                          <p:spTgt spid="63"/>
                                        </p:tgtEl>
                                        <p:attrNameLst>
                                          <p:attrName>style.visibility</p:attrName>
                                        </p:attrNameLst>
                                      </p:cBhvr>
                                      <p:to>
                                        <p:strVal val="visible"/>
                                      </p:to>
                                    </p:set>
                                    <p:anim calcmode="lin" valueType="num">
                                      <p:cBhvr>
                                        <p:cTn id="60" dur="300" fill="hold"/>
                                        <p:tgtEl>
                                          <p:spTgt spid="63"/>
                                        </p:tgtEl>
                                        <p:attrNameLst>
                                          <p:attrName>ppt_w</p:attrName>
                                        </p:attrNameLst>
                                      </p:cBhvr>
                                      <p:tavLst>
                                        <p:tav tm="0">
                                          <p:val>
                                            <p:fltVal val="0"/>
                                          </p:val>
                                        </p:tav>
                                        <p:tav tm="100000">
                                          <p:val>
                                            <p:strVal val="#ppt_w"/>
                                          </p:val>
                                        </p:tav>
                                      </p:tavLst>
                                    </p:anim>
                                    <p:anim calcmode="lin" valueType="num">
                                      <p:cBhvr>
                                        <p:cTn id="61" dur="300" fill="hold"/>
                                        <p:tgtEl>
                                          <p:spTgt spid="63"/>
                                        </p:tgtEl>
                                        <p:attrNameLst>
                                          <p:attrName>ppt_h</p:attrName>
                                        </p:attrNameLst>
                                      </p:cBhvr>
                                      <p:tavLst>
                                        <p:tav tm="0">
                                          <p:val>
                                            <p:fltVal val="0"/>
                                          </p:val>
                                        </p:tav>
                                        <p:tav tm="100000">
                                          <p:val>
                                            <p:strVal val="#ppt_h"/>
                                          </p:val>
                                        </p:tav>
                                      </p:tavLst>
                                    </p:anim>
                                    <p:animEffect transition="in" filter="fade">
                                      <p:cBhvr>
                                        <p:cTn id="62" dur="300"/>
                                        <p:tgtEl>
                                          <p:spTgt spid="63"/>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87"/>
                                        </p:tgtEl>
                                        <p:attrNameLst>
                                          <p:attrName>style.visibility</p:attrName>
                                        </p:attrNameLst>
                                      </p:cBhvr>
                                      <p:to>
                                        <p:strVal val="visible"/>
                                      </p:to>
                                    </p:set>
                                    <p:anim calcmode="lin" valueType="num">
                                      <p:cBhvr>
                                        <p:cTn id="65" dur="500" fill="hold"/>
                                        <p:tgtEl>
                                          <p:spTgt spid="87"/>
                                        </p:tgtEl>
                                        <p:attrNameLst>
                                          <p:attrName>ppt_w</p:attrName>
                                        </p:attrNameLst>
                                      </p:cBhvr>
                                      <p:tavLst>
                                        <p:tav tm="0">
                                          <p:val>
                                            <p:fltVal val="0"/>
                                          </p:val>
                                        </p:tav>
                                        <p:tav tm="100000">
                                          <p:val>
                                            <p:strVal val="#ppt_w"/>
                                          </p:val>
                                        </p:tav>
                                      </p:tavLst>
                                    </p:anim>
                                    <p:anim calcmode="lin" valueType="num">
                                      <p:cBhvr>
                                        <p:cTn id="66" dur="500" fill="hold"/>
                                        <p:tgtEl>
                                          <p:spTgt spid="87"/>
                                        </p:tgtEl>
                                        <p:attrNameLst>
                                          <p:attrName>ppt_h</p:attrName>
                                        </p:attrNameLst>
                                      </p:cBhvr>
                                      <p:tavLst>
                                        <p:tav tm="0">
                                          <p:val>
                                            <p:fltVal val="0"/>
                                          </p:val>
                                        </p:tav>
                                        <p:tav tm="100000">
                                          <p:val>
                                            <p:strVal val="#ppt_h"/>
                                          </p:val>
                                        </p:tav>
                                      </p:tavLst>
                                    </p:anim>
                                    <p:animEffect transition="in" filter="fade">
                                      <p:cBhvr>
                                        <p:cTn id="67" dur="500"/>
                                        <p:tgtEl>
                                          <p:spTgt spid="87"/>
                                        </p:tgtEl>
                                      </p:cBhvr>
                                    </p:animEffect>
                                  </p:childTnLst>
                                </p:cTn>
                              </p:par>
                            </p:childTnLst>
                          </p:cTn>
                        </p:par>
                        <p:par>
                          <p:cTn id="68" fill="hold">
                            <p:stCondLst>
                              <p:cond delay="2500"/>
                            </p:stCondLst>
                            <p:childTnLst>
                              <p:par>
                                <p:cTn id="69" presetID="53" presetClass="entr" presetSubtype="16" fill="hold" grpId="0" nodeType="afterEffect">
                                  <p:stCondLst>
                                    <p:cond delay="0"/>
                                  </p:stCondLst>
                                  <p:childTnLst>
                                    <p:set>
                                      <p:cBhvr>
                                        <p:cTn id="70" dur="1" fill="hold">
                                          <p:stCondLst>
                                            <p:cond delay="0"/>
                                          </p:stCondLst>
                                        </p:cTn>
                                        <p:tgtEl>
                                          <p:spTgt spid="66"/>
                                        </p:tgtEl>
                                        <p:attrNameLst>
                                          <p:attrName>style.visibility</p:attrName>
                                        </p:attrNameLst>
                                      </p:cBhvr>
                                      <p:to>
                                        <p:strVal val="visible"/>
                                      </p:to>
                                    </p:set>
                                    <p:anim calcmode="lin" valueType="num">
                                      <p:cBhvr>
                                        <p:cTn id="71" dur="300" fill="hold"/>
                                        <p:tgtEl>
                                          <p:spTgt spid="66"/>
                                        </p:tgtEl>
                                        <p:attrNameLst>
                                          <p:attrName>ppt_w</p:attrName>
                                        </p:attrNameLst>
                                      </p:cBhvr>
                                      <p:tavLst>
                                        <p:tav tm="0">
                                          <p:val>
                                            <p:fltVal val="0"/>
                                          </p:val>
                                        </p:tav>
                                        <p:tav tm="100000">
                                          <p:val>
                                            <p:strVal val="#ppt_w"/>
                                          </p:val>
                                        </p:tav>
                                      </p:tavLst>
                                    </p:anim>
                                    <p:anim calcmode="lin" valueType="num">
                                      <p:cBhvr>
                                        <p:cTn id="72" dur="300" fill="hold"/>
                                        <p:tgtEl>
                                          <p:spTgt spid="66"/>
                                        </p:tgtEl>
                                        <p:attrNameLst>
                                          <p:attrName>ppt_h</p:attrName>
                                        </p:attrNameLst>
                                      </p:cBhvr>
                                      <p:tavLst>
                                        <p:tav tm="0">
                                          <p:val>
                                            <p:fltVal val="0"/>
                                          </p:val>
                                        </p:tav>
                                        <p:tav tm="100000">
                                          <p:val>
                                            <p:strVal val="#ppt_h"/>
                                          </p:val>
                                        </p:tav>
                                      </p:tavLst>
                                    </p:anim>
                                    <p:animEffect transition="in" filter="fade">
                                      <p:cBhvr>
                                        <p:cTn id="73" dur="300"/>
                                        <p:tgtEl>
                                          <p:spTgt spid="66"/>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88"/>
                                        </p:tgtEl>
                                        <p:attrNameLst>
                                          <p:attrName>style.visibility</p:attrName>
                                        </p:attrNameLst>
                                      </p:cBhvr>
                                      <p:to>
                                        <p:strVal val="visible"/>
                                      </p:to>
                                    </p:set>
                                    <p:anim calcmode="lin" valueType="num">
                                      <p:cBhvr>
                                        <p:cTn id="76" dur="500" fill="hold"/>
                                        <p:tgtEl>
                                          <p:spTgt spid="88"/>
                                        </p:tgtEl>
                                        <p:attrNameLst>
                                          <p:attrName>ppt_w</p:attrName>
                                        </p:attrNameLst>
                                      </p:cBhvr>
                                      <p:tavLst>
                                        <p:tav tm="0">
                                          <p:val>
                                            <p:fltVal val="0"/>
                                          </p:val>
                                        </p:tav>
                                        <p:tav tm="100000">
                                          <p:val>
                                            <p:strVal val="#ppt_w"/>
                                          </p:val>
                                        </p:tav>
                                      </p:tavLst>
                                    </p:anim>
                                    <p:anim calcmode="lin" valueType="num">
                                      <p:cBhvr>
                                        <p:cTn id="77" dur="500" fill="hold"/>
                                        <p:tgtEl>
                                          <p:spTgt spid="88"/>
                                        </p:tgtEl>
                                        <p:attrNameLst>
                                          <p:attrName>ppt_h</p:attrName>
                                        </p:attrNameLst>
                                      </p:cBhvr>
                                      <p:tavLst>
                                        <p:tav tm="0">
                                          <p:val>
                                            <p:fltVal val="0"/>
                                          </p:val>
                                        </p:tav>
                                        <p:tav tm="100000">
                                          <p:val>
                                            <p:strVal val="#ppt_h"/>
                                          </p:val>
                                        </p:tav>
                                      </p:tavLst>
                                    </p:anim>
                                    <p:animEffect transition="in" filter="fade">
                                      <p:cBhvr>
                                        <p:cTn id="78" dur="500"/>
                                        <p:tgtEl>
                                          <p:spTgt spid="88"/>
                                        </p:tgtEl>
                                      </p:cBhvr>
                                    </p:animEffect>
                                  </p:childTnLst>
                                </p:cTn>
                              </p:par>
                            </p:childTnLst>
                          </p:cTn>
                        </p:par>
                        <p:par>
                          <p:cTn id="79" fill="hold">
                            <p:stCondLst>
                              <p:cond delay="3000"/>
                            </p:stCondLst>
                            <p:childTnLst>
                              <p:par>
                                <p:cTn id="80" presetID="53" presetClass="entr" presetSubtype="16" fill="hold" grpId="0" nodeType="afterEffect">
                                  <p:stCondLst>
                                    <p:cond delay="0"/>
                                  </p:stCondLst>
                                  <p:childTnLst>
                                    <p:set>
                                      <p:cBhvr>
                                        <p:cTn id="81" dur="1" fill="hold">
                                          <p:stCondLst>
                                            <p:cond delay="0"/>
                                          </p:stCondLst>
                                        </p:cTn>
                                        <p:tgtEl>
                                          <p:spTgt spid="69"/>
                                        </p:tgtEl>
                                        <p:attrNameLst>
                                          <p:attrName>style.visibility</p:attrName>
                                        </p:attrNameLst>
                                      </p:cBhvr>
                                      <p:to>
                                        <p:strVal val="visible"/>
                                      </p:to>
                                    </p:set>
                                    <p:anim calcmode="lin" valueType="num">
                                      <p:cBhvr>
                                        <p:cTn id="82" dur="300" fill="hold"/>
                                        <p:tgtEl>
                                          <p:spTgt spid="69"/>
                                        </p:tgtEl>
                                        <p:attrNameLst>
                                          <p:attrName>ppt_w</p:attrName>
                                        </p:attrNameLst>
                                      </p:cBhvr>
                                      <p:tavLst>
                                        <p:tav tm="0">
                                          <p:val>
                                            <p:fltVal val="0"/>
                                          </p:val>
                                        </p:tav>
                                        <p:tav tm="100000">
                                          <p:val>
                                            <p:strVal val="#ppt_w"/>
                                          </p:val>
                                        </p:tav>
                                      </p:tavLst>
                                    </p:anim>
                                    <p:anim calcmode="lin" valueType="num">
                                      <p:cBhvr>
                                        <p:cTn id="83" dur="300" fill="hold"/>
                                        <p:tgtEl>
                                          <p:spTgt spid="69"/>
                                        </p:tgtEl>
                                        <p:attrNameLst>
                                          <p:attrName>ppt_h</p:attrName>
                                        </p:attrNameLst>
                                      </p:cBhvr>
                                      <p:tavLst>
                                        <p:tav tm="0">
                                          <p:val>
                                            <p:fltVal val="0"/>
                                          </p:val>
                                        </p:tav>
                                        <p:tav tm="100000">
                                          <p:val>
                                            <p:strVal val="#ppt_h"/>
                                          </p:val>
                                        </p:tav>
                                      </p:tavLst>
                                    </p:anim>
                                    <p:animEffect transition="in" filter="fade">
                                      <p:cBhvr>
                                        <p:cTn id="84" dur="300"/>
                                        <p:tgtEl>
                                          <p:spTgt spid="69"/>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12"/>
                                        </p:tgtEl>
                                        <p:attrNameLst>
                                          <p:attrName>style.visibility</p:attrName>
                                        </p:attrNameLst>
                                      </p:cBhvr>
                                      <p:to>
                                        <p:strVal val="visible"/>
                                      </p:to>
                                    </p:set>
                                    <p:anim calcmode="lin" valueType="num">
                                      <p:cBhvr>
                                        <p:cTn id="87" dur="500" fill="hold"/>
                                        <p:tgtEl>
                                          <p:spTgt spid="112"/>
                                        </p:tgtEl>
                                        <p:attrNameLst>
                                          <p:attrName>ppt_w</p:attrName>
                                        </p:attrNameLst>
                                      </p:cBhvr>
                                      <p:tavLst>
                                        <p:tav tm="0">
                                          <p:val>
                                            <p:fltVal val="0"/>
                                          </p:val>
                                        </p:tav>
                                        <p:tav tm="100000">
                                          <p:val>
                                            <p:strVal val="#ppt_w"/>
                                          </p:val>
                                        </p:tav>
                                      </p:tavLst>
                                    </p:anim>
                                    <p:anim calcmode="lin" valueType="num">
                                      <p:cBhvr>
                                        <p:cTn id="88" dur="500" fill="hold"/>
                                        <p:tgtEl>
                                          <p:spTgt spid="112"/>
                                        </p:tgtEl>
                                        <p:attrNameLst>
                                          <p:attrName>ppt_h</p:attrName>
                                        </p:attrNameLst>
                                      </p:cBhvr>
                                      <p:tavLst>
                                        <p:tav tm="0">
                                          <p:val>
                                            <p:fltVal val="0"/>
                                          </p:val>
                                        </p:tav>
                                        <p:tav tm="100000">
                                          <p:val>
                                            <p:strVal val="#ppt_h"/>
                                          </p:val>
                                        </p:tav>
                                      </p:tavLst>
                                    </p:anim>
                                    <p:animEffect transition="in" filter="fade">
                                      <p:cBhvr>
                                        <p:cTn id="89" dur="500"/>
                                        <p:tgtEl>
                                          <p:spTgt spid="112"/>
                                        </p:tgtEl>
                                      </p:cBhvr>
                                    </p:animEffect>
                                  </p:childTnLst>
                                </p:cTn>
                              </p:par>
                            </p:childTnLst>
                          </p:cTn>
                        </p:par>
                        <p:par>
                          <p:cTn id="90" fill="hold">
                            <p:stCondLst>
                              <p:cond delay="3500"/>
                            </p:stCondLst>
                            <p:childTnLst>
                              <p:par>
                                <p:cTn id="91" presetID="53" presetClass="entr" presetSubtype="16"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p:cTn id="93" dur="300" fill="hold"/>
                                        <p:tgtEl>
                                          <p:spTgt spid="4"/>
                                        </p:tgtEl>
                                        <p:attrNameLst>
                                          <p:attrName>ppt_w</p:attrName>
                                        </p:attrNameLst>
                                      </p:cBhvr>
                                      <p:tavLst>
                                        <p:tav tm="0">
                                          <p:val>
                                            <p:fltVal val="0"/>
                                          </p:val>
                                        </p:tav>
                                        <p:tav tm="100000">
                                          <p:val>
                                            <p:strVal val="#ppt_w"/>
                                          </p:val>
                                        </p:tav>
                                      </p:tavLst>
                                    </p:anim>
                                    <p:anim calcmode="lin" valueType="num">
                                      <p:cBhvr>
                                        <p:cTn id="94" dur="300" fill="hold"/>
                                        <p:tgtEl>
                                          <p:spTgt spid="4"/>
                                        </p:tgtEl>
                                        <p:attrNameLst>
                                          <p:attrName>ppt_h</p:attrName>
                                        </p:attrNameLst>
                                      </p:cBhvr>
                                      <p:tavLst>
                                        <p:tav tm="0">
                                          <p:val>
                                            <p:fltVal val="0"/>
                                          </p:val>
                                        </p:tav>
                                        <p:tav tm="100000">
                                          <p:val>
                                            <p:strVal val="#ppt_h"/>
                                          </p:val>
                                        </p:tav>
                                      </p:tavLst>
                                    </p:anim>
                                    <p:animEffect transition="in" filter="fade">
                                      <p:cBhvr>
                                        <p:cTn id="95" dur="300"/>
                                        <p:tgtEl>
                                          <p:spTgt spid="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
                                        </p:tgtEl>
                                        <p:attrNameLst>
                                          <p:attrName>style.visibility</p:attrName>
                                        </p:attrNameLst>
                                      </p:cBhvr>
                                      <p:to>
                                        <p:strVal val="visible"/>
                                      </p:to>
                                    </p:set>
                                    <p:anim calcmode="lin" valueType="num">
                                      <p:cBhvr>
                                        <p:cTn id="98" dur="500" fill="hold"/>
                                        <p:tgtEl>
                                          <p:spTgt spid="5"/>
                                        </p:tgtEl>
                                        <p:attrNameLst>
                                          <p:attrName>ppt_w</p:attrName>
                                        </p:attrNameLst>
                                      </p:cBhvr>
                                      <p:tavLst>
                                        <p:tav tm="0">
                                          <p:val>
                                            <p:fltVal val="0"/>
                                          </p:val>
                                        </p:tav>
                                        <p:tav tm="100000">
                                          <p:val>
                                            <p:strVal val="#ppt_w"/>
                                          </p:val>
                                        </p:tav>
                                      </p:tavLst>
                                    </p:anim>
                                    <p:anim calcmode="lin" valueType="num">
                                      <p:cBhvr>
                                        <p:cTn id="99" dur="500" fill="hold"/>
                                        <p:tgtEl>
                                          <p:spTgt spid="5"/>
                                        </p:tgtEl>
                                        <p:attrNameLst>
                                          <p:attrName>ppt_h</p:attrName>
                                        </p:attrNameLst>
                                      </p:cBhvr>
                                      <p:tavLst>
                                        <p:tav tm="0">
                                          <p:val>
                                            <p:fltVal val="0"/>
                                          </p:val>
                                        </p:tav>
                                        <p:tav tm="100000">
                                          <p:val>
                                            <p:strVal val="#ppt_h"/>
                                          </p:val>
                                        </p:tav>
                                      </p:tavLst>
                                    </p:anim>
                                    <p:animEffect transition="in" filter="fade">
                                      <p:cBhvr>
                                        <p:cTn id="100" dur="500"/>
                                        <p:tgtEl>
                                          <p:spTgt spid="5"/>
                                        </p:tgtEl>
                                      </p:cBhvr>
                                    </p:animEffect>
                                  </p:childTnLst>
                                </p:cTn>
                              </p:par>
                              <p:par>
                                <p:cTn id="101" presetID="53" presetClass="entr" presetSubtype="16" fill="hold" nodeType="withEffect">
                                  <p:stCondLst>
                                    <p:cond delay="0"/>
                                  </p:stCondLst>
                                  <p:childTnLst>
                                    <p:set>
                                      <p:cBhvr>
                                        <p:cTn id="102" dur="1" fill="hold">
                                          <p:stCondLst>
                                            <p:cond delay="0"/>
                                          </p:stCondLst>
                                        </p:cTn>
                                        <p:tgtEl>
                                          <p:spTgt spid="7"/>
                                        </p:tgtEl>
                                        <p:attrNameLst>
                                          <p:attrName>style.visibility</p:attrName>
                                        </p:attrNameLst>
                                      </p:cBhvr>
                                      <p:to>
                                        <p:strVal val="visible"/>
                                      </p:to>
                                    </p:set>
                                    <p:anim calcmode="lin" valueType="num">
                                      <p:cBhvr>
                                        <p:cTn id="103" dur="500" fill="hold"/>
                                        <p:tgtEl>
                                          <p:spTgt spid="7"/>
                                        </p:tgtEl>
                                        <p:attrNameLst>
                                          <p:attrName>ppt_w</p:attrName>
                                        </p:attrNameLst>
                                      </p:cBhvr>
                                      <p:tavLst>
                                        <p:tav tm="0">
                                          <p:val>
                                            <p:fltVal val="0"/>
                                          </p:val>
                                        </p:tav>
                                        <p:tav tm="100000">
                                          <p:val>
                                            <p:strVal val="#ppt_w"/>
                                          </p:val>
                                        </p:tav>
                                      </p:tavLst>
                                    </p:anim>
                                    <p:anim calcmode="lin" valueType="num">
                                      <p:cBhvr>
                                        <p:cTn id="104" dur="500" fill="hold"/>
                                        <p:tgtEl>
                                          <p:spTgt spid="7"/>
                                        </p:tgtEl>
                                        <p:attrNameLst>
                                          <p:attrName>ppt_h</p:attrName>
                                        </p:attrNameLst>
                                      </p:cBhvr>
                                      <p:tavLst>
                                        <p:tav tm="0">
                                          <p:val>
                                            <p:fltVal val="0"/>
                                          </p:val>
                                        </p:tav>
                                        <p:tav tm="100000">
                                          <p:val>
                                            <p:strVal val="#ppt_h"/>
                                          </p:val>
                                        </p:tav>
                                      </p:tavLst>
                                    </p:anim>
                                    <p:animEffect transition="in" filter="fade">
                                      <p:cBhvr>
                                        <p:cTn id="10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bldLvl="0" animBg="1"/>
      <p:bldP spid="54" grpId="0"/>
      <p:bldP spid="61" grpId="0" bldLvl="0" animBg="1"/>
      <p:bldP spid="63" grpId="0" bldLvl="0" animBg="1"/>
      <p:bldP spid="66" grpId="0" bldLvl="0" animBg="1"/>
      <p:bldP spid="69" grpId="0" bldLvl="0" animBg="1"/>
      <p:bldP spid="86" grpId="0"/>
      <p:bldP spid="87" grpId="0"/>
      <p:bldP spid="88" grpId="0"/>
      <p:bldP spid="112" grpId="0"/>
      <p:bldP spid="4" grpId="0" bldLvl="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5"/>
          <p:cNvSpPr txBox="1">
            <a:spLocks noChangeArrowheads="1"/>
          </p:cNvSpPr>
          <p:nvPr>
            <p:custDataLst>
              <p:tags r:id="rId1"/>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相关知识</a:t>
            </a:r>
            <a:endParaRPr lang="zh-CN" altLang="en-US" sz="24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a:spLocks noGrp="1"/>
          </p:cNvSpPr>
          <p:nvPr>
            <p:ph type="title"/>
            <p:custDataLst>
              <p:tags r:id="rId2"/>
            </p:custDataLst>
          </p:nvPr>
        </p:nvSpPr>
        <p:spPr/>
        <p:txBody>
          <a:bodyPr/>
          <a:lstStyle/>
          <a:p>
            <a:r>
              <a:rPr lang="zh-CN" altLang="en-US">
                <a:latin typeface="+mn-lt"/>
                <a:ea typeface="+mn-ea"/>
                <a:cs typeface="+mn-ea"/>
                <a:sym typeface="+mn-lt"/>
              </a:rPr>
              <a:t>二、转化率及提升方法</a:t>
            </a:r>
            <a:endParaRPr lang="zh-CN" altLang="en-US">
              <a:latin typeface="+mn-lt"/>
              <a:ea typeface="+mn-ea"/>
              <a:cs typeface="+mn-ea"/>
              <a:sym typeface="+mn-lt"/>
            </a:endParaRPr>
          </a:p>
        </p:txBody>
      </p:sp>
      <p:sp>
        <p:nvSpPr>
          <p:cNvPr id="62" name="矩形 61"/>
          <p:cNvSpPr/>
          <p:nvPr>
            <p:custDataLst>
              <p:tags r:id="rId3"/>
            </p:custDataLst>
          </p:nvPr>
        </p:nvSpPr>
        <p:spPr>
          <a:xfrm>
            <a:off x="1207661" y="1025102"/>
            <a:ext cx="2316480" cy="460375"/>
          </a:xfrm>
          <a:prstGeom prst="rect">
            <a:avLst/>
          </a:prstGeom>
        </p:spPr>
        <p:txBody>
          <a:bodyPr wrap="none">
            <a:spAutoFit/>
          </a:bodyPr>
          <a:lstStyle/>
          <a:p>
            <a:pPr algn="l"/>
            <a:r>
              <a:rPr lang="zh-CN" altLang="en-US">
                <a:solidFill>
                  <a:srgbClr val="E5450F"/>
                </a:solidFill>
                <a:cs typeface="+mn-ea"/>
                <a:sym typeface="+mn-lt"/>
              </a:rPr>
              <a:t>（五）客户评价</a:t>
            </a:r>
            <a:endParaRPr lang="zh-CN" altLang="en-US">
              <a:solidFill>
                <a:srgbClr val="E5450F"/>
              </a:solidFill>
              <a:cs typeface="+mn-ea"/>
              <a:sym typeface="+mn-lt"/>
            </a:endParaRPr>
          </a:p>
        </p:txBody>
      </p:sp>
      <p:sp>
        <p:nvSpPr>
          <p:cNvPr id="40" name="内容占位符 2"/>
          <p:cNvSpPr>
            <a:spLocks noGrp="1"/>
          </p:cNvSpPr>
          <p:nvPr>
            <p:ph idx="1"/>
            <p:custDataLst>
              <p:tags r:id="rId4"/>
            </p:custDataLst>
          </p:nvPr>
        </p:nvSpPr>
        <p:spPr>
          <a:xfrm>
            <a:off x="838200" y="1485265"/>
            <a:ext cx="10378440" cy="1065530"/>
          </a:xfrm>
        </p:spPr>
        <p:txBody>
          <a:bodyPr>
            <a:noAutofit/>
          </a:bodyPr>
          <a:lstStyle/>
          <a:p>
            <a:pPr fontAlgn="auto">
              <a:lnSpc>
                <a:spcPct val="130000"/>
              </a:lnSpc>
            </a:pPr>
            <a:r>
              <a:rPr lang="zh-CN" altLang="en-US">
                <a:cs typeface="+mn-ea"/>
                <a:sym typeface="+mn-lt"/>
              </a:rPr>
              <a:t>客户评价是客户购买商品后的真实感受。商品越符合客户的购买预期，好评的数量一般会越多，大面积的好评可以很好地提升客户的购买信心。</a:t>
            </a:r>
            <a:endParaRPr lang="zh-CN" altLang="en-US">
              <a:cs typeface="+mn-ea"/>
              <a:sym typeface="+mn-lt"/>
            </a:endParaRPr>
          </a:p>
        </p:txBody>
      </p:sp>
      <p:sp>
        <p:nvSpPr>
          <p:cNvPr id="35" name="Freeform 5"/>
          <p:cNvSpPr>
            <a:spLocks noEditPoints="1"/>
          </p:cNvSpPr>
          <p:nvPr>
            <p:custDataLst>
              <p:tags r:id="rId5"/>
            </p:custDataLst>
          </p:nvPr>
        </p:nvSpPr>
        <p:spPr bwMode="auto">
          <a:xfrm>
            <a:off x="8052435" y="3155950"/>
            <a:ext cx="846455" cy="1149350"/>
          </a:xfrm>
          <a:custGeom>
            <a:avLst/>
            <a:gdLst>
              <a:gd name="T0" fmla="*/ 54 w 108"/>
              <a:gd name="T1" fmla="*/ 0 h 145"/>
              <a:gd name="T2" fmla="*/ 0 w 108"/>
              <a:gd name="T3" fmla="*/ 54 h 145"/>
              <a:gd name="T4" fmla="*/ 54 w 108"/>
              <a:gd name="T5" fmla="*/ 145 h 145"/>
              <a:gd name="T6" fmla="*/ 108 w 108"/>
              <a:gd name="T7" fmla="*/ 54 h 145"/>
              <a:gd name="T8" fmla="*/ 54 w 108"/>
              <a:gd name="T9" fmla="*/ 0 h 145"/>
              <a:gd name="T10" fmla="*/ 54 w 108"/>
              <a:gd name="T11" fmla="*/ 97 h 145"/>
              <a:gd name="T12" fmla="*/ 9 w 108"/>
              <a:gd name="T13" fmla="*/ 53 h 145"/>
              <a:gd name="T14" fmla="*/ 54 w 108"/>
              <a:gd name="T15" fmla="*/ 8 h 145"/>
              <a:gd name="T16" fmla="*/ 99 w 108"/>
              <a:gd name="T17" fmla="*/ 53 h 145"/>
              <a:gd name="T18" fmla="*/ 54 w 108"/>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5">
                <a:moveTo>
                  <a:pt x="54" y="0"/>
                </a:moveTo>
                <a:cubicBezTo>
                  <a:pt x="24" y="0"/>
                  <a:pt x="0" y="24"/>
                  <a:pt x="0" y="54"/>
                </a:cubicBezTo>
                <a:cubicBezTo>
                  <a:pt x="0" y="99"/>
                  <a:pt x="54" y="145"/>
                  <a:pt x="54" y="145"/>
                </a:cubicBezTo>
                <a:cubicBezTo>
                  <a:pt x="54" y="145"/>
                  <a:pt x="108" y="99"/>
                  <a:pt x="108" y="54"/>
                </a:cubicBezTo>
                <a:cubicBezTo>
                  <a:pt x="108" y="24"/>
                  <a:pt x="84" y="0"/>
                  <a:pt x="54" y="0"/>
                </a:cubicBezTo>
                <a:close/>
                <a:moveTo>
                  <a:pt x="54" y="97"/>
                </a:moveTo>
                <a:cubicBezTo>
                  <a:pt x="29" y="97"/>
                  <a:pt x="9" y="77"/>
                  <a:pt x="9" y="53"/>
                </a:cubicBezTo>
                <a:cubicBezTo>
                  <a:pt x="9" y="28"/>
                  <a:pt x="29" y="8"/>
                  <a:pt x="54" y="8"/>
                </a:cubicBezTo>
                <a:cubicBezTo>
                  <a:pt x="79" y="8"/>
                  <a:pt x="99" y="28"/>
                  <a:pt x="99" y="53"/>
                </a:cubicBezTo>
                <a:cubicBezTo>
                  <a:pt x="99" y="77"/>
                  <a:pt x="79" y="97"/>
                  <a:pt x="54" y="97"/>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6" name="Freeform 10"/>
          <p:cNvSpPr>
            <a:spLocks noEditPoints="1"/>
          </p:cNvSpPr>
          <p:nvPr>
            <p:custDataLst>
              <p:tags r:id="rId6"/>
            </p:custDataLst>
          </p:nvPr>
        </p:nvSpPr>
        <p:spPr bwMode="auto">
          <a:xfrm>
            <a:off x="5567045" y="3140710"/>
            <a:ext cx="853440" cy="1149985"/>
          </a:xfrm>
          <a:custGeom>
            <a:avLst/>
            <a:gdLst>
              <a:gd name="T0" fmla="*/ 55 w 109"/>
              <a:gd name="T1" fmla="*/ 0 h 145"/>
              <a:gd name="T2" fmla="*/ 0 w 109"/>
              <a:gd name="T3" fmla="*/ 54 h 145"/>
              <a:gd name="T4" fmla="*/ 55 w 109"/>
              <a:gd name="T5" fmla="*/ 145 h 145"/>
              <a:gd name="T6" fmla="*/ 109 w 109"/>
              <a:gd name="T7" fmla="*/ 54 h 145"/>
              <a:gd name="T8" fmla="*/ 55 w 109"/>
              <a:gd name="T9" fmla="*/ 0 h 145"/>
              <a:gd name="T10" fmla="*/ 55 w 109"/>
              <a:gd name="T11" fmla="*/ 97 h 145"/>
              <a:gd name="T12" fmla="*/ 10 w 109"/>
              <a:gd name="T13" fmla="*/ 53 h 145"/>
              <a:gd name="T14" fmla="*/ 55 w 109"/>
              <a:gd name="T15" fmla="*/ 8 h 145"/>
              <a:gd name="T16" fmla="*/ 99 w 109"/>
              <a:gd name="T17" fmla="*/ 53 h 145"/>
              <a:gd name="T18" fmla="*/ 55 w 109"/>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45">
                <a:moveTo>
                  <a:pt x="55" y="0"/>
                </a:moveTo>
                <a:cubicBezTo>
                  <a:pt x="25" y="0"/>
                  <a:pt x="0" y="24"/>
                  <a:pt x="0" y="54"/>
                </a:cubicBezTo>
                <a:cubicBezTo>
                  <a:pt x="0" y="99"/>
                  <a:pt x="55" y="145"/>
                  <a:pt x="55" y="145"/>
                </a:cubicBezTo>
                <a:cubicBezTo>
                  <a:pt x="55" y="145"/>
                  <a:pt x="109" y="99"/>
                  <a:pt x="109" y="54"/>
                </a:cubicBezTo>
                <a:cubicBezTo>
                  <a:pt x="109" y="24"/>
                  <a:pt x="85" y="0"/>
                  <a:pt x="55" y="0"/>
                </a:cubicBezTo>
                <a:close/>
                <a:moveTo>
                  <a:pt x="55" y="97"/>
                </a:moveTo>
                <a:cubicBezTo>
                  <a:pt x="30" y="97"/>
                  <a:pt x="10" y="77"/>
                  <a:pt x="10" y="53"/>
                </a:cubicBezTo>
                <a:cubicBezTo>
                  <a:pt x="10" y="28"/>
                  <a:pt x="30" y="8"/>
                  <a:pt x="55" y="8"/>
                </a:cubicBezTo>
                <a:cubicBezTo>
                  <a:pt x="79" y="8"/>
                  <a:pt x="99" y="28"/>
                  <a:pt x="99" y="53"/>
                </a:cubicBezTo>
                <a:cubicBezTo>
                  <a:pt x="99" y="77"/>
                  <a:pt x="79" y="97"/>
                  <a:pt x="55" y="97"/>
                </a:cubicBezTo>
                <a:close/>
              </a:path>
            </a:pathLst>
          </a:custGeom>
          <a:solidFill>
            <a:schemeClr val="accent2"/>
          </a:solidFill>
          <a:ln>
            <a:noFill/>
          </a:ln>
        </p:spPr>
        <p:txBody>
          <a:bodyPr vert="horz" wrap="square" lIns="91440" tIns="45720" rIns="91440" bIns="45720" numCol="1" anchor="t" anchorCtr="0" compatLnSpc="1">
            <a:noAutofit/>
          </a:bodyPr>
          <a:lstStyle/>
          <a:p>
            <a:pPr lvl="0" algn="l">
              <a:buClrTx/>
              <a:buSzTx/>
              <a:buFontTx/>
            </a:pPr>
            <a:endParaRPr lang="zh-CN" altLang="en-US">
              <a:sym typeface="+mn-ea"/>
            </a:endParaRPr>
          </a:p>
        </p:txBody>
      </p:sp>
      <p:sp>
        <p:nvSpPr>
          <p:cNvPr id="37" name="Freeform 14"/>
          <p:cNvSpPr>
            <a:spLocks noEditPoints="1"/>
          </p:cNvSpPr>
          <p:nvPr>
            <p:custDataLst>
              <p:tags r:id="rId7"/>
            </p:custDataLst>
          </p:nvPr>
        </p:nvSpPr>
        <p:spPr bwMode="auto">
          <a:xfrm>
            <a:off x="3250565" y="3157855"/>
            <a:ext cx="853440" cy="1149985"/>
          </a:xfrm>
          <a:custGeom>
            <a:avLst/>
            <a:gdLst>
              <a:gd name="T0" fmla="*/ 54 w 109"/>
              <a:gd name="T1" fmla="*/ 0 h 145"/>
              <a:gd name="T2" fmla="*/ 0 w 109"/>
              <a:gd name="T3" fmla="*/ 54 h 145"/>
              <a:gd name="T4" fmla="*/ 54 w 109"/>
              <a:gd name="T5" fmla="*/ 145 h 145"/>
              <a:gd name="T6" fmla="*/ 109 w 109"/>
              <a:gd name="T7" fmla="*/ 54 h 145"/>
              <a:gd name="T8" fmla="*/ 54 w 109"/>
              <a:gd name="T9" fmla="*/ 0 h 145"/>
              <a:gd name="T10" fmla="*/ 54 w 109"/>
              <a:gd name="T11" fmla="*/ 97 h 145"/>
              <a:gd name="T12" fmla="*/ 10 w 109"/>
              <a:gd name="T13" fmla="*/ 53 h 145"/>
              <a:gd name="T14" fmla="*/ 54 w 109"/>
              <a:gd name="T15" fmla="*/ 8 h 145"/>
              <a:gd name="T16" fmla="*/ 99 w 109"/>
              <a:gd name="T17" fmla="*/ 53 h 145"/>
              <a:gd name="T18" fmla="*/ 54 w 109"/>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145">
                <a:moveTo>
                  <a:pt x="54" y="0"/>
                </a:moveTo>
                <a:cubicBezTo>
                  <a:pt x="24" y="0"/>
                  <a:pt x="0" y="24"/>
                  <a:pt x="0" y="54"/>
                </a:cubicBezTo>
                <a:cubicBezTo>
                  <a:pt x="0" y="99"/>
                  <a:pt x="54" y="145"/>
                  <a:pt x="54" y="145"/>
                </a:cubicBezTo>
                <a:cubicBezTo>
                  <a:pt x="54" y="145"/>
                  <a:pt x="109" y="99"/>
                  <a:pt x="109" y="54"/>
                </a:cubicBezTo>
                <a:cubicBezTo>
                  <a:pt x="109" y="24"/>
                  <a:pt x="84" y="0"/>
                  <a:pt x="54" y="0"/>
                </a:cubicBezTo>
                <a:close/>
                <a:moveTo>
                  <a:pt x="54" y="97"/>
                </a:moveTo>
                <a:cubicBezTo>
                  <a:pt x="30" y="97"/>
                  <a:pt x="10" y="77"/>
                  <a:pt x="10" y="53"/>
                </a:cubicBezTo>
                <a:cubicBezTo>
                  <a:pt x="10" y="28"/>
                  <a:pt x="30" y="8"/>
                  <a:pt x="54" y="8"/>
                </a:cubicBezTo>
                <a:cubicBezTo>
                  <a:pt x="79" y="8"/>
                  <a:pt x="99" y="28"/>
                  <a:pt x="99" y="53"/>
                </a:cubicBezTo>
                <a:cubicBezTo>
                  <a:pt x="99" y="77"/>
                  <a:pt x="79" y="97"/>
                  <a:pt x="54" y="97"/>
                </a:cubicBezTo>
                <a:close/>
              </a:path>
            </a:pathLst>
          </a:custGeom>
          <a:solidFill>
            <a:schemeClr val="accent3"/>
          </a:solidFill>
          <a:ln>
            <a:noFill/>
          </a:ln>
        </p:spPr>
        <p:txBody>
          <a:bodyPr vert="horz" wrap="square" lIns="91440" tIns="45720" rIns="91440" bIns="45720" numCol="1" anchor="t" anchorCtr="0" compatLnSpc="1"/>
          <a:lstStyle/>
          <a:p>
            <a:endParaRPr lang="zh-CN" altLang="en-US"/>
          </a:p>
        </p:txBody>
      </p:sp>
      <p:sp>
        <p:nvSpPr>
          <p:cNvPr id="38" name="Freeform 18"/>
          <p:cNvSpPr>
            <a:spLocks noEditPoints="1"/>
          </p:cNvSpPr>
          <p:nvPr>
            <p:custDataLst>
              <p:tags r:id="rId8"/>
            </p:custDataLst>
          </p:nvPr>
        </p:nvSpPr>
        <p:spPr bwMode="auto">
          <a:xfrm>
            <a:off x="1001395" y="3192145"/>
            <a:ext cx="846455" cy="1149350"/>
          </a:xfrm>
          <a:custGeom>
            <a:avLst/>
            <a:gdLst>
              <a:gd name="T0" fmla="*/ 54 w 108"/>
              <a:gd name="T1" fmla="*/ 0 h 145"/>
              <a:gd name="T2" fmla="*/ 0 w 108"/>
              <a:gd name="T3" fmla="*/ 54 h 145"/>
              <a:gd name="T4" fmla="*/ 54 w 108"/>
              <a:gd name="T5" fmla="*/ 145 h 145"/>
              <a:gd name="T6" fmla="*/ 108 w 108"/>
              <a:gd name="T7" fmla="*/ 54 h 145"/>
              <a:gd name="T8" fmla="*/ 54 w 108"/>
              <a:gd name="T9" fmla="*/ 0 h 145"/>
              <a:gd name="T10" fmla="*/ 54 w 108"/>
              <a:gd name="T11" fmla="*/ 97 h 145"/>
              <a:gd name="T12" fmla="*/ 9 w 108"/>
              <a:gd name="T13" fmla="*/ 53 h 145"/>
              <a:gd name="T14" fmla="*/ 54 w 108"/>
              <a:gd name="T15" fmla="*/ 8 h 145"/>
              <a:gd name="T16" fmla="*/ 99 w 108"/>
              <a:gd name="T17" fmla="*/ 53 h 145"/>
              <a:gd name="T18" fmla="*/ 54 w 108"/>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5">
                <a:moveTo>
                  <a:pt x="54" y="0"/>
                </a:moveTo>
                <a:cubicBezTo>
                  <a:pt x="24" y="0"/>
                  <a:pt x="0" y="24"/>
                  <a:pt x="0" y="54"/>
                </a:cubicBezTo>
                <a:cubicBezTo>
                  <a:pt x="0" y="99"/>
                  <a:pt x="54" y="145"/>
                  <a:pt x="54" y="145"/>
                </a:cubicBezTo>
                <a:cubicBezTo>
                  <a:pt x="54" y="145"/>
                  <a:pt x="108" y="99"/>
                  <a:pt x="108" y="54"/>
                </a:cubicBezTo>
                <a:cubicBezTo>
                  <a:pt x="108" y="24"/>
                  <a:pt x="84" y="0"/>
                  <a:pt x="54" y="0"/>
                </a:cubicBezTo>
                <a:close/>
                <a:moveTo>
                  <a:pt x="54" y="97"/>
                </a:moveTo>
                <a:cubicBezTo>
                  <a:pt x="29" y="97"/>
                  <a:pt x="9" y="77"/>
                  <a:pt x="9" y="53"/>
                </a:cubicBezTo>
                <a:cubicBezTo>
                  <a:pt x="9" y="28"/>
                  <a:pt x="29" y="8"/>
                  <a:pt x="54" y="8"/>
                </a:cubicBezTo>
                <a:cubicBezTo>
                  <a:pt x="79" y="8"/>
                  <a:pt x="99" y="28"/>
                  <a:pt x="99" y="53"/>
                </a:cubicBezTo>
                <a:cubicBezTo>
                  <a:pt x="99" y="77"/>
                  <a:pt x="79" y="97"/>
                  <a:pt x="54" y="97"/>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39" name="Rectangle 22"/>
          <p:cNvSpPr>
            <a:spLocks noChangeArrowheads="1"/>
          </p:cNvSpPr>
          <p:nvPr>
            <p:custDataLst>
              <p:tags r:id="rId9"/>
            </p:custDataLst>
          </p:nvPr>
        </p:nvSpPr>
        <p:spPr bwMode="auto">
          <a:xfrm>
            <a:off x="7393305" y="4567555"/>
            <a:ext cx="2164715" cy="269240"/>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4" name="Rectangle 23"/>
          <p:cNvSpPr>
            <a:spLocks noChangeArrowheads="1"/>
          </p:cNvSpPr>
          <p:nvPr>
            <p:custDataLst>
              <p:tags r:id="rId10"/>
            </p:custDataLst>
          </p:nvPr>
        </p:nvSpPr>
        <p:spPr bwMode="auto">
          <a:xfrm>
            <a:off x="4965065" y="4567555"/>
            <a:ext cx="2042795" cy="269240"/>
          </a:xfrm>
          <a:prstGeom prst="rect">
            <a:avLst/>
          </a:prstGeom>
          <a:solidFill>
            <a:schemeClr val="accent2"/>
          </a:solidFill>
          <a:ln>
            <a:noFill/>
          </a:ln>
        </p:spPr>
        <p:txBody>
          <a:bodyPr vert="horz" wrap="square" lIns="91440" tIns="45720" rIns="91440" bIns="45720" numCol="1" anchor="t" anchorCtr="0" compatLnSpc="1">
            <a:noAutofit/>
          </a:bodyPr>
          <a:lstStyle/>
          <a:p>
            <a:pPr lvl="0" algn="l">
              <a:buClrTx/>
              <a:buSzTx/>
              <a:buFontTx/>
            </a:pPr>
            <a:endParaRPr lang="zh-CN" altLang="en-US">
              <a:sym typeface="+mn-ea"/>
            </a:endParaRPr>
          </a:p>
        </p:txBody>
      </p:sp>
      <p:sp>
        <p:nvSpPr>
          <p:cNvPr id="41" name="Rectangle 24"/>
          <p:cNvSpPr>
            <a:spLocks noChangeArrowheads="1"/>
          </p:cNvSpPr>
          <p:nvPr>
            <p:custDataLst>
              <p:tags r:id="rId11"/>
            </p:custDataLst>
          </p:nvPr>
        </p:nvSpPr>
        <p:spPr bwMode="auto">
          <a:xfrm>
            <a:off x="2767965" y="4567555"/>
            <a:ext cx="1837690" cy="269240"/>
          </a:xfrm>
          <a:prstGeom prst="rect">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42" name="Rectangle 25"/>
          <p:cNvSpPr>
            <a:spLocks noChangeArrowheads="1"/>
          </p:cNvSpPr>
          <p:nvPr>
            <p:custDataLst>
              <p:tags r:id="rId12"/>
            </p:custDataLst>
          </p:nvPr>
        </p:nvSpPr>
        <p:spPr bwMode="auto">
          <a:xfrm>
            <a:off x="356235" y="4567555"/>
            <a:ext cx="2019935" cy="269240"/>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47" name="文本框 29"/>
          <p:cNvSpPr txBox="1"/>
          <p:nvPr>
            <p:custDataLst>
              <p:tags r:id="rId13"/>
            </p:custDataLst>
          </p:nvPr>
        </p:nvSpPr>
        <p:spPr>
          <a:xfrm>
            <a:off x="356235" y="4982845"/>
            <a:ext cx="2024380" cy="553085"/>
          </a:xfrm>
          <a:prstGeom prst="rect">
            <a:avLst/>
          </a:prstGeom>
          <a:noFill/>
        </p:spPr>
        <p:txBody>
          <a:bodyPr wrap="square" rtlCol="0">
            <a:spAutoFit/>
          </a:bodyPr>
          <a:lstStyle/>
          <a:p>
            <a:pPr algn="ctr">
              <a:lnSpc>
                <a:spcPct val="150000"/>
              </a:lnSpc>
            </a:pPr>
            <a:r>
              <a:rPr sz="2000" b="1" dirty="0">
                <a:solidFill>
                  <a:srgbClr val="4C6062"/>
                </a:solidFill>
                <a:latin typeface="微软雅黑" panose="020B0503020204020204" pitchFamily="34" charset="-122"/>
                <a:ea typeface="微软雅黑" panose="020B0503020204020204" pitchFamily="34" charset="-122"/>
              </a:rPr>
              <a:t>突出正面评价</a:t>
            </a:r>
            <a:endParaRPr sz="2000" b="1" dirty="0">
              <a:solidFill>
                <a:srgbClr val="4C6062"/>
              </a:solidFill>
              <a:latin typeface="微软雅黑" panose="020B0503020204020204" pitchFamily="34" charset="-122"/>
              <a:ea typeface="微软雅黑" panose="020B0503020204020204" pitchFamily="34" charset="-122"/>
            </a:endParaRPr>
          </a:p>
        </p:txBody>
      </p:sp>
      <p:sp>
        <p:nvSpPr>
          <p:cNvPr id="48" name="文本框 30"/>
          <p:cNvSpPr txBox="1"/>
          <p:nvPr>
            <p:custDataLst>
              <p:tags r:id="rId14"/>
            </p:custDataLst>
          </p:nvPr>
        </p:nvSpPr>
        <p:spPr>
          <a:xfrm>
            <a:off x="7393305" y="4982845"/>
            <a:ext cx="2165350" cy="553085"/>
          </a:xfrm>
          <a:prstGeom prst="rect">
            <a:avLst/>
          </a:prstGeom>
          <a:noFill/>
        </p:spPr>
        <p:txBody>
          <a:bodyPr wrap="square" rtlCol="0">
            <a:spAutoFit/>
          </a:bodyPr>
          <a:lstStyle/>
          <a:p>
            <a:pPr algn="ctr">
              <a:lnSpc>
                <a:spcPct val="150000"/>
              </a:lnSpc>
            </a:pPr>
            <a:r>
              <a:rPr sz="2000" b="1" dirty="0">
                <a:solidFill>
                  <a:srgbClr val="4C6062"/>
                </a:solidFill>
                <a:latin typeface="微软雅黑" panose="020B0503020204020204" pitchFamily="34" charset="-122"/>
                <a:ea typeface="微软雅黑" panose="020B0503020204020204" pitchFamily="34" charset="-122"/>
              </a:rPr>
              <a:t>鼓励客户评价</a:t>
            </a:r>
            <a:endParaRPr sz="2000" b="1" dirty="0">
              <a:solidFill>
                <a:srgbClr val="4C6062"/>
              </a:solidFill>
              <a:latin typeface="微软雅黑" panose="020B0503020204020204" pitchFamily="34" charset="-122"/>
              <a:ea typeface="微软雅黑" panose="020B0503020204020204" pitchFamily="34" charset="-122"/>
            </a:endParaRPr>
          </a:p>
        </p:txBody>
      </p:sp>
      <p:sp>
        <p:nvSpPr>
          <p:cNvPr id="49" name="文本框 31"/>
          <p:cNvSpPr txBox="1"/>
          <p:nvPr>
            <p:custDataLst>
              <p:tags r:id="rId15"/>
            </p:custDataLst>
          </p:nvPr>
        </p:nvSpPr>
        <p:spPr>
          <a:xfrm>
            <a:off x="2680072" y="4982924"/>
            <a:ext cx="1832883" cy="553085"/>
          </a:xfrm>
          <a:prstGeom prst="rect">
            <a:avLst/>
          </a:prstGeom>
          <a:noFill/>
        </p:spPr>
        <p:txBody>
          <a:bodyPr wrap="square" rtlCol="0">
            <a:spAutoFit/>
          </a:bodyPr>
          <a:lstStyle/>
          <a:p>
            <a:pPr algn="ctr">
              <a:lnSpc>
                <a:spcPct val="150000"/>
              </a:lnSpc>
            </a:pPr>
            <a:r>
              <a:rPr sz="2000" b="1" dirty="0">
                <a:solidFill>
                  <a:srgbClr val="4C6062"/>
                </a:solidFill>
                <a:latin typeface="微软雅黑" panose="020B0503020204020204" pitchFamily="34" charset="-122"/>
                <a:ea typeface="微软雅黑" panose="020B0503020204020204" pitchFamily="34" charset="-122"/>
              </a:rPr>
              <a:t>消除负面评价</a:t>
            </a:r>
            <a:endParaRPr sz="2000" b="1" dirty="0">
              <a:solidFill>
                <a:srgbClr val="4C6062"/>
              </a:solidFill>
              <a:latin typeface="微软雅黑" panose="020B0503020204020204" pitchFamily="34" charset="-122"/>
              <a:ea typeface="微软雅黑" panose="020B0503020204020204" pitchFamily="34" charset="-122"/>
            </a:endParaRPr>
          </a:p>
        </p:txBody>
      </p:sp>
      <p:sp>
        <p:nvSpPr>
          <p:cNvPr id="50" name="文本框 32"/>
          <p:cNvSpPr txBox="1"/>
          <p:nvPr>
            <p:custDataLst>
              <p:tags r:id="rId16"/>
            </p:custDataLst>
          </p:nvPr>
        </p:nvSpPr>
        <p:spPr>
          <a:xfrm>
            <a:off x="4872990" y="4982845"/>
            <a:ext cx="2164080" cy="553085"/>
          </a:xfrm>
          <a:prstGeom prst="rect">
            <a:avLst/>
          </a:prstGeom>
          <a:noFill/>
        </p:spPr>
        <p:txBody>
          <a:bodyPr wrap="square" rtlCol="0">
            <a:spAutoFit/>
          </a:bodyPr>
          <a:lstStyle/>
          <a:p>
            <a:pPr algn="ctr">
              <a:lnSpc>
                <a:spcPct val="150000"/>
              </a:lnSpc>
            </a:pPr>
            <a:r>
              <a:rPr sz="2000" b="1" dirty="0">
                <a:solidFill>
                  <a:srgbClr val="4C6062"/>
                </a:solidFill>
                <a:latin typeface="微软雅黑" panose="020B0503020204020204" pitchFamily="34" charset="-122"/>
                <a:ea typeface="微软雅黑" panose="020B0503020204020204" pitchFamily="34" charset="-122"/>
              </a:rPr>
              <a:t>及时回复评价</a:t>
            </a:r>
            <a:endParaRPr sz="2000" b="1" dirty="0">
              <a:solidFill>
                <a:srgbClr val="4C6062"/>
              </a:solidFill>
              <a:latin typeface="微软雅黑" panose="020B0503020204020204" pitchFamily="34" charset="-122"/>
              <a:ea typeface="微软雅黑" panose="020B0503020204020204" pitchFamily="34" charset="-122"/>
            </a:endParaRPr>
          </a:p>
        </p:txBody>
      </p:sp>
      <p:sp>
        <p:nvSpPr>
          <p:cNvPr id="5" name="Freeform 18"/>
          <p:cNvSpPr>
            <a:spLocks noEditPoints="1"/>
          </p:cNvSpPr>
          <p:nvPr>
            <p:custDataLst>
              <p:tags r:id="rId17"/>
            </p:custDataLst>
          </p:nvPr>
        </p:nvSpPr>
        <p:spPr bwMode="auto">
          <a:xfrm>
            <a:off x="10603865" y="3192145"/>
            <a:ext cx="846455" cy="1149350"/>
          </a:xfrm>
          <a:custGeom>
            <a:avLst/>
            <a:gdLst>
              <a:gd name="T0" fmla="*/ 54 w 108"/>
              <a:gd name="T1" fmla="*/ 0 h 145"/>
              <a:gd name="T2" fmla="*/ 0 w 108"/>
              <a:gd name="T3" fmla="*/ 54 h 145"/>
              <a:gd name="T4" fmla="*/ 54 w 108"/>
              <a:gd name="T5" fmla="*/ 145 h 145"/>
              <a:gd name="T6" fmla="*/ 108 w 108"/>
              <a:gd name="T7" fmla="*/ 54 h 145"/>
              <a:gd name="T8" fmla="*/ 54 w 108"/>
              <a:gd name="T9" fmla="*/ 0 h 145"/>
              <a:gd name="T10" fmla="*/ 54 w 108"/>
              <a:gd name="T11" fmla="*/ 97 h 145"/>
              <a:gd name="T12" fmla="*/ 9 w 108"/>
              <a:gd name="T13" fmla="*/ 53 h 145"/>
              <a:gd name="T14" fmla="*/ 54 w 108"/>
              <a:gd name="T15" fmla="*/ 8 h 145"/>
              <a:gd name="T16" fmla="*/ 99 w 108"/>
              <a:gd name="T17" fmla="*/ 53 h 145"/>
              <a:gd name="T18" fmla="*/ 54 w 108"/>
              <a:gd name="T19"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8" h="145">
                <a:moveTo>
                  <a:pt x="54" y="0"/>
                </a:moveTo>
                <a:cubicBezTo>
                  <a:pt x="24" y="0"/>
                  <a:pt x="0" y="24"/>
                  <a:pt x="0" y="54"/>
                </a:cubicBezTo>
                <a:cubicBezTo>
                  <a:pt x="0" y="99"/>
                  <a:pt x="54" y="145"/>
                  <a:pt x="54" y="145"/>
                </a:cubicBezTo>
                <a:cubicBezTo>
                  <a:pt x="54" y="145"/>
                  <a:pt x="108" y="99"/>
                  <a:pt x="108" y="54"/>
                </a:cubicBezTo>
                <a:cubicBezTo>
                  <a:pt x="108" y="24"/>
                  <a:pt x="84" y="0"/>
                  <a:pt x="54" y="0"/>
                </a:cubicBezTo>
                <a:close/>
                <a:moveTo>
                  <a:pt x="54" y="97"/>
                </a:moveTo>
                <a:cubicBezTo>
                  <a:pt x="29" y="97"/>
                  <a:pt x="9" y="77"/>
                  <a:pt x="9" y="53"/>
                </a:cubicBezTo>
                <a:cubicBezTo>
                  <a:pt x="9" y="28"/>
                  <a:pt x="29" y="8"/>
                  <a:pt x="54" y="8"/>
                </a:cubicBezTo>
                <a:cubicBezTo>
                  <a:pt x="79" y="8"/>
                  <a:pt x="99" y="28"/>
                  <a:pt x="99" y="53"/>
                </a:cubicBezTo>
                <a:cubicBezTo>
                  <a:pt x="99" y="77"/>
                  <a:pt x="79" y="97"/>
                  <a:pt x="54" y="97"/>
                </a:cubicBezTo>
                <a:close/>
              </a:path>
            </a:pathLst>
          </a:custGeom>
          <a:solidFill>
            <a:schemeClr val="accent2"/>
          </a:solidFill>
          <a:ln>
            <a:noFill/>
          </a:ln>
        </p:spPr>
        <p:txBody>
          <a:bodyPr vert="horz" wrap="square" lIns="91440" tIns="45720" rIns="91440" bIns="45720" numCol="1" anchor="t" anchorCtr="0" compatLnSpc="1"/>
          <a:lstStyle/>
          <a:p>
            <a:endParaRPr lang="zh-CN" altLang="en-US"/>
          </a:p>
        </p:txBody>
      </p:sp>
      <p:sp>
        <p:nvSpPr>
          <p:cNvPr id="7" name="Rectangle 25"/>
          <p:cNvSpPr>
            <a:spLocks noChangeArrowheads="1"/>
          </p:cNvSpPr>
          <p:nvPr>
            <p:custDataLst>
              <p:tags r:id="rId18"/>
            </p:custDataLst>
          </p:nvPr>
        </p:nvSpPr>
        <p:spPr bwMode="auto">
          <a:xfrm>
            <a:off x="9958705" y="4567555"/>
            <a:ext cx="2019935" cy="269240"/>
          </a:xfrm>
          <a:prstGeom prst="rect">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8" name="文本框 30"/>
          <p:cNvSpPr txBox="1"/>
          <p:nvPr>
            <p:custDataLst>
              <p:tags r:id="rId19"/>
            </p:custDataLst>
          </p:nvPr>
        </p:nvSpPr>
        <p:spPr>
          <a:xfrm>
            <a:off x="9958705" y="4948555"/>
            <a:ext cx="2020570" cy="553085"/>
          </a:xfrm>
          <a:prstGeom prst="rect">
            <a:avLst/>
          </a:prstGeom>
          <a:noFill/>
        </p:spPr>
        <p:txBody>
          <a:bodyPr wrap="square" rtlCol="0">
            <a:spAutoFit/>
          </a:bodyPr>
          <a:lstStyle/>
          <a:p>
            <a:pPr algn="ctr">
              <a:lnSpc>
                <a:spcPct val="150000"/>
              </a:lnSpc>
            </a:pPr>
            <a:r>
              <a:rPr sz="2000" b="1" dirty="0">
                <a:solidFill>
                  <a:srgbClr val="4C6062"/>
                </a:solidFill>
                <a:latin typeface="微软雅黑" panose="020B0503020204020204" pitchFamily="34" charset="-122"/>
                <a:ea typeface="微软雅黑" panose="020B0503020204020204" pitchFamily="34" charset="-122"/>
              </a:rPr>
              <a:t>鼓励 UGC</a:t>
            </a:r>
            <a:endParaRPr sz="2000" b="1" dirty="0">
              <a:solidFill>
                <a:srgbClr val="4C606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5"/>
          <p:cNvSpPr txBox="1">
            <a:spLocks noChangeArrowheads="1"/>
          </p:cNvSpPr>
          <p:nvPr>
            <p:custDataLst>
              <p:tags r:id="rId1"/>
            </p:custDataLst>
          </p:nvPr>
        </p:nvSpPr>
        <p:spPr bwMode="auto">
          <a:xfrm>
            <a:off x="7849701" y="307062"/>
            <a:ext cx="196664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dist"/>
            <a:r>
              <a:rPr lang="zh-CN" altLang="en-US" sz="24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rPr>
              <a:t>相关知识</a:t>
            </a:r>
            <a:endParaRPr lang="zh-CN" altLang="en-US" sz="2400" b="1" dirty="0" smtClean="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标题 5"/>
          <p:cNvSpPr>
            <a:spLocks noGrp="1"/>
          </p:cNvSpPr>
          <p:nvPr>
            <p:ph type="title"/>
            <p:custDataLst>
              <p:tags r:id="rId2"/>
            </p:custDataLst>
          </p:nvPr>
        </p:nvSpPr>
        <p:spPr/>
        <p:txBody>
          <a:bodyPr/>
          <a:lstStyle/>
          <a:p>
            <a:r>
              <a:rPr lang="zh-CN" altLang="en-US">
                <a:latin typeface="+mn-lt"/>
                <a:ea typeface="+mn-ea"/>
                <a:cs typeface="+mn-ea"/>
                <a:sym typeface="+mn-lt"/>
              </a:rPr>
              <a:t>三、客单价的影响因素与提升方法</a:t>
            </a:r>
            <a:endParaRPr lang="zh-CN" altLang="en-US">
              <a:latin typeface="+mn-lt"/>
              <a:ea typeface="+mn-ea"/>
              <a:cs typeface="+mn-ea"/>
              <a:sym typeface="+mn-lt"/>
            </a:endParaRPr>
          </a:p>
        </p:txBody>
      </p:sp>
      <p:sp>
        <p:nvSpPr>
          <p:cNvPr id="62" name="矩形 61"/>
          <p:cNvSpPr/>
          <p:nvPr>
            <p:custDataLst>
              <p:tags r:id="rId3"/>
            </p:custDataLst>
          </p:nvPr>
        </p:nvSpPr>
        <p:spPr>
          <a:xfrm>
            <a:off x="1207661" y="1025102"/>
            <a:ext cx="3535680" cy="460375"/>
          </a:xfrm>
          <a:prstGeom prst="rect">
            <a:avLst/>
          </a:prstGeom>
        </p:spPr>
        <p:txBody>
          <a:bodyPr wrap="none">
            <a:spAutoFit/>
          </a:bodyPr>
          <a:lstStyle/>
          <a:p>
            <a:pPr algn="l"/>
            <a:r>
              <a:rPr lang="zh-CN" altLang="en-US">
                <a:solidFill>
                  <a:srgbClr val="E5450F"/>
                </a:solidFill>
                <a:cs typeface="+mn-ea"/>
                <a:sym typeface="+mn-lt"/>
              </a:rPr>
              <a:t>（一）影响客单价的因素</a:t>
            </a:r>
            <a:endParaRPr lang="zh-CN" altLang="en-US">
              <a:solidFill>
                <a:srgbClr val="E5450F"/>
              </a:solidFill>
              <a:cs typeface="+mn-ea"/>
              <a:sym typeface="+mn-lt"/>
            </a:endParaRPr>
          </a:p>
        </p:txBody>
      </p:sp>
      <p:sp>
        <p:nvSpPr>
          <p:cNvPr id="31" name="任意多边形 30"/>
          <p:cNvSpPr/>
          <p:nvPr>
            <p:custDataLst>
              <p:tags r:id="rId4"/>
            </p:custDataLst>
          </p:nvPr>
        </p:nvSpPr>
        <p:spPr>
          <a:xfrm>
            <a:off x="1159019" y="2825812"/>
            <a:ext cx="9145937" cy="0"/>
          </a:xfrm>
          <a:custGeom>
            <a:avLst/>
            <a:gdLst>
              <a:gd name="connsiteX0" fmla="*/ 0 w 8374743"/>
              <a:gd name="connsiteY0" fmla="*/ 0 h 1349828"/>
              <a:gd name="connsiteX1" fmla="*/ 0 w 8374743"/>
              <a:gd name="connsiteY1" fmla="*/ 1349828 h 1349828"/>
              <a:gd name="connsiteX2" fmla="*/ 8374743 w 8374743"/>
              <a:gd name="connsiteY2" fmla="*/ 1349828 h 1349828"/>
            </a:gdLst>
            <a:ahLst/>
            <a:cxnLst>
              <a:cxn ang="0">
                <a:pos x="connsiteX0" y="connsiteY0"/>
              </a:cxn>
              <a:cxn ang="0">
                <a:pos x="connsiteX1" y="connsiteY1"/>
              </a:cxn>
              <a:cxn ang="0">
                <a:pos x="connsiteX2" y="connsiteY2"/>
              </a:cxn>
            </a:cxnLst>
            <a:rect l="l" t="t" r="r" b="b"/>
            <a:pathLst>
              <a:path w="8374743" h="1349828">
                <a:moveTo>
                  <a:pt x="0" y="0"/>
                </a:moveTo>
                <a:lnTo>
                  <a:pt x="0" y="1349828"/>
                </a:lnTo>
                <a:lnTo>
                  <a:pt x="8374743" y="1349828"/>
                </a:lnTo>
              </a:path>
            </a:pathLst>
          </a:custGeom>
          <a:solidFill>
            <a:schemeClr val="accent1"/>
          </a:solidFill>
          <a:ln w="25400" cap="flat" cmpd="sng" algn="ctr">
            <a:solidFill>
              <a:schemeClr val="accent1"/>
            </a:solidFill>
            <a:prstDash val="solid"/>
            <a:headEnd type="oval" w="med" len="med"/>
            <a:tailEnd type="oval" w="med" len="med"/>
          </a:ln>
          <a:effectLst/>
        </p:spPr>
        <p:txBody>
          <a:bodyPr lIns="91376" tIns="45687" rIns="91376" bIns="45687" anchor="ctr"/>
          <a:lstStyle/>
          <a:p>
            <a:pPr algn="ctr">
              <a:defRPr/>
            </a:pPr>
            <a:endParaRPr lang="en-US" sz="1335" kern="0" dirty="0">
              <a:solidFill>
                <a:sysClr val="window" lastClr="FFFFFF"/>
              </a:solidFill>
              <a:cs typeface="+mn-ea"/>
              <a:sym typeface="+mn-lt"/>
            </a:endParaRPr>
          </a:p>
        </p:txBody>
      </p:sp>
      <p:sp>
        <p:nvSpPr>
          <p:cNvPr id="32" name="椭圆 31"/>
          <p:cNvSpPr/>
          <p:nvPr>
            <p:custDataLst>
              <p:tags r:id="rId5"/>
            </p:custDataLst>
          </p:nvPr>
        </p:nvSpPr>
        <p:spPr>
          <a:xfrm>
            <a:off x="2420145" y="2730585"/>
            <a:ext cx="179239" cy="177759"/>
          </a:xfrm>
          <a:prstGeom prst="ellipse">
            <a:avLst/>
          </a:prstGeom>
          <a:solidFill>
            <a:schemeClr val="accent1"/>
          </a:solidFill>
          <a:ln w="25400" cap="flat" cmpd="sng" algn="ctr">
            <a:solidFill>
              <a:sysClr val="window" lastClr="FFFFFF"/>
            </a:solidFill>
            <a:prstDash val="solid"/>
          </a:ln>
          <a:effectLst/>
        </p:spPr>
        <p:txBody>
          <a:bodyPr anchor="ctr"/>
          <a:lstStyle/>
          <a:p>
            <a:pPr algn="ctr">
              <a:defRPr/>
            </a:pPr>
            <a:endParaRPr lang="en-US" sz="1600" kern="0" dirty="0">
              <a:solidFill>
                <a:prstClr val="white"/>
              </a:solidFill>
              <a:cs typeface="+mn-ea"/>
              <a:sym typeface="+mn-lt"/>
            </a:endParaRPr>
          </a:p>
        </p:txBody>
      </p:sp>
      <p:sp>
        <p:nvSpPr>
          <p:cNvPr id="33" name="椭圆形标注 32"/>
          <p:cNvSpPr/>
          <p:nvPr>
            <p:custDataLst>
              <p:tags r:id="rId6"/>
            </p:custDataLst>
          </p:nvPr>
        </p:nvSpPr>
        <p:spPr>
          <a:xfrm flipH="1">
            <a:off x="2237623" y="1979871"/>
            <a:ext cx="720128" cy="493599"/>
          </a:xfrm>
          <a:prstGeom prst="wedgeEllipseCallout">
            <a:avLst>
              <a:gd name="adj1" fmla="val -27061"/>
              <a:gd name="adj2" fmla="val 71627"/>
            </a:avLst>
          </a:prstGeom>
          <a:solidFill>
            <a:schemeClr val="accent1"/>
          </a:solidFill>
          <a:ln w="25400" cap="flat" cmpd="sng" algn="ctr">
            <a:noFill/>
            <a:prstDash val="solid"/>
          </a:ln>
          <a:effectLst/>
        </p:spPr>
        <p:txBody>
          <a:bodyPr lIns="0" tIns="0" rIns="0" bIns="0" anchor="ctr"/>
          <a:lstStyle/>
          <a:p>
            <a:pPr algn="ctr">
              <a:defRPr/>
            </a:pPr>
            <a:r>
              <a:rPr lang="en-US" b="1" kern="0" dirty="0">
                <a:ln w="18415" cmpd="sng">
                  <a:noFill/>
                  <a:prstDash val="solid"/>
                </a:ln>
                <a:solidFill>
                  <a:prstClr val="white"/>
                </a:solidFill>
                <a:cs typeface="+mn-ea"/>
                <a:sym typeface="+mn-lt"/>
              </a:rPr>
              <a:t>01</a:t>
            </a:r>
            <a:endParaRPr lang="en-US" b="1" kern="0" dirty="0">
              <a:ln w="18415" cmpd="sng">
                <a:noFill/>
                <a:prstDash val="solid"/>
              </a:ln>
              <a:solidFill>
                <a:prstClr val="white"/>
              </a:solidFill>
              <a:cs typeface="+mn-ea"/>
              <a:sym typeface="+mn-lt"/>
            </a:endParaRPr>
          </a:p>
        </p:txBody>
      </p:sp>
      <p:sp>
        <p:nvSpPr>
          <p:cNvPr id="34" name="任意多边形 33"/>
          <p:cNvSpPr/>
          <p:nvPr>
            <p:custDataLst>
              <p:tags r:id="rId7"/>
            </p:custDataLst>
          </p:nvPr>
        </p:nvSpPr>
        <p:spPr>
          <a:xfrm>
            <a:off x="914400" y="2986113"/>
            <a:ext cx="2309260" cy="2747327"/>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chemeClr val="accent1"/>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sz="1800" b="1" dirty="0">
                <a:solidFill>
                  <a:prstClr val="white"/>
                </a:solidFill>
                <a:cs typeface="+mn-ea"/>
                <a:sym typeface="+mn-lt"/>
              </a:rPr>
              <a:t>商品定价：</a:t>
            </a:r>
            <a:r>
              <a:rPr sz="1800" dirty="0">
                <a:solidFill>
                  <a:prstClr val="white"/>
                </a:solidFill>
                <a:cs typeface="+mn-ea"/>
                <a:sym typeface="+mn-lt"/>
              </a:rPr>
              <a:t>商品定价的高低直接影响客单价，理论上客单价只会在该定价的一定范围内上下浮动（正常情况），这与市场经济学中的价值规律类似。</a:t>
            </a:r>
            <a:endParaRPr sz="1800" dirty="0">
              <a:solidFill>
                <a:prstClr val="white"/>
              </a:solidFill>
              <a:cs typeface="+mn-ea"/>
              <a:sym typeface="+mn-lt"/>
            </a:endParaRPr>
          </a:p>
        </p:txBody>
      </p:sp>
      <p:sp>
        <p:nvSpPr>
          <p:cNvPr id="35" name="椭圆 34"/>
          <p:cNvSpPr/>
          <p:nvPr>
            <p:custDataLst>
              <p:tags r:id="rId8"/>
            </p:custDataLst>
          </p:nvPr>
        </p:nvSpPr>
        <p:spPr>
          <a:xfrm>
            <a:off x="4870690" y="2730585"/>
            <a:ext cx="179238" cy="177759"/>
          </a:xfrm>
          <a:prstGeom prst="ellipse">
            <a:avLst/>
          </a:prstGeom>
          <a:solidFill>
            <a:schemeClr val="accent2"/>
          </a:solidFill>
          <a:ln w="25400" cap="flat" cmpd="sng" algn="ctr">
            <a:solidFill>
              <a:sysClr val="window" lastClr="FFFFFF"/>
            </a:solidFill>
            <a:prstDash val="solid"/>
          </a:ln>
          <a:effectLst/>
        </p:spPr>
        <p:txBody>
          <a:bodyPr anchor="ctr"/>
          <a:lstStyle/>
          <a:p>
            <a:pPr algn="ctr">
              <a:defRPr/>
            </a:pPr>
            <a:endParaRPr lang="en-US" sz="1600" kern="0" dirty="0">
              <a:solidFill>
                <a:prstClr val="white"/>
              </a:solidFill>
              <a:cs typeface="+mn-ea"/>
              <a:sym typeface="+mn-lt"/>
            </a:endParaRPr>
          </a:p>
        </p:txBody>
      </p:sp>
      <p:sp>
        <p:nvSpPr>
          <p:cNvPr id="36" name="椭圆形标注 35"/>
          <p:cNvSpPr/>
          <p:nvPr>
            <p:custDataLst>
              <p:tags r:id="rId9"/>
            </p:custDataLst>
          </p:nvPr>
        </p:nvSpPr>
        <p:spPr>
          <a:xfrm flipH="1">
            <a:off x="4386903" y="1979871"/>
            <a:ext cx="720128" cy="493599"/>
          </a:xfrm>
          <a:prstGeom prst="wedgeEllipseCallout">
            <a:avLst>
              <a:gd name="adj1" fmla="val -27061"/>
              <a:gd name="adj2" fmla="val 71627"/>
            </a:avLst>
          </a:prstGeom>
          <a:solidFill>
            <a:schemeClr val="accent2"/>
          </a:solidFill>
          <a:ln w="25400" cap="flat" cmpd="sng" algn="ctr">
            <a:noFill/>
            <a:prstDash val="solid"/>
          </a:ln>
          <a:effectLst/>
        </p:spPr>
        <p:txBody>
          <a:bodyPr lIns="0" tIns="0" rIns="0" bIns="0" anchor="ctr"/>
          <a:lstStyle/>
          <a:p>
            <a:pPr algn="ctr">
              <a:defRPr/>
            </a:pPr>
            <a:r>
              <a:rPr lang="en-US" b="1" kern="0" dirty="0">
                <a:ln w="18415" cmpd="sng">
                  <a:noFill/>
                  <a:prstDash val="solid"/>
                </a:ln>
                <a:solidFill>
                  <a:prstClr val="white"/>
                </a:solidFill>
                <a:cs typeface="+mn-ea"/>
                <a:sym typeface="+mn-lt"/>
              </a:rPr>
              <a:t>02</a:t>
            </a:r>
            <a:endParaRPr lang="en-US" b="1" kern="0" dirty="0">
              <a:ln w="18415" cmpd="sng">
                <a:noFill/>
                <a:prstDash val="solid"/>
              </a:ln>
              <a:solidFill>
                <a:prstClr val="white"/>
              </a:solidFill>
              <a:cs typeface="+mn-ea"/>
              <a:sym typeface="+mn-lt"/>
            </a:endParaRPr>
          </a:p>
        </p:txBody>
      </p:sp>
      <p:sp>
        <p:nvSpPr>
          <p:cNvPr id="37" name="任意多边形 36"/>
          <p:cNvSpPr/>
          <p:nvPr>
            <p:custDataLst>
              <p:tags r:id="rId10"/>
            </p:custDataLst>
          </p:nvPr>
        </p:nvSpPr>
        <p:spPr>
          <a:xfrm>
            <a:off x="3532855" y="2986113"/>
            <a:ext cx="2185762" cy="2747327"/>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chemeClr val="accent2"/>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lang="zh-CN" altLang="en-US" sz="1800" b="1">
                <a:solidFill>
                  <a:prstClr val="white"/>
                </a:solidFill>
                <a:cs typeface="+mn-ea"/>
                <a:sym typeface="+mn-lt"/>
              </a:rPr>
              <a:t>促销优惠：</a:t>
            </a:r>
            <a:r>
              <a:rPr lang="zh-CN" altLang="en-US" sz="1800">
                <a:solidFill>
                  <a:prstClr val="white"/>
                </a:solidFill>
                <a:cs typeface="+mn-ea"/>
                <a:sym typeface="+mn-lt"/>
              </a:rPr>
              <a:t>在大型促销活动中，客单价的高低取决于活动的促销力度。</a:t>
            </a:r>
            <a:endParaRPr lang="zh-CN" altLang="en-US" sz="1800">
              <a:solidFill>
                <a:prstClr val="white"/>
              </a:solidFill>
              <a:cs typeface="+mn-ea"/>
              <a:sym typeface="+mn-lt"/>
            </a:endParaRPr>
          </a:p>
          <a:p>
            <a:pPr>
              <a:spcBef>
                <a:spcPct val="0"/>
              </a:spcBef>
            </a:pPr>
            <a:endParaRPr lang="zh-CN" altLang="en-US" sz="1800">
              <a:solidFill>
                <a:prstClr val="white"/>
              </a:solidFill>
              <a:cs typeface="+mn-ea"/>
              <a:sym typeface="+mn-lt"/>
            </a:endParaRPr>
          </a:p>
          <a:p>
            <a:pPr>
              <a:spcBef>
                <a:spcPct val="0"/>
              </a:spcBef>
            </a:pPr>
            <a:endParaRPr lang="zh-CN" altLang="en-US" sz="1800">
              <a:solidFill>
                <a:prstClr val="white"/>
              </a:solidFill>
              <a:cs typeface="+mn-ea"/>
              <a:sym typeface="+mn-lt"/>
            </a:endParaRPr>
          </a:p>
          <a:p>
            <a:pPr>
              <a:spcBef>
                <a:spcPct val="0"/>
              </a:spcBef>
            </a:pPr>
            <a:endParaRPr lang="zh-CN" altLang="en-US" sz="1800">
              <a:solidFill>
                <a:prstClr val="white"/>
              </a:solidFill>
              <a:cs typeface="+mn-ea"/>
              <a:sym typeface="+mn-lt"/>
            </a:endParaRPr>
          </a:p>
          <a:p>
            <a:pPr>
              <a:spcBef>
                <a:spcPct val="0"/>
              </a:spcBef>
            </a:pPr>
            <a:endParaRPr lang="zh-CN" altLang="en-US" sz="1800">
              <a:solidFill>
                <a:prstClr val="white"/>
              </a:solidFill>
              <a:cs typeface="+mn-ea"/>
              <a:sym typeface="+mn-lt"/>
            </a:endParaRPr>
          </a:p>
        </p:txBody>
      </p:sp>
      <p:sp>
        <p:nvSpPr>
          <p:cNvPr id="38" name="椭圆 37"/>
          <p:cNvSpPr/>
          <p:nvPr>
            <p:custDataLst>
              <p:tags r:id="rId11"/>
            </p:custDataLst>
          </p:nvPr>
        </p:nvSpPr>
        <p:spPr>
          <a:xfrm>
            <a:off x="7395495" y="2730585"/>
            <a:ext cx="179238" cy="177759"/>
          </a:xfrm>
          <a:prstGeom prst="ellipse">
            <a:avLst/>
          </a:prstGeom>
          <a:solidFill>
            <a:schemeClr val="accent3"/>
          </a:solidFill>
          <a:ln w="25400" cap="flat" cmpd="sng" algn="ctr">
            <a:solidFill>
              <a:sysClr val="window" lastClr="FFFFFF"/>
            </a:solidFill>
            <a:prstDash val="solid"/>
          </a:ln>
          <a:effectLst/>
        </p:spPr>
        <p:txBody>
          <a:bodyPr anchor="ctr"/>
          <a:lstStyle/>
          <a:p>
            <a:pPr algn="ctr">
              <a:defRPr/>
            </a:pPr>
            <a:endParaRPr lang="en-US" sz="1600" kern="0" dirty="0">
              <a:solidFill>
                <a:prstClr val="white"/>
              </a:solidFill>
              <a:cs typeface="+mn-ea"/>
              <a:sym typeface="+mn-lt"/>
            </a:endParaRPr>
          </a:p>
        </p:txBody>
      </p:sp>
      <p:sp>
        <p:nvSpPr>
          <p:cNvPr id="39" name="椭圆形标注 38"/>
          <p:cNvSpPr/>
          <p:nvPr>
            <p:custDataLst>
              <p:tags r:id="rId12"/>
            </p:custDataLst>
          </p:nvPr>
        </p:nvSpPr>
        <p:spPr>
          <a:xfrm flipH="1">
            <a:off x="6517149" y="1979871"/>
            <a:ext cx="718541" cy="493599"/>
          </a:xfrm>
          <a:prstGeom prst="wedgeEllipseCallout">
            <a:avLst>
              <a:gd name="adj1" fmla="val -27061"/>
              <a:gd name="adj2" fmla="val 71627"/>
            </a:avLst>
          </a:prstGeom>
          <a:solidFill>
            <a:schemeClr val="accent3"/>
          </a:solidFill>
          <a:ln w="25400" cap="flat" cmpd="sng" algn="ctr">
            <a:noFill/>
            <a:prstDash val="solid"/>
          </a:ln>
          <a:effectLst/>
        </p:spPr>
        <p:txBody>
          <a:bodyPr lIns="0" tIns="0" rIns="0" bIns="0" anchor="ctr"/>
          <a:lstStyle/>
          <a:p>
            <a:pPr algn="ctr">
              <a:defRPr/>
            </a:pPr>
            <a:r>
              <a:rPr lang="en-US" b="1" kern="0" dirty="0">
                <a:ln w="18415" cmpd="sng">
                  <a:noFill/>
                  <a:prstDash val="solid"/>
                </a:ln>
                <a:solidFill>
                  <a:prstClr val="white"/>
                </a:solidFill>
                <a:cs typeface="+mn-ea"/>
                <a:sym typeface="+mn-lt"/>
              </a:rPr>
              <a:t>03</a:t>
            </a:r>
            <a:endParaRPr lang="en-US" b="1" kern="0" dirty="0">
              <a:ln w="18415" cmpd="sng">
                <a:noFill/>
                <a:prstDash val="solid"/>
              </a:ln>
              <a:solidFill>
                <a:prstClr val="white"/>
              </a:solidFill>
              <a:cs typeface="+mn-ea"/>
              <a:sym typeface="+mn-lt"/>
            </a:endParaRPr>
          </a:p>
        </p:txBody>
      </p:sp>
      <p:sp>
        <p:nvSpPr>
          <p:cNvPr id="4" name="任意多边形 3"/>
          <p:cNvSpPr/>
          <p:nvPr>
            <p:custDataLst>
              <p:tags r:id="rId13"/>
            </p:custDataLst>
          </p:nvPr>
        </p:nvSpPr>
        <p:spPr>
          <a:xfrm>
            <a:off x="6060832" y="2986113"/>
            <a:ext cx="2187717" cy="2747327"/>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chemeClr val="accent3"/>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lang="zh-CN" altLang="en-US" sz="1800" b="1">
                <a:solidFill>
                  <a:prstClr val="white"/>
                </a:solidFill>
                <a:cs typeface="+mn-ea"/>
                <a:sym typeface="+mn-lt"/>
              </a:rPr>
              <a:t>关联销售：</a:t>
            </a:r>
            <a:r>
              <a:rPr lang="zh-CN" altLang="en-US" sz="1800">
                <a:solidFill>
                  <a:prstClr val="white"/>
                </a:solidFill>
                <a:cs typeface="+mn-ea"/>
                <a:sym typeface="+mn-lt"/>
              </a:rPr>
              <a:t>关联销售是一个间接影响因素。</a:t>
            </a:r>
            <a:endParaRPr lang="zh-CN" altLang="en-US" sz="1800">
              <a:solidFill>
                <a:prstClr val="white"/>
              </a:solidFill>
              <a:cs typeface="+mn-ea"/>
              <a:sym typeface="+mn-lt"/>
            </a:endParaRPr>
          </a:p>
          <a:p>
            <a:pPr>
              <a:spcBef>
                <a:spcPct val="0"/>
              </a:spcBef>
            </a:pPr>
            <a:endParaRPr lang="zh-CN" altLang="en-US" sz="1800">
              <a:solidFill>
                <a:prstClr val="white"/>
              </a:solidFill>
              <a:cs typeface="+mn-ea"/>
              <a:sym typeface="+mn-lt"/>
            </a:endParaRPr>
          </a:p>
          <a:p>
            <a:pPr>
              <a:spcBef>
                <a:spcPct val="0"/>
              </a:spcBef>
            </a:pPr>
            <a:endParaRPr lang="zh-CN" altLang="en-US" sz="1800">
              <a:solidFill>
                <a:prstClr val="white"/>
              </a:solidFill>
              <a:cs typeface="+mn-ea"/>
              <a:sym typeface="+mn-lt"/>
            </a:endParaRPr>
          </a:p>
          <a:p>
            <a:pPr>
              <a:spcBef>
                <a:spcPct val="0"/>
              </a:spcBef>
            </a:pPr>
            <a:endParaRPr lang="zh-CN" altLang="en-US" sz="1800">
              <a:solidFill>
                <a:prstClr val="white"/>
              </a:solidFill>
              <a:cs typeface="+mn-ea"/>
              <a:sym typeface="+mn-lt"/>
            </a:endParaRPr>
          </a:p>
          <a:p>
            <a:pPr>
              <a:spcBef>
                <a:spcPct val="0"/>
              </a:spcBef>
            </a:pPr>
            <a:endParaRPr lang="zh-CN" altLang="en-US" sz="1800">
              <a:solidFill>
                <a:prstClr val="white"/>
              </a:solidFill>
              <a:cs typeface="+mn-ea"/>
              <a:sym typeface="+mn-lt"/>
            </a:endParaRPr>
          </a:p>
          <a:p>
            <a:pPr>
              <a:spcBef>
                <a:spcPct val="0"/>
              </a:spcBef>
            </a:pPr>
            <a:endParaRPr lang="zh-CN" altLang="en-US" sz="1800">
              <a:solidFill>
                <a:prstClr val="white"/>
              </a:solidFill>
              <a:cs typeface="+mn-ea"/>
              <a:sym typeface="+mn-lt"/>
            </a:endParaRPr>
          </a:p>
        </p:txBody>
      </p:sp>
      <p:sp>
        <p:nvSpPr>
          <p:cNvPr id="41" name="椭圆 40"/>
          <p:cNvSpPr/>
          <p:nvPr>
            <p:custDataLst>
              <p:tags r:id="rId14"/>
            </p:custDataLst>
          </p:nvPr>
        </p:nvSpPr>
        <p:spPr>
          <a:xfrm>
            <a:off x="9923840" y="2730585"/>
            <a:ext cx="179238" cy="177759"/>
          </a:xfrm>
          <a:prstGeom prst="ellipse">
            <a:avLst/>
          </a:prstGeom>
          <a:solidFill>
            <a:schemeClr val="accent4"/>
          </a:solidFill>
          <a:ln w="25400" cap="flat" cmpd="sng" algn="ctr">
            <a:solidFill>
              <a:sysClr val="window" lastClr="FFFFFF"/>
            </a:solidFill>
            <a:prstDash val="solid"/>
          </a:ln>
          <a:effectLst/>
        </p:spPr>
        <p:txBody>
          <a:bodyPr anchor="ctr"/>
          <a:lstStyle/>
          <a:p>
            <a:pPr algn="ctr">
              <a:defRPr/>
            </a:pPr>
            <a:endParaRPr lang="en-US" sz="1600" kern="0" dirty="0">
              <a:solidFill>
                <a:prstClr val="white"/>
              </a:solidFill>
              <a:cs typeface="+mn-ea"/>
              <a:sym typeface="+mn-lt"/>
            </a:endParaRPr>
          </a:p>
        </p:txBody>
      </p:sp>
      <p:sp>
        <p:nvSpPr>
          <p:cNvPr id="42" name="椭圆形标注 41"/>
          <p:cNvSpPr/>
          <p:nvPr>
            <p:custDataLst>
              <p:tags r:id="rId15"/>
            </p:custDataLst>
          </p:nvPr>
        </p:nvSpPr>
        <p:spPr>
          <a:xfrm flipH="1">
            <a:off x="8652152" y="1979871"/>
            <a:ext cx="720128" cy="493599"/>
          </a:xfrm>
          <a:prstGeom prst="wedgeEllipseCallout">
            <a:avLst>
              <a:gd name="adj1" fmla="val -27061"/>
              <a:gd name="adj2" fmla="val 71627"/>
            </a:avLst>
          </a:prstGeom>
          <a:solidFill>
            <a:schemeClr val="accent4"/>
          </a:solidFill>
          <a:ln w="25400" cap="flat" cmpd="sng" algn="ctr">
            <a:noFill/>
            <a:prstDash val="solid"/>
          </a:ln>
          <a:effectLst/>
        </p:spPr>
        <p:txBody>
          <a:bodyPr lIns="0" tIns="0" rIns="0" bIns="0" anchor="ctr"/>
          <a:lstStyle/>
          <a:p>
            <a:pPr algn="ctr">
              <a:defRPr/>
            </a:pPr>
            <a:r>
              <a:rPr lang="en-US" b="1" kern="0" dirty="0">
                <a:ln w="18415" cmpd="sng">
                  <a:noFill/>
                  <a:prstDash val="solid"/>
                </a:ln>
                <a:solidFill>
                  <a:prstClr val="white"/>
                </a:solidFill>
                <a:cs typeface="+mn-ea"/>
                <a:sym typeface="+mn-lt"/>
              </a:rPr>
              <a:t>04</a:t>
            </a:r>
            <a:endParaRPr lang="en-US" b="1" kern="0" dirty="0">
              <a:ln w="18415" cmpd="sng">
                <a:noFill/>
                <a:prstDash val="solid"/>
              </a:ln>
              <a:solidFill>
                <a:prstClr val="white"/>
              </a:solidFill>
              <a:cs typeface="+mn-ea"/>
              <a:sym typeface="+mn-lt"/>
            </a:endParaRPr>
          </a:p>
        </p:txBody>
      </p:sp>
      <p:sp>
        <p:nvSpPr>
          <p:cNvPr id="43" name="任意多边形 42"/>
          <p:cNvSpPr/>
          <p:nvPr>
            <p:custDataLst>
              <p:tags r:id="rId16"/>
            </p:custDataLst>
          </p:nvPr>
        </p:nvSpPr>
        <p:spPr>
          <a:xfrm>
            <a:off x="8590764" y="2986113"/>
            <a:ext cx="2343936" cy="2747327"/>
          </a:xfrm>
          <a:custGeom>
            <a:avLst/>
            <a:gdLst>
              <a:gd name="connsiteX0" fmla="*/ 833662 w 1293018"/>
              <a:gd name="connsiteY0" fmla="*/ 0 h 2000700"/>
              <a:gd name="connsiteX1" fmla="*/ 909753 w 1293018"/>
              <a:gd name="connsiteY1" fmla="*/ 131192 h 2000700"/>
              <a:gd name="connsiteX2" fmla="*/ 1162009 w 1293018"/>
              <a:gd name="connsiteY2" fmla="*/ 131192 h 2000700"/>
              <a:gd name="connsiteX3" fmla="*/ 1293018 w 1293018"/>
              <a:gd name="connsiteY3" fmla="*/ 262201 h 2000700"/>
              <a:gd name="connsiteX4" fmla="*/ 1293018 w 1293018"/>
              <a:gd name="connsiteY4" fmla="*/ 1869691 h 2000700"/>
              <a:gd name="connsiteX5" fmla="*/ 1162009 w 1293018"/>
              <a:gd name="connsiteY5" fmla="*/ 2000700 h 2000700"/>
              <a:gd name="connsiteX6" fmla="*/ 131009 w 1293018"/>
              <a:gd name="connsiteY6" fmla="*/ 2000700 h 2000700"/>
              <a:gd name="connsiteX7" fmla="*/ 0 w 1293018"/>
              <a:gd name="connsiteY7" fmla="*/ 1869691 h 2000700"/>
              <a:gd name="connsiteX8" fmla="*/ 0 w 1293018"/>
              <a:gd name="connsiteY8" fmla="*/ 262201 h 2000700"/>
              <a:gd name="connsiteX9" fmla="*/ 131009 w 1293018"/>
              <a:gd name="connsiteY9" fmla="*/ 131192 h 2000700"/>
              <a:gd name="connsiteX10" fmla="*/ 757570 w 1293018"/>
              <a:gd name="connsiteY10" fmla="*/ 131192 h 200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3018" h="2000700">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close/>
              </a:path>
            </a:pathLst>
          </a:custGeom>
          <a:solidFill>
            <a:schemeClr val="accent4"/>
          </a:solidFill>
          <a:ln w="3175">
            <a:solidFill>
              <a:schemeClr val="bg1"/>
            </a:solid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pPr>
            <a:r>
              <a:rPr sz="1800" b="1">
                <a:solidFill>
                  <a:prstClr val="white"/>
                </a:solidFill>
                <a:cs typeface="+mn-ea"/>
                <a:sym typeface="+mn-lt"/>
              </a:rPr>
              <a:t>购物数量：</a:t>
            </a:r>
            <a:r>
              <a:rPr sz="1800">
                <a:solidFill>
                  <a:prstClr val="white"/>
                </a:solidFill>
                <a:cs typeface="+mn-ea"/>
                <a:sym typeface="+mn-lt"/>
              </a:rPr>
              <a:t>购物数量往往由商品类目的属性决定。</a:t>
            </a:r>
            <a:endParaRPr sz="1800">
              <a:solidFill>
                <a:prstClr val="white"/>
              </a:solidFill>
              <a:cs typeface="+mn-ea"/>
              <a:sym typeface="+mn-lt"/>
            </a:endParaRPr>
          </a:p>
          <a:p>
            <a:pPr>
              <a:spcBef>
                <a:spcPct val="0"/>
              </a:spcBef>
            </a:pPr>
            <a:endParaRPr sz="1800">
              <a:solidFill>
                <a:prstClr val="white"/>
              </a:solidFill>
              <a:cs typeface="+mn-ea"/>
              <a:sym typeface="+mn-lt"/>
            </a:endParaRPr>
          </a:p>
          <a:p>
            <a:pPr>
              <a:spcBef>
                <a:spcPct val="0"/>
              </a:spcBef>
            </a:pPr>
            <a:endParaRPr sz="1800">
              <a:solidFill>
                <a:prstClr val="white"/>
              </a:solidFill>
              <a:cs typeface="+mn-ea"/>
              <a:sym typeface="+mn-lt"/>
            </a:endParaRPr>
          </a:p>
          <a:p>
            <a:pPr>
              <a:spcBef>
                <a:spcPct val="0"/>
              </a:spcBef>
            </a:pPr>
            <a:endParaRPr sz="1800">
              <a:solidFill>
                <a:prstClr val="white"/>
              </a:solidFill>
              <a:cs typeface="+mn-ea"/>
              <a:sym typeface="+mn-lt"/>
            </a:endParaRPr>
          </a:p>
          <a:p>
            <a:pPr>
              <a:spcBef>
                <a:spcPct val="0"/>
              </a:spcBef>
            </a:pPr>
            <a:endParaRPr sz="1800">
              <a:solidFill>
                <a:prstClr val="white"/>
              </a:solidFill>
              <a:cs typeface="+mn-ea"/>
              <a:sym typeface="+mn-lt"/>
            </a:endParaRPr>
          </a:p>
          <a:p>
            <a:pPr>
              <a:spcBef>
                <a:spcPct val="0"/>
              </a:spcBef>
            </a:pPr>
            <a:endParaRPr sz="1800">
              <a:solidFill>
                <a:prstClr val="white"/>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60427150712"/>
  <p:tag name="MH_LIBRARY" val="CONTENTS"/>
  <p:tag name="MH_TYPE" val="ENTRY"/>
  <p:tag name="ID" val="545818"/>
  <p:tag name="MH_ORDER" val="1"/>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MH" val="20160427150712"/>
  <p:tag name="MH_LIBRARY" val="CONTENTS"/>
  <p:tag name="MH_TYPE" val="ENTRY"/>
  <p:tag name="ID" val="545818"/>
  <p:tag name="MH_ORDER" val="1"/>
  <p:tag name="KSO_WM_BEAUTIFY_FLAG" val=""/>
</p:tagLst>
</file>

<file path=ppt/tags/tag168.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169.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173.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174.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175.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MH" val="20160427150712"/>
  <p:tag name="MH_LIBRARY" val="CONTENTS"/>
  <p:tag name="MH_TYPE" val="NUMBER"/>
  <p:tag name="ID" val="545818"/>
  <p:tag name="MH_ORDER" val="1"/>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MH" val="20160427150712"/>
  <p:tag name="MH_LIBRARY" val="CONTENTS"/>
  <p:tag name="MH_TYPE" val="ENTRY"/>
  <p:tag name="ID" val="545818"/>
  <p:tag name="MH_ORDER" val="1"/>
  <p:tag name="KSO_WM_BEAUTIFY_FLAG" val=""/>
</p:tagLst>
</file>

<file path=ppt/tags/tag244.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245.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246.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249.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251.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MH" val="20160427150712"/>
  <p:tag name="MH_LIBRARY" val="CONTENTS"/>
  <p:tag name="MH_TYPE" val="ENTRY"/>
  <p:tag name="ID" val="545818"/>
  <p:tag name="MH_ORDER" val="1"/>
  <p:tag name="KSO_WM_BEAUTIFY_FLAG" val=""/>
</p:tagLst>
</file>

<file path=ppt/tags/tag288.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289.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293.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294.xml><?xml version="1.0" encoding="utf-8"?>
<p:tagLst xmlns:p="http://schemas.openxmlformats.org/presentationml/2006/main">
  <p:tag name="MH" val="20160427150712"/>
  <p:tag name="MH_LIBRARY" val="CONTENTS"/>
  <p:tag name="MH_TYPE" val="ENTRY"/>
  <p:tag name="ID" val="545818"/>
  <p:tag name="MH_ORDER" val="2"/>
  <p:tag name="KSO_WM_BEAUTIFY_FLAG" val=""/>
</p:tagLst>
</file>

<file path=ppt/tags/tag295.xml><?xml version="1.0" encoding="utf-8"?>
<p:tagLst xmlns:p="http://schemas.openxmlformats.org/presentationml/2006/main">
  <p:tag name="MH" val="20160427150712"/>
  <p:tag name="MH_LIBRARY" val="CONTENTS"/>
  <p:tag name="MH_TYPE" val="NUMBER"/>
  <p:tag name="ID" val="545818"/>
  <p:tag name="MH_ORDER" val="1"/>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MH" val="20160427150712"/>
  <p:tag name="MH_LIBRARY" val="CONTENTS"/>
  <p:tag name="MH_TYPE" val="ENTRY"/>
  <p:tag name="ID" val="545818"/>
  <p:tag name="MH_ORDER" val="2"/>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PP_MARK_KEY" val="ff0ed195-8a47-49fc-8ed6-1478e2e88297"/>
  <p:tag name="COMMONDATA" val="eyJoZGlkIjoiMGE0MTZlNWEyZWFiNWZjMmE5ZmM2YTlmY2ExY2Q1NzkifQ=="/>
  <p:tag name="commondata" val="eyJoZGlkIjoiZWNlM2RkYmQyMTYxMTBiNDVlYjNlODE3MWU3OTQ2N2EifQ=="/>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MH" val="20160427150712"/>
  <p:tag name="MH_LIBRARY" val="CONTENTS"/>
  <p:tag name="MH_TYPE" val="NUMBER"/>
  <p:tag name="ID" val="545818"/>
  <p:tag name="MH_ORDER" val="1"/>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MH" val="20160427150712"/>
  <p:tag name="MH_LIBRARY" val="CONTENTS"/>
  <p:tag name="MH_TYPE" val="ENTRY"/>
  <p:tag name="ID" val="545818"/>
  <p:tag name="MH_ORDER" val="2"/>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MH" val="20160427150712"/>
  <p:tag name="MH_LIBRARY" val="CONTENTS"/>
  <p:tag name="MH_TYPE" val="NUMBER"/>
  <p:tag name="ID" val="545818"/>
  <p:tag name="MH_ORDER" val="1"/>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MH" val="20160427150712"/>
  <p:tag name="MH_LIBRARY" val="CONTENTS"/>
  <p:tag name="MH_TYPE" val="ENTRY"/>
  <p:tag name="ID" val="545818"/>
  <p:tag name="MH_ORDER" val="2"/>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MH" val="20160427150712"/>
  <p:tag name="MH_LIBRARY" val="CONTENTS"/>
  <p:tag name="MH_TYPE" val="NUMBER"/>
  <p:tag name="ID" val="545818"/>
  <p:tag name="MH_ORDER" val="1"/>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 name="KSO_WM_DIAGRAM_VIRTUALLY_FRAME" val="{&quot;height&quot;:189.47811023622043,&quot;left&quot;:20.825433070866154,&quot;top&quot;:246.5,&quot;width&quot;:754.099527559055}"/>
</p:tagLst>
</file>

<file path=ppt/tags/tag86.xml><?xml version="1.0" encoding="utf-8"?>
<p:tagLst xmlns:p="http://schemas.openxmlformats.org/presentationml/2006/main">
  <p:tag name="KSO_WM_BEAUTIFY_FLAG" val=""/>
  <p:tag name="KSO_WM_DIAGRAM_VIRTUALLY_FRAME" val="{&quot;height&quot;:189.47811023622043,&quot;left&quot;:20.825433070866154,&quot;top&quot;:246.5,&quot;width&quot;:754.099527559055}"/>
</p:tagLst>
</file>

<file path=ppt/tags/tag87.xml><?xml version="1.0" encoding="utf-8"?>
<p:tagLst xmlns:p="http://schemas.openxmlformats.org/presentationml/2006/main">
  <p:tag name="KSO_WM_BEAUTIFY_FLAG" val=""/>
  <p:tag name="KSO_WM_DIAGRAM_VIRTUALLY_FRAME" val="{&quot;height&quot;:189.47811023622043,&quot;left&quot;:20.825433070866154,&quot;top&quot;:246.5,&quot;width&quot;:754.099527559055}"/>
</p:tagLst>
</file>

<file path=ppt/tags/tag88.xml><?xml version="1.0" encoding="utf-8"?>
<p:tagLst xmlns:p="http://schemas.openxmlformats.org/presentationml/2006/main">
  <p:tag name="KSO_WM_BEAUTIFY_FLAG" val=""/>
  <p:tag name="KSO_WM_DIAGRAM_VIRTUALLY_FRAME" val="{&quot;height&quot;:189.47811023622043,&quot;left&quot;:20.825433070866154,&quot;top&quot;:246.5,&quot;width&quot;:754.099527559055}"/>
</p:tagLst>
</file>

<file path=ppt/tags/tag89.xml><?xml version="1.0" encoding="utf-8"?>
<p:tagLst xmlns:p="http://schemas.openxmlformats.org/presentationml/2006/main">
  <p:tag name="KSO_WM_BEAUTIFY_FLAG" val=""/>
  <p:tag name="KSO_WM_DIAGRAM_VIRTUALLY_FRAME" val="{&quot;height&quot;:189.47811023622043,&quot;left&quot;:20.825433070866154,&quot;top&quot;:246.5,&quot;width&quot;:754.099527559055}"/>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 name="KSO_WM_DIAGRAM_VIRTUALLY_FRAME" val="{&quot;height&quot;:189.47811023622043,&quot;left&quot;:20.825433070866154,&quot;top&quot;:246.5,&quot;width&quot;:754.099527559055}"/>
</p:tagLst>
</file>

<file path=ppt/tags/tag91.xml><?xml version="1.0" encoding="utf-8"?>
<p:tagLst xmlns:p="http://schemas.openxmlformats.org/presentationml/2006/main">
  <p:tag name="KSO_WM_BEAUTIFY_FLAG" val=""/>
  <p:tag name="KSO_WM_DIAGRAM_VIRTUALLY_FRAME" val="{&quot;height&quot;:189.47811023622043,&quot;left&quot;:20.825433070866154,&quot;top&quot;:246.5,&quot;width&quot;:754.099527559055}"/>
</p:tagLst>
</file>

<file path=ppt/tags/tag92.xml><?xml version="1.0" encoding="utf-8"?>
<p:tagLst xmlns:p="http://schemas.openxmlformats.org/presentationml/2006/main">
  <p:tag name="KSO_WM_BEAUTIFY_FLAG" val=""/>
  <p:tag name="KSO_WM_DIAGRAM_VIRTUALLY_FRAME" val="{&quot;height&quot;:189.47811023622043,&quot;left&quot;:20.825433070866154,&quot;top&quot;:246.5,&quot;width&quot;:754.099527559055}"/>
</p:tagLst>
</file>

<file path=ppt/tags/tag93.xml><?xml version="1.0" encoding="utf-8"?>
<p:tagLst xmlns:p="http://schemas.openxmlformats.org/presentationml/2006/main">
  <p:tag name="KSO_WM_BEAUTIFY_FLAG" val=""/>
  <p:tag name="KSO_WM_DIAGRAM_VIRTUALLY_FRAME" val="{&quot;height&quot;:189.47811023622043,&quot;left&quot;:20.825433070866154,&quot;top&quot;:246.5,&quot;width&quot;:754.099527559055}"/>
</p:tagLst>
</file>

<file path=ppt/tags/tag94.xml><?xml version="1.0" encoding="utf-8"?>
<p:tagLst xmlns:p="http://schemas.openxmlformats.org/presentationml/2006/main">
  <p:tag name="KSO_WM_BEAUTIFY_FLAG" val=""/>
  <p:tag name="KSO_WM_DIAGRAM_VIRTUALLY_FRAME" val="{&quot;height&quot;:189.47811023622043,&quot;left&quot;:20.825433070866154,&quot;top&quot;:246.5,&quot;width&quot;:754.099527559055}"/>
</p:tagLst>
</file>

<file path=ppt/tags/tag95.xml><?xml version="1.0" encoding="utf-8"?>
<p:tagLst xmlns:p="http://schemas.openxmlformats.org/presentationml/2006/main">
  <p:tag name="KSO_WM_BEAUTIFY_FLAG" val=""/>
  <p:tag name="KSO_WM_DIAGRAM_VIRTUALLY_FRAME" val="{&quot;height&quot;:189.47811023622043,&quot;left&quot;:20.825433070866154,&quot;top&quot;:246.5,&quot;width&quot;:754.099527559055}"/>
</p:tagLst>
</file>

<file path=ppt/tags/tag96.xml><?xml version="1.0" encoding="utf-8"?>
<p:tagLst xmlns:p="http://schemas.openxmlformats.org/presentationml/2006/main">
  <p:tag name="KSO_WM_BEAUTIFY_FLAG" val=""/>
  <p:tag name="KSO_WM_DIAGRAM_VIRTUALLY_FRAME" val="{&quot;height&quot;:189.47811023622043,&quot;left&quot;:20.825433070866154,&quot;top&quot;:246.5,&quot;width&quot;:754.099527559055}"/>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 name="KSO_WM_DIAGRAM_VIRTUALLY_FRAME" val="{&quot;height&quot;:189.47811023622043,&quot;left&quot;:20.825433070866154,&quot;top&quot;:246.5,&quot;width&quot;:754.099527559055}"/>
</p:tagLst>
</file>

<file path=ppt/theme/theme1.xml><?xml version="1.0" encoding="utf-8"?>
<a:theme xmlns:a="http://schemas.openxmlformats.org/drawingml/2006/main" name="Office 主题​​">
  <a:themeElements>
    <a:clrScheme name="自定义 646">
      <a:dk1>
        <a:sysClr val="windowText" lastClr="000000"/>
      </a:dk1>
      <a:lt1>
        <a:sysClr val="window" lastClr="FFFFFF"/>
      </a:lt1>
      <a:dk2>
        <a:srgbClr val="44546A"/>
      </a:dk2>
      <a:lt2>
        <a:srgbClr val="E7E6E6"/>
      </a:lt2>
      <a:accent1>
        <a:srgbClr val="3A98BC"/>
      </a:accent1>
      <a:accent2>
        <a:srgbClr val="E6460C"/>
      </a:accent2>
      <a:accent3>
        <a:srgbClr val="3A98BC"/>
      </a:accent3>
      <a:accent4>
        <a:srgbClr val="E6460C"/>
      </a:accent4>
      <a:accent5>
        <a:srgbClr val="5B9BD5"/>
      </a:accent5>
      <a:accent6>
        <a:srgbClr val="70AD47"/>
      </a:accent6>
      <a:hlink>
        <a:srgbClr val="0563C1"/>
      </a:hlink>
      <a:folHlink>
        <a:srgbClr val="954F72"/>
      </a:folHlink>
    </a:clrScheme>
    <a:fontScheme name="r4ebi3wh">
      <a:majorFont>
        <a:latin typeface=""/>
        <a:ea typeface="微软雅黑"/>
        <a:cs typeface=""/>
      </a:majorFont>
      <a:minorFont>
        <a:latin typeface=""/>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4140</Words>
  <Application>WPS 演示</Application>
  <PresentationFormat>自定义</PresentationFormat>
  <Paragraphs>421</Paragraphs>
  <Slides>29</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29</vt:i4>
      </vt:variant>
    </vt:vector>
  </HeadingPairs>
  <TitlesOfParts>
    <vt:vector size="43" baseType="lpstr">
      <vt:lpstr>Arial</vt:lpstr>
      <vt:lpstr>宋体</vt:lpstr>
      <vt:lpstr>Wingdings</vt:lpstr>
      <vt:lpstr>微软雅黑</vt:lpstr>
      <vt:lpstr>Calibri</vt:lpstr>
      <vt:lpstr>Calibri Light</vt:lpstr>
      <vt:lpstr>方正宋刻本秀楷简体</vt:lpstr>
      <vt:lpstr>Arial Narrow</vt:lpstr>
      <vt:lpstr>Arial Unicode MS</vt:lpstr>
      <vt:lpstr>等线</vt:lpstr>
      <vt:lpstr>FZLTDHK-GBK1-0</vt:lpstr>
      <vt:lpstr>Segoe Print</vt:lpstr>
      <vt:lpstr>FZLTXIHJW-GB1-0</vt:lpstr>
      <vt:lpstr>Office 主题​​</vt:lpstr>
      <vt:lpstr>PowerPoint 演示文稿</vt:lpstr>
      <vt:lpstr>PowerPoint 演示文稿</vt:lpstr>
      <vt:lpstr>一、转化漏斗模型</vt:lpstr>
      <vt:lpstr>二、转化率及提升方法</vt:lpstr>
      <vt:lpstr>二、转化率及提升方法</vt:lpstr>
      <vt:lpstr>二、转化率及提升方法</vt:lpstr>
      <vt:lpstr>二、转化率及提升方法</vt:lpstr>
      <vt:lpstr>二、转化率及提升方法</vt:lpstr>
      <vt:lpstr>三、客单价的影响因素与提升方法</vt:lpstr>
      <vt:lpstr>三、客单价的影响因素与提升方法</vt:lpstr>
      <vt:lpstr> 任务实战1：分析店铺各环节的整体交易转化率</vt:lpstr>
      <vt:lpstr> 任务实战1：分析店铺各环节的整体交易转化率</vt:lpstr>
      <vt:lpstr> 任务实战2：分析某单品在特定时期的客单价变化趋势</vt:lpstr>
      <vt:lpstr>PowerPoint 演示文稿</vt:lpstr>
      <vt:lpstr>一、分析推广数据的意义</vt:lpstr>
      <vt:lpstr>二、活动推广的效果体现</vt:lpstr>
      <vt:lpstr> 任务实战1：对比店铺各推广活动的效果</vt:lpstr>
      <vt:lpstr> 任务实战2：分析单一推广活动的效果</vt:lpstr>
      <vt:lpstr>PowerPoint 演示文稿</vt:lpstr>
      <vt:lpstr>一、利润与利润率</vt:lpstr>
      <vt:lpstr>二、线性预测</vt:lpstr>
      <vt:lpstr> 任务实战1：分析不同商品类目的利润与利润率</vt:lpstr>
      <vt:lpstr> 任务实战2：预测店铺下半年的利润数据</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秋秋</cp:lastModifiedBy>
  <cp:revision>182</cp:revision>
  <dcterms:created xsi:type="dcterms:W3CDTF">2017-06-21T11:05:00Z</dcterms:created>
  <dcterms:modified xsi:type="dcterms:W3CDTF">2024-04-18T05:45:01Z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26C65698E75B45EB8437585BA88E691F_13</vt:lpwstr>
  </property>
  <property fmtid="{D5CDD505-2E9C-101B-9397-08002B2CF9AE}" pid="3" name="KSOProductBuildVer">
    <vt:lpwstr>2052-12.1.0.16729</vt:lpwstr>
  </property>
</Properties>
</file>