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44"/>
  </p:handoutMasterIdLst>
  <p:sldIdLst>
    <p:sldId id="257" r:id="rId3"/>
    <p:sldId id="258" r:id="rId4"/>
    <p:sldId id="592" r:id="rId6"/>
    <p:sldId id="619" r:id="rId7"/>
    <p:sldId id="620" r:id="rId8"/>
    <p:sldId id="622" r:id="rId9"/>
    <p:sldId id="623" r:id="rId10"/>
    <p:sldId id="625" r:id="rId11"/>
    <p:sldId id="627" r:id="rId12"/>
    <p:sldId id="630" r:id="rId13"/>
    <p:sldId id="631" r:id="rId14"/>
    <p:sldId id="640" r:id="rId15"/>
    <p:sldId id="641" r:id="rId16"/>
    <p:sldId id="642" r:id="rId17"/>
    <p:sldId id="643" r:id="rId18"/>
    <p:sldId id="644" r:id="rId19"/>
    <p:sldId id="645" r:id="rId20"/>
    <p:sldId id="646" r:id="rId21"/>
    <p:sldId id="647" r:id="rId22"/>
    <p:sldId id="650" r:id="rId23"/>
    <p:sldId id="653" r:id="rId24"/>
    <p:sldId id="652" r:id="rId25"/>
    <p:sldId id="654" r:id="rId26"/>
    <p:sldId id="655" r:id="rId27"/>
    <p:sldId id="659" r:id="rId28"/>
    <p:sldId id="656" r:id="rId29"/>
    <p:sldId id="660" r:id="rId30"/>
    <p:sldId id="663" r:id="rId31"/>
    <p:sldId id="664" r:id="rId32"/>
    <p:sldId id="665" r:id="rId33"/>
    <p:sldId id="666" r:id="rId34"/>
    <p:sldId id="667" r:id="rId35"/>
    <p:sldId id="668" r:id="rId36"/>
    <p:sldId id="542" r:id="rId37"/>
    <p:sldId id="343" r:id="rId38"/>
    <p:sldId id="616" r:id="rId39"/>
    <p:sldId id="617" r:id="rId40"/>
    <p:sldId id="618" r:id="rId41"/>
    <p:sldId id="324" r:id="rId42"/>
    <p:sldId id="325" r:id="rId43"/>
  </p:sldIdLst>
  <p:sldSz cx="12190095" cy="6859270"/>
  <p:notesSz cx="6858000" cy="9144000"/>
  <p:custDataLst>
    <p:tags r:id="rId48"/>
  </p:custDataLst>
  <p:defaultTextStyle>
    <a:defPPr>
      <a:defRPr lang="en-US"/>
    </a:defPPr>
    <a:lvl1pPr marL="0" algn="l" defTabSz="609600" rtl="0" eaLnBrk="1" latinLnBrk="0" hangingPunct="1">
      <a:defRPr sz="2400" kern="1200">
        <a:solidFill>
          <a:schemeClr val="tx1"/>
        </a:solidFill>
        <a:latin typeface="+mn-lt"/>
        <a:ea typeface="+mn-ea"/>
        <a:cs typeface="+mn-cs"/>
      </a:defRPr>
    </a:lvl1pPr>
    <a:lvl2pPr marL="609600" algn="l" defTabSz="609600" rtl="0" eaLnBrk="1" latinLnBrk="0" hangingPunct="1">
      <a:defRPr sz="2400" kern="1200">
        <a:solidFill>
          <a:schemeClr val="tx1"/>
        </a:solidFill>
        <a:latin typeface="+mn-lt"/>
        <a:ea typeface="+mn-ea"/>
        <a:cs typeface="+mn-cs"/>
      </a:defRPr>
    </a:lvl2pPr>
    <a:lvl3pPr marL="1219200" algn="l" defTabSz="609600" rtl="0" eaLnBrk="1" latinLnBrk="0" hangingPunct="1">
      <a:defRPr sz="2400" kern="1200">
        <a:solidFill>
          <a:schemeClr val="tx1"/>
        </a:solidFill>
        <a:latin typeface="+mn-lt"/>
        <a:ea typeface="+mn-ea"/>
        <a:cs typeface="+mn-cs"/>
      </a:defRPr>
    </a:lvl3pPr>
    <a:lvl4pPr marL="1828165" algn="l" defTabSz="609600" rtl="0" eaLnBrk="1" latinLnBrk="0" hangingPunct="1">
      <a:defRPr sz="2400" kern="1200">
        <a:solidFill>
          <a:schemeClr val="tx1"/>
        </a:solidFill>
        <a:latin typeface="+mn-lt"/>
        <a:ea typeface="+mn-ea"/>
        <a:cs typeface="+mn-cs"/>
      </a:defRPr>
    </a:lvl4pPr>
    <a:lvl5pPr marL="2437765" algn="l" defTabSz="609600" rtl="0" eaLnBrk="1" latinLnBrk="0" hangingPunct="1">
      <a:defRPr sz="2400" kern="1200">
        <a:solidFill>
          <a:schemeClr val="tx1"/>
        </a:solidFill>
        <a:latin typeface="+mn-lt"/>
        <a:ea typeface="+mn-ea"/>
        <a:cs typeface="+mn-cs"/>
      </a:defRPr>
    </a:lvl5pPr>
    <a:lvl6pPr marL="3047365" algn="l" defTabSz="609600" rtl="0" eaLnBrk="1" latinLnBrk="0" hangingPunct="1">
      <a:defRPr sz="2400" kern="1200">
        <a:solidFill>
          <a:schemeClr val="tx1"/>
        </a:solidFill>
        <a:latin typeface="+mn-lt"/>
        <a:ea typeface="+mn-ea"/>
        <a:cs typeface="+mn-cs"/>
      </a:defRPr>
    </a:lvl6pPr>
    <a:lvl7pPr marL="3656965" algn="l" defTabSz="609600" rtl="0" eaLnBrk="1" latinLnBrk="0" hangingPunct="1">
      <a:defRPr sz="2400" kern="1200">
        <a:solidFill>
          <a:schemeClr val="tx1"/>
        </a:solidFill>
        <a:latin typeface="+mn-lt"/>
        <a:ea typeface="+mn-ea"/>
        <a:cs typeface="+mn-cs"/>
      </a:defRPr>
    </a:lvl7pPr>
    <a:lvl8pPr marL="4266565" algn="l" defTabSz="609600" rtl="0" eaLnBrk="1" latinLnBrk="0" hangingPunct="1">
      <a:defRPr sz="2400" kern="1200">
        <a:solidFill>
          <a:schemeClr val="tx1"/>
        </a:solidFill>
        <a:latin typeface="+mn-lt"/>
        <a:ea typeface="+mn-ea"/>
        <a:cs typeface="+mn-cs"/>
      </a:defRPr>
    </a:lvl8pPr>
    <a:lvl9pPr marL="4876165" algn="l" defTabSz="60960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4" userDrawn="1">
          <p15:clr>
            <a:srgbClr val="A4A3A4"/>
          </p15:clr>
        </p15:guide>
        <p15:guide id="2" pos="38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F7F"/>
    <a:srgbClr val="3A98BC"/>
    <a:srgbClr val="E6460C"/>
    <a:srgbClr val="FEECE6"/>
    <a:srgbClr val="E5450F"/>
    <a:srgbClr val="912D09"/>
    <a:srgbClr val="2A6F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39" autoAdjust="0"/>
    <p:restoredTop sz="94660"/>
  </p:normalViewPr>
  <p:slideViewPr>
    <p:cSldViewPr snapToGrid="0" showGuides="1">
      <p:cViewPr>
        <p:scale>
          <a:sx n="75" d="100"/>
          <a:sy n="75" d="100"/>
        </p:scale>
        <p:origin x="1890" y="954"/>
      </p:cViewPr>
      <p:guideLst>
        <p:guide orient="horz" pos="2144"/>
        <p:guide pos="3820"/>
      </p:guideLst>
    </p:cSldViewPr>
  </p:slideViewPr>
  <p:notesTextViewPr>
    <p:cViewPr>
      <p:scale>
        <a:sx n="1" d="1"/>
        <a:sy n="1" d="1"/>
      </p:scale>
      <p:origin x="0" y="0"/>
    </p:cViewPr>
  </p:notesTextViewPr>
  <p:sorterViewPr>
    <p:cViewPr>
      <p:scale>
        <a:sx n="75" d="100"/>
        <a:sy n="75" d="100"/>
      </p:scale>
      <p:origin x="0" y="0"/>
    </p:cViewPr>
  </p:sorterViewPr>
  <p:gridSpacing cx="36004" cy="36004"/>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8" Type="http://schemas.openxmlformats.org/officeDocument/2006/relationships/tags" Target="tags/tag428.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handoutMaster" Target="handoutMasters/handoutMaster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explosion val="0"/>
          <c:dPt>
            <c:idx val="0"/>
            <c:bubble3D val="0"/>
            <c:spPr>
              <a:solidFill>
                <a:schemeClr val="accent1"/>
              </a:solidFill>
              <a:ln>
                <a:noFill/>
              </a:ln>
            </c:spPr>
          </c:dPt>
          <c:dPt>
            <c:idx val="1"/>
            <c:bubble3D val="0"/>
            <c:spPr>
              <a:solidFill>
                <a:schemeClr val="accent4"/>
              </a:solidFill>
              <a:ln>
                <a:noFill/>
              </a:ln>
            </c:spPr>
          </c:dPt>
          <c:dPt>
            <c:idx val="2"/>
            <c:bubble3D val="0"/>
            <c:spPr>
              <a:solidFill>
                <a:schemeClr val="accent1"/>
              </a:solidFill>
              <a:ln>
                <a:noFill/>
              </a:ln>
            </c:spPr>
          </c:dPt>
          <c:dPt>
            <c:idx val="3"/>
            <c:bubble3D val="0"/>
            <c:spPr>
              <a:solidFill>
                <a:schemeClr val="accent4"/>
              </a:solidFill>
              <a:ln>
                <a:noFill/>
              </a:ln>
            </c:spPr>
          </c:dPt>
          <c:dLbls>
            <c:delete val="1"/>
          </c:dLbls>
          <c:cat>
            <c:strRef>
              <c:f>Sheet1!$A$2:$A$5</c:f>
              <c:strCache>
                <c:ptCount val="4"/>
                <c:pt idx="0">
                  <c:v>1st Qtr</c:v>
                </c:pt>
                <c:pt idx="1">
                  <c:v>2nd Qtr</c:v>
                </c:pt>
                <c:pt idx="2">
                  <c:v>3rd Qtr</c:v>
                </c:pt>
                <c:pt idx="3">
                  <c:v>4th Qtr</c:v>
                </c:pt>
              </c:strCache>
            </c:strRef>
          </c:cat>
          <c:val>
            <c:numRef>
              <c:f>Sheet1!$B$2:$B$5</c:f>
              <c:numCache>
                <c:formatCode>General</c:formatCode>
                <c:ptCount val="4"/>
                <c:pt idx="0">
                  <c:v>8</c:v>
                </c:pt>
                <c:pt idx="1">
                  <c:v>5</c:v>
                </c:pt>
                <c:pt idx="2">
                  <c:v>7</c:v>
                </c:pt>
                <c:pt idx="3">
                  <c:v>12</c:v>
                </c:pt>
              </c:numCache>
            </c:numRef>
          </c:val>
        </c:ser>
        <c:dLbls>
          <c:showLegendKey val="0"/>
          <c:showVal val="0"/>
          <c:showCatName val="0"/>
          <c:showSerName val="0"/>
          <c:showPercent val="0"/>
          <c:showBubbleSize val="0"/>
          <c:showLeaderLines val="1"/>
        </c:dLbls>
        <c:firstSliceAng val="0"/>
        <c:holeSize val="57"/>
      </c:doughnutChart>
    </c:plotArea>
    <c:plotVisOnly val="1"/>
    <c:dispBlanksAs val="zero"/>
    <c:showDLblsOverMax val="0"/>
  </c:chart>
  <c:txPr>
    <a:bodyPr/>
    <a:lstStyle/>
    <a:p>
      <a:pPr>
        <a:defRPr lang="zh-CN" sz="1800">
          <a:latin typeface="+mn-lt"/>
          <a:ea typeface="+mn-ea"/>
          <a:cs typeface="+mn-ea"/>
          <a:sym typeface="+mn-lt"/>
        </a:defRPr>
      </a:pPr>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55E8E9-A2CF-4517-9F55-BCB03E20C73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EA2B24-06B0-4A43-98BF-776478D7BE6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165" algn="l" defTabSz="914400" rtl="0" eaLnBrk="1" latinLnBrk="0" hangingPunct="1">
      <a:defRPr sz="1200" kern="1200">
        <a:solidFill>
          <a:schemeClr val="tx1"/>
        </a:solidFill>
        <a:latin typeface="+mn-lt"/>
        <a:ea typeface="+mn-ea"/>
        <a:cs typeface="+mn-cs"/>
      </a:defRPr>
    </a:lvl5pPr>
    <a:lvl6pPr marL="2285365" algn="l" defTabSz="914400" rtl="0" eaLnBrk="1" latinLnBrk="0" hangingPunct="1">
      <a:defRPr sz="1200" kern="1200">
        <a:solidFill>
          <a:schemeClr val="tx1"/>
        </a:solidFill>
        <a:latin typeface="+mn-lt"/>
        <a:ea typeface="+mn-ea"/>
        <a:cs typeface="+mn-cs"/>
      </a:defRPr>
    </a:lvl6pPr>
    <a:lvl7pPr marL="2742565" algn="l" defTabSz="914400" rtl="0" eaLnBrk="1" latinLnBrk="0" hangingPunct="1">
      <a:defRPr sz="1200" kern="1200">
        <a:solidFill>
          <a:schemeClr val="tx1"/>
        </a:solidFill>
        <a:latin typeface="+mn-lt"/>
        <a:ea typeface="+mn-ea"/>
        <a:cs typeface="+mn-cs"/>
      </a:defRPr>
    </a:lvl7pPr>
    <a:lvl8pPr marL="3199765" algn="l" defTabSz="914400" rtl="0" eaLnBrk="1" latinLnBrk="0" hangingPunct="1">
      <a:defRPr sz="1200" kern="1200">
        <a:solidFill>
          <a:schemeClr val="tx1"/>
        </a:solidFill>
        <a:latin typeface="+mn-lt"/>
        <a:ea typeface="+mn-ea"/>
        <a:cs typeface="+mn-cs"/>
      </a:defRPr>
    </a:lvl8pPr>
    <a:lvl9pPr marL="3656965"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7" name="矩形 6"/>
          <p:cNvSpPr/>
          <p:nvPr userDrawn="1"/>
        </p:nvSpPr>
        <p:spPr>
          <a:xfrm>
            <a:off x="1882" y="1061"/>
            <a:ext cx="12186652" cy="6844822"/>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838091" y="1005840"/>
            <a:ext cx="10378549" cy="5172554"/>
          </a:xfrm>
        </p:spPr>
        <p:txBody>
          <a:bodyPr>
            <a:normAutofit/>
          </a:bodyPr>
          <a:lstStyle>
            <a:lvl1pPr>
              <a:defRPr sz="2200"/>
            </a:lvl1pPr>
          </a:lstStyle>
          <a:p>
            <a:pPr lvl="0"/>
            <a:r>
              <a:rPr lang="zh-CN" altLang="en-US" dirty="0"/>
              <a:t>编辑母版文本</a:t>
            </a:r>
            <a:r>
              <a:rPr lang="zh-CN" altLang="en-US" dirty="0" smtClean="0"/>
              <a:t>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091" y="6357823"/>
            <a:ext cx="2742843" cy="365209"/>
          </a:xfrm>
          <a:prstGeom prst="rect">
            <a:avLst/>
          </a:prstGeom>
        </p:spPr>
        <p:txBody>
          <a:bodyPr/>
          <a:lstStyle/>
          <a:p>
            <a:fld id="{507A946E-B064-4211-A11D-E702AF025A18}" type="datetimeFigureOut">
              <a:rPr lang="zh-CN" altLang="en-US" smtClean="0"/>
            </a:fld>
            <a:endParaRPr lang="zh-CN" altLang="en-US"/>
          </a:p>
        </p:txBody>
      </p:sp>
      <p:sp>
        <p:nvSpPr>
          <p:cNvPr id="3" name="页脚占位符 2"/>
          <p:cNvSpPr>
            <a:spLocks noGrp="1"/>
          </p:cNvSpPr>
          <p:nvPr>
            <p:ph type="ftr" sz="quarter" idx="11"/>
          </p:nvPr>
        </p:nvSpPr>
        <p:spPr>
          <a:xfrm>
            <a:off x="4038075" y="6357823"/>
            <a:ext cx="4114264" cy="365209"/>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09479" y="6357823"/>
            <a:ext cx="2742843" cy="365209"/>
          </a:xfrm>
          <a:prstGeom prst="rect">
            <a:avLst/>
          </a:prstGeom>
        </p:spPr>
        <p:txBody>
          <a:bodyPr/>
          <a:lstStyle/>
          <a:p>
            <a:fld id="{347ECCD5-501B-4F30-908A-642832F21398}" type="slidenum">
              <a:rPr lang="zh-CN" altLang="en-US" smtClean="0"/>
            </a:fld>
            <a:endParaRPr lang="zh-CN" altLang="en-US"/>
          </a:p>
        </p:txBody>
      </p:sp>
      <p:sp>
        <p:nvSpPr>
          <p:cNvPr id="5" name="矩形 4"/>
          <p:cNvSpPr/>
          <p:nvPr userDrawn="1"/>
        </p:nvSpPr>
        <p:spPr>
          <a:xfrm>
            <a:off x="-1" y="328794"/>
            <a:ext cx="1268234" cy="3646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sz="1300" b="1">
              <a:solidFill>
                <a:schemeClr val="tx1"/>
              </a:solidFill>
            </a:endParaRPr>
          </a:p>
        </p:txBody>
      </p:sp>
      <p:sp>
        <p:nvSpPr>
          <p:cNvPr id="6" name="TextBox 5"/>
          <p:cNvSpPr txBox="1"/>
          <p:nvPr userDrawn="1"/>
        </p:nvSpPr>
        <p:spPr>
          <a:xfrm>
            <a:off x="1268234" y="331366"/>
            <a:ext cx="1708118" cy="415476"/>
          </a:xfrm>
          <a:prstGeom prst="rect">
            <a:avLst/>
          </a:prstGeom>
          <a:noFill/>
        </p:spPr>
        <p:txBody>
          <a:bodyPr wrap="none" lIns="121899" tIns="60949" rIns="121899" bIns="60949" rtlCol="0">
            <a:spAutoFit/>
          </a:bodyPr>
          <a:lstStyle/>
          <a:p>
            <a:pPr lvl="0"/>
            <a:r>
              <a:rPr lang="zh-CN" altLang="zh-CN" sz="1900" b="1" dirty="0">
                <a:solidFill>
                  <a:schemeClr val="accent1"/>
                </a:solidFill>
                <a:latin typeface="微软雅黑" panose="020B0503020204020204" pitchFamily="34" charset="-122"/>
                <a:ea typeface="微软雅黑" panose="020B0503020204020204" pitchFamily="34" charset="-122"/>
              </a:rPr>
              <a:t>年度工作概述</a:t>
            </a:r>
            <a:endParaRPr lang="zh-CN" altLang="zh-CN" sz="1900" b="1"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091" y="6357823"/>
            <a:ext cx="2742843" cy="365209"/>
          </a:xfrm>
          <a:prstGeom prst="rect">
            <a:avLst/>
          </a:prstGeom>
        </p:spPr>
        <p:txBody>
          <a:bodyPr/>
          <a:lstStyle/>
          <a:p>
            <a:fld id="{507A946E-B064-4211-A11D-E702AF025A18}" type="datetimeFigureOut">
              <a:rPr lang="zh-CN" altLang="en-US" smtClean="0"/>
            </a:fld>
            <a:endParaRPr lang="zh-CN" altLang="en-US"/>
          </a:p>
        </p:txBody>
      </p:sp>
      <p:sp>
        <p:nvSpPr>
          <p:cNvPr id="3" name="页脚占位符 2"/>
          <p:cNvSpPr>
            <a:spLocks noGrp="1"/>
          </p:cNvSpPr>
          <p:nvPr>
            <p:ph type="ftr" sz="quarter" idx="11"/>
          </p:nvPr>
        </p:nvSpPr>
        <p:spPr>
          <a:xfrm>
            <a:off x="4038075" y="6357823"/>
            <a:ext cx="4114264" cy="365209"/>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09479" y="6357823"/>
            <a:ext cx="2742843" cy="365209"/>
          </a:xfrm>
          <a:prstGeom prst="rect">
            <a:avLst/>
          </a:prstGeom>
        </p:spPr>
        <p:txBody>
          <a:bodyPr/>
          <a:lstStyle/>
          <a:p>
            <a:fld id="{347ECCD5-501B-4F30-908A-642832F21398}" type="slidenum">
              <a:rPr lang="zh-CN" altLang="en-US" smtClean="0"/>
            </a:fld>
            <a:endParaRPr lang="zh-CN" altLang="en-US"/>
          </a:p>
        </p:txBody>
      </p:sp>
      <p:sp>
        <p:nvSpPr>
          <p:cNvPr id="6" name="TextBox 5"/>
          <p:cNvSpPr txBox="1"/>
          <p:nvPr userDrawn="1"/>
        </p:nvSpPr>
        <p:spPr>
          <a:xfrm>
            <a:off x="1268232" y="331366"/>
            <a:ext cx="1708118" cy="415476"/>
          </a:xfrm>
          <a:prstGeom prst="rect">
            <a:avLst/>
          </a:prstGeom>
          <a:noFill/>
        </p:spPr>
        <p:txBody>
          <a:bodyPr wrap="none" lIns="121899" tIns="60949" rIns="121899" bIns="60949" rtlCol="0">
            <a:spAutoFit/>
          </a:bodyPr>
          <a:lstStyle/>
          <a:p>
            <a:pPr lvl="0"/>
            <a:r>
              <a:rPr lang="zh-CN" altLang="zh-CN" sz="1900" b="1" dirty="0">
                <a:solidFill>
                  <a:schemeClr val="accent1"/>
                </a:solidFill>
                <a:latin typeface="微软雅黑" panose="020B0503020204020204" pitchFamily="34" charset="-122"/>
                <a:ea typeface="微软雅黑" panose="020B0503020204020204" pitchFamily="34" charset="-122"/>
              </a:rPr>
              <a:t>工作完成情况</a:t>
            </a:r>
            <a:endParaRPr lang="zh-CN" altLang="zh-CN" sz="1900" b="1" dirty="0">
              <a:solidFill>
                <a:schemeClr val="accent1"/>
              </a:solidFill>
              <a:latin typeface="微软雅黑" panose="020B0503020204020204" pitchFamily="34" charset="-122"/>
              <a:ea typeface="微软雅黑" panose="020B0503020204020204" pitchFamily="34" charset="-122"/>
            </a:endParaRPr>
          </a:p>
        </p:txBody>
      </p:sp>
      <p:sp>
        <p:nvSpPr>
          <p:cNvPr id="7" name="矩形 6"/>
          <p:cNvSpPr/>
          <p:nvPr userDrawn="1"/>
        </p:nvSpPr>
        <p:spPr>
          <a:xfrm>
            <a:off x="-1" y="328794"/>
            <a:ext cx="1268234" cy="3646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sz="1300" b="1">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4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6"/>
                                        </p:tgtEl>
                                        <p:attrNameLst>
                                          <p:attrName>ppt_y</p:attrName>
                                        </p:attrNameLst>
                                      </p:cBhvr>
                                      <p:tavLst>
                                        <p:tav tm="0">
                                          <p:val>
                                            <p:strVal val="#ppt_y"/>
                                          </p:val>
                                        </p:tav>
                                        <p:tav tm="100000">
                                          <p:val>
                                            <p:strVal val="#ppt_y"/>
                                          </p:val>
                                        </p:tav>
                                      </p:tavLst>
                                    </p:anim>
                                    <p:anim calcmode="lin" valueType="num">
                                      <p:cBhvr>
                                        <p:cTn id="9" dur="4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6"/>
                                        </p:tgtEl>
                                      </p:cBhvr>
                                    </p:animEffect>
                                  </p:childTnLst>
                                </p:cTn>
                              </p:par>
                            </p:childTnLst>
                          </p:cTn>
                        </p:par>
                        <p:par>
                          <p:cTn id="12" fill="hold">
                            <p:stCondLst>
                              <p:cond delay="600"/>
                            </p:stCondLst>
                            <p:childTnLst>
                              <p:par>
                                <p:cTn id="13" presetID="42"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091" y="6357823"/>
            <a:ext cx="2742843" cy="365209"/>
          </a:xfrm>
          <a:prstGeom prst="rect">
            <a:avLst/>
          </a:prstGeom>
        </p:spPr>
        <p:txBody>
          <a:bodyPr/>
          <a:lstStyle/>
          <a:p>
            <a:fld id="{507A946E-B064-4211-A11D-E702AF025A18}" type="datetimeFigureOut">
              <a:rPr lang="zh-CN" altLang="en-US" smtClean="0"/>
            </a:fld>
            <a:endParaRPr lang="zh-CN" altLang="en-US"/>
          </a:p>
        </p:txBody>
      </p:sp>
      <p:sp>
        <p:nvSpPr>
          <p:cNvPr id="3" name="页脚占位符 2"/>
          <p:cNvSpPr>
            <a:spLocks noGrp="1"/>
          </p:cNvSpPr>
          <p:nvPr>
            <p:ph type="ftr" sz="quarter" idx="11"/>
          </p:nvPr>
        </p:nvSpPr>
        <p:spPr>
          <a:xfrm>
            <a:off x="4038075" y="6357823"/>
            <a:ext cx="4114264" cy="365209"/>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09479" y="6357823"/>
            <a:ext cx="2742843" cy="365209"/>
          </a:xfrm>
          <a:prstGeom prst="rect">
            <a:avLst/>
          </a:prstGeom>
        </p:spPr>
        <p:txBody>
          <a:bodyPr/>
          <a:lstStyle/>
          <a:p>
            <a:fld id="{347ECCD5-501B-4F30-908A-642832F21398}" type="slidenum">
              <a:rPr lang="zh-CN" altLang="en-US" smtClean="0"/>
            </a:fld>
            <a:endParaRPr lang="zh-CN" altLang="en-US"/>
          </a:p>
        </p:txBody>
      </p:sp>
      <p:sp>
        <p:nvSpPr>
          <p:cNvPr id="6" name="TextBox 5"/>
          <p:cNvSpPr txBox="1"/>
          <p:nvPr userDrawn="1"/>
        </p:nvSpPr>
        <p:spPr>
          <a:xfrm>
            <a:off x="1268232" y="331366"/>
            <a:ext cx="1708118" cy="415476"/>
          </a:xfrm>
          <a:prstGeom prst="rect">
            <a:avLst/>
          </a:prstGeom>
          <a:noFill/>
        </p:spPr>
        <p:txBody>
          <a:bodyPr wrap="none" lIns="121899" tIns="60949" rIns="121899" bIns="60949" rtlCol="0">
            <a:spAutoFit/>
          </a:bodyPr>
          <a:lstStyle/>
          <a:p>
            <a:pPr lvl="0"/>
            <a:r>
              <a:rPr lang="zh-CN" altLang="zh-CN" sz="1900" b="1" dirty="0">
                <a:solidFill>
                  <a:schemeClr val="accent1"/>
                </a:solidFill>
                <a:latin typeface="微软雅黑" panose="020B0503020204020204" pitchFamily="34" charset="-122"/>
                <a:ea typeface="微软雅黑" panose="020B0503020204020204" pitchFamily="34" charset="-122"/>
              </a:rPr>
              <a:t>成功项目展示</a:t>
            </a:r>
            <a:endParaRPr lang="zh-CN" altLang="zh-CN" sz="1900" b="1" dirty="0">
              <a:solidFill>
                <a:schemeClr val="accent1"/>
              </a:solidFill>
              <a:latin typeface="微软雅黑" panose="020B0503020204020204" pitchFamily="34" charset="-122"/>
              <a:ea typeface="微软雅黑" panose="020B0503020204020204" pitchFamily="34" charset="-122"/>
            </a:endParaRPr>
          </a:p>
        </p:txBody>
      </p:sp>
      <p:sp>
        <p:nvSpPr>
          <p:cNvPr id="7" name="矩形 6"/>
          <p:cNvSpPr/>
          <p:nvPr userDrawn="1"/>
        </p:nvSpPr>
        <p:spPr>
          <a:xfrm>
            <a:off x="-1" y="328794"/>
            <a:ext cx="1268234" cy="3646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sz="1300" b="1">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4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6"/>
                                        </p:tgtEl>
                                        <p:attrNameLst>
                                          <p:attrName>ppt_y</p:attrName>
                                        </p:attrNameLst>
                                      </p:cBhvr>
                                      <p:tavLst>
                                        <p:tav tm="0">
                                          <p:val>
                                            <p:strVal val="#ppt_y"/>
                                          </p:val>
                                        </p:tav>
                                        <p:tav tm="100000">
                                          <p:val>
                                            <p:strVal val="#ppt_y"/>
                                          </p:val>
                                        </p:tav>
                                      </p:tavLst>
                                    </p:anim>
                                    <p:anim calcmode="lin" valueType="num">
                                      <p:cBhvr>
                                        <p:cTn id="9" dur="4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6"/>
                                        </p:tgtEl>
                                      </p:cBhvr>
                                    </p:animEffect>
                                  </p:childTnLst>
                                </p:cTn>
                              </p:par>
                            </p:childTnLst>
                          </p:cTn>
                        </p:par>
                        <p:par>
                          <p:cTn id="12" fill="hold">
                            <p:stCondLst>
                              <p:cond delay="600"/>
                            </p:stCondLst>
                            <p:childTnLst>
                              <p:par>
                                <p:cTn id="13" presetID="42"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091" y="6357823"/>
            <a:ext cx="2742843" cy="365209"/>
          </a:xfrm>
          <a:prstGeom prst="rect">
            <a:avLst/>
          </a:prstGeom>
        </p:spPr>
        <p:txBody>
          <a:bodyPr/>
          <a:lstStyle/>
          <a:p>
            <a:fld id="{507A946E-B064-4211-A11D-E702AF025A18}" type="datetimeFigureOut">
              <a:rPr lang="zh-CN" altLang="en-US" smtClean="0"/>
            </a:fld>
            <a:endParaRPr lang="zh-CN" altLang="en-US"/>
          </a:p>
        </p:txBody>
      </p:sp>
      <p:sp>
        <p:nvSpPr>
          <p:cNvPr id="3" name="页脚占位符 2"/>
          <p:cNvSpPr>
            <a:spLocks noGrp="1"/>
          </p:cNvSpPr>
          <p:nvPr>
            <p:ph type="ftr" sz="quarter" idx="11"/>
          </p:nvPr>
        </p:nvSpPr>
        <p:spPr>
          <a:xfrm>
            <a:off x="4038075" y="6357823"/>
            <a:ext cx="4114264" cy="365209"/>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09479" y="6357823"/>
            <a:ext cx="2742843" cy="365209"/>
          </a:xfrm>
          <a:prstGeom prst="rect">
            <a:avLst/>
          </a:prstGeom>
        </p:spPr>
        <p:txBody>
          <a:bodyPr/>
          <a:lstStyle/>
          <a:p>
            <a:fld id="{347ECCD5-501B-4F30-908A-642832F21398}" type="slidenum">
              <a:rPr lang="zh-CN" altLang="en-US" smtClean="0"/>
            </a:fld>
            <a:endParaRPr lang="zh-CN" altLang="en-US"/>
          </a:p>
        </p:txBody>
      </p:sp>
      <p:sp>
        <p:nvSpPr>
          <p:cNvPr id="6" name="TextBox 5"/>
          <p:cNvSpPr txBox="1"/>
          <p:nvPr userDrawn="1"/>
        </p:nvSpPr>
        <p:spPr>
          <a:xfrm>
            <a:off x="1268232" y="331366"/>
            <a:ext cx="1708118" cy="415476"/>
          </a:xfrm>
          <a:prstGeom prst="rect">
            <a:avLst/>
          </a:prstGeom>
          <a:noFill/>
        </p:spPr>
        <p:txBody>
          <a:bodyPr wrap="none" lIns="121899" tIns="60949" rIns="121899" bIns="60949" rtlCol="0">
            <a:spAutoFit/>
          </a:bodyPr>
          <a:lstStyle/>
          <a:p>
            <a:r>
              <a:rPr lang="zh-CN" altLang="zh-CN" sz="1900" b="1" dirty="0">
                <a:solidFill>
                  <a:schemeClr val="accent1"/>
                </a:solidFill>
                <a:latin typeface="微软雅黑" panose="020B0503020204020204" pitchFamily="34" charset="-122"/>
                <a:ea typeface="微软雅黑" panose="020B0503020204020204" pitchFamily="34" charset="-122"/>
              </a:rPr>
              <a:t>明年工作计划</a:t>
            </a:r>
            <a:endParaRPr lang="zh-CN" altLang="zh-CN" sz="1900" b="1" dirty="0">
              <a:solidFill>
                <a:schemeClr val="accent1"/>
              </a:solidFill>
              <a:latin typeface="微软雅黑" panose="020B0503020204020204" pitchFamily="34" charset="-122"/>
              <a:ea typeface="微软雅黑" panose="020B0503020204020204" pitchFamily="34" charset="-122"/>
            </a:endParaRPr>
          </a:p>
        </p:txBody>
      </p:sp>
      <p:sp>
        <p:nvSpPr>
          <p:cNvPr id="7" name="矩形 6"/>
          <p:cNvSpPr/>
          <p:nvPr userDrawn="1"/>
        </p:nvSpPr>
        <p:spPr>
          <a:xfrm>
            <a:off x="-1" y="328794"/>
            <a:ext cx="1268234" cy="3646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sz="1300" b="1">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4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6"/>
                                        </p:tgtEl>
                                        <p:attrNameLst>
                                          <p:attrName>ppt_y</p:attrName>
                                        </p:attrNameLst>
                                      </p:cBhvr>
                                      <p:tavLst>
                                        <p:tav tm="0">
                                          <p:val>
                                            <p:strVal val="#ppt_y"/>
                                          </p:val>
                                        </p:tav>
                                        <p:tav tm="100000">
                                          <p:val>
                                            <p:strVal val="#ppt_y"/>
                                          </p:val>
                                        </p:tav>
                                      </p:tavLst>
                                    </p:anim>
                                    <p:anim calcmode="lin" valueType="num">
                                      <p:cBhvr>
                                        <p:cTn id="9" dur="4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6"/>
                                        </p:tgtEl>
                                      </p:cBhvr>
                                    </p:animEffect>
                                  </p:childTnLst>
                                </p:cTn>
                              </p:par>
                            </p:childTnLst>
                          </p:cTn>
                        </p:par>
                        <p:par>
                          <p:cTn id="12" fill="hold">
                            <p:stCondLst>
                              <p:cond delay="600"/>
                            </p:stCondLst>
                            <p:childTnLst>
                              <p:par>
                                <p:cTn id="13" presetID="42"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41720" y="217198"/>
            <a:ext cx="10015367" cy="441724"/>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091" y="1210103"/>
            <a:ext cx="10780311" cy="5248463"/>
          </a:xfrm>
          <a:prstGeom prst="rect">
            <a:avLst/>
          </a:prstGeom>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7" name="Content Placeholder 2"/>
          <p:cNvSpPr>
            <a:spLocks noGrp="1"/>
          </p:cNvSpPr>
          <p:nvPr>
            <p:ph idx="13"/>
          </p:nvPr>
        </p:nvSpPr>
        <p:spPr>
          <a:xfrm>
            <a:off x="841266" y="739351"/>
            <a:ext cx="10745659" cy="464566"/>
          </a:xfrm>
          <a:prstGeom prst="rect">
            <a:avLst/>
          </a:prstGeom>
        </p:spPr>
        <p:txBody>
          <a:bodyPr/>
          <a:lstStyle>
            <a:lvl1pPr marL="0" indent="0">
              <a:lnSpc>
                <a:spcPct val="120000"/>
              </a:lnSpc>
              <a:buSzPct val="80000"/>
              <a:buFont typeface="Wingdings" panose="05000000000000000000" pitchFamily="2" charset="2"/>
              <a:buNone/>
              <a:defRPr b="0">
                <a:solidFill>
                  <a:srgbClr val="07836E"/>
                </a:solidFill>
              </a:defRPr>
            </a:lvl1pPr>
          </a:lstStyle>
          <a:p>
            <a:pPr lvl="0"/>
            <a:r>
              <a:rPr lang="en-US" dirty="0" smtClean="0"/>
              <a:t>Click to edit Master text styles</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 name="矩形 39"/>
          <p:cNvSpPr/>
          <p:nvPr userDrawn="1"/>
        </p:nvSpPr>
        <p:spPr>
          <a:xfrm>
            <a:off x="10529" y="765497"/>
            <a:ext cx="9360000" cy="28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sz="1300" b="1">
              <a:solidFill>
                <a:schemeClr val="tx1"/>
              </a:solidFill>
            </a:endParaRPr>
          </a:p>
        </p:txBody>
      </p:sp>
      <p:sp>
        <p:nvSpPr>
          <p:cNvPr id="2" name="Title Placeholder 1"/>
          <p:cNvSpPr>
            <a:spLocks noGrp="1"/>
          </p:cNvSpPr>
          <p:nvPr>
            <p:ph type="title"/>
          </p:nvPr>
        </p:nvSpPr>
        <p:spPr>
          <a:xfrm>
            <a:off x="1357460" y="336858"/>
            <a:ext cx="9994862" cy="431995"/>
          </a:xfrm>
          <a:prstGeom prst="rect">
            <a:avLst/>
          </a:prstGeom>
        </p:spPr>
        <p:txBody>
          <a:bodyPr vert="horz" lIns="121899" tIns="60949" rIns="121899" bIns="60949" rtlCol="0" anchor="ctr">
            <a:no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091" y="962406"/>
            <a:ext cx="10514231" cy="5215988"/>
          </a:xfrm>
          <a:prstGeom prst="rect">
            <a:avLst/>
          </a:prstGeom>
        </p:spPr>
        <p:txBody>
          <a:bodyPr vert="horz" lIns="121899" tIns="60949" rIns="121899" bIns="60949" rtlCol="0">
            <a:normAutofit/>
          </a:bodyPr>
          <a:lstStyle/>
          <a:p>
            <a:pPr lvl="0"/>
            <a:r>
              <a:rPr lang="zh-CN" altLang="en-US" dirty="0"/>
              <a:t>编辑母版文本</a:t>
            </a:r>
            <a:r>
              <a:rPr lang="zh-CN" altLang="en-US" dirty="0" smtClean="0"/>
              <a:t>样式</a:t>
            </a:r>
            <a:endParaRPr lang="zh-CN" altLang="en-US" dirty="0"/>
          </a:p>
        </p:txBody>
      </p:sp>
      <p:sp>
        <p:nvSpPr>
          <p:cNvPr id="7" name="矩形 6"/>
          <p:cNvSpPr/>
          <p:nvPr userDrawn="1"/>
        </p:nvSpPr>
        <p:spPr>
          <a:xfrm>
            <a:off x="-1" y="328794"/>
            <a:ext cx="1268234" cy="3646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sz="1300" b="1">
              <a:solidFill>
                <a:schemeClr val="tx1"/>
              </a:solidFill>
            </a:endParaRPr>
          </a:p>
        </p:txBody>
      </p:sp>
      <p:sp>
        <p:nvSpPr>
          <p:cNvPr id="36" name="椭圆 35"/>
          <p:cNvSpPr/>
          <p:nvPr userDrawn="1"/>
        </p:nvSpPr>
        <p:spPr>
          <a:xfrm>
            <a:off x="9683093" y="-1481030"/>
            <a:ext cx="2271860" cy="2271860"/>
          </a:xfrm>
          <a:prstGeom prst="ellipse">
            <a:avLst/>
          </a:prstGeom>
          <a:noFill/>
          <a:ln w="19050">
            <a:solidFill>
              <a:srgbClr val="E545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userDrawn="1"/>
        </p:nvSpPr>
        <p:spPr>
          <a:xfrm>
            <a:off x="10785936" y="-1142729"/>
            <a:ext cx="2271860" cy="2271860"/>
          </a:xfrm>
          <a:prstGeom prst="ellipse">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userDrawn="1"/>
        </p:nvGrpSpPr>
        <p:grpSpPr>
          <a:xfrm>
            <a:off x="11245213" y="864448"/>
            <a:ext cx="672834" cy="671094"/>
            <a:chOff x="11038546" y="1045334"/>
            <a:chExt cx="672834" cy="671094"/>
          </a:xfrm>
        </p:grpSpPr>
        <p:sp>
          <p:nvSpPr>
            <p:cNvPr id="11" name="Oval 24"/>
            <p:cNvSpPr>
              <a:spLocks noChangeArrowheads="1"/>
            </p:cNvSpPr>
            <p:nvPr/>
          </p:nvSpPr>
          <p:spPr bwMode="auto">
            <a:xfrm>
              <a:off x="11038546" y="1045334"/>
              <a:ext cx="672834" cy="671094"/>
            </a:xfrm>
            <a:prstGeom prst="ellipse">
              <a:avLst/>
            </a:prstGeom>
            <a:solidFill>
              <a:srgbClr val="E5450F"/>
            </a:solidFill>
            <a:ln>
              <a:noFill/>
            </a:ln>
          </p:spPr>
          <p:txBody>
            <a:bodyPr vert="horz" wrap="square" lIns="91440" tIns="45720" rIns="91440" bIns="45720" numCol="1" anchor="t" anchorCtr="0" compatLnSpc="1"/>
            <a:lstStyle/>
            <a:p>
              <a:endParaRPr lang="zh-CN" altLang="en-US"/>
            </a:p>
          </p:txBody>
        </p:sp>
        <p:sp>
          <p:nvSpPr>
            <p:cNvPr id="12" name="Freeform 179"/>
            <p:cNvSpPr/>
            <p:nvPr/>
          </p:nvSpPr>
          <p:spPr bwMode="auto">
            <a:xfrm>
              <a:off x="11125588" y="1135858"/>
              <a:ext cx="585792" cy="580570"/>
            </a:xfrm>
            <a:custGeom>
              <a:avLst/>
              <a:gdLst>
                <a:gd name="T0" fmla="*/ 22 w 309"/>
                <a:gd name="T1" fmla="*/ 146 h 306"/>
                <a:gd name="T2" fmla="*/ 25 w 309"/>
                <a:gd name="T3" fmla="*/ 139 h 306"/>
                <a:gd name="T4" fmla="*/ 17 w 309"/>
                <a:gd name="T5" fmla="*/ 131 h 306"/>
                <a:gd name="T6" fmla="*/ 18 w 309"/>
                <a:gd name="T7" fmla="*/ 111 h 306"/>
                <a:gd name="T8" fmla="*/ 22 w 309"/>
                <a:gd name="T9" fmla="*/ 81 h 306"/>
                <a:gd name="T10" fmla="*/ 57 w 309"/>
                <a:gd name="T11" fmla="*/ 29 h 306"/>
                <a:gd name="T12" fmla="*/ 121 w 309"/>
                <a:gd name="T13" fmla="*/ 0 h 306"/>
                <a:gd name="T14" fmla="*/ 167 w 309"/>
                <a:gd name="T15" fmla="*/ 11 h 306"/>
                <a:gd name="T16" fmla="*/ 220 w 309"/>
                <a:gd name="T17" fmla="*/ 38 h 306"/>
                <a:gd name="T18" fmla="*/ 309 w 309"/>
                <a:gd name="T19" fmla="*/ 128 h 306"/>
                <a:gd name="T20" fmla="*/ 309 w 309"/>
                <a:gd name="T21" fmla="*/ 129 h 306"/>
                <a:gd name="T22" fmla="*/ 132 w 309"/>
                <a:gd name="T23" fmla="*/ 306 h 306"/>
                <a:gd name="T24" fmla="*/ 95 w 309"/>
                <a:gd name="T25" fmla="*/ 303 h 306"/>
                <a:gd name="T26" fmla="*/ 10 w 309"/>
                <a:gd name="T27" fmla="*/ 217 h 306"/>
                <a:gd name="T28" fmla="*/ 12 w 309"/>
                <a:gd name="T29" fmla="*/ 215 h 306"/>
                <a:gd name="T30" fmla="*/ 0 w 309"/>
                <a:gd name="T31" fmla="*/ 204 h 306"/>
                <a:gd name="T32" fmla="*/ 1 w 309"/>
                <a:gd name="T33" fmla="*/ 189 h 306"/>
                <a:gd name="T34" fmla="*/ 13 w 309"/>
                <a:gd name="T35" fmla="*/ 200 h 306"/>
                <a:gd name="T36" fmla="*/ 13 w 309"/>
                <a:gd name="T37" fmla="*/ 186 h 306"/>
                <a:gd name="T38" fmla="*/ 0 w 309"/>
                <a:gd name="T39" fmla="*/ 173 h 306"/>
                <a:gd name="T40" fmla="*/ 1 w 309"/>
                <a:gd name="T41" fmla="*/ 157 h 306"/>
                <a:gd name="T42" fmla="*/ 10 w 309"/>
                <a:gd name="T43" fmla="*/ 152 h 306"/>
                <a:gd name="T44" fmla="*/ 12 w 309"/>
                <a:gd name="T45" fmla="*/ 150 h 306"/>
                <a:gd name="T46" fmla="*/ 16 w 309"/>
                <a:gd name="T47" fmla="*/ 139 h 306"/>
                <a:gd name="T48" fmla="*/ 22 w 309"/>
                <a:gd name="T49" fmla="*/ 14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9" h="306">
                  <a:moveTo>
                    <a:pt x="22" y="146"/>
                  </a:moveTo>
                  <a:cubicBezTo>
                    <a:pt x="25" y="139"/>
                    <a:pt x="25" y="139"/>
                    <a:pt x="25" y="139"/>
                  </a:cubicBezTo>
                  <a:cubicBezTo>
                    <a:pt x="17" y="131"/>
                    <a:pt x="17" y="131"/>
                    <a:pt x="17" y="131"/>
                  </a:cubicBezTo>
                  <a:cubicBezTo>
                    <a:pt x="18" y="111"/>
                    <a:pt x="18" y="111"/>
                    <a:pt x="18" y="111"/>
                  </a:cubicBezTo>
                  <a:cubicBezTo>
                    <a:pt x="22" y="81"/>
                    <a:pt x="22" y="81"/>
                    <a:pt x="22" y="81"/>
                  </a:cubicBezTo>
                  <a:cubicBezTo>
                    <a:pt x="57" y="29"/>
                    <a:pt x="57" y="29"/>
                    <a:pt x="57" y="29"/>
                  </a:cubicBezTo>
                  <a:cubicBezTo>
                    <a:pt x="121" y="0"/>
                    <a:pt x="121" y="0"/>
                    <a:pt x="121" y="0"/>
                  </a:cubicBezTo>
                  <a:cubicBezTo>
                    <a:pt x="167" y="11"/>
                    <a:pt x="167" y="11"/>
                    <a:pt x="167" y="11"/>
                  </a:cubicBezTo>
                  <a:cubicBezTo>
                    <a:pt x="220" y="38"/>
                    <a:pt x="220" y="38"/>
                    <a:pt x="220" y="38"/>
                  </a:cubicBezTo>
                  <a:cubicBezTo>
                    <a:pt x="309" y="128"/>
                    <a:pt x="309" y="128"/>
                    <a:pt x="309" y="128"/>
                  </a:cubicBezTo>
                  <a:cubicBezTo>
                    <a:pt x="309" y="128"/>
                    <a:pt x="309" y="129"/>
                    <a:pt x="309" y="129"/>
                  </a:cubicBezTo>
                  <a:cubicBezTo>
                    <a:pt x="309" y="227"/>
                    <a:pt x="229" y="306"/>
                    <a:pt x="132" y="306"/>
                  </a:cubicBezTo>
                  <a:cubicBezTo>
                    <a:pt x="119" y="306"/>
                    <a:pt x="107" y="305"/>
                    <a:pt x="95" y="303"/>
                  </a:cubicBezTo>
                  <a:cubicBezTo>
                    <a:pt x="10" y="217"/>
                    <a:pt x="10" y="217"/>
                    <a:pt x="10" y="217"/>
                  </a:cubicBezTo>
                  <a:cubicBezTo>
                    <a:pt x="12" y="215"/>
                    <a:pt x="12" y="215"/>
                    <a:pt x="12" y="215"/>
                  </a:cubicBezTo>
                  <a:cubicBezTo>
                    <a:pt x="0" y="204"/>
                    <a:pt x="0" y="204"/>
                    <a:pt x="0" y="204"/>
                  </a:cubicBezTo>
                  <a:cubicBezTo>
                    <a:pt x="1" y="189"/>
                    <a:pt x="1" y="189"/>
                    <a:pt x="1" y="189"/>
                  </a:cubicBezTo>
                  <a:cubicBezTo>
                    <a:pt x="13" y="200"/>
                    <a:pt x="13" y="200"/>
                    <a:pt x="13" y="200"/>
                  </a:cubicBezTo>
                  <a:cubicBezTo>
                    <a:pt x="13" y="186"/>
                    <a:pt x="13" y="186"/>
                    <a:pt x="13" y="186"/>
                  </a:cubicBezTo>
                  <a:cubicBezTo>
                    <a:pt x="0" y="173"/>
                    <a:pt x="0" y="173"/>
                    <a:pt x="0" y="173"/>
                  </a:cubicBezTo>
                  <a:cubicBezTo>
                    <a:pt x="1" y="157"/>
                    <a:pt x="1" y="157"/>
                    <a:pt x="1" y="157"/>
                  </a:cubicBezTo>
                  <a:cubicBezTo>
                    <a:pt x="10" y="152"/>
                    <a:pt x="10" y="152"/>
                    <a:pt x="10" y="152"/>
                  </a:cubicBezTo>
                  <a:cubicBezTo>
                    <a:pt x="12" y="150"/>
                    <a:pt x="12" y="150"/>
                    <a:pt x="12" y="150"/>
                  </a:cubicBezTo>
                  <a:cubicBezTo>
                    <a:pt x="16" y="139"/>
                    <a:pt x="16" y="139"/>
                    <a:pt x="16" y="139"/>
                  </a:cubicBezTo>
                  <a:cubicBezTo>
                    <a:pt x="22" y="146"/>
                    <a:pt x="22" y="146"/>
                    <a:pt x="22" y="146"/>
                  </a:cubicBezTo>
                  <a:close/>
                </a:path>
              </a:pathLst>
            </a:custGeom>
            <a:solidFill>
              <a:srgbClr val="912D09"/>
            </a:solidFill>
            <a:ln>
              <a:noFill/>
            </a:ln>
          </p:spPr>
          <p:txBody>
            <a:bodyPr vert="horz" wrap="square" lIns="91440" tIns="45720" rIns="91440" bIns="45720" numCol="1" anchor="t" anchorCtr="0" compatLnSpc="1"/>
            <a:lstStyle/>
            <a:p>
              <a:endParaRPr lang="zh-CN" altLang="en-US"/>
            </a:p>
          </p:txBody>
        </p:sp>
        <p:sp>
          <p:nvSpPr>
            <p:cNvPr id="13" name="Oval 180"/>
            <p:cNvSpPr>
              <a:spLocks noChangeArrowheads="1"/>
            </p:cNvSpPr>
            <p:nvPr/>
          </p:nvSpPr>
          <p:spPr bwMode="auto">
            <a:xfrm>
              <a:off x="11231779" y="1213325"/>
              <a:ext cx="278534" cy="279405"/>
            </a:xfrm>
            <a:prstGeom prst="ellipse">
              <a:avLst/>
            </a:prstGeom>
            <a:solidFill>
              <a:srgbClr val="506B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181"/>
            <p:cNvSpPr>
              <a:spLocks noEditPoints="1"/>
            </p:cNvSpPr>
            <p:nvPr/>
          </p:nvSpPr>
          <p:spPr bwMode="auto">
            <a:xfrm>
              <a:off x="11241354" y="1232475"/>
              <a:ext cx="263737" cy="242847"/>
            </a:xfrm>
            <a:custGeom>
              <a:avLst/>
              <a:gdLst>
                <a:gd name="T0" fmla="*/ 133 w 139"/>
                <a:gd name="T1" fmla="*/ 91 h 128"/>
                <a:gd name="T2" fmla="*/ 136 w 139"/>
                <a:gd name="T3" fmla="*/ 39 h 128"/>
                <a:gd name="T4" fmla="*/ 125 w 139"/>
                <a:gd name="T5" fmla="*/ 34 h 128"/>
                <a:gd name="T6" fmla="*/ 134 w 139"/>
                <a:gd name="T7" fmla="*/ 46 h 128"/>
                <a:gd name="T8" fmla="*/ 129 w 139"/>
                <a:gd name="T9" fmla="*/ 51 h 128"/>
                <a:gd name="T10" fmla="*/ 127 w 139"/>
                <a:gd name="T11" fmla="*/ 45 h 128"/>
                <a:gd name="T12" fmla="*/ 123 w 139"/>
                <a:gd name="T13" fmla="*/ 48 h 128"/>
                <a:gd name="T14" fmla="*/ 121 w 139"/>
                <a:gd name="T15" fmla="*/ 70 h 128"/>
                <a:gd name="T16" fmla="*/ 123 w 139"/>
                <a:gd name="T17" fmla="*/ 88 h 128"/>
                <a:gd name="T18" fmla="*/ 127 w 139"/>
                <a:gd name="T19" fmla="*/ 91 h 128"/>
                <a:gd name="T20" fmla="*/ 114 w 139"/>
                <a:gd name="T21" fmla="*/ 78 h 128"/>
                <a:gd name="T22" fmla="*/ 109 w 139"/>
                <a:gd name="T23" fmla="*/ 64 h 128"/>
                <a:gd name="T24" fmla="*/ 105 w 139"/>
                <a:gd name="T25" fmla="*/ 77 h 128"/>
                <a:gd name="T26" fmla="*/ 94 w 139"/>
                <a:gd name="T27" fmla="*/ 61 h 128"/>
                <a:gd name="T28" fmla="*/ 79 w 139"/>
                <a:gd name="T29" fmla="*/ 112 h 128"/>
                <a:gd name="T30" fmla="*/ 69 w 139"/>
                <a:gd name="T31" fmla="*/ 101 h 128"/>
                <a:gd name="T32" fmla="*/ 57 w 139"/>
                <a:gd name="T33" fmla="*/ 48 h 128"/>
                <a:gd name="T34" fmla="*/ 61 w 139"/>
                <a:gd name="T35" fmla="*/ 25 h 128"/>
                <a:gd name="T36" fmla="*/ 66 w 139"/>
                <a:gd name="T37" fmla="*/ 20 h 128"/>
                <a:gd name="T38" fmla="*/ 83 w 139"/>
                <a:gd name="T39" fmla="*/ 14 h 128"/>
                <a:gd name="T40" fmla="*/ 97 w 139"/>
                <a:gd name="T41" fmla="*/ 8 h 128"/>
                <a:gd name="T42" fmla="*/ 139 w 139"/>
                <a:gd name="T43" fmla="*/ 83 h 128"/>
                <a:gd name="T44" fmla="*/ 133 w 139"/>
                <a:gd name="T45" fmla="*/ 83 h 128"/>
                <a:gd name="T46" fmla="*/ 30 w 139"/>
                <a:gd name="T47" fmla="*/ 126 h 128"/>
                <a:gd name="T48" fmla="*/ 19 w 139"/>
                <a:gd name="T49" fmla="*/ 79 h 128"/>
                <a:gd name="T50" fmla="*/ 11 w 139"/>
                <a:gd name="T51" fmla="*/ 67 h 128"/>
                <a:gd name="T52" fmla="*/ 4 w 139"/>
                <a:gd name="T53" fmla="*/ 43 h 128"/>
                <a:gd name="T54" fmla="*/ 11 w 139"/>
                <a:gd name="T55" fmla="*/ 24 h 128"/>
                <a:gd name="T56" fmla="*/ 29 w 139"/>
                <a:gd name="T57" fmla="*/ 16 h 128"/>
                <a:gd name="T58" fmla="*/ 36 w 139"/>
                <a:gd name="T59" fmla="*/ 6 h 128"/>
                <a:gd name="T60" fmla="*/ 61 w 139"/>
                <a:gd name="T61" fmla="*/ 3 h 128"/>
                <a:gd name="T62" fmla="*/ 45 w 139"/>
                <a:gd name="T63" fmla="*/ 9 h 128"/>
                <a:gd name="T64" fmla="*/ 39 w 139"/>
                <a:gd name="T65" fmla="*/ 18 h 128"/>
                <a:gd name="T66" fmla="*/ 36 w 139"/>
                <a:gd name="T67" fmla="*/ 17 h 128"/>
                <a:gd name="T68" fmla="*/ 25 w 139"/>
                <a:gd name="T69" fmla="*/ 28 h 128"/>
                <a:gd name="T70" fmla="*/ 37 w 139"/>
                <a:gd name="T71" fmla="*/ 32 h 128"/>
                <a:gd name="T72" fmla="*/ 24 w 139"/>
                <a:gd name="T73" fmla="*/ 45 h 128"/>
                <a:gd name="T74" fmla="*/ 17 w 139"/>
                <a:gd name="T75" fmla="*/ 53 h 128"/>
                <a:gd name="T76" fmla="*/ 16 w 139"/>
                <a:gd name="T77" fmla="*/ 66 h 128"/>
                <a:gd name="T78" fmla="*/ 41 w 139"/>
                <a:gd name="T79" fmla="*/ 85 h 128"/>
                <a:gd name="T80" fmla="*/ 35 w 139"/>
                <a:gd name="T81" fmla="*/ 116 h 128"/>
                <a:gd name="T82" fmla="*/ 132 w 139"/>
                <a:gd name="T83" fmla="*/ 85 h 128"/>
                <a:gd name="T84" fmla="*/ 126 w 139"/>
                <a:gd name="T85" fmla="*/ 87 h 128"/>
                <a:gd name="T86" fmla="*/ 136 w 139"/>
                <a:gd name="T87" fmla="*/ 83 h 128"/>
                <a:gd name="T88" fmla="*/ 126 w 139"/>
                <a:gd name="T89" fmla="*/ 81 h 128"/>
                <a:gd name="T90" fmla="*/ 58 w 139"/>
                <a:gd name="T91" fmla="*/ 14 h 128"/>
                <a:gd name="T92" fmla="*/ 30 w 139"/>
                <a:gd name="T93" fmla="*/ 68 h 128"/>
                <a:gd name="T94" fmla="*/ 19 w 139"/>
                <a:gd name="T95" fmla="*/ 63 h 128"/>
                <a:gd name="T96" fmla="*/ 26 w 139"/>
                <a:gd name="T97" fmla="*/ 63 h 128"/>
                <a:gd name="T98" fmla="*/ 26 w 139"/>
                <a:gd name="T99" fmla="*/ 63 h 128"/>
                <a:gd name="T100" fmla="*/ 32 w 139"/>
                <a:gd name="T101" fmla="*/ 14 h 128"/>
                <a:gd name="T102" fmla="*/ 72 w 139"/>
                <a:gd name="T103" fmla="*/ 48 h 128"/>
                <a:gd name="T104" fmla="*/ 62 w 139"/>
                <a:gd name="T105" fmla="*/ 43 h 128"/>
                <a:gd name="T106" fmla="*/ 68 w 139"/>
                <a:gd name="T107" fmla="*/ 40 h 128"/>
                <a:gd name="T108" fmla="*/ 74 w 139"/>
                <a:gd name="T109" fmla="*/ 45 h 128"/>
                <a:gd name="T110" fmla="*/ 80 w 139"/>
                <a:gd name="T111" fmla="*/ 47 h 128"/>
                <a:gd name="T112" fmla="*/ 85 w 139"/>
                <a:gd name="T113" fmla="*/ 105 h 128"/>
                <a:gd name="T114" fmla="*/ 128 w 139"/>
                <a:gd name="T115" fmla="*/ 75 h 128"/>
                <a:gd name="T116" fmla="*/ 126 w 139"/>
                <a:gd name="T117" fmla="*/ 74 h 128"/>
                <a:gd name="T118" fmla="*/ 128 w 139"/>
                <a:gd name="T119" fmla="*/ 69 h 128"/>
                <a:gd name="T120" fmla="*/ 126 w 139"/>
                <a:gd name="T121" fmla="*/ 6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 h="128">
                  <a:moveTo>
                    <a:pt x="131" y="94"/>
                  </a:moveTo>
                  <a:cubicBezTo>
                    <a:pt x="130" y="95"/>
                    <a:pt x="129" y="93"/>
                    <a:pt x="129" y="94"/>
                  </a:cubicBezTo>
                  <a:cubicBezTo>
                    <a:pt x="127" y="95"/>
                    <a:pt x="126" y="98"/>
                    <a:pt x="125" y="100"/>
                  </a:cubicBezTo>
                  <a:cubicBezTo>
                    <a:pt x="124" y="101"/>
                    <a:pt x="122" y="100"/>
                    <a:pt x="121" y="102"/>
                  </a:cubicBezTo>
                  <a:cubicBezTo>
                    <a:pt x="120" y="106"/>
                    <a:pt x="117" y="113"/>
                    <a:pt x="119" y="115"/>
                  </a:cubicBezTo>
                  <a:cubicBezTo>
                    <a:pt x="120" y="115"/>
                    <a:pt x="120" y="115"/>
                    <a:pt x="120" y="115"/>
                  </a:cubicBezTo>
                  <a:cubicBezTo>
                    <a:pt x="126" y="109"/>
                    <a:pt x="132" y="102"/>
                    <a:pt x="135" y="94"/>
                  </a:cubicBezTo>
                  <a:cubicBezTo>
                    <a:pt x="135" y="93"/>
                    <a:pt x="135" y="93"/>
                    <a:pt x="134" y="93"/>
                  </a:cubicBezTo>
                  <a:cubicBezTo>
                    <a:pt x="134" y="92"/>
                    <a:pt x="135" y="91"/>
                    <a:pt x="135" y="90"/>
                  </a:cubicBezTo>
                  <a:cubicBezTo>
                    <a:pt x="134" y="90"/>
                    <a:pt x="134" y="91"/>
                    <a:pt x="133" y="91"/>
                  </a:cubicBezTo>
                  <a:cubicBezTo>
                    <a:pt x="132" y="91"/>
                    <a:pt x="131" y="92"/>
                    <a:pt x="131" y="94"/>
                  </a:cubicBezTo>
                  <a:close/>
                  <a:moveTo>
                    <a:pt x="131" y="25"/>
                  </a:moveTo>
                  <a:cubicBezTo>
                    <a:pt x="133" y="28"/>
                    <a:pt x="134" y="31"/>
                    <a:pt x="135" y="34"/>
                  </a:cubicBezTo>
                  <a:cubicBezTo>
                    <a:pt x="135" y="34"/>
                    <a:pt x="134" y="33"/>
                    <a:pt x="134" y="33"/>
                  </a:cubicBezTo>
                  <a:cubicBezTo>
                    <a:pt x="134" y="33"/>
                    <a:pt x="134" y="33"/>
                    <a:pt x="134" y="33"/>
                  </a:cubicBezTo>
                  <a:cubicBezTo>
                    <a:pt x="133" y="33"/>
                    <a:pt x="133" y="33"/>
                    <a:pt x="133" y="34"/>
                  </a:cubicBezTo>
                  <a:cubicBezTo>
                    <a:pt x="134" y="34"/>
                    <a:pt x="134" y="34"/>
                    <a:pt x="135" y="35"/>
                  </a:cubicBezTo>
                  <a:cubicBezTo>
                    <a:pt x="135" y="35"/>
                    <a:pt x="135" y="36"/>
                    <a:pt x="136" y="37"/>
                  </a:cubicBezTo>
                  <a:cubicBezTo>
                    <a:pt x="136" y="37"/>
                    <a:pt x="136" y="37"/>
                    <a:pt x="136" y="37"/>
                  </a:cubicBezTo>
                  <a:cubicBezTo>
                    <a:pt x="136" y="38"/>
                    <a:pt x="136" y="38"/>
                    <a:pt x="136" y="39"/>
                  </a:cubicBezTo>
                  <a:cubicBezTo>
                    <a:pt x="136" y="40"/>
                    <a:pt x="136" y="40"/>
                    <a:pt x="135" y="40"/>
                  </a:cubicBezTo>
                  <a:cubicBezTo>
                    <a:pt x="134" y="39"/>
                    <a:pt x="134" y="39"/>
                    <a:pt x="134" y="38"/>
                  </a:cubicBezTo>
                  <a:cubicBezTo>
                    <a:pt x="134" y="38"/>
                    <a:pt x="131" y="35"/>
                    <a:pt x="131" y="34"/>
                  </a:cubicBezTo>
                  <a:cubicBezTo>
                    <a:pt x="131" y="32"/>
                    <a:pt x="132" y="33"/>
                    <a:pt x="131" y="32"/>
                  </a:cubicBezTo>
                  <a:cubicBezTo>
                    <a:pt x="131" y="30"/>
                    <a:pt x="130" y="30"/>
                    <a:pt x="129" y="30"/>
                  </a:cubicBezTo>
                  <a:cubicBezTo>
                    <a:pt x="129" y="30"/>
                    <a:pt x="129" y="31"/>
                    <a:pt x="129" y="31"/>
                  </a:cubicBezTo>
                  <a:cubicBezTo>
                    <a:pt x="127" y="32"/>
                    <a:pt x="126" y="30"/>
                    <a:pt x="124" y="30"/>
                  </a:cubicBezTo>
                  <a:cubicBezTo>
                    <a:pt x="124" y="31"/>
                    <a:pt x="124" y="31"/>
                    <a:pt x="124" y="32"/>
                  </a:cubicBezTo>
                  <a:cubicBezTo>
                    <a:pt x="124" y="32"/>
                    <a:pt x="124" y="33"/>
                    <a:pt x="124" y="33"/>
                  </a:cubicBezTo>
                  <a:cubicBezTo>
                    <a:pt x="124" y="34"/>
                    <a:pt x="125" y="34"/>
                    <a:pt x="125" y="34"/>
                  </a:cubicBezTo>
                  <a:cubicBezTo>
                    <a:pt x="126" y="34"/>
                    <a:pt x="126" y="34"/>
                    <a:pt x="127" y="35"/>
                  </a:cubicBezTo>
                  <a:cubicBezTo>
                    <a:pt x="127" y="35"/>
                    <a:pt x="127" y="35"/>
                    <a:pt x="128" y="35"/>
                  </a:cubicBezTo>
                  <a:cubicBezTo>
                    <a:pt x="130" y="37"/>
                    <a:pt x="131" y="40"/>
                    <a:pt x="132" y="43"/>
                  </a:cubicBezTo>
                  <a:cubicBezTo>
                    <a:pt x="132" y="44"/>
                    <a:pt x="133" y="44"/>
                    <a:pt x="133" y="44"/>
                  </a:cubicBezTo>
                  <a:cubicBezTo>
                    <a:pt x="133" y="45"/>
                    <a:pt x="132" y="44"/>
                    <a:pt x="132" y="44"/>
                  </a:cubicBezTo>
                  <a:cubicBezTo>
                    <a:pt x="131" y="44"/>
                    <a:pt x="131" y="45"/>
                    <a:pt x="132" y="46"/>
                  </a:cubicBezTo>
                  <a:cubicBezTo>
                    <a:pt x="132" y="46"/>
                    <a:pt x="133" y="46"/>
                    <a:pt x="133" y="46"/>
                  </a:cubicBezTo>
                  <a:cubicBezTo>
                    <a:pt x="133" y="46"/>
                    <a:pt x="132" y="43"/>
                    <a:pt x="134" y="45"/>
                  </a:cubicBezTo>
                  <a:cubicBezTo>
                    <a:pt x="134" y="45"/>
                    <a:pt x="134" y="45"/>
                    <a:pt x="134" y="46"/>
                  </a:cubicBezTo>
                  <a:cubicBezTo>
                    <a:pt x="134" y="46"/>
                    <a:pt x="134" y="46"/>
                    <a:pt x="134" y="46"/>
                  </a:cubicBezTo>
                  <a:cubicBezTo>
                    <a:pt x="134" y="46"/>
                    <a:pt x="135" y="46"/>
                    <a:pt x="135" y="47"/>
                  </a:cubicBezTo>
                  <a:cubicBezTo>
                    <a:pt x="135" y="48"/>
                    <a:pt x="134" y="48"/>
                    <a:pt x="134" y="49"/>
                  </a:cubicBezTo>
                  <a:cubicBezTo>
                    <a:pt x="134" y="50"/>
                    <a:pt x="134" y="51"/>
                    <a:pt x="134" y="53"/>
                  </a:cubicBezTo>
                  <a:cubicBezTo>
                    <a:pt x="134" y="53"/>
                    <a:pt x="134" y="53"/>
                    <a:pt x="134" y="53"/>
                  </a:cubicBezTo>
                  <a:cubicBezTo>
                    <a:pt x="133" y="52"/>
                    <a:pt x="133" y="52"/>
                    <a:pt x="133" y="52"/>
                  </a:cubicBezTo>
                  <a:cubicBezTo>
                    <a:pt x="132" y="53"/>
                    <a:pt x="131" y="53"/>
                    <a:pt x="131" y="54"/>
                  </a:cubicBezTo>
                  <a:cubicBezTo>
                    <a:pt x="131" y="54"/>
                    <a:pt x="131" y="55"/>
                    <a:pt x="131" y="55"/>
                  </a:cubicBezTo>
                  <a:cubicBezTo>
                    <a:pt x="131" y="55"/>
                    <a:pt x="131" y="55"/>
                    <a:pt x="130" y="55"/>
                  </a:cubicBezTo>
                  <a:cubicBezTo>
                    <a:pt x="130" y="55"/>
                    <a:pt x="130" y="55"/>
                    <a:pt x="130" y="55"/>
                  </a:cubicBezTo>
                  <a:cubicBezTo>
                    <a:pt x="129" y="54"/>
                    <a:pt x="129" y="52"/>
                    <a:pt x="129" y="51"/>
                  </a:cubicBezTo>
                  <a:cubicBezTo>
                    <a:pt x="130" y="51"/>
                    <a:pt x="131" y="51"/>
                    <a:pt x="131" y="51"/>
                  </a:cubicBezTo>
                  <a:cubicBezTo>
                    <a:pt x="132" y="51"/>
                    <a:pt x="132" y="51"/>
                    <a:pt x="132" y="50"/>
                  </a:cubicBezTo>
                  <a:cubicBezTo>
                    <a:pt x="132" y="50"/>
                    <a:pt x="133" y="50"/>
                    <a:pt x="133" y="50"/>
                  </a:cubicBezTo>
                  <a:cubicBezTo>
                    <a:pt x="133" y="49"/>
                    <a:pt x="133" y="48"/>
                    <a:pt x="132" y="47"/>
                  </a:cubicBezTo>
                  <a:cubicBezTo>
                    <a:pt x="132" y="46"/>
                    <a:pt x="131" y="46"/>
                    <a:pt x="131" y="45"/>
                  </a:cubicBezTo>
                  <a:cubicBezTo>
                    <a:pt x="131" y="44"/>
                    <a:pt x="131" y="43"/>
                    <a:pt x="131" y="43"/>
                  </a:cubicBezTo>
                  <a:cubicBezTo>
                    <a:pt x="131" y="41"/>
                    <a:pt x="130" y="40"/>
                    <a:pt x="129" y="39"/>
                  </a:cubicBezTo>
                  <a:cubicBezTo>
                    <a:pt x="128" y="39"/>
                    <a:pt x="129" y="41"/>
                    <a:pt x="129" y="42"/>
                  </a:cubicBezTo>
                  <a:cubicBezTo>
                    <a:pt x="129" y="43"/>
                    <a:pt x="129" y="44"/>
                    <a:pt x="128" y="45"/>
                  </a:cubicBezTo>
                  <a:cubicBezTo>
                    <a:pt x="128" y="45"/>
                    <a:pt x="127" y="44"/>
                    <a:pt x="127" y="45"/>
                  </a:cubicBezTo>
                  <a:cubicBezTo>
                    <a:pt x="127" y="46"/>
                    <a:pt x="127" y="47"/>
                    <a:pt x="127" y="48"/>
                  </a:cubicBezTo>
                  <a:cubicBezTo>
                    <a:pt x="127" y="48"/>
                    <a:pt x="127" y="48"/>
                    <a:pt x="128" y="49"/>
                  </a:cubicBezTo>
                  <a:cubicBezTo>
                    <a:pt x="129" y="50"/>
                    <a:pt x="129" y="50"/>
                    <a:pt x="129" y="52"/>
                  </a:cubicBezTo>
                  <a:cubicBezTo>
                    <a:pt x="129" y="53"/>
                    <a:pt x="127" y="52"/>
                    <a:pt x="127" y="52"/>
                  </a:cubicBezTo>
                  <a:cubicBezTo>
                    <a:pt x="125" y="48"/>
                    <a:pt x="126" y="50"/>
                    <a:pt x="125" y="47"/>
                  </a:cubicBezTo>
                  <a:cubicBezTo>
                    <a:pt x="125" y="47"/>
                    <a:pt x="124" y="48"/>
                    <a:pt x="124" y="48"/>
                  </a:cubicBezTo>
                  <a:cubicBezTo>
                    <a:pt x="123" y="47"/>
                    <a:pt x="124" y="47"/>
                    <a:pt x="123" y="46"/>
                  </a:cubicBezTo>
                  <a:cubicBezTo>
                    <a:pt x="123" y="46"/>
                    <a:pt x="123" y="46"/>
                    <a:pt x="123" y="46"/>
                  </a:cubicBezTo>
                  <a:cubicBezTo>
                    <a:pt x="122" y="46"/>
                    <a:pt x="122" y="46"/>
                    <a:pt x="122" y="47"/>
                  </a:cubicBezTo>
                  <a:cubicBezTo>
                    <a:pt x="122" y="47"/>
                    <a:pt x="123" y="48"/>
                    <a:pt x="123" y="48"/>
                  </a:cubicBezTo>
                  <a:cubicBezTo>
                    <a:pt x="125" y="49"/>
                    <a:pt x="124" y="48"/>
                    <a:pt x="124" y="51"/>
                  </a:cubicBezTo>
                  <a:cubicBezTo>
                    <a:pt x="124" y="53"/>
                    <a:pt x="125" y="55"/>
                    <a:pt x="126" y="57"/>
                  </a:cubicBezTo>
                  <a:cubicBezTo>
                    <a:pt x="126" y="57"/>
                    <a:pt x="126" y="58"/>
                    <a:pt x="126" y="58"/>
                  </a:cubicBezTo>
                  <a:cubicBezTo>
                    <a:pt x="126" y="59"/>
                    <a:pt x="125" y="61"/>
                    <a:pt x="124" y="62"/>
                  </a:cubicBezTo>
                  <a:cubicBezTo>
                    <a:pt x="123" y="63"/>
                    <a:pt x="123" y="63"/>
                    <a:pt x="122" y="64"/>
                  </a:cubicBezTo>
                  <a:cubicBezTo>
                    <a:pt x="121" y="64"/>
                    <a:pt x="121" y="63"/>
                    <a:pt x="121" y="63"/>
                  </a:cubicBezTo>
                  <a:cubicBezTo>
                    <a:pt x="120" y="63"/>
                    <a:pt x="119" y="63"/>
                    <a:pt x="119" y="64"/>
                  </a:cubicBezTo>
                  <a:cubicBezTo>
                    <a:pt x="119" y="65"/>
                    <a:pt x="119" y="65"/>
                    <a:pt x="119" y="66"/>
                  </a:cubicBezTo>
                  <a:cubicBezTo>
                    <a:pt x="120" y="67"/>
                    <a:pt x="120" y="67"/>
                    <a:pt x="121" y="67"/>
                  </a:cubicBezTo>
                  <a:cubicBezTo>
                    <a:pt x="121" y="68"/>
                    <a:pt x="121" y="69"/>
                    <a:pt x="121" y="70"/>
                  </a:cubicBezTo>
                  <a:cubicBezTo>
                    <a:pt x="121" y="71"/>
                    <a:pt x="121" y="71"/>
                    <a:pt x="121" y="72"/>
                  </a:cubicBezTo>
                  <a:cubicBezTo>
                    <a:pt x="121" y="73"/>
                    <a:pt x="120" y="74"/>
                    <a:pt x="120" y="74"/>
                  </a:cubicBezTo>
                  <a:cubicBezTo>
                    <a:pt x="119" y="75"/>
                    <a:pt x="119" y="75"/>
                    <a:pt x="118" y="74"/>
                  </a:cubicBezTo>
                  <a:cubicBezTo>
                    <a:pt x="118" y="74"/>
                    <a:pt x="117" y="71"/>
                    <a:pt x="116" y="71"/>
                  </a:cubicBezTo>
                  <a:cubicBezTo>
                    <a:pt x="115" y="71"/>
                    <a:pt x="116" y="73"/>
                    <a:pt x="116" y="74"/>
                  </a:cubicBezTo>
                  <a:cubicBezTo>
                    <a:pt x="117" y="75"/>
                    <a:pt x="118" y="76"/>
                    <a:pt x="118" y="77"/>
                  </a:cubicBezTo>
                  <a:cubicBezTo>
                    <a:pt x="118" y="77"/>
                    <a:pt x="118" y="78"/>
                    <a:pt x="118" y="79"/>
                  </a:cubicBezTo>
                  <a:cubicBezTo>
                    <a:pt x="118" y="80"/>
                    <a:pt x="118" y="82"/>
                    <a:pt x="118" y="83"/>
                  </a:cubicBezTo>
                  <a:cubicBezTo>
                    <a:pt x="118" y="85"/>
                    <a:pt x="119" y="86"/>
                    <a:pt x="119" y="88"/>
                  </a:cubicBezTo>
                  <a:cubicBezTo>
                    <a:pt x="119" y="90"/>
                    <a:pt x="122" y="88"/>
                    <a:pt x="123" y="88"/>
                  </a:cubicBezTo>
                  <a:cubicBezTo>
                    <a:pt x="123" y="89"/>
                    <a:pt x="123" y="90"/>
                    <a:pt x="124" y="90"/>
                  </a:cubicBezTo>
                  <a:cubicBezTo>
                    <a:pt x="125" y="90"/>
                    <a:pt x="126" y="89"/>
                    <a:pt x="127" y="89"/>
                  </a:cubicBezTo>
                  <a:cubicBezTo>
                    <a:pt x="127" y="89"/>
                    <a:pt x="127" y="90"/>
                    <a:pt x="128" y="90"/>
                  </a:cubicBezTo>
                  <a:cubicBezTo>
                    <a:pt x="128" y="90"/>
                    <a:pt x="128" y="90"/>
                    <a:pt x="128" y="90"/>
                  </a:cubicBezTo>
                  <a:cubicBezTo>
                    <a:pt x="129" y="90"/>
                    <a:pt x="129" y="89"/>
                    <a:pt x="129" y="89"/>
                  </a:cubicBezTo>
                  <a:cubicBezTo>
                    <a:pt x="130" y="89"/>
                    <a:pt x="130" y="89"/>
                    <a:pt x="130" y="89"/>
                  </a:cubicBezTo>
                  <a:cubicBezTo>
                    <a:pt x="130" y="89"/>
                    <a:pt x="131" y="89"/>
                    <a:pt x="131" y="90"/>
                  </a:cubicBezTo>
                  <a:cubicBezTo>
                    <a:pt x="130" y="90"/>
                    <a:pt x="128" y="91"/>
                    <a:pt x="128" y="91"/>
                  </a:cubicBezTo>
                  <a:cubicBezTo>
                    <a:pt x="128" y="92"/>
                    <a:pt x="128" y="91"/>
                    <a:pt x="127" y="91"/>
                  </a:cubicBezTo>
                  <a:cubicBezTo>
                    <a:pt x="127" y="91"/>
                    <a:pt x="127" y="91"/>
                    <a:pt x="127" y="91"/>
                  </a:cubicBezTo>
                  <a:cubicBezTo>
                    <a:pt x="126" y="91"/>
                    <a:pt x="127" y="92"/>
                    <a:pt x="127" y="92"/>
                  </a:cubicBezTo>
                  <a:cubicBezTo>
                    <a:pt x="126" y="92"/>
                    <a:pt x="126" y="92"/>
                    <a:pt x="126" y="92"/>
                  </a:cubicBezTo>
                  <a:cubicBezTo>
                    <a:pt x="125" y="92"/>
                    <a:pt x="125" y="91"/>
                    <a:pt x="125" y="91"/>
                  </a:cubicBezTo>
                  <a:cubicBezTo>
                    <a:pt x="125" y="91"/>
                    <a:pt x="124" y="91"/>
                    <a:pt x="124" y="91"/>
                  </a:cubicBezTo>
                  <a:cubicBezTo>
                    <a:pt x="122" y="91"/>
                    <a:pt x="121" y="91"/>
                    <a:pt x="119" y="90"/>
                  </a:cubicBezTo>
                  <a:cubicBezTo>
                    <a:pt x="118" y="90"/>
                    <a:pt x="118" y="89"/>
                    <a:pt x="117" y="88"/>
                  </a:cubicBezTo>
                  <a:cubicBezTo>
                    <a:pt x="117" y="87"/>
                    <a:pt x="117" y="87"/>
                    <a:pt x="117" y="87"/>
                  </a:cubicBezTo>
                  <a:cubicBezTo>
                    <a:pt x="116" y="84"/>
                    <a:pt x="115" y="82"/>
                    <a:pt x="114" y="79"/>
                  </a:cubicBezTo>
                  <a:cubicBezTo>
                    <a:pt x="114" y="79"/>
                    <a:pt x="113" y="78"/>
                    <a:pt x="114" y="78"/>
                  </a:cubicBezTo>
                  <a:cubicBezTo>
                    <a:pt x="114" y="77"/>
                    <a:pt x="114" y="78"/>
                    <a:pt x="114" y="78"/>
                  </a:cubicBezTo>
                  <a:cubicBezTo>
                    <a:pt x="115" y="78"/>
                    <a:pt x="115" y="78"/>
                    <a:pt x="115" y="78"/>
                  </a:cubicBezTo>
                  <a:cubicBezTo>
                    <a:pt x="115" y="78"/>
                    <a:pt x="116" y="80"/>
                    <a:pt x="116" y="79"/>
                  </a:cubicBezTo>
                  <a:cubicBezTo>
                    <a:pt x="117" y="76"/>
                    <a:pt x="116" y="78"/>
                    <a:pt x="115" y="76"/>
                  </a:cubicBezTo>
                  <a:cubicBezTo>
                    <a:pt x="115" y="73"/>
                    <a:pt x="115" y="70"/>
                    <a:pt x="114" y="68"/>
                  </a:cubicBezTo>
                  <a:cubicBezTo>
                    <a:pt x="114" y="67"/>
                    <a:pt x="113" y="69"/>
                    <a:pt x="112" y="68"/>
                  </a:cubicBezTo>
                  <a:cubicBezTo>
                    <a:pt x="112" y="68"/>
                    <a:pt x="112" y="67"/>
                    <a:pt x="112" y="66"/>
                  </a:cubicBezTo>
                  <a:cubicBezTo>
                    <a:pt x="112" y="65"/>
                    <a:pt x="112" y="65"/>
                    <a:pt x="112" y="64"/>
                  </a:cubicBezTo>
                  <a:cubicBezTo>
                    <a:pt x="112" y="64"/>
                    <a:pt x="111" y="62"/>
                    <a:pt x="111" y="62"/>
                  </a:cubicBezTo>
                  <a:cubicBezTo>
                    <a:pt x="110" y="62"/>
                    <a:pt x="109" y="62"/>
                    <a:pt x="109" y="62"/>
                  </a:cubicBezTo>
                  <a:cubicBezTo>
                    <a:pt x="109" y="63"/>
                    <a:pt x="109" y="64"/>
                    <a:pt x="109" y="64"/>
                  </a:cubicBezTo>
                  <a:cubicBezTo>
                    <a:pt x="109" y="65"/>
                    <a:pt x="108" y="64"/>
                    <a:pt x="108" y="65"/>
                  </a:cubicBezTo>
                  <a:cubicBezTo>
                    <a:pt x="108" y="65"/>
                    <a:pt x="108" y="66"/>
                    <a:pt x="108" y="66"/>
                  </a:cubicBezTo>
                  <a:cubicBezTo>
                    <a:pt x="108" y="66"/>
                    <a:pt x="107" y="66"/>
                    <a:pt x="107" y="66"/>
                  </a:cubicBezTo>
                  <a:cubicBezTo>
                    <a:pt x="107" y="66"/>
                    <a:pt x="107" y="67"/>
                    <a:pt x="106" y="68"/>
                  </a:cubicBezTo>
                  <a:cubicBezTo>
                    <a:pt x="106" y="68"/>
                    <a:pt x="106" y="68"/>
                    <a:pt x="105" y="68"/>
                  </a:cubicBezTo>
                  <a:cubicBezTo>
                    <a:pt x="105" y="69"/>
                    <a:pt x="105" y="70"/>
                    <a:pt x="105" y="72"/>
                  </a:cubicBezTo>
                  <a:cubicBezTo>
                    <a:pt x="105" y="72"/>
                    <a:pt x="105" y="73"/>
                    <a:pt x="105" y="73"/>
                  </a:cubicBezTo>
                  <a:cubicBezTo>
                    <a:pt x="106" y="74"/>
                    <a:pt x="106" y="74"/>
                    <a:pt x="106" y="76"/>
                  </a:cubicBezTo>
                  <a:cubicBezTo>
                    <a:pt x="106" y="76"/>
                    <a:pt x="107" y="77"/>
                    <a:pt x="106" y="77"/>
                  </a:cubicBezTo>
                  <a:cubicBezTo>
                    <a:pt x="106" y="78"/>
                    <a:pt x="105" y="78"/>
                    <a:pt x="105" y="77"/>
                  </a:cubicBezTo>
                  <a:cubicBezTo>
                    <a:pt x="105" y="77"/>
                    <a:pt x="105" y="75"/>
                    <a:pt x="105" y="75"/>
                  </a:cubicBezTo>
                  <a:cubicBezTo>
                    <a:pt x="105" y="74"/>
                    <a:pt x="104" y="76"/>
                    <a:pt x="104" y="76"/>
                  </a:cubicBezTo>
                  <a:cubicBezTo>
                    <a:pt x="103" y="76"/>
                    <a:pt x="103" y="74"/>
                    <a:pt x="103" y="73"/>
                  </a:cubicBezTo>
                  <a:cubicBezTo>
                    <a:pt x="102" y="69"/>
                    <a:pt x="101" y="66"/>
                    <a:pt x="100" y="63"/>
                  </a:cubicBezTo>
                  <a:cubicBezTo>
                    <a:pt x="100" y="63"/>
                    <a:pt x="101" y="63"/>
                    <a:pt x="101" y="63"/>
                  </a:cubicBezTo>
                  <a:cubicBezTo>
                    <a:pt x="100" y="63"/>
                    <a:pt x="100" y="63"/>
                    <a:pt x="100" y="63"/>
                  </a:cubicBezTo>
                  <a:cubicBezTo>
                    <a:pt x="99" y="63"/>
                    <a:pt x="99" y="62"/>
                    <a:pt x="99" y="61"/>
                  </a:cubicBezTo>
                  <a:cubicBezTo>
                    <a:pt x="98" y="60"/>
                    <a:pt x="98" y="59"/>
                    <a:pt x="97" y="58"/>
                  </a:cubicBezTo>
                  <a:cubicBezTo>
                    <a:pt x="96" y="58"/>
                    <a:pt x="94" y="58"/>
                    <a:pt x="92" y="58"/>
                  </a:cubicBezTo>
                  <a:cubicBezTo>
                    <a:pt x="92" y="59"/>
                    <a:pt x="94" y="59"/>
                    <a:pt x="94" y="61"/>
                  </a:cubicBezTo>
                  <a:cubicBezTo>
                    <a:pt x="94" y="65"/>
                    <a:pt x="91" y="67"/>
                    <a:pt x="90" y="69"/>
                  </a:cubicBezTo>
                  <a:cubicBezTo>
                    <a:pt x="89" y="71"/>
                    <a:pt x="86" y="69"/>
                    <a:pt x="85" y="72"/>
                  </a:cubicBezTo>
                  <a:cubicBezTo>
                    <a:pt x="85" y="75"/>
                    <a:pt x="89" y="70"/>
                    <a:pt x="90" y="72"/>
                  </a:cubicBezTo>
                  <a:cubicBezTo>
                    <a:pt x="91" y="81"/>
                    <a:pt x="83" y="84"/>
                    <a:pt x="83" y="90"/>
                  </a:cubicBezTo>
                  <a:cubicBezTo>
                    <a:pt x="83" y="91"/>
                    <a:pt x="83" y="92"/>
                    <a:pt x="83" y="93"/>
                  </a:cubicBezTo>
                  <a:cubicBezTo>
                    <a:pt x="83" y="95"/>
                    <a:pt x="84" y="94"/>
                    <a:pt x="84" y="96"/>
                  </a:cubicBezTo>
                  <a:cubicBezTo>
                    <a:pt x="84" y="97"/>
                    <a:pt x="84" y="97"/>
                    <a:pt x="84" y="98"/>
                  </a:cubicBezTo>
                  <a:cubicBezTo>
                    <a:pt x="84" y="101"/>
                    <a:pt x="81" y="103"/>
                    <a:pt x="81" y="105"/>
                  </a:cubicBezTo>
                  <a:cubicBezTo>
                    <a:pt x="80" y="106"/>
                    <a:pt x="81" y="107"/>
                    <a:pt x="81" y="109"/>
                  </a:cubicBezTo>
                  <a:cubicBezTo>
                    <a:pt x="81" y="112"/>
                    <a:pt x="80" y="109"/>
                    <a:pt x="79" y="112"/>
                  </a:cubicBezTo>
                  <a:cubicBezTo>
                    <a:pt x="79" y="112"/>
                    <a:pt x="79" y="116"/>
                    <a:pt x="79" y="116"/>
                  </a:cubicBezTo>
                  <a:cubicBezTo>
                    <a:pt x="78" y="116"/>
                    <a:pt x="78" y="117"/>
                    <a:pt x="78" y="117"/>
                  </a:cubicBezTo>
                  <a:cubicBezTo>
                    <a:pt x="78" y="117"/>
                    <a:pt x="78" y="118"/>
                    <a:pt x="78" y="118"/>
                  </a:cubicBezTo>
                  <a:cubicBezTo>
                    <a:pt x="77" y="118"/>
                    <a:pt x="77" y="118"/>
                    <a:pt x="77" y="118"/>
                  </a:cubicBezTo>
                  <a:cubicBezTo>
                    <a:pt x="77" y="120"/>
                    <a:pt x="76" y="121"/>
                    <a:pt x="75" y="121"/>
                  </a:cubicBezTo>
                  <a:cubicBezTo>
                    <a:pt x="74" y="121"/>
                    <a:pt x="72" y="122"/>
                    <a:pt x="72" y="121"/>
                  </a:cubicBezTo>
                  <a:cubicBezTo>
                    <a:pt x="70" y="117"/>
                    <a:pt x="70" y="112"/>
                    <a:pt x="70" y="108"/>
                  </a:cubicBezTo>
                  <a:cubicBezTo>
                    <a:pt x="69" y="105"/>
                    <a:pt x="68" y="104"/>
                    <a:pt x="68" y="102"/>
                  </a:cubicBezTo>
                  <a:cubicBezTo>
                    <a:pt x="68" y="101"/>
                    <a:pt x="68" y="101"/>
                    <a:pt x="68" y="101"/>
                  </a:cubicBezTo>
                  <a:cubicBezTo>
                    <a:pt x="68" y="101"/>
                    <a:pt x="69" y="101"/>
                    <a:pt x="69" y="101"/>
                  </a:cubicBezTo>
                  <a:cubicBezTo>
                    <a:pt x="69" y="95"/>
                    <a:pt x="68" y="90"/>
                    <a:pt x="67" y="85"/>
                  </a:cubicBezTo>
                  <a:cubicBezTo>
                    <a:pt x="67" y="84"/>
                    <a:pt x="67" y="85"/>
                    <a:pt x="67" y="85"/>
                  </a:cubicBezTo>
                  <a:cubicBezTo>
                    <a:pt x="67" y="85"/>
                    <a:pt x="67" y="85"/>
                    <a:pt x="67" y="84"/>
                  </a:cubicBezTo>
                  <a:cubicBezTo>
                    <a:pt x="67" y="82"/>
                    <a:pt x="68" y="79"/>
                    <a:pt x="67" y="79"/>
                  </a:cubicBezTo>
                  <a:cubicBezTo>
                    <a:pt x="63" y="77"/>
                    <a:pt x="65" y="76"/>
                    <a:pt x="63" y="77"/>
                  </a:cubicBezTo>
                  <a:cubicBezTo>
                    <a:pt x="61" y="78"/>
                    <a:pt x="61" y="79"/>
                    <a:pt x="58" y="78"/>
                  </a:cubicBezTo>
                  <a:cubicBezTo>
                    <a:pt x="53" y="78"/>
                    <a:pt x="55" y="73"/>
                    <a:pt x="53" y="71"/>
                  </a:cubicBezTo>
                  <a:cubicBezTo>
                    <a:pt x="52" y="71"/>
                    <a:pt x="53" y="69"/>
                    <a:pt x="53" y="68"/>
                  </a:cubicBezTo>
                  <a:cubicBezTo>
                    <a:pt x="52" y="65"/>
                    <a:pt x="52" y="60"/>
                    <a:pt x="54" y="58"/>
                  </a:cubicBezTo>
                  <a:cubicBezTo>
                    <a:pt x="56" y="56"/>
                    <a:pt x="56" y="50"/>
                    <a:pt x="57" y="48"/>
                  </a:cubicBezTo>
                  <a:cubicBezTo>
                    <a:pt x="57" y="47"/>
                    <a:pt x="59" y="47"/>
                    <a:pt x="59" y="46"/>
                  </a:cubicBezTo>
                  <a:cubicBezTo>
                    <a:pt x="59" y="44"/>
                    <a:pt x="58" y="46"/>
                    <a:pt x="57" y="44"/>
                  </a:cubicBezTo>
                  <a:cubicBezTo>
                    <a:pt x="57" y="42"/>
                    <a:pt x="58" y="39"/>
                    <a:pt x="58" y="37"/>
                  </a:cubicBezTo>
                  <a:cubicBezTo>
                    <a:pt x="58" y="36"/>
                    <a:pt x="59" y="36"/>
                    <a:pt x="59" y="36"/>
                  </a:cubicBezTo>
                  <a:cubicBezTo>
                    <a:pt x="59" y="36"/>
                    <a:pt x="60" y="37"/>
                    <a:pt x="61" y="36"/>
                  </a:cubicBezTo>
                  <a:cubicBezTo>
                    <a:pt x="62" y="35"/>
                    <a:pt x="61" y="33"/>
                    <a:pt x="61" y="31"/>
                  </a:cubicBezTo>
                  <a:cubicBezTo>
                    <a:pt x="61" y="30"/>
                    <a:pt x="60" y="31"/>
                    <a:pt x="61" y="30"/>
                  </a:cubicBezTo>
                  <a:cubicBezTo>
                    <a:pt x="61" y="29"/>
                    <a:pt x="61" y="28"/>
                    <a:pt x="62" y="27"/>
                  </a:cubicBezTo>
                  <a:cubicBezTo>
                    <a:pt x="62" y="26"/>
                    <a:pt x="62" y="26"/>
                    <a:pt x="62" y="25"/>
                  </a:cubicBezTo>
                  <a:cubicBezTo>
                    <a:pt x="61" y="25"/>
                    <a:pt x="61" y="25"/>
                    <a:pt x="61" y="25"/>
                  </a:cubicBezTo>
                  <a:cubicBezTo>
                    <a:pt x="61" y="26"/>
                    <a:pt x="61" y="28"/>
                    <a:pt x="60" y="28"/>
                  </a:cubicBezTo>
                  <a:cubicBezTo>
                    <a:pt x="60" y="29"/>
                    <a:pt x="60" y="29"/>
                    <a:pt x="60" y="29"/>
                  </a:cubicBezTo>
                  <a:cubicBezTo>
                    <a:pt x="59" y="29"/>
                    <a:pt x="58" y="29"/>
                    <a:pt x="58" y="29"/>
                  </a:cubicBezTo>
                  <a:cubicBezTo>
                    <a:pt x="58" y="27"/>
                    <a:pt x="59" y="26"/>
                    <a:pt x="59" y="25"/>
                  </a:cubicBezTo>
                  <a:cubicBezTo>
                    <a:pt x="60" y="24"/>
                    <a:pt x="60" y="25"/>
                    <a:pt x="61" y="24"/>
                  </a:cubicBezTo>
                  <a:cubicBezTo>
                    <a:pt x="61" y="24"/>
                    <a:pt x="61" y="23"/>
                    <a:pt x="61" y="23"/>
                  </a:cubicBezTo>
                  <a:cubicBezTo>
                    <a:pt x="61" y="22"/>
                    <a:pt x="62" y="21"/>
                    <a:pt x="62" y="22"/>
                  </a:cubicBezTo>
                  <a:cubicBezTo>
                    <a:pt x="63" y="24"/>
                    <a:pt x="63" y="27"/>
                    <a:pt x="65" y="28"/>
                  </a:cubicBezTo>
                  <a:cubicBezTo>
                    <a:pt x="69" y="31"/>
                    <a:pt x="66" y="22"/>
                    <a:pt x="66" y="22"/>
                  </a:cubicBezTo>
                  <a:cubicBezTo>
                    <a:pt x="66" y="21"/>
                    <a:pt x="66" y="20"/>
                    <a:pt x="66" y="20"/>
                  </a:cubicBezTo>
                  <a:cubicBezTo>
                    <a:pt x="66" y="17"/>
                    <a:pt x="66" y="17"/>
                    <a:pt x="67" y="16"/>
                  </a:cubicBezTo>
                  <a:cubicBezTo>
                    <a:pt x="67" y="16"/>
                    <a:pt x="68" y="17"/>
                    <a:pt x="68" y="17"/>
                  </a:cubicBezTo>
                  <a:cubicBezTo>
                    <a:pt x="69" y="15"/>
                    <a:pt x="71" y="10"/>
                    <a:pt x="73" y="10"/>
                  </a:cubicBezTo>
                  <a:cubicBezTo>
                    <a:pt x="73" y="10"/>
                    <a:pt x="74" y="10"/>
                    <a:pt x="74" y="10"/>
                  </a:cubicBezTo>
                  <a:cubicBezTo>
                    <a:pt x="76" y="10"/>
                    <a:pt x="76" y="11"/>
                    <a:pt x="78" y="12"/>
                  </a:cubicBezTo>
                  <a:cubicBezTo>
                    <a:pt x="79" y="12"/>
                    <a:pt x="80" y="13"/>
                    <a:pt x="80" y="14"/>
                  </a:cubicBezTo>
                  <a:cubicBezTo>
                    <a:pt x="80" y="14"/>
                    <a:pt x="80" y="15"/>
                    <a:pt x="80" y="15"/>
                  </a:cubicBezTo>
                  <a:cubicBezTo>
                    <a:pt x="81" y="15"/>
                    <a:pt x="81" y="15"/>
                    <a:pt x="81" y="15"/>
                  </a:cubicBezTo>
                  <a:cubicBezTo>
                    <a:pt x="81" y="14"/>
                    <a:pt x="81" y="13"/>
                    <a:pt x="81" y="13"/>
                  </a:cubicBezTo>
                  <a:cubicBezTo>
                    <a:pt x="82" y="13"/>
                    <a:pt x="82" y="14"/>
                    <a:pt x="83" y="14"/>
                  </a:cubicBezTo>
                  <a:cubicBezTo>
                    <a:pt x="83" y="14"/>
                    <a:pt x="83" y="14"/>
                    <a:pt x="83" y="13"/>
                  </a:cubicBezTo>
                  <a:cubicBezTo>
                    <a:pt x="83" y="13"/>
                    <a:pt x="83" y="13"/>
                    <a:pt x="83" y="13"/>
                  </a:cubicBezTo>
                  <a:cubicBezTo>
                    <a:pt x="85" y="13"/>
                    <a:pt x="87" y="14"/>
                    <a:pt x="89" y="13"/>
                  </a:cubicBezTo>
                  <a:cubicBezTo>
                    <a:pt x="89" y="13"/>
                    <a:pt x="88" y="11"/>
                    <a:pt x="89" y="11"/>
                  </a:cubicBezTo>
                  <a:cubicBezTo>
                    <a:pt x="89" y="10"/>
                    <a:pt x="89" y="10"/>
                    <a:pt x="90" y="10"/>
                  </a:cubicBezTo>
                  <a:cubicBezTo>
                    <a:pt x="91" y="10"/>
                    <a:pt x="90" y="11"/>
                    <a:pt x="91" y="12"/>
                  </a:cubicBezTo>
                  <a:cubicBezTo>
                    <a:pt x="92" y="12"/>
                    <a:pt x="93" y="10"/>
                    <a:pt x="94" y="10"/>
                  </a:cubicBezTo>
                  <a:cubicBezTo>
                    <a:pt x="94" y="10"/>
                    <a:pt x="94" y="10"/>
                    <a:pt x="95" y="10"/>
                  </a:cubicBezTo>
                  <a:cubicBezTo>
                    <a:pt x="95" y="10"/>
                    <a:pt x="94" y="9"/>
                    <a:pt x="94" y="9"/>
                  </a:cubicBezTo>
                  <a:cubicBezTo>
                    <a:pt x="95" y="9"/>
                    <a:pt x="96" y="9"/>
                    <a:pt x="97" y="8"/>
                  </a:cubicBezTo>
                  <a:cubicBezTo>
                    <a:pt x="98" y="8"/>
                    <a:pt x="98" y="8"/>
                    <a:pt x="98" y="8"/>
                  </a:cubicBezTo>
                  <a:cubicBezTo>
                    <a:pt x="100" y="8"/>
                    <a:pt x="101" y="9"/>
                    <a:pt x="103" y="10"/>
                  </a:cubicBezTo>
                  <a:cubicBezTo>
                    <a:pt x="103" y="10"/>
                    <a:pt x="103" y="12"/>
                    <a:pt x="103" y="12"/>
                  </a:cubicBezTo>
                  <a:cubicBezTo>
                    <a:pt x="106" y="13"/>
                    <a:pt x="108" y="13"/>
                    <a:pt x="110" y="14"/>
                  </a:cubicBezTo>
                  <a:cubicBezTo>
                    <a:pt x="111" y="15"/>
                    <a:pt x="113" y="16"/>
                    <a:pt x="114" y="17"/>
                  </a:cubicBezTo>
                  <a:cubicBezTo>
                    <a:pt x="115" y="17"/>
                    <a:pt x="114" y="16"/>
                    <a:pt x="114" y="16"/>
                  </a:cubicBezTo>
                  <a:cubicBezTo>
                    <a:pt x="118" y="18"/>
                    <a:pt x="122" y="20"/>
                    <a:pt x="126" y="23"/>
                  </a:cubicBezTo>
                  <a:cubicBezTo>
                    <a:pt x="127" y="23"/>
                    <a:pt x="128" y="24"/>
                    <a:pt x="130" y="24"/>
                  </a:cubicBezTo>
                  <a:cubicBezTo>
                    <a:pt x="130" y="25"/>
                    <a:pt x="131" y="25"/>
                    <a:pt x="131" y="25"/>
                  </a:cubicBezTo>
                  <a:close/>
                  <a:moveTo>
                    <a:pt x="139" y="83"/>
                  </a:moveTo>
                  <a:cubicBezTo>
                    <a:pt x="139" y="83"/>
                    <a:pt x="139" y="83"/>
                    <a:pt x="139" y="83"/>
                  </a:cubicBezTo>
                  <a:cubicBezTo>
                    <a:pt x="139" y="83"/>
                    <a:pt x="138" y="83"/>
                    <a:pt x="138" y="84"/>
                  </a:cubicBezTo>
                  <a:cubicBezTo>
                    <a:pt x="138" y="85"/>
                    <a:pt x="138" y="86"/>
                    <a:pt x="138" y="87"/>
                  </a:cubicBezTo>
                  <a:cubicBezTo>
                    <a:pt x="138" y="87"/>
                    <a:pt x="138" y="88"/>
                    <a:pt x="137" y="88"/>
                  </a:cubicBezTo>
                  <a:cubicBezTo>
                    <a:pt x="137" y="88"/>
                    <a:pt x="137" y="88"/>
                    <a:pt x="137" y="88"/>
                  </a:cubicBezTo>
                  <a:cubicBezTo>
                    <a:pt x="137" y="88"/>
                    <a:pt x="138" y="88"/>
                    <a:pt x="137" y="87"/>
                  </a:cubicBezTo>
                  <a:cubicBezTo>
                    <a:pt x="137" y="87"/>
                    <a:pt x="136" y="88"/>
                    <a:pt x="136" y="88"/>
                  </a:cubicBezTo>
                  <a:cubicBezTo>
                    <a:pt x="136" y="87"/>
                    <a:pt x="137" y="86"/>
                    <a:pt x="137" y="86"/>
                  </a:cubicBezTo>
                  <a:cubicBezTo>
                    <a:pt x="136" y="85"/>
                    <a:pt x="135" y="85"/>
                    <a:pt x="135" y="85"/>
                  </a:cubicBezTo>
                  <a:cubicBezTo>
                    <a:pt x="134" y="85"/>
                    <a:pt x="134" y="84"/>
                    <a:pt x="133" y="83"/>
                  </a:cubicBezTo>
                  <a:cubicBezTo>
                    <a:pt x="133" y="82"/>
                    <a:pt x="133" y="84"/>
                    <a:pt x="133" y="82"/>
                  </a:cubicBezTo>
                  <a:cubicBezTo>
                    <a:pt x="133" y="81"/>
                    <a:pt x="134" y="82"/>
                    <a:pt x="134" y="82"/>
                  </a:cubicBezTo>
                  <a:cubicBezTo>
                    <a:pt x="135" y="81"/>
                    <a:pt x="134" y="82"/>
                    <a:pt x="135" y="83"/>
                  </a:cubicBezTo>
                  <a:cubicBezTo>
                    <a:pt x="135" y="84"/>
                    <a:pt x="136" y="82"/>
                    <a:pt x="136" y="82"/>
                  </a:cubicBezTo>
                  <a:cubicBezTo>
                    <a:pt x="137" y="82"/>
                    <a:pt x="137" y="82"/>
                    <a:pt x="137" y="82"/>
                  </a:cubicBezTo>
                  <a:cubicBezTo>
                    <a:pt x="138" y="82"/>
                    <a:pt x="138" y="82"/>
                    <a:pt x="138" y="82"/>
                  </a:cubicBezTo>
                  <a:cubicBezTo>
                    <a:pt x="138" y="82"/>
                    <a:pt x="138" y="82"/>
                    <a:pt x="138" y="82"/>
                  </a:cubicBezTo>
                  <a:cubicBezTo>
                    <a:pt x="138" y="82"/>
                    <a:pt x="139" y="82"/>
                    <a:pt x="139" y="83"/>
                  </a:cubicBezTo>
                  <a:close/>
                  <a:moveTo>
                    <a:pt x="34" y="128"/>
                  </a:moveTo>
                  <a:cubicBezTo>
                    <a:pt x="33" y="127"/>
                    <a:pt x="31" y="127"/>
                    <a:pt x="30" y="126"/>
                  </a:cubicBezTo>
                  <a:cubicBezTo>
                    <a:pt x="30" y="125"/>
                    <a:pt x="30" y="125"/>
                    <a:pt x="30" y="124"/>
                  </a:cubicBezTo>
                  <a:cubicBezTo>
                    <a:pt x="30" y="123"/>
                    <a:pt x="29" y="122"/>
                    <a:pt x="29" y="121"/>
                  </a:cubicBezTo>
                  <a:cubicBezTo>
                    <a:pt x="29" y="121"/>
                    <a:pt x="28" y="120"/>
                    <a:pt x="28" y="120"/>
                  </a:cubicBezTo>
                  <a:cubicBezTo>
                    <a:pt x="28" y="117"/>
                    <a:pt x="27" y="114"/>
                    <a:pt x="27" y="112"/>
                  </a:cubicBezTo>
                  <a:cubicBezTo>
                    <a:pt x="27" y="108"/>
                    <a:pt x="27" y="104"/>
                    <a:pt x="25" y="100"/>
                  </a:cubicBezTo>
                  <a:cubicBezTo>
                    <a:pt x="24" y="95"/>
                    <a:pt x="23" y="98"/>
                    <a:pt x="21" y="92"/>
                  </a:cubicBezTo>
                  <a:cubicBezTo>
                    <a:pt x="21" y="91"/>
                    <a:pt x="20" y="91"/>
                    <a:pt x="20" y="91"/>
                  </a:cubicBezTo>
                  <a:cubicBezTo>
                    <a:pt x="20" y="90"/>
                    <a:pt x="18" y="86"/>
                    <a:pt x="18" y="85"/>
                  </a:cubicBezTo>
                  <a:cubicBezTo>
                    <a:pt x="18" y="84"/>
                    <a:pt x="18" y="83"/>
                    <a:pt x="18" y="82"/>
                  </a:cubicBezTo>
                  <a:cubicBezTo>
                    <a:pt x="17" y="80"/>
                    <a:pt x="18" y="80"/>
                    <a:pt x="19" y="79"/>
                  </a:cubicBezTo>
                  <a:cubicBezTo>
                    <a:pt x="19" y="79"/>
                    <a:pt x="19" y="79"/>
                    <a:pt x="19" y="78"/>
                  </a:cubicBezTo>
                  <a:cubicBezTo>
                    <a:pt x="19" y="78"/>
                    <a:pt x="19" y="78"/>
                    <a:pt x="19" y="77"/>
                  </a:cubicBezTo>
                  <a:cubicBezTo>
                    <a:pt x="19" y="76"/>
                    <a:pt x="19" y="75"/>
                    <a:pt x="19" y="74"/>
                  </a:cubicBezTo>
                  <a:cubicBezTo>
                    <a:pt x="19" y="74"/>
                    <a:pt x="19" y="74"/>
                    <a:pt x="19" y="74"/>
                  </a:cubicBezTo>
                  <a:cubicBezTo>
                    <a:pt x="19" y="73"/>
                    <a:pt x="19" y="73"/>
                    <a:pt x="19" y="73"/>
                  </a:cubicBezTo>
                  <a:cubicBezTo>
                    <a:pt x="19" y="73"/>
                    <a:pt x="18" y="72"/>
                    <a:pt x="18" y="73"/>
                  </a:cubicBezTo>
                  <a:cubicBezTo>
                    <a:pt x="18" y="73"/>
                    <a:pt x="18" y="74"/>
                    <a:pt x="18" y="74"/>
                  </a:cubicBezTo>
                  <a:cubicBezTo>
                    <a:pt x="18" y="74"/>
                    <a:pt x="17" y="74"/>
                    <a:pt x="17" y="73"/>
                  </a:cubicBezTo>
                  <a:cubicBezTo>
                    <a:pt x="16" y="72"/>
                    <a:pt x="15" y="70"/>
                    <a:pt x="14" y="69"/>
                  </a:cubicBezTo>
                  <a:cubicBezTo>
                    <a:pt x="13" y="68"/>
                    <a:pt x="12" y="68"/>
                    <a:pt x="11" y="67"/>
                  </a:cubicBezTo>
                  <a:cubicBezTo>
                    <a:pt x="11" y="67"/>
                    <a:pt x="11" y="66"/>
                    <a:pt x="11" y="66"/>
                  </a:cubicBezTo>
                  <a:cubicBezTo>
                    <a:pt x="8" y="66"/>
                    <a:pt x="6" y="67"/>
                    <a:pt x="5" y="64"/>
                  </a:cubicBezTo>
                  <a:cubicBezTo>
                    <a:pt x="4" y="60"/>
                    <a:pt x="4" y="61"/>
                    <a:pt x="3" y="59"/>
                  </a:cubicBezTo>
                  <a:cubicBezTo>
                    <a:pt x="3" y="58"/>
                    <a:pt x="4" y="58"/>
                    <a:pt x="3" y="57"/>
                  </a:cubicBezTo>
                  <a:cubicBezTo>
                    <a:pt x="3" y="57"/>
                    <a:pt x="3" y="57"/>
                    <a:pt x="3" y="57"/>
                  </a:cubicBezTo>
                  <a:cubicBezTo>
                    <a:pt x="3" y="59"/>
                    <a:pt x="4" y="60"/>
                    <a:pt x="3" y="61"/>
                  </a:cubicBezTo>
                  <a:cubicBezTo>
                    <a:pt x="2" y="62"/>
                    <a:pt x="2" y="59"/>
                    <a:pt x="2" y="56"/>
                  </a:cubicBezTo>
                  <a:cubicBezTo>
                    <a:pt x="2" y="55"/>
                    <a:pt x="2" y="54"/>
                    <a:pt x="1" y="54"/>
                  </a:cubicBezTo>
                  <a:cubicBezTo>
                    <a:pt x="0" y="52"/>
                    <a:pt x="0" y="52"/>
                    <a:pt x="0" y="50"/>
                  </a:cubicBezTo>
                  <a:cubicBezTo>
                    <a:pt x="0" y="49"/>
                    <a:pt x="3" y="44"/>
                    <a:pt x="4" y="43"/>
                  </a:cubicBezTo>
                  <a:cubicBezTo>
                    <a:pt x="4" y="42"/>
                    <a:pt x="3" y="41"/>
                    <a:pt x="4" y="40"/>
                  </a:cubicBezTo>
                  <a:cubicBezTo>
                    <a:pt x="4" y="40"/>
                    <a:pt x="4" y="40"/>
                    <a:pt x="4" y="40"/>
                  </a:cubicBezTo>
                  <a:cubicBezTo>
                    <a:pt x="5" y="40"/>
                    <a:pt x="4" y="39"/>
                    <a:pt x="5" y="39"/>
                  </a:cubicBezTo>
                  <a:cubicBezTo>
                    <a:pt x="5" y="39"/>
                    <a:pt x="5" y="38"/>
                    <a:pt x="5" y="37"/>
                  </a:cubicBezTo>
                  <a:cubicBezTo>
                    <a:pt x="5" y="37"/>
                    <a:pt x="4" y="38"/>
                    <a:pt x="4" y="38"/>
                  </a:cubicBezTo>
                  <a:cubicBezTo>
                    <a:pt x="4" y="37"/>
                    <a:pt x="4" y="37"/>
                    <a:pt x="5" y="36"/>
                  </a:cubicBezTo>
                  <a:cubicBezTo>
                    <a:pt x="5" y="35"/>
                    <a:pt x="5" y="35"/>
                    <a:pt x="5" y="35"/>
                  </a:cubicBezTo>
                  <a:cubicBezTo>
                    <a:pt x="3" y="36"/>
                    <a:pt x="1" y="37"/>
                    <a:pt x="0" y="38"/>
                  </a:cubicBezTo>
                  <a:cubicBezTo>
                    <a:pt x="1" y="36"/>
                    <a:pt x="2" y="33"/>
                    <a:pt x="3" y="31"/>
                  </a:cubicBezTo>
                  <a:cubicBezTo>
                    <a:pt x="5" y="28"/>
                    <a:pt x="6" y="27"/>
                    <a:pt x="11" y="24"/>
                  </a:cubicBezTo>
                  <a:cubicBezTo>
                    <a:pt x="14" y="22"/>
                    <a:pt x="15" y="22"/>
                    <a:pt x="19" y="20"/>
                  </a:cubicBezTo>
                  <a:cubicBezTo>
                    <a:pt x="20" y="19"/>
                    <a:pt x="20" y="20"/>
                    <a:pt x="21" y="20"/>
                  </a:cubicBezTo>
                  <a:cubicBezTo>
                    <a:pt x="21" y="20"/>
                    <a:pt x="21" y="19"/>
                    <a:pt x="21" y="19"/>
                  </a:cubicBezTo>
                  <a:cubicBezTo>
                    <a:pt x="21" y="19"/>
                    <a:pt x="20" y="20"/>
                    <a:pt x="20" y="19"/>
                  </a:cubicBezTo>
                  <a:cubicBezTo>
                    <a:pt x="19" y="18"/>
                    <a:pt x="22" y="15"/>
                    <a:pt x="23" y="15"/>
                  </a:cubicBezTo>
                  <a:cubicBezTo>
                    <a:pt x="24" y="14"/>
                    <a:pt x="24" y="15"/>
                    <a:pt x="26" y="15"/>
                  </a:cubicBezTo>
                  <a:cubicBezTo>
                    <a:pt x="26" y="15"/>
                    <a:pt x="27" y="14"/>
                    <a:pt x="28" y="14"/>
                  </a:cubicBezTo>
                  <a:cubicBezTo>
                    <a:pt x="28" y="14"/>
                    <a:pt x="28" y="16"/>
                    <a:pt x="27" y="17"/>
                  </a:cubicBezTo>
                  <a:cubicBezTo>
                    <a:pt x="27" y="17"/>
                    <a:pt x="26" y="19"/>
                    <a:pt x="26" y="18"/>
                  </a:cubicBezTo>
                  <a:cubicBezTo>
                    <a:pt x="27" y="18"/>
                    <a:pt x="28" y="17"/>
                    <a:pt x="29" y="16"/>
                  </a:cubicBezTo>
                  <a:cubicBezTo>
                    <a:pt x="29" y="15"/>
                    <a:pt x="28" y="15"/>
                    <a:pt x="28" y="14"/>
                  </a:cubicBezTo>
                  <a:cubicBezTo>
                    <a:pt x="29" y="12"/>
                    <a:pt x="31" y="12"/>
                    <a:pt x="32" y="12"/>
                  </a:cubicBezTo>
                  <a:cubicBezTo>
                    <a:pt x="32" y="12"/>
                    <a:pt x="32" y="12"/>
                    <a:pt x="33" y="12"/>
                  </a:cubicBezTo>
                  <a:cubicBezTo>
                    <a:pt x="33" y="12"/>
                    <a:pt x="33" y="12"/>
                    <a:pt x="33" y="12"/>
                  </a:cubicBezTo>
                  <a:cubicBezTo>
                    <a:pt x="33" y="12"/>
                    <a:pt x="34" y="12"/>
                    <a:pt x="34" y="12"/>
                  </a:cubicBezTo>
                  <a:cubicBezTo>
                    <a:pt x="34" y="11"/>
                    <a:pt x="34" y="9"/>
                    <a:pt x="34" y="9"/>
                  </a:cubicBezTo>
                  <a:cubicBezTo>
                    <a:pt x="35" y="9"/>
                    <a:pt x="35" y="10"/>
                    <a:pt x="36" y="9"/>
                  </a:cubicBezTo>
                  <a:cubicBezTo>
                    <a:pt x="36" y="9"/>
                    <a:pt x="36" y="8"/>
                    <a:pt x="36" y="8"/>
                  </a:cubicBezTo>
                  <a:cubicBezTo>
                    <a:pt x="36" y="8"/>
                    <a:pt x="35" y="8"/>
                    <a:pt x="35" y="8"/>
                  </a:cubicBezTo>
                  <a:cubicBezTo>
                    <a:pt x="35" y="7"/>
                    <a:pt x="35" y="7"/>
                    <a:pt x="36" y="6"/>
                  </a:cubicBezTo>
                  <a:cubicBezTo>
                    <a:pt x="36" y="6"/>
                    <a:pt x="36" y="6"/>
                    <a:pt x="37" y="5"/>
                  </a:cubicBezTo>
                  <a:cubicBezTo>
                    <a:pt x="37" y="5"/>
                    <a:pt x="38" y="5"/>
                    <a:pt x="38" y="5"/>
                  </a:cubicBezTo>
                  <a:cubicBezTo>
                    <a:pt x="38" y="5"/>
                    <a:pt x="38" y="7"/>
                    <a:pt x="38" y="7"/>
                  </a:cubicBezTo>
                  <a:cubicBezTo>
                    <a:pt x="40" y="4"/>
                    <a:pt x="43" y="2"/>
                    <a:pt x="46" y="2"/>
                  </a:cubicBezTo>
                  <a:cubicBezTo>
                    <a:pt x="46" y="2"/>
                    <a:pt x="46" y="3"/>
                    <a:pt x="46" y="3"/>
                  </a:cubicBezTo>
                  <a:cubicBezTo>
                    <a:pt x="48" y="3"/>
                    <a:pt x="50" y="3"/>
                    <a:pt x="51" y="2"/>
                  </a:cubicBezTo>
                  <a:cubicBezTo>
                    <a:pt x="52" y="2"/>
                    <a:pt x="54" y="1"/>
                    <a:pt x="56" y="0"/>
                  </a:cubicBezTo>
                  <a:cubicBezTo>
                    <a:pt x="56" y="0"/>
                    <a:pt x="57" y="1"/>
                    <a:pt x="58" y="1"/>
                  </a:cubicBezTo>
                  <a:cubicBezTo>
                    <a:pt x="59" y="0"/>
                    <a:pt x="59" y="1"/>
                    <a:pt x="61" y="1"/>
                  </a:cubicBezTo>
                  <a:cubicBezTo>
                    <a:pt x="61" y="1"/>
                    <a:pt x="61" y="3"/>
                    <a:pt x="61" y="3"/>
                  </a:cubicBezTo>
                  <a:cubicBezTo>
                    <a:pt x="57" y="4"/>
                    <a:pt x="60" y="6"/>
                    <a:pt x="56" y="9"/>
                  </a:cubicBezTo>
                  <a:cubicBezTo>
                    <a:pt x="56" y="9"/>
                    <a:pt x="57" y="10"/>
                    <a:pt x="57" y="11"/>
                  </a:cubicBezTo>
                  <a:cubicBezTo>
                    <a:pt x="57" y="12"/>
                    <a:pt x="56" y="12"/>
                    <a:pt x="56" y="13"/>
                  </a:cubicBezTo>
                  <a:cubicBezTo>
                    <a:pt x="52" y="13"/>
                    <a:pt x="52" y="15"/>
                    <a:pt x="50" y="16"/>
                  </a:cubicBezTo>
                  <a:cubicBezTo>
                    <a:pt x="46" y="19"/>
                    <a:pt x="48" y="22"/>
                    <a:pt x="45" y="22"/>
                  </a:cubicBezTo>
                  <a:cubicBezTo>
                    <a:pt x="44" y="22"/>
                    <a:pt x="43" y="21"/>
                    <a:pt x="43" y="18"/>
                  </a:cubicBezTo>
                  <a:cubicBezTo>
                    <a:pt x="43" y="18"/>
                    <a:pt x="44" y="17"/>
                    <a:pt x="44" y="17"/>
                  </a:cubicBezTo>
                  <a:cubicBezTo>
                    <a:pt x="44" y="14"/>
                    <a:pt x="45" y="15"/>
                    <a:pt x="45" y="13"/>
                  </a:cubicBezTo>
                  <a:cubicBezTo>
                    <a:pt x="45" y="12"/>
                    <a:pt x="45" y="11"/>
                    <a:pt x="45" y="10"/>
                  </a:cubicBezTo>
                  <a:cubicBezTo>
                    <a:pt x="45" y="9"/>
                    <a:pt x="45" y="9"/>
                    <a:pt x="45" y="9"/>
                  </a:cubicBezTo>
                  <a:cubicBezTo>
                    <a:pt x="45" y="9"/>
                    <a:pt x="45" y="8"/>
                    <a:pt x="45" y="8"/>
                  </a:cubicBezTo>
                  <a:cubicBezTo>
                    <a:pt x="44" y="8"/>
                    <a:pt x="43" y="8"/>
                    <a:pt x="42" y="8"/>
                  </a:cubicBezTo>
                  <a:cubicBezTo>
                    <a:pt x="42" y="8"/>
                    <a:pt x="42" y="6"/>
                    <a:pt x="42" y="6"/>
                  </a:cubicBezTo>
                  <a:cubicBezTo>
                    <a:pt x="40" y="7"/>
                    <a:pt x="38" y="9"/>
                    <a:pt x="37" y="11"/>
                  </a:cubicBezTo>
                  <a:cubicBezTo>
                    <a:pt x="36" y="12"/>
                    <a:pt x="38" y="11"/>
                    <a:pt x="38" y="11"/>
                  </a:cubicBezTo>
                  <a:cubicBezTo>
                    <a:pt x="38" y="12"/>
                    <a:pt x="38" y="13"/>
                    <a:pt x="38" y="13"/>
                  </a:cubicBezTo>
                  <a:cubicBezTo>
                    <a:pt x="38" y="13"/>
                    <a:pt x="39" y="13"/>
                    <a:pt x="39" y="13"/>
                  </a:cubicBezTo>
                  <a:cubicBezTo>
                    <a:pt x="40" y="13"/>
                    <a:pt x="40" y="14"/>
                    <a:pt x="40" y="15"/>
                  </a:cubicBezTo>
                  <a:cubicBezTo>
                    <a:pt x="40" y="16"/>
                    <a:pt x="40" y="16"/>
                    <a:pt x="40" y="16"/>
                  </a:cubicBezTo>
                  <a:cubicBezTo>
                    <a:pt x="40" y="17"/>
                    <a:pt x="40" y="18"/>
                    <a:pt x="39" y="18"/>
                  </a:cubicBezTo>
                  <a:cubicBezTo>
                    <a:pt x="39" y="18"/>
                    <a:pt x="39" y="17"/>
                    <a:pt x="38" y="18"/>
                  </a:cubicBezTo>
                  <a:cubicBezTo>
                    <a:pt x="38" y="18"/>
                    <a:pt x="38" y="19"/>
                    <a:pt x="38" y="20"/>
                  </a:cubicBezTo>
                  <a:cubicBezTo>
                    <a:pt x="38" y="21"/>
                    <a:pt x="37" y="20"/>
                    <a:pt x="37" y="20"/>
                  </a:cubicBezTo>
                  <a:cubicBezTo>
                    <a:pt x="37" y="21"/>
                    <a:pt x="37" y="21"/>
                    <a:pt x="37" y="21"/>
                  </a:cubicBezTo>
                  <a:cubicBezTo>
                    <a:pt x="36" y="22"/>
                    <a:pt x="36" y="22"/>
                    <a:pt x="35" y="22"/>
                  </a:cubicBezTo>
                  <a:cubicBezTo>
                    <a:pt x="35" y="22"/>
                    <a:pt x="35" y="21"/>
                    <a:pt x="35" y="20"/>
                  </a:cubicBezTo>
                  <a:cubicBezTo>
                    <a:pt x="34" y="19"/>
                    <a:pt x="35" y="20"/>
                    <a:pt x="34" y="20"/>
                  </a:cubicBezTo>
                  <a:cubicBezTo>
                    <a:pt x="34" y="20"/>
                    <a:pt x="33" y="21"/>
                    <a:pt x="33" y="20"/>
                  </a:cubicBezTo>
                  <a:cubicBezTo>
                    <a:pt x="33" y="18"/>
                    <a:pt x="33" y="19"/>
                    <a:pt x="35" y="18"/>
                  </a:cubicBezTo>
                  <a:cubicBezTo>
                    <a:pt x="36" y="18"/>
                    <a:pt x="36" y="17"/>
                    <a:pt x="36" y="17"/>
                  </a:cubicBezTo>
                  <a:cubicBezTo>
                    <a:pt x="36" y="15"/>
                    <a:pt x="36" y="15"/>
                    <a:pt x="35" y="15"/>
                  </a:cubicBezTo>
                  <a:cubicBezTo>
                    <a:pt x="35" y="15"/>
                    <a:pt x="34" y="15"/>
                    <a:pt x="34" y="15"/>
                  </a:cubicBezTo>
                  <a:cubicBezTo>
                    <a:pt x="33" y="16"/>
                    <a:pt x="33" y="17"/>
                    <a:pt x="33" y="18"/>
                  </a:cubicBezTo>
                  <a:cubicBezTo>
                    <a:pt x="32" y="19"/>
                    <a:pt x="32" y="18"/>
                    <a:pt x="32" y="19"/>
                  </a:cubicBezTo>
                  <a:cubicBezTo>
                    <a:pt x="31" y="20"/>
                    <a:pt x="32" y="21"/>
                    <a:pt x="32" y="21"/>
                  </a:cubicBezTo>
                  <a:cubicBezTo>
                    <a:pt x="31" y="22"/>
                    <a:pt x="30" y="21"/>
                    <a:pt x="29" y="22"/>
                  </a:cubicBezTo>
                  <a:cubicBezTo>
                    <a:pt x="28" y="22"/>
                    <a:pt x="28" y="22"/>
                    <a:pt x="27" y="22"/>
                  </a:cubicBezTo>
                  <a:cubicBezTo>
                    <a:pt x="26" y="23"/>
                    <a:pt x="25" y="25"/>
                    <a:pt x="24" y="26"/>
                  </a:cubicBezTo>
                  <a:cubicBezTo>
                    <a:pt x="24" y="26"/>
                    <a:pt x="24" y="27"/>
                    <a:pt x="24" y="27"/>
                  </a:cubicBezTo>
                  <a:cubicBezTo>
                    <a:pt x="24" y="28"/>
                    <a:pt x="25" y="28"/>
                    <a:pt x="25" y="28"/>
                  </a:cubicBezTo>
                  <a:cubicBezTo>
                    <a:pt x="26" y="28"/>
                    <a:pt x="27" y="28"/>
                    <a:pt x="27" y="28"/>
                  </a:cubicBezTo>
                  <a:cubicBezTo>
                    <a:pt x="27" y="29"/>
                    <a:pt x="27" y="30"/>
                    <a:pt x="27" y="31"/>
                  </a:cubicBezTo>
                  <a:cubicBezTo>
                    <a:pt x="27" y="32"/>
                    <a:pt x="27" y="32"/>
                    <a:pt x="27" y="31"/>
                  </a:cubicBezTo>
                  <a:cubicBezTo>
                    <a:pt x="28" y="28"/>
                    <a:pt x="30" y="28"/>
                    <a:pt x="31" y="22"/>
                  </a:cubicBezTo>
                  <a:cubicBezTo>
                    <a:pt x="32" y="22"/>
                    <a:pt x="32" y="21"/>
                    <a:pt x="32" y="21"/>
                  </a:cubicBezTo>
                  <a:cubicBezTo>
                    <a:pt x="34" y="21"/>
                    <a:pt x="34" y="21"/>
                    <a:pt x="35" y="24"/>
                  </a:cubicBezTo>
                  <a:cubicBezTo>
                    <a:pt x="35" y="25"/>
                    <a:pt x="36" y="22"/>
                    <a:pt x="37" y="22"/>
                  </a:cubicBezTo>
                  <a:cubicBezTo>
                    <a:pt x="37" y="23"/>
                    <a:pt x="37" y="25"/>
                    <a:pt x="37" y="26"/>
                  </a:cubicBezTo>
                  <a:cubicBezTo>
                    <a:pt x="37" y="27"/>
                    <a:pt x="38" y="27"/>
                    <a:pt x="38" y="28"/>
                  </a:cubicBezTo>
                  <a:cubicBezTo>
                    <a:pt x="38" y="29"/>
                    <a:pt x="37" y="31"/>
                    <a:pt x="37" y="32"/>
                  </a:cubicBezTo>
                  <a:cubicBezTo>
                    <a:pt x="37" y="33"/>
                    <a:pt x="38" y="32"/>
                    <a:pt x="38" y="32"/>
                  </a:cubicBezTo>
                  <a:cubicBezTo>
                    <a:pt x="39" y="33"/>
                    <a:pt x="39" y="34"/>
                    <a:pt x="38" y="34"/>
                  </a:cubicBezTo>
                  <a:cubicBezTo>
                    <a:pt x="37" y="35"/>
                    <a:pt x="36" y="36"/>
                    <a:pt x="35" y="35"/>
                  </a:cubicBezTo>
                  <a:cubicBezTo>
                    <a:pt x="34" y="34"/>
                    <a:pt x="36" y="33"/>
                    <a:pt x="36" y="32"/>
                  </a:cubicBezTo>
                  <a:cubicBezTo>
                    <a:pt x="35" y="31"/>
                    <a:pt x="34" y="31"/>
                    <a:pt x="33" y="32"/>
                  </a:cubicBezTo>
                  <a:cubicBezTo>
                    <a:pt x="32" y="33"/>
                    <a:pt x="32" y="35"/>
                    <a:pt x="32" y="36"/>
                  </a:cubicBezTo>
                  <a:cubicBezTo>
                    <a:pt x="33" y="36"/>
                    <a:pt x="34" y="35"/>
                    <a:pt x="34" y="36"/>
                  </a:cubicBezTo>
                  <a:cubicBezTo>
                    <a:pt x="34" y="39"/>
                    <a:pt x="32" y="39"/>
                    <a:pt x="31" y="39"/>
                  </a:cubicBezTo>
                  <a:cubicBezTo>
                    <a:pt x="31" y="39"/>
                    <a:pt x="30" y="38"/>
                    <a:pt x="30" y="39"/>
                  </a:cubicBezTo>
                  <a:cubicBezTo>
                    <a:pt x="28" y="41"/>
                    <a:pt x="26" y="43"/>
                    <a:pt x="24" y="45"/>
                  </a:cubicBezTo>
                  <a:cubicBezTo>
                    <a:pt x="24" y="45"/>
                    <a:pt x="24" y="46"/>
                    <a:pt x="23" y="48"/>
                  </a:cubicBezTo>
                  <a:cubicBezTo>
                    <a:pt x="23" y="49"/>
                    <a:pt x="22" y="49"/>
                    <a:pt x="22" y="49"/>
                  </a:cubicBezTo>
                  <a:cubicBezTo>
                    <a:pt x="21" y="51"/>
                    <a:pt x="21" y="51"/>
                    <a:pt x="20" y="53"/>
                  </a:cubicBezTo>
                  <a:cubicBezTo>
                    <a:pt x="19" y="54"/>
                    <a:pt x="19" y="55"/>
                    <a:pt x="20" y="55"/>
                  </a:cubicBezTo>
                  <a:cubicBezTo>
                    <a:pt x="20" y="56"/>
                    <a:pt x="21" y="55"/>
                    <a:pt x="22" y="55"/>
                  </a:cubicBezTo>
                  <a:cubicBezTo>
                    <a:pt x="22" y="56"/>
                    <a:pt x="21" y="58"/>
                    <a:pt x="21" y="58"/>
                  </a:cubicBezTo>
                  <a:cubicBezTo>
                    <a:pt x="21" y="59"/>
                    <a:pt x="20" y="59"/>
                    <a:pt x="20" y="59"/>
                  </a:cubicBezTo>
                  <a:cubicBezTo>
                    <a:pt x="20" y="58"/>
                    <a:pt x="20" y="57"/>
                    <a:pt x="20" y="56"/>
                  </a:cubicBezTo>
                  <a:cubicBezTo>
                    <a:pt x="20" y="56"/>
                    <a:pt x="20" y="57"/>
                    <a:pt x="19" y="57"/>
                  </a:cubicBezTo>
                  <a:cubicBezTo>
                    <a:pt x="16" y="58"/>
                    <a:pt x="20" y="55"/>
                    <a:pt x="17" y="53"/>
                  </a:cubicBezTo>
                  <a:cubicBezTo>
                    <a:pt x="16" y="53"/>
                    <a:pt x="16" y="53"/>
                    <a:pt x="15" y="53"/>
                  </a:cubicBezTo>
                  <a:cubicBezTo>
                    <a:pt x="15" y="54"/>
                    <a:pt x="16" y="54"/>
                    <a:pt x="15" y="54"/>
                  </a:cubicBezTo>
                  <a:cubicBezTo>
                    <a:pt x="12" y="55"/>
                    <a:pt x="10" y="55"/>
                    <a:pt x="10" y="62"/>
                  </a:cubicBezTo>
                  <a:cubicBezTo>
                    <a:pt x="10" y="63"/>
                    <a:pt x="11" y="64"/>
                    <a:pt x="12" y="64"/>
                  </a:cubicBezTo>
                  <a:cubicBezTo>
                    <a:pt x="12" y="64"/>
                    <a:pt x="13" y="63"/>
                    <a:pt x="13" y="62"/>
                  </a:cubicBezTo>
                  <a:cubicBezTo>
                    <a:pt x="14" y="62"/>
                    <a:pt x="13" y="61"/>
                    <a:pt x="14" y="61"/>
                  </a:cubicBezTo>
                  <a:cubicBezTo>
                    <a:pt x="15" y="61"/>
                    <a:pt x="15" y="60"/>
                    <a:pt x="15" y="61"/>
                  </a:cubicBezTo>
                  <a:cubicBezTo>
                    <a:pt x="15" y="61"/>
                    <a:pt x="15" y="62"/>
                    <a:pt x="15" y="62"/>
                  </a:cubicBezTo>
                  <a:cubicBezTo>
                    <a:pt x="15" y="64"/>
                    <a:pt x="14" y="64"/>
                    <a:pt x="14" y="66"/>
                  </a:cubicBezTo>
                  <a:cubicBezTo>
                    <a:pt x="15" y="66"/>
                    <a:pt x="15" y="66"/>
                    <a:pt x="16" y="66"/>
                  </a:cubicBezTo>
                  <a:cubicBezTo>
                    <a:pt x="17" y="66"/>
                    <a:pt x="16" y="68"/>
                    <a:pt x="16" y="69"/>
                  </a:cubicBezTo>
                  <a:cubicBezTo>
                    <a:pt x="16" y="70"/>
                    <a:pt x="16" y="71"/>
                    <a:pt x="17" y="72"/>
                  </a:cubicBezTo>
                  <a:cubicBezTo>
                    <a:pt x="19" y="72"/>
                    <a:pt x="20" y="68"/>
                    <a:pt x="22" y="70"/>
                  </a:cubicBezTo>
                  <a:cubicBezTo>
                    <a:pt x="24" y="71"/>
                    <a:pt x="26" y="71"/>
                    <a:pt x="28" y="70"/>
                  </a:cubicBezTo>
                  <a:cubicBezTo>
                    <a:pt x="29" y="70"/>
                    <a:pt x="29" y="68"/>
                    <a:pt x="29" y="67"/>
                  </a:cubicBezTo>
                  <a:cubicBezTo>
                    <a:pt x="29" y="67"/>
                    <a:pt x="29" y="67"/>
                    <a:pt x="29" y="67"/>
                  </a:cubicBezTo>
                  <a:cubicBezTo>
                    <a:pt x="29" y="69"/>
                    <a:pt x="28" y="71"/>
                    <a:pt x="29" y="73"/>
                  </a:cubicBezTo>
                  <a:cubicBezTo>
                    <a:pt x="29" y="74"/>
                    <a:pt x="30" y="75"/>
                    <a:pt x="31" y="76"/>
                  </a:cubicBezTo>
                  <a:cubicBezTo>
                    <a:pt x="32" y="76"/>
                    <a:pt x="33" y="76"/>
                    <a:pt x="34" y="76"/>
                  </a:cubicBezTo>
                  <a:cubicBezTo>
                    <a:pt x="38" y="79"/>
                    <a:pt x="36" y="81"/>
                    <a:pt x="41" y="85"/>
                  </a:cubicBezTo>
                  <a:cubicBezTo>
                    <a:pt x="43" y="86"/>
                    <a:pt x="43" y="87"/>
                    <a:pt x="43" y="89"/>
                  </a:cubicBezTo>
                  <a:cubicBezTo>
                    <a:pt x="43" y="90"/>
                    <a:pt x="43" y="90"/>
                    <a:pt x="43" y="91"/>
                  </a:cubicBezTo>
                  <a:cubicBezTo>
                    <a:pt x="43" y="93"/>
                    <a:pt x="43" y="93"/>
                    <a:pt x="43" y="94"/>
                  </a:cubicBezTo>
                  <a:cubicBezTo>
                    <a:pt x="42" y="94"/>
                    <a:pt x="42" y="94"/>
                    <a:pt x="42" y="95"/>
                  </a:cubicBezTo>
                  <a:cubicBezTo>
                    <a:pt x="41" y="98"/>
                    <a:pt x="43" y="102"/>
                    <a:pt x="41" y="106"/>
                  </a:cubicBezTo>
                  <a:cubicBezTo>
                    <a:pt x="40" y="107"/>
                    <a:pt x="39" y="106"/>
                    <a:pt x="38" y="107"/>
                  </a:cubicBezTo>
                  <a:cubicBezTo>
                    <a:pt x="38" y="108"/>
                    <a:pt x="38" y="109"/>
                    <a:pt x="38" y="110"/>
                  </a:cubicBezTo>
                  <a:cubicBezTo>
                    <a:pt x="38" y="112"/>
                    <a:pt x="37" y="114"/>
                    <a:pt x="37" y="115"/>
                  </a:cubicBezTo>
                  <a:cubicBezTo>
                    <a:pt x="37" y="116"/>
                    <a:pt x="37" y="117"/>
                    <a:pt x="36" y="117"/>
                  </a:cubicBezTo>
                  <a:cubicBezTo>
                    <a:pt x="36" y="116"/>
                    <a:pt x="35" y="116"/>
                    <a:pt x="35" y="116"/>
                  </a:cubicBezTo>
                  <a:cubicBezTo>
                    <a:pt x="35" y="117"/>
                    <a:pt x="35" y="117"/>
                    <a:pt x="35" y="118"/>
                  </a:cubicBezTo>
                  <a:cubicBezTo>
                    <a:pt x="35" y="119"/>
                    <a:pt x="36" y="119"/>
                    <a:pt x="36" y="120"/>
                  </a:cubicBezTo>
                  <a:cubicBezTo>
                    <a:pt x="35" y="120"/>
                    <a:pt x="35" y="120"/>
                    <a:pt x="35" y="120"/>
                  </a:cubicBezTo>
                  <a:cubicBezTo>
                    <a:pt x="35" y="120"/>
                    <a:pt x="34" y="119"/>
                    <a:pt x="34" y="120"/>
                  </a:cubicBezTo>
                  <a:cubicBezTo>
                    <a:pt x="33" y="120"/>
                    <a:pt x="34" y="121"/>
                    <a:pt x="34" y="122"/>
                  </a:cubicBezTo>
                  <a:cubicBezTo>
                    <a:pt x="34" y="122"/>
                    <a:pt x="33" y="122"/>
                    <a:pt x="33" y="122"/>
                  </a:cubicBezTo>
                  <a:cubicBezTo>
                    <a:pt x="33" y="123"/>
                    <a:pt x="33" y="125"/>
                    <a:pt x="34" y="126"/>
                  </a:cubicBezTo>
                  <a:cubicBezTo>
                    <a:pt x="34" y="127"/>
                    <a:pt x="34" y="128"/>
                    <a:pt x="34" y="128"/>
                  </a:cubicBezTo>
                  <a:close/>
                  <a:moveTo>
                    <a:pt x="132" y="85"/>
                  </a:moveTo>
                  <a:cubicBezTo>
                    <a:pt x="132" y="85"/>
                    <a:pt x="132" y="85"/>
                    <a:pt x="132" y="85"/>
                  </a:cubicBezTo>
                  <a:cubicBezTo>
                    <a:pt x="133" y="85"/>
                    <a:pt x="133" y="84"/>
                    <a:pt x="132" y="84"/>
                  </a:cubicBezTo>
                  <a:cubicBezTo>
                    <a:pt x="132" y="83"/>
                    <a:pt x="131" y="83"/>
                    <a:pt x="131" y="84"/>
                  </a:cubicBezTo>
                  <a:cubicBezTo>
                    <a:pt x="131" y="85"/>
                    <a:pt x="131" y="85"/>
                    <a:pt x="132" y="85"/>
                  </a:cubicBezTo>
                  <a:close/>
                  <a:moveTo>
                    <a:pt x="131" y="81"/>
                  </a:moveTo>
                  <a:cubicBezTo>
                    <a:pt x="131" y="81"/>
                    <a:pt x="130" y="82"/>
                    <a:pt x="131" y="82"/>
                  </a:cubicBezTo>
                  <a:cubicBezTo>
                    <a:pt x="131" y="82"/>
                    <a:pt x="132" y="82"/>
                    <a:pt x="132" y="82"/>
                  </a:cubicBezTo>
                  <a:cubicBezTo>
                    <a:pt x="132" y="81"/>
                    <a:pt x="133" y="79"/>
                    <a:pt x="132" y="79"/>
                  </a:cubicBezTo>
                  <a:cubicBezTo>
                    <a:pt x="131" y="78"/>
                    <a:pt x="131" y="79"/>
                    <a:pt x="131" y="81"/>
                  </a:cubicBezTo>
                  <a:close/>
                  <a:moveTo>
                    <a:pt x="126" y="84"/>
                  </a:moveTo>
                  <a:cubicBezTo>
                    <a:pt x="126" y="85"/>
                    <a:pt x="126" y="86"/>
                    <a:pt x="126" y="87"/>
                  </a:cubicBezTo>
                  <a:cubicBezTo>
                    <a:pt x="126" y="88"/>
                    <a:pt x="126" y="87"/>
                    <a:pt x="127" y="87"/>
                  </a:cubicBezTo>
                  <a:cubicBezTo>
                    <a:pt x="127" y="87"/>
                    <a:pt x="128" y="87"/>
                    <a:pt x="128" y="87"/>
                  </a:cubicBezTo>
                  <a:cubicBezTo>
                    <a:pt x="129" y="85"/>
                    <a:pt x="128" y="84"/>
                    <a:pt x="129" y="82"/>
                  </a:cubicBezTo>
                  <a:cubicBezTo>
                    <a:pt x="129" y="82"/>
                    <a:pt x="129" y="83"/>
                    <a:pt x="129" y="83"/>
                  </a:cubicBezTo>
                  <a:cubicBezTo>
                    <a:pt x="129" y="82"/>
                    <a:pt x="130" y="81"/>
                    <a:pt x="130" y="80"/>
                  </a:cubicBezTo>
                  <a:cubicBezTo>
                    <a:pt x="129" y="80"/>
                    <a:pt x="128" y="80"/>
                    <a:pt x="127" y="81"/>
                  </a:cubicBezTo>
                  <a:cubicBezTo>
                    <a:pt x="126" y="81"/>
                    <a:pt x="126" y="83"/>
                    <a:pt x="126" y="84"/>
                  </a:cubicBezTo>
                  <a:close/>
                  <a:moveTo>
                    <a:pt x="136" y="83"/>
                  </a:moveTo>
                  <a:cubicBezTo>
                    <a:pt x="137" y="82"/>
                    <a:pt x="138" y="83"/>
                    <a:pt x="137" y="85"/>
                  </a:cubicBezTo>
                  <a:cubicBezTo>
                    <a:pt x="135" y="86"/>
                    <a:pt x="135" y="84"/>
                    <a:pt x="136" y="83"/>
                  </a:cubicBezTo>
                  <a:close/>
                  <a:moveTo>
                    <a:pt x="122" y="85"/>
                  </a:moveTo>
                  <a:cubicBezTo>
                    <a:pt x="122" y="85"/>
                    <a:pt x="122" y="84"/>
                    <a:pt x="122" y="84"/>
                  </a:cubicBezTo>
                  <a:cubicBezTo>
                    <a:pt x="122" y="82"/>
                    <a:pt x="122" y="81"/>
                    <a:pt x="123" y="81"/>
                  </a:cubicBezTo>
                  <a:cubicBezTo>
                    <a:pt x="124" y="82"/>
                    <a:pt x="124" y="84"/>
                    <a:pt x="123" y="84"/>
                  </a:cubicBezTo>
                  <a:cubicBezTo>
                    <a:pt x="123" y="85"/>
                    <a:pt x="122" y="85"/>
                    <a:pt x="122" y="85"/>
                  </a:cubicBezTo>
                  <a:close/>
                  <a:moveTo>
                    <a:pt x="123" y="79"/>
                  </a:moveTo>
                  <a:cubicBezTo>
                    <a:pt x="122" y="80"/>
                    <a:pt x="121" y="80"/>
                    <a:pt x="121" y="81"/>
                  </a:cubicBezTo>
                  <a:cubicBezTo>
                    <a:pt x="120" y="84"/>
                    <a:pt x="121" y="85"/>
                    <a:pt x="122" y="86"/>
                  </a:cubicBezTo>
                  <a:cubicBezTo>
                    <a:pt x="123" y="86"/>
                    <a:pt x="124" y="87"/>
                    <a:pt x="124" y="86"/>
                  </a:cubicBezTo>
                  <a:cubicBezTo>
                    <a:pt x="125" y="86"/>
                    <a:pt x="126" y="82"/>
                    <a:pt x="126" y="81"/>
                  </a:cubicBezTo>
                  <a:cubicBezTo>
                    <a:pt x="126" y="79"/>
                    <a:pt x="126" y="81"/>
                    <a:pt x="126" y="80"/>
                  </a:cubicBezTo>
                  <a:cubicBezTo>
                    <a:pt x="126" y="79"/>
                    <a:pt x="127" y="78"/>
                    <a:pt x="127" y="78"/>
                  </a:cubicBezTo>
                  <a:cubicBezTo>
                    <a:pt x="127" y="77"/>
                    <a:pt x="126" y="76"/>
                    <a:pt x="126" y="76"/>
                  </a:cubicBezTo>
                  <a:cubicBezTo>
                    <a:pt x="126" y="75"/>
                    <a:pt x="125" y="75"/>
                    <a:pt x="125" y="76"/>
                  </a:cubicBezTo>
                  <a:cubicBezTo>
                    <a:pt x="124" y="77"/>
                    <a:pt x="124" y="78"/>
                    <a:pt x="123" y="79"/>
                  </a:cubicBezTo>
                  <a:cubicBezTo>
                    <a:pt x="123" y="79"/>
                    <a:pt x="123" y="79"/>
                    <a:pt x="123" y="79"/>
                  </a:cubicBezTo>
                  <a:close/>
                  <a:moveTo>
                    <a:pt x="55" y="18"/>
                  </a:moveTo>
                  <a:cubicBezTo>
                    <a:pt x="55" y="19"/>
                    <a:pt x="56" y="18"/>
                    <a:pt x="57" y="18"/>
                  </a:cubicBezTo>
                  <a:cubicBezTo>
                    <a:pt x="57" y="18"/>
                    <a:pt x="59" y="17"/>
                    <a:pt x="59" y="16"/>
                  </a:cubicBezTo>
                  <a:cubicBezTo>
                    <a:pt x="59" y="15"/>
                    <a:pt x="59" y="14"/>
                    <a:pt x="58" y="14"/>
                  </a:cubicBezTo>
                  <a:cubicBezTo>
                    <a:pt x="58" y="15"/>
                    <a:pt x="57" y="15"/>
                    <a:pt x="57" y="15"/>
                  </a:cubicBezTo>
                  <a:cubicBezTo>
                    <a:pt x="56" y="15"/>
                    <a:pt x="55" y="15"/>
                    <a:pt x="55" y="18"/>
                  </a:cubicBezTo>
                  <a:close/>
                  <a:moveTo>
                    <a:pt x="24" y="17"/>
                  </a:moveTo>
                  <a:cubicBezTo>
                    <a:pt x="24" y="16"/>
                    <a:pt x="25" y="16"/>
                    <a:pt x="26" y="16"/>
                  </a:cubicBezTo>
                  <a:cubicBezTo>
                    <a:pt x="26" y="16"/>
                    <a:pt x="26" y="17"/>
                    <a:pt x="25" y="18"/>
                  </a:cubicBezTo>
                  <a:cubicBezTo>
                    <a:pt x="25" y="19"/>
                    <a:pt x="24" y="20"/>
                    <a:pt x="23" y="20"/>
                  </a:cubicBezTo>
                  <a:cubicBezTo>
                    <a:pt x="23" y="19"/>
                    <a:pt x="23" y="18"/>
                    <a:pt x="24" y="17"/>
                  </a:cubicBezTo>
                  <a:close/>
                  <a:moveTo>
                    <a:pt x="30" y="69"/>
                  </a:moveTo>
                  <a:cubicBezTo>
                    <a:pt x="30" y="70"/>
                    <a:pt x="30" y="70"/>
                    <a:pt x="30" y="69"/>
                  </a:cubicBezTo>
                  <a:cubicBezTo>
                    <a:pt x="30" y="69"/>
                    <a:pt x="30" y="69"/>
                    <a:pt x="30" y="68"/>
                  </a:cubicBezTo>
                  <a:cubicBezTo>
                    <a:pt x="30" y="68"/>
                    <a:pt x="30" y="68"/>
                    <a:pt x="30" y="68"/>
                  </a:cubicBezTo>
                  <a:cubicBezTo>
                    <a:pt x="29" y="68"/>
                    <a:pt x="29" y="69"/>
                    <a:pt x="30" y="69"/>
                  </a:cubicBezTo>
                  <a:close/>
                  <a:moveTo>
                    <a:pt x="22" y="59"/>
                  </a:moveTo>
                  <a:cubicBezTo>
                    <a:pt x="22" y="59"/>
                    <a:pt x="22" y="59"/>
                    <a:pt x="22" y="59"/>
                  </a:cubicBezTo>
                  <a:cubicBezTo>
                    <a:pt x="22" y="58"/>
                    <a:pt x="22" y="58"/>
                    <a:pt x="22" y="57"/>
                  </a:cubicBezTo>
                  <a:cubicBezTo>
                    <a:pt x="22" y="57"/>
                    <a:pt x="22" y="57"/>
                    <a:pt x="21" y="57"/>
                  </a:cubicBezTo>
                  <a:cubicBezTo>
                    <a:pt x="21" y="58"/>
                    <a:pt x="21" y="59"/>
                    <a:pt x="21" y="59"/>
                  </a:cubicBezTo>
                  <a:cubicBezTo>
                    <a:pt x="22" y="60"/>
                    <a:pt x="22" y="60"/>
                    <a:pt x="22" y="59"/>
                  </a:cubicBezTo>
                  <a:close/>
                  <a:moveTo>
                    <a:pt x="21" y="65"/>
                  </a:moveTo>
                  <a:cubicBezTo>
                    <a:pt x="22" y="63"/>
                    <a:pt x="20" y="61"/>
                    <a:pt x="19" y="63"/>
                  </a:cubicBezTo>
                  <a:cubicBezTo>
                    <a:pt x="18" y="65"/>
                    <a:pt x="20" y="66"/>
                    <a:pt x="21" y="65"/>
                  </a:cubicBezTo>
                  <a:close/>
                  <a:moveTo>
                    <a:pt x="29" y="67"/>
                  </a:moveTo>
                  <a:cubicBezTo>
                    <a:pt x="29" y="67"/>
                    <a:pt x="29" y="67"/>
                    <a:pt x="29" y="67"/>
                  </a:cubicBezTo>
                  <a:cubicBezTo>
                    <a:pt x="29" y="66"/>
                    <a:pt x="29" y="65"/>
                    <a:pt x="29" y="64"/>
                  </a:cubicBezTo>
                  <a:cubicBezTo>
                    <a:pt x="29" y="63"/>
                    <a:pt x="28" y="64"/>
                    <a:pt x="28" y="64"/>
                  </a:cubicBezTo>
                  <a:cubicBezTo>
                    <a:pt x="28" y="64"/>
                    <a:pt x="28" y="63"/>
                    <a:pt x="28" y="63"/>
                  </a:cubicBezTo>
                  <a:cubicBezTo>
                    <a:pt x="28" y="63"/>
                    <a:pt x="27" y="62"/>
                    <a:pt x="27" y="63"/>
                  </a:cubicBezTo>
                  <a:cubicBezTo>
                    <a:pt x="27" y="63"/>
                    <a:pt x="27" y="64"/>
                    <a:pt x="27" y="65"/>
                  </a:cubicBezTo>
                  <a:cubicBezTo>
                    <a:pt x="28" y="66"/>
                    <a:pt x="28" y="66"/>
                    <a:pt x="29" y="67"/>
                  </a:cubicBezTo>
                  <a:close/>
                  <a:moveTo>
                    <a:pt x="26" y="63"/>
                  </a:moveTo>
                  <a:cubicBezTo>
                    <a:pt x="25" y="63"/>
                    <a:pt x="25" y="62"/>
                    <a:pt x="24" y="62"/>
                  </a:cubicBezTo>
                  <a:cubicBezTo>
                    <a:pt x="24" y="62"/>
                    <a:pt x="24" y="62"/>
                    <a:pt x="23" y="62"/>
                  </a:cubicBezTo>
                  <a:cubicBezTo>
                    <a:pt x="23" y="62"/>
                    <a:pt x="23" y="62"/>
                    <a:pt x="22" y="62"/>
                  </a:cubicBezTo>
                  <a:cubicBezTo>
                    <a:pt x="22" y="62"/>
                    <a:pt x="23" y="63"/>
                    <a:pt x="22" y="63"/>
                  </a:cubicBezTo>
                  <a:cubicBezTo>
                    <a:pt x="22" y="63"/>
                    <a:pt x="22" y="63"/>
                    <a:pt x="21" y="63"/>
                  </a:cubicBezTo>
                  <a:cubicBezTo>
                    <a:pt x="21" y="63"/>
                    <a:pt x="21" y="64"/>
                    <a:pt x="21" y="64"/>
                  </a:cubicBezTo>
                  <a:cubicBezTo>
                    <a:pt x="22" y="64"/>
                    <a:pt x="23" y="64"/>
                    <a:pt x="24" y="64"/>
                  </a:cubicBezTo>
                  <a:cubicBezTo>
                    <a:pt x="25" y="64"/>
                    <a:pt x="26" y="65"/>
                    <a:pt x="27" y="64"/>
                  </a:cubicBezTo>
                  <a:cubicBezTo>
                    <a:pt x="27" y="64"/>
                    <a:pt x="27" y="63"/>
                    <a:pt x="27" y="63"/>
                  </a:cubicBezTo>
                  <a:cubicBezTo>
                    <a:pt x="26" y="62"/>
                    <a:pt x="26" y="63"/>
                    <a:pt x="26" y="63"/>
                  </a:cubicBezTo>
                  <a:close/>
                  <a:moveTo>
                    <a:pt x="22" y="60"/>
                  </a:moveTo>
                  <a:cubicBezTo>
                    <a:pt x="22" y="60"/>
                    <a:pt x="23" y="60"/>
                    <a:pt x="22" y="60"/>
                  </a:cubicBezTo>
                  <a:cubicBezTo>
                    <a:pt x="21" y="60"/>
                    <a:pt x="22" y="60"/>
                    <a:pt x="21" y="61"/>
                  </a:cubicBezTo>
                  <a:cubicBezTo>
                    <a:pt x="21" y="61"/>
                    <a:pt x="20" y="59"/>
                    <a:pt x="18" y="59"/>
                  </a:cubicBezTo>
                  <a:cubicBezTo>
                    <a:pt x="17" y="59"/>
                    <a:pt x="17" y="59"/>
                    <a:pt x="16" y="60"/>
                  </a:cubicBezTo>
                  <a:cubicBezTo>
                    <a:pt x="16" y="60"/>
                    <a:pt x="16" y="61"/>
                    <a:pt x="16" y="61"/>
                  </a:cubicBezTo>
                  <a:cubicBezTo>
                    <a:pt x="17" y="61"/>
                    <a:pt x="17" y="61"/>
                    <a:pt x="18" y="61"/>
                  </a:cubicBezTo>
                  <a:cubicBezTo>
                    <a:pt x="19" y="61"/>
                    <a:pt x="19" y="62"/>
                    <a:pt x="21" y="62"/>
                  </a:cubicBezTo>
                  <a:cubicBezTo>
                    <a:pt x="22" y="62"/>
                    <a:pt x="22" y="61"/>
                    <a:pt x="22" y="60"/>
                  </a:cubicBezTo>
                  <a:close/>
                  <a:moveTo>
                    <a:pt x="32" y="14"/>
                  </a:moveTo>
                  <a:cubicBezTo>
                    <a:pt x="32" y="13"/>
                    <a:pt x="32" y="13"/>
                    <a:pt x="32" y="13"/>
                  </a:cubicBezTo>
                  <a:cubicBezTo>
                    <a:pt x="32" y="14"/>
                    <a:pt x="32" y="15"/>
                    <a:pt x="32" y="16"/>
                  </a:cubicBezTo>
                  <a:cubicBezTo>
                    <a:pt x="32" y="16"/>
                    <a:pt x="32" y="16"/>
                    <a:pt x="32" y="16"/>
                  </a:cubicBezTo>
                  <a:cubicBezTo>
                    <a:pt x="31" y="16"/>
                    <a:pt x="31" y="16"/>
                    <a:pt x="31" y="16"/>
                  </a:cubicBezTo>
                  <a:cubicBezTo>
                    <a:pt x="31" y="16"/>
                    <a:pt x="31" y="15"/>
                    <a:pt x="31" y="15"/>
                  </a:cubicBezTo>
                  <a:cubicBezTo>
                    <a:pt x="31" y="14"/>
                    <a:pt x="31" y="14"/>
                    <a:pt x="32" y="14"/>
                  </a:cubicBezTo>
                  <a:close/>
                  <a:moveTo>
                    <a:pt x="80" y="47"/>
                  </a:moveTo>
                  <a:cubicBezTo>
                    <a:pt x="80" y="47"/>
                    <a:pt x="80" y="47"/>
                    <a:pt x="80" y="47"/>
                  </a:cubicBezTo>
                  <a:cubicBezTo>
                    <a:pt x="80" y="50"/>
                    <a:pt x="80" y="50"/>
                    <a:pt x="79" y="50"/>
                  </a:cubicBezTo>
                  <a:cubicBezTo>
                    <a:pt x="77" y="50"/>
                    <a:pt x="75" y="48"/>
                    <a:pt x="72" y="48"/>
                  </a:cubicBezTo>
                  <a:cubicBezTo>
                    <a:pt x="72" y="48"/>
                    <a:pt x="73" y="50"/>
                    <a:pt x="72" y="50"/>
                  </a:cubicBezTo>
                  <a:cubicBezTo>
                    <a:pt x="72" y="51"/>
                    <a:pt x="71" y="50"/>
                    <a:pt x="71" y="50"/>
                  </a:cubicBezTo>
                  <a:cubicBezTo>
                    <a:pt x="70" y="49"/>
                    <a:pt x="69" y="48"/>
                    <a:pt x="68" y="47"/>
                  </a:cubicBezTo>
                  <a:cubicBezTo>
                    <a:pt x="68" y="46"/>
                    <a:pt x="69" y="45"/>
                    <a:pt x="68" y="44"/>
                  </a:cubicBezTo>
                  <a:cubicBezTo>
                    <a:pt x="66" y="44"/>
                    <a:pt x="64" y="44"/>
                    <a:pt x="62" y="44"/>
                  </a:cubicBezTo>
                  <a:cubicBezTo>
                    <a:pt x="62" y="44"/>
                    <a:pt x="62" y="46"/>
                    <a:pt x="62" y="46"/>
                  </a:cubicBezTo>
                  <a:cubicBezTo>
                    <a:pt x="61" y="46"/>
                    <a:pt x="60" y="46"/>
                    <a:pt x="60" y="45"/>
                  </a:cubicBezTo>
                  <a:cubicBezTo>
                    <a:pt x="60" y="45"/>
                    <a:pt x="60" y="45"/>
                    <a:pt x="61" y="45"/>
                  </a:cubicBezTo>
                  <a:cubicBezTo>
                    <a:pt x="61" y="45"/>
                    <a:pt x="62" y="45"/>
                    <a:pt x="62" y="45"/>
                  </a:cubicBezTo>
                  <a:cubicBezTo>
                    <a:pt x="62" y="44"/>
                    <a:pt x="62" y="44"/>
                    <a:pt x="62" y="43"/>
                  </a:cubicBezTo>
                  <a:cubicBezTo>
                    <a:pt x="63" y="43"/>
                    <a:pt x="62" y="42"/>
                    <a:pt x="62" y="42"/>
                  </a:cubicBezTo>
                  <a:cubicBezTo>
                    <a:pt x="63" y="41"/>
                    <a:pt x="63" y="41"/>
                    <a:pt x="63" y="41"/>
                  </a:cubicBezTo>
                  <a:cubicBezTo>
                    <a:pt x="63" y="41"/>
                    <a:pt x="63" y="41"/>
                    <a:pt x="63" y="41"/>
                  </a:cubicBezTo>
                  <a:cubicBezTo>
                    <a:pt x="64" y="40"/>
                    <a:pt x="64" y="39"/>
                    <a:pt x="64" y="38"/>
                  </a:cubicBezTo>
                  <a:cubicBezTo>
                    <a:pt x="65" y="37"/>
                    <a:pt x="65" y="38"/>
                    <a:pt x="65" y="38"/>
                  </a:cubicBezTo>
                  <a:cubicBezTo>
                    <a:pt x="66" y="38"/>
                    <a:pt x="67" y="37"/>
                    <a:pt x="67" y="38"/>
                  </a:cubicBezTo>
                  <a:cubicBezTo>
                    <a:pt x="67" y="39"/>
                    <a:pt x="67" y="40"/>
                    <a:pt x="67" y="41"/>
                  </a:cubicBezTo>
                  <a:cubicBezTo>
                    <a:pt x="67" y="41"/>
                    <a:pt x="66" y="42"/>
                    <a:pt x="67" y="43"/>
                  </a:cubicBezTo>
                  <a:cubicBezTo>
                    <a:pt x="67" y="43"/>
                    <a:pt x="67" y="43"/>
                    <a:pt x="68" y="43"/>
                  </a:cubicBezTo>
                  <a:cubicBezTo>
                    <a:pt x="68" y="42"/>
                    <a:pt x="68" y="41"/>
                    <a:pt x="68" y="40"/>
                  </a:cubicBezTo>
                  <a:cubicBezTo>
                    <a:pt x="68" y="40"/>
                    <a:pt x="68" y="39"/>
                    <a:pt x="68" y="38"/>
                  </a:cubicBezTo>
                  <a:cubicBezTo>
                    <a:pt x="68" y="38"/>
                    <a:pt x="68" y="39"/>
                    <a:pt x="68" y="39"/>
                  </a:cubicBezTo>
                  <a:cubicBezTo>
                    <a:pt x="69" y="40"/>
                    <a:pt x="69" y="40"/>
                    <a:pt x="70" y="41"/>
                  </a:cubicBezTo>
                  <a:cubicBezTo>
                    <a:pt x="70" y="41"/>
                    <a:pt x="70" y="42"/>
                    <a:pt x="70" y="43"/>
                  </a:cubicBezTo>
                  <a:cubicBezTo>
                    <a:pt x="70" y="43"/>
                    <a:pt x="70" y="44"/>
                    <a:pt x="70" y="44"/>
                  </a:cubicBezTo>
                  <a:cubicBezTo>
                    <a:pt x="71" y="44"/>
                    <a:pt x="72" y="42"/>
                    <a:pt x="71" y="40"/>
                  </a:cubicBezTo>
                  <a:cubicBezTo>
                    <a:pt x="70" y="39"/>
                    <a:pt x="70" y="40"/>
                    <a:pt x="70" y="38"/>
                  </a:cubicBezTo>
                  <a:cubicBezTo>
                    <a:pt x="70" y="37"/>
                    <a:pt x="71" y="38"/>
                    <a:pt x="72" y="39"/>
                  </a:cubicBezTo>
                  <a:cubicBezTo>
                    <a:pt x="72" y="39"/>
                    <a:pt x="71" y="39"/>
                    <a:pt x="72" y="40"/>
                  </a:cubicBezTo>
                  <a:cubicBezTo>
                    <a:pt x="72" y="42"/>
                    <a:pt x="72" y="46"/>
                    <a:pt x="74" y="45"/>
                  </a:cubicBezTo>
                  <a:cubicBezTo>
                    <a:pt x="75" y="45"/>
                    <a:pt x="74" y="44"/>
                    <a:pt x="74" y="43"/>
                  </a:cubicBezTo>
                  <a:cubicBezTo>
                    <a:pt x="75" y="41"/>
                    <a:pt x="75" y="41"/>
                    <a:pt x="75" y="42"/>
                  </a:cubicBezTo>
                  <a:cubicBezTo>
                    <a:pt x="76" y="43"/>
                    <a:pt x="77" y="45"/>
                    <a:pt x="76" y="46"/>
                  </a:cubicBezTo>
                  <a:cubicBezTo>
                    <a:pt x="76" y="47"/>
                    <a:pt x="75" y="45"/>
                    <a:pt x="74" y="46"/>
                  </a:cubicBezTo>
                  <a:cubicBezTo>
                    <a:pt x="74" y="46"/>
                    <a:pt x="74" y="47"/>
                    <a:pt x="74" y="47"/>
                  </a:cubicBezTo>
                  <a:cubicBezTo>
                    <a:pt x="74" y="47"/>
                    <a:pt x="75" y="47"/>
                    <a:pt x="75" y="47"/>
                  </a:cubicBezTo>
                  <a:cubicBezTo>
                    <a:pt x="77" y="47"/>
                    <a:pt x="76" y="46"/>
                    <a:pt x="78" y="46"/>
                  </a:cubicBezTo>
                  <a:cubicBezTo>
                    <a:pt x="78" y="46"/>
                    <a:pt x="78" y="46"/>
                    <a:pt x="79" y="46"/>
                  </a:cubicBezTo>
                  <a:cubicBezTo>
                    <a:pt x="79" y="46"/>
                    <a:pt x="78" y="47"/>
                    <a:pt x="79" y="47"/>
                  </a:cubicBezTo>
                  <a:cubicBezTo>
                    <a:pt x="79" y="47"/>
                    <a:pt x="80" y="47"/>
                    <a:pt x="80" y="47"/>
                  </a:cubicBezTo>
                  <a:close/>
                  <a:moveTo>
                    <a:pt x="91" y="58"/>
                  </a:moveTo>
                  <a:cubicBezTo>
                    <a:pt x="91" y="58"/>
                    <a:pt x="91" y="58"/>
                    <a:pt x="90" y="58"/>
                  </a:cubicBezTo>
                  <a:cubicBezTo>
                    <a:pt x="90" y="58"/>
                    <a:pt x="90" y="58"/>
                    <a:pt x="90" y="58"/>
                  </a:cubicBezTo>
                  <a:cubicBezTo>
                    <a:pt x="90" y="58"/>
                    <a:pt x="90" y="57"/>
                    <a:pt x="90" y="57"/>
                  </a:cubicBezTo>
                  <a:cubicBezTo>
                    <a:pt x="89" y="55"/>
                    <a:pt x="87" y="54"/>
                    <a:pt x="88" y="53"/>
                  </a:cubicBezTo>
                  <a:cubicBezTo>
                    <a:pt x="89" y="51"/>
                    <a:pt x="89" y="56"/>
                    <a:pt x="91" y="57"/>
                  </a:cubicBezTo>
                  <a:cubicBezTo>
                    <a:pt x="91" y="57"/>
                    <a:pt x="91" y="57"/>
                    <a:pt x="91" y="58"/>
                  </a:cubicBezTo>
                  <a:close/>
                  <a:moveTo>
                    <a:pt x="87" y="98"/>
                  </a:moveTo>
                  <a:cubicBezTo>
                    <a:pt x="86" y="99"/>
                    <a:pt x="85" y="99"/>
                    <a:pt x="85" y="101"/>
                  </a:cubicBezTo>
                  <a:cubicBezTo>
                    <a:pt x="85" y="102"/>
                    <a:pt x="85" y="103"/>
                    <a:pt x="85" y="105"/>
                  </a:cubicBezTo>
                  <a:cubicBezTo>
                    <a:pt x="85" y="105"/>
                    <a:pt x="85" y="105"/>
                    <a:pt x="85" y="106"/>
                  </a:cubicBezTo>
                  <a:cubicBezTo>
                    <a:pt x="85" y="107"/>
                    <a:pt x="84" y="109"/>
                    <a:pt x="84" y="111"/>
                  </a:cubicBezTo>
                  <a:cubicBezTo>
                    <a:pt x="85" y="111"/>
                    <a:pt x="86" y="112"/>
                    <a:pt x="86" y="111"/>
                  </a:cubicBezTo>
                  <a:cubicBezTo>
                    <a:pt x="87" y="110"/>
                    <a:pt x="87" y="108"/>
                    <a:pt x="88" y="106"/>
                  </a:cubicBezTo>
                  <a:cubicBezTo>
                    <a:pt x="88" y="103"/>
                    <a:pt x="89" y="102"/>
                    <a:pt x="89" y="99"/>
                  </a:cubicBezTo>
                  <a:cubicBezTo>
                    <a:pt x="89" y="97"/>
                    <a:pt x="89" y="97"/>
                    <a:pt x="88" y="96"/>
                  </a:cubicBezTo>
                  <a:cubicBezTo>
                    <a:pt x="88" y="96"/>
                    <a:pt x="87" y="98"/>
                    <a:pt x="87" y="98"/>
                  </a:cubicBezTo>
                  <a:close/>
                  <a:moveTo>
                    <a:pt x="130" y="73"/>
                  </a:moveTo>
                  <a:cubicBezTo>
                    <a:pt x="129" y="73"/>
                    <a:pt x="129" y="73"/>
                    <a:pt x="129" y="73"/>
                  </a:cubicBezTo>
                  <a:cubicBezTo>
                    <a:pt x="129" y="73"/>
                    <a:pt x="129" y="75"/>
                    <a:pt x="128" y="75"/>
                  </a:cubicBezTo>
                  <a:cubicBezTo>
                    <a:pt x="128" y="75"/>
                    <a:pt x="128" y="73"/>
                    <a:pt x="128" y="73"/>
                  </a:cubicBezTo>
                  <a:cubicBezTo>
                    <a:pt x="128" y="74"/>
                    <a:pt x="128" y="75"/>
                    <a:pt x="128" y="76"/>
                  </a:cubicBezTo>
                  <a:cubicBezTo>
                    <a:pt x="128" y="76"/>
                    <a:pt x="129" y="76"/>
                    <a:pt x="129" y="76"/>
                  </a:cubicBezTo>
                  <a:cubicBezTo>
                    <a:pt x="129" y="76"/>
                    <a:pt x="129" y="77"/>
                    <a:pt x="129" y="77"/>
                  </a:cubicBezTo>
                  <a:cubicBezTo>
                    <a:pt x="129" y="77"/>
                    <a:pt x="130" y="77"/>
                    <a:pt x="130" y="77"/>
                  </a:cubicBezTo>
                  <a:cubicBezTo>
                    <a:pt x="132" y="77"/>
                    <a:pt x="131" y="73"/>
                    <a:pt x="130" y="73"/>
                  </a:cubicBezTo>
                  <a:cubicBezTo>
                    <a:pt x="130" y="73"/>
                    <a:pt x="130" y="73"/>
                    <a:pt x="130" y="73"/>
                  </a:cubicBezTo>
                  <a:close/>
                  <a:moveTo>
                    <a:pt x="125" y="75"/>
                  </a:moveTo>
                  <a:cubicBezTo>
                    <a:pt x="125" y="75"/>
                    <a:pt x="126" y="75"/>
                    <a:pt x="126" y="75"/>
                  </a:cubicBezTo>
                  <a:cubicBezTo>
                    <a:pt x="127" y="74"/>
                    <a:pt x="126" y="74"/>
                    <a:pt x="126" y="74"/>
                  </a:cubicBezTo>
                  <a:cubicBezTo>
                    <a:pt x="127" y="73"/>
                    <a:pt x="127" y="74"/>
                    <a:pt x="127" y="74"/>
                  </a:cubicBezTo>
                  <a:cubicBezTo>
                    <a:pt x="127" y="73"/>
                    <a:pt x="127" y="73"/>
                    <a:pt x="128" y="73"/>
                  </a:cubicBezTo>
                  <a:cubicBezTo>
                    <a:pt x="128" y="73"/>
                    <a:pt x="128" y="72"/>
                    <a:pt x="128" y="72"/>
                  </a:cubicBezTo>
                  <a:cubicBezTo>
                    <a:pt x="128" y="71"/>
                    <a:pt x="129" y="71"/>
                    <a:pt x="129" y="72"/>
                  </a:cubicBezTo>
                  <a:cubicBezTo>
                    <a:pt x="129" y="72"/>
                    <a:pt x="128" y="73"/>
                    <a:pt x="128" y="73"/>
                  </a:cubicBezTo>
                  <a:cubicBezTo>
                    <a:pt x="129" y="73"/>
                    <a:pt x="129" y="72"/>
                    <a:pt x="129" y="72"/>
                  </a:cubicBezTo>
                  <a:cubicBezTo>
                    <a:pt x="130" y="72"/>
                    <a:pt x="130" y="71"/>
                    <a:pt x="130" y="71"/>
                  </a:cubicBezTo>
                  <a:cubicBezTo>
                    <a:pt x="130" y="71"/>
                    <a:pt x="129" y="71"/>
                    <a:pt x="129" y="71"/>
                  </a:cubicBezTo>
                  <a:cubicBezTo>
                    <a:pt x="129" y="71"/>
                    <a:pt x="129" y="70"/>
                    <a:pt x="129" y="69"/>
                  </a:cubicBezTo>
                  <a:cubicBezTo>
                    <a:pt x="129" y="69"/>
                    <a:pt x="128" y="70"/>
                    <a:pt x="128" y="69"/>
                  </a:cubicBezTo>
                  <a:cubicBezTo>
                    <a:pt x="128" y="68"/>
                    <a:pt x="128" y="67"/>
                    <a:pt x="128" y="66"/>
                  </a:cubicBezTo>
                  <a:cubicBezTo>
                    <a:pt x="128" y="65"/>
                    <a:pt x="127" y="65"/>
                    <a:pt x="127" y="66"/>
                  </a:cubicBezTo>
                  <a:cubicBezTo>
                    <a:pt x="126" y="68"/>
                    <a:pt x="126" y="67"/>
                    <a:pt x="126" y="69"/>
                  </a:cubicBezTo>
                  <a:cubicBezTo>
                    <a:pt x="126" y="69"/>
                    <a:pt x="127" y="72"/>
                    <a:pt x="127" y="72"/>
                  </a:cubicBezTo>
                  <a:cubicBezTo>
                    <a:pt x="126" y="73"/>
                    <a:pt x="125" y="72"/>
                    <a:pt x="125" y="75"/>
                  </a:cubicBezTo>
                  <a:close/>
                  <a:moveTo>
                    <a:pt x="127" y="60"/>
                  </a:moveTo>
                  <a:cubicBezTo>
                    <a:pt x="127" y="60"/>
                    <a:pt x="127" y="60"/>
                    <a:pt x="127" y="59"/>
                  </a:cubicBezTo>
                  <a:cubicBezTo>
                    <a:pt x="127" y="59"/>
                    <a:pt x="126" y="59"/>
                    <a:pt x="126" y="59"/>
                  </a:cubicBezTo>
                  <a:cubicBezTo>
                    <a:pt x="126" y="60"/>
                    <a:pt x="126" y="61"/>
                    <a:pt x="126" y="61"/>
                  </a:cubicBezTo>
                  <a:cubicBezTo>
                    <a:pt x="126" y="62"/>
                    <a:pt x="125" y="62"/>
                    <a:pt x="126" y="63"/>
                  </a:cubicBezTo>
                  <a:cubicBezTo>
                    <a:pt x="126" y="63"/>
                    <a:pt x="127" y="63"/>
                    <a:pt x="127" y="63"/>
                  </a:cubicBezTo>
                  <a:cubicBezTo>
                    <a:pt x="127" y="63"/>
                    <a:pt x="127" y="62"/>
                    <a:pt x="127" y="61"/>
                  </a:cubicBezTo>
                  <a:cubicBezTo>
                    <a:pt x="127" y="61"/>
                    <a:pt x="127" y="61"/>
                    <a:pt x="127" y="6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182"/>
            <p:cNvSpPr/>
            <p:nvPr/>
          </p:nvSpPr>
          <p:spPr bwMode="auto">
            <a:xfrm>
              <a:off x="11421531" y="1504046"/>
              <a:ext cx="85301" cy="141879"/>
            </a:xfrm>
            <a:custGeom>
              <a:avLst/>
              <a:gdLst>
                <a:gd name="T0" fmla="*/ 4 w 45"/>
                <a:gd name="T1" fmla="*/ 46 h 75"/>
                <a:gd name="T2" fmla="*/ 4 w 45"/>
                <a:gd name="T3" fmla="*/ 40 h 75"/>
                <a:gd name="T4" fmla="*/ 9 w 45"/>
                <a:gd name="T5" fmla="*/ 40 h 75"/>
                <a:gd name="T6" fmla="*/ 6 w 45"/>
                <a:gd name="T7" fmla="*/ 30 h 75"/>
                <a:gd name="T8" fmla="*/ 12 w 45"/>
                <a:gd name="T9" fmla="*/ 11 h 75"/>
                <a:gd name="T10" fmla="*/ 45 w 45"/>
                <a:gd name="T11" fmla="*/ 11 h 75"/>
                <a:gd name="T12" fmla="*/ 41 w 45"/>
                <a:gd name="T13" fmla="*/ 19 h 75"/>
                <a:gd name="T14" fmla="*/ 27 w 45"/>
                <a:gd name="T15" fmla="*/ 13 h 75"/>
                <a:gd name="T16" fmla="*/ 15 w 45"/>
                <a:gd name="T17" fmla="*/ 29 h 75"/>
                <a:gd name="T18" fmla="*/ 18 w 45"/>
                <a:gd name="T19" fmla="*/ 39 h 75"/>
                <a:gd name="T20" fmla="*/ 19 w 45"/>
                <a:gd name="T21" fmla="*/ 40 h 75"/>
                <a:gd name="T22" fmla="*/ 31 w 45"/>
                <a:gd name="T23" fmla="*/ 40 h 75"/>
                <a:gd name="T24" fmla="*/ 31 w 45"/>
                <a:gd name="T25" fmla="*/ 46 h 75"/>
                <a:gd name="T26" fmla="*/ 21 w 45"/>
                <a:gd name="T27" fmla="*/ 46 h 75"/>
                <a:gd name="T28" fmla="*/ 23 w 45"/>
                <a:gd name="T29" fmla="*/ 51 h 75"/>
                <a:gd name="T30" fmla="*/ 17 w 45"/>
                <a:gd name="T31" fmla="*/ 69 h 75"/>
                <a:gd name="T32" fmla="*/ 38 w 45"/>
                <a:gd name="T33" fmla="*/ 69 h 75"/>
                <a:gd name="T34" fmla="*/ 38 w 45"/>
                <a:gd name="T35" fmla="*/ 75 h 75"/>
                <a:gd name="T36" fmla="*/ 0 w 45"/>
                <a:gd name="T37" fmla="*/ 75 h 75"/>
                <a:gd name="T38" fmla="*/ 0 w 45"/>
                <a:gd name="T39" fmla="*/ 69 h 75"/>
                <a:gd name="T40" fmla="*/ 3 w 45"/>
                <a:gd name="T41" fmla="*/ 69 h 75"/>
                <a:gd name="T42" fmla="*/ 14 w 45"/>
                <a:gd name="T43" fmla="*/ 53 h 75"/>
                <a:gd name="T44" fmla="*/ 12 w 45"/>
                <a:gd name="T45" fmla="*/ 46 h 75"/>
                <a:gd name="T46" fmla="*/ 4 w 45"/>
                <a:gd name="T47" fmla="*/ 4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75">
                  <a:moveTo>
                    <a:pt x="4" y="46"/>
                  </a:moveTo>
                  <a:cubicBezTo>
                    <a:pt x="4" y="40"/>
                    <a:pt x="4" y="40"/>
                    <a:pt x="4" y="40"/>
                  </a:cubicBezTo>
                  <a:cubicBezTo>
                    <a:pt x="9" y="40"/>
                    <a:pt x="9" y="40"/>
                    <a:pt x="9" y="40"/>
                  </a:cubicBezTo>
                  <a:cubicBezTo>
                    <a:pt x="7" y="37"/>
                    <a:pt x="6" y="34"/>
                    <a:pt x="6" y="30"/>
                  </a:cubicBezTo>
                  <a:cubicBezTo>
                    <a:pt x="5" y="23"/>
                    <a:pt x="7" y="16"/>
                    <a:pt x="12" y="11"/>
                  </a:cubicBezTo>
                  <a:cubicBezTo>
                    <a:pt x="22" y="0"/>
                    <a:pt x="39" y="5"/>
                    <a:pt x="45" y="11"/>
                  </a:cubicBezTo>
                  <a:cubicBezTo>
                    <a:pt x="41" y="19"/>
                    <a:pt x="41" y="19"/>
                    <a:pt x="41" y="19"/>
                  </a:cubicBezTo>
                  <a:cubicBezTo>
                    <a:pt x="37" y="14"/>
                    <a:pt x="34" y="13"/>
                    <a:pt x="27" y="13"/>
                  </a:cubicBezTo>
                  <a:cubicBezTo>
                    <a:pt x="19" y="13"/>
                    <a:pt x="14" y="19"/>
                    <a:pt x="15" y="29"/>
                  </a:cubicBezTo>
                  <a:cubicBezTo>
                    <a:pt x="15" y="32"/>
                    <a:pt x="17" y="36"/>
                    <a:pt x="18" y="39"/>
                  </a:cubicBezTo>
                  <a:cubicBezTo>
                    <a:pt x="18" y="39"/>
                    <a:pt x="18" y="40"/>
                    <a:pt x="19" y="40"/>
                  </a:cubicBezTo>
                  <a:cubicBezTo>
                    <a:pt x="31" y="40"/>
                    <a:pt x="31" y="40"/>
                    <a:pt x="31" y="40"/>
                  </a:cubicBezTo>
                  <a:cubicBezTo>
                    <a:pt x="31" y="46"/>
                    <a:pt x="31" y="46"/>
                    <a:pt x="31" y="46"/>
                  </a:cubicBezTo>
                  <a:cubicBezTo>
                    <a:pt x="21" y="46"/>
                    <a:pt x="21" y="46"/>
                    <a:pt x="21" y="46"/>
                  </a:cubicBezTo>
                  <a:cubicBezTo>
                    <a:pt x="22" y="48"/>
                    <a:pt x="22" y="49"/>
                    <a:pt x="23" y="51"/>
                  </a:cubicBezTo>
                  <a:cubicBezTo>
                    <a:pt x="24" y="57"/>
                    <a:pt x="22" y="65"/>
                    <a:pt x="17" y="69"/>
                  </a:cubicBezTo>
                  <a:cubicBezTo>
                    <a:pt x="38" y="69"/>
                    <a:pt x="38" y="69"/>
                    <a:pt x="38" y="69"/>
                  </a:cubicBezTo>
                  <a:cubicBezTo>
                    <a:pt x="38" y="75"/>
                    <a:pt x="38" y="75"/>
                    <a:pt x="38" y="75"/>
                  </a:cubicBezTo>
                  <a:cubicBezTo>
                    <a:pt x="0" y="75"/>
                    <a:pt x="0" y="75"/>
                    <a:pt x="0" y="75"/>
                  </a:cubicBezTo>
                  <a:cubicBezTo>
                    <a:pt x="0" y="69"/>
                    <a:pt x="0" y="69"/>
                    <a:pt x="0" y="69"/>
                  </a:cubicBezTo>
                  <a:cubicBezTo>
                    <a:pt x="3" y="69"/>
                    <a:pt x="3" y="69"/>
                    <a:pt x="3" y="69"/>
                  </a:cubicBezTo>
                  <a:cubicBezTo>
                    <a:pt x="10" y="66"/>
                    <a:pt x="16" y="62"/>
                    <a:pt x="14" y="53"/>
                  </a:cubicBezTo>
                  <a:cubicBezTo>
                    <a:pt x="14" y="51"/>
                    <a:pt x="13" y="49"/>
                    <a:pt x="12" y="46"/>
                  </a:cubicBezTo>
                  <a:cubicBezTo>
                    <a:pt x="4" y="46"/>
                    <a:pt x="4" y="46"/>
                    <a:pt x="4" y="4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83"/>
            <p:cNvSpPr/>
            <p:nvPr/>
          </p:nvSpPr>
          <p:spPr bwMode="auto">
            <a:xfrm>
              <a:off x="11527722" y="1430060"/>
              <a:ext cx="120988" cy="132304"/>
            </a:xfrm>
            <a:custGeom>
              <a:avLst/>
              <a:gdLst>
                <a:gd name="T0" fmla="*/ 59 w 139"/>
                <a:gd name="T1" fmla="*/ 152 h 152"/>
                <a:gd name="T2" fmla="*/ 59 w 139"/>
                <a:gd name="T3" fmla="*/ 104 h 152"/>
                <a:gd name="T4" fmla="*/ 26 w 139"/>
                <a:gd name="T5" fmla="*/ 104 h 152"/>
                <a:gd name="T6" fmla="*/ 26 w 139"/>
                <a:gd name="T7" fmla="*/ 89 h 152"/>
                <a:gd name="T8" fmla="*/ 59 w 139"/>
                <a:gd name="T9" fmla="*/ 89 h 152"/>
                <a:gd name="T10" fmla="*/ 59 w 139"/>
                <a:gd name="T11" fmla="*/ 78 h 152"/>
                <a:gd name="T12" fmla="*/ 26 w 139"/>
                <a:gd name="T13" fmla="*/ 78 h 152"/>
                <a:gd name="T14" fmla="*/ 26 w 139"/>
                <a:gd name="T15" fmla="*/ 65 h 152"/>
                <a:gd name="T16" fmla="*/ 56 w 139"/>
                <a:gd name="T17" fmla="*/ 65 h 152"/>
                <a:gd name="T18" fmla="*/ 0 w 139"/>
                <a:gd name="T19" fmla="*/ 0 h 152"/>
                <a:gd name="T20" fmla="*/ 24 w 139"/>
                <a:gd name="T21" fmla="*/ 0 h 152"/>
                <a:gd name="T22" fmla="*/ 69 w 139"/>
                <a:gd name="T23" fmla="*/ 50 h 152"/>
                <a:gd name="T24" fmla="*/ 115 w 139"/>
                <a:gd name="T25" fmla="*/ 0 h 152"/>
                <a:gd name="T26" fmla="*/ 139 w 139"/>
                <a:gd name="T27" fmla="*/ 0 h 152"/>
                <a:gd name="T28" fmla="*/ 80 w 139"/>
                <a:gd name="T29" fmla="*/ 65 h 152"/>
                <a:gd name="T30" fmla="*/ 113 w 139"/>
                <a:gd name="T31" fmla="*/ 65 h 152"/>
                <a:gd name="T32" fmla="*/ 113 w 139"/>
                <a:gd name="T33" fmla="*/ 78 h 152"/>
                <a:gd name="T34" fmla="*/ 78 w 139"/>
                <a:gd name="T35" fmla="*/ 78 h 152"/>
                <a:gd name="T36" fmla="*/ 78 w 139"/>
                <a:gd name="T37" fmla="*/ 89 h 152"/>
                <a:gd name="T38" fmla="*/ 113 w 139"/>
                <a:gd name="T39" fmla="*/ 89 h 152"/>
                <a:gd name="T40" fmla="*/ 113 w 139"/>
                <a:gd name="T41" fmla="*/ 104 h 152"/>
                <a:gd name="T42" fmla="*/ 78 w 139"/>
                <a:gd name="T43" fmla="*/ 104 h 152"/>
                <a:gd name="T44" fmla="*/ 78 w 139"/>
                <a:gd name="T45" fmla="*/ 152 h 152"/>
                <a:gd name="T46" fmla="*/ 59 w 139"/>
                <a:gd name="T47" fmla="*/ 152 h 152"/>
                <a:gd name="T48" fmla="*/ 59 w 139"/>
                <a:gd name="T49" fmla="*/ 15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52">
                  <a:moveTo>
                    <a:pt x="59" y="152"/>
                  </a:moveTo>
                  <a:lnTo>
                    <a:pt x="59" y="104"/>
                  </a:lnTo>
                  <a:lnTo>
                    <a:pt x="26" y="104"/>
                  </a:lnTo>
                  <a:lnTo>
                    <a:pt x="26" y="89"/>
                  </a:lnTo>
                  <a:lnTo>
                    <a:pt x="59" y="89"/>
                  </a:lnTo>
                  <a:lnTo>
                    <a:pt x="59" y="78"/>
                  </a:lnTo>
                  <a:lnTo>
                    <a:pt x="26" y="78"/>
                  </a:lnTo>
                  <a:lnTo>
                    <a:pt x="26" y="65"/>
                  </a:lnTo>
                  <a:lnTo>
                    <a:pt x="56" y="65"/>
                  </a:lnTo>
                  <a:lnTo>
                    <a:pt x="0" y="0"/>
                  </a:lnTo>
                  <a:lnTo>
                    <a:pt x="24" y="0"/>
                  </a:lnTo>
                  <a:lnTo>
                    <a:pt x="69" y="50"/>
                  </a:lnTo>
                  <a:lnTo>
                    <a:pt x="115" y="0"/>
                  </a:lnTo>
                  <a:lnTo>
                    <a:pt x="139" y="0"/>
                  </a:lnTo>
                  <a:lnTo>
                    <a:pt x="80" y="65"/>
                  </a:lnTo>
                  <a:lnTo>
                    <a:pt x="113" y="65"/>
                  </a:lnTo>
                  <a:lnTo>
                    <a:pt x="113" y="78"/>
                  </a:lnTo>
                  <a:lnTo>
                    <a:pt x="78" y="78"/>
                  </a:lnTo>
                  <a:lnTo>
                    <a:pt x="78" y="89"/>
                  </a:lnTo>
                  <a:lnTo>
                    <a:pt x="113" y="89"/>
                  </a:lnTo>
                  <a:lnTo>
                    <a:pt x="113" y="104"/>
                  </a:lnTo>
                  <a:lnTo>
                    <a:pt x="78" y="104"/>
                  </a:lnTo>
                  <a:lnTo>
                    <a:pt x="78" y="152"/>
                  </a:lnTo>
                  <a:lnTo>
                    <a:pt x="59" y="152"/>
                  </a:lnTo>
                  <a:lnTo>
                    <a:pt x="59" y="15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84"/>
            <p:cNvSpPr/>
            <p:nvPr/>
          </p:nvSpPr>
          <p:spPr bwMode="auto">
            <a:xfrm>
              <a:off x="11121236" y="1130635"/>
              <a:ext cx="498750" cy="254163"/>
            </a:xfrm>
            <a:custGeom>
              <a:avLst/>
              <a:gdLst>
                <a:gd name="T0" fmla="*/ 263 w 263"/>
                <a:gd name="T1" fmla="*/ 107 h 134"/>
                <a:gd name="T2" fmla="*/ 244 w 263"/>
                <a:gd name="T3" fmla="*/ 134 h 134"/>
                <a:gd name="T4" fmla="*/ 225 w 263"/>
                <a:gd name="T5" fmla="*/ 107 h 134"/>
                <a:gd name="T6" fmla="*/ 238 w 263"/>
                <a:gd name="T7" fmla="*/ 107 h 134"/>
                <a:gd name="T8" fmla="*/ 132 w 263"/>
                <a:gd name="T9" fmla="*/ 12 h 134"/>
                <a:gd name="T10" fmla="*/ 25 w 263"/>
                <a:gd name="T11" fmla="*/ 107 h 134"/>
                <a:gd name="T12" fmla="*/ 38 w 263"/>
                <a:gd name="T13" fmla="*/ 107 h 134"/>
                <a:gd name="T14" fmla="*/ 19 w 263"/>
                <a:gd name="T15" fmla="*/ 134 h 134"/>
                <a:gd name="T16" fmla="*/ 0 w 263"/>
                <a:gd name="T17" fmla="*/ 107 h 134"/>
                <a:gd name="T18" fmla="*/ 13 w 263"/>
                <a:gd name="T19" fmla="*/ 107 h 134"/>
                <a:gd name="T20" fmla="*/ 132 w 263"/>
                <a:gd name="T21" fmla="*/ 0 h 134"/>
                <a:gd name="T22" fmla="*/ 250 w 263"/>
                <a:gd name="T23" fmla="*/ 107 h 134"/>
                <a:gd name="T24" fmla="*/ 263 w 263"/>
                <a:gd name="T25" fmla="*/ 10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3" h="134">
                  <a:moveTo>
                    <a:pt x="263" y="107"/>
                  </a:moveTo>
                  <a:cubicBezTo>
                    <a:pt x="244" y="134"/>
                    <a:pt x="244" y="134"/>
                    <a:pt x="244" y="134"/>
                  </a:cubicBezTo>
                  <a:cubicBezTo>
                    <a:pt x="225" y="107"/>
                    <a:pt x="225" y="107"/>
                    <a:pt x="225" y="107"/>
                  </a:cubicBezTo>
                  <a:cubicBezTo>
                    <a:pt x="238" y="107"/>
                    <a:pt x="238" y="107"/>
                    <a:pt x="238" y="107"/>
                  </a:cubicBezTo>
                  <a:cubicBezTo>
                    <a:pt x="232" y="53"/>
                    <a:pt x="187" y="12"/>
                    <a:pt x="132" y="12"/>
                  </a:cubicBezTo>
                  <a:cubicBezTo>
                    <a:pt x="76" y="12"/>
                    <a:pt x="31" y="53"/>
                    <a:pt x="25" y="107"/>
                  </a:cubicBezTo>
                  <a:cubicBezTo>
                    <a:pt x="38" y="107"/>
                    <a:pt x="38" y="107"/>
                    <a:pt x="38" y="107"/>
                  </a:cubicBezTo>
                  <a:cubicBezTo>
                    <a:pt x="19" y="134"/>
                    <a:pt x="19" y="134"/>
                    <a:pt x="19" y="134"/>
                  </a:cubicBezTo>
                  <a:cubicBezTo>
                    <a:pt x="0" y="107"/>
                    <a:pt x="0" y="107"/>
                    <a:pt x="0" y="107"/>
                  </a:cubicBezTo>
                  <a:cubicBezTo>
                    <a:pt x="13" y="107"/>
                    <a:pt x="13" y="107"/>
                    <a:pt x="13" y="107"/>
                  </a:cubicBezTo>
                  <a:cubicBezTo>
                    <a:pt x="20" y="47"/>
                    <a:pt x="70" y="0"/>
                    <a:pt x="132" y="0"/>
                  </a:cubicBezTo>
                  <a:cubicBezTo>
                    <a:pt x="193" y="0"/>
                    <a:pt x="243" y="47"/>
                    <a:pt x="250" y="107"/>
                  </a:cubicBezTo>
                  <a:cubicBezTo>
                    <a:pt x="263" y="107"/>
                    <a:pt x="263" y="107"/>
                    <a:pt x="263" y="1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85"/>
            <p:cNvSpPr/>
            <p:nvPr/>
          </p:nvSpPr>
          <p:spPr bwMode="auto">
            <a:xfrm>
              <a:off x="11241354" y="1509268"/>
              <a:ext cx="130563" cy="136656"/>
            </a:xfrm>
            <a:custGeom>
              <a:avLst/>
              <a:gdLst>
                <a:gd name="T0" fmla="*/ 58 w 69"/>
                <a:gd name="T1" fmla="*/ 45 h 72"/>
                <a:gd name="T2" fmla="*/ 69 w 69"/>
                <a:gd name="T3" fmla="*/ 47 h 72"/>
                <a:gd name="T4" fmla="*/ 60 w 69"/>
                <a:gd name="T5" fmla="*/ 66 h 72"/>
                <a:gd name="T6" fmla="*/ 40 w 69"/>
                <a:gd name="T7" fmla="*/ 72 h 72"/>
                <a:gd name="T8" fmla="*/ 17 w 69"/>
                <a:gd name="T9" fmla="*/ 63 h 72"/>
                <a:gd name="T10" fmla="*/ 10 w 69"/>
                <a:gd name="T11" fmla="*/ 47 h 72"/>
                <a:gd name="T12" fmla="*/ 0 w 69"/>
                <a:gd name="T13" fmla="*/ 47 h 72"/>
                <a:gd name="T14" fmla="*/ 0 w 69"/>
                <a:gd name="T15" fmla="*/ 40 h 72"/>
                <a:gd name="T16" fmla="*/ 9 w 69"/>
                <a:gd name="T17" fmla="*/ 40 h 72"/>
                <a:gd name="T18" fmla="*/ 9 w 69"/>
                <a:gd name="T19" fmla="*/ 36 h 72"/>
                <a:gd name="T20" fmla="*/ 9 w 69"/>
                <a:gd name="T21" fmla="*/ 35 h 72"/>
                <a:gd name="T22" fmla="*/ 0 w 69"/>
                <a:gd name="T23" fmla="*/ 35 h 72"/>
                <a:gd name="T24" fmla="*/ 0 w 69"/>
                <a:gd name="T25" fmla="*/ 29 h 72"/>
                <a:gd name="T26" fmla="*/ 9 w 69"/>
                <a:gd name="T27" fmla="*/ 29 h 72"/>
                <a:gd name="T28" fmla="*/ 18 w 69"/>
                <a:gd name="T29" fmla="*/ 9 h 72"/>
                <a:gd name="T30" fmla="*/ 40 w 69"/>
                <a:gd name="T31" fmla="*/ 0 h 72"/>
                <a:gd name="T32" fmla="*/ 68 w 69"/>
                <a:gd name="T33" fmla="*/ 22 h 72"/>
                <a:gd name="T34" fmla="*/ 57 w 69"/>
                <a:gd name="T35" fmla="*/ 24 h 72"/>
                <a:gd name="T36" fmla="*/ 41 w 69"/>
                <a:gd name="T37" fmla="*/ 9 h 72"/>
                <a:gd name="T38" fmla="*/ 21 w 69"/>
                <a:gd name="T39" fmla="*/ 29 h 72"/>
                <a:gd name="T40" fmla="*/ 50 w 69"/>
                <a:gd name="T41" fmla="*/ 29 h 72"/>
                <a:gd name="T42" fmla="*/ 50 w 69"/>
                <a:gd name="T43" fmla="*/ 35 h 72"/>
                <a:gd name="T44" fmla="*/ 21 w 69"/>
                <a:gd name="T45" fmla="*/ 35 h 72"/>
                <a:gd name="T46" fmla="*/ 21 w 69"/>
                <a:gd name="T47" fmla="*/ 36 h 72"/>
                <a:gd name="T48" fmla="*/ 21 w 69"/>
                <a:gd name="T49" fmla="*/ 40 h 72"/>
                <a:gd name="T50" fmla="*/ 50 w 69"/>
                <a:gd name="T51" fmla="*/ 40 h 72"/>
                <a:gd name="T52" fmla="*/ 50 w 69"/>
                <a:gd name="T53" fmla="*/ 47 h 72"/>
                <a:gd name="T54" fmla="*/ 22 w 69"/>
                <a:gd name="T55" fmla="*/ 47 h 72"/>
                <a:gd name="T56" fmla="*/ 40 w 69"/>
                <a:gd name="T57" fmla="*/ 63 h 72"/>
                <a:gd name="T58" fmla="*/ 58 w 69"/>
                <a:gd name="T59" fmla="*/ 4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9" h="72">
                  <a:moveTo>
                    <a:pt x="58" y="45"/>
                  </a:moveTo>
                  <a:cubicBezTo>
                    <a:pt x="69" y="47"/>
                    <a:pt x="69" y="47"/>
                    <a:pt x="69" y="47"/>
                  </a:cubicBezTo>
                  <a:cubicBezTo>
                    <a:pt x="68" y="55"/>
                    <a:pt x="65" y="61"/>
                    <a:pt x="60" y="66"/>
                  </a:cubicBezTo>
                  <a:cubicBezTo>
                    <a:pt x="55" y="70"/>
                    <a:pt x="48" y="72"/>
                    <a:pt x="40" y="72"/>
                  </a:cubicBezTo>
                  <a:cubicBezTo>
                    <a:pt x="30" y="72"/>
                    <a:pt x="23" y="69"/>
                    <a:pt x="17" y="63"/>
                  </a:cubicBezTo>
                  <a:cubicBezTo>
                    <a:pt x="13" y="59"/>
                    <a:pt x="11" y="53"/>
                    <a:pt x="10" y="47"/>
                  </a:cubicBezTo>
                  <a:cubicBezTo>
                    <a:pt x="0" y="47"/>
                    <a:pt x="0" y="47"/>
                    <a:pt x="0" y="47"/>
                  </a:cubicBezTo>
                  <a:cubicBezTo>
                    <a:pt x="0" y="40"/>
                    <a:pt x="0" y="40"/>
                    <a:pt x="0" y="40"/>
                  </a:cubicBezTo>
                  <a:cubicBezTo>
                    <a:pt x="9" y="40"/>
                    <a:pt x="9" y="40"/>
                    <a:pt x="9" y="40"/>
                  </a:cubicBezTo>
                  <a:cubicBezTo>
                    <a:pt x="9" y="39"/>
                    <a:pt x="9" y="38"/>
                    <a:pt x="9" y="36"/>
                  </a:cubicBezTo>
                  <a:cubicBezTo>
                    <a:pt x="9" y="36"/>
                    <a:pt x="9" y="36"/>
                    <a:pt x="9" y="35"/>
                  </a:cubicBezTo>
                  <a:cubicBezTo>
                    <a:pt x="0" y="35"/>
                    <a:pt x="0" y="35"/>
                    <a:pt x="0" y="35"/>
                  </a:cubicBezTo>
                  <a:cubicBezTo>
                    <a:pt x="0" y="29"/>
                    <a:pt x="0" y="29"/>
                    <a:pt x="0" y="29"/>
                  </a:cubicBezTo>
                  <a:cubicBezTo>
                    <a:pt x="9" y="29"/>
                    <a:pt x="9" y="29"/>
                    <a:pt x="9" y="29"/>
                  </a:cubicBezTo>
                  <a:cubicBezTo>
                    <a:pt x="10" y="20"/>
                    <a:pt x="13" y="13"/>
                    <a:pt x="18" y="9"/>
                  </a:cubicBezTo>
                  <a:cubicBezTo>
                    <a:pt x="24" y="3"/>
                    <a:pt x="31" y="0"/>
                    <a:pt x="40" y="0"/>
                  </a:cubicBezTo>
                  <a:cubicBezTo>
                    <a:pt x="56" y="0"/>
                    <a:pt x="65" y="7"/>
                    <a:pt x="68" y="22"/>
                  </a:cubicBezTo>
                  <a:cubicBezTo>
                    <a:pt x="57" y="24"/>
                    <a:pt x="57" y="24"/>
                    <a:pt x="57" y="24"/>
                  </a:cubicBezTo>
                  <a:cubicBezTo>
                    <a:pt x="55" y="14"/>
                    <a:pt x="49" y="9"/>
                    <a:pt x="41" y="9"/>
                  </a:cubicBezTo>
                  <a:cubicBezTo>
                    <a:pt x="30" y="9"/>
                    <a:pt x="23" y="16"/>
                    <a:pt x="21" y="29"/>
                  </a:cubicBezTo>
                  <a:cubicBezTo>
                    <a:pt x="50" y="29"/>
                    <a:pt x="50" y="29"/>
                    <a:pt x="50" y="29"/>
                  </a:cubicBezTo>
                  <a:cubicBezTo>
                    <a:pt x="50" y="35"/>
                    <a:pt x="50" y="35"/>
                    <a:pt x="50" y="35"/>
                  </a:cubicBezTo>
                  <a:cubicBezTo>
                    <a:pt x="21" y="35"/>
                    <a:pt x="21" y="35"/>
                    <a:pt x="21" y="35"/>
                  </a:cubicBezTo>
                  <a:cubicBezTo>
                    <a:pt x="21" y="36"/>
                    <a:pt x="21" y="36"/>
                    <a:pt x="21" y="36"/>
                  </a:cubicBezTo>
                  <a:cubicBezTo>
                    <a:pt x="21" y="37"/>
                    <a:pt x="21" y="39"/>
                    <a:pt x="21" y="40"/>
                  </a:cubicBezTo>
                  <a:cubicBezTo>
                    <a:pt x="50" y="40"/>
                    <a:pt x="50" y="40"/>
                    <a:pt x="50" y="40"/>
                  </a:cubicBezTo>
                  <a:cubicBezTo>
                    <a:pt x="50" y="47"/>
                    <a:pt x="50" y="47"/>
                    <a:pt x="50" y="47"/>
                  </a:cubicBezTo>
                  <a:cubicBezTo>
                    <a:pt x="22" y="47"/>
                    <a:pt x="22" y="47"/>
                    <a:pt x="22" y="47"/>
                  </a:cubicBezTo>
                  <a:cubicBezTo>
                    <a:pt x="24" y="57"/>
                    <a:pt x="30" y="63"/>
                    <a:pt x="40" y="63"/>
                  </a:cubicBezTo>
                  <a:cubicBezTo>
                    <a:pt x="50" y="63"/>
                    <a:pt x="56" y="57"/>
                    <a:pt x="58"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86"/>
            <p:cNvSpPr>
              <a:spLocks noEditPoints="1"/>
            </p:cNvSpPr>
            <p:nvPr/>
          </p:nvSpPr>
          <p:spPr bwMode="auto">
            <a:xfrm>
              <a:off x="11114273" y="1399595"/>
              <a:ext cx="92264" cy="147971"/>
            </a:xfrm>
            <a:custGeom>
              <a:avLst/>
              <a:gdLst>
                <a:gd name="T0" fmla="*/ 0 w 49"/>
                <a:gd name="T1" fmla="*/ 50 h 78"/>
                <a:gd name="T2" fmla="*/ 7 w 49"/>
                <a:gd name="T3" fmla="*/ 50 h 78"/>
                <a:gd name="T4" fmla="*/ 13 w 49"/>
                <a:gd name="T5" fmla="*/ 60 h 78"/>
                <a:gd name="T6" fmla="*/ 16 w 49"/>
                <a:gd name="T7" fmla="*/ 62 h 78"/>
                <a:gd name="T8" fmla="*/ 16 w 49"/>
                <a:gd name="T9" fmla="*/ 40 h 78"/>
                <a:gd name="T10" fmla="*/ 6 w 49"/>
                <a:gd name="T11" fmla="*/ 35 h 78"/>
                <a:gd name="T12" fmla="*/ 2 w 49"/>
                <a:gd name="T13" fmla="*/ 25 h 78"/>
                <a:gd name="T14" fmla="*/ 8 w 49"/>
                <a:gd name="T15" fmla="*/ 12 h 78"/>
                <a:gd name="T16" fmla="*/ 16 w 49"/>
                <a:gd name="T17" fmla="*/ 9 h 78"/>
                <a:gd name="T18" fmla="*/ 16 w 49"/>
                <a:gd name="T19" fmla="*/ 0 h 78"/>
                <a:gd name="T20" fmla="*/ 22 w 49"/>
                <a:gd name="T21" fmla="*/ 0 h 78"/>
                <a:gd name="T22" fmla="*/ 22 w 49"/>
                <a:gd name="T23" fmla="*/ 8 h 78"/>
                <a:gd name="T24" fmla="*/ 24 w 49"/>
                <a:gd name="T25" fmla="*/ 8 h 78"/>
                <a:gd name="T26" fmla="*/ 26 w 49"/>
                <a:gd name="T27" fmla="*/ 8 h 78"/>
                <a:gd name="T28" fmla="*/ 26 w 49"/>
                <a:gd name="T29" fmla="*/ 0 h 78"/>
                <a:gd name="T30" fmla="*/ 31 w 49"/>
                <a:gd name="T31" fmla="*/ 0 h 78"/>
                <a:gd name="T32" fmla="*/ 31 w 49"/>
                <a:gd name="T33" fmla="*/ 8 h 78"/>
                <a:gd name="T34" fmla="*/ 41 w 49"/>
                <a:gd name="T35" fmla="*/ 13 h 78"/>
                <a:gd name="T36" fmla="*/ 47 w 49"/>
                <a:gd name="T37" fmla="*/ 26 h 78"/>
                <a:gd name="T38" fmla="*/ 39 w 49"/>
                <a:gd name="T39" fmla="*/ 27 h 78"/>
                <a:gd name="T40" fmla="*/ 31 w 49"/>
                <a:gd name="T41" fmla="*/ 16 h 78"/>
                <a:gd name="T42" fmla="*/ 31 w 49"/>
                <a:gd name="T43" fmla="*/ 36 h 78"/>
                <a:gd name="T44" fmla="*/ 38 w 49"/>
                <a:gd name="T45" fmla="*/ 38 h 78"/>
                <a:gd name="T46" fmla="*/ 46 w 49"/>
                <a:gd name="T47" fmla="*/ 43 h 78"/>
                <a:gd name="T48" fmla="*/ 49 w 49"/>
                <a:gd name="T49" fmla="*/ 53 h 78"/>
                <a:gd name="T50" fmla="*/ 42 w 49"/>
                <a:gd name="T51" fmla="*/ 66 h 78"/>
                <a:gd name="T52" fmla="*/ 31 w 49"/>
                <a:gd name="T53" fmla="*/ 71 h 78"/>
                <a:gd name="T54" fmla="*/ 31 w 49"/>
                <a:gd name="T55" fmla="*/ 78 h 78"/>
                <a:gd name="T56" fmla="*/ 26 w 49"/>
                <a:gd name="T57" fmla="*/ 78 h 78"/>
                <a:gd name="T58" fmla="*/ 26 w 49"/>
                <a:gd name="T59" fmla="*/ 71 h 78"/>
                <a:gd name="T60" fmla="*/ 22 w 49"/>
                <a:gd name="T61" fmla="*/ 71 h 78"/>
                <a:gd name="T62" fmla="*/ 22 w 49"/>
                <a:gd name="T63" fmla="*/ 78 h 78"/>
                <a:gd name="T64" fmla="*/ 16 w 49"/>
                <a:gd name="T65" fmla="*/ 78 h 78"/>
                <a:gd name="T66" fmla="*/ 16 w 49"/>
                <a:gd name="T67" fmla="*/ 70 h 78"/>
                <a:gd name="T68" fmla="*/ 7 w 49"/>
                <a:gd name="T69" fmla="*/ 65 h 78"/>
                <a:gd name="T70" fmla="*/ 0 w 49"/>
                <a:gd name="T71" fmla="*/ 50 h 78"/>
                <a:gd name="T72" fmla="*/ 22 w 49"/>
                <a:gd name="T73" fmla="*/ 64 h 78"/>
                <a:gd name="T74" fmla="*/ 26 w 49"/>
                <a:gd name="T75" fmla="*/ 64 h 78"/>
                <a:gd name="T76" fmla="*/ 26 w 49"/>
                <a:gd name="T77" fmla="*/ 42 h 78"/>
                <a:gd name="T78" fmla="*/ 22 w 49"/>
                <a:gd name="T79" fmla="*/ 42 h 78"/>
                <a:gd name="T80" fmla="*/ 22 w 49"/>
                <a:gd name="T81" fmla="*/ 42 h 78"/>
                <a:gd name="T82" fmla="*/ 22 w 49"/>
                <a:gd name="T83" fmla="*/ 64 h 78"/>
                <a:gd name="T84" fmla="*/ 31 w 49"/>
                <a:gd name="T85" fmla="*/ 63 h 78"/>
                <a:gd name="T86" fmla="*/ 37 w 49"/>
                <a:gd name="T87" fmla="*/ 61 h 78"/>
                <a:gd name="T88" fmla="*/ 41 w 49"/>
                <a:gd name="T89" fmla="*/ 53 h 78"/>
                <a:gd name="T90" fmla="*/ 37 w 49"/>
                <a:gd name="T91" fmla="*/ 47 h 78"/>
                <a:gd name="T92" fmla="*/ 31 w 49"/>
                <a:gd name="T93" fmla="*/ 44 h 78"/>
                <a:gd name="T94" fmla="*/ 31 w 49"/>
                <a:gd name="T95" fmla="*/ 63 h 78"/>
                <a:gd name="T96" fmla="*/ 26 w 49"/>
                <a:gd name="T97" fmla="*/ 15 h 78"/>
                <a:gd name="T98" fmla="*/ 24 w 49"/>
                <a:gd name="T99" fmla="*/ 15 h 78"/>
                <a:gd name="T100" fmla="*/ 22 w 49"/>
                <a:gd name="T101" fmla="*/ 15 h 78"/>
                <a:gd name="T102" fmla="*/ 22 w 49"/>
                <a:gd name="T103" fmla="*/ 33 h 78"/>
                <a:gd name="T104" fmla="*/ 25 w 49"/>
                <a:gd name="T105" fmla="*/ 34 h 78"/>
                <a:gd name="T106" fmla="*/ 26 w 49"/>
                <a:gd name="T107" fmla="*/ 34 h 78"/>
                <a:gd name="T108" fmla="*/ 26 w 49"/>
                <a:gd name="T109" fmla="*/ 15 h 78"/>
                <a:gd name="T110" fmla="*/ 16 w 49"/>
                <a:gd name="T111" fmla="*/ 16 h 78"/>
                <a:gd name="T112" fmla="*/ 10 w 49"/>
                <a:gd name="T113" fmla="*/ 24 h 78"/>
                <a:gd name="T114" fmla="*/ 13 w 49"/>
                <a:gd name="T115" fmla="*/ 30 h 78"/>
                <a:gd name="T116" fmla="*/ 16 w 49"/>
                <a:gd name="T117" fmla="*/ 31 h 78"/>
                <a:gd name="T118" fmla="*/ 16 w 49"/>
                <a:gd name="T119" fmla="*/ 1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 h="78">
                  <a:moveTo>
                    <a:pt x="0" y="50"/>
                  </a:moveTo>
                  <a:cubicBezTo>
                    <a:pt x="7" y="50"/>
                    <a:pt x="7" y="50"/>
                    <a:pt x="7" y="50"/>
                  </a:cubicBezTo>
                  <a:cubicBezTo>
                    <a:pt x="8" y="55"/>
                    <a:pt x="10" y="58"/>
                    <a:pt x="13" y="60"/>
                  </a:cubicBezTo>
                  <a:cubicBezTo>
                    <a:pt x="14" y="61"/>
                    <a:pt x="15" y="61"/>
                    <a:pt x="16" y="62"/>
                  </a:cubicBezTo>
                  <a:cubicBezTo>
                    <a:pt x="16" y="40"/>
                    <a:pt x="16" y="40"/>
                    <a:pt x="16" y="40"/>
                  </a:cubicBezTo>
                  <a:cubicBezTo>
                    <a:pt x="11" y="38"/>
                    <a:pt x="8" y="37"/>
                    <a:pt x="6" y="35"/>
                  </a:cubicBezTo>
                  <a:cubicBezTo>
                    <a:pt x="4" y="32"/>
                    <a:pt x="2" y="28"/>
                    <a:pt x="2" y="25"/>
                  </a:cubicBezTo>
                  <a:cubicBezTo>
                    <a:pt x="2" y="19"/>
                    <a:pt x="4" y="15"/>
                    <a:pt x="8" y="12"/>
                  </a:cubicBezTo>
                  <a:cubicBezTo>
                    <a:pt x="11" y="11"/>
                    <a:pt x="13" y="9"/>
                    <a:pt x="16" y="9"/>
                  </a:cubicBezTo>
                  <a:cubicBezTo>
                    <a:pt x="16" y="0"/>
                    <a:pt x="16" y="0"/>
                    <a:pt x="16" y="0"/>
                  </a:cubicBezTo>
                  <a:cubicBezTo>
                    <a:pt x="22" y="0"/>
                    <a:pt x="22" y="0"/>
                    <a:pt x="22" y="0"/>
                  </a:cubicBezTo>
                  <a:cubicBezTo>
                    <a:pt x="22" y="8"/>
                    <a:pt x="22" y="8"/>
                    <a:pt x="22" y="8"/>
                  </a:cubicBezTo>
                  <a:cubicBezTo>
                    <a:pt x="22" y="8"/>
                    <a:pt x="23" y="8"/>
                    <a:pt x="24" y="8"/>
                  </a:cubicBezTo>
                  <a:cubicBezTo>
                    <a:pt x="24" y="8"/>
                    <a:pt x="25" y="8"/>
                    <a:pt x="26" y="8"/>
                  </a:cubicBezTo>
                  <a:cubicBezTo>
                    <a:pt x="26" y="0"/>
                    <a:pt x="26" y="0"/>
                    <a:pt x="26" y="0"/>
                  </a:cubicBezTo>
                  <a:cubicBezTo>
                    <a:pt x="31" y="0"/>
                    <a:pt x="31" y="0"/>
                    <a:pt x="31" y="0"/>
                  </a:cubicBezTo>
                  <a:cubicBezTo>
                    <a:pt x="31" y="8"/>
                    <a:pt x="31" y="8"/>
                    <a:pt x="31" y="8"/>
                  </a:cubicBezTo>
                  <a:cubicBezTo>
                    <a:pt x="35" y="9"/>
                    <a:pt x="38" y="11"/>
                    <a:pt x="41" y="13"/>
                  </a:cubicBezTo>
                  <a:cubicBezTo>
                    <a:pt x="45" y="16"/>
                    <a:pt x="47" y="21"/>
                    <a:pt x="47" y="26"/>
                  </a:cubicBezTo>
                  <a:cubicBezTo>
                    <a:pt x="39" y="27"/>
                    <a:pt x="39" y="27"/>
                    <a:pt x="39" y="27"/>
                  </a:cubicBezTo>
                  <a:cubicBezTo>
                    <a:pt x="38" y="21"/>
                    <a:pt x="36" y="18"/>
                    <a:pt x="31" y="16"/>
                  </a:cubicBezTo>
                  <a:cubicBezTo>
                    <a:pt x="31" y="36"/>
                    <a:pt x="31" y="36"/>
                    <a:pt x="31" y="36"/>
                  </a:cubicBezTo>
                  <a:cubicBezTo>
                    <a:pt x="34" y="36"/>
                    <a:pt x="36" y="37"/>
                    <a:pt x="38" y="38"/>
                  </a:cubicBezTo>
                  <a:cubicBezTo>
                    <a:pt x="41" y="39"/>
                    <a:pt x="43" y="41"/>
                    <a:pt x="46" y="43"/>
                  </a:cubicBezTo>
                  <a:cubicBezTo>
                    <a:pt x="48" y="46"/>
                    <a:pt x="49" y="49"/>
                    <a:pt x="49" y="53"/>
                  </a:cubicBezTo>
                  <a:cubicBezTo>
                    <a:pt x="49" y="59"/>
                    <a:pt x="46" y="63"/>
                    <a:pt x="42" y="66"/>
                  </a:cubicBezTo>
                  <a:cubicBezTo>
                    <a:pt x="39" y="69"/>
                    <a:pt x="35" y="70"/>
                    <a:pt x="31" y="71"/>
                  </a:cubicBezTo>
                  <a:cubicBezTo>
                    <a:pt x="31" y="78"/>
                    <a:pt x="31" y="78"/>
                    <a:pt x="31" y="78"/>
                  </a:cubicBezTo>
                  <a:cubicBezTo>
                    <a:pt x="26" y="78"/>
                    <a:pt x="26" y="78"/>
                    <a:pt x="26" y="78"/>
                  </a:cubicBezTo>
                  <a:cubicBezTo>
                    <a:pt x="26" y="71"/>
                    <a:pt x="26" y="71"/>
                    <a:pt x="26" y="71"/>
                  </a:cubicBezTo>
                  <a:cubicBezTo>
                    <a:pt x="24" y="71"/>
                    <a:pt x="23" y="71"/>
                    <a:pt x="22" y="71"/>
                  </a:cubicBezTo>
                  <a:cubicBezTo>
                    <a:pt x="22" y="78"/>
                    <a:pt x="22" y="78"/>
                    <a:pt x="22" y="78"/>
                  </a:cubicBezTo>
                  <a:cubicBezTo>
                    <a:pt x="16" y="78"/>
                    <a:pt x="16" y="78"/>
                    <a:pt x="16" y="78"/>
                  </a:cubicBezTo>
                  <a:cubicBezTo>
                    <a:pt x="16" y="70"/>
                    <a:pt x="16" y="70"/>
                    <a:pt x="16" y="70"/>
                  </a:cubicBezTo>
                  <a:cubicBezTo>
                    <a:pt x="12" y="69"/>
                    <a:pt x="9" y="67"/>
                    <a:pt x="7" y="65"/>
                  </a:cubicBezTo>
                  <a:cubicBezTo>
                    <a:pt x="2" y="61"/>
                    <a:pt x="0" y="56"/>
                    <a:pt x="0" y="50"/>
                  </a:cubicBezTo>
                  <a:close/>
                  <a:moveTo>
                    <a:pt x="22" y="64"/>
                  </a:moveTo>
                  <a:cubicBezTo>
                    <a:pt x="23" y="64"/>
                    <a:pt x="24" y="64"/>
                    <a:pt x="26" y="64"/>
                  </a:cubicBezTo>
                  <a:cubicBezTo>
                    <a:pt x="26" y="42"/>
                    <a:pt x="26" y="42"/>
                    <a:pt x="26" y="42"/>
                  </a:cubicBezTo>
                  <a:cubicBezTo>
                    <a:pt x="24" y="42"/>
                    <a:pt x="23" y="42"/>
                    <a:pt x="22" y="42"/>
                  </a:cubicBezTo>
                  <a:cubicBezTo>
                    <a:pt x="22" y="42"/>
                    <a:pt x="22" y="42"/>
                    <a:pt x="22" y="42"/>
                  </a:cubicBezTo>
                  <a:cubicBezTo>
                    <a:pt x="22" y="64"/>
                    <a:pt x="22" y="64"/>
                    <a:pt x="22" y="64"/>
                  </a:cubicBezTo>
                  <a:close/>
                  <a:moveTo>
                    <a:pt x="31" y="63"/>
                  </a:moveTo>
                  <a:cubicBezTo>
                    <a:pt x="34" y="63"/>
                    <a:pt x="36" y="62"/>
                    <a:pt x="37" y="61"/>
                  </a:cubicBezTo>
                  <a:cubicBezTo>
                    <a:pt x="40" y="59"/>
                    <a:pt x="41" y="56"/>
                    <a:pt x="41" y="53"/>
                  </a:cubicBezTo>
                  <a:cubicBezTo>
                    <a:pt x="41" y="51"/>
                    <a:pt x="40" y="48"/>
                    <a:pt x="37" y="47"/>
                  </a:cubicBezTo>
                  <a:cubicBezTo>
                    <a:pt x="36" y="46"/>
                    <a:pt x="34" y="45"/>
                    <a:pt x="31" y="44"/>
                  </a:cubicBezTo>
                  <a:cubicBezTo>
                    <a:pt x="31" y="63"/>
                    <a:pt x="31" y="63"/>
                    <a:pt x="31" y="63"/>
                  </a:cubicBezTo>
                  <a:close/>
                  <a:moveTo>
                    <a:pt x="26" y="15"/>
                  </a:moveTo>
                  <a:cubicBezTo>
                    <a:pt x="25" y="15"/>
                    <a:pt x="25" y="15"/>
                    <a:pt x="24" y="15"/>
                  </a:cubicBezTo>
                  <a:cubicBezTo>
                    <a:pt x="23" y="15"/>
                    <a:pt x="22" y="15"/>
                    <a:pt x="22" y="15"/>
                  </a:cubicBezTo>
                  <a:cubicBezTo>
                    <a:pt x="22" y="33"/>
                    <a:pt x="22" y="33"/>
                    <a:pt x="22" y="33"/>
                  </a:cubicBezTo>
                  <a:cubicBezTo>
                    <a:pt x="23" y="33"/>
                    <a:pt x="24" y="34"/>
                    <a:pt x="25" y="34"/>
                  </a:cubicBezTo>
                  <a:cubicBezTo>
                    <a:pt x="25" y="34"/>
                    <a:pt x="25" y="34"/>
                    <a:pt x="26" y="34"/>
                  </a:cubicBezTo>
                  <a:cubicBezTo>
                    <a:pt x="26" y="15"/>
                    <a:pt x="26" y="15"/>
                    <a:pt x="26" y="15"/>
                  </a:cubicBezTo>
                  <a:close/>
                  <a:moveTo>
                    <a:pt x="16" y="16"/>
                  </a:moveTo>
                  <a:cubicBezTo>
                    <a:pt x="12" y="17"/>
                    <a:pt x="10" y="20"/>
                    <a:pt x="10" y="24"/>
                  </a:cubicBezTo>
                  <a:cubicBezTo>
                    <a:pt x="10" y="27"/>
                    <a:pt x="11" y="28"/>
                    <a:pt x="13" y="30"/>
                  </a:cubicBezTo>
                  <a:cubicBezTo>
                    <a:pt x="14" y="30"/>
                    <a:pt x="15" y="31"/>
                    <a:pt x="16" y="31"/>
                  </a:cubicBezTo>
                  <a:cubicBezTo>
                    <a:pt x="16" y="16"/>
                    <a:pt x="16" y="16"/>
                    <a:pt x="16" y="1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8" name="组合 37"/>
          <p:cNvGrpSpPr/>
          <p:nvPr userDrawn="1"/>
        </p:nvGrpSpPr>
        <p:grpSpPr>
          <a:xfrm>
            <a:off x="9779919" y="106281"/>
            <a:ext cx="712904" cy="712905"/>
            <a:chOff x="10073032" y="165921"/>
            <a:chExt cx="712904" cy="712905"/>
          </a:xfrm>
        </p:grpSpPr>
        <p:sp>
          <p:nvSpPr>
            <p:cNvPr id="21" name="Oval 21"/>
            <p:cNvSpPr>
              <a:spLocks noChangeArrowheads="1"/>
            </p:cNvSpPr>
            <p:nvPr userDrawn="1"/>
          </p:nvSpPr>
          <p:spPr bwMode="auto">
            <a:xfrm>
              <a:off x="10073032" y="165921"/>
              <a:ext cx="712904" cy="712905"/>
            </a:xfrm>
            <a:prstGeom prst="ellipse">
              <a:avLst/>
            </a:prstGeom>
            <a:solidFill>
              <a:srgbClr val="3A98BC"/>
            </a:solidFill>
            <a:ln>
              <a:noFill/>
            </a:ln>
          </p:spPr>
          <p:txBody>
            <a:bodyPr vert="horz" wrap="square" lIns="91440" tIns="45720" rIns="91440" bIns="45720" numCol="1" anchor="t" anchorCtr="0" compatLnSpc="1"/>
            <a:lstStyle/>
            <a:p>
              <a:endParaRPr lang="zh-CN" altLang="en-US"/>
            </a:p>
          </p:txBody>
        </p:sp>
        <p:sp>
          <p:nvSpPr>
            <p:cNvPr id="22" name="Freeform 202"/>
            <p:cNvSpPr/>
            <p:nvPr userDrawn="1"/>
          </p:nvSpPr>
          <p:spPr bwMode="auto">
            <a:xfrm>
              <a:off x="10250565" y="312941"/>
              <a:ext cx="533522" cy="565885"/>
            </a:xfrm>
            <a:custGeom>
              <a:avLst/>
              <a:gdLst>
                <a:gd name="T0" fmla="*/ 137 w 265"/>
                <a:gd name="T1" fmla="*/ 0 h 281"/>
                <a:gd name="T2" fmla="*/ 265 w 265"/>
                <a:gd name="T3" fmla="*/ 128 h 281"/>
                <a:gd name="T4" fmla="*/ 89 w 265"/>
                <a:gd name="T5" fmla="*/ 281 h 281"/>
                <a:gd name="T6" fmla="*/ 39 w 265"/>
                <a:gd name="T7" fmla="*/ 274 h 281"/>
                <a:gd name="T8" fmla="*/ 0 w 265"/>
                <a:gd name="T9" fmla="*/ 235 h 281"/>
                <a:gd name="T10" fmla="*/ 83 w 265"/>
                <a:gd name="T11" fmla="*/ 164 h 281"/>
                <a:gd name="T12" fmla="*/ 75 w 265"/>
                <a:gd name="T13" fmla="*/ 42 h 281"/>
                <a:gd name="T14" fmla="*/ 137 w 265"/>
                <a:gd name="T15" fmla="*/ 0 h 2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5" h="281">
                  <a:moveTo>
                    <a:pt x="137" y="0"/>
                  </a:moveTo>
                  <a:cubicBezTo>
                    <a:pt x="265" y="128"/>
                    <a:pt x="265" y="128"/>
                    <a:pt x="265" y="128"/>
                  </a:cubicBezTo>
                  <a:cubicBezTo>
                    <a:pt x="253" y="214"/>
                    <a:pt x="179" y="281"/>
                    <a:pt x="89" y="281"/>
                  </a:cubicBezTo>
                  <a:cubicBezTo>
                    <a:pt x="72" y="281"/>
                    <a:pt x="55" y="279"/>
                    <a:pt x="39" y="274"/>
                  </a:cubicBezTo>
                  <a:cubicBezTo>
                    <a:pt x="0" y="235"/>
                    <a:pt x="0" y="235"/>
                    <a:pt x="0" y="235"/>
                  </a:cubicBezTo>
                  <a:cubicBezTo>
                    <a:pt x="83" y="164"/>
                    <a:pt x="83" y="164"/>
                    <a:pt x="83" y="164"/>
                  </a:cubicBezTo>
                  <a:cubicBezTo>
                    <a:pt x="75" y="42"/>
                    <a:pt x="75" y="42"/>
                    <a:pt x="75" y="42"/>
                  </a:cubicBezTo>
                  <a:cubicBezTo>
                    <a:pt x="137" y="0"/>
                    <a:pt x="137" y="0"/>
                    <a:pt x="137" y="0"/>
                  </a:cubicBezTo>
                  <a:close/>
                </a:path>
              </a:pathLst>
            </a:custGeom>
            <a:solidFill>
              <a:srgbClr val="2A6F8A"/>
            </a:solidFill>
            <a:ln>
              <a:noFill/>
            </a:ln>
          </p:spPr>
          <p:txBody>
            <a:bodyPr vert="horz" wrap="square" lIns="91440" tIns="45720" rIns="91440" bIns="45720" numCol="1" anchor="t" anchorCtr="0" compatLnSpc="1"/>
            <a:lstStyle/>
            <a:p>
              <a:endParaRPr lang="zh-CN" altLang="en-US"/>
            </a:p>
          </p:txBody>
        </p:sp>
        <p:sp>
          <p:nvSpPr>
            <p:cNvPr id="23" name="Freeform 203"/>
            <p:cNvSpPr/>
            <p:nvPr userDrawn="1"/>
          </p:nvSpPr>
          <p:spPr bwMode="auto">
            <a:xfrm>
              <a:off x="10235770" y="568144"/>
              <a:ext cx="387428" cy="218217"/>
            </a:xfrm>
            <a:custGeom>
              <a:avLst/>
              <a:gdLst>
                <a:gd name="T0" fmla="*/ 7 w 192"/>
                <a:gd name="T1" fmla="*/ 108 h 108"/>
                <a:gd name="T2" fmla="*/ 77 w 192"/>
                <a:gd name="T3" fmla="*/ 29 h 108"/>
                <a:gd name="T4" fmla="*/ 77 w 192"/>
                <a:gd name="T5" fmla="*/ 0 h 108"/>
                <a:gd name="T6" fmla="*/ 96 w 192"/>
                <a:gd name="T7" fmla="*/ 0 h 108"/>
                <a:gd name="T8" fmla="*/ 97 w 192"/>
                <a:gd name="T9" fmla="*/ 0 h 108"/>
                <a:gd name="T10" fmla="*/ 116 w 192"/>
                <a:gd name="T11" fmla="*/ 0 h 108"/>
                <a:gd name="T12" fmla="*/ 116 w 192"/>
                <a:gd name="T13" fmla="*/ 29 h 108"/>
                <a:gd name="T14" fmla="*/ 186 w 192"/>
                <a:gd name="T15" fmla="*/ 108 h 108"/>
                <a:gd name="T16" fmla="*/ 7 w 192"/>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08">
                  <a:moveTo>
                    <a:pt x="7" y="108"/>
                  </a:moveTo>
                  <a:cubicBezTo>
                    <a:pt x="7" y="72"/>
                    <a:pt x="0" y="35"/>
                    <a:pt x="77" y="29"/>
                  </a:cubicBezTo>
                  <a:cubicBezTo>
                    <a:pt x="77" y="26"/>
                    <a:pt x="77" y="3"/>
                    <a:pt x="77" y="0"/>
                  </a:cubicBezTo>
                  <a:cubicBezTo>
                    <a:pt x="96" y="0"/>
                    <a:pt x="96" y="0"/>
                    <a:pt x="96" y="0"/>
                  </a:cubicBezTo>
                  <a:cubicBezTo>
                    <a:pt x="97" y="0"/>
                    <a:pt x="97" y="0"/>
                    <a:pt x="97" y="0"/>
                  </a:cubicBezTo>
                  <a:cubicBezTo>
                    <a:pt x="116" y="0"/>
                    <a:pt x="116" y="0"/>
                    <a:pt x="116" y="0"/>
                  </a:cubicBezTo>
                  <a:cubicBezTo>
                    <a:pt x="116" y="3"/>
                    <a:pt x="116" y="26"/>
                    <a:pt x="116" y="29"/>
                  </a:cubicBezTo>
                  <a:cubicBezTo>
                    <a:pt x="192" y="35"/>
                    <a:pt x="185" y="72"/>
                    <a:pt x="186" y="108"/>
                  </a:cubicBezTo>
                  <a:cubicBezTo>
                    <a:pt x="7" y="108"/>
                    <a:pt x="7" y="108"/>
                    <a:pt x="7" y="108"/>
                  </a:cubicBezTo>
                  <a:close/>
                </a:path>
              </a:pathLst>
            </a:custGeom>
            <a:solidFill>
              <a:srgbClr val="9764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04"/>
            <p:cNvSpPr/>
            <p:nvPr userDrawn="1"/>
          </p:nvSpPr>
          <p:spPr bwMode="auto">
            <a:xfrm>
              <a:off x="10389262" y="569993"/>
              <a:ext cx="80444" cy="32363"/>
            </a:xfrm>
            <a:custGeom>
              <a:avLst/>
              <a:gdLst>
                <a:gd name="T0" fmla="*/ 40 w 40"/>
                <a:gd name="T1" fmla="*/ 0 h 16"/>
                <a:gd name="T2" fmla="*/ 0 w 40"/>
                <a:gd name="T3" fmla="*/ 0 h 16"/>
                <a:gd name="T4" fmla="*/ 40 w 40"/>
                <a:gd name="T5" fmla="*/ 0 h 16"/>
              </a:gdLst>
              <a:ahLst/>
              <a:cxnLst>
                <a:cxn ang="0">
                  <a:pos x="T0" y="T1"/>
                </a:cxn>
                <a:cxn ang="0">
                  <a:pos x="T2" y="T3"/>
                </a:cxn>
                <a:cxn ang="0">
                  <a:pos x="T4" y="T5"/>
                </a:cxn>
              </a:cxnLst>
              <a:rect l="0" t="0" r="r" b="b"/>
              <a:pathLst>
                <a:path w="40" h="16">
                  <a:moveTo>
                    <a:pt x="40" y="0"/>
                  </a:moveTo>
                  <a:cubicBezTo>
                    <a:pt x="0" y="0"/>
                    <a:pt x="0" y="0"/>
                    <a:pt x="0" y="0"/>
                  </a:cubicBezTo>
                  <a:cubicBezTo>
                    <a:pt x="5" y="16"/>
                    <a:pt x="36" y="16"/>
                    <a:pt x="40" y="0"/>
                  </a:cubicBezTo>
                  <a:close/>
                </a:path>
              </a:pathLst>
            </a:custGeom>
            <a:solidFill>
              <a:srgbClr val="7B48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06"/>
            <p:cNvSpPr/>
            <p:nvPr userDrawn="1"/>
          </p:nvSpPr>
          <p:spPr bwMode="auto">
            <a:xfrm>
              <a:off x="10304194" y="290749"/>
              <a:ext cx="250580" cy="292189"/>
            </a:xfrm>
            <a:custGeom>
              <a:avLst/>
              <a:gdLst>
                <a:gd name="T0" fmla="*/ 7 w 124"/>
                <a:gd name="T1" fmla="*/ 69 h 145"/>
                <a:gd name="T2" fmla="*/ 13 w 124"/>
                <a:gd name="T3" fmla="*/ 108 h 145"/>
                <a:gd name="T4" fmla="*/ 62 w 124"/>
                <a:gd name="T5" fmla="*/ 145 h 145"/>
                <a:gd name="T6" fmla="*/ 112 w 124"/>
                <a:gd name="T7" fmla="*/ 108 h 145"/>
                <a:gd name="T8" fmla="*/ 117 w 124"/>
                <a:gd name="T9" fmla="*/ 69 h 145"/>
                <a:gd name="T10" fmla="*/ 62 w 124"/>
                <a:gd name="T11" fmla="*/ 0 h 145"/>
                <a:gd name="T12" fmla="*/ 7 w 124"/>
                <a:gd name="T13" fmla="*/ 69 h 145"/>
              </a:gdLst>
              <a:ahLst/>
              <a:cxnLst>
                <a:cxn ang="0">
                  <a:pos x="T0" y="T1"/>
                </a:cxn>
                <a:cxn ang="0">
                  <a:pos x="T2" y="T3"/>
                </a:cxn>
                <a:cxn ang="0">
                  <a:pos x="T4" y="T5"/>
                </a:cxn>
                <a:cxn ang="0">
                  <a:pos x="T6" y="T7"/>
                </a:cxn>
                <a:cxn ang="0">
                  <a:pos x="T8" y="T9"/>
                </a:cxn>
                <a:cxn ang="0">
                  <a:pos x="T10" y="T11"/>
                </a:cxn>
                <a:cxn ang="0">
                  <a:pos x="T12" y="T13"/>
                </a:cxn>
              </a:cxnLst>
              <a:rect l="0" t="0" r="r" b="b"/>
              <a:pathLst>
                <a:path w="124" h="145">
                  <a:moveTo>
                    <a:pt x="7" y="69"/>
                  </a:moveTo>
                  <a:cubicBezTo>
                    <a:pt x="0" y="68"/>
                    <a:pt x="1" y="108"/>
                    <a:pt x="13" y="108"/>
                  </a:cubicBezTo>
                  <a:cubicBezTo>
                    <a:pt x="22" y="128"/>
                    <a:pt x="38" y="145"/>
                    <a:pt x="62" y="145"/>
                  </a:cubicBezTo>
                  <a:cubicBezTo>
                    <a:pt x="86" y="145"/>
                    <a:pt x="103" y="128"/>
                    <a:pt x="112" y="108"/>
                  </a:cubicBezTo>
                  <a:cubicBezTo>
                    <a:pt x="122" y="108"/>
                    <a:pt x="124" y="68"/>
                    <a:pt x="117" y="69"/>
                  </a:cubicBezTo>
                  <a:cubicBezTo>
                    <a:pt x="120" y="26"/>
                    <a:pt x="118" y="0"/>
                    <a:pt x="62" y="0"/>
                  </a:cubicBezTo>
                  <a:cubicBezTo>
                    <a:pt x="7" y="0"/>
                    <a:pt x="4" y="25"/>
                    <a:pt x="7" y="69"/>
                  </a:cubicBezTo>
                  <a:close/>
                </a:path>
              </a:pathLst>
            </a:custGeom>
            <a:solidFill>
              <a:srgbClr val="9764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07"/>
            <p:cNvSpPr/>
            <p:nvPr userDrawn="1"/>
          </p:nvSpPr>
          <p:spPr bwMode="auto">
            <a:xfrm>
              <a:off x="10235770" y="626396"/>
              <a:ext cx="387428" cy="159965"/>
            </a:xfrm>
            <a:custGeom>
              <a:avLst/>
              <a:gdLst>
                <a:gd name="T0" fmla="*/ 7 w 192"/>
                <a:gd name="T1" fmla="*/ 79 h 79"/>
                <a:gd name="T2" fmla="*/ 77 w 192"/>
                <a:gd name="T3" fmla="*/ 0 h 79"/>
                <a:gd name="T4" fmla="*/ 116 w 192"/>
                <a:gd name="T5" fmla="*/ 0 h 79"/>
                <a:gd name="T6" fmla="*/ 186 w 192"/>
                <a:gd name="T7" fmla="*/ 79 h 79"/>
                <a:gd name="T8" fmla="*/ 7 w 192"/>
                <a:gd name="T9" fmla="*/ 79 h 79"/>
              </a:gdLst>
              <a:ahLst/>
              <a:cxnLst>
                <a:cxn ang="0">
                  <a:pos x="T0" y="T1"/>
                </a:cxn>
                <a:cxn ang="0">
                  <a:pos x="T2" y="T3"/>
                </a:cxn>
                <a:cxn ang="0">
                  <a:pos x="T4" y="T5"/>
                </a:cxn>
                <a:cxn ang="0">
                  <a:pos x="T6" y="T7"/>
                </a:cxn>
                <a:cxn ang="0">
                  <a:pos x="T8" y="T9"/>
                </a:cxn>
              </a:cxnLst>
              <a:rect l="0" t="0" r="r" b="b"/>
              <a:pathLst>
                <a:path w="192" h="79">
                  <a:moveTo>
                    <a:pt x="7" y="79"/>
                  </a:moveTo>
                  <a:cubicBezTo>
                    <a:pt x="7" y="43"/>
                    <a:pt x="0" y="6"/>
                    <a:pt x="77" y="0"/>
                  </a:cubicBezTo>
                  <a:cubicBezTo>
                    <a:pt x="89" y="7"/>
                    <a:pt x="102" y="7"/>
                    <a:pt x="116" y="0"/>
                  </a:cubicBezTo>
                  <a:cubicBezTo>
                    <a:pt x="192" y="6"/>
                    <a:pt x="185" y="43"/>
                    <a:pt x="186" y="79"/>
                  </a:cubicBezTo>
                  <a:cubicBezTo>
                    <a:pt x="7" y="79"/>
                    <a:pt x="7" y="79"/>
                    <a:pt x="7" y="7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08"/>
            <p:cNvSpPr/>
            <p:nvPr userDrawn="1"/>
          </p:nvSpPr>
          <p:spPr bwMode="auto">
            <a:xfrm>
              <a:off x="10302345" y="253763"/>
              <a:ext cx="282018" cy="206197"/>
            </a:xfrm>
            <a:custGeom>
              <a:avLst/>
              <a:gdLst>
                <a:gd name="T0" fmla="*/ 108 w 140"/>
                <a:gd name="T1" fmla="*/ 102 h 102"/>
                <a:gd name="T2" fmla="*/ 118 w 140"/>
                <a:gd name="T3" fmla="*/ 87 h 102"/>
                <a:gd name="T4" fmla="*/ 28 w 140"/>
                <a:gd name="T5" fmla="*/ 23 h 102"/>
                <a:gd name="T6" fmla="*/ 8 w 140"/>
                <a:gd name="T7" fmla="*/ 87 h 102"/>
                <a:gd name="T8" fmla="*/ 19 w 140"/>
                <a:gd name="T9" fmla="*/ 102 h 102"/>
                <a:gd name="T10" fmla="*/ 28 w 140"/>
                <a:gd name="T11" fmla="*/ 54 h 102"/>
                <a:gd name="T12" fmla="*/ 53 w 140"/>
                <a:gd name="T13" fmla="*/ 64 h 102"/>
                <a:gd name="T14" fmla="*/ 85 w 140"/>
                <a:gd name="T15" fmla="*/ 68 h 102"/>
                <a:gd name="T16" fmla="*/ 108 w 140"/>
                <a:gd name="T17"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02">
                  <a:moveTo>
                    <a:pt x="108" y="102"/>
                  </a:moveTo>
                  <a:cubicBezTo>
                    <a:pt x="108" y="93"/>
                    <a:pt x="109" y="87"/>
                    <a:pt x="118" y="87"/>
                  </a:cubicBezTo>
                  <a:cubicBezTo>
                    <a:pt x="140" y="6"/>
                    <a:pt x="57" y="0"/>
                    <a:pt x="28" y="23"/>
                  </a:cubicBezTo>
                  <a:cubicBezTo>
                    <a:pt x="2" y="26"/>
                    <a:pt x="0" y="57"/>
                    <a:pt x="8" y="87"/>
                  </a:cubicBezTo>
                  <a:cubicBezTo>
                    <a:pt x="17" y="87"/>
                    <a:pt x="19" y="93"/>
                    <a:pt x="19" y="102"/>
                  </a:cubicBezTo>
                  <a:cubicBezTo>
                    <a:pt x="21" y="84"/>
                    <a:pt x="20" y="65"/>
                    <a:pt x="28" y="54"/>
                  </a:cubicBezTo>
                  <a:cubicBezTo>
                    <a:pt x="36" y="58"/>
                    <a:pt x="44" y="63"/>
                    <a:pt x="53" y="64"/>
                  </a:cubicBezTo>
                  <a:cubicBezTo>
                    <a:pt x="70" y="67"/>
                    <a:pt x="79" y="64"/>
                    <a:pt x="85" y="68"/>
                  </a:cubicBezTo>
                  <a:cubicBezTo>
                    <a:pt x="100" y="77"/>
                    <a:pt x="105" y="83"/>
                    <a:pt x="108" y="10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09"/>
            <p:cNvSpPr/>
            <p:nvPr userDrawn="1"/>
          </p:nvSpPr>
          <p:spPr bwMode="auto">
            <a:xfrm>
              <a:off x="10404981" y="643040"/>
              <a:ext cx="49006" cy="143321"/>
            </a:xfrm>
            <a:custGeom>
              <a:avLst/>
              <a:gdLst>
                <a:gd name="T0" fmla="*/ 0 w 53"/>
                <a:gd name="T1" fmla="*/ 28 h 155"/>
                <a:gd name="T2" fmla="*/ 16 w 53"/>
                <a:gd name="T3" fmla="*/ 61 h 155"/>
                <a:gd name="T4" fmla="*/ 9 w 53"/>
                <a:gd name="T5" fmla="*/ 155 h 155"/>
                <a:gd name="T6" fmla="*/ 46 w 53"/>
                <a:gd name="T7" fmla="*/ 155 h 155"/>
                <a:gd name="T8" fmla="*/ 37 w 53"/>
                <a:gd name="T9" fmla="*/ 61 h 155"/>
                <a:gd name="T10" fmla="*/ 53 w 53"/>
                <a:gd name="T11" fmla="*/ 28 h 155"/>
                <a:gd name="T12" fmla="*/ 26 w 53"/>
                <a:gd name="T13" fmla="*/ 0 h 155"/>
                <a:gd name="T14" fmla="*/ 0 w 53"/>
                <a:gd name="T15" fmla="*/ 28 h 155"/>
                <a:gd name="T16" fmla="*/ 0 w 53"/>
                <a:gd name="T17" fmla="*/ 28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155">
                  <a:moveTo>
                    <a:pt x="0" y="28"/>
                  </a:moveTo>
                  <a:lnTo>
                    <a:pt x="16" y="61"/>
                  </a:lnTo>
                  <a:lnTo>
                    <a:pt x="9" y="155"/>
                  </a:lnTo>
                  <a:lnTo>
                    <a:pt x="46" y="155"/>
                  </a:lnTo>
                  <a:lnTo>
                    <a:pt x="37" y="61"/>
                  </a:lnTo>
                  <a:lnTo>
                    <a:pt x="53" y="28"/>
                  </a:lnTo>
                  <a:lnTo>
                    <a:pt x="26" y="0"/>
                  </a:lnTo>
                  <a:lnTo>
                    <a:pt x="0" y="28"/>
                  </a:lnTo>
                  <a:lnTo>
                    <a:pt x="0" y="28"/>
                  </a:lnTo>
                  <a:close/>
                </a:path>
              </a:pathLst>
            </a:custGeom>
            <a:solidFill>
              <a:srgbClr val="C447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10"/>
            <p:cNvSpPr/>
            <p:nvPr userDrawn="1"/>
          </p:nvSpPr>
          <p:spPr bwMode="auto">
            <a:xfrm>
              <a:off x="10544603" y="422974"/>
              <a:ext cx="49931" cy="93390"/>
            </a:xfrm>
            <a:custGeom>
              <a:avLst/>
              <a:gdLst>
                <a:gd name="T0" fmla="*/ 8 w 25"/>
                <a:gd name="T1" fmla="*/ 0 h 46"/>
                <a:gd name="T2" fmla="*/ 5 w 25"/>
                <a:gd name="T3" fmla="*/ 0 h 46"/>
                <a:gd name="T4" fmla="*/ 0 w 25"/>
                <a:gd name="T5" fmla="*/ 44 h 46"/>
                <a:gd name="T6" fmla="*/ 2 w 25"/>
                <a:gd name="T7" fmla="*/ 45 h 46"/>
                <a:gd name="T8" fmla="*/ 23 w 25"/>
                <a:gd name="T9" fmla="*/ 25 h 46"/>
                <a:gd name="T10" fmla="*/ 8 w 25"/>
                <a:gd name="T11" fmla="*/ 0 h 46"/>
              </a:gdLst>
              <a:ahLst/>
              <a:cxnLst>
                <a:cxn ang="0">
                  <a:pos x="T0" y="T1"/>
                </a:cxn>
                <a:cxn ang="0">
                  <a:pos x="T2" y="T3"/>
                </a:cxn>
                <a:cxn ang="0">
                  <a:pos x="T4" y="T5"/>
                </a:cxn>
                <a:cxn ang="0">
                  <a:pos x="T6" y="T7"/>
                </a:cxn>
                <a:cxn ang="0">
                  <a:pos x="T8" y="T9"/>
                </a:cxn>
                <a:cxn ang="0">
                  <a:pos x="T10" y="T11"/>
                </a:cxn>
              </a:cxnLst>
              <a:rect l="0" t="0" r="r" b="b"/>
              <a:pathLst>
                <a:path w="25" h="46">
                  <a:moveTo>
                    <a:pt x="8" y="0"/>
                  </a:moveTo>
                  <a:cubicBezTo>
                    <a:pt x="7" y="0"/>
                    <a:pt x="6" y="0"/>
                    <a:pt x="5" y="0"/>
                  </a:cubicBezTo>
                  <a:cubicBezTo>
                    <a:pt x="0" y="44"/>
                    <a:pt x="0" y="44"/>
                    <a:pt x="0" y="44"/>
                  </a:cubicBezTo>
                  <a:cubicBezTo>
                    <a:pt x="0" y="45"/>
                    <a:pt x="1" y="45"/>
                    <a:pt x="2" y="45"/>
                  </a:cubicBezTo>
                  <a:cubicBezTo>
                    <a:pt x="12" y="46"/>
                    <a:pt x="22" y="37"/>
                    <a:pt x="23" y="25"/>
                  </a:cubicBezTo>
                  <a:cubicBezTo>
                    <a:pt x="25" y="12"/>
                    <a:pt x="18" y="2"/>
                    <a:pt x="8" y="0"/>
                  </a:cubicBez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11"/>
            <p:cNvSpPr/>
            <p:nvPr userDrawn="1"/>
          </p:nvSpPr>
          <p:spPr bwMode="auto">
            <a:xfrm>
              <a:off x="10505768" y="403556"/>
              <a:ext cx="54554" cy="124828"/>
            </a:xfrm>
            <a:custGeom>
              <a:avLst/>
              <a:gdLst>
                <a:gd name="T0" fmla="*/ 20 w 27"/>
                <a:gd name="T1" fmla="*/ 1 h 62"/>
                <a:gd name="T2" fmla="*/ 15 w 27"/>
                <a:gd name="T3" fmla="*/ 1 h 62"/>
                <a:gd name="T4" fmla="*/ 7 w 27"/>
                <a:gd name="T5" fmla="*/ 7 h 62"/>
                <a:gd name="T6" fmla="*/ 1 w 27"/>
                <a:gd name="T7" fmla="*/ 53 h 62"/>
                <a:gd name="T8" fmla="*/ 7 w 27"/>
                <a:gd name="T9" fmla="*/ 61 h 62"/>
                <a:gd name="T10" fmla="*/ 12 w 27"/>
                <a:gd name="T11" fmla="*/ 62 h 62"/>
                <a:gd name="T12" fmla="*/ 21 w 27"/>
                <a:gd name="T13" fmla="*/ 56 h 62"/>
                <a:gd name="T14" fmla="*/ 27 w 27"/>
                <a:gd name="T15" fmla="*/ 10 h 62"/>
                <a:gd name="T16" fmla="*/ 20 w 27"/>
                <a:gd name="T17"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62">
                  <a:moveTo>
                    <a:pt x="20" y="1"/>
                  </a:moveTo>
                  <a:cubicBezTo>
                    <a:pt x="15" y="1"/>
                    <a:pt x="15" y="1"/>
                    <a:pt x="15" y="1"/>
                  </a:cubicBezTo>
                  <a:cubicBezTo>
                    <a:pt x="11" y="0"/>
                    <a:pt x="7" y="3"/>
                    <a:pt x="7" y="7"/>
                  </a:cubicBezTo>
                  <a:cubicBezTo>
                    <a:pt x="1" y="53"/>
                    <a:pt x="1" y="53"/>
                    <a:pt x="1" y="53"/>
                  </a:cubicBezTo>
                  <a:cubicBezTo>
                    <a:pt x="0" y="57"/>
                    <a:pt x="3" y="61"/>
                    <a:pt x="7" y="61"/>
                  </a:cubicBezTo>
                  <a:cubicBezTo>
                    <a:pt x="12" y="62"/>
                    <a:pt x="12" y="62"/>
                    <a:pt x="12" y="62"/>
                  </a:cubicBezTo>
                  <a:cubicBezTo>
                    <a:pt x="16" y="62"/>
                    <a:pt x="20" y="60"/>
                    <a:pt x="21" y="56"/>
                  </a:cubicBezTo>
                  <a:cubicBezTo>
                    <a:pt x="27" y="10"/>
                    <a:pt x="27" y="10"/>
                    <a:pt x="27" y="10"/>
                  </a:cubicBezTo>
                  <a:cubicBezTo>
                    <a:pt x="27" y="6"/>
                    <a:pt x="24" y="2"/>
                    <a:pt x="20" y="1"/>
                  </a:cubicBezTo>
                  <a:close/>
                </a:path>
              </a:pathLst>
            </a:custGeom>
            <a:solidFill>
              <a:srgbClr val="496F8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12"/>
            <p:cNvSpPr/>
            <p:nvPr userDrawn="1"/>
          </p:nvSpPr>
          <p:spPr bwMode="auto">
            <a:xfrm>
              <a:off x="10271831" y="212153"/>
              <a:ext cx="312531" cy="247806"/>
            </a:xfrm>
            <a:custGeom>
              <a:avLst/>
              <a:gdLst>
                <a:gd name="T0" fmla="*/ 152 w 155"/>
                <a:gd name="T1" fmla="*/ 94 h 123"/>
                <a:gd name="T2" fmla="*/ 152 w 155"/>
                <a:gd name="T3" fmla="*/ 94 h 123"/>
                <a:gd name="T4" fmla="*/ 3 w 155"/>
                <a:gd name="T5" fmla="*/ 94 h 123"/>
                <a:gd name="T6" fmla="*/ 3 w 155"/>
                <a:gd name="T7" fmla="*/ 94 h 123"/>
                <a:gd name="T8" fmla="*/ 1 w 155"/>
                <a:gd name="T9" fmla="*/ 96 h 123"/>
                <a:gd name="T10" fmla="*/ 4 w 155"/>
                <a:gd name="T11" fmla="*/ 121 h 123"/>
                <a:gd name="T12" fmla="*/ 7 w 155"/>
                <a:gd name="T13" fmla="*/ 123 h 123"/>
                <a:gd name="T14" fmla="*/ 11 w 155"/>
                <a:gd name="T15" fmla="*/ 122 h 123"/>
                <a:gd name="T16" fmla="*/ 13 w 155"/>
                <a:gd name="T17" fmla="*/ 119 h 123"/>
                <a:gd name="T18" fmla="*/ 10 w 155"/>
                <a:gd name="T19" fmla="*/ 95 h 123"/>
                <a:gd name="T20" fmla="*/ 8 w 155"/>
                <a:gd name="T21" fmla="*/ 93 h 123"/>
                <a:gd name="T22" fmla="*/ 147 w 155"/>
                <a:gd name="T23" fmla="*/ 93 h 123"/>
                <a:gd name="T24" fmla="*/ 145 w 155"/>
                <a:gd name="T25" fmla="*/ 95 h 123"/>
                <a:gd name="T26" fmla="*/ 142 w 155"/>
                <a:gd name="T27" fmla="*/ 119 h 123"/>
                <a:gd name="T28" fmla="*/ 144 w 155"/>
                <a:gd name="T29" fmla="*/ 122 h 123"/>
                <a:gd name="T30" fmla="*/ 149 w 155"/>
                <a:gd name="T31" fmla="*/ 123 h 123"/>
                <a:gd name="T32" fmla="*/ 151 w 155"/>
                <a:gd name="T33" fmla="*/ 121 h 123"/>
                <a:gd name="T34" fmla="*/ 154 w 155"/>
                <a:gd name="T35" fmla="*/ 96 h 123"/>
                <a:gd name="T36" fmla="*/ 152 w 155"/>
                <a:gd name="T37" fmla="*/ 94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5" h="123">
                  <a:moveTo>
                    <a:pt x="152" y="94"/>
                  </a:moveTo>
                  <a:cubicBezTo>
                    <a:pt x="152" y="94"/>
                    <a:pt x="152" y="94"/>
                    <a:pt x="152" y="94"/>
                  </a:cubicBezTo>
                  <a:cubicBezTo>
                    <a:pt x="150" y="1"/>
                    <a:pt x="3" y="0"/>
                    <a:pt x="3" y="94"/>
                  </a:cubicBezTo>
                  <a:cubicBezTo>
                    <a:pt x="3" y="94"/>
                    <a:pt x="3" y="94"/>
                    <a:pt x="3" y="94"/>
                  </a:cubicBezTo>
                  <a:cubicBezTo>
                    <a:pt x="1" y="94"/>
                    <a:pt x="0" y="95"/>
                    <a:pt x="1" y="96"/>
                  </a:cubicBezTo>
                  <a:cubicBezTo>
                    <a:pt x="4" y="121"/>
                    <a:pt x="4" y="121"/>
                    <a:pt x="4" y="121"/>
                  </a:cubicBezTo>
                  <a:cubicBezTo>
                    <a:pt x="4" y="122"/>
                    <a:pt x="5" y="123"/>
                    <a:pt x="7" y="123"/>
                  </a:cubicBezTo>
                  <a:cubicBezTo>
                    <a:pt x="11" y="122"/>
                    <a:pt x="11" y="122"/>
                    <a:pt x="11" y="122"/>
                  </a:cubicBezTo>
                  <a:cubicBezTo>
                    <a:pt x="12" y="122"/>
                    <a:pt x="13" y="121"/>
                    <a:pt x="13" y="119"/>
                  </a:cubicBezTo>
                  <a:cubicBezTo>
                    <a:pt x="10" y="95"/>
                    <a:pt x="10" y="95"/>
                    <a:pt x="10" y="95"/>
                  </a:cubicBezTo>
                  <a:cubicBezTo>
                    <a:pt x="10" y="94"/>
                    <a:pt x="9" y="93"/>
                    <a:pt x="8" y="93"/>
                  </a:cubicBezTo>
                  <a:cubicBezTo>
                    <a:pt x="8" y="5"/>
                    <a:pt x="147" y="6"/>
                    <a:pt x="147" y="93"/>
                  </a:cubicBezTo>
                  <a:cubicBezTo>
                    <a:pt x="146" y="93"/>
                    <a:pt x="145" y="94"/>
                    <a:pt x="145" y="95"/>
                  </a:cubicBezTo>
                  <a:cubicBezTo>
                    <a:pt x="142" y="119"/>
                    <a:pt x="142" y="119"/>
                    <a:pt x="142" y="119"/>
                  </a:cubicBezTo>
                  <a:cubicBezTo>
                    <a:pt x="142" y="121"/>
                    <a:pt x="143" y="122"/>
                    <a:pt x="144" y="122"/>
                  </a:cubicBezTo>
                  <a:cubicBezTo>
                    <a:pt x="149" y="123"/>
                    <a:pt x="149" y="123"/>
                    <a:pt x="149" y="123"/>
                  </a:cubicBezTo>
                  <a:cubicBezTo>
                    <a:pt x="150" y="123"/>
                    <a:pt x="151" y="122"/>
                    <a:pt x="151" y="121"/>
                  </a:cubicBezTo>
                  <a:cubicBezTo>
                    <a:pt x="154" y="96"/>
                    <a:pt x="154" y="96"/>
                    <a:pt x="154" y="96"/>
                  </a:cubicBezTo>
                  <a:cubicBezTo>
                    <a:pt x="155" y="95"/>
                    <a:pt x="154" y="94"/>
                    <a:pt x="152" y="9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13"/>
            <p:cNvSpPr/>
            <p:nvPr userDrawn="1"/>
          </p:nvSpPr>
          <p:spPr bwMode="auto">
            <a:xfrm>
              <a:off x="10264434" y="422974"/>
              <a:ext cx="49931" cy="93390"/>
            </a:xfrm>
            <a:custGeom>
              <a:avLst/>
              <a:gdLst>
                <a:gd name="T0" fmla="*/ 17 w 25"/>
                <a:gd name="T1" fmla="*/ 0 h 46"/>
                <a:gd name="T2" fmla="*/ 20 w 25"/>
                <a:gd name="T3" fmla="*/ 0 h 46"/>
                <a:gd name="T4" fmla="*/ 25 w 25"/>
                <a:gd name="T5" fmla="*/ 44 h 46"/>
                <a:gd name="T6" fmla="*/ 23 w 25"/>
                <a:gd name="T7" fmla="*/ 45 h 46"/>
                <a:gd name="T8" fmla="*/ 2 w 25"/>
                <a:gd name="T9" fmla="*/ 25 h 46"/>
                <a:gd name="T10" fmla="*/ 17 w 25"/>
                <a:gd name="T11" fmla="*/ 0 h 46"/>
              </a:gdLst>
              <a:ahLst/>
              <a:cxnLst>
                <a:cxn ang="0">
                  <a:pos x="T0" y="T1"/>
                </a:cxn>
                <a:cxn ang="0">
                  <a:pos x="T2" y="T3"/>
                </a:cxn>
                <a:cxn ang="0">
                  <a:pos x="T4" y="T5"/>
                </a:cxn>
                <a:cxn ang="0">
                  <a:pos x="T6" y="T7"/>
                </a:cxn>
                <a:cxn ang="0">
                  <a:pos x="T8" y="T9"/>
                </a:cxn>
                <a:cxn ang="0">
                  <a:pos x="T10" y="T11"/>
                </a:cxn>
              </a:cxnLst>
              <a:rect l="0" t="0" r="r" b="b"/>
              <a:pathLst>
                <a:path w="25" h="46">
                  <a:moveTo>
                    <a:pt x="17" y="0"/>
                  </a:moveTo>
                  <a:cubicBezTo>
                    <a:pt x="18" y="0"/>
                    <a:pt x="19" y="0"/>
                    <a:pt x="20" y="0"/>
                  </a:cubicBezTo>
                  <a:cubicBezTo>
                    <a:pt x="25" y="44"/>
                    <a:pt x="25" y="44"/>
                    <a:pt x="25" y="44"/>
                  </a:cubicBezTo>
                  <a:cubicBezTo>
                    <a:pt x="25" y="45"/>
                    <a:pt x="24" y="45"/>
                    <a:pt x="23" y="45"/>
                  </a:cubicBezTo>
                  <a:cubicBezTo>
                    <a:pt x="13" y="46"/>
                    <a:pt x="3" y="37"/>
                    <a:pt x="2" y="25"/>
                  </a:cubicBezTo>
                  <a:cubicBezTo>
                    <a:pt x="0" y="12"/>
                    <a:pt x="7" y="2"/>
                    <a:pt x="17" y="0"/>
                  </a:cubicBez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14"/>
            <p:cNvSpPr/>
            <p:nvPr userDrawn="1"/>
          </p:nvSpPr>
          <p:spPr bwMode="auto">
            <a:xfrm>
              <a:off x="10298646" y="403556"/>
              <a:ext cx="54554" cy="124828"/>
            </a:xfrm>
            <a:custGeom>
              <a:avLst/>
              <a:gdLst>
                <a:gd name="T0" fmla="*/ 7 w 27"/>
                <a:gd name="T1" fmla="*/ 1 h 62"/>
                <a:gd name="T2" fmla="*/ 12 w 27"/>
                <a:gd name="T3" fmla="*/ 1 h 62"/>
                <a:gd name="T4" fmla="*/ 20 w 27"/>
                <a:gd name="T5" fmla="*/ 7 h 62"/>
                <a:gd name="T6" fmla="*/ 26 w 27"/>
                <a:gd name="T7" fmla="*/ 53 h 62"/>
                <a:gd name="T8" fmla="*/ 20 w 27"/>
                <a:gd name="T9" fmla="*/ 61 h 62"/>
                <a:gd name="T10" fmla="*/ 15 w 27"/>
                <a:gd name="T11" fmla="*/ 62 h 62"/>
                <a:gd name="T12" fmla="*/ 6 w 27"/>
                <a:gd name="T13" fmla="*/ 56 h 62"/>
                <a:gd name="T14" fmla="*/ 0 w 27"/>
                <a:gd name="T15" fmla="*/ 10 h 62"/>
                <a:gd name="T16" fmla="*/ 7 w 27"/>
                <a:gd name="T17"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62">
                  <a:moveTo>
                    <a:pt x="7" y="1"/>
                  </a:moveTo>
                  <a:cubicBezTo>
                    <a:pt x="12" y="1"/>
                    <a:pt x="12" y="1"/>
                    <a:pt x="12" y="1"/>
                  </a:cubicBezTo>
                  <a:cubicBezTo>
                    <a:pt x="16" y="0"/>
                    <a:pt x="20" y="3"/>
                    <a:pt x="20" y="7"/>
                  </a:cubicBezTo>
                  <a:cubicBezTo>
                    <a:pt x="26" y="53"/>
                    <a:pt x="26" y="53"/>
                    <a:pt x="26" y="53"/>
                  </a:cubicBezTo>
                  <a:cubicBezTo>
                    <a:pt x="27" y="57"/>
                    <a:pt x="24" y="61"/>
                    <a:pt x="20" y="61"/>
                  </a:cubicBezTo>
                  <a:cubicBezTo>
                    <a:pt x="15" y="62"/>
                    <a:pt x="15" y="62"/>
                    <a:pt x="15" y="62"/>
                  </a:cubicBezTo>
                  <a:cubicBezTo>
                    <a:pt x="11" y="62"/>
                    <a:pt x="7" y="60"/>
                    <a:pt x="6" y="56"/>
                  </a:cubicBezTo>
                  <a:cubicBezTo>
                    <a:pt x="0" y="10"/>
                    <a:pt x="0" y="10"/>
                    <a:pt x="0" y="10"/>
                  </a:cubicBezTo>
                  <a:cubicBezTo>
                    <a:pt x="0" y="6"/>
                    <a:pt x="3" y="2"/>
                    <a:pt x="7" y="1"/>
                  </a:cubicBezTo>
                  <a:close/>
                </a:path>
              </a:pathLst>
            </a:custGeom>
            <a:solidFill>
              <a:srgbClr val="496F8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15"/>
            <p:cNvSpPr/>
            <p:nvPr userDrawn="1"/>
          </p:nvSpPr>
          <p:spPr bwMode="auto">
            <a:xfrm>
              <a:off x="10266283" y="484000"/>
              <a:ext cx="162738" cy="80445"/>
            </a:xfrm>
            <a:custGeom>
              <a:avLst/>
              <a:gdLst>
                <a:gd name="T0" fmla="*/ 2 w 81"/>
                <a:gd name="T1" fmla="*/ 0 h 40"/>
                <a:gd name="T2" fmla="*/ 57 w 81"/>
                <a:gd name="T3" fmla="*/ 36 h 40"/>
                <a:gd name="T4" fmla="*/ 69 w 81"/>
                <a:gd name="T5" fmla="*/ 40 h 40"/>
                <a:gd name="T6" fmla="*/ 81 w 81"/>
                <a:gd name="T7" fmla="*/ 35 h 40"/>
                <a:gd name="T8" fmla="*/ 69 w 81"/>
                <a:gd name="T9" fmla="*/ 29 h 40"/>
                <a:gd name="T10" fmla="*/ 57 w 81"/>
                <a:gd name="T11" fmla="*/ 34 h 40"/>
                <a:gd name="T12" fmla="*/ 12 w 81"/>
                <a:gd name="T13" fmla="*/ 24 h 40"/>
                <a:gd name="T14" fmla="*/ 5 w 81"/>
                <a:gd name="T15" fmla="*/ 5 h 40"/>
                <a:gd name="T16" fmla="*/ 2 w 81"/>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40">
                  <a:moveTo>
                    <a:pt x="2" y="0"/>
                  </a:moveTo>
                  <a:cubicBezTo>
                    <a:pt x="0" y="34"/>
                    <a:pt x="31" y="37"/>
                    <a:pt x="57" y="36"/>
                  </a:cubicBezTo>
                  <a:cubicBezTo>
                    <a:pt x="59" y="39"/>
                    <a:pt x="64" y="40"/>
                    <a:pt x="69" y="40"/>
                  </a:cubicBezTo>
                  <a:cubicBezTo>
                    <a:pt x="76" y="40"/>
                    <a:pt x="81" y="38"/>
                    <a:pt x="81" y="35"/>
                  </a:cubicBezTo>
                  <a:cubicBezTo>
                    <a:pt x="81" y="31"/>
                    <a:pt x="76" y="29"/>
                    <a:pt x="69" y="29"/>
                  </a:cubicBezTo>
                  <a:cubicBezTo>
                    <a:pt x="63" y="29"/>
                    <a:pt x="58" y="31"/>
                    <a:pt x="57" y="34"/>
                  </a:cubicBezTo>
                  <a:cubicBezTo>
                    <a:pt x="41" y="34"/>
                    <a:pt x="21" y="33"/>
                    <a:pt x="12" y="24"/>
                  </a:cubicBezTo>
                  <a:cubicBezTo>
                    <a:pt x="7" y="19"/>
                    <a:pt x="5" y="12"/>
                    <a:pt x="5" y="5"/>
                  </a:cubicBezTo>
                  <a:cubicBezTo>
                    <a:pt x="4" y="4"/>
                    <a:pt x="3" y="2"/>
                    <a:pt x="2"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9" name="椭圆 38"/>
          <p:cNvSpPr/>
          <p:nvPr userDrawn="1"/>
        </p:nvSpPr>
        <p:spPr>
          <a:xfrm>
            <a:off x="11013958" y="706106"/>
            <a:ext cx="167991" cy="167991"/>
          </a:xfrm>
          <a:prstGeom prst="ellipse">
            <a:avLst/>
          </a:prstGeom>
          <a:solidFill>
            <a:srgbClr val="2A6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1" name="组合 40"/>
          <p:cNvGrpSpPr/>
          <p:nvPr userDrawn="1"/>
        </p:nvGrpSpPr>
        <p:grpSpPr>
          <a:xfrm>
            <a:off x="11403547" y="193153"/>
            <a:ext cx="428697" cy="453914"/>
            <a:chOff x="6122988" y="1643062"/>
            <a:chExt cx="369888" cy="371476"/>
          </a:xfrm>
          <a:solidFill>
            <a:srgbClr val="3A98BC"/>
          </a:solidFill>
        </p:grpSpPr>
        <p:sp>
          <p:nvSpPr>
            <p:cNvPr id="42" name="Freeform 64"/>
            <p:cNvSpPr/>
            <p:nvPr/>
          </p:nvSpPr>
          <p:spPr bwMode="auto">
            <a:xfrm>
              <a:off x="6122988" y="1643062"/>
              <a:ext cx="369888" cy="371476"/>
            </a:xfrm>
            <a:custGeom>
              <a:avLst/>
              <a:gdLst>
                <a:gd name="T0" fmla="*/ 60 w 1018"/>
                <a:gd name="T1" fmla="*/ 2 h 1023"/>
                <a:gd name="T2" fmla="*/ 0 w 1018"/>
                <a:gd name="T3" fmla="*/ 60 h 1023"/>
                <a:gd name="T4" fmla="*/ 0 w 1018"/>
                <a:gd name="T5" fmla="*/ 137 h 1023"/>
                <a:gd name="T6" fmla="*/ 60 w 1018"/>
                <a:gd name="T7" fmla="*/ 198 h 1023"/>
                <a:gd name="T8" fmla="*/ 820 w 1018"/>
                <a:gd name="T9" fmla="*/ 963 h 1023"/>
                <a:gd name="T10" fmla="*/ 882 w 1018"/>
                <a:gd name="T11" fmla="*/ 1023 h 1023"/>
                <a:gd name="T12" fmla="*/ 958 w 1018"/>
                <a:gd name="T13" fmla="*/ 1023 h 1023"/>
                <a:gd name="T14" fmla="*/ 1016 w 1018"/>
                <a:gd name="T15" fmla="*/ 963 h 1023"/>
                <a:gd name="T16" fmla="*/ 60 w 1018"/>
                <a:gd name="T17" fmla="*/ 2 h 1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8" h="1023">
                  <a:moveTo>
                    <a:pt x="60" y="2"/>
                  </a:moveTo>
                  <a:cubicBezTo>
                    <a:pt x="27" y="0"/>
                    <a:pt x="0" y="27"/>
                    <a:pt x="0" y="60"/>
                  </a:cubicBezTo>
                  <a:cubicBezTo>
                    <a:pt x="0" y="137"/>
                    <a:pt x="0" y="137"/>
                    <a:pt x="0" y="137"/>
                  </a:cubicBezTo>
                  <a:cubicBezTo>
                    <a:pt x="0" y="170"/>
                    <a:pt x="27" y="196"/>
                    <a:pt x="60" y="198"/>
                  </a:cubicBezTo>
                  <a:cubicBezTo>
                    <a:pt x="466" y="228"/>
                    <a:pt x="791" y="555"/>
                    <a:pt x="820" y="963"/>
                  </a:cubicBezTo>
                  <a:cubicBezTo>
                    <a:pt x="822" y="996"/>
                    <a:pt x="849" y="1023"/>
                    <a:pt x="882" y="1023"/>
                  </a:cubicBezTo>
                  <a:cubicBezTo>
                    <a:pt x="958" y="1023"/>
                    <a:pt x="958" y="1023"/>
                    <a:pt x="958" y="1023"/>
                  </a:cubicBezTo>
                  <a:cubicBezTo>
                    <a:pt x="991" y="1023"/>
                    <a:pt x="1018" y="996"/>
                    <a:pt x="1016" y="963"/>
                  </a:cubicBezTo>
                  <a:cubicBezTo>
                    <a:pt x="986" y="447"/>
                    <a:pt x="574" y="32"/>
                    <a:pt x="6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Oval 65"/>
            <p:cNvSpPr>
              <a:spLocks noChangeArrowheads="1"/>
            </p:cNvSpPr>
            <p:nvPr/>
          </p:nvSpPr>
          <p:spPr bwMode="auto">
            <a:xfrm>
              <a:off x="6122988" y="1916113"/>
              <a:ext cx="98425" cy="984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66"/>
            <p:cNvSpPr/>
            <p:nvPr/>
          </p:nvSpPr>
          <p:spPr bwMode="auto">
            <a:xfrm>
              <a:off x="6122988" y="1770063"/>
              <a:ext cx="244475" cy="244475"/>
            </a:xfrm>
            <a:custGeom>
              <a:avLst/>
              <a:gdLst>
                <a:gd name="T0" fmla="*/ 60 w 672"/>
                <a:gd name="T1" fmla="*/ 3 h 675"/>
                <a:gd name="T2" fmla="*/ 0 w 672"/>
                <a:gd name="T3" fmla="*/ 61 h 675"/>
                <a:gd name="T4" fmla="*/ 0 w 672"/>
                <a:gd name="T5" fmla="*/ 137 h 675"/>
                <a:gd name="T6" fmla="*/ 60 w 672"/>
                <a:gd name="T7" fmla="*/ 200 h 675"/>
                <a:gd name="T8" fmla="*/ 336 w 672"/>
                <a:gd name="T9" fmla="*/ 337 h 675"/>
                <a:gd name="T10" fmla="*/ 472 w 672"/>
                <a:gd name="T11" fmla="*/ 616 h 675"/>
                <a:gd name="T12" fmla="*/ 536 w 672"/>
                <a:gd name="T13" fmla="*/ 675 h 675"/>
                <a:gd name="T14" fmla="*/ 612 w 672"/>
                <a:gd name="T15" fmla="*/ 675 h 675"/>
                <a:gd name="T16" fmla="*/ 669 w 672"/>
                <a:gd name="T17" fmla="*/ 616 h 675"/>
                <a:gd name="T18" fmla="*/ 60 w 672"/>
                <a:gd name="T19" fmla="*/ 3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2" h="675">
                  <a:moveTo>
                    <a:pt x="60" y="3"/>
                  </a:moveTo>
                  <a:cubicBezTo>
                    <a:pt x="27" y="0"/>
                    <a:pt x="0" y="28"/>
                    <a:pt x="0" y="61"/>
                  </a:cubicBezTo>
                  <a:cubicBezTo>
                    <a:pt x="0" y="137"/>
                    <a:pt x="0" y="137"/>
                    <a:pt x="0" y="137"/>
                  </a:cubicBezTo>
                  <a:cubicBezTo>
                    <a:pt x="0" y="170"/>
                    <a:pt x="27" y="196"/>
                    <a:pt x="60" y="200"/>
                  </a:cubicBezTo>
                  <a:cubicBezTo>
                    <a:pt x="164" y="213"/>
                    <a:pt x="261" y="261"/>
                    <a:pt x="336" y="337"/>
                  </a:cubicBezTo>
                  <a:cubicBezTo>
                    <a:pt x="412" y="413"/>
                    <a:pt x="459" y="510"/>
                    <a:pt x="472" y="616"/>
                  </a:cubicBezTo>
                  <a:cubicBezTo>
                    <a:pt x="476" y="649"/>
                    <a:pt x="503" y="675"/>
                    <a:pt x="536" y="675"/>
                  </a:cubicBezTo>
                  <a:cubicBezTo>
                    <a:pt x="612" y="675"/>
                    <a:pt x="612" y="675"/>
                    <a:pt x="612" y="675"/>
                  </a:cubicBezTo>
                  <a:cubicBezTo>
                    <a:pt x="645" y="675"/>
                    <a:pt x="672" y="649"/>
                    <a:pt x="669" y="616"/>
                  </a:cubicBezTo>
                  <a:cubicBezTo>
                    <a:pt x="641" y="291"/>
                    <a:pt x="383" y="32"/>
                    <a:pt x="6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0" indent="536575" algn="l" defTabSz="914400" rtl="0" eaLnBrk="1" latinLnBrk="0" hangingPunct="1">
        <a:lnSpc>
          <a:spcPct val="130000"/>
        </a:lnSpc>
        <a:spcBef>
          <a:spcPts val="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tags" Target="../tags/tag100.xml"/><Relationship Id="rId8" Type="http://schemas.openxmlformats.org/officeDocument/2006/relationships/image" Target="../media/image2.png"/><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5" Type="http://schemas.openxmlformats.org/officeDocument/2006/relationships/slideLayout" Target="../slideLayouts/slideLayout1.xml"/><Relationship Id="rId14" Type="http://schemas.openxmlformats.org/officeDocument/2006/relationships/tags" Target="../tags/tag105.xml"/><Relationship Id="rId13" Type="http://schemas.openxmlformats.org/officeDocument/2006/relationships/tags" Target="../tags/tag104.xml"/><Relationship Id="rId12" Type="http://schemas.openxmlformats.org/officeDocument/2006/relationships/tags" Target="../tags/tag103.xml"/><Relationship Id="rId11" Type="http://schemas.openxmlformats.org/officeDocument/2006/relationships/tags" Target="../tags/tag102.xml"/><Relationship Id="rId10" Type="http://schemas.openxmlformats.org/officeDocument/2006/relationships/tags" Target="../tags/tag101.xml"/><Relationship Id="rId1" Type="http://schemas.openxmlformats.org/officeDocument/2006/relationships/tags" Target="../tags/tag93.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s>
</file>

<file path=ppt/slides/_rels/slide12.xml.rels><?xml version="1.0" encoding="UTF-8" standalone="yes"?>
<Relationships xmlns="http://schemas.openxmlformats.org/package/2006/relationships"><Relationship Id="rId9" Type="http://schemas.openxmlformats.org/officeDocument/2006/relationships/tags" Target="../tags/tag118.xml"/><Relationship Id="rId8" Type="http://schemas.openxmlformats.org/officeDocument/2006/relationships/tags" Target="../tags/tag117.xml"/><Relationship Id="rId7" Type="http://schemas.openxmlformats.org/officeDocument/2006/relationships/tags" Target="../tags/tag116.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tags" Target="../tags/tag111.xml"/><Relationship Id="rId13" Type="http://schemas.openxmlformats.org/officeDocument/2006/relationships/slideLayout" Target="../slideLayouts/slideLayout2.xml"/><Relationship Id="rId12" Type="http://schemas.openxmlformats.org/officeDocument/2006/relationships/tags" Target="../tags/tag121.xml"/><Relationship Id="rId11" Type="http://schemas.openxmlformats.org/officeDocument/2006/relationships/tags" Target="../tags/tag120.xml"/><Relationship Id="rId10" Type="http://schemas.openxmlformats.org/officeDocument/2006/relationships/tags" Target="../tags/tag119.xml"/><Relationship Id="rId1" Type="http://schemas.openxmlformats.org/officeDocument/2006/relationships/tags" Target="../tags/tag110.xml"/></Relationships>
</file>

<file path=ppt/slides/_rels/slide13.xml.rels><?xml version="1.0" encoding="UTF-8" standalone="yes"?>
<Relationships xmlns="http://schemas.openxmlformats.org/package/2006/relationships"><Relationship Id="rId9" Type="http://schemas.openxmlformats.org/officeDocument/2006/relationships/tags" Target="../tags/tag130.xml"/><Relationship Id="rId8" Type="http://schemas.openxmlformats.org/officeDocument/2006/relationships/tags" Target="../tags/tag129.xml"/><Relationship Id="rId7" Type="http://schemas.openxmlformats.org/officeDocument/2006/relationships/tags" Target="../tags/tag128.xml"/><Relationship Id="rId6" Type="http://schemas.openxmlformats.org/officeDocument/2006/relationships/tags" Target="../tags/tag127.xml"/><Relationship Id="rId5" Type="http://schemas.openxmlformats.org/officeDocument/2006/relationships/tags" Target="../tags/tag126.xml"/><Relationship Id="rId4" Type="http://schemas.openxmlformats.org/officeDocument/2006/relationships/tags" Target="../tags/tag125.xml"/><Relationship Id="rId3" Type="http://schemas.openxmlformats.org/officeDocument/2006/relationships/tags" Target="../tags/tag124.xml"/><Relationship Id="rId2" Type="http://schemas.openxmlformats.org/officeDocument/2006/relationships/tags" Target="../tags/tag123.xml"/><Relationship Id="rId17" Type="http://schemas.openxmlformats.org/officeDocument/2006/relationships/slideLayout" Target="../slideLayouts/slideLayout2.xml"/><Relationship Id="rId16" Type="http://schemas.openxmlformats.org/officeDocument/2006/relationships/image" Target="../media/image23.png"/><Relationship Id="rId15" Type="http://schemas.openxmlformats.org/officeDocument/2006/relationships/tags" Target="../tags/tag135.xml"/><Relationship Id="rId14" Type="http://schemas.openxmlformats.org/officeDocument/2006/relationships/image" Target="../media/image22.png"/><Relationship Id="rId13" Type="http://schemas.openxmlformats.org/officeDocument/2006/relationships/tags" Target="../tags/tag134.xml"/><Relationship Id="rId12" Type="http://schemas.openxmlformats.org/officeDocument/2006/relationships/tags" Target="../tags/tag133.xml"/><Relationship Id="rId11" Type="http://schemas.openxmlformats.org/officeDocument/2006/relationships/tags" Target="../tags/tag132.xml"/><Relationship Id="rId10" Type="http://schemas.openxmlformats.org/officeDocument/2006/relationships/tags" Target="../tags/tag131.xml"/><Relationship Id="rId1" Type="http://schemas.openxmlformats.org/officeDocument/2006/relationships/tags" Target="../tags/tag122.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tags" Target="../tags/tag136.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44.xml"/><Relationship Id="rId4" Type="http://schemas.openxmlformats.org/officeDocument/2006/relationships/tags" Target="../tags/tag143.xml"/><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tags" Target="../tags/tag140.xml"/></Relationships>
</file>

<file path=ppt/slides/_rels/slide16.xml.rels><?xml version="1.0" encoding="UTF-8" standalone="yes"?>
<Relationships xmlns="http://schemas.openxmlformats.org/package/2006/relationships"><Relationship Id="rId9" Type="http://schemas.openxmlformats.org/officeDocument/2006/relationships/tags" Target="../tags/tag153.xml"/><Relationship Id="rId8" Type="http://schemas.openxmlformats.org/officeDocument/2006/relationships/tags" Target="../tags/tag152.xml"/><Relationship Id="rId7" Type="http://schemas.openxmlformats.org/officeDocument/2006/relationships/tags" Target="../tags/tag151.xml"/><Relationship Id="rId6" Type="http://schemas.openxmlformats.org/officeDocument/2006/relationships/tags" Target="../tags/tag150.xml"/><Relationship Id="rId5" Type="http://schemas.openxmlformats.org/officeDocument/2006/relationships/tags" Target="../tags/tag149.xml"/><Relationship Id="rId4" Type="http://schemas.openxmlformats.org/officeDocument/2006/relationships/tags" Target="../tags/tag148.xml"/><Relationship Id="rId3" Type="http://schemas.openxmlformats.org/officeDocument/2006/relationships/tags" Target="../tags/tag147.xml"/><Relationship Id="rId20" Type="http://schemas.openxmlformats.org/officeDocument/2006/relationships/slideLayout" Target="../slideLayouts/slideLayout2.xml"/><Relationship Id="rId2" Type="http://schemas.openxmlformats.org/officeDocument/2006/relationships/tags" Target="../tags/tag146.xml"/><Relationship Id="rId19" Type="http://schemas.openxmlformats.org/officeDocument/2006/relationships/tags" Target="../tags/tag163.xml"/><Relationship Id="rId18" Type="http://schemas.openxmlformats.org/officeDocument/2006/relationships/tags" Target="../tags/tag162.xml"/><Relationship Id="rId17" Type="http://schemas.openxmlformats.org/officeDocument/2006/relationships/tags" Target="../tags/tag161.xml"/><Relationship Id="rId16" Type="http://schemas.openxmlformats.org/officeDocument/2006/relationships/tags" Target="../tags/tag160.xml"/><Relationship Id="rId15" Type="http://schemas.openxmlformats.org/officeDocument/2006/relationships/tags" Target="../tags/tag159.xml"/><Relationship Id="rId14" Type="http://schemas.openxmlformats.org/officeDocument/2006/relationships/tags" Target="../tags/tag158.xml"/><Relationship Id="rId13" Type="http://schemas.openxmlformats.org/officeDocument/2006/relationships/tags" Target="../tags/tag157.xml"/><Relationship Id="rId12" Type="http://schemas.openxmlformats.org/officeDocument/2006/relationships/tags" Target="../tags/tag156.xml"/><Relationship Id="rId11" Type="http://schemas.openxmlformats.org/officeDocument/2006/relationships/tags" Target="../tags/tag155.xml"/><Relationship Id="rId10" Type="http://schemas.openxmlformats.org/officeDocument/2006/relationships/tags" Target="../tags/tag154.xml"/><Relationship Id="rId1" Type="http://schemas.openxmlformats.org/officeDocument/2006/relationships/tags" Target="../tags/tag145.xml"/></Relationships>
</file>

<file path=ppt/slides/_rels/slide17.xml.rels><?xml version="1.0" encoding="UTF-8" standalone="yes"?>
<Relationships xmlns="http://schemas.openxmlformats.org/package/2006/relationships"><Relationship Id="rId9" Type="http://schemas.openxmlformats.org/officeDocument/2006/relationships/tags" Target="../tags/tag171.xml"/><Relationship Id="rId8" Type="http://schemas.openxmlformats.org/officeDocument/2006/relationships/tags" Target="../tags/tag170.xml"/><Relationship Id="rId7" Type="http://schemas.openxmlformats.org/officeDocument/2006/relationships/tags" Target="../tags/tag169.xml"/><Relationship Id="rId6" Type="http://schemas.openxmlformats.org/officeDocument/2006/relationships/tags" Target="../tags/tag168.xml"/><Relationship Id="rId5" Type="http://schemas.openxmlformats.org/officeDocument/2006/relationships/tags" Target="../tags/tag167.xml"/><Relationship Id="rId4" Type="http://schemas.openxmlformats.org/officeDocument/2006/relationships/tags" Target="../tags/tag166.xml"/><Relationship Id="rId33" Type="http://schemas.openxmlformats.org/officeDocument/2006/relationships/slideLayout" Target="../slideLayouts/slideLayout2.xml"/><Relationship Id="rId32" Type="http://schemas.openxmlformats.org/officeDocument/2006/relationships/tags" Target="../tags/tag194.xml"/><Relationship Id="rId31" Type="http://schemas.openxmlformats.org/officeDocument/2006/relationships/tags" Target="../tags/tag193.xml"/><Relationship Id="rId30" Type="http://schemas.openxmlformats.org/officeDocument/2006/relationships/tags" Target="../tags/tag192.xml"/><Relationship Id="rId3" Type="http://schemas.openxmlformats.org/officeDocument/2006/relationships/tags" Target="../tags/tag165.xml"/><Relationship Id="rId29" Type="http://schemas.openxmlformats.org/officeDocument/2006/relationships/tags" Target="../tags/tag191.xml"/><Relationship Id="rId28" Type="http://schemas.openxmlformats.org/officeDocument/2006/relationships/tags" Target="../tags/tag190.xml"/><Relationship Id="rId27" Type="http://schemas.openxmlformats.org/officeDocument/2006/relationships/tags" Target="../tags/tag189.xml"/><Relationship Id="rId26" Type="http://schemas.openxmlformats.org/officeDocument/2006/relationships/tags" Target="../tags/tag188.xml"/><Relationship Id="rId25" Type="http://schemas.openxmlformats.org/officeDocument/2006/relationships/tags" Target="../tags/tag187.xml"/><Relationship Id="rId24" Type="http://schemas.openxmlformats.org/officeDocument/2006/relationships/tags" Target="../tags/tag186.xml"/><Relationship Id="rId23" Type="http://schemas.openxmlformats.org/officeDocument/2006/relationships/tags" Target="../tags/tag185.xml"/><Relationship Id="rId22" Type="http://schemas.openxmlformats.org/officeDocument/2006/relationships/tags" Target="../tags/tag184.xml"/><Relationship Id="rId21" Type="http://schemas.openxmlformats.org/officeDocument/2006/relationships/tags" Target="../tags/tag183.xml"/><Relationship Id="rId20" Type="http://schemas.openxmlformats.org/officeDocument/2006/relationships/tags" Target="../tags/tag182.xml"/><Relationship Id="rId2" Type="http://schemas.openxmlformats.org/officeDocument/2006/relationships/tags" Target="../tags/tag164.xml"/><Relationship Id="rId19" Type="http://schemas.openxmlformats.org/officeDocument/2006/relationships/tags" Target="../tags/tag181.xml"/><Relationship Id="rId18" Type="http://schemas.openxmlformats.org/officeDocument/2006/relationships/tags" Target="../tags/tag180.xml"/><Relationship Id="rId17" Type="http://schemas.openxmlformats.org/officeDocument/2006/relationships/tags" Target="../tags/tag179.xml"/><Relationship Id="rId16" Type="http://schemas.openxmlformats.org/officeDocument/2006/relationships/tags" Target="../tags/tag178.xml"/><Relationship Id="rId15" Type="http://schemas.openxmlformats.org/officeDocument/2006/relationships/tags" Target="../tags/tag177.xml"/><Relationship Id="rId14" Type="http://schemas.openxmlformats.org/officeDocument/2006/relationships/tags" Target="../tags/tag176.xml"/><Relationship Id="rId13" Type="http://schemas.openxmlformats.org/officeDocument/2006/relationships/tags" Target="../tags/tag175.xml"/><Relationship Id="rId12" Type="http://schemas.openxmlformats.org/officeDocument/2006/relationships/tags" Target="../tags/tag174.xml"/><Relationship Id="rId11" Type="http://schemas.openxmlformats.org/officeDocument/2006/relationships/tags" Target="../tags/tag173.xml"/><Relationship Id="rId10" Type="http://schemas.openxmlformats.org/officeDocument/2006/relationships/tags" Target="../tags/tag172.xml"/><Relationship Id="rId1" Type="http://schemas.openxmlformats.org/officeDocument/2006/relationships/chart" Target="../charts/chart1.xml"/></Relationships>
</file>

<file path=ppt/slides/_rels/slide18.xml.rels><?xml version="1.0" encoding="UTF-8" standalone="yes"?>
<Relationships xmlns="http://schemas.openxmlformats.org/package/2006/relationships"><Relationship Id="rId9" Type="http://schemas.openxmlformats.org/officeDocument/2006/relationships/tags" Target="../tags/tag202.xml"/><Relationship Id="rId8" Type="http://schemas.openxmlformats.org/officeDocument/2006/relationships/tags" Target="../tags/tag201.xml"/><Relationship Id="rId7" Type="http://schemas.openxmlformats.org/officeDocument/2006/relationships/tags" Target="../tags/tag200.xml"/><Relationship Id="rId6" Type="http://schemas.openxmlformats.org/officeDocument/2006/relationships/image" Target="../media/image24.png"/><Relationship Id="rId5" Type="http://schemas.openxmlformats.org/officeDocument/2006/relationships/tags" Target="../tags/tag199.xml"/><Relationship Id="rId4" Type="http://schemas.openxmlformats.org/officeDocument/2006/relationships/tags" Target="../tags/tag198.xml"/><Relationship Id="rId3" Type="http://schemas.openxmlformats.org/officeDocument/2006/relationships/tags" Target="../tags/tag197.xml"/><Relationship Id="rId2" Type="http://schemas.openxmlformats.org/officeDocument/2006/relationships/tags" Target="../tags/tag196.xml"/><Relationship Id="rId15" Type="http://schemas.openxmlformats.org/officeDocument/2006/relationships/slideLayout" Target="../slideLayouts/slideLayout2.xml"/><Relationship Id="rId14" Type="http://schemas.openxmlformats.org/officeDocument/2006/relationships/tags" Target="../tags/tag205.xml"/><Relationship Id="rId13" Type="http://schemas.openxmlformats.org/officeDocument/2006/relationships/tags" Target="../tags/tag204.xml"/><Relationship Id="rId12" Type="http://schemas.openxmlformats.org/officeDocument/2006/relationships/image" Target="../media/image26.png"/><Relationship Id="rId11" Type="http://schemas.openxmlformats.org/officeDocument/2006/relationships/tags" Target="../tags/tag203.xml"/><Relationship Id="rId10" Type="http://schemas.openxmlformats.org/officeDocument/2006/relationships/image" Target="../media/image25.png"/><Relationship Id="rId1" Type="http://schemas.openxmlformats.org/officeDocument/2006/relationships/tags" Target="../tags/tag195.xml"/></Relationships>
</file>

<file path=ppt/slides/_rels/slide19.xml.rels><?xml version="1.0" encoding="UTF-8" standalone="yes"?>
<Relationships xmlns="http://schemas.openxmlformats.org/package/2006/relationships"><Relationship Id="rId9" Type="http://schemas.openxmlformats.org/officeDocument/2006/relationships/tags" Target="../tags/tag212.xml"/><Relationship Id="rId8" Type="http://schemas.openxmlformats.org/officeDocument/2006/relationships/image" Target="../media/image28.png"/><Relationship Id="rId7" Type="http://schemas.openxmlformats.org/officeDocument/2006/relationships/tags" Target="../tags/tag211.xml"/><Relationship Id="rId6" Type="http://schemas.openxmlformats.org/officeDocument/2006/relationships/image" Target="../media/image27.png"/><Relationship Id="rId5" Type="http://schemas.openxmlformats.org/officeDocument/2006/relationships/tags" Target="../tags/tag210.xml"/><Relationship Id="rId4" Type="http://schemas.openxmlformats.org/officeDocument/2006/relationships/tags" Target="../tags/tag209.xml"/><Relationship Id="rId3" Type="http://schemas.openxmlformats.org/officeDocument/2006/relationships/tags" Target="../tags/tag208.xml"/><Relationship Id="rId2" Type="http://schemas.openxmlformats.org/officeDocument/2006/relationships/tags" Target="../tags/tag207.xml"/><Relationship Id="rId15" Type="http://schemas.openxmlformats.org/officeDocument/2006/relationships/slideLayout" Target="../slideLayouts/slideLayout2.xml"/><Relationship Id="rId14" Type="http://schemas.openxmlformats.org/officeDocument/2006/relationships/image" Target="../media/image30.png"/><Relationship Id="rId13" Type="http://schemas.openxmlformats.org/officeDocument/2006/relationships/tags" Target="../tags/tag215.xml"/><Relationship Id="rId12" Type="http://schemas.openxmlformats.org/officeDocument/2006/relationships/image" Target="../media/image29.png"/><Relationship Id="rId11" Type="http://schemas.openxmlformats.org/officeDocument/2006/relationships/tags" Target="../tags/tag214.xml"/><Relationship Id="rId10" Type="http://schemas.openxmlformats.org/officeDocument/2006/relationships/tags" Target="../tags/tag213.xml"/><Relationship Id="rId1" Type="http://schemas.openxmlformats.org/officeDocument/2006/relationships/tags" Target="../tags/tag206.xml"/></Relationships>
</file>

<file path=ppt/slides/_rels/slide2.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image" Target="../media/image2.png"/><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3" Type="http://schemas.openxmlformats.org/officeDocument/2006/relationships/notesSlide" Target="../notesSlides/notesSlide1.xml"/><Relationship Id="rId12" Type="http://schemas.openxmlformats.org/officeDocument/2006/relationships/slideLayout" Target="../slideLayouts/slideLayout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9" Type="http://schemas.openxmlformats.org/officeDocument/2006/relationships/tags" Target="../tags/tag222.xml"/><Relationship Id="rId8" Type="http://schemas.openxmlformats.org/officeDocument/2006/relationships/image" Target="../media/image32.png"/><Relationship Id="rId7" Type="http://schemas.openxmlformats.org/officeDocument/2006/relationships/tags" Target="../tags/tag221.xml"/><Relationship Id="rId6" Type="http://schemas.openxmlformats.org/officeDocument/2006/relationships/image" Target="../media/image31.png"/><Relationship Id="rId5" Type="http://schemas.openxmlformats.org/officeDocument/2006/relationships/tags" Target="../tags/tag220.xml"/><Relationship Id="rId4" Type="http://schemas.openxmlformats.org/officeDocument/2006/relationships/tags" Target="../tags/tag219.xml"/><Relationship Id="rId3" Type="http://schemas.openxmlformats.org/officeDocument/2006/relationships/tags" Target="../tags/tag218.xml"/><Relationship Id="rId2" Type="http://schemas.openxmlformats.org/officeDocument/2006/relationships/tags" Target="../tags/tag217.xml"/><Relationship Id="rId15" Type="http://schemas.openxmlformats.org/officeDocument/2006/relationships/slideLayout" Target="../slideLayouts/slideLayout2.xml"/><Relationship Id="rId14" Type="http://schemas.openxmlformats.org/officeDocument/2006/relationships/image" Target="../media/image33.png"/><Relationship Id="rId13" Type="http://schemas.openxmlformats.org/officeDocument/2006/relationships/tags" Target="../tags/tag226.xml"/><Relationship Id="rId12" Type="http://schemas.openxmlformats.org/officeDocument/2006/relationships/tags" Target="../tags/tag225.xml"/><Relationship Id="rId11" Type="http://schemas.openxmlformats.org/officeDocument/2006/relationships/tags" Target="../tags/tag224.xml"/><Relationship Id="rId10" Type="http://schemas.openxmlformats.org/officeDocument/2006/relationships/tags" Target="../tags/tag223.xml"/><Relationship Id="rId1" Type="http://schemas.openxmlformats.org/officeDocument/2006/relationships/tags" Target="../tags/tag216.xml"/></Relationships>
</file>

<file path=ppt/slides/_rels/slide21.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tags" Target="../tags/tag234.xml"/><Relationship Id="rId7" Type="http://schemas.openxmlformats.org/officeDocument/2006/relationships/tags" Target="../tags/tag233.xml"/><Relationship Id="rId6" Type="http://schemas.openxmlformats.org/officeDocument/2006/relationships/tags" Target="../tags/tag232.xml"/><Relationship Id="rId5" Type="http://schemas.openxmlformats.org/officeDocument/2006/relationships/tags" Target="../tags/tag231.xml"/><Relationship Id="rId4" Type="http://schemas.openxmlformats.org/officeDocument/2006/relationships/tags" Target="../tags/tag230.xml"/><Relationship Id="rId3" Type="http://schemas.openxmlformats.org/officeDocument/2006/relationships/tags" Target="../tags/tag229.xml"/><Relationship Id="rId2" Type="http://schemas.openxmlformats.org/officeDocument/2006/relationships/tags" Target="../tags/tag228.xml"/><Relationship Id="rId16" Type="http://schemas.openxmlformats.org/officeDocument/2006/relationships/slideLayout" Target="../slideLayouts/slideLayout1.xml"/><Relationship Id="rId15" Type="http://schemas.openxmlformats.org/officeDocument/2006/relationships/tags" Target="../tags/tag240.xml"/><Relationship Id="rId14" Type="http://schemas.openxmlformats.org/officeDocument/2006/relationships/tags" Target="../tags/tag239.xml"/><Relationship Id="rId13" Type="http://schemas.openxmlformats.org/officeDocument/2006/relationships/tags" Target="../tags/tag238.xml"/><Relationship Id="rId12" Type="http://schemas.openxmlformats.org/officeDocument/2006/relationships/tags" Target="../tags/tag237.xml"/><Relationship Id="rId11" Type="http://schemas.openxmlformats.org/officeDocument/2006/relationships/tags" Target="../tags/tag236.xml"/><Relationship Id="rId10" Type="http://schemas.openxmlformats.org/officeDocument/2006/relationships/tags" Target="../tags/tag235.xml"/><Relationship Id="rId1" Type="http://schemas.openxmlformats.org/officeDocument/2006/relationships/tags" Target="../tags/tag227.xml"/></Relationships>
</file>

<file path=ppt/slides/_rels/slide22.xml.rels><?xml version="1.0" encoding="UTF-8" standalone="yes"?>
<Relationships xmlns="http://schemas.openxmlformats.org/package/2006/relationships"><Relationship Id="rId9" Type="http://schemas.openxmlformats.org/officeDocument/2006/relationships/tags" Target="../tags/tag249.xml"/><Relationship Id="rId8" Type="http://schemas.openxmlformats.org/officeDocument/2006/relationships/tags" Target="../tags/tag248.xml"/><Relationship Id="rId7" Type="http://schemas.openxmlformats.org/officeDocument/2006/relationships/tags" Target="../tags/tag247.xml"/><Relationship Id="rId6" Type="http://schemas.openxmlformats.org/officeDocument/2006/relationships/tags" Target="../tags/tag246.xml"/><Relationship Id="rId5" Type="http://schemas.openxmlformats.org/officeDocument/2006/relationships/tags" Target="../tags/tag245.xml"/><Relationship Id="rId4" Type="http://schemas.openxmlformats.org/officeDocument/2006/relationships/tags" Target="../tags/tag244.xml"/><Relationship Id="rId32" Type="http://schemas.openxmlformats.org/officeDocument/2006/relationships/slideLayout" Target="../slideLayouts/slideLayout2.xml"/><Relationship Id="rId31" Type="http://schemas.openxmlformats.org/officeDocument/2006/relationships/tags" Target="../tags/tag271.xml"/><Relationship Id="rId30" Type="http://schemas.openxmlformats.org/officeDocument/2006/relationships/tags" Target="../tags/tag270.xml"/><Relationship Id="rId3" Type="http://schemas.openxmlformats.org/officeDocument/2006/relationships/tags" Target="../tags/tag243.xml"/><Relationship Id="rId29" Type="http://schemas.openxmlformats.org/officeDocument/2006/relationships/tags" Target="../tags/tag269.xml"/><Relationship Id="rId28" Type="http://schemas.openxmlformats.org/officeDocument/2006/relationships/tags" Target="../tags/tag268.xml"/><Relationship Id="rId27" Type="http://schemas.openxmlformats.org/officeDocument/2006/relationships/tags" Target="../tags/tag267.xml"/><Relationship Id="rId26" Type="http://schemas.openxmlformats.org/officeDocument/2006/relationships/tags" Target="../tags/tag266.xml"/><Relationship Id="rId25" Type="http://schemas.openxmlformats.org/officeDocument/2006/relationships/tags" Target="../tags/tag265.xml"/><Relationship Id="rId24" Type="http://schemas.openxmlformats.org/officeDocument/2006/relationships/tags" Target="../tags/tag264.xml"/><Relationship Id="rId23" Type="http://schemas.openxmlformats.org/officeDocument/2006/relationships/tags" Target="../tags/tag263.xml"/><Relationship Id="rId22" Type="http://schemas.openxmlformats.org/officeDocument/2006/relationships/tags" Target="../tags/tag262.xml"/><Relationship Id="rId21" Type="http://schemas.openxmlformats.org/officeDocument/2006/relationships/tags" Target="../tags/tag261.xml"/><Relationship Id="rId20" Type="http://schemas.openxmlformats.org/officeDocument/2006/relationships/tags" Target="../tags/tag260.xml"/><Relationship Id="rId2" Type="http://schemas.openxmlformats.org/officeDocument/2006/relationships/tags" Target="../tags/tag242.xml"/><Relationship Id="rId19" Type="http://schemas.openxmlformats.org/officeDocument/2006/relationships/tags" Target="../tags/tag259.xml"/><Relationship Id="rId18" Type="http://schemas.openxmlformats.org/officeDocument/2006/relationships/tags" Target="../tags/tag258.xml"/><Relationship Id="rId17" Type="http://schemas.openxmlformats.org/officeDocument/2006/relationships/tags" Target="../tags/tag257.xml"/><Relationship Id="rId16" Type="http://schemas.openxmlformats.org/officeDocument/2006/relationships/tags" Target="../tags/tag256.xml"/><Relationship Id="rId15" Type="http://schemas.openxmlformats.org/officeDocument/2006/relationships/tags" Target="../tags/tag255.xml"/><Relationship Id="rId14" Type="http://schemas.openxmlformats.org/officeDocument/2006/relationships/tags" Target="../tags/tag254.xml"/><Relationship Id="rId13" Type="http://schemas.openxmlformats.org/officeDocument/2006/relationships/tags" Target="../tags/tag253.xml"/><Relationship Id="rId12" Type="http://schemas.openxmlformats.org/officeDocument/2006/relationships/tags" Target="../tags/tag252.xml"/><Relationship Id="rId11" Type="http://schemas.openxmlformats.org/officeDocument/2006/relationships/tags" Target="../tags/tag251.xml"/><Relationship Id="rId10" Type="http://schemas.openxmlformats.org/officeDocument/2006/relationships/tags" Target="../tags/tag250.xml"/><Relationship Id="rId1" Type="http://schemas.openxmlformats.org/officeDocument/2006/relationships/tags" Target="../tags/tag241.xml"/></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76.xml"/><Relationship Id="rId5" Type="http://schemas.openxmlformats.org/officeDocument/2006/relationships/tags" Target="../tags/tag275.xml"/><Relationship Id="rId4" Type="http://schemas.openxmlformats.org/officeDocument/2006/relationships/image" Target="../media/image34.png"/><Relationship Id="rId3" Type="http://schemas.openxmlformats.org/officeDocument/2006/relationships/tags" Target="../tags/tag274.xml"/><Relationship Id="rId2" Type="http://schemas.openxmlformats.org/officeDocument/2006/relationships/tags" Target="../tags/tag273.xml"/><Relationship Id="rId1" Type="http://schemas.openxmlformats.org/officeDocument/2006/relationships/tags" Target="../tags/tag272.xml"/></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5.png"/><Relationship Id="rId7" Type="http://schemas.openxmlformats.org/officeDocument/2006/relationships/tags" Target="../tags/tag283.xml"/><Relationship Id="rId6" Type="http://schemas.openxmlformats.org/officeDocument/2006/relationships/tags" Target="../tags/tag282.xml"/><Relationship Id="rId5" Type="http://schemas.openxmlformats.org/officeDocument/2006/relationships/tags" Target="../tags/tag281.xml"/><Relationship Id="rId4" Type="http://schemas.openxmlformats.org/officeDocument/2006/relationships/tags" Target="../tags/tag280.xml"/><Relationship Id="rId3" Type="http://schemas.openxmlformats.org/officeDocument/2006/relationships/tags" Target="../tags/tag279.xml"/><Relationship Id="rId2" Type="http://schemas.openxmlformats.org/officeDocument/2006/relationships/tags" Target="../tags/tag278.xml"/><Relationship Id="rId1" Type="http://schemas.openxmlformats.org/officeDocument/2006/relationships/tags" Target="../tags/tag277.xml"/></Relationships>
</file>

<file path=ppt/slides/_rels/slide25.xml.rels><?xml version="1.0" encoding="UTF-8" standalone="yes"?>
<Relationships xmlns="http://schemas.openxmlformats.org/package/2006/relationships"><Relationship Id="rId9" Type="http://schemas.openxmlformats.org/officeDocument/2006/relationships/tags" Target="../tags/tag291.xml"/><Relationship Id="rId8" Type="http://schemas.openxmlformats.org/officeDocument/2006/relationships/tags" Target="../tags/tag290.xml"/><Relationship Id="rId7" Type="http://schemas.openxmlformats.org/officeDocument/2006/relationships/tags" Target="../tags/tag289.xml"/><Relationship Id="rId6" Type="http://schemas.openxmlformats.org/officeDocument/2006/relationships/tags" Target="../tags/tag288.xml"/><Relationship Id="rId5" Type="http://schemas.openxmlformats.org/officeDocument/2006/relationships/image" Target="../media/image36.png"/><Relationship Id="rId4" Type="http://schemas.openxmlformats.org/officeDocument/2006/relationships/tags" Target="../tags/tag287.xml"/><Relationship Id="rId3" Type="http://schemas.openxmlformats.org/officeDocument/2006/relationships/tags" Target="../tags/tag286.xml"/><Relationship Id="rId2" Type="http://schemas.openxmlformats.org/officeDocument/2006/relationships/tags" Target="../tags/tag285.xml"/><Relationship Id="rId12" Type="http://schemas.openxmlformats.org/officeDocument/2006/relationships/slideLayout" Target="../slideLayouts/slideLayout2.xml"/><Relationship Id="rId11" Type="http://schemas.openxmlformats.org/officeDocument/2006/relationships/tags" Target="../tags/tag292.xml"/><Relationship Id="rId10" Type="http://schemas.openxmlformats.org/officeDocument/2006/relationships/image" Target="../media/image37.png"/><Relationship Id="rId1" Type="http://schemas.openxmlformats.org/officeDocument/2006/relationships/tags" Target="../tags/tag284.xml"/></Relationships>
</file>

<file path=ppt/slides/_rels/slide26.xml.rels><?xml version="1.0" encoding="UTF-8" standalone="yes"?>
<Relationships xmlns="http://schemas.openxmlformats.org/package/2006/relationships"><Relationship Id="rId9" Type="http://schemas.openxmlformats.org/officeDocument/2006/relationships/tags" Target="../tags/tag299.xml"/><Relationship Id="rId8" Type="http://schemas.openxmlformats.org/officeDocument/2006/relationships/image" Target="../media/image39.png"/><Relationship Id="rId7" Type="http://schemas.openxmlformats.org/officeDocument/2006/relationships/tags" Target="../tags/tag298.xml"/><Relationship Id="rId6" Type="http://schemas.openxmlformats.org/officeDocument/2006/relationships/image" Target="../media/image38.png"/><Relationship Id="rId5" Type="http://schemas.openxmlformats.org/officeDocument/2006/relationships/tags" Target="../tags/tag297.xml"/><Relationship Id="rId4" Type="http://schemas.openxmlformats.org/officeDocument/2006/relationships/tags" Target="../tags/tag296.xml"/><Relationship Id="rId3" Type="http://schemas.openxmlformats.org/officeDocument/2006/relationships/tags" Target="../tags/tag295.xml"/><Relationship Id="rId2" Type="http://schemas.openxmlformats.org/officeDocument/2006/relationships/tags" Target="../tags/tag294.xml"/><Relationship Id="rId15" Type="http://schemas.openxmlformats.org/officeDocument/2006/relationships/slideLayout" Target="../slideLayouts/slideLayout2.xml"/><Relationship Id="rId14" Type="http://schemas.openxmlformats.org/officeDocument/2006/relationships/image" Target="../media/image41.png"/><Relationship Id="rId13" Type="http://schemas.openxmlformats.org/officeDocument/2006/relationships/tags" Target="../tags/tag302.xml"/><Relationship Id="rId12" Type="http://schemas.openxmlformats.org/officeDocument/2006/relationships/image" Target="../media/image40.png"/><Relationship Id="rId11" Type="http://schemas.openxmlformats.org/officeDocument/2006/relationships/tags" Target="../tags/tag301.xml"/><Relationship Id="rId10" Type="http://schemas.openxmlformats.org/officeDocument/2006/relationships/tags" Target="../tags/tag300.xml"/><Relationship Id="rId1" Type="http://schemas.openxmlformats.org/officeDocument/2006/relationships/tags" Target="../tags/tag293.xml"/></Relationships>
</file>

<file path=ppt/slides/_rels/slide27.xml.rels><?xml version="1.0" encoding="UTF-8" standalone="yes"?>
<Relationships xmlns="http://schemas.openxmlformats.org/package/2006/relationships"><Relationship Id="rId9" Type="http://schemas.openxmlformats.org/officeDocument/2006/relationships/tags" Target="../tags/tag309.xml"/><Relationship Id="rId8" Type="http://schemas.openxmlformats.org/officeDocument/2006/relationships/image" Target="../media/image43.png"/><Relationship Id="rId7" Type="http://schemas.openxmlformats.org/officeDocument/2006/relationships/tags" Target="../tags/tag308.xml"/><Relationship Id="rId6" Type="http://schemas.openxmlformats.org/officeDocument/2006/relationships/image" Target="../media/image42.png"/><Relationship Id="rId5" Type="http://schemas.openxmlformats.org/officeDocument/2006/relationships/tags" Target="../tags/tag307.xml"/><Relationship Id="rId4" Type="http://schemas.openxmlformats.org/officeDocument/2006/relationships/tags" Target="../tags/tag306.xml"/><Relationship Id="rId3" Type="http://schemas.openxmlformats.org/officeDocument/2006/relationships/tags" Target="../tags/tag305.xml"/><Relationship Id="rId2" Type="http://schemas.openxmlformats.org/officeDocument/2006/relationships/tags" Target="../tags/tag304.xml"/><Relationship Id="rId15" Type="http://schemas.openxmlformats.org/officeDocument/2006/relationships/slideLayout" Target="../slideLayouts/slideLayout2.xml"/><Relationship Id="rId14" Type="http://schemas.openxmlformats.org/officeDocument/2006/relationships/image" Target="../media/image45.png"/><Relationship Id="rId13" Type="http://schemas.openxmlformats.org/officeDocument/2006/relationships/tags" Target="../tags/tag312.xml"/><Relationship Id="rId12" Type="http://schemas.openxmlformats.org/officeDocument/2006/relationships/image" Target="../media/image44.png"/><Relationship Id="rId11" Type="http://schemas.openxmlformats.org/officeDocument/2006/relationships/tags" Target="../tags/tag311.xml"/><Relationship Id="rId10" Type="http://schemas.openxmlformats.org/officeDocument/2006/relationships/tags" Target="../tags/tag310.xml"/><Relationship Id="rId1" Type="http://schemas.openxmlformats.org/officeDocument/2006/relationships/tags" Target="../tags/tag303.xml"/></Relationships>
</file>

<file path=ppt/slides/_rels/slide28.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tags" Target="../tags/tag320.xml"/><Relationship Id="rId7" Type="http://schemas.openxmlformats.org/officeDocument/2006/relationships/tags" Target="../tags/tag319.xml"/><Relationship Id="rId6" Type="http://schemas.openxmlformats.org/officeDocument/2006/relationships/tags" Target="../tags/tag318.xml"/><Relationship Id="rId5" Type="http://schemas.openxmlformats.org/officeDocument/2006/relationships/tags" Target="../tags/tag317.xml"/><Relationship Id="rId4" Type="http://schemas.openxmlformats.org/officeDocument/2006/relationships/tags" Target="../tags/tag316.xml"/><Relationship Id="rId3" Type="http://schemas.openxmlformats.org/officeDocument/2006/relationships/tags" Target="../tags/tag315.xml"/><Relationship Id="rId2" Type="http://schemas.openxmlformats.org/officeDocument/2006/relationships/tags" Target="../tags/tag314.xml"/><Relationship Id="rId16" Type="http://schemas.openxmlformats.org/officeDocument/2006/relationships/slideLayout" Target="../slideLayouts/slideLayout1.xml"/><Relationship Id="rId15" Type="http://schemas.openxmlformats.org/officeDocument/2006/relationships/tags" Target="../tags/tag326.xml"/><Relationship Id="rId14" Type="http://schemas.openxmlformats.org/officeDocument/2006/relationships/tags" Target="../tags/tag325.xml"/><Relationship Id="rId13" Type="http://schemas.openxmlformats.org/officeDocument/2006/relationships/tags" Target="../tags/tag324.xml"/><Relationship Id="rId12" Type="http://schemas.openxmlformats.org/officeDocument/2006/relationships/tags" Target="../tags/tag323.xml"/><Relationship Id="rId11" Type="http://schemas.openxmlformats.org/officeDocument/2006/relationships/tags" Target="../tags/tag322.xml"/><Relationship Id="rId10" Type="http://schemas.openxmlformats.org/officeDocument/2006/relationships/tags" Target="../tags/tag321.xml"/><Relationship Id="rId1" Type="http://schemas.openxmlformats.org/officeDocument/2006/relationships/tags" Target="../tags/tag313.xml"/></Relationships>
</file>

<file path=ppt/slides/_rels/slide2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332.xml"/><Relationship Id="rId5" Type="http://schemas.openxmlformats.org/officeDocument/2006/relationships/tags" Target="../tags/tag331.xml"/><Relationship Id="rId4" Type="http://schemas.openxmlformats.org/officeDocument/2006/relationships/tags" Target="../tags/tag330.xml"/><Relationship Id="rId3" Type="http://schemas.openxmlformats.org/officeDocument/2006/relationships/tags" Target="../tags/tag329.xml"/><Relationship Id="rId2" Type="http://schemas.openxmlformats.org/officeDocument/2006/relationships/tags" Target="../tags/tag328.xml"/><Relationship Id="rId1" Type="http://schemas.openxmlformats.org/officeDocument/2006/relationships/tags" Target="../tags/tag327.xml"/></Relationships>
</file>

<file path=ppt/slides/_rels/slide3.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1" Type="http://schemas.openxmlformats.org/officeDocument/2006/relationships/slideLayout" Target="../slideLayouts/slideLayout2.xml"/><Relationship Id="rId20" Type="http://schemas.openxmlformats.org/officeDocument/2006/relationships/tags" Target="../tags/tag30.xml"/><Relationship Id="rId2" Type="http://schemas.openxmlformats.org/officeDocument/2006/relationships/tags" Target="../tags/tag12.xml"/><Relationship Id="rId19" Type="http://schemas.openxmlformats.org/officeDocument/2006/relationships/tags" Target="../tags/tag29.xml"/><Relationship Id="rId18" Type="http://schemas.openxmlformats.org/officeDocument/2006/relationships/tags" Target="../tags/tag28.xml"/><Relationship Id="rId17" Type="http://schemas.openxmlformats.org/officeDocument/2006/relationships/tags" Target="../tags/tag27.xml"/><Relationship Id="rId16" Type="http://schemas.openxmlformats.org/officeDocument/2006/relationships/tags" Target="../tags/tag26.xml"/><Relationship Id="rId15" Type="http://schemas.openxmlformats.org/officeDocument/2006/relationships/tags" Target="../tags/tag25.xml"/><Relationship Id="rId14" Type="http://schemas.openxmlformats.org/officeDocument/2006/relationships/tags" Target="../tags/tag24.xml"/><Relationship Id="rId13" Type="http://schemas.openxmlformats.org/officeDocument/2006/relationships/tags" Target="../tags/tag23.xml"/><Relationship Id="rId12" Type="http://schemas.openxmlformats.org/officeDocument/2006/relationships/tags" Target="../tags/tag22.xml"/><Relationship Id="rId11" Type="http://schemas.openxmlformats.org/officeDocument/2006/relationships/tags" Target="../tags/tag21.xml"/><Relationship Id="rId10" Type="http://schemas.openxmlformats.org/officeDocument/2006/relationships/tags" Target="../tags/tag20.xml"/><Relationship Id="rId1" Type="http://schemas.openxmlformats.org/officeDocument/2006/relationships/tags" Target="../tags/tag11.xml"/></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37.xml"/><Relationship Id="rId4" Type="http://schemas.openxmlformats.org/officeDocument/2006/relationships/tags" Target="../tags/tag336.xml"/><Relationship Id="rId3" Type="http://schemas.openxmlformats.org/officeDocument/2006/relationships/tags" Target="../tags/tag335.xml"/><Relationship Id="rId2" Type="http://schemas.openxmlformats.org/officeDocument/2006/relationships/tags" Target="../tags/tag334.xml"/><Relationship Id="rId1" Type="http://schemas.openxmlformats.org/officeDocument/2006/relationships/tags" Target="../tags/tag333.xml"/></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42.xml"/><Relationship Id="rId4" Type="http://schemas.openxmlformats.org/officeDocument/2006/relationships/tags" Target="../tags/tag341.xml"/><Relationship Id="rId3" Type="http://schemas.openxmlformats.org/officeDocument/2006/relationships/tags" Target="../tags/tag340.xml"/><Relationship Id="rId2" Type="http://schemas.openxmlformats.org/officeDocument/2006/relationships/tags" Target="../tags/tag339.xml"/><Relationship Id="rId1" Type="http://schemas.openxmlformats.org/officeDocument/2006/relationships/tags" Target="../tags/tag338.xml"/></Relationships>
</file>

<file path=ppt/slides/_rels/slide32.xml.rels><?xml version="1.0" encoding="UTF-8" standalone="yes"?>
<Relationships xmlns="http://schemas.openxmlformats.org/package/2006/relationships"><Relationship Id="rId9" Type="http://schemas.openxmlformats.org/officeDocument/2006/relationships/tags" Target="../tags/tag351.xml"/><Relationship Id="rId8" Type="http://schemas.openxmlformats.org/officeDocument/2006/relationships/tags" Target="../tags/tag350.xml"/><Relationship Id="rId7" Type="http://schemas.openxmlformats.org/officeDocument/2006/relationships/tags" Target="../tags/tag349.xml"/><Relationship Id="rId6" Type="http://schemas.openxmlformats.org/officeDocument/2006/relationships/tags" Target="../tags/tag348.xml"/><Relationship Id="rId5" Type="http://schemas.openxmlformats.org/officeDocument/2006/relationships/tags" Target="../tags/tag347.xml"/><Relationship Id="rId44" Type="http://schemas.openxmlformats.org/officeDocument/2006/relationships/slideLayout" Target="../slideLayouts/slideLayout2.xml"/><Relationship Id="rId43" Type="http://schemas.openxmlformats.org/officeDocument/2006/relationships/tags" Target="../tags/tag385.xml"/><Relationship Id="rId42" Type="http://schemas.openxmlformats.org/officeDocument/2006/relationships/tags" Target="../tags/tag384.xml"/><Relationship Id="rId41" Type="http://schemas.openxmlformats.org/officeDocument/2006/relationships/tags" Target="../tags/tag383.xml"/><Relationship Id="rId40" Type="http://schemas.openxmlformats.org/officeDocument/2006/relationships/tags" Target="../tags/tag382.xml"/><Relationship Id="rId4" Type="http://schemas.openxmlformats.org/officeDocument/2006/relationships/tags" Target="../tags/tag346.xml"/><Relationship Id="rId39" Type="http://schemas.openxmlformats.org/officeDocument/2006/relationships/tags" Target="../tags/tag381.xml"/><Relationship Id="rId38" Type="http://schemas.openxmlformats.org/officeDocument/2006/relationships/tags" Target="../tags/tag380.xml"/><Relationship Id="rId37" Type="http://schemas.openxmlformats.org/officeDocument/2006/relationships/tags" Target="../tags/tag379.xml"/><Relationship Id="rId36" Type="http://schemas.openxmlformats.org/officeDocument/2006/relationships/tags" Target="../tags/tag378.xml"/><Relationship Id="rId35" Type="http://schemas.openxmlformats.org/officeDocument/2006/relationships/tags" Target="../tags/tag377.xml"/><Relationship Id="rId34" Type="http://schemas.openxmlformats.org/officeDocument/2006/relationships/tags" Target="../tags/tag376.xml"/><Relationship Id="rId33" Type="http://schemas.openxmlformats.org/officeDocument/2006/relationships/tags" Target="../tags/tag375.xml"/><Relationship Id="rId32" Type="http://schemas.openxmlformats.org/officeDocument/2006/relationships/tags" Target="../tags/tag374.xml"/><Relationship Id="rId31" Type="http://schemas.openxmlformats.org/officeDocument/2006/relationships/tags" Target="../tags/tag373.xml"/><Relationship Id="rId30" Type="http://schemas.openxmlformats.org/officeDocument/2006/relationships/tags" Target="../tags/tag372.xml"/><Relationship Id="rId3" Type="http://schemas.openxmlformats.org/officeDocument/2006/relationships/tags" Target="../tags/tag345.xml"/><Relationship Id="rId29" Type="http://schemas.openxmlformats.org/officeDocument/2006/relationships/tags" Target="../tags/tag371.xml"/><Relationship Id="rId28" Type="http://schemas.openxmlformats.org/officeDocument/2006/relationships/tags" Target="../tags/tag370.xml"/><Relationship Id="rId27" Type="http://schemas.openxmlformats.org/officeDocument/2006/relationships/tags" Target="../tags/tag369.xml"/><Relationship Id="rId26" Type="http://schemas.openxmlformats.org/officeDocument/2006/relationships/tags" Target="../tags/tag368.xml"/><Relationship Id="rId25" Type="http://schemas.openxmlformats.org/officeDocument/2006/relationships/tags" Target="../tags/tag367.xml"/><Relationship Id="rId24" Type="http://schemas.openxmlformats.org/officeDocument/2006/relationships/tags" Target="../tags/tag366.xml"/><Relationship Id="rId23" Type="http://schemas.openxmlformats.org/officeDocument/2006/relationships/tags" Target="../tags/tag365.xml"/><Relationship Id="rId22" Type="http://schemas.openxmlformats.org/officeDocument/2006/relationships/tags" Target="../tags/tag364.xml"/><Relationship Id="rId21" Type="http://schemas.openxmlformats.org/officeDocument/2006/relationships/tags" Target="../tags/tag363.xml"/><Relationship Id="rId20" Type="http://schemas.openxmlformats.org/officeDocument/2006/relationships/tags" Target="../tags/tag362.xml"/><Relationship Id="rId2" Type="http://schemas.openxmlformats.org/officeDocument/2006/relationships/tags" Target="../tags/tag344.xml"/><Relationship Id="rId19" Type="http://schemas.openxmlformats.org/officeDocument/2006/relationships/tags" Target="../tags/tag361.xml"/><Relationship Id="rId18" Type="http://schemas.openxmlformats.org/officeDocument/2006/relationships/tags" Target="../tags/tag360.xml"/><Relationship Id="rId17" Type="http://schemas.openxmlformats.org/officeDocument/2006/relationships/tags" Target="../tags/tag359.xml"/><Relationship Id="rId16" Type="http://schemas.openxmlformats.org/officeDocument/2006/relationships/tags" Target="../tags/tag358.xml"/><Relationship Id="rId15" Type="http://schemas.openxmlformats.org/officeDocument/2006/relationships/tags" Target="../tags/tag357.xml"/><Relationship Id="rId14" Type="http://schemas.openxmlformats.org/officeDocument/2006/relationships/tags" Target="../tags/tag356.xml"/><Relationship Id="rId13" Type="http://schemas.openxmlformats.org/officeDocument/2006/relationships/tags" Target="../tags/tag355.xml"/><Relationship Id="rId12" Type="http://schemas.openxmlformats.org/officeDocument/2006/relationships/tags" Target="../tags/tag354.xml"/><Relationship Id="rId11" Type="http://schemas.openxmlformats.org/officeDocument/2006/relationships/tags" Target="../tags/tag353.xml"/><Relationship Id="rId10" Type="http://schemas.openxmlformats.org/officeDocument/2006/relationships/tags" Target="../tags/tag352.xml"/><Relationship Id="rId1" Type="http://schemas.openxmlformats.org/officeDocument/2006/relationships/tags" Target="../tags/tag343.xml"/></Relationships>
</file>

<file path=ppt/slides/_rels/slide33.xml.rels><?xml version="1.0" encoding="UTF-8" standalone="yes"?>
<Relationships xmlns="http://schemas.openxmlformats.org/package/2006/relationships"><Relationship Id="rId9" Type="http://schemas.openxmlformats.org/officeDocument/2006/relationships/tags" Target="../tags/tag392.xml"/><Relationship Id="rId8" Type="http://schemas.openxmlformats.org/officeDocument/2006/relationships/image" Target="../media/image47.png"/><Relationship Id="rId7" Type="http://schemas.openxmlformats.org/officeDocument/2006/relationships/tags" Target="../tags/tag391.xml"/><Relationship Id="rId6" Type="http://schemas.openxmlformats.org/officeDocument/2006/relationships/image" Target="../media/image46.png"/><Relationship Id="rId5" Type="http://schemas.openxmlformats.org/officeDocument/2006/relationships/tags" Target="../tags/tag390.xml"/><Relationship Id="rId4" Type="http://schemas.openxmlformats.org/officeDocument/2006/relationships/tags" Target="../tags/tag389.xml"/><Relationship Id="rId3" Type="http://schemas.openxmlformats.org/officeDocument/2006/relationships/tags" Target="../tags/tag388.xml"/><Relationship Id="rId2" Type="http://schemas.openxmlformats.org/officeDocument/2006/relationships/tags" Target="../tags/tag387.xml"/><Relationship Id="rId15" Type="http://schemas.openxmlformats.org/officeDocument/2006/relationships/slideLayout" Target="../slideLayouts/slideLayout2.xml"/><Relationship Id="rId14" Type="http://schemas.openxmlformats.org/officeDocument/2006/relationships/image" Target="../media/image49.png"/><Relationship Id="rId13" Type="http://schemas.openxmlformats.org/officeDocument/2006/relationships/tags" Target="../tags/tag395.xml"/><Relationship Id="rId12" Type="http://schemas.openxmlformats.org/officeDocument/2006/relationships/image" Target="../media/image48.png"/><Relationship Id="rId11" Type="http://schemas.openxmlformats.org/officeDocument/2006/relationships/tags" Target="../tags/tag394.xml"/><Relationship Id="rId10" Type="http://schemas.openxmlformats.org/officeDocument/2006/relationships/tags" Target="../tags/tag393.xml"/><Relationship Id="rId1" Type="http://schemas.openxmlformats.org/officeDocument/2006/relationships/tags" Target="../tags/tag386.xml"/></Relationships>
</file>

<file path=ppt/slides/_rels/slide34.xml.rels><?xml version="1.0" encoding="UTF-8" standalone="yes"?>
<Relationships xmlns="http://schemas.openxmlformats.org/package/2006/relationships"><Relationship Id="rId9" Type="http://schemas.openxmlformats.org/officeDocument/2006/relationships/tags" Target="../tags/tag403.xml"/><Relationship Id="rId8" Type="http://schemas.openxmlformats.org/officeDocument/2006/relationships/image" Target="../media/image2.png"/><Relationship Id="rId7" Type="http://schemas.openxmlformats.org/officeDocument/2006/relationships/tags" Target="../tags/tag402.xml"/><Relationship Id="rId6" Type="http://schemas.openxmlformats.org/officeDocument/2006/relationships/tags" Target="../tags/tag401.xml"/><Relationship Id="rId5" Type="http://schemas.openxmlformats.org/officeDocument/2006/relationships/tags" Target="../tags/tag400.xml"/><Relationship Id="rId4" Type="http://schemas.openxmlformats.org/officeDocument/2006/relationships/tags" Target="../tags/tag399.xml"/><Relationship Id="rId3" Type="http://schemas.openxmlformats.org/officeDocument/2006/relationships/tags" Target="../tags/tag398.xml"/><Relationship Id="rId2" Type="http://schemas.openxmlformats.org/officeDocument/2006/relationships/tags" Target="../tags/tag397.xml"/><Relationship Id="rId16" Type="http://schemas.openxmlformats.org/officeDocument/2006/relationships/notesSlide" Target="../notesSlides/notesSlide2.xml"/><Relationship Id="rId15" Type="http://schemas.openxmlformats.org/officeDocument/2006/relationships/slideLayout" Target="../slideLayouts/slideLayout1.xml"/><Relationship Id="rId14" Type="http://schemas.openxmlformats.org/officeDocument/2006/relationships/tags" Target="../tags/tag408.xml"/><Relationship Id="rId13" Type="http://schemas.openxmlformats.org/officeDocument/2006/relationships/tags" Target="../tags/tag407.xml"/><Relationship Id="rId12" Type="http://schemas.openxmlformats.org/officeDocument/2006/relationships/tags" Target="../tags/tag406.xml"/><Relationship Id="rId11" Type="http://schemas.openxmlformats.org/officeDocument/2006/relationships/tags" Target="../tags/tag405.xml"/><Relationship Id="rId10" Type="http://schemas.openxmlformats.org/officeDocument/2006/relationships/tags" Target="../tags/tag404.xml"/><Relationship Id="rId1" Type="http://schemas.openxmlformats.org/officeDocument/2006/relationships/tags" Target="../tags/tag39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0.png"/><Relationship Id="rId1" Type="http://schemas.openxmlformats.org/officeDocument/2006/relationships/tags" Target="../tags/tag409.xml"/></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51.png"/><Relationship Id="rId6" Type="http://schemas.openxmlformats.org/officeDocument/2006/relationships/tags" Target="../tags/tag415.xml"/><Relationship Id="rId5" Type="http://schemas.openxmlformats.org/officeDocument/2006/relationships/tags" Target="../tags/tag414.xml"/><Relationship Id="rId4" Type="http://schemas.openxmlformats.org/officeDocument/2006/relationships/tags" Target="../tags/tag413.xml"/><Relationship Id="rId3" Type="http://schemas.openxmlformats.org/officeDocument/2006/relationships/tags" Target="../tags/tag412.xml"/><Relationship Id="rId2" Type="http://schemas.openxmlformats.org/officeDocument/2006/relationships/tags" Target="../tags/tag411.xml"/><Relationship Id="rId1" Type="http://schemas.openxmlformats.org/officeDocument/2006/relationships/tags" Target="../tags/tag410.xml"/></Relationships>
</file>

<file path=ppt/slides/_rels/slide3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52.png"/><Relationship Id="rId6" Type="http://schemas.openxmlformats.org/officeDocument/2006/relationships/tags" Target="../tags/tag421.xml"/><Relationship Id="rId5" Type="http://schemas.openxmlformats.org/officeDocument/2006/relationships/tags" Target="../tags/tag420.xml"/><Relationship Id="rId4" Type="http://schemas.openxmlformats.org/officeDocument/2006/relationships/tags" Target="../tags/tag419.xml"/><Relationship Id="rId3" Type="http://schemas.openxmlformats.org/officeDocument/2006/relationships/tags" Target="../tags/tag418.xml"/><Relationship Id="rId2" Type="http://schemas.openxmlformats.org/officeDocument/2006/relationships/tags" Target="../tags/tag417.xml"/><Relationship Id="rId1" Type="http://schemas.openxmlformats.org/officeDocument/2006/relationships/tags" Target="../tags/tag416.xml"/></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53.png"/><Relationship Id="rId6" Type="http://schemas.openxmlformats.org/officeDocument/2006/relationships/tags" Target="../tags/tag427.xml"/><Relationship Id="rId5" Type="http://schemas.openxmlformats.org/officeDocument/2006/relationships/tags" Target="../tags/tag426.xml"/><Relationship Id="rId4" Type="http://schemas.openxmlformats.org/officeDocument/2006/relationships/tags" Target="../tags/tag425.xml"/><Relationship Id="rId3" Type="http://schemas.openxmlformats.org/officeDocument/2006/relationships/tags" Target="../tags/tag424.xml"/><Relationship Id="rId2" Type="http://schemas.openxmlformats.org/officeDocument/2006/relationships/tags" Target="../tags/tag423.xml"/><Relationship Id="rId1" Type="http://schemas.openxmlformats.org/officeDocument/2006/relationships/tags" Target="../tags/tag42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9" Type="http://schemas.openxmlformats.org/officeDocument/2006/relationships/tags" Target="../tags/tag39.xml"/><Relationship Id="rId8" Type="http://schemas.openxmlformats.org/officeDocument/2006/relationships/tags" Target="../tags/tag38.xml"/><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4" Type="http://schemas.openxmlformats.org/officeDocument/2006/relationships/slideLayout" Target="../slideLayouts/slideLayout2.xml"/><Relationship Id="rId13" Type="http://schemas.openxmlformats.org/officeDocument/2006/relationships/tags" Target="../tags/tag43.xml"/><Relationship Id="rId12" Type="http://schemas.openxmlformats.org/officeDocument/2006/relationships/tags" Target="../tags/tag42.xml"/><Relationship Id="rId11" Type="http://schemas.openxmlformats.org/officeDocument/2006/relationships/tags" Target="../tags/tag41.xml"/><Relationship Id="rId10" Type="http://schemas.openxmlformats.org/officeDocument/2006/relationships/tags" Target="../tags/tag40.xml"/><Relationship Id="rId1" Type="http://schemas.openxmlformats.org/officeDocument/2006/relationships/tags" Target="../tags/tag31.xml"/></Relationships>
</file>

<file path=ppt/slides/_rels/slide40.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slides/_rels/slide5.xml.rels><?xml version="1.0" encoding="UTF-8" standalone="yes"?>
<Relationships xmlns="http://schemas.openxmlformats.org/package/2006/relationships"><Relationship Id="rId9" Type="http://schemas.openxmlformats.org/officeDocument/2006/relationships/tags" Target="../tags/tag50.xml"/><Relationship Id="rId8" Type="http://schemas.openxmlformats.org/officeDocument/2006/relationships/image" Target="../media/image4.png"/><Relationship Id="rId7" Type="http://schemas.openxmlformats.org/officeDocument/2006/relationships/tags" Target="../tags/tag49.xml"/><Relationship Id="rId6" Type="http://schemas.openxmlformats.org/officeDocument/2006/relationships/image" Target="../media/image3.png"/><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5" Type="http://schemas.openxmlformats.org/officeDocument/2006/relationships/slideLayout" Target="../slideLayouts/slideLayout2.xml"/><Relationship Id="rId14" Type="http://schemas.openxmlformats.org/officeDocument/2006/relationships/image" Target="../media/image6.png"/><Relationship Id="rId13" Type="http://schemas.openxmlformats.org/officeDocument/2006/relationships/tags" Target="../tags/tag53.xml"/><Relationship Id="rId12" Type="http://schemas.openxmlformats.org/officeDocument/2006/relationships/image" Target="../media/image5.png"/><Relationship Id="rId11" Type="http://schemas.openxmlformats.org/officeDocument/2006/relationships/tags" Target="../tags/tag52.xml"/><Relationship Id="rId10" Type="http://schemas.openxmlformats.org/officeDocument/2006/relationships/tags" Target="../tags/tag51.xml"/><Relationship Id="rId1" Type="http://schemas.openxmlformats.org/officeDocument/2006/relationships/tags" Target="../tags/tag44.xml"/></Relationships>
</file>

<file path=ppt/slides/_rels/slide6.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image" Target="../media/image8.png"/><Relationship Id="rId7" Type="http://schemas.openxmlformats.org/officeDocument/2006/relationships/tags" Target="../tags/tag59.xml"/><Relationship Id="rId6" Type="http://schemas.openxmlformats.org/officeDocument/2006/relationships/image" Target="../media/image7.png"/><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5" Type="http://schemas.openxmlformats.org/officeDocument/2006/relationships/slideLayout" Target="../slideLayouts/slideLayout2.xml"/><Relationship Id="rId14" Type="http://schemas.openxmlformats.org/officeDocument/2006/relationships/image" Target="../media/image10.png"/><Relationship Id="rId13" Type="http://schemas.openxmlformats.org/officeDocument/2006/relationships/tags" Target="../tags/tag63.xml"/><Relationship Id="rId12" Type="http://schemas.openxmlformats.org/officeDocument/2006/relationships/image" Target="../media/image9.png"/><Relationship Id="rId11" Type="http://schemas.openxmlformats.org/officeDocument/2006/relationships/tags" Target="../tags/tag62.xml"/><Relationship Id="rId10" Type="http://schemas.openxmlformats.org/officeDocument/2006/relationships/tags" Target="../tags/tag61.xml"/><Relationship Id="rId1" Type="http://schemas.openxmlformats.org/officeDocument/2006/relationships/tags" Target="../tags/tag54.xml"/></Relationships>
</file>

<file path=ppt/slides/_rels/slide7.xml.rels><?xml version="1.0" encoding="UTF-8" standalone="yes"?>
<Relationships xmlns="http://schemas.openxmlformats.org/package/2006/relationships"><Relationship Id="rId9" Type="http://schemas.openxmlformats.org/officeDocument/2006/relationships/tags" Target="../tags/tag70.xml"/><Relationship Id="rId8" Type="http://schemas.openxmlformats.org/officeDocument/2006/relationships/image" Target="../media/image12.png"/><Relationship Id="rId7" Type="http://schemas.openxmlformats.org/officeDocument/2006/relationships/tags" Target="../tags/tag69.xml"/><Relationship Id="rId6" Type="http://schemas.openxmlformats.org/officeDocument/2006/relationships/image" Target="../media/image11.png"/><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5" Type="http://schemas.openxmlformats.org/officeDocument/2006/relationships/slideLayout" Target="../slideLayouts/slideLayout2.xml"/><Relationship Id="rId14" Type="http://schemas.openxmlformats.org/officeDocument/2006/relationships/image" Target="../media/image14.png"/><Relationship Id="rId13" Type="http://schemas.openxmlformats.org/officeDocument/2006/relationships/tags" Target="../tags/tag73.xml"/><Relationship Id="rId12" Type="http://schemas.openxmlformats.org/officeDocument/2006/relationships/image" Target="../media/image13.png"/><Relationship Id="rId11" Type="http://schemas.openxmlformats.org/officeDocument/2006/relationships/tags" Target="../tags/tag72.xml"/><Relationship Id="rId10" Type="http://schemas.openxmlformats.org/officeDocument/2006/relationships/tags" Target="../tags/tag71.xml"/><Relationship Id="rId1" Type="http://schemas.openxmlformats.org/officeDocument/2006/relationships/tags" Target="../tags/tag64.xml"/></Relationships>
</file>

<file path=ppt/slides/_rels/slide8.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image" Target="../media/image16.png"/><Relationship Id="rId7" Type="http://schemas.openxmlformats.org/officeDocument/2006/relationships/tags" Target="../tags/tag79.xml"/><Relationship Id="rId6" Type="http://schemas.openxmlformats.org/officeDocument/2006/relationships/image" Target="../media/image15.png"/><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3" Type="http://schemas.openxmlformats.org/officeDocument/2006/relationships/slideLayout" Target="../slideLayouts/slideLayout2.xml"/><Relationship Id="rId12" Type="http://schemas.openxmlformats.org/officeDocument/2006/relationships/tags" Target="../tags/tag82.xml"/><Relationship Id="rId11" Type="http://schemas.openxmlformats.org/officeDocument/2006/relationships/tags" Target="../tags/tag81.xml"/><Relationship Id="rId10" Type="http://schemas.openxmlformats.org/officeDocument/2006/relationships/image" Target="../media/image17.png"/><Relationship Id="rId1" Type="http://schemas.openxmlformats.org/officeDocument/2006/relationships/tags" Target="../tags/tag74.xml"/></Relationships>
</file>

<file path=ppt/slides/_rels/slide9.xml.rels><?xml version="1.0" encoding="UTF-8" standalone="yes"?>
<Relationships xmlns="http://schemas.openxmlformats.org/package/2006/relationships"><Relationship Id="rId9" Type="http://schemas.openxmlformats.org/officeDocument/2006/relationships/tags" Target="../tags/tag89.xml"/><Relationship Id="rId8" Type="http://schemas.openxmlformats.org/officeDocument/2006/relationships/image" Target="../media/image19.png"/><Relationship Id="rId7" Type="http://schemas.openxmlformats.org/officeDocument/2006/relationships/tags" Target="../tags/tag88.xml"/><Relationship Id="rId6" Type="http://schemas.openxmlformats.org/officeDocument/2006/relationships/image" Target="../media/image18.png"/><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5" Type="http://schemas.openxmlformats.org/officeDocument/2006/relationships/slideLayout" Target="../slideLayouts/slideLayout2.xml"/><Relationship Id="rId14" Type="http://schemas.openxmlformats.org/officeDocument/2006/relationships/image" Target="../media/image21.png"/><Relationship Id="rId13" Type="http://schemas.openxmlformats.org/officeDocument/2006/relationships/tags" Target="../tags/tag92.xml"/><Relationship Id="rId12" Type="http://schemas.openxmlformats.org/officeDocument/2006/relationships/image" Target="../media/image20.png"/><Relationship Id="rId11" Type="http://schemas.openxmlformats.org/officeDocument/2006/relationships/tags" Target="../tags/tag91.xml"/><Relationship Id="rId10" Type="http://schemas.openxmlformats.org/officeDocument/2006/relationships/tags" Target="../tags/tag90.xml"/><Relationship Id="rId1" Type="http://schemas.openxmlformats.org/officeDocument/2006/relationships/tags" Target="../tags/tag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5"/>
          <p:cNvSpPr txBox="1"/>
          <p:nvPr/>
        </p:nvSpPr>
        <p:spPr>
          <a:xfrm>
            <a:off x="5698659" y="3099965"/>
            <a:ext cx="5866754" cy="975995"/>
          </a:xfrm>
          <a:prstGeom prst="rect">
            <a:avLst/>
          </a:prstGeom>
          <a:noFill/>
        </p:spPr>
        <p:txBody>
          <a:bodyPr wrap="square" lIns="91396" tIns="45699" rIns="91396" bIns="45699">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3130" fontAlgn="base">
              <a:spcBef>
                <a:spcPct val="0"/>
              </a:spcBef>
              <a:spcAft>
                <a:spcPct val="0"/>
              </a:spcAft>
              <a:defRPr>
                <a:solidFill>
                  <a:schemeClr val="tx1"/>
                </a:solidFill>
                <a:latin typeface="Calibri" panose="020F0502020204030204" pitchFamily="34" charset="0"/>
              </a:defRPr>
            </a:lvl6pPr>
            <a:lvl7pPr marL="2971800" indent="-228600" defTabSz="913130" fontAlgn="base">
              <a:spcBef>
                <a:spcPct val="0"/>
              </a:spcBef>
              <a:spcAft>
                <a:spcPct val="0"/>
              </a:spcAft>
              <a:defRPr>
                <a:solidFill>
                  <a:schemeClr val="tx1"/>
                </a:solidFill>
                <a:latin typeface="Calibri" panose="020F0502020204030204" pitchFamily="34" charset="0"/>
              </a:defRPr>
            </a:lvl7pPr>
            <a:lvl8pPr marL="3429000" indent="-228600" defTabSz="913130" fontAlgn="base">
              <a:spcBef>
                <a:spcPct val="0"/>
              </a:spcBef>
              <a:spcAft>
                <a:spcPct val="0"/>
              </a:spcAft>
              <a:defRPr>
                <a:solidFill>
                  <a:schemeClr val="tx1"/>
                </a:solidFill>
                <a:latin typeface="Calibri" panose="020F0502020204030204" pitchFamily="34" charset="0"/>
              </a:defRPr>
            </a:lvl8pPr>
            <a:lvl9pPr marL="3886200" indent="-228600" defTabSz="913130" fontAlgn="base">
              <a:spcBef>
                <a:spcPct val="0"/>
              </a:spcBef>
              <a:spcAft>
                <a:spcPct val="0"/>
              </a:spcAft>
              <a:defRPr>
                <a:solidFill>
                  <a:schemeClr val="tx1"/>
                </a:solidFill>
                <a:latin typeface="Calibri" panose="020F0502020204030204" pitchFamily="34" charset="0"/>
              </a:defRPr>
            </a:lvl9pPr>
          </a:lstStyle>
          <a:p>
            <a:pPr>
              <a:lnSpc>
                <a:spcPct val="120000"/>
              </a:lnSpc>
            </a:pPr>
            <a:r>
              <a:rPr lang="zh-CN" altLang="en-US" sz="4800" b="1">
                <a:solidFill>
                  <a:schemeClr val="accent1"/>
                </a:solidFill>
                <a:latin typeface="+mn-lt"/>
                <a:cs typeface="+mn-ea"/>
                <a:sym typeface="+mn-lt"/>
              </a:rPr>
              <a:t>分析商品数据</a:t>
            </a:r>
            <a:endParaRPr lang="zh-CN" altLang="en-US" sz="4800" b="1">
              <a:solidFill>
                <a:schemeClr val="accent1"/>
              </a:solidFill>
              <a:latin typeface="+mn-lt"/>
              <a:cs typeface="+mn-ea"/>
              <a:sym typeface="+mn-lt"/>
            </a:endParaRPr>
          </a:p>
        </p:txBody>
      </p:sp>
      <p:sp>
        <p:nvSpPr>
          <p:cNvPr id="9" name="TextBox 6"/>
          <p:cNvSpPr txBox="1">
            <a:spLocks noChangeArrowheads="1"/>
          </p:cNvSpPr>
          <p:nvPr/>
        </p:nvSpPr>
        <p:spPr bwMode="auto">
          <a:xfrm>
            <a:off x="5776971" y="3990812"/>
            <a:ext cx="5710129" cy="427990"/>
          </a:xfrm>
          <a:prstGeom prst="rect">
            <a:avLst/>
          </a:prstGeom>
          <a:noFill/>
          <a:ln w="9525">
            <a:noFill/>
            <a:miter lim="800000"/>
          </a:ln>
        </p:spPr>
        <p:txBody>
          <a:bodyPr wrap="square" lIns="121899" tIns="60949" rIns="121899" bIns="60949">
            <a:spAutoFit/>
          </a:bodyPr>
          <a:lstStyle>
            <a:lvl1pPr>
              <a:defRPr sz="1400">
                <a:solidFill>
                  <a:schemeClr val="tx1"/>
                </a:solidFill>
                <a:latin typeface="微软雅黑" panose="020B0503020204020204" pitchFamily="34" charset="-122"/>
                <a:ea typeface="微软雅黑" panose="020B0503020204020204" pitchFamily="34" charset="-122"/>
              </a:defRPr>
            </a:lvl1pPr>
            <a:lvl2pPr marL="742950" indent="-285750">
              <a:defRPr sz="1400">
                <a:solidFill>
                  <a:schemeClr val="tx1"/>
                </a:solidFill>
                <a:latin typeface="微软雅黑" panose="020B0503020204020204" pitchFamily="34" charset="-122"/>
                <a:ea typeface="微软雅黑" panose="020B0503020204020204" pitchFamily="34" charset="-122"/>
              </a:defRPr>
            </a:lvl2pPr>
            <a:lvl3pPr marL="1143000" indent="-228600">
              <a:defRPr sz="1400">
                <a:solidFill>
                  <a:schemeClr val="tx1"/>
                </a:solidFill>
                <a:latin typeface="微软雅黑" panose="020B0503020204020204" pitchFamily="34" charset="-122"/>
                <a:ea typeface="微软雅黑" panose="020B0503020204020204" pitchFamily="34" charset="-122"/>
              </a:defRPr>
            </a:lvl3pPr>
            <a:lvl4pPr marL="1600200" indent="-228600">
              <a:defRPr sz="1400">
                <a:solidFill>
                  <a:schemeClr val="tx1"/>
                </a:solidFill>
                <a:latin typeface="微软雅黑" panose="020B0503020204020204" pitchFamily="34" charset="-122"/>
                <a:ea typeface="微软雅黑" panose="020B0503020204020204" pitchFamily="34" charset="-122"/>
              </a:defRPr>
            </a:lvl4pPr>
            <a:lvl5pPr marL="2057400" indent="-228600">
              <a:defRPr sz="1400">
                <a:solidFill>
                  <a:schemeClr val="tx1"/>
                </a:solidFill>
                <a:latin typeface="微软雅黑" panose="020B0503020204020204" pitchFamily="34" charset="-122"/>
                <a:ea typeface="微软雅黑" panose="020B0503020204020204" pitchFamily="34" charset="-122"/>
              </a:defRPr>
            </a:lvl5pPr>
            <a:lvl6pPr marL="25146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29718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290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8862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fontAlgn="base"/>
            <a:r>
              <a:rPr lang="zh-CN" altLang="en-US" sz="2000">
                <a:solidFill>
                  <a:schemeClr val="accent1"/>
                </a:solidFill>
                <a:latin typeface="+mn-lt"/>
                <a:ea typeface="+mn-ea"/>
                <a:cs typeface="+mn-ea"/>
                <a:sym typeface="+mn-lt"/>
              </a:rPr>
              <a:t>数据化运营管理（第2版</a:t>
            </a:r>
            <a:r>
              <a:rPr lang="en-US" altLang="zh-CN" sz="2000">
                <a:solidFill>
                  <a:schemeClr val="accent1"/>
                </a:solidFill>
                <a:latin typeface="+mn-lt"/>
                <a:ea typeface="+mn-ea"/>
                <a:cs typeface="+mn-ea"/>
                <a:sym typeface="+mn-lt"/>
              </a:rPr>
              <a:t> </a:t>
            </a:r>
            <a:r>
              <a:rPr lang="zh-CN" altLang="en-US" sz="2000">
                <a:solidFill>
                  <a:schemeClr val="accent1"/>
                </a:solidFill>
                <a:latin typeface="+mn-lt"/>
                <a:ea typeface="+mn-ea"/>
                <a:cs typeface="+mn-ea"/>
                <a:sym typeface="+mn-lt"/>
              </a:rPr>
              <a:t>微课版）</a:t>
            </a:r>
            <a:endParaRPr lang="zh-CN" altLang="en-US" sz="2000">
              <a:solidFill>
                <a:schemeClr val="accent1"/>
              </a:solidFill>
              <a:latin typeface="+mn-lt"/>
              <a:ea typeface="+mn-ea"/>
              <a:cs typeface="+mn-ea"/>
              <a:sym typeface="+mn-lt"/>
            </a:endParaRPr>
          </a:p>
        </p:txBody>
      </p:sp>
      <p:sp>
        <p:nvSpPr>
          <p:cNvPr id="10" name="矩形 9"/>
          <p:cNvSpPr/>
          <p:nvPr/>
        </p:nvSpPr>
        <p:spPr>
          <a:xfrm>
            <a:off x="1881" y="1060"/>
            <a:ext cx="191260" cy="56841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a:cs typeface="+mn-ea"/>
              <a:sym typeface="+mn-lt"/>
            </a:endParaRPr>
          </a:p>
        </p:txBody>
      </p:sp>
      <p:sp>
        <p:nvSpPr>
          <p:cNvPr id="11" name="矩形 10"/>
          <p:cNvSpPr/>
          <p:nvPr/>
        </p:nvSpPr>
        <p:spPr>
          <a:xfrm>
            <a:off x="11997274" y="3189861"/>
            <a:ext cx="178586" cy="36568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a:cs typeface="+mn-ea"/>
              <a:sym typeface="+mn-lt"/>
            </a:endParaRPr>
          </a:p>
        </p:txBody>
      </p:sp>
      <p:sp>
        <p:nvSpPr>
          <p:cNvPr id="15" name="TextBox 6"/>
          <p:cNvSpPr txBox="1">
            <a:spLocks noChangeArrowheads="1"/>
          </p:cNvSpPr>
          <p:nvPr/>
        </p:nvSpPr>
        <p:spPr bwMode="auto">
          <a:xfrm>
            <a:off x="5759995" y="2602006"/>
            <a:ext cx="1705242" cy="551180"/>
          </a:xfrm>
          <a:prstGeom prst="rect">
            <a:avLst/>
          </a:prstGeom>
          <a:noFill/>
          <a:ln w="9525">
            <a:noFill/>
            <a:miter lim="800000"/>
          </a:ln>
        </p:spPr>
        <p:txBody>
          <a:bodyPr wrap="square" lIns="121899" tIns="60949" rIns="121899" bIns="60949">
            <a:spAutoFit/>
          </a:bodyPr>
          <a:lstStyle>
            <a:lvl1pPr>
              <a:defRPr sz="1400">
                <a:solidFill>
                  <a:schemeClr val="tx1"/>
                </a:solidFill>
                <a:latin typeface="微软雅黑" panose="020B0503020204020204" pitchFamily="34" charset="-122"/>
                <a:ea typeface="微软雅黑" panose="020B0503020204020204" pitchFamily="34" charset="-122"/>
              </a:defRPr>
            </a:lvl1pPr>
            <a:lvl2pPr marL="742950" indent="-285750">
              <a:defRPr sz="1400">
                <a:solidFill>
                  <a:schemeClr val="tx1"/>
                </a:solidFill>
                <a:latin typeface="微软雅黑" panose="020B0503020204020204" pitchFamily="34" charset="-122"/>
                <a:ea typeface="微软雅黑" panose="020B0503020204020204" pitchFamily="34" charset="-122"/>
              </a:defRPr>
            </a:lvl2pPr>
            <a:lvl3pPr marL="1143000" indent="-228600">
              <a:defRPr sz="1400">
                <a:solidFill>
                  <a:schemeClr val="tx1"/>
                </a:solidFill>
                <a:latin typeface="微软雅黑" panose="020B0503020204020204" pitchFamily="34" charset="-122"/>
                <a:ea typeface="微软雅黑" panose="020B0503020204020204" pitchFamily="34" charset="-122"/>
              </a:defRPr>
            </a:lvl3pPr>
            <a:lvl4pPr marL="1600200" indent="-228600">
              <a:defRPr sz="1400">
                <a:solidFill>
                  <a:schemeClr val="tx1"/>
                </a:solidFill>
                <a:latin typeface="微软雅黑" panose="020B0503020204020204" pitchFamily="34" charset="-122"/>
                <a:ea typeface="微软雅黑" panose="020B0503020204020204" pitchFamily="34" charset="-122"/>
              </a:defRPr>
            </a:lvl4pPr>
            <a:lvl5pPr marL="2057400" indent="-228600">
              <a:defRPr sz="1400">
                <a:solidFill>
                  <a:schemeClr val="tx1"/>
                </a:solidFill>
                <a:latin typeface="微软雅黑" panose="020B0503020204020204" pitchFamily="34" charset="-122"/>
                <a:ea typeface="微软雅黑" panose="020B0503020204020204" pitchFamily="34" charset="-122"/>
              </a:defRPr>
            </a:lvl5pPr>
            <a:lvl6pPr marL="25146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29718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290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8862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fontAlgn="base"/>
            <a:r>
              <a:rPr lang="zh-CN" altLang="en-US" sz="2800" smtClean="0">
                <a:solidFill>
                  <a:srgbClr val="3A98BC"/>
                </a:solidFill>
                <a:latin typeface="+mn-lt"/>
                <a:ea typeface="+mn-ea"/>
                <a:cs typeface="+mn-ea"/>
                <a:sym typeface="+mn-lt"/>
              </a:rPr>
              <a:t>项目四</a:t>
            </a:r>
            <a:endParaRPr lang="en-US" altLang="zh-CN" sz="2800" dirty="0">
              <a:solidFill>
                <a:srgbClr val="3A98BC"/>
              </a:solidFill>
              <a:latin typeface="+mn-lt"/>
              <a:ea typeface="+mn-ea"/>
              <a:cs typeface="+mn-ea"/>
              <a:sym typeface="+mn-lt"/>
            </a:endParaRPr>
          </a:p>
        </p:txBody>
      </p:sp>
      <p:grpSp>
        <p:nvGrpSpPr>
          <p:cNvPr id="2" name="组合 1"/>
          <p:cNvGrpSpPr/>
          <p:nvPr/>
        </p:nvGrpSpPr>
        <p:grpSpPr>
          <a:xfrm>
            <a:off x="5903270" y="4659496"/>
            <a:ext cx="4635189" cy="361339"/>
            <a:chOff x="5903270" y="4659496"/>
            <a:chExt cx="4635189" cy="361339"/>
          </a:xfrm>
        </p:grpSpPr>
        <p:sp>
          <p:nvSpPr>
            <p:cNvPr id="7" name="TextBox 4"/>
            <p:cNvSpPr txBox="1"/>
            <p:nvPr/>
          </p:nvSpPr>
          <p:spPr>
            <a:xfrm>
              <a:off x="5903270" y="4659496"/>
              <a:ext cx="4635189" cy="361339"/>
            </a:xfrm>
            <a:prstGeom prst="rect">
              <a:avLst/>
            </a:prstGeom>
            <a:solidFill>
              <a:srgbClr val="3A98BC"/>
            </a:solidFill>
            <a:ln>
              <a:solidFill>
                <a:schemeClr val="accent1"/>
              </a:solidFill>
            </a:ln>
          </p:spPr>
          <p:txBody>
            <a:bodyPr wrap="square" lIns="91396" tIns="45699" rIns="91396" bIns="45699">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3130" fontAlgn="base">
                <a:spcBef>
                  <a:spcPct val="0"/>
                </a:spcBef>
                <a:spcAft>
                  <a:spcPct val="0"/>
                </a:spcAft>
                <a:defRPr>
                  <a:solidFill>
                    <a:schemeClr val="tx1"/>
                  </a:solidFill>
                  <a:latin typeface="Calibri" panose="020F0502020204030204" pitchFamily="34" charset="0"/>
                </a:defRPr>
              </a:lvl6pPr>
              <a:lvl7pPr marL="2971800" indent="-228600" defTabSz="913130" fontAlgn="base">
                <a:spcBef>
                  <a:spcPct val="0"/>
                </a:spcBef>
                <a:spcAft>
                  <a:spcPct val="0"/>
                </a:spcAft>
                <a:defRPr>
                  <a:solidFill>
                    <a:schemeClr val="tx1"/>
                  </a:solidFill>
                  <a:latin typeface="Calibri" panose="020F0502020204030204" pitchFamily="34" charset="0"/>
                </a:defRPr>
              </a:lvl7pPr>
              <a:lvl8pPr marL="3429000" indent="-228600" defTabSz="913130" fontAlgn="base">
                <a:spcBef>
                  <a:spcPct val="0"/>
                </a:spcBef>
                <a:spcAft>
                  <a:spcPct val="0"/>
                </a:spcAft>
                <a:defRPr>
                  <a:solidFill>
                    <a:schemeClr val="tx1"/>
                  </a:solidFill>
                  <a:latin typeface="Calibri" panose="020F0502020204030204" pitchFamily="34" charset="0"/>
                </a:defRPr>
              </a:lvl8pPr>
              <a:lvl9pPr marL="3886200" indent="-228600" defTabSz="913130" fontAlgn="base">
                <a:spcBef>
                  <a:spcPct val="0"/>
                </a:spcBef>
                <a:spcAft>
                  <a:spcPct val="0"/>
                </a:spcAft>
                <a:defRPr>
                  <a:solidFill>
                    <a:schemeClr val="tx1"/>
                  </a:solidFill>
                  <a:latin typeface="Calibri" panose="020F0502020204030204" pitchFamily="34" charset="0"/>
                </a:defRPr>
              </a:lvl9pPr>
            </a:lstStyle>
            <a:p>
              <a:pPr algn="l" eaLnBrk="1" hangingPunct="1">
                <a:lnSpc>
                  <a:spcPct val="150000"/>
                </a:lnSpc>
              </a:pPr>
              <a:endParaRPr lang="id-ID" altLang="zh-CN" sz="1300" dirty="0">
                <a:solidFill>
                  <a:schemeClr val="accent1"/>
                </a:solidFill>
                <a:latin typeface="+mn-lt"/>
                <a:cs typeface="+mn-ea"/>
                <a:sym typeface="+mn-lt"/>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095208" y="4665382"/>
              <a:ext cx="1638608" cy="341072"/>
            </a:xfrm>
            <a:prstGeom prst="rect">
              <a:avLst/>
            </a:prstGeom>
          </p:spPr>
        </p:pic>
      </p:grpSp>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318" y="475307"/>
            <a:ext cx="5761775" cy="575289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750" fill="hold"/>
                                        <p:tgtEl>
                                          <p:spTgt spid="15"/>
                                        </p:tgtEl>
                                        <p:attrNameLst>
                                          <p:attrName>ppt_w</p:attrName>
                                        </p:attrNameLst>
                                      </p:cBhvr>
                                      <p:tavLst>
                                        <p:tav tm="0">
                                          <p:val>
                                            <p:fltVal val="0"/>
                                          </p:val>
                                        </p:tav>
                                        <p:tav tm="100000">
                                          <p:val>
                                            <p:strVal val="#ppt_w"/>
                                          </p:val>
                                        </p:tav>
                                      </p:tavLst>
                                    </p:anim>
                                    <p:anim calcmode="lin" valueType="num">
                                      <p:cBhvr>
                                        <p:cTn id="15" dur="750" fill="hold"/>
                                        <p:tgtEl>
                                          <p:spTgt spid="15"/>
                                        </p:tgtEl>
                                        <p:attrNameLst>
                                          <p:attrName>ppt_h</p:attrName>
                                        </p:attrNameLst>
                                      </p:cBhvr>
                                      <p:tavLst>
                                        <p:tav tm="0">
                                          <p:val>
                                            <p:fltVal val="0"/>
                                          </p:val>
                                        </p:tav>
                                        <p:tav tm="100000">
                                          <p:val>
                                            <p:strVal val="#ppt_h"/>
                                          </p:val>
                                        </p:tav>
                                      </p:tavLst>
                                    </p:anim>
                                    <p:animEffect transition="in" filter="fade">
                                      <p:cBhvr>
                                        <p:cTn id="16" dur="750"/>
                                        <p:tgtEl>
                                          <p:spTgt spid="15"/>
                                        </p:tgtEl>
                                      </p:cBhvr>
                                    </p:animEffect>
                                  </p:childTnLst>
                                </p:cTn>
                              </p:par>
                            </p:childTnLst>
                          </p:cTn>
                        </p:par>
                        <p:par>
                          <p:cTn id="17" fill="hold">
                            <p:stCondLst>
                              <p:cond delay="1500"/>
                            </p:stCondLst>
                            <p:childTnLst>
                              <p:par>
                                <p:cTn id="18" presetID="52"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Scale>
                                      <p:cBhvr>
                                        <p:cTn id="20"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8"/>
                                        </p:tgtEl>
                                        <p:attrNameLst>
                                          <p:attrName>ppt_x</p:attrName>
                                          <p:attrName>ppt_y</p:attrName>
                                        </p:attrNameLst>
                                      </p:cBhvr>
                                    </p:animMotion>
                                    <p:animEffect transition="in" filter="fade">
                                      <p:cBhvr>
                                        <p:cTn id="22" dur="1000"/>
                                        <p:tgtEl>
                                          <p:spTgt spid="8"/>
                                        </p:tgtEl>
                                      </p:cBhvr>
                                    </p:animEffect>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750" fill="hold"/>
                                        <p:tgtEl>
                                          <p:spTgt spid="9"/>
                                        </p:tgtEl>
                                        <p:attrNameLst>
                                          <p:attrName>ppt_w</p:attrName>
                                        </p:attrNameLst>
                                      </p:cBhvr>
                                      <p:tavLst>
                                        <p:tav tm="0">
                                          <p:val>
                                            <p:fltVal val="0"/>
                                          </p:val>
                                        </p:tav>
                                        <p:tav tm="100000">
                                          <p:val>
                                            <p:strVal val="#ppt_w"/>
                                          </p:val>
                                        </p:tav>
                                      </p:tavLst>
                                    </p:anim>
                                    <p:anim calcmode="lin" valueType="num">
                                      <p:cBhvr>
                                        <p:cTn id="27" dur="750" fill="hold"/>
                                        <p:tgtEl>
                                          <p:spTgt spid="9"/>
                                        </p:tgtEl>
                                        <p:attrNameLst>
                                          <p:attrName>ppt_h</p:attrName>
                                        </p:attrNameLst>
                                      </p:cBhvr>
                                      <p:tavLst>
                                        <p:tav tm="0">
                                          <p:val>
                                            <p:fltVal val="0"/>
                                          </p:val>
                                        </p:tav>
                                        <p:tav tm="100000">
                                          <p:val>
                                            <p:strVal val="#ppt_h"/>
                                          </p:val>
                                        </p:tav>
                                      </p:tavLst>
                                    </p:anim>
                                    <p:animEffect transition="in" filter="fade">
                                      <p:cBhvr>
                                        <p:cTn id="28" dur="750"/>
                                        <p:tgtEl>
                                          <p:spTgt spid="9"/>
                                        </p:tgtEl>
                                      </p:cBhvr>
                                    </p:animEffect>
                                  </p:childTnLst>
                                </p:cTn>
                              </p:par>
                            </p:childTnLst>
                          </p:cTn>
                        </p:par>
                        <p:par>
                          <p:cTn id="29" fill="hold">
                            <p:stCondLst>
                              <p:cond delay="3500"/>
                            </p:stCondLst>
                            <p:childTnLst>
                              <p:par>
                                <p:cTn id="30" presetID="22" presetClass="entr" presetSubtype="8"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animBg="1"/>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2195195" y="336550"/>
            <a:ext cx="9994900" cy="432435"/>
          </a:xfrm>
        </p:spPr>
        <p:txBody>
          <a:bodyPr/>
          <a:lstStyle/>
          <a:p>
            <a:br>
              <a:rPr lang="zh-CN" altLang="en-US"/>
            </a:br>
            <a:endParaRPr lang="zh-CN" altLang="en-US"/>
          </a:p>
        </p:txBody>
      </p:sp>
      <p:sp>
        <p:nvSpPr>
          <p:cNvPr id="4" name="TextBox 25"/>
          <p:cNvSpPr/>
          <p:nvPr>
            <p:custDataLst>
              <p:tags r:id="rId1"/>
            </p:custDataLst>
          </p:nvPr>
        </p:nvSpPr>
        <p:spPr>
          <a:xfrm flipH="1">
            <a:off x="9499852" y="742533"/>
            <a:ext cx="2688681" cy="522982"/>
          </a:xfrm>
          <a:prstGeom prst="rect">
            <a:avLst/>
          </a:prstGeom>
          <a:solidFill>
            <a:schemeClr val="accent1"/>
          </a:solidFill>
          <a:ln w="9525">
            <a:noFill/>
          </a:ln>
        </p:spPr>
        <p:txBody>
          <a:bodyPr wrap="square" lIns="91396" tIns="45699" rIns="91396" bIns="45699" rtlCol="0" anchor="t">
            <a:spAutoFit/>
          </a:bodyPr>
          <a:lstStyle/>
          <a:p>
            <a:pPr lvl="0" algn="ctr"/>
            <a:r>
              <a:rPr lang="en-US" altLang="zh-CN" sz="2800" dirty="0">
                <a:solidFill>
                  <a:schemeClr val="bg1"/>
                </a:solidFill>
                <a:cs typeface="+mn-ea"/>
                <a:sym typeface="+mn-lt"/>
              </a:rPr>
              <a:t>CONTENTS</a:t>
            </a:r>
            <a:endParaRPr lang="en-US" altLang="zh-CN" sz="2800" dirty="0">
              <a:solidFill>
                <a:schemeClr val="bg1"/>
              </a:solidFill>
              <a:cs typeface="+mn-ea"/>
              <a:sym typeface="+mn-lt"/>
            </a:endParaRPr>
          </a:p>
        </p:txBody>
      </p:sp>
      <p:sp>
        <p:nvSpPr>
          <p:cNvPr id="5" name="TextBox 25"/>
          <p:cNvSpPr txBox="1"/>
          <p:nvPr>
            <p:custDataLst>
              <p:tags r:id="rId2"/>
            </p:custDataLst>
          </p:nvPr>
        </p:nvSpPr>
        <p:spPr>
          <a:xfrm flipH="1">
            <a:off x="8974264" y="1318376"/>
            <a:ext cx="959686" cy="461431"/>
          </a:xfrm>
          <a:prstGeom prst="rect">
            <a:avLst/>
          </a:prstGeom>
          <a:noFill/>
        </p:spPr>
        <p:txBody>
          <a:bodyPr wrap="square" lIns="91396" tIns="45699" rIns="91396" bIns="45699" rtlCol="0">
            <a:spAutoFit/>
            <a:scene3d>
              <a:camera prst="orthographicFront"/>
              <a:lightRig rig="threePt" dir="t"/>
            </a:scene3d>
          </a:bodyPr>
          <a:lstStyle/>
          <a:p>
            <a:pPr lvl="0" algn="r" fontAlgn="base"/>
            <a:r>
              <a:rPr lang="zh-CN" altLang="en-US" b="1" noProof="1">
                <a:solidFill>
                  <a:schemeClr val="accent1"/>
                </a:solidFill>
                <a:cs typeface="+mn-ea"/>
                <a:sym typeface="+mn-lt"/>
              </a:rPr>
              <a:t>目 录 </a:t>
            </a:r>
            <a:endParaRPr lang="zh-CN" altLang="en-US" b="1" noProof="1">
              <a:solidFill>
                <a:schemeClr val="accent1"/>
              </a:solidFill>
              <a:cs typeface="+mn-ea"/>
              <a:sym typeface="+mn-lt"/>
            </a:endParaRPr>
          </a:p>
        </p:txBody>
      </p:sp>
      <p:sp>
        <p:nvSpPr>
          <p:cNvPr id="6" name="MH_Entry_1">
            <a:hlinkClick r:id="" action="ppaction://noaction"/>
          </p:cNvPr>
          <p:cNvSpPr txBox="1"/>
          <p:nvPr>
            <p:custDataLst>
              <p:tags r:id="rId3"/>
            </p:custDataLst>
          </p:nvPr>
        </p:nvSpPr>
        <p:spPr>
          <a:xfrm>
            <a:off x="1132211" y="1265396"/>
            <a:ext cx="3884076" cy="444003"/>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tx1">
              <a:lumMod val="50000"/>
              <a:lumOff val="50000"/>
            </a:schemeClr>
          </a:solidFill>
          <a:ln>
            <a:noFill/>
          </a:ln>
        </p:spPr>
        <p:txBody>
          <a:bodyPr wrap="square" lIns="71966" tIns="0" rIns="287860" bIns="0" anchor="ctr">
            <a:normAutofit/>
          </a:bodyPr>
          <a:lstStyle/>
          <a:p>
            <a:pPr lvl="0" algn="ctr">
              <a:buClrTx/>
              <a:buSzTx/>
              <a:buFontTx/>
            </a:pPr>
            <a:r>
              <a:rPr lang="zh-CN" altLang="en-US" smtClean="0">
                <a:solidFill>
                  <a:schemeClr val="bg1"/>
                </a:solidFill>
                <a:cs typeface="+mn-ea"/>
                <a:sym typeface="+mn-lt"/>
              </a:rPr>
              <a:t>通过数据化分析规划商品</a:t>
            </a:r>
            <a:endParaRPr lang="zh-CN" altLang="en-US" smtClean="0">
              <a:solidFill>
                <a:schemeClr val="bg1"/>
              </a:solidFill>
              <a:cs typeface="+mn-ea"/>
              <a:sym typeface="+mn-lt"/>
            </a:endParaRPr>
          </a:p>
        </p:txBody>
      </p:sp>
      <p:sp>
        <p:nvSpPr>
          <p:cNvPr id="7" name="MH_Number_1">
            <a:hlinkClick r:id="" action="ppaction://noaction"/>
          </p:cNvPr>
          <p:cNvSpPr/>
          <p:nvPr>
            <p:custDataLst>
              <p:tags r:id="rId4"/>
            </p:custDataLst>
          </p:nvPr>
        </p:nvSpPr>
        <p:spPr>
          <a:xfrm>
            <a:off x="5010879" y="2289712"/>
            <a:ext cx="1493144" cy="51252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9525" cap="sq">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699" rIns="0" bIns="45699" numCol="1" spcCol="0" rtlCol="0" fromWordArt="0" anchor="ctr" anchorCtr="0" forceAA="0" compatLnSpc="1">
            <a:noAutofit/>
          </a:bodyPr>
          <a:lstStyle/>
          <a:p>
            <a:pPr lvl="0" algn="ctr">
              <a:spcBef>
                <a:spcPct val="0"/>
              </a:spcBef>
            </a:pPr>
            <a:r>
              <a:rPr lang="zh-CN" altLang="en-US" dirty="0" smtClean="0">
                <a:solidFill>
                  <a:schemeClr val="accent1"/>
                </a:solidFill>
                <a:cs typeface="+mn-ea"/>
                <a:sym typeface="+mn-lt"/>
              </a:rPr>
              <a:t>任务二</a:t>
            </a:r>
            <a:endParaRPr lang="en-US" altLang="zh-CN" dirty="0" smtClean="0">
              <a:solidFill>
                <a:schemeClr val="accent1"/>
              </a:solidFill>
              <a:cs typeface="+mn-ea"/>
              <a:sym typeface="+mn-lt"/>
            </a:endParaRPr>
          </a:p>
        </p:txBody>
      </p:sp>
      <p:sp>
        <p:nvSpPr>
          <p:cNvPr id="8" name="MH_Entry_2">
            <a:hlinkClick r:id="" action="ppaction://noaction"/>
          </p:cNvPr>
          <p:cNvSpPr txBox="1"/>
          <p:nvPr>
            <p:custDataLst>
              <p:tags r:id="rId5"/>
            </p:custDataLst>
          </p:nvPr>
        </p:nvSpPr>
        <p:spPr>
          <a:xfrm>
            <a:off x="1132211" y="2342704"/>
            <a:ext cx="3884076" cy="444003"/>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accent1"/>
          </a:solidFill>
          <a:ln>
            <a:noFill/>
          </a:ln>
        </p:spPr>
        <p:txBody>
          <a:bodyPr wrap="square" lIns="71966" tIns="0" rIns="287860" bIns="0" anchor="ctr">
            <a:noAutofit/>
          </a:bodyPr>
          <a:lstStyle/>
          <a:p>
            <a:pPr lvl="0" algn="ctr">
              <a:buClrTx/>
              <a:buSzTx/>
              <a:buFontTx/>
            </a:pPr>
            <a:r>
              <a:rPr lang="zh-CN" altLang="en-US" smtClean="0">
                <a:solidFill>
                  <a:schemeClr val="bg1"/>
                </a:solidFill>
                <a:cs typeface="+mn-ea"/>
                <a:sym typeface="+mn-lt"/>
              </a:rPr>
              <a:t>分析商品流量数据</a:t>
            </a:r>
            <a:endParaRPr lang="zh-CN" altLang="en-US" smtClean="0">
              <a:solidFill>
                <a:schemeClr val="bg1"/>
              </a:solidFill>
              <a:cs typeface="+mn-ea"/>
              <a:sym typeface="+mn-lt"/>
            </a:endParaRPr>
          </a:p>
        </p:txBody>
      </p:sp>
      <p:sp>
        <p:nvSpPr>
          <p:cNvPr id="14" name="MH_Number_1">
            <a:hlinkClick r:id="" action="ppaction://noaction"/>
          </p:cNvPr>
          <p:cNvSpPr/>
          <p:nvPr>
            <p:custDataLst>
              <p:tags r:id="rId6"/>
            </p:custDataLst>
          </p:nvPr>
        </p:nvSpPr>
        <p:spPr>
          <a:xfrm>
            <a:off x="5015959" y="1199370"/>
            <a:ext cx="1493144" cy="51252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9525" cap="sq">
            <a:solidFill>
              <a:schemeClr val="tx1">
                <a:lumMod val="50000"/>
                <a:lumOff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699" rIns="0" bIns="45699" numCol="1" spcCol="0" rtlCol="0" fromWordArt="0" anchor="ctr" anchorCtr="0" forceAA="0" compatLnSpc="1">
            <a:noAutofit/>
          </a:bodyPr>
          <a:lstStyle/>
          <a:p>
            <a:pPr lvl="0" algn="ctr">
              <a:spcBef>
                <a:spcPct val="0"/>
              </a:spcBef>
            </a:pPr>
            <a:r>
              <a:rPr lang="zh-CN" altLang="en-US" dirty="0" smtClean="0">
                <a:solidFill>
                  <a:schemeClr val="tx1">
                    <a:lumMod val="50000"/>
                    <a:lumOff val="50000"/>
                  </a:schemeClr>
                </a:solidFill>
                <a:cs typeface="+mn-ea"/>
                <a:sym typeface="+mn-lt"/>
              </a:rPr>
              <a:t>任务一</a:t>
            </a:r>
            <a:endParaRPr lang="zh-CN" altLang="en-US" dirty="0">
              <a:solidFill>
                <a:schemeClr val="tx1">
                  <a:lumMod val="50000"/>
                  <a:lumOff val="50000"/>
                </a:schemeClr>
              </a:solidFill>
              <a:cs typeface="+mn-ea"/>
              <a:sym typeface="+mn-lt"/>
            </a:endParaRPr>
          </a:p>
        </p:txBody>
      </p:sp>
      <p:pic>
        <p:nvPicPr>
          <p:cNvPr id="11" name="图片 10"/>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7661756" y="1843973"/>
            <a:ext cx="4526777" cy="4519803"/>
          </a:xfrm>
          <a:prstGeom prst="rect">
            <a:avLst/>
          </a:prstGeom>
        </p:spPr>
      </p:pic>
      <p:sp>
        <p:nvSpPr>
          <p:cNvPr id="9" name="MH_Entry_2">
            <a:hlinkClick r:id="" action="ppaction://noaction"/>
          </p:cNvPr>
          <p:cNvSpPr txBox="1"/>
          <p:nvPr>
            <p:custDataLst>
              <p:tags r:id="rId9"/>
            </p:custDataLst>
          </p:nvPr>
        </p:nvSpPr>
        <p:spPr>
          <a:xfrm>
            <a:off x="1127131" y="5696664"/>
            <a:ext cx="3884076" cy="444003"/>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tx1">
              <a:lumMod val="50000"/>
              <a:lumOff val="50000"/>
            </a:schemeClr>
          </a:solidFill>
          <a:ln>
            <a:noFill/>
          </a:ln>
        </p:spPr>
        <p:txBody>
          <a:bodyPr wrap="square" lIns="71966" tIns="0" rIns="287860" bIns="0" anchor="ctr">
            <a:normAutofit/>
          </a:bodyPr>
          <a:lstStyle/>
          <a:p>
            <a:pPr algn="ctr"/>
            <a:r>
              <a:rPr lang="zh-CN" altLang="en-US" dirty="0" smtClean="0">
                <a:solidFill>
                  <a:schemeClr val="bg1"/>
                </a:solidFill>
                <a:cs typeface="+mn-ea"/>
                <a:sym typeface="+mn-lt"/>
              </a:rPr>
              <a:t>综合实训</a:t>
            </a:r>
            <a:endParaRPr lang="zh-CN" altLang="en-US" dirty="0">
              <a:solidFill>
                <a:schemeClr val="bg1"/>
              </a:solidFill>
              <a:cs typeface="+mn-ea"/>
              <a:sym typeface="+mn-lt"/>
            </a:endParaRPr>
          </a:p>
        </p:txBody>
      </p:sp>
      <p:sp>
        <p:nvSpPr>
          <p:cNvPr id="10" name="MH_Number_1">
            <a:hlinkClick r:id="" action="ppaction://noaction"/>
          </p:cNvPr>
          <p:cNvSpPr/>
          <p:nvPr>
            <p:custDataLst>
              <p:tags r:id="rId10"/>
            </p:custDataLst>
          </p:nvPr>
        </p:nvSpPr>
        <p:spPr>
          <a:xfrm>
            <a:off x="5010879" y="5620130"/>
            <a:ext cx="1493144" cy="51252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9525" cap="sq">
            <a:solidFill>
              <a:schemeClr val="tx1">
                <a:lumMod val="50000"/>
                <a:lumOff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699" rIns="0" bIns="45699" numCol="1" spcCol="0" rtlCol="0" fromWordArt="0" anchor="ctr" anchorCtr="0" forceAA="0" compatLnSpc="1">
            <a:noAutofit/>
          </a:bodyPr>
          <a:lstStyle/>
          <a:p>
            <a:pPr lvl="0" algn="ctr">
              <a:spcBef>
                <a:spcPct val="0"/>
              </a:spcBef>
            </a:pPr>
            <a:r>
              <a:rPr lang="zh-CN" altLang="en-US" dirty="0" smtClean="0">
                <a:solidFill>
                  <a:schemeClr val="tx1">
                    <a:lumMod val="50000"/>
                    <a:lumOff val="50000"/>
                  </a:schemeClr>
                </a:solidFill>
                <a:cs typeface="+mn-ea"/>
                <a:sym typeface="+mn-lt"/>
              </a:rPr>
              <a:t>实训</a:t>
            </a:r>
            <a:endParaRPr lang="zh-CN" altLang="en-US" dirty="0">
              <a:solidFill>
                <a:schemeClr val="tx1">
                  <a:lumMod val="50000"/>
                  <a:lumOff val="50000"/>
                </a:schemeClr>
              </a:solidFill>
              <a:cs typeface="+mn-ea"/>
              <a:sym typeface="+mn-lt"/>
            </a:endParaRPr>
          </a:p>
        </p:txBody>
      </p:sp>
      <p:sp>
        <p:nvSpPr>
          <p:cNvPr id="12" name="MH_Entry_2">
            <a:hlinkClick r:id="" action="ppaction://noaction"/>
          </p:cNvPr>
          <p:cNvSpPr txBox="1"/>
          <p:nvPr>
            <p:custDataLst>
              <p:tags r:id="rId11"/>
            </p:custDataLst>
          </p:nvPr>
        </p:nvSpPr>
        <p:spPr>
          <a:xfrm>
            <a:off x="1132211" y="3457127"/>
            <a:ext cx="3884076" cy="444003"/>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tx1">
              <a:lumMod val="50000"/>
              <a:lumOff val="50000"/>
            </a:schemeClr>
          </a:solidFill>
          <a:ln>
            <a:noFill/>
          </a:ln>
        </p:spPr>
        <p:txBody>
          <a:bodyPr wrap="square" lIns="71966" tIns="0" rIns="287860" bIns="0" anchor="ctr">
            <a:normAutofit/>
          </a:bodyPr>
          <a:lstStyle/>
          <a:p>
            <a:pPr algn="ctr"/>
            <a:r>
              <a:rPr lang="zh-CN" altLang="en-US" smtClean="0">
                <a:solidFill>
                  <a:schemeClr val="bg1"/>
                </a:solidFill>
                <a:cs typeface="+mn-ea"/>
                <a:sym typeface="+mn-lt"/>
              </a:rPr>
              <a:t>分析商品库存数据</a:t>
            </a:r>
            <a:endParaRPr lang="zh-CN" altLang="en-US" smtClean="0">
              <a:solidFill>
                <a:schemeClr val="bg1"/>
              </a:solidFill>
              <a:cs typeface="+mn-ea"/>
              <a:sym typeface="+mn-lt"/>
            </a:endParaRPr>
          </a:p>
        </p:txBody>
      </p:sp>
      <p:sp>
        <p:nvSpPr>
          <p:cNvPr id="13" name="MH_Number_1">
            <a:hlinkClick r:id="" action="ppaction://noaction"/>
          </p:cNvPr>
          <p:cNvSpPr/>
          <p:nvPr>
            <p:custDataLst>
              <p:tags r:id="rId12"/>
            </p:custDataLst>
          </p:nvPr>
        </p:nvSpPr>
        <p:spPr>
          <a:xfrm>
            <a:off x="5015959" y="3380593"/>
            <a:ext cx="1493144" cy="51252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9525" cap="sq">
            <a:solidFill>
              <a:schemeClr val="tx1">
                <a:lumMod val="50000"/>
                <a:lumOff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699" rIns="0" bIns="45699" numCol="1" spcCol="0" rtlCol="0" fromWordArt="0" anchor="ctr" anchorCtr="0" forceAA="0" compatLnSpc="1">
            <a:noAutofit/>
          </a:bodyPr>
          <a:lstStyle/>
          <a:p>
            <a:pPr lvl="0" algn="ctr">
              <a:spcBef>
                <a:spcPct val="0"/>
              </a:spcBef>
            </a:pPr>
            <a:r>
              <a:rPr lang="zh-CN" altLang="en-US" smtClean="0">
                <a:solidFill>
                  <a:schemeClr val="tx1">
                    <a:lumMod val="50000"/>
                    <a:lumOff val="50000"/>
                  </a:schemeClr>
                </a:solidFill>
                <a:cs typeface="+mn-ea"/>
                <a:sym typeface="+mn-lt"/>
              </a:rPr>
              <a:t>任务三</a:t>
            </a:r>
            <a:endParaRPr lang="zh-CN" altLang="en-US" dirty="0">
              <a:solidFill>
                <a:schemeClr val="tx1">
                  <a:lumMod val="50000"/>
                  <a:lumOff val="50000"/>
                </a:schemeClr>
              </a:solidFill>
              <a:cs typeface="+mn-ea"/>
              <a:sym typeface="+mn-lt"/>
            </a:endParaRPr>
          </a:p>
        </p:txBody>
      </p:sp>
      <p:sp>
        <p:nvSpPr>
          <p:cNvPr id="15" name="MH_Entry_2">
            <a:hlinkClick r:id="" action="ppaction://noaction"/>
          </p:cNvPr>
          <p:cNvSpPr txBox="1"/>
          <p:nvPr>
            <p:custDataLst>
              <p:tags r:id="rId13"/>
            </p:custDataLst>
          </p:nvPr>
        </p:nvSpPr>
        <p:spPr>
          <a:xfrm>
            <a:off x="1132211" y="4574727"/>
            <a:ext cx="3884076" cy="444003"/>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tx1">
              <a:lumMod val="50000"/>
              <a:lumOff val="50000"/>
            </a:schemeClr>
          </a:solidFill>
          <a:ln>
            <a:noFill/>
          </a:ln>
        </p:spPr>
        <p:txBody>
          <a:bodyPr wrap="square" lIns="71966" tIns="0" rIns="287860" bIns="0" anchor="ctr">
            <a:normAutofit/>
          </a:bodyPr>
          <a:lstStyle/>
          <a:p>
            <a:pPr algn="ctr"/>
            <a:r>
              <a:rPr lang="zh-CN" altLang="en-US" smtClean="0">
                <a:solidFill>
                  <a:schemeClr val="bg1"/>
                </a:solidFill>
                <a:cs typeface="+mn-ea"/>
                <a:sym typeface="+mn-lt"/>
              </a:rPr>
              <a:t>分析商品定价数据</a:t>
            </a:r>
            <a:endParaRPr lang="zh-CN" altLang="en-US" smtClean="0">
              <a:solidFill>
                <a:schemeClr val="bg1"/>
              </a:solidFill>
              <a:cs typeface="+mn-ea"/>
              <a:sym typeface="+mn-lt"/>
            </a:endParaRPr>
          </a:p>
        </p:txBody>
      </p:sp>
      <p:sp>
        <p:nvSpPr>
          <p:cNvPr id="16" name="MH_Number_1">
            <a:hlinkClick r:id="" action="ppaction://noaction"/>
          </p:cNvPr>
          <p:cNvSpPr/>
          <p:nvPr>
            <p:custDataLst>
              <p:tags r:id="rId14"/>
            </p:custDataLst>
          </p:nvPr>
        </p:nvSpPr>
        <p:spPr>
          <a:xfrm>
            <a:off x="5015959" y="4498193"/>
            <a:ext cx="1493144" cy="51252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9525" cap="sq">
            <a:solidFill>
              <a:schemeClr val="tx1">
                <a:lumMod val="50000"/>
                <a:lumOff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699" rIns="0" bIns="45699" numCol="1" spcCol="0" rtlCol="0" fromWordArt="0" anchor="ctr" anchorCtr="0" forceAA="0" compatLnSpc="1">
            <a:noAutofit/>
          </a:bodyPr>
          <a:lstStyle/>
          <a:p>
            <a:pPr lvl="0" algn="ctr">
              <a:spcBef>
                <a:spcPct val="0"/>
              </a:spcBef>
            </a:pPr>
            <a:r>
              <a:rPr lang="zh-CN" altLang="en-US" smtClean="0">
                <a:solidFill>
                  <a:schemeClr val="tx1">
                    <a:lumMod val="50000"/>
                    <a:lumOff val="50000"/>
                  </a:schemeClr>
                </a:solidFill>
                <a:cs typeface="+mn-ea"/>
                <a:sym typeface="+mn-lt"/>
              </a:rPr>
              <a:t>任务四</a:t>
            </a:r>
            <a:endParaRPr lang="en-US" altLang="zh-CN" dirty="0" smtClean="0">
              <a:solidFill>
                <a:schemeClr val="tx1">
                  <a:lumMod val="50000"/>
                  <a:lumOff val="50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p:txBody>
          <a:bodyPr/>
          <a:lstStyle/>
          <a:p>
            <a:r>
              <a:rPr lang="zh-CN" altLang="en-US">
                <a:latin typeface="+mn-lt"/>
                <a:ea typeface="+mn-ea"/>
                <a:cs typeface="+mn-ea"/>
                <a:sym typeface="+mn-lt"/>
              </a:rPr>
              <a:t>一、流量来源的分类</a:t>
            </a:r>
            <a:endParaRPr lang="zh-CN" altLang="en-US">
              <a:latin typeface="+mn-lt"/>
              <a:ea typeface="+mn-ea"/>
              <a:cs typeface="+mn-ea"/>
              <a:sym typeface="+mn-lt"/>
            </a:endParaRPr>
          </a:p>
        </p:txBody>
      </p:sp>
      <p:sp>
        <p:nvSpPr>
          <p:cNvPr id="14" name="文本框 5"/>
          <p:cNvSpPr txBox="1">
            <a:spLocks noChangeArrowheads="1"/>
          </p:cNvSpPr>
          <p:nvPr>
            <p:custDataLst>
              <p:tags r:id="rId2"/>
            </p:custDataLst>
          </p:nvPr>
        </p:nvSpPr>
        <p:spPr bwMode="auto">
          <a:xfrm>
            <a:off x="7849701" y="307062"/>
            <a:ext cx="196664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dist"/>
            <a:r>
              <a:rPr lang="zh-CN" altLang="en-US" sz="2400" b="1" dirty="0" smtClean="0">
                <a:solidFill>
                  <a:schemeClr val="accent1"/>
                </a:solidFill>
                <a:latin typeface="+mn-lt"/>
                <a:ea typeface="+mn-ea"/>
                <a:cs typeface="+mn-ea"/>
                <a:sym typeface="+mn-lt"/>
              </a:rPr>
              <a:t>相关知识</a:t>
            </a:r>
            <a:endParaRPr lang="zh-CN" altLang="en-US" sz="2400" b="1" dirty="0" smtClean="0">
              <a:solidFill>
                <a:schemeClr val="accent1"/>
              </a:solidFill>
              <a:latin typeface="+mn-lt"/>
              <a:ea typeface="+mn-ea"/>
              <a:cs typeface="+mn-ea"/>
              <a:sym typeface="+mn-lt"/>
            </a:endParaRPr>
          </a:p>
        </p:txBody>
      </p:sp>
      <p:sp>
        <p:nvSpPr>
          <p:cNvPr id="40" name="内容占位符 2"/>
          <p:cNvSpPr>
            <a:spLocks noGrp="1"/>
          </p:cNvSpPr>
          <p:nvPr>
            <p:ph idx="1"/>
            <p:custDataLst>
              <p:tags r:id="rId3"/>
            </p:custDataLst>
          </p:nvPr>
        </p:nvSpPr>
        <p:spPr>
          <a:xfrm>
            <a:off x="838200" y="2507615"/>
            <a:ext cx="10378440" cy="1999615"/>
          </a:xfrm>
        </p:spPr>
        <p:txBody>
          <a:bodyPr>
            <a:normAutofit/>
          </a:bodyPr>
          <a:lstStyle/>
          <a:p>
            <a:r>
              <a:rPr lang="zh-CN" altLang="en-US">
                <a:cs typeface="+mn-ea"/>
                <a:sym typeface="+mn-lt"/>
              </a:rPr>
              <a:t>流量来源是指客户访问和浏览店铺的渠道或途径。当客户访问店铺了解商品、获取信息或购物时，他们可能通过不同渠道或途径来到店铺，这些渠道或途径就构成了店铺的流量来源。也就是说，客户进入店铺的渠道或途径是多样的，这就使得流量来源具有不同的种类。</a:t>
            </a:r>
            <a:endParaRPr lang="zh-CN" altLang="en-US">
              <a:cs typeface="+mn-ea"/>
              <a:sym typeface="+mn-lt"/>
            </a:endParaRPr>
          </a:p>
        </p:txBody>
      </p:sp>
      <p:sp>
        <p:nvSpPr>
          <p:cNvPr id="5" name="矩形 4"/>
          <p:cNvSpPr/>
          <p:nvPr>
            <p:custDataLst>
              <p:tags r:id="rId4"/>
            </p:custDataLst>
          </p:nvPr>
        </p:nvSpPr>
        <p:spPr>
          <a:xfrm>
            <a:off x="0" y="5695950"/>
            <a:ext cx="12190413" cy="11636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p:txBody>
          <a:bodyPr/>
          <a:lstStyle/>
          <a:p>
            <a:r>
              <a:rPr lang="zh-CN" altLang="en-US">
                <a:latin typeface="+mn-lt"/>
                <a:ea typeface="+mn-ea"/>
                <a:cs typeface="+mn-ea"/>
                <a:sym typeface="+mn-lt"/>
              </a:rPr>
              <a:t>一、流量来源的分类</a:t>
            </a:r>
            <a:endParaRPr lang="zh-CN" altLang="en-US" dirty="0">
              <a:latin typeface="+mn-lt"/>
              <a:ea typeface="+mn-ea"/>
              <a:cs typeface="+mn-ea"/>
              <a:sym typeface="+mn-lt"/>
            </a:endParaRPr>
          </a:p>
        </p:txBody>
      </p:sp>
      <p:sp>
        <p:nvSpPr>
          <p:cNvPr id="14" name="文本框 5"/>
          <p:cNvSpPr txBox="1">
            <a:spLocks noChangeArrowheads="1"/>
          </p:cNvSpPr>
          <p:nvPr>
            <p:custDataLst>
              <p:tags r:id="rId2"/>
            </p:custDataLst>
          </p:nvPr>
        </p:nvSpPr>
        <p:spPr bwMode="auto">
          <a:xfrm>
            <a:off x="7849701" y="307062"/>
            <a:ext cx="196664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dist"/>
            <a:r>
              <a:rPr lang="zh-CN" altLang="en-US" sz="2400" b="1" dirty="0" smtClean="0">
                <a:solidFill>
                  <a:schemeClr val="accent1"/>
                </a:solidFill>
                <a:latin typeface="+mn-lt"/>
                <a:ea typeface="+mn-ea"/>
                <a:cs typeface="+mn-ea"/>
                <a:sym typeface="+mn-lt"/>
              </a:rPr>
              <a:t>相关知识</a:t>
            </a:r>
            <a:endParaRPr lang="zh-CN" altLang="en-US" sz="2400" b="1" dirty="0" smtClean="0">
              <a:solidFill>
                <a:schemeClr val="accent1"/>
              </a:solidFill>
              <a:latin typeface="+mn-lt"/>
              <a:ea typeface="+mn-ea"/>
              <a:cs typeface="+mn-ea"/>
              <a:sym typeface="+mn-lt"/>
            </a:endParaRPr>
          </a:p>
        </p:txBody>
      </p:sp>
      <p:sp>
        <p:nvSpPr>
          <p:cNvPr id="17" name="矩形 16"/>
          <p:cNvSpPr/>
          <p:nvPr>
            <p:custDataLst>
              <p:tags r:id="rId3"/>
            </p:custDataLst>
          </p:nvPr>
        </p:nvSpPr>
        <p:spPr>
          <a:xfrm>
            <a:off x="838091" y="1113367"/>
            <a:ext cx="2316480" cy="460375"/>
          </a:xfrm>
          <a:prstGeom prst="rect">
            <a:avLst/>
          </a:prstGeom>
        </p:spPr>
        <p:txBody>
          <a:bodyPr wrap="none">
            <a:spAutoFit/>
          </a:bodyPr>
          <a:lstStyle/>
          <a:p>
            <a:pPr algn="l"/>
            <a:r>
              <a:rPr lang="zh-CN" altLang="en-US">
                <a:solidFill>
                  <a:srgbClr val="E5450F"/>
                </a:solidFill>
                <a:cs typeface="+mn-ea"/>
                <a:sym typeface="+mn-lt"/>
              </a:rPr>
              <a:t>（一）免费流量</a:t>
            </a:r>
            <a:endParaRPr lang="zh-CN" altLang="en-US">
              <a:solidFill>
                <a:srgbClr val="E5450F"/>
              </a:solidFill>
              <a:cs typeface="+mn-ea"/>
              <a:sym typeface="+mn-lt"/>
            </a:endParaRPr>
          </a:p>
        </p:txBody>
      </p:sp>
      <p:sp>
        <p:nvSpPr>
          <p:cNvPr id="31" name="任意多边形 30"/>
          <p:cNvSpPr/>
          <p:nvPr>
            <p:custDataLst>
              <p:tags r:id="rId4"/>
            </p:custDataLst>
          </p:nvPr>
        </p:nvSpPr>
        <p:spPr>
          <a:xfrm>
            <a:off x="1159019" y="2110167"/>
            <a:ext cx="9145937" cy="0"/>
          </a:xfrm>
          <a:custGeom>
            <a:avLst/>
            <a:gdLst>
              <a:gd name="connsiteX0" fmla="*/ 0 w 8374743"/>
              <a:gd name="connsiteY0" fmla="*/ 0 h 1349828"/>
              <a:gd name="connsiteX1" fmla="*/ 0 w 8374743"/>
              <a:gd name="connsiteY1" fmla="*/ 1349828 h 1349828"/>
              <a:gd name="connsiteX2" fmla="*/ 8374743 w 8374743"/>
              <a:gd name="connsiteY2" fmla="*/ 1349828 h 1349828"/>
            </a:gdLst>
            <a:ahLst/>
            <a:cxnLst>
              <a:cxn ang="0">
                <a:pos x="connsiteX0" y="connsiteY0"/>
              </a:cxn>
              <a:cxn ang="0">
                <a:pos x="connsiteX1" y="connsiteY1"/>
              </a:cxn>
              <a:cxn ang="0">
                <a:pos x="connsiteX2" y="connsiteY2"/>
              </a:cxn>
            </a:cxnLst>
            <a:rect l="l" t="t" r="r" b="b"/>
            <a:pathLst>
              <a:path w="8374743" h="1349828">
                <a:moveTo>
                  <a:pt x="0" y="0"/>
                </a:moveTo>
                <a:lnTo>
                  <a:pt x="0" y="1349828"/>
                </a:lnTo>
                <a:lnTo>
                  <a:pt x="8374743" y="1349828"/>
                </a:lnTo>
              </a:path>
            </a:pathLst>
          </a:custGeom>
          <a:solidFill>
            <a:schemeClr val="accent1"/>
          </a:solidFill>
          <a:ln w="25400" cap="flat" cmpd="sng" algn="ctr">
            <a:solidFill>
              <a:schemeClr val="accent1"/>
            </a:solidFill>
            <a:prstDash val="solid"/>
            <a:headEnd type="oval" w="med" len="med"/>
            <a:tailEnd type="oval" w="med" len="med"/>
          </a:ln>
          <a:effectLst/>
        </p:spPr>
        <p:txBody>
          <a:bodyPr lIns="91376" tIns="45687" rIns="91376" bIns="45687" anchor="ctr"/>
          <a:lstStyle/>
          <a:p>
            <a:pPr algn="ctr">
              <a:defRPr/>
            </a:pPr>
            <a:endParaRPr lang="en-US" sz="1335" kern="0" dirty="0">
              <a:solidFill>
                <a:sysClr val="window" lastClr="FFFFFF"/>
              </a:solidFill>
              <a:cs typeface="+mn-ea"/>
              <a:sym typeface="+mn-lt"/>
            </a:endParaRPr>
          </a:p>
        </p:txBody>
      </p:sp>
      <p:sp>
        <p:nvSpPr>
          <p:cNvPr id="32" name="椭圆 31"/>
          <p:cNvSpPr/>
          <p:nvPr>
            <p:custDataLst>
              <p:tags r:id="rId5"/>
            </p:custDataLst>
          </p:nvPr>
        </p:nvSpPr>
        <p:spPr>
          <a:xfrm>
            <a:off x="2420145" y="2014940"/>
            <a:ext cx="179239" cy="177759"/>
          </a:xfrm>
          <a:prstGeom prst="ellipse">
            <a:avLst/>
          </a:prstGeom>
          <a:solidFill>
            <a:schemeClr val="accent1"/>
          </a:solidFill>
          <a:ln w="25400" cap="flat" cmpd="sng" algn="ctr">
            <a:solidFill>
              <a:sysClr val="window" lastClr="FFFFFF"/>
            </a:solidFill>
            <a:prstDash val="solid"/>
          </a:ln>
          <a:effectLst/>
        </p:spPr>
        <p:txBody>
          <a:bodyPr anchor="ctr"/>
          <a:lstStyle/>
          <a:p>
            <a:pPr algn="ctr">
              <a:defRPr/>
            </a:pPr>
            <a:endParaRPr lang="en-US" sz="1600" kern="0" dirty="0">
              <a:solidFill>
                <a:prstClr val="white"/>
              </a:solidFill>
              <a:cs typeface="+mn-ea"/>
              <a:sym typeface="+mn-lt"/>
            </a:endParaRPr>
          </a:p>
        </p:txBody>
      </p:sp>
      <p:sp>
        <p:nvSpPr>
          <p:cNvPr id="34" name="任意多边形 33"/>
          <p:cNvSpPr/>
          <p:nvPr>
            <p:custDataLst>
              <p:tags r:id="rId6"/>
            </p:custDataLst>
          </p:nvPr>
        </p:nvSpPr>
        <p:spPr>
          <a:xfrm>
            <a:off x="1037590" y="2270760"/>
            <a:ext cx="2185670" cy="3615690"/>
          </a:xfrm>
          <a:custGeom>
            <a:avLst/>
            <a:gdLst>
              <a:gd name="connsiteX0" fmla="*/ 833662 w 1293018"/>
              <a:gd name="connsiteY0" fmla="*/ 0 h 2000700"/>
              <a:gd name="connsiteX1" fmla="*/ 909753 w 1293018"/>
              <a:gd name="connsiteY1" fmla="*/ 131192 h 2000700"/>
              <a:gd name="connsiteX2" fmla="*/ 1162009 w 1293018"/>
              <a:gd name="connsiteY2" fmla="*/ 131192 h 2000700"/>
              <a:gd name="connsiteX3" fmla="*/ 1293018 w 1293018"/>
              <a:gd name="connsiteY3" fmla="*/ 262201 h 2000700"/>
              <a:gd name="connsiteX4" fmla="*/ 1293018 w 1293018"/>
              <a:gd name="connsiteY4" fmla="*/ 1869691 h 2000700"/>
              <a:gd name="connsiteX5" fmla="*/ 1162009 w 1293018"/>
              <a:gd name="connsiteY5" fmla="*/ 2000700 h 2000700"/>
              <a:gd name="connsiteX6" fmla="*/ 131009 w 1293018"/>
              <a:gd name="connsiteY6" fmla="*/ 2000700 h 2000700"/>
              <a:gd name="connsiteX7" fmla="*/ 0 w 1293018"/>
              <a:gd name="connsiteY7" fmla="*/ 1869691 h 2000700"/>
              <a:gd name="connsiteX8" fmla="*/ 0 w 1293018"/>
              <a:gd name="connsiteY8" fmla="*/ 262201 h 2000700"/>
              <a:gd name="connsiteX9" fmla="*/ 131009 w 1293018"/>
              <a:gd name="connsiteY9" fmla="*/ 131192 h 2000700"/>
              <a:gd name="connsiteX10" fmla="*/ 757570 w 1293018"/>
              <a:gd name="connsiteY10" fmla="*/ 131192 h 200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3018" h="2000700">
                <a:moveTo>
                  <a:pt x="833662" y="0"/>
                </a:moveTo>
                <a:lnTo>
                  <a:pt x="909753" y="131192"/>
                </a:lnTo>
                <a:lnTo>
                  <a:pt x="1162009" y="131192"/>
                </a:lnTo>
                <a:cubicBezTo>
                  <a:pt x="1234363" y="131192"/>
                  <a:pt x="1293018" y="189847"/>
                  <a:pt x="1293018" y="262201"/>
                </a:cubicBezTo>
                <a:lnTo>
                  <a:pt x="1293018" y="1869691"/>
                </a:lnTo>
                <a:cubicBezTo>
                  <a:pt x="1293018" y="1942045"/>
                  <a:pt x="1234363" y="2000700"/>
                  <a:pt x="1162009" y="2000700"/>
                </a:cubicBezTo>
                <a:lnTo>
                  <a:pt x="131009" y="2000700"/>
                </a:lnTo>
                <a:cubicBezTo>
                  <a:pt x="58655" y="2000700"/>
                  <a:pt x="0" y="1942045"/>
                  <a:pt x="0" y="1869691"/>
                </a:cubicBezTo>
                <a:lnTo>
                  <a:pt x="0" y="262201"/>
                </a:lnTo>
                <a:cubicBezTo>
                  <a:pt x="0" y="189847"/>
                  <a:pt x="58655" y="131192"/>
                  <a:pt x="131009" y="131192"/>
                </a:cubicBezTo>
                <a:lnTo>
                  <a:pt x="757570" y="131192"/>
                </a:lnTo>
                <a:close/>
              </a:path>
            </a:pathLst>
          </a:custGeom>
          <a:solidFill>
            <a:schemeClr val="accent1"/>
          </a:solidFill>
          <a:ln w="3175">
            <a:solidFill>
              <a:schemeClr val="bg1"/>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0"/>
              </a:spcBef>
            </a:pPr>
            <a:r>
              <a:rPr sz="1800" b="1" dirty="0">
                <a:solidFill>
                  <a:prstClr val="white"/>
                </a:solidFill>
                <a:cs typeface="+mn-ea"/>
                <a:sym typeface="+mn-lt"/>
              </a:rPr>
              <a:t>直接访问：</a:t>
            </a:r>
            <a:r>
              <a:rPr sz="1800" dirty="0">
                <a:solidFill>
                  <a:prstClr val="white"/>
                </a:solidFill>
                <a:cs typeface="+mn-ea"/>
                <a:sym typeface="+mn-lt"/>
              </a:rPr>
              <a:t>指客户在淘宝的搜索栏中搜索商品名称或店铺名称进入店铺访问的行为。</a:t>
            </a:r>
            <a:endParaRPr sz="1800" dirty="0">
              <a:solidFill>
                <a:prstClr val="white"/>
              </a:solidFill>
              <a:cs typeface="+mn-ea"/>
              <a:sym typeface="+mn-lt"/>
            </a:endParaRPr>
          </a:p>
        </p:txBody>
      </p:sp>
      <p:sp>
        <p:nvSpPr>
          <p:cNvPr id="35" name="椭圆 34"/>
          <p:cNvSpPr/>
          <p:nvPr>
            <p:custDataLst>
              <p:tags r:id="rId7"/>
            </p:custDataLst>
          </p:nvPr>
        </p:nvSpPr>
        <p:spPr>
          <a:xfrm>
            <a:off x="4870690" y="2014940"/>
            <a:ext cx="179238" cy="177759"/>
          </a:xfrm>
          <a:prstGeom prst="ellipse">
            <a:avLst/>
          </a:prstGeom>
          <a:solidFill>
            <a:schemeClr val="accent2"/>
          </a:solidFill>
          <a:ln w="25400" cap="flat" cmpd="sng" algn="ctr">
            <a:solidFill>
              <a:sysClr val="window" lastClr="FFFFFF"/>
            </a:solidFill>
            <a:prstDash val="solid"/>
          </a:ln>
          <a:effectLst/>
        </p:spPr>
        <p:txBody>
          <a:bodyPr anchor="ctr"/>
          <a:lstStyle/>
          <a:p>
            <a:pPr algn="ctr">
              <a:defRPr/>
            </a:pPr>
            <a:endParaRPr lang="en-US" sz="1600" kern="0" dirty="0">
              <a:solidFill>
                <a:prstClr val="white"/>
              </a:solidFill>
              <a:cs typeface="+mn-ea"/>
              <a:sym typeface="+mn-lt"/>
            </a:endParaRPr>
          </a:p>
        </p:txBody>
      </p:sp>
      <p:sp>
        <p:nvSpPr>
          <p:cNvPr id="37" name="任意多边形 36"/>
          <p:cNvSpPr/>
          <p:nvPr>
            <p:custDataLst>
              <p:tags r:id="rId8"/>
            </p:custDataLst>
          </p:nvPr>
        </p:nvSpPr>
        <p:spPr>
          <a:xfrm>
            <a:off x="3533140" y="2270760"/>
            <a:ext cx="2185670" cy="3615690"/>
          </a:xfrm>
          <a:custGeom>
            <a:avLst/>
            <a:gdLst>
              <a:gd name="connsiteX0" fmla="*/ 833662 w 1293018"/>
              <a:gd name="connsiteY0" fmla="*/ 0 h 2000700"/>
              <a:gd name="connsiteX1" fmla="*/ 909753 w 1293018"/>
              <a:gd name="connsiteY1" fmla="*/ 131192 h 2000700"/>
              <a:gd name="connsiteX2" fmla="*/ 1162009 w 1293018"/>
              <a:gd name="connsiteY2" fmla="*/ 131192 h 2000700"/>
              <a:gd name="connsiteX3" fmla="*/ 1293018 w 1293018"/>
              <a:gd name="connsiteY3" fmla="*/ 262201 h 2000700"/>
              <a:gd name="connsiteX4" fmla="*/ 1293018 w 1293018"/>
              <a:gd name="connsiteY4" fmla="*/ 1869691 h 2000700"/>
              <a:gd name="connsiteX5" fmla="*/ 1162009 w 1293018"/>
              <a:gd name="connsiteY5" fmla="*/ 2000700 h 2000700"/>
              <a:gd name="connsiteX6" fmla="*/ 131009 w 1293018"/>
              <a:gd name="connsiteY6" fmla="*/ 2000700 h 2000700"/>
              <a:gd name="connsiteX7" fmla="*/ 0 w 1293018"/>
              <a:gd name="connsiteY7" fmla="*/ 1869691 h 2000700"/>
              <a:gd name="connsiteX8" fmla="*/ 0 w 1293018"/>
              <a:gd name="connsiteY8" fmla="*/ 262201 h 2000700"/>
              <a:gd name="connsiteX9" fmla="*/ 131009 w 1293018"/>
              <a:gd name="connsiteY9" fmla="*/ 131192 h 2000700"/>
              <a:gd name="connsiteX10" fmla="*/ 757570 w 1293018"/>
              <a:gd name="connsiteY10" fmla="*/ 131192 h 200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3018" h="2000700">
                <a:moveTo>
                  <a:pt x="833662" y="0"/>
                </a:moveTo>
                <a:lnTo>
                  <a:pt x="909753" y="131192"/>
                </a:lnTo>
                <a:lnTo>
                  <a:pt x="1162009" y="131192"/>
                </a:lnTo>
                <a:cubicBezTo>
                  <a:pt x="1234363" y="131192"/>
                  <a:pt x="1293018" y="189847"/>
                  <a:pt x="1293018" y="262201"/>
                </a:cubicBezTo>
                <a:lnTo>
                  <a:pt x="1293018" y="1869691"/>
                </a:lnTo>
                <a:cubicBezTo>
                  <a:pt x="1293018" y="1942045"/>
                  <a:pt x="1234363" y="2000700"/>
                  <a:pt x="1162009" y="2000700"/>
                </a:cubicBezTo>
                <a:lnTo>
                  <a:pt x="131009" y="2000700"/>
                </a:lnTo>
                <a:cubicBezTo>
                  <a:pt x="58655" y="2000700"/>
                  <a:pt x="0" y="1942045"/>
                  <a:pt x="0" y="1869691"/>
                </a:cubicBezTo>
                <a:lnTo>
                  <a:pt x="0" y="262201"/>
                </a:lnTo>
                <a:cubicBezTo>
                  <a:pt x="0" y="189847"/>
                  <a:pt x="58655" y="131192"/>
                  <a:pt x="131009" y="131192"/>
                </a:cubicBezTo>
                <a:lnTo>
                  <a:pt x="757570" y="131192"/>
                </a:lnTo>
                <a:close/>
              </a:path>
            </a:pathLst>
          </a:custGeom>
          <a:solidFill>
            <a:schemeClr val="accent2"/>
          </a:solidFill>
          <a:ln w="3175">
            <a:solidFill>
              <a:schemeClr val="bg1"/>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0"/>
              </a:spcBef>
            </a:pPr>
            <a:r>
              <a:rPr lang="zh-CN" altLang="en-US" sz="1800" b="1">
                <a:solidFill>
                  <a:prstClr val="white"/>
                </a:solidFill>
                <a:cs typeface="+mn-ea"/>
                <a:sym typeface="+mn-lt"/>
              </a:rPr>
              <a:t>商品收藏：</a:t>
            </a:r>
            <a:r>
              <a:rPr lang="zh-CN" altLang="en-US" sz="1800">
                <a:solidFill>
                  <a:prstClr val="white"/>
                </a:solidFill>
                <a:cs typeface="+mn-ea"/>
                <a:sym typeface="+mn-lt"/>
              </a:rPr>
              <a:t>指客户对某款商品进行收藏的行为。商品收藏量越高，说明商品越被客户所喜爱。</a:t>
            </a:r>
            <a:endParaRPr lang="zh-CN" altLang="en-US" sz="1800">
              <a:solidFill>
                <a:prstClr val="white"/>
              </a:solidFill>
              <a:cs typeface="+mn-ea"/>
              <a:sym typeface="+mn-lt"/>
            </a:endParaRPr>
          </a:p>
        </p:txBody>
      </p:sp>
      <p:sp>
        <p:nvSpPr>
          <p:cNvPr id="38" name="椭圆 37"/>
          <p:cNvSpPr/>
          <p:nvPr>
            <p:custDataLst>
              <p:tags r:id="rId9"/>
            </p:custDataLst>
          </p:nvPr>
        </p:nvSpPr>
        <p:spPr>
          <a:xfrm>
            <a:off x="7395495" y="2014940"/>
            <a:ext cx="179238" cy="177759"/>
          </a:xfrm>
          <a:prstGeom prst="ellipse">
            <a:avLst/>
          </a:prstGeom>
          <a:solidFill>
            <a:schemeClr val="accent3"/>
          </a:solidFill>
          <a:ln w="25400" cap="flat" cmpd="sng" algn="ctr">
            <a:solidFill>
              <a:sysClr val="window" lastClr="FFFFFF"/>
            </a:solidFill>
            <a:prstDash val="solid"/>
          </a:ln>
          <a:effectLst/>
        </p:spPr>
        <p:txBody>
          <a:bodyPr anchor="ctr"/>
          <a:lstStyle/>
          <a:p>
            <a:pPr algn="ctr">
              <a:defRPr/>
            </a:pPr>
            <a:endParaRPr lang="en-US" sz="1600" kern="0" dirty="0">
              <a:solidFill>
                <a:prstClr val="white"/>
              </a:solidFill>
              <a:cs typeface="+mn-ea"/>
              <a:sym typeface="+mn-lt"/>
            </a:endParaRPr>
          </a:p>
        </p:txBody>
      </p:sp>
      <p:sp>
        <p:nvSpPr>
          <p:cNvPr id="40" name="任意多边形 39"/>
          <p:cNvSpPr/>
          <p:nvPr>
            <p:custDataLst>
              <p:tags r:id="rId10"/>
            </p:custDataLst>
          </p:nvPr>
        </p:nvSpPr>
        <p:spPr>
          <a:xfrm>
            <a:off x="6061075" y="2270760"/>
            <a:ext cx="2187575" cy="3615690"/>
          </a:xfrm>
          <a:custGeom>
            <a:avLst/>
            <a:gdLst>
              <a:gd name="connsiteX0" fmla="*/ 833662 w 1293018"/>
              <a:gd name="connsiteY0" fmla="*/ 0 h 2000700"/>
              <a:gd name="connsiteX1" fmla="*/ 909753 w 1293018"/>
              <a:gd name="connsiteY1" fmla="*/ 131192 h 2000700"/>
              <a:gd name="connsiteX2" fmla="*/ 1162009 w 1293018"/>
              <a:gd name="connsiteY2" fmla="*/ 131192 h 2000700"/>
              <a:gd name="connsiteX3" fmla="*/ 1293018 w 1293018"/>
              <a:gd name="connsiteY3" fmla="*/ 262201 h 2000700"/>
              <a:gd name="connsiteX4" fmla="*/ 1293018 w 1293018"/>
              <a:gd name="connsiteY4" fmla="*/ 1869691 h 2000700"/>
              <a:gd name="connsiteX5" fmla="*/ 1162009 w 1293018"/>
              <a:gd name="connsiteY5" fmla="*/ 2000700 h 2000700"/>
              <a:gd name="connsiteX6" fmla="*/ 131009 w 1293018"/>
              <a:gd name="connsiteY6" fmla="*/ 2000700 h 2000700"/>
              <a:gd name="connsiteX7" fmla="*/ 0 w 1293018"/>
              <a:gd name="connsiteY7" fmla="*/ 1869691 h 2000700"/>
              <a:gd name="connsiteX8" fmla="*/ 0 w 1293018"/>
              <a:gd name="connsiteY8" fmla="*/ 262201 h 2000700"/>
              <a:gd name="connsiteX9" fmla="*/ 131009 w 1293018"/>
              <a:gd name="connsiteY9" fmla="*/ 131192 h 2000700"/>
              <a:gd name="connsiteX10" fmla="*/ 757570 w 1293018"/>
              <a:gd name="connsiteY10" fmla="*/ 131192 h 200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3018" h="2000700">
                <a:moveTo>
                  <a:pt x="833662" y="0"/>
                </a:moveTo>
                <a:lnTo>
                  <a:pt x="909753" y="131192"/>
                </a:lnTo>
                <a:lnTo>
                  <a:pt x="1162009" y="131192"/>
                </a:lnTo>
                <a:cubicBezTo>
                  <a:pt x="1234363" y="131192"/>
                  <a:pt x="1293018" y="189847"/>
                  <a:pt x="1293018" y="262201"/>
                </a:cubicBezTo>
                <a:lnTo>
                  <a:pt x="1293018" y="1869691"/>
                </a:lnTo>
                <a:cubicBezTo>
                  <a:pt x="1293018" y="1942045"/>
                  <a:pt x="1234363" y="2000700"/>
                  <a:pt x="1162009" y="2000700"/>
                </a:cubicBezTo>
                <a:lnTo>
                  <a:pt x="131009" y="2000700"/>
                </a:lnTo>
                <a:cubicBezTo>
                  <a:pt x="58655" y="2000700"/>
                  <a:pt x="0" y="1942045"/>
                  <a:pt x="0" y="1869691"/>
                </a:cubicBezTo>
                <a:lnTo>
                  <a:pt x="0" y="262201"/>
                </a:lnTo>
                <a:cubicBezTo>
                  <a:pt x="0" y="189847"/>
                  <a:pt x="58655" y="131192"/>
                  <a:pt x="131009" y="131192"/>
                </a:cubicBezTo>
                <a:lnTo>
                  <a:pt x="757570" y="131192"/>
                </a:lnTo>
                <a:close/>
              </a:path>
            </a:pathLst>
          </a:custGeom>
          <a:solidFill>
            <a:schemeClr val="accent3"/>
          </a:solidFill>
          <a:ln w="3175">
            <a:solidFill>
              <a:schemeClr val="bg1"/>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0"/>
              </a:spcBef>
            </a:pPr>
            <a:r>
              <a:rPr lang="zh-CN" altLang="en-US" sz="1800" b="1">
                <a:solidFill>
                  <a:prstClr val="white"/>
                </a:solidFill>
                <a:cs typeface="+mn-ea"/>
                <a:sym typeface="+mn-lt"/>
              </a:rPr>
              <a:t>购物车：</a:t>
            </a:r>
            <a:r>
              <a:rPr lang="zh-CN" altLang="en-US" sz="1800">
                <a:solidFill>
                  <a:prstClr val="white"/>
                </a:solidFill>
                <a:cs typeface="+mn-ea"/>
                <a:sym typeface="+mn-lt"/>
              </a:rPr>
              <a:t>客户将商品添加到购物车后，可以通过购物车快速访问商品和店铺，以及实现下单购买。这种行为表示客户对店铺的商品很感兴趣，并且具有较强的购买欲望，从而形成了较高的转化率。</a:t>
            </a:r>
            <a:endParaRPr lang="zh-CN" altLang="en-US" sz="1800">
              <a:solidFill>
                <a:prstClr val="white"/>
              </a:solidFill>
              <a:cs typeface="+mn-ea"/>
              <a:sym typeface="+mn-lt"/>
            </a:endParaRPr>
          </a:p>
        </p:txBody>
      </p:sp>
      <p:sp>
        <p:nvSpPr>
          <p:cNvPr id="41" name="椭圆 40"/>
          <p:cNvSpPr/>
          <p:nvPr>
            <p:custDataLst>
              <p:tags r:id="rId11"/>
            </p:custDataLst>
          </p:nvPr>
        </p:nvSpPr>
        <p:spPr>
          <a:xfrm>
            <a:off x="9923840" y="2014940"/>
            <a:ext cx="179238" cy="177759"/>
          </a:xfrm>
          <a:prstGeom prst="ellipse">
            <a:avLst/>
          </a:prstGeom>
          <a:solidFill>
            <a:schemeClr val="accent4"/>
          </a:solidFill>
          <a:ln w="25400" cap="flat" cmpd="sng" algn="ctr">
            <a:solidFill>
              <a:sysClr val="window" lastClr="FFFFFF"/>
            </a:solidFill>
            <a:prstDash val="solid"/>
          </a:ln>
          <a:effectLst/>
        </p:spPr>
        <p:txBody>
          <a:bodyPr anchor="ctr"/>
          <a:lstStyle/>
          <a:p>
            <a:pPr algn="ctr">
              <a:defRPr/>
            </a:pPr>
            <a:endParaRPr lang="en-US" sz="1600" kern="0" dirty="0">
              <a:solidFill>
                <a:prstClr val="white"/>
              </a:solidFill>
              <a:cs typeface="+mn-ea"/>
              <a:sym typeface="+mn-lt"/>
            </a:endParaRPr>
          </a:p>
        </p:txBody>
      </p:sp>
      <p:sp>
        <p:nvSpPr>
          <p:cNvPr id="43" name="任意多边形 42"/>
          <p:cNvSpPr/>
          <p:nvPr>
            <p:custDataLst>
              <p:tags r:id="rId12"/>
            </p:custDataLst>
          </p:nvPr>
        </p:nvSpPr>
        <p:spPr>
          <a:xfrm>
            <a:off x="8590915" y="2270760"/>
            <a:ext cx="2343785" cy="3615690"/>
          </a:xfrm>
          <a:custGeom>
            <a:avLst/>
            <a:gdLst>
              <a:gd name="connsiteX0" fmla="*/ 833662 w 1293018"/>
              <a:gd name="connsiteY0" fmla="*/ 0 h 2000700"/>
              <a:gd name="connsiteX1" fmla="*/ 909753 w 1293018"/>
              <a:gd name="connsiteY1" fmla="*/ 131192 h 2000700"/>
              <a:gd name="connsiteX2" fmla="*/ 1162009 w 1293018"/>
              <a:gd name="connsiteY2" fmla="*/ 131192 h 2000700"/>
              <a:gd name="connsiteX3" fmla="*/ 1293018 w 1293018"/>
              <a:gd name="connsiteY3" fmla="*/ 262201 h 2000700"/>
              <a:gd name="connsiteX4" fmla="*/ 1293018 w 1293018"/>
              <a:gd name="connsiteY4" fmla="*/ 1869691 h 2000700"/>
              <a:gd name="connsiteX5" fmla="*/ 1162009 w 1293018"/>
              <a:gd name="connsiteY5" fmla="*/ 2000700 h 2000700"/>
              <a:gd name="connsiteX6" fmla="*/ 131009 w 1293018"/>
              <a:gd name="connsiteY6" fmla="*/ 2000700 h 2000700"/>
              <a:gd name="connsiteX7" fmla="*/ 0 w 1293018"/>
              <a:gd name="connsiteY7" fmla="*/ 1869691 h 2000700"/>
              <a:gd name="connsiteX8" fmla="*/ 0 w 1293018"/>
              <a:gd name="connsiteY8" fmla="*/ 262201 h 2000700"/>
              <a:gd name="connsiteX9" fmla="*/ 131009 w 1293018"/>
              <a:gd name="connsiteY9" fmla="*/ 131192 h 2000700"/>
              <a:gd name="connsiteX10" fmla="*/ 757570 w 1293018"/>
              <a:gd name="connsiteY10" fmla="*/ 131192 h 200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3018" h="2000700">
                <a:moveTo>
                  <a:pt x="833662" y="0"/>
                </a:moveTo>
                <a:lnTo>
                  <a:pt x="909753" y="131192"/>
                </a:lnTo>
                <a:lnTo>
                  <a:pt x="1162009" y="131192"/>
                </a:lnTo>
                <a:cubicBezTo>
                  <a:pt x="1234363" y="131192"/>
                  <a:pt x="1293018" y="189847"/>
                  <a:pt x="1293018" y="262201"/>
                </a:cubicBezTo>
                <a:lnTo>
                  <a:pt x="1293018" y="1869691"/>
                </a:lnTo>
                <a:cubicBezTo>
                  <a:pt x="1293018" y="1942045"/>
                  <a:pt x="1234363" y="2000700"/>
                  <a:pt x="1162009" y="2000700"/>
                </a:cubicBezTo>
                <a:lnTo>
                  <a:pt x="131009" y="2000700"/>
                </a:lnTo>
                <a:cubicBezTo>
                  <a:pt x="58655" y="2000700"/>
                  <a:pt x="0" y="1942045"/>
                  <a:pt x="0" y="1869691"/>
                </a:cubicBezTo>
                <a:lnTo>
                  <a:pt x="0" y="262201"/>
                </a:lnTo>
                <a:cubicBezTo>
                  <a:pt x="0" y="189847"/>
                  <a:pt x="58655" y="131192"/>
                  <a:pt x="131009" y="131192"/>
                </a:cubicBezTo>
                <a:lnTo>
                  <a:pt x="757570" y="131192"/>
                </a:lnTo>
                <a:close/>
              </a:path>
            </a:pathLst>
          </a:custGeom>
          <a:solidFill>
            <a:schemeClr val="accent4"/>
          </a:solidFill>
          <a:ln w="3175">
            <a:solidFill>
              <a:schemeClr val="bg1"/>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0"/>
              </a:spcBef>
            </a:pPr>
            <a:r>
              <a:rPr sz="1800" b="1">
                <a:solidFill>
                  <a:prstClr val="white"/>
                </a:solidFill>
                <a:cs typeface="+mn-ea"/>
                <a:sym typeface="+mn-lt"/>
              </a:rPr>
              <a:t>已买到的商品：</a:t>
            </a:r>
            <a:r>
              <a:rPr sz="1800">
                <a:solidFill>
                  <a:prstClr val="white"/>
                </a:solidFill>
                <a:cs typeface="+mn-ea"/>
                <a:sym typeface="+mn-lt"/>
              </a:rPr>
              <a:t>指客户在某店铺已经购买的商品。客户可以直接通过“已买到的宝贝”</a:t>
            </a:r>
            <a:endParaRPr sz="1800">
              <a:solidFill>
                <a:prstClr val="white"/>
              </a:solidFill>
              <a:cs typeface="+mn-ea"/>
              <a:sym typeface="+mn-lt"/>
            </a:endParaRPr>
          </a:p>
          <a:p>
            <a:pPr>
              <a:spcBef>
                <a:spcPct val="0"/>
              </a:spcBef>
            </a:pPr>
            <a:r>
              <a:rPr sz="1800">
                <a:solidFill>
                  <a:prstClr val="white"/>
                </a:solidFill>
                <a:cs typeface="+mn-ea"/>
                <a:sym typeface="+mn-lt"/>
              </a:rPr>
              <a:t>超链接查看已经购买的所有商品，再次查看的行为往往表示客户对店铺的商品、客服、物流等各方面都感到满意，希望进行二次或多次购买。</a:t>
            </a:r>
            <a:endParaRPr sz="1800">
              <a:solidFill>
                <a:prstClr val="white"/>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p:txBody>
          <a:bodyPr/>
          <a:lstStyle/>
          <a:p>
            <a:r>
              <a:rPr lang="zh-CN" altLang="en-US">
                <a:latin typeface="+mn-lt"/>
                <a:ea typeface="+mn-ea"/>
                <a:cs typeface="+mn-ea"/>
                <a:sym typeface="+mn-lt"/>
              </a:rPr>
              <a:t>一、流量来源的分类</a:t>
            </a:r>
            <a:endParaRPr lang="zh-CN" altLang="en-US" dirty="0">
              <a:latin typeface="+mn-lt"/>
              <a:ea typeface="+mn-ea"/>
              <a:cs typeface="+mn-ea"/>
              <a:sym typeface="+mn-lt"/>
            </a:endParaRPr>
          </a:p>
        </p:txBody>
      </p:sp>
      <p:sp>
        <p:nvSpPr>
          <p:cNvPr id="14" name="文本框 5"/>
          <p:cNvSpPr txBox="1">
            <a:spLocks noChangeArrowheads="1"/>
          </p:cNvSpPr>
          <p:nvPr>
            <p:custDataLst>
              <p:tags r:id="rId2"/>
            </p:custDataLst>
          </p:nvPr>
        </p:nvSpPr>
        <p:spPr bwMode="auto">
          <a:xfrm>
            <a:off x="7849701" y="307062"/>
            <a:ext cx="196664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dist"/>
            <a:r>
              <a:rPr lang="zh-CN" altLang="en-US" sz="2400" b="1" dirty="0" smtClean="0">
                <a:solidFill>
                  <a:schemeClr val="accent1"/>
                </a:solidFill>
                <a:latin typeface="+mn-lt"/>
                <a:ea typeface="+mn-ea"/>
                <a:cs typeface="+mn-ea"/>
                <a:sym typeface="+mn-lt"/>
              </a:rPr>
              <a:t>相关知识</a:t>
            </a:r>
            <a:endParaRPr lang="zh-CN" altLang="en-US" sz="2400" b="1" dirty="0" smtClean="0">
              <a:solidFill>
                <a:schemeClr val="accent1"/>
              </a:solidFill>
              <a:latin typeface="+mn-lt"/>
              <a:ea typeface="+mn-ea"/>
              <a:cs typeface="+mn-ea"/>
              <a:sym typeface="+mn-lt"/>
            </a:endParaRPr>
          </a:p>
        </p:txBody>
      </p:sp>
      <p:sp>
        <p:nvSpPr>
          <p:cNvPr id="17" name="矩形 16"/>
          <p:cNvSpPr/>
          <p:nvPr>
            <p:custDataLst>
              <p:tags r:id="rId3"/>
            </p:custDataLst>
          </p:nvPr>
        </p:nvSpPr>
        <p:spPr>
          <a:xfrm>
            <a:off x="838091" y="988272"/>
            <a:ext cx="2316480" cy="460375"/>
          </a:xfrm>
          <a:prstGeom prst="rect">
            <a:avLst/>
          </a:prstGeom>
        </p:spPr>
        <p:txBody>
          <a:bodyPr wrap="none">
            <a:spAutoFit/>
          </a:bodyPr>
          <a:lstStyle/>
          <a:p>
            <a:pPr algn="l"/>
            <a:r>
              <a:rPr lang="zh-CN" altLang="en-US">
                <a:solidFill>
                  <a:srgbClr val="E5450F"/>
                </a:solidFill>
                <a:cs typeface="+mn-ea"/>
                <a:sym typeface="+mn-lt"/>
              </a:rPr>
              <a:t>（二）付费流量</a:t>
            </a:r>
            <a:endParaRPr lang="zh-CN" altLang="en-US">
              <a:solidFill>
                <a:srgbClr val="E5450F"/>
              </a:solidFill>
              <a:cs typeface="+mn-ea"/>
              <a:sym typeface="+mn-lt"/>
            </a:endParaRPr>
          </a:p>
        </p:txBody>
      </p:sp>
      <p:grpSp>
        <p:nvGrpSpPr>
          <p:cNvPr id="5" name="组合 4"/>
          <p:cNvGrpSpPr/>
          <p:nvPr/>
        </p:nvGrpSpPr>
        <p:grpSpPr>
          <a:xfrm>
            <a:off x="7827010" y="1685925"/>
            <a:ext cx="3928110" cy="4990465"/>
            <a:chOff x="8023910" y="1879918"/>
            <a:chExt cx="2900680" cy="3936682"/>
          </a:xfrm>
        </p:grpSpPr>
        <p:sp>
          <p:nvSpPr>
            <p:cNvPr id="18" name="íślíḋè-Rectangle 11"/>
            <p:cNvSpPr/>
            <p:nvPr>
              <p:custDataLst>
                <p:tags r:id="rId4"/>
              </p:custDataLst>
            </p:nvPr>
          </p:nvSpPr>
          <p:spPr>
            <a:xfrm>
              <a:off x="8115435" y="2003926"/>
              <a:ext cx="2717260" cy="3812674"/>
            </a:xfrm>
            <a:prstGeom prst="rect">
              <a:avLst/>
            </a:prstGeom>
            <a:ln w="19050">
              <a:solidFill>
                <a:schemeClr val="accent3"/>
              </a:solidFill>
            </a:ln>
          </p:spPr>
          <p:style>
            <a:lnRef idx="1">
              <a:schemeClr val="accent1"/>
            </a:lnRef>
            <a:fillRef idx="0">
              <a:schemeClr val="accent1"/>
            </a:fillRef>
            <a:effectRef idx="0">
              <a:schemeClr val="accent1"/>
            </a:effectRef>
            <a:fontRef idx="minor">
              <a:schemeClr val="tx1"/>
            </a:fontRef>
          </p:style>
          <p:txBody>
            <a:bodyPr wrap="square" tIns="2160000" anchor="t" anchorCtr="1">
              <a:noAutofit/>
            </a:bodyPr>
            <a:lstStyle/>
            <a:p>
              <a:pPr algn="ctr">
                <a:lnSpc>
                  <a:spcPct val="120000"/>
                </a:lnSpc>
              </a:pPr>
              <a:endParaRPr lang="zh-CN" altLang="en-US" sz="2200" b="1">
                <a:latin typeface="Arial" panose="020B0604020202020204" pitchFamily="34" charset="0"/>
                <a:ea typeface="微软雅黑" panose="020B0503020204020204" pitchFamily="34" charset="-122"/>
                <a:sym typeface="Arial" panose="020B0604020202020204" pitchFamily="34" charset="0"/>
              </a:endParaRPr>
            </a:p>
          </p:txBody>
        </p:sp>
        <p:sp>
          <p:nvSpPr>
            <p:cNvPr id="19" name="íślíḋè-Arrow: Pentagon 12"/>
            <p:cNvSpPr/>
            <p:nvPr>
              <p:custDataLst>
                <p:tags r:id="rId5"/>
              </p:custDataLst>
            </p:nvPr>
          </p:nvSpPr>
          <p:spPr>
            <a:xfrm rot="5400000">
              <a:off x="9117774" y="786053"/>
              <a:ext cx="712951" cy="2900680"/>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216000" tIns="0" anchor="t" anchorCtr="1">
              <a:normAutofit/>
            </a:bodyPr>
            <a:lstStyle/>
            <a:p>
              <a:pPr algn="ctr"/>
              <a:r>
                <a:rPr lang="zh-CN" altLang="en-US" sz="2200" b="1">
                  <a:latin typeface="Arial" panose="020B0604020202020204" pitchFamily="34" charset="0"/>
                  <a:ea typeface="微软雅黑" panose="020B0503020204020204" pitchFamily="34" charset="-122"/>
                  <a:sym typeface="Arial" panose="020B0604020202020204" pitchFamily="34" charset="0"/>
                </a:rPr>
                <a:t>引力魔方</a:t>
              </a:r>
              <a:endParaRPr lang="zh-CN" altLang="en-US" sz="2200" b="1">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0" name="组合 19"/>
          <p:cNvGrpSpPr/>
          <p:nvPr/>
        </p:nvGrpSpPr>
        <p:grpSpPr>
          <a:xfrm>
            <a:off x="284480" y="1666875"/>
            <a:ext cx="3100705" cy="5010785"/>
            <a:chOff x="1182057" y="1879919"/>
            <a:chExt cx="3100705" cy="4872989"/>
          </a:xfrm>
        </p:grpSpPr>
        <p:sp>
          <p:nvSpPr>
            <p:cNvPr id="21" name="íślíḋè-Rectangle 1"/>
            <p:cNvSpPr/>
            <p:nvPr>
              <p:custDataLst>
                <p:tags r:id="rId6"/>
              </p:custDataLst>
            </p:nvPr>
          </p:nvSpPr>
          <p:spPr>
            <a:xfrm>
              <a:off x="1290641" y="2003743"/>
              <a:ext cx="2876550" cy="4749165"/>
            </a:xfrm>
            <a:prstGeom prst="rect">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wrap="square" tIns="2160000" anchor="t" anchorCtr="1">
              <a:noAutofit/>
            </a:bodyPr>
            <a:lstStyle/>
            <a:p>
              <a:pPr algn="ctr">
                <a:lnSpc>
                  <a:spcPct val="120000"/>
                </a:lnSpc>
              </a:pP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22" name="íślíḋè-Arrow: Pentagon 2"/>
            <p:cNvSpPr/>
            <p:nvPr>
              <p:custDataLst>
                <p:tags r:id="rId7"/>
              </p:custDataLst>
            </p:nvPr>
          </p:nvSpPr>
          <p:spPr>
            <a:xfrm rot="5400000">
              <a:off x="2283464" y="778511"/>
              <a:ext cx="897890" cy="310070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216000" anchor="t" anchorCtr="1">
              <a:normAutofit/>
            </a:bodyPr>
            <a:lstStyle/>
            <a:p>
              <a:pPr algn="ctr"/>
              <a:r>
                <a:rPr lang="zh-CN" altLang="en-US" sz="2200" b="1">
                  <a:latin typeface="Arial" panose="020B0604020202020204" pitchFamily="34" charset="0"/>
                  <a:ea typeface="微软雅黑" panose="020B0503020204020204" pitchFamily="34" charset="-122"/>
                  <a:sym typeface="Arial" panose="020B0604020202020204" pitchFamily="34" charset="0"/>
                </a:rPr>
                <a:t>淘宝联盟</a:t>
              </a:r>
              <a:endParaRPr lang="zh-CN" altLang="en-US" sz="2200" b="1">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3" name="组合 22"/>
          <p:cNvGrpSpPr/>
          <p:nvPr/>
        </p:nvGrpSpPr>
        <p:grpSpPr>
          <a:xfrm>
            <a:off x="3610610" y="1685925"/>
            <a:ext cx="3914140" cy="4991100"/>
            <a:chOff x="4645609" y="1879661"/>
            <a:chExt cx="2900680" cy="3936939"/>
          </a:xfrm>
        </p:grpSpPr>
        <p:sp>
          <p:nvSpPr>
            <p:cNvPr id="24" name="íślíḋè-Rectangle 6"/>
            <p:cNvSpPr/>
            <p:nvPr>
              <p:custDataLst>
                <p:tags r:id="rId8"/>
              </p:custDataLst>
            </p:nvPr>
          </p:nvSpPr>
          <p:spPr>
            <a:xfrm>
              <a:off x="4737371" y="2003926"/>
              <a:ext cx="2717260" cy="3812674"/>
            </a:xfrm>
            <a:prstGeom prst="rect">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wrap="square" tIns="2160000" anchor="t" anchorCtr="1">
              <a:noAutofit/>
            </a:bodyPr>
            <a:lstStyle/>
            <a:p>
              <a:pPr algn="ctr">
                <a:lnSpc>
                  <a:spcPct val="120000"/>
                </a:lnSpc>
              </a:pPr>
              <a:endParaRPr lang="zh-CN" altLang="en-US" sz="2200" b="1">
                <a:latin typeface="Arial" panose="020B0604020202020204" pitchFamily="34" charset="0"/>
                <a:ea typeface="微软雅黑" panose="020B0503020204020204" pitchFamily="34" charset="-122"/>
                <a:sym typeface="Arial" panose="020B0604020202020204" pitchFamily="34" charset="0"/>
              </a:endParaRPr>
            </a:p>
          </p:txBody>
        </p:sp>
        <p:sp>
          <p:nvSpPr>
            <p:cNvPr id="25" name="íślíḋè-Arrow: Pentagon 7"/>
            <p:cNvSpPr/>
            <p:nvPr>
              <p:custDataLst>
                <p:tags r:id="rId9"/>
              </p:custDataLst>
            </p:nvPr>
          </p:nvSpPr>
          <p:spPr>
            <a:xfrm rot="5400000">
              <a:off x="5738748" y="786522"/>
              <a:ext cx="714402" cy="2900680"/>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216000" anchor="t" anchorCtr="1">
              <a:normAutofit/>
            </a:bodyPr>
            <a:lstStyle/>
            <a:p>
              <a:pPr algn="ctr"/>
              <a:r>
                <a:rPr lang="zh-CN" altLang="en-US" sz="2200" b="1">
                  <a:latin typeface="Arial" panose="020B0604020202020204" pitchFamily="34" charset="0"/>
                  <a:ea typeface="微软雅黑" panose="020B0503020204020204" pitchFamily="34" charset="-122"/>
                  <a:sym typeface="Arial" panose="020B0604020202020204" pitchFamily="34" charset="0"/>
                </a:rPr>
                <a:t>直通车</a:t>
              </a:r>
              <a:endParaRPr lang="zh-CN" altLang="en-US" sz="2200" b="1">
                <a:latin typeface="Arial" panose="020B0604020202020204" pitchFamily="34" charset="0"/>
                <a:ea typeface="微软雅黑" panose="020B0503020204020204" pitchFamily="34" charset="-122"/>
                <a:sym typeface="Arial" panose="020B0604020202020204" pitchFamily="34" charset="0"/>
              </a:endParaRPr>
            </a:p>
          </p:txBody>
        </p:sp>
      </p:grpSp>
      <p:sp>
        <p:nvSpPr>
          <p:cNvPr id="26" name="文本框 25"/>
          <p:cNvSpPr txBox="1"/>
          <p:nvPr>
            <p:custDataLst>
              <p:tags r:id="rId10"/>
            </p:custDataLst>
          </p:nvPr>
        </p:nvSpPr>
        <p:spPr>
          <a:xfrm>
            <a:off x="413385" y="2610108"/>
            <a:ext cx="2856865" cy="1960880"/>
          </a:xfrm>
          <a:prstGeom prst="rect">
            <a:avLst/>
          </a:prstGeom>
          <a:noFill/>
        </p:spPr>
        <p:txBody>
          <a:bodyPr wrap="square" rtlCol="0" anchor="t">
            <a:noAutofit/>
          </a:bodyPr>
          <a:lstStyle/>
          <a:p>
            <a:pPr algn="ctr">
              <a:lnSpc>
                <a:spcPct val="120000"/>
              </a:lnSpc>
            </a:pPr>
            <a:r>
              <a:rPr lang="zh-CN" altLang="en-US" sz="1800">
                <a:latin typeface="Arial" panose="020B0604020202020204" pitchFamily="34" charset="0"/>
                <a:ea typeface="微软雅黑" panose="020B0503020204020204" pitchFamily="34" charset="-122"/>
                <a:sym typeface="Arial" panose="020B0604020202020204" pitchFamily="34" charset="0"/>
              </a:rPr>
              <a:t>淘宝联盟是一个推广平台，商家可以在平台上发布商品的推广任务，平台上的其他组织或个人可以接受任务并进行推广，以获取商家支付的佣金。通过淘宝联盟，商家可以在平台上获得更多的曝光和销售机会，而接受任务的一方</a:t>
            </a:r>
            <a:endParaRPr lang="zh-CN" altLang="en-US" sz="1800">
              <a:latin typeface="Arial" panose="020B0604020202020204" pitchFamily="34" charset="0"/>
              <a:ea typeface="微软雅黑" panose="020B0503020204020204" pitchFamily="34" charset="-122"/>
              <a:sym typeface="Arial" panose="020B0604020202020204" pitchFamily="34" charset="0"/>
            </a:endParaRPr>
          </a:p>
          <a:p>
            <a:pPr algn="ctr">
              <a:lnSpc>
                <a:spcPct val="120000"/>
              </a:lnSpc>
            </a:pPr>
            <a:r>
              <a:rPr lang="zh-CN" altLang="en-US" sz="1800">
                <a:latin typeface="Arial" panose="020B0604020202020204" pitchFamily="34" charset="0"/>
                <a:ea typeface="微软雅黑" panose="020B0503020204020204" pitchFamily="34" charset="-122"/>
                <a:sym typeface="Arial" panose="020B0604020202020204" pitchFamily="34" charset="0"/>
              </a:rPr>
              <a:t>则可以通过合作推广获得一定的佣金收益。</a:t>
            </a:r>
            <a:endParaRPr lang="zh-CN" altLang="en-US" sz="1800">
              <a:latin typeface="Arial" panose="020B0604020202020204" pitchFamily="34" charset="0"/>
              <a:ea typeface="微软雅黑" panose="020B0503020204020204" pitchFamily="34" charset="-122"/>
              <a:sym typeface="Arial" panose="020B0604020202020204" pitchFamily="34" charset="0"/>
            </a:endParaRPr>
          </a:p>
        </p:txBody>
      </p:sp>
      <p:sp>
        <p:nvSpPr>
          <p:cNvPr id="27" name="文本框 26"/>
          <p:cNvSpPr txBox="1"/>
          <p:nvPr>
            <p:custDataLst>
              <p:tags r:id="rId11"/>
            </p:custDataLst>
          </p:nvPr>
        </p:nvSpPr>
        <p:spPr>
          <a:xfrm>
            <a:off x="3734435" y="2609850"/>
            <a:ext cx="3634105" cy="2473960"/>
          </a:xfrm>
          <a:prstGeom prst="rect">
            <a:avLst/>
          </a:prstGeom>
          <a:noFill/>
        </p:spPr>
        <p:txBody>
          <a:bodyPr wrap="square" rtlCol="0" anchor="t">
            <a:noAutofit/>
          </a:bodyPr>
          <a:lstStyle/>
          <a:p>
            <a:pPr algn="ctr">
              <a:lnSpc>
                <a:spcPct val="120000"/>
              </a:lnSpc>
            </a:pPr>
            <a:r>
              <a:rPr lang="zh-CN" altLang="en-US" sz="1800">
                <a:latin typeface="Arial" panose="020B0604020202020204" pitchFamily="34" charset="0"/>
                <a:ea typeface="微软雅黑" panose="020B0503020204020204" pitchFamily="34" charset="-122"/>
                <a:sym typeface="Arial" panose="020B0604020202020204" pitchFamily="34" charset="0"/>
              </a:rPr>
              <a:t>直通车是淘宝推出的一种广告投放商品，它可以在淘宝的搜索结果页面、商品详情页或其他特定位置展示商品或店铺，帮助商家更好地推广和销售商品。</a:t>
            </a:r>
            <a:endParaRPr lang="zh-CN" altLang="en-US" sz="1800">
              <a:latin typeface="Arial" panose="020B0604020202020204" pitchFamily="34" charset="0"/>
              <a:ea typeface="微软雅黑" panose="020B0503020204020204" pitchFamily="34" charset="-122"/>
              <a:sym typeface="Arial" panose="020B0604020202020204" pitchFamily="34" charset="0"/>
            </a:endParaRPr>
          </a:p>
        </p:txBody>
      </p:sp>
      <p:sp>
        <p:nvSpPr>
          <p:cNvPr id="28" name="文本框 27"/>
          <p:cNvSpPr txBox="1"/>
          <p:nvPr>
            <p:custDataLst>
              <p:tags r:id="rId12"/>
            </p:custDataLst>
          </p:nvPr>
        </p:nvSpPr>
        <p:spPr>
          <a:xfrm>
            <a:off x="8077835" y="2647950"/>
            <a:ext cx="3402330" cy="2329815"/>
          </a:xfrm>
          <a:prstGeom prst="rect">
            <a:avLst/>
          </a:prstGeom>
          <a:noFill/>
        </p:spPr>
        <p:txBody>
          <a:bodyPr wrap="square" rtlCol="0" anchor="t">
            <a:noAutofit/>
          </a:bodyPr>
          <a:lstStyle/>
          <a:p>
            <a:pPr algn="ctr">
              <a:lnSpc>
                <a:spcPct val="120000"/>
              </a:lnSpc>
            </a:pPr>
            <a:r>
              <a:rPr lang="zh-CN" altLang="en-US" sz="1800">
                <a:latin typeface="Arial" panose="020B0604020202020204" pitchFamily="34" charset="0"/>
                <a:ea typeface="微软雅黑" panose="020B0503020204020204" pitchFamily="34" charset="-122"/>
                <a:sym typeface="Arial" panose="020B0604020202020204" pitchFamily="34" charset="0"/>
              </a:rPr>
              <a:t>引力魔方则侧重于定向展示和推广，引力魔方会在淘宝的主要广告位中展示商品，并能针对符合自身商品的客户，在一些定向位置专门展示商品给指定客户。</a:t>
            </a:r>
            <a:endParaRPr lang="zh-CN" altLang="en-US" sz="1800">
              <a:latin typeface="Arial" panose="020B0604020202020204" pitchFamily="34" charset="0"/>
              <a:ea typeface="微软雅黑" panose="020B0503020204020204" pitchFamily="34" charset="-122"/>
              <a:sym typeface="Arial" panose="020B0604020202020204" pitchFamily="34" charset="0"/>
            </a:endParaRPr>
          </a:p>
        </p:txBody>
      </p:sp>
      <p:pic>
        <p:nvPicPr>
          <p:cNvPr id="6" name="图片 5"/>
          <p:cNvPicPr>
            <a:picLocks noChangeAspect="1"/>
          </p:cNvPicPr>
          <p:nvPr>
            <p:custDataLst>
              <p:tags r:id="rId13"/>
            </p:custDataLst>
          </p:nvPr>
        </p:nvPicPr>
        <p:blipFill>
          <a:blip r:embed="rId14"/>
          <a:stretch>
            <a:fillRect/>
          </a:stretch>
        </p:blipFill>
        <p:spPr>
          <a:xfrm>
            <a:off x="3956050" y="4298950"/>
            <a:ext cx="3308350" cy="2292985"/>
          </a:xfrm>
          <a:prstGeom prst="rect">
            <a:avLst/>
          </a:prstGeom>
        </p:spPr>
      </p:pic>
      <p:pic>
        <p:nvPicPr>
          <p:cNvPr id="7" name="图片 6"/>
          <p:cNvPicPr>
            <a:picLocks noChangeAspect="1"/>
          </p:cNvPicPr>
          <p:nvPr>
            <p:custDataLst>
              <p:tags r:id="rId15"/>
            </p:custDataLst>
          </p:nvPr>
        </p:nvPicPr>
        <p:blipFill>
          <a:blip r:embed="rId16"/>
          <a:stretch>
            <a:fillRect/>
          </a:stretch>
        </p:blipFill>
        <p:spPr>
          <a:xfrm>
            <a:off x="8077835" y="4560570"/>
            <a:ext cx="3465830" cy="20123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0000" decel="6000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accel="40000" decel="60000"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1000" fill="hold"/>
                                        <p:tgtEl>
                                          <p:spTgt spid="23"/>
                                        </p:tgtEl>
                                        <p:attrNameLst>
                                          <p:attrName>ppt_x</p:attrName>
                                        </p:attrNameLst>
                                      </p:cBhvr>
                                      <p:tavLst>
                                        <p:tav tm="0">
                                          <p:val>
                                            <p:strVal val="#ppt_x"/>
                                          </p:val>
                                        </p:tav>
                                        <p:tav tm="100000">
                                          <p:val>
                                            <p:strVal val="#ppt_x"/>
                                          </p:val>
                                        </p:tav>
                                      </p:tavLst>
                                    </p:anim>
                                    <p:anim calcmode="lin" valueType="num">
                                      <p:cBhvr additive="base">
                                        <p:cTn id="13" dur="1000" fill="hold"/>
                                        <p:tgtEl>
                                          <p:spTgt spid="2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accel="40000" decel="6000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p:txBody>
          <a:bodyPr/>
          <a:lstStyle/>
          <a:p>
            <a:r>
              <a:rPr lang="zh-CN" altLang="en-US">
                <a:latin typeface="+mn-lt"/>
                <a:ea typeface="+mn-ea"/>
                <a:cs typeface="+mn-ea"/>
                <a:sym typeface="+mn-lt"/>
              </a:rPr>
              <a:t>一、流量来源的分类</a:t>
            </a:r>
            <a:endParaRPr lang="zh-CN" altLang="en-US" dirty="0">
              <a:latin typeface="+mn-lt"/>
              <a:ea typeface="+mn-ea"/>
              <a:cs typeface="+mn-ea"/>
              <a:sym typeface="+mn-lt"/>
            </a:endParaRPr>
          </a:p>
        </p:txBody>
      </p:sp>
      <p:sp>
        <p:nvSpPr>
          <p:cNvPr id="14" name="文本框 5"/>
          <p:cNvSpPr txBox="1">
            <a:spLocks noChangeArrowheads="1"/>
          </p:cNvSpPr>
          <p:nvPr>
            <p:custDataLst>
              <p:tags r:id="rId2"/>
            </p:custDataLst>
          </p:nvPr>
        </p:nvSpPr>
        <p:spPr bwMode="auto">
          <a:xfrm>
            <a:off x="7849701" y="307062"/>
            <a:ext cx="196664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dist"/>
            <a:r>
              <a:rPr lang="zh-CN" altLang="en-US" sz="2400" b="1" dirty="0" smtClean="0">
                <a:solidFill>
                  <a:schemeClr val="accent1"/>
                </a:solidFill>
                <a:latin typeface="+mn-lt"/>
                <a:ea typeface="+mn-ea"/>
                <a:cs typeface="+mn-ea"/>
                <a:sym typeface="+mn-lt"/>
              </a:rPr>
              <a:t>相关知识</a:t>
            </a:r>
            <a:endParaRPr lang="zh-CN" altLang="en-US" sz="2400" b="1" dirty="0" smtClean="0">
              <a:solidFill>
                <a:schemeClr val="accent1"/>
              </a:solidFill>
              <a:latin typeface="+mn-lt"/>
              <a:ea typeface="+mn-ea"/>
              <a:cs typeface="+mn-ea"/>
              <a:sym typeface="+mn-lt"/>
            </a:endParaRPr>
          </a:p>
        </p:txBody>
      </p:sp>
      <p:sp>
        <p:nvSpPr>
          <p:cNvPr id="17" name="矩形 16"/>
          <p:cNvSpPr/>
          <p:nvPr>
            <p:custDataLst>
              <p:tags r:id="rId3"/>
            </p:custDataLst>
          </p:nvPr>
        </p:nvSpPr>
        <p:spPr>
          <a:xfrm>
            <a:off x="838091" y="1113367"/>
            <a:ext cx="2316480" cy="460375"/>
          </a:xfrm>
          <a:prstGeom prst="rect">
            <a:avLst/>
          </a:prstGeom>
        </p:spPr>
        <p:txBody>
          <a:bodyPr wrap="none">
            <a:spAutoFit/>
          </a:bodyPr>
          <a:lstStyle/>
          <a:p>
            <a:pPr algn="l"/>
            <a:r>
              <a:rPr lang="zh-CN" altLang="en-US">
                <a:solidFill>
                  <a:srgbClr val="E5450F"/>
                </a:solidFill>
                <a:cs typeface="+mn-ea"/>
                <a:sym typeface="+mn-lt"/>
              </a:rPr>
              <a:t>（三）站内流量</a:t>
            </a:r>
            <a:endParaRPr lang="zh-CN" altLang="en-US">
              <a:solidFill>
                <a:srgbClr val="E5450F"/>
              </a:solidFill>
              <a:cs typeface="+mn-ea"/>
              <a:sym typeface="+mn-lt"/>
            </a:endParaRPr>
          </a:p>
        </p:txBody>
      </p:sp>
      <p:sp>
        <p:nvSpPr>
          <p:cNvPr id="40" name="内容占位符 2"/>
          <p:cNvSpPr>
            <a:spLocks noGrp="1"/>
          </p:cNvSpPr>
          <p:nvPr>
            <p:ph idx="1"/>
            <p:custDataLst>
              <p:tags r:id="rId4"/>
            </p:custDataLst>
          </p:nvPr>
        </p:nvSpPr>
        <p:spPr>
          <a:xfrm>
            <a:off x="1357630" y="2812415"/>
            <a:ext cx="9636125" cy="1999615"/>
          </a:xfrm>
        </p:spPr>
        <p:txBody>
          <a:bodyPr>
            <a:normAutofit/>
          </a:bodyPr>
          <a:lstStyle/>
          <a:p>
            <a:r>
              <a:rPr lang="zh-CN" altLang="en-US">
                <a:cs typeface="+mn-ea"/>
                <a:sym typeface="+mn-lt"/>
              </a:rPr>
              <a:t>站内流量主要是指借助店铺所在电商平台获取的流量，如平台开展的各种促销推广活动。当店铺具备参与活动的资格后，便可申请加入活动，借助平台对活动的推广获取相应的流量，如“6·18”“双十一”“双十二”等，就是获取站内流量的优质活动。</a:t>
            </a:r>
            <a:endParaRPr lang="zh-CN" altLang="en-US">
              <a:cs typeface="+mn-ea"/>
              <a:sym typeface="+mn-lt"/>
            </a:endParaRPr>
          </a:p>
        </p:txBody>
      </p:sp>
      <p:sp>
        <p:nvSpPr>
          <p:cNvPr id="5" name="圆角矩形 4"/>
          <p:cNvSpPr/>
          <p:nvPr/>
        </p:nvSpPr>
        <p:spPr>
          <a:xfrm>
            <a:off x="1108075" y="2226945"/>
            <a:ext cx="9997440" cy="2946400"/>
          </a:xfrm>
          <a:prstGeom prst="roundRect">
            <a:avLst/>
          </a:prstGeom>
          <a:noFill/>
          <a:ln>
            <a:solidFill>
              <a:schemeClr val="accent5"/>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p:txBody>
          <a:bodyPr/>
          <a:lstStyle/>
          <a:p>
            <a:r>
              <a:rPr lang="zh-CN" altLang="en-US">
                <a:latin typeface="+mn-lt"/>
                <a:ea typeface="+mn-ea"/>
                <a:cs typeface="+mn-ea"/>
                <a:sym typeface="+mn-lt"/>
              </a:rPr>
              <a:t>一、流量来源的分类</a:t>
            </a:r>
            <a:endParaRPr lang="zh-CN" altLang="en-US" dirty="0">
              <a:latin typeface="+mn-lt"/>
              <a:ea typeface="+mn-ea"/>
              <a:cs typeface="+mn-ea"/>
              <a:sym typeface="+mn-lt"/>
            </a:endParaRPr>
          </a:p>
        </p:txBody>
      </p:sp>
      <p:sp>
        <p:nvSpPr>
          <p:cNvPr id="14" name="文本框 5"/>
          <p:cNvSpPr txBox="1">
            <a:spLocks noChangeArrowheads="1"/>
          </p:cNvSpPr>
          <p:nvPr>
            <p:custDataLst>
              <p:tags r:id="rId2"/>
            </p:custDataLst>
          </p:nvPr>
        </p:nvSpPr>
        <p:spPr bwMode="auto">
          <a:xfrm>
            <a:off x="7849701" y="307062"/>
            <a:ext cx="196664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dist"/>
            <a:r>
              <a:rPr lang="zh-CN" altLang="en-US" sz="2400" b="1" dirty="0" smtClean="0">
                <a:solidFill>
                  <a:schemeClr val="accent1"/>
                </a:solidFill>
                <a:latin typeface="+mn-lt"/>
                <a:ea typeface="+mn-ea"/>
                <a:cs typeface="+mn-ea"/>
                <a:sym typeface="+mn-lt"/>
              </a:rPr>
              <a:t>相关知识</a:t>
            </a:r>
            <a:endParaRPr lang="zh-CN" altLang="en-US" sz="2400" b="1" dirty="0" smtClean="0">
              <a:solidFill>
                <a:schemeClr val="accent1"/>
              </a:solidFill>
              <a:latin typeface="+mn-lt"/>
              <a:ea typeface="+mn-ea"/>
              <a:cs typeface="+mn-ea"/>
              <a:sym typeface="+mn-lt"/>
            </a:endParaRPr>
          </a:p>
        </p:txBody>
      </p:sp>
      <p:sp>
        <p:nvSpPr>
          <p:cNvPr id="17" name="矩形 16"/>
          <p:cNvSpPr/>
          <p:nvPr>
            <p:custDataLst>
              <p:tags r:id="rId3"/>
            </p:custDataLst>
          </p:nvPr>
        </p:nvSpPr>
        <p:spPr>
          <a:xfrm>
            <a:off x="838091" y="1113367"/>
            <a:ext cx="2316480" cy="460375"/>
          </a:xfrm>
          <a:prstGeom prst="rect">
            <a:avLst/>
          </a:prstGeom>
        </p:spPr>
        <p:txBody>
          <a:bodyPr wrap="none">
            <a:spAutoFit/>
          </a:bodyPr>
          <a:lstStyle/>
          <a:p>
            <a:pPr algn="l"/>
            <a:r>
              <a:rPr lang="zh-CN" altLang="en-US">
                <a:solidFill>
                  <a:srgbClr val="E5450F"/>
                </a:solidFill>
                <a:cs typeface="+mn-ea"/>
                <a:sym typeface="+mn-lt"/>
              </a:rPr>
              <a:t>（四）站外流量</a:t>
            </a:r>
            <a:endParaRPr lang="zh-CN" altLang="en-US">
              <a:solidFill>
                <a:srgbClr val="E5450F"/>
              </a:solidFill>
              <a:cs typeface="+mn-ea"/>
              <a:sym typeface="+mn-lt"/>
            </a:endParaRPr>
          </a:p>
        </p:txBody>
      </p:sp>
      <p:sp>
        <p:nvSpPr>
          <p:cNvPr id="40" name="内容占位符 2"/>
          <p:cNvSpPr>
            <a:spLocks noGrp="1"/>
          </p:cNvSpPr>
          <p:nvPr>
            <p:ph idx="1"/>
            <p:custDataLst>
              <p:tags r:id="rId4"/>
            </p:custDataLst>
          </p:nvPr>
        </p:nvSpPr>
        <p:spPr>
          <a:xfrm>
            <a:off x="1357630" y="2812415"/>
            <a:ext cx="9636125" cy="1999615"/>
          </a:xfrm>
        </p:spPr>
        <p:txBody>
          <a:bodyPr>
            <a:normAutofit/>
          </a:bodyPr>
          <a:lstStyle/>
          <a:p>
            <a:r>
              <a:rPr lang="zh-CN" altLang="en-US">
                <a:cs typeface="+mn-ea"/>
                <a:sym typeface="+mn-lt"/>
              </a:rPr>
              <a:t>站外流量是指通过店铺和电商平台以外的渠道访问店铺的客户流量。商家可以在微博、短视频平台等第三方平台发布店铺或商品的推广链接，扩大推广范围，吸引客户点击相关的链接访问店铺。由于目前许多第三方平台的用户非常活跃，因此充分借助这些平台也能为店铺带来可观的客户流量。</a:t>
            </a:r>
            <a:endParaRPr lang="zh-CN" altLang="en-US">
              <a:cs typeface="+mn-ea"/>
              <a:sym typeface="+mn-lt"/>
            </a:endParaRPr>
          </a:p>
        </p:txBody>
      </p:sp>
      <p:sp>
        <p:nvSpPr>
          <p:cNvPr id="6" name="矩形 5"/>
          <p:cNvSpPr/>
          <p:nvPr>
            <p:custDataLst>
              <p:tags r:id="rId5"/>
            </p:custDataLst>
          </p:nvPr>
        </p:nvSpPr>
        <p:spPr>
          <a:xfrm>
            <a:off x="11886565" y="3542665"/>
            <a:ext cx="304165" cy="331724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p:txBody>
          <a:bodyPr/>
          <a:lstStyle/>
          <a:p>
            <a:r>
              <a:rPr lang="zh-CN" altLang="en-US">
                <a:latin typeface="+mn-lt"/>
                <a:ea typeface="+mn-ea"/>
                <a:cs typeface="+mn-ea"/>
                <a:sym typeface="+mn-lt"/>
              </a:rPr>
              <a:t>二、页面类型</a:t>
            </a:r>
            <a:endParaRPr lang="zh-CN" altLang="en-US">
              <a:latin typeface="+mn-lt"/>
              <a:ea typeface="+mn-ea"/>
              <a:cs typeface="+mn-ea"/>
              <a:sym typeface="+mn-lt"/>
            </a:endParaRPr>
          </a:p>
        </p:txBody>
      </p:sp>
      <p:sp>
        <p:nvSpPr>
          <p:cNvPr id="7" name="文本框 5"/>
          <p:cNvSpPr txBox="1">
            <a:spLocks noChangeArrowheads="1"/>
          </p:cNvSpPr>
          <p:nvPr>
            <p:custDataLst>
              <p:tags r:id="rId2"/>
            </p:custDataLst>
          </p:nvPr>
        </p:nvSpPr>
        <p:spPr bwMode="auto">
          <a:xfrm>
            <a:off x="7849701" y="307062"/>
            <a:ext cx="196664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dist"/>
            <a:r>
              <a:rPr lang="zh-CN" altLang="en-US" sz="2400" b="1" dirty="0" smtClean="0">
                <a:solidFill>
                  <a:schemeClr val="accent1"/>
                </a:solidFill>
                <a:latin typeface="+mn-lt"/>
                <a:ea typeface="+mn-ea"/>
                <a:cs typeface="+mn-ea"/>
                <a:sym typeface="+mn-lt"/>
              </a:rPr>
              <a:t>相关知识</a:t>
            </a:r>
            <a:endParaRPr lang="zh-CN" altLang="en-US" sz="2400" b="1" dirty="0" smtClean="0">
              <a:solidFill>
                <a:schemeClr val="accent1"/>
              </a:solidFill>
              <a:latin typeface="+mn-lt"/>
              <a:ea typeface="+mn-ea"/>
              <a:cs typeface="+mn-ea"/>
              <a:sym typeface="+mn-lt"/>
            </a:endParaRPr>
          </a:p>
        </p:txBody>
      </p:sp>
      <p:cxnSp>
        <p:nvCxnSpPr>
          <p:cNvPr id="48" name="直接连接符 47"/>
          <p:cNvCxnSpPr/>
          <p:nvPr>
            <p:custDataLst>
              <p:tags r:id="rId3"/>
            </p:custDataLst>
          </p:nvPr>
        </p:nvCxnSpPr>
        <p:spPr>
          <a:xfrm flipH="1">
            <a:off x="3762215" y="5529325"/>
            <a:ext cx="2341093"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custDataLst>
              <p:tags r:id="rId4"/>
            </p:custDataLst>
          </p:nvPr>
        </p:nvCxnSpPr>
        <p:spPr>
          <a:xfrm>
            <a:off x="6103308" y="5529325"/>
            <a:ext cx="2341093"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custDataLst>
              <p:tags r:id="rId5"/>
            </p:custDataLst>
          </p:nvPr>
        </p:nvCxnSpPr>
        <p:spPr>
          <a:xfrm flipH="1" flipV="1">
            <a:off x="4826614" y="3694658"/>
            <a:ext cx="1276992" cy="1834666"/>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custDataLst>
              <p:tags r:id="rId6"/>
            </p:custDataLst>
          </p:nvPr>
        </p:nvCxnSpPr>
        <p:spPr>
          <a:xfrm flipV="1">
            <a:off x="6103310" y="3694808"/>
            <a:ext cx="1283728" cy="1834217"/>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sp>
        <p:nvSpPr>
          <p:cNvPr id="53" name="椭圆 52"/>
          <p:cNvSpPr/>
          <p:nvPr>
            <p:custDataLst>
              <p:tags r:id="rId7"/>
            </p:custDataLst>
          </p:nvPr>
        </p:nvSpPr>
        <p:spPr>
          <a:xfrm>
            <a:off x="2159282" y="4799110"/>
            <a:ext cx="1423089" cy="14460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9695" tIns="74846" rIns="149695" bIns="74846" rtlCol="0" anchor="ctr"/>
          <a:lstStyle/>
          <a:p>
            <a:pPr algn="ctr"/>
            <a:endParaRPr lang="zh-CN" altLang="en-US">
              <a:cs typeface="+mn-ea"/>
              <a:sym typeface="+mn-lt"/>
            </a:endParaRPr>
          </a:p>
        </p:txBody>
      </p:sp>
      <p:sp>
        <p:nvSpPr>
          <p:cNvPr id="54" name="TextBox 8"/>
          <p:cNvSpPr txBox="1"/>
          <p:nvPr>
            <p:custDataLst>
              <p:tags r:id="rId8"/>
            </p:custDataLst>
          </p:nvPr>
        </p:nvSpPr>
        <p:spPr>
          <a:xfrm>
            <a:off x="2232924" y="5286493"/>
            <a:ext cx="1187771" cy="471170"/>
          </a:xfrm>
          <a:prstGeom prst="rect">
            <a:avLst/>
          </a:prstGeom>
          <a:noFill/>
        </p:spPr>
        <p:txBody>
          <a:bodyPr wrap="square" lIns="149695" tIns="74846" rIns="149695" bIns="74846" rtlCol="0">
            <a:spAutoFit/>
          </a:bodyPr>
          <a:lstStyle/>
          <a:p>
            <a:pPr algn="ctr"/>
            <a:r>
              <a:rPr lang="zh-CN" altLang="en-US" sz="2100" b="1">
                <a:solidFill>
                  <a:schemeClr val="bg1"/>
                </a:solidFill>
                <a:cs typeface="+mn-ea"/>
                <a:sym typeface="+mn-lt"/>
              </a:rPr>
              <a:t>首页</a:t>
            </a:r>
            <a:endParaRPr lang="zh-CN" altLang="en-US" sz="2100" b="1">
              <a:solidFill>
                <a:schemeClr val="bg1"/>
              </a:solidFill>
              <a:cs typeface="+mn-ea"/>
              <a:sym typeface="+mn-lt"/>
            </a:endParaRPr>
          </a:p>
        </p:txBody>
      </p:sp>
      <p:grpSp>
        <p:nvGrpSpPr>
          <p:cNvPr id="55" name="组合 54"/>
          <p:cNvGrpSpPr/>
          <p:nvPr/>
        </p:nvGrpSpPr>
        <p:grpSpPr>
          <a:xfrm>
            <a:off x="4603593" y="3783489"/>
            <a:ext cx="2983228" cy="3931962"/>
            <a:chOff x="3815003" y="3087488"/>
            <a:chExt cx="2237712" cy="2948289"/>
          </a:xfrm>
        </p:grpSpPr>
        <p:sp>
          <p:nvSpPr>
            <p:cNvPr id="56" name="椭圆 55"/>
            <p:cNvSpPr/>
            <p:nvPr>
              <p:custDataLst>
                <p:tags r:id="rId9"/>
              </p:custDataLst>
            </p:nvPr>
          </p:nvSpPr>
          <p:spPr>
            <a:xfrm>
              <a:off x="3993415" y="3271064"/>
              <a:ext cx="1872208" cy="18722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7" name="组合 56"/>
            <p:cNvGrpSpPr/>
            <p:nvPr/>
          </p:nvGrpSpPr>
          <p:grpSpPr>
            <a:xfrm>
              <a:off x="3815003" y="3087488"/>
              <a:ext cx="2237712" cy="2948289"/>
              <a:chOff x="3692888" y="2889538"/>
              <a:chExt cx="2473262" cy="3258636"/>
            </a:xfrm>
          </p:grpSpPr>
          <p:sp>
            <p:nvSpPr>
              <p:cNvPr id="58" name="椭圆 4"/>
              <p:cNvSpPr/>
              <p:nvPr>
                <p:custDataLst>
                  <p:tags r:id="rId10"/>
                </p:custDataLst>
              </p:nvPr>
            </p:nvSpPr>
            <p:spPr>
              <a:xfrm>
                <a:off x="3692888" y="2889538"/>
                <a:ext cx="2473262" cy="2473262"/>
              </a:xfrm>
              <a:custGeom>
                <a:avLst/>
                <a:gdLst/>
                <a:ahLst/>
                <a:cxnLst/>
                <a:rect l="l" t="t" r="r" b="b"/>
                <a:pathLst>
                  <a:path w="2473262" h="2473262">
                    <a:moveTo>
                      <a:pt x="1236631" y="235688"/>
                    </a:moveTo>
                    <a:cubicBezTo>
                      <a:pt x="683825" y="235688"/>
                      <a:pt x="235688" y="683825"/>
                      <a:pt x="235688" y="1236631"/>
                    </a:cubicBezTo>
                    <a:cubicBezTo>
                      <a:pt x="235688" y="1789437"/>
                      <a:pt x="683825" y="2237574"/>
                      <a:pt x="1236631" y="2237574"/>
                    </a:cubicBezTo>
                    <a:cubicBezTo>
                      <a:pt x="1789437" y="2237574"/>
                      <a:pt x="2237574" y="1789437"/>
                      <a:pt x="2237574" y="1236631"/>
                    </a:cubicBezTo>
                    <a:cubicBezTo>
                      <a:pt x="2237574" y="683825"/>
                      <a:pt x="1789437" y="235688"/>
                      <a:pt x="1236631" y="235688"/>
                    </a:cubicBezTo>
                    <a:close/>
                    <a:moveTo>
                      <a:pt x="1236631" y="0"/>
                    </a:moveTo>
                    <a:cubicBezTo>
                      <a:pt x="1919603" y="0"/>
                      <a:pt x="2473262" y="553659"/>
                      <a:pt x="2473262" y="1236631"/>
                    </a:cubicBezTo>
                    <a:cubicBezTo>
                      <a:pt x="2473262" y="1919603"/>
                      <a:pt x="1919603" y="2473262"/>
                      <a:pt x="1236631" y="2473262"/>
                    </a:cubicBezTo>
                    <a:cubicBezTo>
                      <a:pt x="553659" y="2473262"/>
                      <a:pt x="0" y="1919603"/>
                      <a:pt x="0" y="1236631"/>
                    </a:cubicBezTo>
                    <a:cubicBezTo>
                      <a:pt x="0" y="553659"/>
                      <a:pt x="553659" y="0"/>
                      <a:pt x="123663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 name="圆角矩形 58"/>
              <p:cNvSpPr/>
              <p:nvPr>
                <p:custDataLst>
                  <p:tags r:id="rId11"/>
                </p:custDataLst>
              </p:nvPr>
            </p:nvSpPr>
            <p:spPr>
              <a:xfrm>
                <a:off x="4710544" y="5261738"/>
                <a:ext cx="437950" cy="88643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60" name="Rectangle 11"/>
          <p:cNvSpPr>
            <a:spLocks noChangeArrowheads="1"/>
          </p:cNvSpPr>
          <p:nvPr>
            <p:custDataLst>
              <p:tags r:id="rId12"/>
            </p:custDataLst>
          </p:nvPr>
        </p:nvSpPr>
        <p:spPr bwMode="gray">
          <a:xfrm>
            <a:off x="5119528" y="4806107"/>
            <a:ext cx="1951357" cy="951230"/>
          </a:xfrm>
          <a:prstGeom prst="rect">
            <a:avLst/>
          </a:prstGeom>
          <a:noFill/>
          <a:ln>
            <a:noFill/>
          </a:ln>
        </p:spPr>
        <p:txBody>
          <a:bodyPr wrap="square" lIns="121917" tIns="60958" rIns="121917" bIns="60958">
            <a:spAutoFit/>
          </a:bodyPr>
          <a:lstStyle/>
          <a:p>
            <a:pPr algn="ctr"/>
            <a:r>
              <a:rPr lang="zh-CN" altLang="en-US" sz="2700" b="1">
                <a:solidFill>
                  <a:schemeClr val="bg1"/>
                </a:solidFill>
                <a:cs typeface="+mn-ea"/>
                <a:sym typeface="+mn-lt"/>
              </a:rPr>
              <a:t>常见的</a:t>
            </a:r>
            <a:br>
              <a:rPr lang="zh-CN" altLang="en-US" sz="2700" b="1">
                <a:solidFill>
                  <a:schemeClr val="bg1"/>
                </a:solidFill>
                <a:cs typeface="+mn-ea"/>
                <a:sym typeface="+mn-lt"/>
              </a:rPr>
            </a:br>
            <a:r>
              <a:rPr lang="zh-CN" altLang="en-US" sz="2700" b="1">
                <a:solidFill>
                  <a:schemeClr val="bg1"/>
                </a:solidFill>
                <a:cs typeface="+mn-ea"/>
                <a:sym typeface="+mn-lt"/>
              </a:rPr>
              <a:t>页面类型</a:t>
            </a:r>
            <a:endParaRPr lang="zh-CN" altLang="en-US" sz="2700" b="1">
              <a:solidFill>
                <a:schemeClr val="bg1"/>
              </a:solidFill>
              <a:cs typeface="+mn-ea"/>
              <a:sym typeface="+mn-lt"/>
            </a:endParaRPr>
          </a:p>
        </p:txBody>
      </p:sp>
      <p:sp>
        <p:nvSpPr>
          <p:cNvPr id="61" name="椭圆 60"/>
          <p:cNvSpPr/>
          <p:nvPr>
            <p:custDataLst>
              <p:tags r:id="rId13"/>
            </p:custDataLst>
          </p:nvPr>
        </p:nvSpPr>
        <p:spPr>
          <a:xfrm>
            <a:off x="3762143" y="2240569"/>
            <a:ext cx="1423089" cy="14460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9695" tIns="74846" rIns="149695" bIns="74846" rtlCol="0" anchor="ctr"/>
          <a:lstStyle/>
          <a:p>
            <a:pPr algn="ctr"/>
            <a:endParaRPr lang="zh-CN" altLang="en-US">
              <a:cs typeface="+mn-ea"/>
              <a:sym typeface="+mn-lt"/>
            </a:endParaRPr>
          </a:p>
        </p:txBody>
      </p:sp>
      <p:sp>
        <p:nvSpPr>
          <p:cNvPr id="66" name="椭圆 65"/>
          <p:cNvSpPr/>
          <p:nvPr>
            <p:custDataLst>
              <p:tags r:id="rId14"/>
            </p:custDataLst>
          </p:nvPr>
        </p:nvSpPr>
        <p:spPr>
          <a:xfrm>
            <a:off x="7011304" y="2240569"/>
            <a:ext cx="1423089" cy="14460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9695" tIns="74846" rIns="149695" bIns="74846" rtlCol="0" anchor="ctr"/>
          <a:lstStyle/>
          <a:p>
            <a:pPr algn="ctr"/>
            <a:endParaRPr lang="zh-CN" altLang="en-US">
              <a:cs typeface="+mn-ea"/>
              <a:sym typeface="+mn-lt"/>
            </a:endParaRPr>
          </a:p>
        </p:txBody>
      </p:sp>
      <p:sp>
        <p:nvSpPr>
          <p:cNvPr id="69" name="椭圆 68"/>
          <p:cNvSpPr/>
          <p:nvPr>
            <p:custDataLst>
              <p:tags r:id="rId15"/>
            </p:custDataLst>
          </p:nvPr>
        </p:nvSpPr>
        <p:spPr>
          <a:xfrm>
            <a:off x="8608042" y="4799110"/>
            <a:ext cx="1423089" cy="14460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9695" tIns="74846" rIns="149695" bIns="74846" rtlCol="0" anchor="ctr"/>
          <a:lstStyle/>
          <a:p>
            <a:pPr algn="ctr"/>
            <a:endParaRPr lang="zh-CN" altLang="en-US">
              <a:cs typeface="+mn-ea"/>
              <a:sym typeface="+mn-lt"/>
            </a:endParaRPr>
          </a:p>
        </p:txBody>
      </p:sp>
      <p:sp>
        <p:nvSpPr>
          <p:cNvPr id="86" name="TextBox 19"/>
          <p:cNvSpPr txBox="1"/>
          <p:nvPr>
            <p:custDataLst>
              <p:tags r:id="rId16"/>
            </p:custDataLst>
          </p:nvPr>
        </p:nvSpPr>
        <p:spPr>
          <a:xfrm>
            <a:off x="3879687" y="2566365"/>
            <a:ext cx="1187771" cy="794385"/>
          </a:xfrm>
          <a:prstGeom prst="rect">
            <a:avLst/>
          </a:prstGeom>
          <a:noFill/>
        </p:spPr>
        <p:txBody>
          <a:bodyPr wrap="square" lIns="149695" tIns="74846" rIns="149695" bIns="74846" rtlCol="0">
            <a:spAutoFit/>
          </a:bodyPr>
          <a:lstStyle/>
          <a:p>
            <a:pPr algn="ctr"/>
            <a:r>
              <a:rPr lang="zh-CN" altLang="en-US" sz="2100" b="1" dirty="0">
                <a:solidFill>
                  <a:schemeClr val="bg1"/>
                </a:solidFill>
                <a:cs typeface="+mn-ea"/>
                <a:sym typeface="+mn-lt"/>
              </a:rPr>
              <a:t>商品列表页</a:t>
            </a:r>
            <a:endParaRPr lang="zh-CN" altLang="en-US" sz="2100" b="1" dirty="0">
              <a:solidFill>
                <a:schemeClr val="bg1"/>
              </a:solidFill>
              <a:cs typeface="+mn-ea"/>
              <a:sym typeface="+mn-lt"/>
            </a:endParaRPr>
          </a:p>
        </p:txBody>
      </p:sp>
      <p:sp>
        <p:nvSpPr>
          <p:cNvPr id="88" name="TextBox 21"/>
          <p:cNvSpPr txBox="1"/>
          <p:nvPr>
            <p:custDataLst>
              <p:tags r:id="rId17"/>
            </p:custDataLst>
          </p:nvPr>
        </p:nvSpPr>
        <p:spPr>
          <a:xfrm>
            <a:off x="7106480" y="2564845"/>
            <a:ext cx="1187771" cy="794385"/>
          </a:xfrm>
          <a:prstGeom prst="rect">
            <a:avLst/>
          </a:prstGeom>
          <a:noFill/>
        </p:spPr>
        <p:txBody>
          <a:bodyPr wrap="square" lIns="149695" tIns="74846" rIns="149695" bIns="74846" rtlCol="0">
            <a:spAutoFit/>
          </a:bodyPr>
          <a:lstStyle/>
          <a:p>
            <a:pPr algn="ctr"/>
            <a:r>
              <a:rPr lang="zh-CN" altLang="en-US" sz="2100" b="1">
                <a:solidFill>
                  <a:schemeClr val="bg1"/>
                </a:solidFill>
                <a:cs typeface="+mn-ea"/>
                <a:sym typeface="+mn-lt"/>
              </a:rPr>
              <a:t>商品分类页</a:t>
            </a:r>
            <a:endParaRPr lang="zh-CN" altLang="en-US" sz="2100" b="1" dirty="0">
              <a:solidFill>
                <a:schemeClr val="bg1"/>
              </a:solidFill>
              <a:cs typeface="+mn-ea"/>
              <a:sym typeface="+mn-lt"/>
            </a:endParaRPr>
          </a:p>
        </p:txBody>
      </p:sp>
      <p:sp>
        <p:nvSpPr>
          <p:cNvPr id="112" name="TextBox 22"/>
          <p:cNvSpPr txBox="1"/>
          <p:nvPr>
            <p:custDataLst>
              <p:tags r:id="rId18"/>
            </p:custDataLst>
          </p:nvPr>
        </p:nvSpPr>
        <p:spPr>
          <a:xfrm>
            <a:off x="8729657" y="5130283"/>
            <a:ext cx="1187771" cy="794385"/>
          </a:xfrm>
          <a:prstGeom prst="rect">
            <a:avLst/>
          </a:prstGeom>
          <a:noFill/>
        </p:spPr>
        <p:txBody>
          <a:bodyPr wrap="square" lIns="149695" tIns="74846" rIns="149695" bIns="74846" rtlCol="0">
            <a:spAutoFit/>
          </a:bodyPr>
          <a:lstStyle/>
          <a:p>
            <a:pPr algn="ctr"/>
            <a:r>
              <a:rPr lang="zh-CN" altLang="en-US" sz="2100" b="1">
                <a:solidFill>
                  <a:schemeClr val="bg1"/>
                </a:solidFill>
                <a:cs typeface="+mn-ea"/>
                <a:sym typeface="+mn-lt"/>
              </a:rPr>
              <a:t>商品详情页</a:t>
            </a:r>
            <a:endParaRPr lang="zh-CN" altLang="en-US" sz="2100" b="1">
              <a:solidFill>
                <a:schemeClr val="bg1"/>
              </a:solidFill>
              <a:cs typeface="+mn-ea"/>
              <a:sym typeface="+mn-lt"/>
            </a:endParaRPr>
          </a:p>
        </p:txBody>
      </p:sp>
      <p:sp>
        <p:nvSpPr>
          <p:cNvPr id="40" name="内容占位符 2"/>
          <p:cNvSpPr>
            <a:spLocks noGrp="1"/>
          </p:cNvSpPr>
          <p:nvPr>
            <p:ph idx="1"/>
            <p:custDataLst>
              <p:tags r:id="rId19"/>
            </p:custDataLst>
          </p:nvPr>
        </p:nvSpPr>
        <p:spPr>
          <a:xfrm>
            <a:off x="1357630" y="1098550"/>
            <a:ext cx="9636125" cy="1136650"/>
          </a:xfrm>
        </p:spPr>
        <p:txBody>
          <a:bodyPr>
            <a:normAutofit/>
          </a:bodyPr>
          <a:lstStyle/>
          <a:p>
            <a:r>
              <a:rPr lang="zh-CN" altLang="en-US">
                <a:cs typeface="+mn-ea"/>
                <a:sym typeface="+mn-lt"/>
              </a:rPr>
              <a:t>电商平台的店铺是由多个页面组成的，店铺的页面设计应根据目标受众和销售策略进行优化，以提供良好的客户体验并促进购买转化。</a:t>
            </a:r>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500" fill="hold"/>
                                        <p:tgtEl>
                                          <p:spTgt spid="55"/>
                                        </p:tgtEl>
                                        <p:attrNameLst>
                                          <p:attrName>ppt_x</p:attrName>
                                        </p:attrNameLst>
                                      </p:cBhvr>
                                      <p:tavLst>
                                        <p:tav tm="0">
                                          <p:val>
                                            <p:strVal val="#ppt_x"/>
                                          </p:val>
                                        </p:tav>
                                        <p:tav tm="100000">
                                          <p:val>
                                            <p:strVal val="#ppt_x"/>
                                          </p:val>
                                        </p:tav>
                                      </p:tavLst>
                                    </p:anim>
                                    <p:anim calcmode="lin" valueType="num">
                                      <p:cBhvr additive="base">
                                        <p:cTn id="12" dur="500" fill="hold"/>
                                        <p:tgtEl>
                                          <p:spTgt spid="5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48"/>
                                        </p:tgtEl>
                                        <p:attrNameLst>
                                          <p:attrName>style.visibility</p:attrName>
                                        </p:attrNameLst>
                                      </p:cBhvr>
                                      <p:to>
                                        <p:strVal val="visible"/>
                                      </p:to>
                                    </p:set>
                                    <p:anim calcmode="lin" valueType="num">
                                      <p:cBhvr>
                                        <p:cTn id="16" dur="500" fill="hold"/>
                                        <p:tgtEl>
                                          <p:spTgt spid="48"/>
                                        </p:tgtEl>
                                        <p:attrNameLst>
                                          <p:attrName>ppt_w</p:attrName>
                                        </p:attrNameLst>
                                      </p:cBhvr>
                                      <p:tavLst>
                                        <p:tav tm="0">
                                          <p:val>
                                            <p:fltVal val="0"/>
                                          </p:val>
                                        </p:tav>
                                        <p:tav tm="100000">
                                          <p:val>
                                            <p:strVal val="#ppt_w"/>
                                          </p:val>
                                        </p:tav>
                                      </p:tavLst>
                                    </p:anim>
                                    <p:anim calcmode="lin" valueType="num">
                                      <p:cBhvr>
                                        <p:cTn id="17" dur="500" fill="hold"/>
                                        <p:tgtEl>
                                          <p:spTgt spid="48"/>
                                        </p:tgtEl>
                                        <p:attrNameLst>
                                          <p:attrName>ppt_h</p:attrName>
                                        </p:attrNameLst>
                                      </p:cBhvr>
                                      <p:tavLst>
                                        <p:tav tm="0">
                                          <p:val>
                                            <p:fltVal val="0"/>
                                          </p:val>
                                        </p:tav>
                                        <p:tav tm="100000">
                                          <p:val>
                                            <p:strVal val="#ppt_h"/>
                                          </p:val>
                                        </p:tav>
                                      </p:tavLst>
                                    </p:anim>
                                    <p:animEffect transition="in" filter="fade">
                                      <p:cBhvr>
                                        <p:cTn id="18" dur="500"/>
                                        <p:tgtEl>
                                          <p:spTgt spid="48"/>
                                        </p:tgtEl>
                                      </p:cBhvr>
                                    </p:animEffect>
                                  </p:childTnLst>
                                </p:cTn>
                              </p:par>
                              <p:par>
                                <p:cTn id="19" presetID="53" presetClass="entr" presetSubtype="16"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p:cTn id="21" dur="500" fill="hold"/>
                                        <p:tgtEl>
                                          <p:spTgt spid="49"/>
                                        </p:tgtEl>
                                        <p:attrNameLst>
                                          <p:attrName>ppt_w</p:attrName>
                                        </p:attrNameLst>
                                      </p:cBhvr>
                                      <p:tavLst>
                                        <p:tav tm="0">
                                          <p:val>
                                            <p:fltVal val="0"/>
                                          </p:val>
                                        </p:tav>
                                        <p:tav tm="100000">
                                          <p:val>
                                            <p:strVal val="#ppt_w"/>
                                          </p:val>
                                        </p:tav>
                                      </p:tavLst>
                                    </p:anim>
                                    <p:anim calcmode="lin" valueType="num">
                                      <p:cBhvr>
                                        <p:cTn id="22" dur="500" fill="hold"/>
                                        <p:tgtEl>
                                          <p:spTgt spid="49"/>
                                        </p:tgtEl>
                                        <p:attrNameLst>
                                          <p:attrName>ppt_h</p:attrName>
                                        </p:attrNameLst>
                                      </p:cBhvr>
                                      <p:tavLst>
                                        <p:tav tm="0">
                                          <p:val>
                                            <p:fltVal val="0"/>
                                          </p:val>
                                        </p:tav>
                                        <p:tav tm="100000">
                                          <p:val>
                                            <p:strVal val="#ppt_h"/>
                                          </p:val>
                                        </p:tav>
                                      </p:tavLst>
                                    </p:anim>
                                    <p:animEffect transition="in" filter="fade">
                                      <p:cBhvr>
                                        <p:cTn id="23" dur="500"/>
                                        <p:tgtEl>
                                          <p:spTgt spid="49"/>
                                        </p:tgtEl>
                                      </p:cBhvr>
                                    </p:animEffect>
                                  </p:childTnLst>
                                </p:cTn>
                              </p:par>
                              <p:par>
                                <p:cTn id="24" presetID="53" presetClass="entr" presetSubtype="16" fill="hold" nodeType="withEffect">
                                  <p:stCondLst>
                                    <p:cond delay="0"/>
                                  </p:stCondLst>
                                  <p:childTnLst>
                                    <p:set>
                                      <p:cBhvr>
                                        <p:cTn id="25" dur="1" fill="hold">
                                          <p:stCondLst>
                                            <p:cond delay="0"/>
                                          </p:stCondLst>
                                        </p:cTn>
                                        <p:tgtEl>
                                          <p:spTgt spid="51"/>
                                        </p:tgtEl>
                                        <p:attrNameLst>
                                          <p:attrName>style.visibility</p:attrName>
                                        </p:attrNameLst>
                                      </p:cBhvr>
                                      <p:to>
                                        <p:strVal val="visible"/>
                                      </p:to>
                                    </p:set>
                                    <p:anim calcmode="lin" valueType="num">
                                      <p:cBhvr>
                                        <p:cTn id="26" dur="500" fill="hold"/>
                                        <p:tgtEl>
                                          <p:spTgt spid="51"/>
                                        </p:tgtEl>
                                        <p:attrNameLst>
                                          <p:attrName>ppt_w</p:attrName>
                                        </p:attrNameLst>
                                      </p:cBhvr>
                                      <p:tavLst>
                                        <p:tav tm="0">
                                          <p:val>
                                            <p:fltVal val="0"/>
                                          </p:val>
                                        </p:tav>
                                        <p:tav tm="100000">
                                          <p:val>
                                            <p:strVal val="#ppt_w"/>
                                          </p:val>
                                        </p:tav>
                                      </p:tavLst>
                                    </p:anim>
                                    <p:anim calcmode="lin" valueType="num">
                                      <p:cBhvr>
                                        <p:cTn id="27" dur="500" fill="hold"/>
                                        <p:tgtEl>
                                          <p:spTgt spid="51"/>
                                        </p:tgtEl>
                                        <p:attrNameLst>
                                          <p:attrName>ppt_h</p:attrName>
                                        </p:attrNameLst>
                                      </p:cBhvr>
                                      <p:tavLst>
                                        <p:tav tm="0">
                                          <p:val>
                                            <p:fltVal val="0"/>
                                          </p:val>
                                        </p:tav>
                                        <p:tav tm="100000">
                                          <p:val>
                                            <p:strVal val="#ppt_h"/>
                                          </p:val>
                                        </p:tav>
                                      </p:tavLst>
                                    </p:anim>
                                    <p:animEffect transition="in" filter="fade">
                                      <p:cBhvr>
                                        <p:cTn id="28" dur="500"/>
                                        <p:tgtEl>
                                          <p:spTgt spid="51"/>
                                        </p:tgtEl>
                                      </p:cBhvr>
                                    </p:animEffect>
                                  </p:childTnLst>
                                </p:cTn>
                              </p:par>
                              <p:par>
                                <p:cTn id="29" presetID="53" presetClass="entr" presetSubtype="16" fill="hold" nodeType="with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500" fill="hold"/>
                                        <p:tgtEl>
                                          <p:spTgt spid="52"/>
                                        </p:tgtEl>
                                        <p:attrNameLst>
                                          <p:attrName>ppt_w</p:attrName>
                                        </p:attrNameLst>
                                      </p:cBhvr>
                                      <p:tavLst>
                                        <p:tav tm="0">
                                          <p:val>
                                            <p:fltVal val="0"/>
                                          </p:val>
                                        </p:tav>
                                        <p:tav tm="100000">
                                          <p:val>
                                            <p:strVal val="#ppt_w"/>
                                          </p:val>
                                        </p:tav>
                                      </p:tavLst>
                                    </p:anim>
                                    <p:anim calcmode="lin" valueType="num">
                                      <p:cBhvr>
                                        <p:cTn id="32" dur="500" fill="hold"/>
                                        <p:tgtEl>
                                          <p:spTgt spid="52"/>
                                        </p:tgtEl>
                                        <p:attrNameLst>
                                          <p:attrName>ppt_h</p:attrName>
                                        </p:attrNameLst>
                                      </p:cBhvr>
                                      <p:tavLst>
                                        <p:tav tm="0">
                                          <p:val>
                                            <p:fltVal val="0"/>
                                          </p:val>
                                        </p:tav>
                                        <p:tav tm="100000">
                                          <p:val>
                                            <p:strVal val="#ppt_h"/>
                                          </p:val>
                                        </p:tav>
                                      </p:tavLst>
                                    </p:anim>
                                    <p:animEffect transition="in" filter="fade">
                                      <p:cBhvr>
                                        <p:cTn id="33" dur="500"/>
                                        <p:tgtEl>
                                          <p:spTgt spid="52"/>
                                        </p:tgtEl>
                                      </p:cBhvr>
                                    </p:animEffect>
                                  </p:childTnLst>
                                </p:cTn>
                              </p:par>
                            </p:childTnLst>
                          </p:cTn>
                        </p:par>
                        <p:par>
                          <p:cTn id="34" fill="hold">
                            <p:stCondLst>
                              <p:cond delay="1000"/>
                            </p:stCondLst>
                            <p:childTnLst>
                              <p:par>
                                <p:cTn id="35" presetID="53" presetClass="entr" presetSubtype="16" fill="hold" grpId="0" nodeType="after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p:cTn id="37" dur="300" fill="hold"/>
                                        <p:tgtEl>
                                          <p:spTgt spid="53"/>
                                        </p:tgtEl>
                                        <p:attrNameLst>
                                          <p:attrName>ppt_w</p:attrName>
                                        </p:attrNameLst>
                                      </p:cBhvr>
                                      <p:tavLst>
                                        <p:tav tm="0">
                                          <p:val>
                                            <p:fltVal val="0"/>
                                          </p:val>
                                        </p:tav>
                                        <p:tav tm="100000">
                                          <p:val>
                                            <p:strVal val="#ppt_w"/>
                                          </p:val>
                                        </p:tav>
                                      </p:tavLst>
                                    </p:anim>
                                    <p:anim calcmode="lin" valueType="num">
                                      <p:cBhvr>
                                        <p:cTn id="38" dur="300" fill="hold"/>
                                        <p:tgtEl>
                                          <p:spTgt spid="53"/>
                                        </p:tgtEl>
                                        <p:attrNameLst>
                                          <p:attrName>ppt_h</p:attrName>
                                        </p:attrNameLst>
                                      </p:cBhvr>
                                      <p:tavLst>
                                        <p:tav tm="0">
                                          <p:val>
                                            <p:fltVal val="0"/>
                                          </p:val>
                                        </p:tav>
                                        <p:tav tm="100000">
                                          <p:val>
                                            <p:strVal val="#ppt_h"/>
                                          </p:val>
                                        </p:tav>
                                      </p:tavLst>
                                    </p:anim>
                                    <p:animEffect transition="in" filter="fade">
                                      <p:cBhvr>
                                        <p:cTn id="39" dur="300"/>
                                        <p:tgtEl>
                                          <p:spTgt spid="5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4"/>
                                        </p:tgtEl>
                                        <p:attrNameLst>
                                          <p:attrName>style.visibility</p:attrName>
                                        </p:attrNameLst>
                                      </p:cBhvr>
                                      <p:to>
                                        <p:strVal val="visible"/>
                                      </p:to>
                                    </p:set>
                                    <p:anim calcmode="lin" valueType="num">
                                      <p:cBhvr>
                                        <p:cTn id="42" dur="500" fill="hold"/>
                                        <p:tgtEl>
                                          <p:spTgt spid="54"/>
                                        </p:tgtEl>
                                        <p:attrNameLst>
                                          <p:attrName>ppt_w</p:attrName>
                                        </p:attrNameLst>
                                      </p:cBhvr>
                                      <p:tavLst>
                                        <p:tav tm="0">
                                          <p:val>
                                            <p:fltVal val="0"/>
                                          </p:val>
                                        </p:tav>
                                        <p:tav tm="100000">
                                          <p:val>
                                            <p:strVal val="#ppt_w"/>
                                          </p:val>
                                        </p:tav>
                                      </p:tavLst>
                                    </p:anim>
                                    <p:anim calcmode="lin" valueType="num">
                                      <p:cBhvr>
                                        <p:cTn id="43" dur="500" fill="hold"/>
                                        <p:tgtEl>
                                          <p:spTgt spid="54"/>
                                        </p:tgtEl>
                                        <p:attrNameLst>
                                          <p:attrName>ppt_h</p:attrName>
                                        </p:attrNameLst>
                                      </p:cBhvr>
                                      <p:tavLst>
                                        <p:tav tm="0">
                                          <p:val>
                                            <p:fltVal val="0"/>
                                          </p:val>
                                        </p:tav>
                                        <p:tav tm="100000">
                                          <p:val>
                                            <p:strVal val="#ppt_h"/>
                                          </p:val>
                                        </p:tav>
                                      </p:tavLst>
                                    </p:anim>
                                    <p:animEffect transition="in" filter="fade">
                                      <p:cBhvr>
                                        <p:cTn id="44" dur="500"/>
                                        <p:tgtEl>
                                          <p:spTgt spid="54"/>
                                        </p:tgtEl>
                                      </p:cBhvr>
                                    </p:animEffect>
                                  </p:childTnLst>
                                </p:cTn>
                              </p:par>
                            </p:childTnLst>
                          </p:cTn>
                        </p:par>
                        <p:par>
                          <p:cTn id="45" fill="hold">
                            <p:stCondLst>
                              <p:cond delay="1500"/>
                            </p:stCondLst>
                            <p:childTnLst>
                              <p:par>
                                <p:cTn id="46" presetID="53" presetClass="entr" presetSubtype="16" fill="hold" grpId="0" nodeType="afterEffect">
                                  <p:stCondLst>
                                    <p:cond delay="0"/>
                                  </p:stCondLst>
                                  <p:childTnLst>
                                    <p:set>
                                      <p:cBhvr>
                                        <p:cTn id="47" dur="1" fill="hold">
                                          <p:stCondLst>
                                            <p:cond delay="0"/>
                                          </p:stCondLst>
                                        </p:cTn>
                                        <p:tgtEl>
                                          <p:spTgt spid="61"/>
                                        </p:tgtEl>
                                        <p:attrNameLst>
                                          <p:attrName>style.visibility</p:attrName>
                                        </p:attrNameLst>
                                      </p:cBhvr>
                                      <p:to>
                                        <p:strVal val="visible"/>
                                      </p:to>
                                    </p:set>
                                    <p:anim calcmode="lin" valueType="num">
                                      <p:cBhvr>
                                        <p:cTn id="48" dur="300" fill="hold"/>
                                        <p:tgtEl>
                                          <p:spTgt spid="61"/>
                                        </p:tgtEl>
                                        <p:attrNameLst>
                                          <p:attrName>ppt_w</p:attrName>
                                        </p:attrNameLst>
                                      </p:cBhvr>
                                      <p:tavLst>
                                        <p:tav tm="0">
                                          <p:val>
                                            <p:fltVal val="0"/>
                                          </p:val>
                                        </p:tav>
                                        <p:tav tm="100000">
                                          <p:val>
                                            <p:strVal val="#ppt_w"/>
                                          </p:val>
                                        </p:tav>
                                      </p:tavLst>
                                    </p:anim>
                                    <p:anim calcmode="lin" valueType="num">
                                      <p:cBhvr>
                                        <p:cTn id="49" dur="300" fill="hold"/>
                                        <p:tgtEl>
                                          <p:spTgt spid="61"/>
                                        </p:tgtEl>
                                        <p:attrNameLst>
                                          <p:attrName>ppt_h</p:attrName>
                                        </p:attrNameLst>
                                      </p:cBhvr>
                                      <p:tavLst>
                                        <p:tav tm="0">
                                          <p:val>
                                            <p:fltVal val="0"/>
                                          </p:val>
                                        </p:tav>
                                        <p:tav tm="100000">
                                          <p:val>
                                            <p:strVal val="#ppt_h"/>
                                          </p:val>
                                        </p:tav>
                                      </p:tavLst>
                                    </p:anim>
                                    <p:animEffect transition="in" filter="fade">
                                      <p:cBhvr>
                                        <p:cTn id="50" dur="300"/>
                                        <p:tgtEl>
                                          <p:spTgt spid="61"/>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86"/>
                                        </p:tgtEl>
                                        <p:attrNameLst>
                                          <p:attrName>style.visibility</p:attrName>
                                        </p:attrNameLst>
                                      </p:cBhvr>
                                      <p:to>
                                        <p:strVal val="visible"/>
                                      </p:to>
                                    </p:set>
                                    <p:anim calcmode="lin" valueType="num">
                                      <p:cBhvr>
                                        <p:cTn id="53" dur="500" fill="hold"/>
                                        <p:tgtEl>
                                          <p:spTgt spid="86"/>
                                        </p:tgtEl>
                                        <p:attrNameLst>
                                          <p:attrName>ppt_w</p:attrName>
                                        </p:attrNameLst>
                                      </p:cBhvr>
                                      <p:tavLst>
                                        <p:tav tm="0">
                                          <p:val>
                                            <p:fltVal val="0"/>
                                          </p:val>
                                        </p:tav>
                                        <p:tav tm="100000">
                                          <p:val>
                                            <p:strVal val="#ppt_w"/>
                                          </p:val>
                                        </p:tav>
                                      </p:tavLst>
                                    </p:anim>
                                    <p:anim calcmode="lin" valueType="num">
                                      <p:cBhvr>
                                        <p:cTn id="54" dur="500" fill="hold"/>
                                        <p:tgtEl>
                                          <p:spTgt spid="86"/>
                                        </p:tgtEl>
                                        <p:attrNameLst>
                                          <p:attrName>ppt_h</p:attrName>
                                        </p:attrNameLst>
                                      </p:cBhvr>
                                      <p:tavLst>
                                        <p:tav tm="0">
                                          <p:val>
                                            <p:fltVal val="0"/>
                                          </p:val>
                                        </p:tav>
                                        <p:tav tm="100000">
                                          <p:val>
                                            <p:strVal val="#ppt_h"/>
                                          </p:val>
                                        </p:tav>
                                      </p:tavLst>
                                    </p:anim>
                                    <p:animEffect transition="in" filter="fade">
                                      <p:cBhvr>
                                        <p:cTn id="55" dur="500"/>
                                        <p:tgtEl>
                                          <p:spTgt spid="86"/>
                                        </p:tgtEl>
                                      </p:cBhvr>
                                    </p:animEffect>
                                  </p:childTnLst>
                                </p:cTn>
                              </p:par>
                            </p:childTnLst>
                          </p:cTn>
                        </p:par>
                        <p:par>
                          <p:cTn id="56" fill="hold">
                            <p:stCondLst>
                              <p:cond delay="2000"/>
                            </p:stCondLst>
                            <p:childTnLst>
                              <p:par>
                                <p:cTn id="57" presetID="53" presetClass="entr" presetSubtype="16" fill="hold" grpId="0" nodeType="afterEffect">
                                  <p:stCondLst>
                                    <p:cond delay="0"/>
                                  </p:stCondLst>
                                  <p:childTnLst>
                                    <p:set>
                                      <p:cBhvr>
                                        <p:cTn id="58" dur="1" fill="hold">
                                          <p:stCondLst>
                                            <p:cond delay="0"/>
                                          </p:stCondLst>
                                        </p:cTn>
                                        <p:tgtEl>
                                          <p:spTgt spid="66"/>
                                        </p:tgtEl>
                                        <p:attrNameLst>
                                          <p:attrName>style.visibility</p:attrName>
                                        </p:attrNameLst>
                                      </p:cBhvr>
                                      <p:to>
                                        <p:strVal val="visible"/>
                                      </p:to>
                                    </p:set>
                                    <p:anim calcmode="lin" valueType="num">
                                      <p:cBhvr>
                                        <p:cTn id="59" dur="300" fill="hold"/>
                                        <p:tgtEl>
                                          <p:spTgt spid="66"/>
                                        </p:tgtEl>
                                        <p:attrNameLst>
                                          <p:attrName>ppt_w</p:attrName>
                                        </p:attrNameLst>
                                      </p:cBhvr>
                                      <p:tavLst>
                                        <p:tav tm="0">
                                          <p:val>
                                            <p:fltVal val="0"/>
                                          </p:val>
                                        </p:tav>
                                        <p:tav tm="100000">
                                          <p:val>
                                            <p:strVal val="#ppt_w"/>
                                          </p:val>
                                        </p:tav>
                                      </p:tavLst>
                                    </p:anim>
                                    <p:anim calcmode="lin" valueType="num">
                                      <p:cBhvr>
                                        <p:cTn id="60" dur="300" fill="hold"/>
                                        <p:tgtEl>
                                          <p:spTgt spid="66"/>
                                        </p:tgtEl>
                                        <p:attrNameLst>
                                          <p:attrName>ppt_h</p:attrName>
                                        </p:attrNameLst>
                                      </p:cBhvr>
                                      <p:tavLst>
                                        <p:tav tm="0">
                                          <p:val>
                                            <p:fltVal val="0"/>
                                          </p:val>
                                        </p:tav>
                                        <p:tav tm="100000">
                                          <p:val>
                                            <p:strVal val="#ppt_h"/>
                                          </p:val>
                                        </p:tav>
                                      </p:tavLst>
                                    </p:anim>
                                    <p:animEffect transition="in" filter="fade">
                                      <p:cBhvr>
                                        <p:cTn id="61" dur="300"/>
                                        <p:tgtEl>
                                          <p:spTgt spid="66"/>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88"/>
                                        </p:tgtEl>
                                        <p:attrNameLst>
                                          <p:attrName>style.visibility</p:attrName>
                                        </p:attrNameLst>
                                      </p:cBhvr>
                                      <p:to>
                                        <p:strVal val="visible"/>
                                      </p:to>
                                    </p:set>
                                    <p:anim calcmode="lin" valueType="num">
                                      <p:cBhvr>
                                        <p:cTn id="64" dur="500" fill="hold"/>
                                        <p:tgtEl>
                                          <p:spTgt spid="88"/>
                                        </p:tgtEl>
                                        <p:attrNameLst>
                                          <p:attrName>ppt_w</p:attrName>
                                        </p:attrNameLst>
                                      </p:cBhvr>
                                      <p:tavLst>
                                        <p:tav tm="0">
                                          <p:val>
                                            <p:fltVal val="0"/>
                                          </p:val>
                                        </p:tav>
                                        <p:tav tm="100000">
                                          <p:val>
                                            <p:strVal val="#ppt_w"/>
                                          </p:val>
                                        </p:tav>
                                      </p:tavLst>
                                    </p:anim>
                                    <p:anim calcmode="lin" valueType="num">
                                      <p:cBhvr>
                                        <p:cTn id="65" dur="500" fill="hold"/>
                                        <p:tgtEl>
                                          <p:spTgt spid="88"/>
                                        </p:tgtEl>
                                        <p:attrNameLst>
                                          <p:attrName>ppt_h</p:attrName>
                                        </p:attrNameLst>
                                      </p:cBhvr>
                                      <p:tavLst>
                                        <p:tav tm="0">
                                          <p:val>
                                            <p:fltVal val="0"/>
                                          </p:val>
                                        </p:tav>
                                        <p:tav tm="100000">
                                          <p:val>
                                            <p:strVal val="#ppt_h"/>
                                          </p:val>
                                        </p:tav>
                                      </p:tavLst>
                                    </p:anim>
                                    <p:animEffect transition="in" filter="fade">
                                      <p:cBhvr>
                                        <p:cTn id="66" dur="500"/>
                                        <p:tgtEl>
                                          <p:spTgt spid="88"/>
                                        </p:tgtEl>
                                      </p:cBhvr>
                                    </p:animEffect>
                                  </p:childTnLst>
                                </p:cTn>
                              </p:par>
                            </p:childTnLst>
                          </p:cTn>
                        </p:par>
                        <p:par>
                          <p:cTn id="67" fill="hold">
                            <p:stCondLst>
                              <p:cond delay="2500"/>
                            </p:stCondLst>
                            <p:childTnLst>
                              <p:par>
                                <p:cTn id="68" presetID="53" presetClass="entr" presetSubtype="16" fill="hold" grpId="0" nodeType="afterEffect">
                                  <p:stCondLst>
                                    <p:cond delay="0"/>
                                  </p:stCondLst>
                                  <p:childTnLst>
                                    <p:set>
                                      <p:cBhvr>
                                        <p:cTn id="69" dur="1" fill="hold">
                                          <p:stCondLst>
                                            <p:cond delay="0"/>
                                          </p:stCondLst>
                                        </p:cTn>
                                        <p:tgtEl>
                                          <p:spTgt spid="69"/>
                                        </p:tgtEl>
                                        <p:attrNameLst>
                                          <p:attrName>style.visibility</p:attrName>
                                        </p:attrNameLst>
                                      </p:cBhvr>
                                      <p:to>
                                        <p:strVal val="visible"/>
                                      </p:to>
                                    </p:set>
                                    <p:anim calcmode="lin" valueType="num">
                                      <p:cBhvr>
                                        <p:cTn id="70" dur="300" fill="hold"/>
                                        <p:tgtEl>
                                          <p:spTgt spid="69"/>
                                        </p:tgtEl>
                                        <p:attrNameLst>
                                          <p:attrName>ppt_w</p:attrName>
                                        </p:attrNameLst>
                                      </p:cBhvr>
                                      <p:tavLst>
                                        <p:tav tm="0">
                                          <p:val>
                                            <p:fltVal val="0"/>
                                          </p:val>
                                        </p:tav>
                                        <p:tav tm="100000">
                                          <p:val>
                                            <p:strVal val="#ppt_w"/>
                                          </p:val>
                                        </p:tav>
                                      </p:tavLst>
                                    </p:anim>
                                    <p:anim calcmode="lin" valueType="num">
                                      <p:cBhvr>
                                        <p:cTn id="71" dur="300" fill="hold"/>
                                        <p:tgtEl>
                                          <p:spTgt spid="69"/>
                                        </p:tgtEl>
                                        <p:attrNameLst>
                                          <p:attrName>ppt_h</p:attrName>
                                        </p:attrNameLst>
                                      </p:cBhvr>
                                      <p:tavLst>
                                        <p:tav tm="0">
                                          <p:val>
                                            <p:fltVal val="0"/>
                                          </p:val>
                                        </p:tav>
                                        <p:tav tm="100000">
                                          <p:val>
                                            <p:strVal val="#ppt_h"/>
                                          </p:val>
                                        </p:tav>
                                      </p:tavLst>
                                    </p:anim>
                                    <p:animEffect transition="in" filter="fade">
                                      <p:cBhvr>
                                        <p:cTn id="72" dur="300"/>
                                        <p:tgtEl>
                                          <p:spTgt spid="69"/>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112"/>
                                        </p:tgtEl>
                                        <p:attrNameLst>
                                          <p:attrName>style.visibility</p:attrName>
                                        </p:attrNameLst>
                                      </p:cBhvr>
                                      <p:to>
                                        <p:strVal val="visible"/>
                                      </p:to>
                                    </p:set>
                                    <p:anim calcmode="lin" valueType="num">
                                      <p:cBhvr>
                                        <p:cTn id="75" dur="500" fill="hold"/>
                                        <p:tgtEl>
                                          <p:spTgt spid="112"/>
                                        </p:tgtEl>
                                        <p:attrNameLst>
                                          <p:attrName>ppt_w</p:attrName>
                                        </p:attrNameLst>
                                      </p:cBhvr>
                                      <p:tavLst>
                                        <p:tav tm="0">
                                          <p:val>
                                            <p:fltVal val="0"/>
                                          </p:val>
                                        </p:tav>
                                        <p:tav tm="100000">
                                          <p:val>
                                            <p:strVal val="#ppt_w"/>
                                          </p:val>
                                        </p:tav>
                                      </p:tavLst>
                                    </p:anim>
                                    <p:anim calcmode="lin" valueType="num">
                                      <p:cBhvr>
                                        <p:cTn id="76" dur="500" fill="hold"/>
                                        <p:tgtEl>
                                          <p:spTgt spid="112"/>
                                        </p:tgtEl>
                                        <p:attrNameLst>
                                          <p:attrName>ppt_h</p:attrName>
                                        </p:attrNameLst>
                                      </p:cBhvr>
                                      <p:tavLst>
                                        <p:tav tm="0">
                                          <p:val>
                                            <p:fltVal val="0"/>
                                          </p:val>
                                        </p:tav>
                                        <p:tav tm="100000">
                                          <p:val>
                                            <p:strVal val="#ppt_h"/>
                                          </p:val>
                                        </p:tav>
                                      </p:tavLst>
                                    </p:anim>
                                    <p:animEffect transition="in" filter="fade">
                                      <p:cBhvr>
                                        <p:cTn id="77"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bldLvl="0" animBg="1"/>
      <p:bldP spid="54" grpId="0"/>
      <p:bldP spid="60" grpId="0"/>
      <p:bldP spid="61" grpId="0" bldLvl="0" animBg="1"/>
      <p:bldP spid="66" grpId="0" bldLvl="0" animBg="1"/>
      <p:bldP spid="69" grpId="0" bldLvl="0" animBg="1"/>
      <p:bldP spid="86" grpId="0"/>
      <p:bldP spid="88" grpId="0"/>
      <p:bldP spid="1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2"/>
            </p:custDataLst>
          </p:nvPr>
        </p:nvSpPr>
        <p:spPr/>
        <p:txBody>
          <a:bodyPr/>
          <a:lstStyle/>
          <a:p>
            <a:r>
              <a:rPr lang="zh-CN" altLang="en-US">
                <a:latin typeface="+mn-lt"/>
                <a:ea typeface="+mn-ea"/>
                <a:cs typeface="+mn-ea"/>
                <a:sym typeface="+mn-lt"/>
              </a:rPr>
              <a:t>三、关键词的作用与分类</a:t>
            </a:r>
            <a:endParaRPr lang="zh-CN" altLang="en-US">
              <a:latin typeface="+mn-lt"/>
              <a:ea typeface="+mn-ea"/>
              <a:cs typeface="+mn-ea"/>
              <a:sym typeface="+mn-lt"/>
            </a:endParaRPr>
          </a:p>
        </p:txBody>
      </p:sp>
      <p:sp>
        <p:nvSpPr>
          <p:cNvPr id="7" name="文本框 5"/>
          <p:cNvSpPr txBox="1">
            <a:spLocks noChangeArrowheads="1"/>
          </p:cNvSpPr>
          <p:nvPr>
            <p:custDataLst>
              <p:tags r:id="rId3"/>
            </p:custDataLst>
          </p:nvPr>
        </p:nvSpPr>
        <p:spPr bwMode="auto">
          <a:xfrm>
            <a:off x="7849701" y="307062"/>
            <a:ext cx="196664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dist"/>
            <a:r>
              <a:rPr lang="zh-CN" altLang="en-US" sz="2400" b="1" dirty="0" smtClean="0">
                <a:solidFill>
                  <a:schemeClr val="accent1"/>
                </a:solidFill>
                <a:latin typeface="+mn-lt"/>
                <a:ea typeface="+mn-ea"/>
                <a:cs typeface="+mn-ea"/>
                <a:sym typeface="+mn-lt"/>
              </a:rPr>
              <a:t>相关知识</a:t>
            </a:r>
            <a:endParaRPr lang="zh-CN" altLang="en-US" sz="2400" b="1" dirty="0" smtClean="0">
              <a:solidFill>
                <a:schemeClr val="accent1"/>
              </a:solidFill>
              <a:latin typeface="+mn-lt"/>
              <a:ea typeface="+mn-ea"/>
              <a:cs typeface="+mn-ea"/>
              <a:sym typeface="+mn-lt"/>
            </a:endParaRPr>
          </a:p>
        </p:txBody>
      </p:sp>
      <p:sp>
        <p:nvSpPr>
          <p:cNvPr id="219" name="Text Box 10"/>
          <p:cNvSpPr txBox="1">
            <a:spLocks noChangeArrowheads="1"/>
          </p:cNvSpPr>
          <p:nvPr>
            <p:custDataLst>
              <p:tags r:id="rId4"/>
            </p:custDataLst>
          </p:nvPr>
        </p:nvSpPr>
        <p:spPr bwMode="auto">
          <a:xfrm>
            <a:off x="1284605" y="2520315"/>
            <a:ext cx="2108835" cy="1244600"/>
          </a:xfrm>
          <a:prstGeom prst="rect">
            <a:avLst/>
          </a:prstGeom>
          <a:noFill/>
          <a:ln w="9525">
            <a:noFill/>
            <a:miter lim="800000"/>
          </a:ln>
        </p:spPr>
        <p:txBody>
          <a:bodyPr wrap="square" lIns="45706" tIns="22853" rIns="45706" bIns="22853">
            <a:spAutoFit/>
          </a:bodyPr>
          <a:lstStyle/>
          <a:p>
            <a:pPr defTabSz="1087755">
              <a:lnSpc>
                <a:spcPct val="130000"/>
              </a:lnSpc>
            </a:pPr>
            <a:r>
              <a:rPr sz="2000" b="1" dirty="0">
                <a:solidFill>
                  <a:prstClr val="black">
                    <a:lumMod val="75000"/>
                    <a:lumOff val="25000"/>
                  </a:prstClr>
                </a:solidFill>
                <a:cs typeface="+mn-ea"/>
                <a:sym typeface="+mn-lt"/>
              </a:rPr>
              <a:t>核心词：</a:t>
            </a:r>
            <a:endParaRPr sz="2000" b="1" dirty="0">
              <a:solidFill>
                <a:prstClr val="black">
                  <a:lumMod val="75000"/>
                  <a:lumOff val="25000"/>
                </a:prstClr>
              </a:solidFill>
              <a:cs typeface="+mn-ea"/>
              <a:sym typeface="+mn-lt"/>
            </a:endParaRPr>
          </a:p>
          <a:p>
            <a:pPr defTabSz="1087755">
              <a:lnSpc>
                <a:spcPct val="130000"/>
              </a:lnSpc>
            </a:pPr>
            <a:r>
              <a:rPr sz="2000" dirty="0">
                <a:solidFill>
                  <a:prstClr val="black">
                    <a:lumMod val="75000"/>
                    <a:lumOff val="25000"/>
                  </a:prstClr>
                </a:solidFill>
                <a:cs typeface="+mn-ea"/>
                <a:sym typeface="+mn-lt"/>
              </a:rPr>
              <a:t>体现商品类目的词语</a:t>
            </a:r>
            <a:endParaRPr sz="2000" dirty="0">
              <a:solidFill>
                <a:prstClr val="black">
                  <a:lumMod val="75000"/>
                  <a:lumOff val="25000"/>
                </a:prstClr>
              </a:solidFill>
              <a:cs typeface="+mn-ea"/>
              <a:sym typeface="+mn-lt"/>
            </a:endParaRPr>
          </a:p>
        </p:txBody>
      </p:sp>
      <p:sp>
        <p:nvSpPr>
          <p:cNvPr id="220" name="Text Box 10"/>
          <p:cNvSpPr txBox="1">
            <a:spLocks noChangeArrowheads="1"/>
          </p:cNvSpPr>
          <p:nvPr>
            <p:custDataLst>
              <p:tags r:id="rId5"/>
            </p:custDataLst>
          </p:nvPr>
        </p:nvSpPr>
        <p:spPr bwMode="auto">
          <a:xfrm>
            <a:off x="1428750" y="5145405"/>
            <a:ext cx="2103120" cy="1244600"/>
          </a:xfrm>
          <a:prstGeom prst="rect">
            <a:avLst/>
          </a:prstGeom>
          <a:noFill/>
          <a:ln w="9525">
            <a:noFill/>
            <a:miter lim="800000"/>
          </a:ln>
        </p:spPr>
        <p:txBody>
          <a:bodyPr wrap="square" lIns="45706" tIns="22853" rIns="45706" bIns="22853">
            <a:spAutoFit/>
          </a:bodyPr>
          <a:lstStyle/>
          <a:p>
            <a:pPr defTabSz="1087755">
              <a:lnSpc>
                <a:spcPct val="130000"/>
              </a:lnSpc>
            </a:pPr>
            <a:r>
              <a:rPr sz="2000" b="1">
                <a:solidFill>
                  <a:prstClr val="black">
                    <a:lumMod val="75000"/>
                    <a:lumOff val="25000"/>
                  </a:prstClr>
                </a:solidFill>
                <a:cs typeface="+mn-ea"/>
                <a:sym typeface="+mn-lt"/>
              </a:rPr>
              <a:t>长尾词：</a:t>
            </a:r>
            <a:endParaRPr sz="2000" b="1">
              <a:solidFill>
                <a:prstClr val="black">
                  <a:lumMod val="75000"/>
                  <a:lumOff val="25000"/>
                </a:prstClr>
              </a:solidFill>
              <a:cs typeface="+mn-ea"/>
              <a:sym typeface="+mn-lt"/>
            </a:endParaRPr>
          </a:p>
          <a:p>
            <a:pPr defTabSz="1087755">
              <a:lnSpc>
                <a:spcPct val="130000"/>
              </a:lnSpc>
            </a:pPr>
            <a:r>
              <a:rPr sz="2000">
                <a:solidFill>
                  <a:prstClr val="black">
                    <a:lumMod val="75000"/>
                    <a:lumOff val="25000"/>
                  </a:prstClr>
                </a:solidFill>
                <a:cs typeface="+mn-ea"/>
                <a:sym typeface="+mn-lt"/>
              </a:rPr>
              <a:t>体现商品类目和属性的词语</a:t>
            </a:r>
            <a:endParaRPr sz="2000">
              <a:solidFill>
                <a:prstClr val="black">
                  <a:lumMod val="75000"/>
                  <a:lumOff val="25000"/>
                </a:prstClr>
              </a:solidFill>
              <a:cs typeface="+mn-ea"/>
              <a:sym typeface="+mn-lt"/>
            </a:endParaRPr>
          </a:p>
        </p:txBody>
      </p:sp>
      <p:sp>
        <p:nvSpPr>
          <p:cNvPr id="221" name="Text Box 10"/>
          <p:cNvSpPr txBox="1">
            <a:spLocks noChangeArrowheads="1"/>
          </p:cNvSpPr>
          <p:nvPr>
            <p:custDataLst>
              <p:tags r:id="rId6"/>
            </p:custDataLst>
          </p:nvPr>
        </p:nvSpPr>
        <p:spPr bwMode="auto">
          <a:xfrm>
            <a:off x="8354383" y="2720335"/>
            <a:ext cx="2063939" cy="1244600"/>
          </a:xfrm>
          <a:prstGeom prst="rect">
            <a:avLst/>
          </a:prstGeom>
          <a:noFill/>
          <a:ln w="9525">
            <a:noFill/>
            <a:miter lim="800000"/>
          </a:ln>
        </p:spPr>
        <p:txBody>
          <a:bodyPr wrap="square" lIns="45706" tIns="22853" rIns="45706" bIns="22853">
            <a:spAutoFit/>
          </a:bodyPr>
          <a:lstStyle/>
          <a:p>
            <a:pPr defTabSz="1087755">
              <a:lnSpc>
                <a:spcPct val="130000"/>
              </a:lnSpc>
            </a:pPr>
            <a:r>
              <a:rPr sz="2000" b="1">
                <a:solidFill>
                  <a:prstClr val="black">
                    <a:lumMod val="75000"/>
                    <a:lumOff val="25000"/>
                  </a:prstClr>
                </a:solidFill>
                <a:cs typeface="+mn-ea"/>
                <a:sym typeface="+mn-lt"/>
              </a:rPr>
              <a:t>修饰词：</a:t>
            </a:r>
            <a:endParaRPr sz="2000" b="1">
              <a:solidFill>
                <a:prstClr val="black">
                  <a:lumMod val="75000"/>
                  <a:lumOff val="25000"/>
                </a:prstClr>
              </a:solidFill>
              <a:cs typeface="+mn-ea"/>
              <a:sym typeface="+mn-lt"/>
            </a:endParaRPr>
          </a:p>
          <a:p>
            <a:pPr defTabSz="1087755">
              <a:lnSpc>
                <a:spcPct val="130000"/>
              </a:lnSpc>
            </a:pPr>
            <a:r>
              <a:rPr sz="2000">
                <a:solidFill>
                  <a:prstClr val="black">
                    <a:lumMod val="75000"/>
                    <a:lumOff val="25000"/>
                  </a:prstClr>
                </a:solidFill>
                <a:cs typeface="+mn-ea"/>
                <a:sym typeface="+mn-lt"/>
              </a:rPr>
              <a:t>体现商品属性的词语</a:t>
            </a:r>
            <a:endParaRPr sz="2000">
              <a:solidFill>
                <a:prstClr val="black">
                  <a:lumMod val="75000"/>
                  <a:lumOff val="25000"/>
                </a:prstClr>
              </a:solidFill>
              <a:cs typeface="+mn-ea"/>
              <a:sym typeface="+mn-lt"/>
            </a:endParaRPr>
          </a:p>
        </p:txBody>
      </p:sp>
      <p:sp>
        <p:nvSpPr>
          <p:cNvPr id="222" name="Text Box 10"/>
          <p:cNvSpPr txBox="1">
            <a:spLocks noChangeArrowheads="1"/>
          </p:cNvSpPr>
          <p:nvPr>
            <p:custDataLst>
              <p:tags r:id="rId7"/>
            </p:custDataLst>
          </p:nvPr>
        </p:nvSpPr>
        <p:spPr bwMode="auto">
          <a:xfrm>
            <a:off x="8330565" y="5060315"/>
            <a:ext cx="2209165" cy="1244600"/>
          </a:xfrm>
          <a:prstGeom prst="rect">
            <a:avLst/>
          </a:prstGeom>
          <a:noFill/>
          <a:ln w="9525">
            <a:noFill/>
            <a:miter lim="800000"/>
          </a:ln>
        </p:spPr>
        <p:txBody>
          <a:bodyPr wrap="square" lIns="45706" tIns="22853" rIns="45706" bIns="22853">
            <a:spAutoFit/>
          </a:bodyPr>
          <a:lstStyle/>
          <a:p>
            <a:pPr defTabSz="1087755">
              <a:lnSpc>
                <a:spcPct val="130000"/>
              </a:lnSpc>
            </a:pPr>
            <a:r>
              <a:rPr sz="2000" b="1">
                <a:solidFill>
                  <a:prstClr val="black">
                    <a:lumMod val="75000"/>
                    <a:lumOff val="25000"/>
                  </a:prstClr>
                </a:solidFill>
                <a:cs typeface="+mn-ea"/>
                <a:sym typeface="+mn-lt"/>
              </a:rPr>
              <a:t>品牌词：</a:t>
            </a:r>
            <a:endParaRPr sz="2000" b="1">
              <a:solidFill>
                <a:prstClr val="black">
                  <a:lumMod val="75000"/>
                  <a:lumOff val="25000"/>
                </a:prstClr>
              </a:solidFill>
              <a:cs typeface="+mn-ea"/>
              <a:sym typeface="+mn-lt"/>
            </a:endParaRPr>
          </a:p>
          <a:p>
            <a:pPr defTabSz="1087755">
              <a:lnSpc>
                <a:spcPct val="130000"/>
              </a:lnSpc>
            </a:pPr>
            <a:r>
              <a:rPr sz="2000">
                <a:solidFill>
                  <a:prstClr val="black">
                    <a:lumMod val="75000"/>
                    <a:lumOff val="25000"/>
                  </a:prstClr>
                </a:solidFill>
                <a:cs typeface="+mn-ea"/>
                <a:sym typeface="+mn-lt"/>
              </a:rPr>
              <a:t>体现所经营商品的品牌名称的词语</a:t>
            </a:r>
            <a:endParaRPr sz="2000">
              <a:solidFill>
                <a:prstClr val="black">
                  <a:lumMod val="75000"/>
                  <a:lumOff val="25000"/>
                </a:prstClr>
              </a:solidFill>
              <a:cs typeface="+mn-ea"/>
              <a:sym typeface="+mn-lt"/>
            </a:endParaRPr>
          </a:p>
        </p:txBody>
      </p:sp>
      <p:grpSp>
        <p:nvGrpSpPr>
          <p:cNvPr id="223" name="组合 2"/>
          <p:cNvGrpSpPr/>
          <p:nvPr/>
        </p:nvGrpSpPr>
        <p:grpSpPr>
          <a:xfrm>
            <a:off x="4152749" y="2935280"/>
            <a:ext cx="3580295" cy="2667001"/>
            <a:chOff x="4692692" y="2532274"/>
            <a:chExt cx="3581400" cy="2667000"/>
          </a:xfrm>
        </p:grpSpPr>
        <p:graphicFrame>
          <p:nvGraphicFramePr>
            <p:cNvPr id="224" name="Chart 2"/>
            <p:cNvGraphicFramePr/>
            <p:nvPr>
              <p:custDataLst>
                <p:tags r:id="rId8"/>
              </p:custDataLst>
            </p:nvPr>
          </p:nvGraphicFramePr>
          <p:xfrm>
            <a:off x="4692692" y="2676048"/>
            <a:ext cx="3581400" cy="2387600"/>
          </p:xfrm>
          <a:graphic>
            <a:graphicData uri="http://schemas.openxmlformats.org/drawingml/2006/chart">
              <c:chart xmlns:c="http://schemas.openxmlformats.org/drawingml/2006/chart" xmlns:r="http://schemas.openxmlformats.org/officeDocument/2006/relationships" r:id="rId1"/>
            </a:graphicData>
          </a:graphic>
        </p:graphicFrame>
        <p:sp>
          <p:nvSpPr>
            <p:cNvPr id="225" name="Oval 3"/>
            <p:cNvSpPr/>
            <p:nvPr>
              <p:custDataLst>
                <p:tags r:id="rId9"/>
              </p:custDataLst>
            </p:nvPr>
          </p:nvSpPr>
          <p:spPr>
            <a:xfrm>
              <a:off x="5149892" y="2532274"/>
              <a:ext cx="2667000" cy="2667000"/>
            </a:xfrm>
            <a:prstGeom prst="ellipse">
              <a:avLst/>
            </a:prstGeom>
            <a:no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cs typeface="+mn-ea"/>
                <a:sym typeface="+mn-lt"/>
              </a:endParaRPr>
            </a:p>
          </p:txBody>
        </p:sp>
      </p:grpSp>
      <p:grpSp>
        <p:nvGrpSpPr>
          <p:cNvPr id="227" name="组合 3"/>
          <p:cNvGrpSpPr/>
          <p:nvPr/>
        </p:nvGrpSpPr>
        <p:grpSpPr>
          <a:xfrm>
            <a:off x="3591516" y="2672655"/>
            <a:ext cx="1377840" cy="1328784"/>
            <a:chOff x="4131285" y="2269648"/>
            <a:chExt cx="1378265" cy="1328785"/>
          </a:xfrm>
        </p:grpSpPr>
        <p:sp>
          <p:nvSpPr>
            <p:cNvPr id="228" name="Oval 4"/>
            <p:cNvSpPr/>
            <p:nvPr>
              <p:custDataLst>
                <p:tags r:id="rId10"/>
              </p:custDataLst>
            </p:nvPr>
          </p:nvSpPr>
          <p:spPr>
            <a:xfrm>
              <a:off x="4923526" y="3031361"/>
              <a:ext cx="586024" cy="5670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cs typeface="+mn-ea"/>
                <a:sym typeface="+mn-lt"/>
              </a:endParaRPr>
            </a:p>
          </p:txBody>
        </p:sp>
        <p:sp>
          <p:nvSpPr>
            <p:cNvPr id="229" name="Oval 9"/>
            <p:cNvSpPr/>
            <p:nvPr>
              <p:custDataLst>
                <p:tags r:id="rId11"/>
              </p:custDataLst>
            </p:nvPr>
          </p:nvSpPr>
          <p:spPr>
            <a:xfrm>
              <a:off x="4131285" y="2269648"/>
              <a:ext cx="594227" cy="597637"/>
            </a:xfrm>
            <a:prstGeom prst="ellipse">
              <a:avLst/>
            </a:prstGeom>
            <a:solidFill>
              <a:schemeClr val="accent4"/>
            </a:solidFill>
            <a:ln w="285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600">
                <a:solidFill>
                  <a:prstClr val="white"/>
                </a:solidFill>
                <a:cs typeface="+mn-ea"/>
                <a:sym typeface="+mn-lt"/>
              </a:endParaRPr>
            </a:p>
          </p:txBody>
        </p:sp>
        <p:grpSp>
          <p:nvGrpSpPr>
            <p:cNvPr id="230" name="Group 10"/>
            <p:cNvGrpSpPr/>
            <p:nvPr/>
          </p:nvGrpSpPr>
          <p:grpSpPr>
            <a:xfrm>
              <a:off x="4239552" y="2398666"/>
              <a:ext cx="381854" cy="310725"/>
              <a:chOff x="1550139" y="1314466"/>
              <a:chExt cx="509139" cy="414300"/>
            </a:xfrm>
            <a:solidFill>
              <a:schemeClr val="bg1"/>
            </a:solidFill>
          </p:grpSpPr>
          <p:sp>
            <p:nvSpPr>
              <p:cNvPr id="233" name="Freeform 5"/>
              <p:cNvSpPr>
                <a:spLocks noEditPoints="1"/>
              </p:cNvSpPr>
              <p:nvPr>
                <p:custDataLst>
                  <p:tags r:id="rId12"/>
                </p:custDataLst>
              </p:nvPr>
            </p:nvSpPr>
            <p:spPr bwMode="auto">
              <a:xfrm>
                <a:off x="1550139" y="1314466"/>
                <a:ext cx="509139" cy="4143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endParaRPr lang="en-US" sz="1600">
                  <a:solidFill>
                    <a:prstClr val="black"/>
                  </a:solidFill>
                  <a:cs typeface="+mn-ea"/>
                  <a:sym typeface="+mn-lt"/>
                </a:endParaRPr>
              </a:p>
            </p:txBody>
          </p:sp>
          <p:sp>
            <p:nvSpPr>
              <p:cNvPr id="234" name="Freeform 6"/>
              <p:cNvSpPr/>
              <p:nvPr>
                <p:custDataLst>
                  <p:tags r:id="rId13"/>
                </p:custDataLst>
              </p:nvPr>
            </p:nvSpPr>
            <p:spPr bwMode="auto">
              <a:xfrm>
                <a:off x="1949464" y="1366877"/>
                <a:ext cx="49916" cy="102328"/>
              </a:xfrm>
              <a:custGeom>
                <a:avLst/>
                <a:gdLst>
                  <a:gd name="T0" fmla="*/ 20 w 20"/>
                  <a:gd name="T1" fmla="*/ 41 h 41"/>
                  <a:gd name="T2" fmla="*/ 20 w 20"/>
                  <a:gd name="T3" fmla="*/ 0 h 41"/>
                  <a:gd name="T4" fmla="*/ 0 w 20"/>
                  <a:gd name="T5" fmla="*/ 0 h 41"/>
                  <a:gd name="T6" fmla="*/ 0 w 20"/>
                  <a:gd name="T7" fmla="*/ 24 h 41"/>
                  <a:gd name="T8" fmla="*/ 20 w 20"/>
                  <a:gd name="T9" fmla="*/ 41 h 41"/>
                </a:gdLst>
                <a:ahLst/>
                <a:cxnLst>
                  <a:cxn ang="0">
                    <a:pos x="T0" y="T1"/>
                  </a:cxn>
                  <a:cxn ang="0">
                    <a:pos x="T2" y="T3"/>
                  </a:cxn>
                  <a:cxn ang="0">
                    <a:pos x="T4" y="T5"/>
                  </a:cxn>
                  <a:cxn ang="0">
                    <a:pos x="T6" y="T7"/>
                  </a:cxn>
                  <a:cxn ang="0">
                    <a:pos x="T8" y="T9"/>
                  </a:cxn>
                </a:cxnLst>
                <a:rect l="0" t="0" r="r" b="b"/>
                <a:pathLst>
                  <a:path w="20" h="41">
                    <a:moveTo>
                      <a:pt x="20" y="41"/>
                    </a:moveTo>
                    <a:lnTo>
                      <a:pt x="20" y="0"/>
                    </a:lnTo>
                    <a:lnTo>
                      <a:pt x="0" y="0"/>
                    </a:lnTo>
                    <a:lnTo>
                      <a:pt x="0" y="24"/>
                    </a:lnTo>
                    <a:lnTo>
                      <a:pt x="2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endParaRPr lang="en-US" sz="1600">
                  <a:solidFill>
                    <a:prstClr val="black"/>
                  </a:solidFill>
                  <a:cs typeface="+mn-ea"/>
                  <a:sym typeface="+mn-lt"/>
                </a:endParaRPr>
              </a:p>
            </p:txBody>
          </p:sp>
          <p:sp>
            <p:nvSpPr>
              <p:cNvPr id="235" name="Oval 7"/>
              <p:cNvSpPr>
                <a:spLocks noChangeArrowheads="1"/>
              </p:cNvSpPr>
              <p:nvPr>
                <p:custDataLst>
                  <p:tags r:id="rId14"/>
                </p:custDataLst>
              </p:nvPr>
            </p:nvSpPr>
            <p:spPr bwMode="auto">
              <a:xfrm>
                <a:off x="1777255" y="1484179"/>
                <a:ext cx="52412" cy="5490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endParaRPr lang="en-US" sz="1600">
                  <a:solidFill>
                    <a:prstClr val="black"/>
                  </a:solidFill>
                  <a:cs typeface="+mn-ea"/>
                  <a:sym typeface="+mn-lt"/>
                </a:endParaRPr>
              </a:p>
            </p:txBody>
          </p:sp>
        </p:grpSp>
        <p:cxnSp>
          <p:nvCxnSpPr>
            <p:cNvPr id="232" name="Straight Arrow Connector 55"/>
            <p:cNvCxnSpPr>
              <a:stCxn id="228" idx="1"/>
              <a:endCxn id="229" idx="5"/>
            </p:cNvCxnSpPr>
            <p:nvPr>
              <p:custDataLst>
                <p:tags r:id="rId15"/>
              </p:custDataLst>
            </p:nvPr>
          </p:nvCxnSpPr>
          <p:spPr>
            <a:xfrm flipH="1" flipV="1">
              <a:off x="4638489" y="2779763"/>
              <a:ext cx="370858" cy="334644"/>
            </a:xfrm>
            <a:prstGeom prst="straightConnector1">
              <a:avLst/>
            </a:prstGeom>
            <a:ln w="19050">
              <a:solidFill>
                <a:schemeClr val="accent4"/>
              </a:solidFill>
              <a:tailEnd type="arrow"/>
            </a:ln>
          </p:spPr>
          <p:style>
            <a:lnRef idx="1">
              <a:schemeClr val="accent1"/>
            </a:lnRef>
            <a:fillRef idx="0">
              <a:schemeClr val="accent1"/>
            </a:fillRef>
            <a:effectRef idx="0">
              <a:schemeClr val="accent1"/>
            </a:effectRef>
            <a:fontRef idx="minor">
              <a:schemeClr val="tx1"/>
            </a:fontRef>
          </p:style>
        </p:cxnSp>
      </p:grpSp>
      <p:grpSp>
        <p:nvGrpSpPr>
          <p:cNvPr id="236" name="组合 6"/>
          <p:cNvGrpSpPr/>
          <p:nvPr/>
        </p:nvGrpSpPr>
        <p:grpSpPr>
          <a:xfrm>
            <a:off x="6668808" y="2872737"/>
            <a:ext cx="1609401" cy="795331"/>
            <a:chOff x="7209526" y="2469728"/>
            <a:chExt cx="1609897" cy="795330"/>
          </a:xfrm>
        </p:grpSpPr>
        <p:sp>
          <p:nvSpPr>
            <p:cNvPr id="237" name="Oval 5"/>
            <p:cNvSpPr/>
            <p:nvPr>
              <p:custDataLst>
                <p:tags r:id="rId16"/>
              </p:custDataLst>
            </p:nvPr>
          </p:nvSpPr>
          <p:spPr>
            <a:xfrm>
              <a:off x="7209526" y="2697986"/>
              <a:ext cx="586024" cy="5670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cs typeface="+mn-ea"/>
                <a:sym typeface="+mn-lt"/>
              </a:endParaRPr>
            </a:p>
          </p:txBody>
        </p:sp>
        <p:sp>
          <p:nvSpPr>
            <p:cNvPr id="238" name="Oval 21"/>
            <p:cNvSpPr/>
            <p:nvPr>
              <p:custDataLst>
                <p:tags r:id="rId17"/>
              </p:custDataLst>
            </p:nvPr>
          </p:nvSpPr>
          <p:spPr>
            <a:xfrm>
              <a:off x="8225196" y="2469728"/>
              <a:ext cx="594227" cy="597637"/>
            </a:xfrm>
            <a:prstGeom prst="ellipse">
              <a:avLst/>
            </a:prstGeom>
            <a:solidFill>
              <a:schemeClr val="accent1"/>
            </a:solidFill>
            <a:ln w="285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600">
                <a:solidFill>
                  <a:prstClr val="white"/>
                </a:solidFill>
                <a:cs typeface="+mn-ea"/>
                <a:sym typeface="+mn-lt"/>
              </a:endParaRPr>
            </a:p>
          </p:txBody>
        </p:sp>
        <p:grpSp>
          <p:nvGrpSpPr>
            <p:cNvPr id="239" name="Group 22"/>
            <p:cNvGrpSpPr/>
            <p:nvPr/>
          </p:nvGrpSpPr>
          <p:grpSpPr>
            <a:xfrm>
              <a:off x="8346345" y="2631940"/>
              <a:ext cx="353172" cy="262091"/>
              <a:chOff x="5129089" y="3156352"/>
              <a:chExt cx="474198" cy="351905"/>
            </a:xfrm>
            <a:solidFill>
              <a:schemeClr val="bg1"/>
            </a:solidFill>
          </p:grpSpPr>
          <p:sp>
            <p:nvSpPr>
              <p:cNvPr id="242" name="Freeform 66"/>
              <p:cNvSpPr>
                <a:spLocks noEditPoints="1"/>
              </p:cNvSpPr>
              <p:nvPr>
                <p:custDataLst>
                  <p:tags r:id="rId18"/>
                </p:custDataLst>
              </p:nvPr>
            </p:nvSpPr>
            <p:spPr bwMode="auto">
              <a:xfrm>
                <a:off x="5139073" y="3156352"/>
                <a:ext cx="459224" cy="279527"/>
              </a:xfrm>
              <a:custGeom>
                <a:avLst/>
                <a:gdLst>
                  <a:gd name="T0" fmla="*/ 184 w 184"/>
                  <a:gd name="T1" fmla="*/ 0 h 112"/>
                  <a:gd name="T2" fmla="*/ 0 w 184"/>
                  <a:gd name="T3" fmla="*/ 0 h 112"/>
                  <a:gd name="T4" fmla="*/ 0 w 184"/>
                  <a:gd name="T5" fmla="*/ 112 h 112"/>
                  <a:gd name="T6" fmla="*/ 184 w 184"/>
                  <a:gd name="T7" fmla="*/ 112 h 112"/>
                  <a:gd name="T8" fmla="*/ 184 w 184"/>
                  <a:gd name="T9" fmla="*/ 0 h 112"/>
                  <a:gd name="T10" fmla="*/ 176 w 184"/>
                  <a:gd name="T11" fmla="*/ 102 h 112"/>
                  <a:gd name="T12" fmla="*/ 8 w 184"/>
                  <a:gd name="T13" fmla="*/ 102 h 112"/>
                  <a:gd name="T14" fmla="*/ 8 w 184"/>
                  <a:gd name="T15" fmla="*/ 8 h 112"/>
                  <a:gd name="T16" fmla="*/ 176 w 184"/>
                  <a:gd name="T17" fmla="*/ 8 h 112"/>
                  <a:gd name="T18" fmla="*/ 176 w 184"/>
                  <a:gd name="T19" fmla="*/ 10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12">
                    <a:moveTo>
                      <a:pt x="184" y="0"/>
                    </a:moveTo>
                    <a:lnTo>
                      <a:pt x="0" y="0"/>
                    </a:lnTo>
                    <a:lnTo>
                      <a:pt x="0" y="112"/>
                    </a:lnTo>
                    <a:lnTo>
                      <a:pt x="184" y="112"/>
                    </a:lnTo>
                    <a:lnTo>
                      <a:pt x="184" y="0"/>
                    </a:lnTo>
                    <a:close/>
                    <a:moveTo>
                      <a:pt x="176" y="102"/>
                    </a:moveTo>
                    <a:lnTo>
                      <a:pt x="8" y="102"/>
                    </a:lnTo>
                    <a:lnTo>
                      <a:pt x="8" y="8"/>
                    </a:lnTo>
                    <a:lnTo>
                      <a:pt x="176" y="8"/>
                    </a:lnTo>
                    <a:lnTo>
                      <a:pt x="176" y="102"/>
                    </a:lnTo>
                    <a:close/>
                  </a:path>
                </a:pathLst>
              </a:custGeom>
              <a:grpFill/>
              <a:ln>
                <a:noFill/>
              </a:ln>
            </p:spPr>
            <p:txBody>
              <a:bodyPr vert="horz" wrap="square" lIns="121882" tIns="60941" rIns="121882" bIns="60941" numCol="1" anchor="t" anchorCtr="0" compatLnSpc="1"/>
              <a:lstStyle/>
              <a:p>
                <a:endParaRPr lang="en-US" sz="1600">
                  <a:solidFill>
                    <a:prstClr val="black"/>
                  </a:solidFill>
                  <a:cs typeface="+mn-ea"/>
                  <a:sym typeface="+mn-lt"/>
                </a:endParaRPr>
              </a:p>
            </p:txBody>
          </p:sp>
          <p:sp>
            <p:nvSpPr>
              <p:cNvPr id="243" name="Freeform 67"/>
              <p:cNvSpPr/>
              <p:nvPr>
                <p:custDataLst>
                  <p:tags r:id="rId19"/>
                </p:custDataLst>
              </p:nvPr>
            </p:nvSpPr>
            <p:spPr bwMode="auto">
              <a:xfrm>
                <a:off x="5129089" y="3448358"/>
                <a:ext cx="474198" cy="59899"/>
              </a:xfrm>
              <a:custGeom>
                <a:avLst/>
                <a:gdLst>
                  <a:gd name="T0" fmla="*/ 190 w 190"/>
                  <a:gd name="T1" fmla="*/ 16 h 24"/>
                  <a:gd name="T2" fmla="*/ 188 w 190"/>
                  <a:gd name="T3" fmla="*/ 0 h 24"/>
                  <a:gd name="T4" fmla="*/ 3 w 190"/>
                  <a:gd name="T5" fmla="*/ 0 h 24"/>
                  <a:gd name="T6" fmla="*/ 0 w 190"/>
                  <a:gd name="T7" fmla="*/ 16 h 24"/>
                  <a:gd name="T8" fmla="*/ 0 w 190"/>
                  <a:gd name="T9" fmla="*/ 16 h 24"/>
                  <a:gd name="T10" fmla="*/ 0 w 190"/>
                  <a:gd name="T11" fmla="*/ 24 h 24"/>
                  <a:gd name="T12" fmla="*/ 190 w 190"/>
                  <a:gd name="T13" fmla="*/ 24 h 24"/>
                  <a:gd name="T14" fmla="*/ 190 w 190"/>
                  <a:gd name="T15" fmla="*/ 16 h 24"/>
                  <a:gd name="T16" fmla="*/ 190 w 190"/>
                  <a:gd name="T17"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 h="24">
                    <a:moveTo>
                      <a:pt x="190" y="16"/>
                    </a:moveTo>
                    <a:lnTo>
                      <a:pt x="188" y="0"/>
                    </a:lnTo>
                    <a:lnTo>
                      <a:pt x="3" y="0"/>
                    </a:lnTo>
                    <a:lnTo>
                      <a:pt x="0" y="16"/>
                    </a:lnTo>
                    <a:lnTo>
                      <a:pt x="0" y="16"/>
                    </a:lnTo>
                    <a:lnTo>
                      <a:pt x="0" y="24"/>
                    </a:lnTo>
                    <a:lnTo>
                      <a:pt x="190" y="24"/>
                    </a:lnTo>
                    <a:lnTo>
                      <a:pt x="190" y="16"/>
                    </a:lnTo>
                    <a:lnTo>
                      <a:pt x="190" y="16"/>
                    </a:lnTo>
                    <a:close/>
                  </a:path>
                </a:pathLst>
              </a:custGeom>
              <a:grpFill/>
              <a:ln>
                <a:noFill/>
              </a:ln>
            </p:spPr>
            <p:txBody>
              <a:bodyPr vert="horz" wrap="square" lIns="121882" tIns="60941" rIns="121882" bIns="60941" numCol="1" anchor="t" anchorCtr="0" compatLnSpc="1"/>
              <a:lstStyle/>
              <a:p>
                <a:endParaRPr lang="en-US" sz="1600">
                  <a:solidFill>
                    <a:prstClr val="black"/>
                  </a:solidFill>
                  <a:cs typeface="+mn-ea"/>
                  <a:sym typeface="+mn-lt"/>
                </a:endParaRPr>
              </a:p>
            </p:txBody>
          </p:sp>
        </p:grpSp>
        <p:cxnSp>
          <p:nvCxnSpPr>
            <p:cNvPr id="241" name="Straight Arrow Connector 58"/>
            <p:cNvCxnSpPr>
              <a:endCxn id="238" idx="2"/>
            </p:cNvCxnSpPr>
            <p:nvPr>
              <p:custDataLst>
                <p:tags r:id="rId20"/>
              </p:custDataLst>
            </p:nvPr>
          </p:nvCxnSpPr>
          <p:spPr>
            <a:xfrm flipV="1">
              <a:off x="7740692" y="2768547"/>
              <a:ext cx="484504" cy="183726"/>
            </a:xfrm>
            <a:prstGeom prst="straightConnector1">
              <a:avLst/>
            </a:prstGeom>
            <a:ln w="19050">
              <a:solidFill>
                <a:schemeClr val="accent1"/>
              </a:solidFill>
              <a:tailEnd type="arrow"/>
            </a:ln>
          </p:spPr>
          <p:style>
            <a:lnRef idx="1">
              <a:schemeClr val="accent1"/>
            </a:lnRef>
            <a:fillRef idx="0">
              <a:schemeClr val="accent1"/>
            </a:fillRef>
            <a:effectRef idx="0">
              <a:schemeClr val="accent1"/>
            </a:effectRef>
            <a:fontRef idx="minor">
              <a:schemeClr val="tx1"/>
            </a:fontRef>
          </p:style>
        </p:cxnSp>
      </p:grpSp>
      <p:grpSp>
        <p:nvGrpSpPr>
          <p:cNvPr id="244" name="组合 5"/>
          <p:cNvGrpSpPr/>
          <p:nvPr/>
        </p:nvGrpSpPr>
        <p:grpSpPr>
          <a:xfrm>
            <a:off x="6824621" y="4744819"/>
            <a:ext cx="1375129" cy="1152993"/>
            <a:chOff x="7365388" y="4341813"/>
            <a:chExt cx="1375554" cy="1152994"/>
          </a:xfrm>
        </p:grpSpPr>
        <p:sp>
          <p:nvSpPr>
            <p:cNvPr id="245" name="Oval 7"/>
            <p:cNvSpPr/>
            <p:nvPr>
              <p:custDataLst>
                <p:tags r:id="rId21"/>
              </p:custDataLst>
            </p:nvPr>
          </p:nvSpPr>
          <p:spPr>
            <a:xfrm>
              <a:off x="7365388" y="4341813"/>
              <a:ext cx="586024" cy="5670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cs typeface="+mn-ea"/>
                <a:sym typeface="+mn-lt"/>
              </a:endParaRPr>
            </a:p>
          </p:txBody>
        </p:sp>
        <p:sp>
          <p:nvSpPr>
            <p:cNvPr id="246" name="Oval 26"/>
            <p:cNvSpPr/>
            <p:nvPr>
              <p:custDataLst>
                <p:tags r:id="rId22"/>
              </p:custDataLst>
            </p:nvPr>
          </p:nvSpPr>
          <p:spPr>
            <a:xfrm>
              <a:off x="8146715" y="4897170"/>
              <a:ext cx="594227" cy="597637"/>
            </a:xfrm>
            <a:prstGeom prst="ellipse">
              <a:avLst/>
            </a:prstGeom>
            <a:solidFill>
              <a:schemeClr val="accent2"/>
            </a:solidFill>
            <a:ln w="285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600">
                <a:solidFill>
                  <a:prstClr val="white"/>
                </a:solidFill>
                <a:cs typeface="+mn-ea"/>
                <a:sym typeface="+mn-lt"/>
              </a:endParaRPr>
            </a:p>
          </p:txBody>
        </p:sp>
        <p:grpSp>
          <p:nvGrpSpPr>
            <p:cNvPr id="247" name="Group 34"/>
            <p:cNvGrpSpPr/>
            <p:nvPr/>
          </p:nvGrpSpPr>
          <p:grpSpPr>
            <a:xfrm>
              <a:off x="8268361" y="5040081"/>
              <a:ext cx="385440" cy="269394"/>
              <a:chOff x="7999238" y="1399322"/>
              <a:chExt cx="464215" cy="324452"/>
            </a:xfrm>
            <a:solidFill>
              <a:schemeClr val="bg1"/>
            </a:solidFill>
          </p:grpSpPr>
          <p:sp>
            <p:nvSpPr>
              <p:cNvPr id="250" name="Freeform 57"/>
              <p:cNvSpPr>
                <a:spLocks noEditPoints="1"/>
              </p:cNvSpPr>
              <p:nvPr>
                <p:custDataLst>
                  <p:tags r:id="rId23"/>
                </p:custDataLst>
              </p:nvPr>
            </p:nvSpPr>
            <p:spPr bwMode="auto">
              <a:xfrm>
                <a:off x="7999238" y="1399322"/>
                <a:ext cx="331940" cy="324452"/>
              </a:xfrm>
              <a:custGeom>
                <a:avLst/>
                <a:gdLst>
                  <a:gd name="T0" fmla="*/ 86 w 100"/>
                  <a:gd name="T1" fmla="*/ 60 h 97"/>
                  <a:gd name="T2" fmla="*/ 100 w 100"/>
                  <a:gd name="T3" fmla="*/ 54 h 97"/>
                  <a:gd name="T4" fmla="*/ 100 w 100"/>
                  <a:gd name="T5" fmla="*/ 43 h 97"/>
                  <a:gd name="T6" fmla="*/ 86 w 100"/>
                  <a:gd name="T7" fmla="*/ 38 h 97"/>
                  <a:gd name="T8" fmla="*/ 83 w 100"/>
                  <a:gd name="T9" fmla="*/ 32 h 97"/>
                  <a:gd name="T10" fmla="*/ 89 w 100"/>
                  <a:gd name="T11" fmla="*/ 18 h 97"/>
                  <a:gd name="T12" fmla="*/ 81 w 100"/>
                  <a:gd name="T13" fmla="*/ 11 h 97"/>
                  <a:gd name="T14" fmla="*/ 67 w 100"/>
                  <a:gd name="T15" fmla="*/ 16 h 97"/>
                  <a:gd name="T16" fmla="*/ 61 w 100"/>
                  <a:gd name="T17" fmla="*/ 14 h 97"/>
                  <a:gd name="T18" fmla="*/ 55 w 100"/>
                  <a:gd name="T19" fmla="*/ 0 h 97"/>
                  <a:gd name="T20" fmla="*/ 44 w 100"/>
                  <a:gd name="T21" fmla="*/ 0 h 97"/>
                  <a:gd name="T22" fmla="*/ 39 w 100"/>
                  <a:gd name="T23" fmla="*/ 14 h 97"/>
                  <a:gd name="T24" fmla="*/ 33 w 100"/>
                  <a:gd name="T25" fmla="*/ 16 h 97"/>
                  <a:gd name="T26" fmla="*/ 19 w 100"/>
                  <a:gd name="T27" fmla="*/ 11 h 97"/>
                  <a:gd name="T28" fmla="*/ 11 w 100"/>
                  <a:gd name="T29" fmla="*/ 19 h 97"/>
                  <a:gd name="T30" fmla="*/ 17 w 100"/>
                  <a:gd name="T31" fmla="*/ 32 h 97"/>
                  <a:gd name="T32" fmla="*/ 14 w 100"/>
                  <a:gd name="T33" fmla="*/ 38 h 97"/>
                  <a:gd name="T34" fmla="*/ 0 w 100"/>
                  <a:gd name="T35" fmla="*/ 44 h 97"/>
                  <a:gd name="T36" fmla="*/ 0 w 100"/>
                  <a:gd name="T37" fmla="*/ 54 h 97"/>
                  <a:gd name="T38" fmla="*/ 14 w 100"/>
                  <a:gd name="T39" fmla="*/ 60 h 97"/>
                  <a:gd name="T40" fmla="*/ 17 w 100"/>
                  <a:gd name="T41" fmla="*/ 66 h 97"/>
                  <a:gd name="T42" fmla="*/ 11 w 100"/>
                  <a:gd name="T43" fmla="*/ 80 h 97"/>
                  <a:gd name="T44" fmla="*/ 19 w 100"/>
                  <a:gd name="T45" fmla="*/ 87 h 97"/>
                  <a:gd name="T46" fmla="*/ 33 w 100"/>
                  <a:gd name="T47" fmla="*/ 82 h 97"/>
                  <a:gd name="T48" fmla="*/ 39 w 100"/>
                  <a:gd name="T49" fmla="*/ 84 h 97"/>
                  <a:gd name="T50" fmla="*/ 45 w 100"/>
                  <a:gd name="T51" fmla="*/ 97 h 97"/>
                  <a:gd name="T52" fmla="*/ 56 w 100"/>
                  <a:gd name="T53" fmla="*/ 97 h 97"/>
                  <a:gd name="T54" fmla="*/ 61 w 100"/>
                  <a:gd name="T55" fmla="*/ 84 h 97"/>
                  <a:gd name="T56" fmla="*/ 67 w 100"/>
                  <a:gd name="T57" fmla="*/ 82 h 97"/>
                  <a:gd name="T58" fmla="*/ 81 w 100"/>
                  <a:gd name="T59" fmla="*/ 87 h 97"/>
                  <a:gd name="T60" fmla="*/ 89 w 100"/>
                  <a:gd name="T61" fmla="*/ 79 h 97"/>
                  <a:gd name="T62" fmla="*/ 83 w 100"/>
                  <a:gd name="T63" fmla="*/ 66 h 97"/>
                  <a:gd name="T64" fmla="*/ 86 w 100"/>
                  <a:gd name="T65" fmla="*/ 60 h 97"/>
                  <a:gd name="T66" fmla="*/ 50 w 100"/>
                  <a:gd name="T67" fmla="*/ 64 h 97"/>
                  <a:gd name="T68" fmla="*/ 34 w 100"/>
                  <a:gd name="T69" fmla="*/ 49 h 97"/>
                  <a:gd name="T70" fmla="*/ 50 w 100"/>
                  <a:gd name="T71" fmla="*/ 33 h 97"/>
                  <a:gd name="T72" fmla="*/ 66 w 100"/>
                  <a:gd name="T73" fmla="*/ 49 h 97"/>
                  <a:gd name="T74" fmla="*/ 50 w 100"/>
                  <a:gd name="T75" fmla="*/ 6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0" h="97">
                    <a:moveTo>
                      <a:pt x="86" y="60"/>
                    </a:moveTo>
                    <a:cubicBezTo>
                      <a:pt x="86" y="60"/>
                      <a:pt x="100" y="55"/>
                      <a:pt x="100" y="54"/>
                    </a:cubicBezTo>
                    <a:cubicBezTo>
                      <a:pt x="100" y="43"/>
                      <a:pt x="100" y="43"/>
                      <a:pt x="100" y="43"/>
                    </a:cubicBezTo>
                    <a:cubicBezTo>
                      <a:pt x="100" y="43"/>
                      <a:pt x="86" y="38"/>
                      <a:pt x="86" y="38"/>
                    </a:cubicBezTo>
                    <a:cubicBezTo>
                      <a:pt x="83" y="32"/>
                      <a:pt x="83" y="32"/>
                      <a:pt x="83" y="32"/>
                    </a:cubicBezTo>
                    <a:cubicBezTo>
                      <a:pt x="83" y="32"/>
                      <a:pt x="89" y="19"/>
                      <a:pt x="89" y="18"/>
                    </a:cubicBezTo>
                    <a:cubicBezTo>
                      <a:pt x="81" y="11"/>
                      <a:pt x="81" y="11"/>
                      <a:pt x="81" y="11"/>
                    </a:cubicBezTo>
                    <a:cubicBezTo>
                      <a:pt x="80" y="10"/>
                      <a:pt x="67" y="16"/>
                      <a:pt x="67" y="16"/>
                    </a:cubicBezTo>
                    <a:cubicBezTo>
                      <a:pt x="61" y="14"/>
                      <a:pt x="61" y="14"/>
                      <a:pt x="61" y="14"/>
                    </a:cubicBezTo>
                    <a:cubicBezTo>
                      <a:pt x="61" y="14"/>
                      <a:pt x="56" y="0"/>
                      <a:pt x="55" y="0"/>
                    </a:cubicBezTo>
                    <a:cubicBezTo>
                      <a:pt x="44" y="0"/>
                      <a:pt x="44" y="0"/>
                      <a:pt x="44" y="0"/>
                    </a:cubicBezTo>
                    <a:cubicBezTo>
                      <a:pt x="44" y="0"/>
                      <a:pt x="39" y="14"/>
                      <a:pt x="39" y="14"/>
                    </a:cubicBezTo>
                    <a:cubicBezTo>
                      <a:pt x="33" y="16"/>
                      <a:pt x="33" y="16"/>
                      <a:pt x="33" y="16"/>
                    </a:cubicBezTo>
                    <a:cubicBezTo>
                      <a:pt x="33" y="16"/>
                      <a:pt x="19" y="10"/>
                      <a:pt x="19" y="11"/>
                    </a:cubicBezTo>
                    <a:cubicBezTo>
                      <a:pt x="11" y="19"/>
                      <a:pt x="11" y="19"/>
                      <a:pt x="11" y="19"/>
                    </a:cubicBezTo>
                    <a:cubicBezTo>
                      <a:pt x="10" y="19"/>
                      <a:pt x="17" y="32"/>
                      <a:pt x="17" y="32"/>
                    </a:cubicBezTo>
                    <a:cubicBezTo>
                      <a:pt x="14" y="38"/>
                      <a:pt x="14" y="38"/>
                      <a:pt x="14" y="38"/>
                    </a:cubicBezTo>
                    <a:cubicBezTo>
                      <a:pt x="14" y="38"/>
                      <a:pt x="0" y="43"/>
                      <a:pt x="0" y="44"/>
                    </a:cubicBezTo>
                    <a:cubicBezTo>
                      <a:pt x="0" y="54"/>
                      <a:pt x="0" y="54"/>
                      <a:pt x="0" y="54"/>
                    </a:cubicBezTo>
                    <a:cubicBezTo>
                      <a:pt x="0" y="55"/>
                      <a:pt x="14" y="60"/>
                      <a:pt x="14" y="60"/>
                    </a:cubicBezTo>
                    <a:cubicBezTo>
                      <a:pt x="17" y="66"/>
                      <a:pt x="17" y="66"/>
                      <a:pt x="17" y="66"/>
                    </a:cubicBezTo>
                    <a:cubicBezTo>
                      <a:pt x="17" y="66"/>
                      <a:pt x="11" y="79"/>
                      <a:pt x="11" y="80"/>
                    </a:cubicBezTo>
                    <a:cubicBezTo>
                      <a:pt x="19" y="87"/>
                      <a:pt x="19" y="87"/>
                      <a:pt x="19" y="87"/>
                    </a:cubicBezTo>
                    <a:cubicBezTo>
                      <a:pt x="20" y="88"/>
                      <a:pt x="33" y="82"/>
                      <a:pt x="33" y="82"/>
                    </a:cubicBezTo>
                    <a:cubicBezTo>
                      <a:pt x="39" y="84"/>
                      <a:pt x="39" y="84"/>
                      <a:pt x="39" y="84"/>
                    </a:cubicBezTo>
                    <a:cubicBezTo>
                      <a:pt x="39" y="84"/>
                      <a:pt x="44" y="97"/>
                      <a:pt x="45" y="97"/>
                    </a:cubicBezTo>
                    <a:cubicBezTo>
                      <a:pt x="56" y="97"/>
                      <a:pt x="56" y="97"/>
                      <a:pt x="56" y="97"/>
                    </a:cubicBezTo>
                    <a:cubicBezTo>
                      <a:pt x="56" y="97"/>
                      <a:pt x="61" y="84"/>
                      <a:pt x="61" y="84"/>
                    </a:cubicBezTo>
                    <a:cubicBezTo>
                      <a:pt x="67" y="82"/>
                      <a:pt x="67" y="82"/>
                      <a:pt x="67" y="82"/>
                    </a:cubicBezTo>
                    <a:cubicBezTo>
                      <a:pt x="67" y="82"/>
                      <a:pt x="81" y="87"/>
                      <a:pt x="81" y="87"/>
                    </a:cubicBezTo>
                    <a:cubicBezTo>
                      <a:pt x="89" y="79"/>
                      <a:pt x="89" y="79"/>
                      <a:pt x="89" y="79"/>
                    </a:cubicBezTo>
                    <a:cubicBezTo>
                      <a:pt x="90" y="79"/>
                      <a:pt x="83" y="66"/>
                      <a:pt x="83" y="66"/>
                    </a:cubicBezTo>
                    <a:lnTo>
                      <a:pt x="86" y="60"/>
                    </a:lnTo>
                    <a:close/>
                    <a:moveTo>
                      <a:pt x="50" y="64"/>
                    </a:moveTo>
                    <a:cubicBezTo>
                      <a:pt x="41" y="64"/>
                      <a:pt x="34" y="57"/>
                      <a:pt x="34" y="49"/>
                    </a:cubicBezTo>
                    <a:cubicBezTo>
                      <a:pt x="34" y="40"/>
                      <a:pt x="41" y="33"/>
                      <a:pt x="50" y="33"/>
                    </a:cubicBezTo>
                    <a:cubicBezTo>
                      <a:pt x="59" y="33"/>
                      <a:pt x="66" y="40"/>
                      <a:pt x="66" y="49"/>
                    </a:cubicBezTo>
                    <a:cubicBezTo>
                      <a:pt x="66" y="57"/>
                      <a:pt x="59" y="64"/>
                      <a:pt x="50"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endParaRPr lang="en-US" sz="1600">
                  <a:solidFill>
                    <a:prstClr val="black"/>
                  </a:solidFill>
                  <a:cs typeface="+mn-ea"/>
                  <a:sym typeface="+mn-lt"/>
                </a:endParaRPr>
              </a:p>
            </p:txBody>
          </p:sp>
          <p:sp>
            <p:nvSpPr>
              <p:cNvPr id="251" name="Freeform 58"/>
              <p:cNvSpPr>
                <a:spLocks noEditPoints="1"/>
              </p:cNvSpPr>
              <p:nvPr>
                <p:custDataLst>
                  <p:tags r:id="rId24"/>
                </p:custDataLst>
              </p:nvPr>
            </p:nvSpPr>
            <p:spPr bwMode="auto">
              <a:xfrm>
                <a:off x="8308715" y="1564044"/>
                <a:ext cx="154738" cy="154738"/>
              </a:xfrm>
              <a:custGeom>
                <a:avLst/>
                <a:gdLst>
                  <a:gd name="T0" fmla="*/ 41 w 47"/>
                  <a:gd name="T1" fmla="*/ 22 h 47"/>
                  <a:gd name="T2" fmla="*/ 41 w 47"/>
                  <a:gd name="T3" fmla="*/ 19 h 47"/>
                  <a:gd name="T4" fmla="*/ 45 w 47"/>
                  <a:gd name="T5" fmla="*/ 13 h 47"/>
                  <a:gd name="T6" fmla="*/ 42 w 47"/>
                  <a:gd name="T7" fmla="*/ 9 h 47"/>
                  <a:gd name="T8" fmla="*/ 35 w 47"/>
                  <a:gd name="T9" fmla="*/ 10 h 47"/>
                  <a:gd name="T10" fmla="*/ 33 w 47"/>
                  <a:gd name="T11" fmla="*/ 8 h 47"/>
                  <a:gd name="T12" fmla="*/ 32 w 47"/>
                  <a:gd name="T13" fmla="*/ 1 h 47"/>
                  <a:gd name="T14" fmla="*/ 27 w 47"/>
                  <a:gd name="T15" fmla="*/ 0 h 47"/>
                  <a:gd name="T16" fmla="*/ 23 w 47"/>
                  <a:gd name="T17" fmla="*/ 6 h 47"/>
                  <a:gd name="T18" fmla="*/ 20 w 47"/>
                  <a:gd name="T19" fmla="*/ 6 h 47"/>
                  <a:gd name="T20" fmla="*/ 14 w 47"/>
                  <a:gd name="T21" fmla="*/ 2 h 47"/>
                  <a:gd name="T22" fmla="*/ 9 w 47"/>
                  <a:gd name="T23" fmla="*/ 5 h 47"/>
                  <a:gd name="T24" fmla="*/ 10 w 47"/>
                  <a:gd name="T25" fmla="*/ 12 h 47"/>
                  <a:gd name="T26" fmla="*/ 9 w 47"/>
                  <a:gd name="T27" fmla="*/ 14 h 47"/>
                  <a:gd name="T28" fmla="*/ 2 w 47"/>
                  <a:gd name="T29" fmla="*/ 16 h 47"/>
                  <a:gd name="T30" fmla="*/ 1 w 47"/>
                  <a:gd name="T31" fmla="*/ 21 h 47"/>
                  <a:gd name="T32" fmla="*/ 6 w 47"/>
                  <a:gd name="T33" fmla="*/ 25 h 47"/>
                  <a:gd name="T34" fmla="*/ 7 w 47"/>
                  <a:gd name="T35" fmla="*/ 28 h 47"/>
                  <a:gd name="T36" fmla="*/ 3 w 47"/>
                  <a:gd name="T37" fmla="*/ 34 h 47"/>
                  <a:gd name="T38" fmla="*/ 5 w 47"/>
                  <a:gd name="T39" fmla="*/ 38 h 47"/>
                  <a:gd name="T40" fmla="*/ 12 w 47"/>
                  <a:gd name="T41" fmla="*/ 37 h 47"/>
                  <a:gd name="T42" fmla="*/ 14 w 47"/>
                  <a:gd name="T43" fmla="*/ 39 h 47"/>
                  <a:gd name="T44" fmla="*/ 16 w 47"/>
                  <a:gd name="T45" fmla="*/ 46 h 47"/>
                  <a:gd name="T46" fmla="*/ 21 w 47"/>
                  <a:gd name="T47" fmla="*/ 47 h 47"/>
                  <a:gd name="T48" fmla="*/ 25 w 47"/>
                  <a:gd name="T49" fmla="*/ 41 h 47"/>
                  <a:gd name="T50" fmla="*/ 28 w 47"/>
                  <a:gd name="T51" fmla="*/ 41 h 47"/>
                  <a:gd name="T52" fmla="*/ 33 w 47"/>
                  <a:gd name="T53" fmla="*/ 45 h 47"/>
                  <a:gd name="T54" fmla="*/ 38 w 47"/>
                  <a:gd name="T55" fmla="*/ 42 h 47"/>
                  <a:gd name="T56" fmla="*/ 37 w 47"/>
                  <a:gd name="T57" fmla="*/ 35 h 47"/>
                  <a:gd name="T58" fmla="*/ 39 w 47"/>
                  <a:gd name="T59" fmla="*/ 33 h 47"/>
                  <a:gd name="T60" fmla="*/ 46 w 47"/>
                  <a:gd name="T61" fmla="*/ 31 h 47"/>
                  <a:gd name="T62" fmla="*/ 47 w 47"/>
                  <a:gd name="T63" fmla="*/ 26 h 47"/>
                  <a:gd name="T64" fmla="*/ 41 w 47"/>
                  <a:gd name="T65" fmla="*/ 22 h 47"/>
                  <a:gd name="T66" fmla="*/ 31 w 47"/>
                  <a:gd name="T67" fmla="*/ 25 h 47"/>
                  <a:gd name="T68" fmla="*/ 22 w 47"/>
                  <a:gd name="T69" fmla="*/ 31 h 47"/>
                  <a:gd name="T70" fmla="*/ 16 w 47"/>
                  <a:gd name="T71" fmla="*/ 22 h 47"/>
                  <a:gd name="T72" fmla="*/ 25 w 47"/>
                  <a:gd name="T73" fmla="*/ 16 h 47"/>
                  <a:gd name="T74" fmla="*/ 31 w 47"/>
                  <a:gd name="T75"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47">
                    <a:moveTo>
                      <a:pt x="41" y="22"/>
                    </a:moveTo>
                    <a:cubicBezTo>
                      <a:pt x="41" y="19"/>
                      <a:pt x="41" y="19"/>
                      <a:pt x="41" y="19"/>
                    </a:cubicBezTo>
                    <a:cubicBezTo>
                      <a:pt x="41" y="19"/>
                      <a:pt x="45" y="14"/>
                      <a:pt x="45" y="13"/>
                    </a:cubicBezTo>
                    <a:cubicBezTo>
                      <a:pt x="42" y="9"/>
                      <a:pt x="42" y="9"/>
                      <a:pt x="42" y="9"/>
                    </a:cubicBezTo>
                    <a:cubicBezTo>
                      <a:pt x="42" y="9"/>
                      <a:pt x="35" y="10"/>
                      <a:pt x="35" y="10"/>
                    </a:cubicBezTo>
                    <a:cubicBezTo>
                      <a:pt x="33" y="8"/>
                      <a:pt x="33" y="8"/>
                      <a:pt x="33" y="8"/>
                    </a:cubicBezTo>
                    <a:cubicBezTo>
                      <a:pt x="33" y="8"/>
                      <a:pt x="32" y="1"/>
                      <a:pt x="32" y="1"/>
                    </a:cubicBezTo>
                    <a:cubicBezTo>
                      <a:pt x="27" y="0"/>
                      <a:pt x="27" y="0"/>
                      <a:pt x="27" y="0"/>
                    </a:cubicBezTo>
                    <a:cubicBezTo>
                      <a:pt x="26" y="0"/>
                      <a:pt x="23" y="6"/>
                      <a:pt x="23" y="6"/>
                    </a:cubicBezTo>
                    <a:cubicBezTo>
                      <a:pt x="20" y="6"/>
                      <a:pt x="20" y="6"/>
                      <a:pt x="20" y="6"/>
                    </a:cubicBezTo>
                    <a:cubicBezTo>
                      <a:pt x="20" y="6"/>
                      <a:pt x="14" y="2"/>
                      <a:pt x="14" y="2"/>
                    </a:cubicBezTo>
                    <a:cubicBezTo>
                      <a:pt x="9" y="5"/>
                      <a:pt x="9" y="5"/>
                      <a:pt x="9" y="5"/>
                    </a:cubicBezTo>
                    <a:cubicBezTo>
                      <a:pt x="9" y="5"/>
                      <a:pt x="10" y="12"/>
                      <a:pt x="10" y="12"/>
                    </a:cubicBezTo>
                    <a:cubicBezTo>
                      <a:pt x="9" y="14"/>
                      <a:pt x="9" y="14"/>
                      <a:pt x="9" y="14"/>
                    </a:cubicBezTo>
                    <a:cubicBezTo>
                      <a:pt x="9" y="14"/>
                      <a:pt x="2" y="15"/>
                      <a:pt x="2" y="16"/>
                    </a:cubicBezTo>
                    <a:cubicBezTo>
                      <a:pt x="1" y="21"/>
                      <a:pt x="1" y="21"/>
                      <a:pt x="1" y="21"/>
                    </a:cubicBezTo>
                    <a:cubicBezTo>
                      <a:pt x="0" y="21"/>
                      <a:pt x="6" y="25"/>
                      <a:pt x="6" y="25"/>
                    </a:cubicBezTo>
                    <a:cubicBezTo>
                      <a:pt x="7" y="28"/>
                      <a:pt x="7" y="28"/>
                      <a:pt x="7" y="28"/>
                    </a:cubicBezTo>
                    <a:cubicBezTo>
                      <a:pt x="7" y="28"/>
                      <a:pt x="2" y="33"/>
                      <a:pt x="3" y="34"/>
                    </a:cubicBezTo>
                    <a:cubicBezTo>
                      <a:pt x="5" y="38"/>
                      <a:pt x="5" y="38"/>
                      <a:pt x="5" y="38"/>
                    </a:cubicBezTo>
                    <a:cubicBezTo>
                      <a:pt x="5" y="38"/>
                      <a:pt x="12" y="37"/>
                      <a:pt x="12" y="37"/>
                    </a:cubicBezTo>
                    <a:cubicBezTo>
                      <a:pt x="14" y="39"/>
                      <a:pt x="14" y="39"/>
                      <a:pt x="14" y="39"/>
                    </a:cubicBezTo>
                    <a:cubicBezTo>
                      <a:pt x="14" y="39"/>
                      <a:pt x="15" y="46"/>
                      <a:pt x="16" y="46"/>
                    </a:cubicBezTo>
                    <a:cubicBezTo>
                      <a:pt x="21" y="47"/>
                      <a:pt x="21" y="47"/>
                      <a:pt x="21" y="47"/>
                    </a:cubicBezTo>
                    <a:cubicBezTo>
                      <a:pt x="21" y="47"/>
                      <a:pt x="25" y="41"/>
                      <a:pt x="25" y="41"/>
                    </a:cubicBezTo>
                    <a:cubicBezTo>
                      <a:pt x="28" y="41"/>
                      <a:pt x="28" y="41"/>
                      <a:pt x="28" y="41"/>
                    </a:cubicBezTo>
                    <a:cubicBezTo>
                      <a:pt x="28" y="41"/>
                      <a:pt x="33" y="45"/>
                      <a:pt x="33" y="45"/>
                    </a:cubicBezTo>
                    <a:cubicBezTo>
                      <a:pt x="38" y="42"/>
                      <a:pt x="38" y="42"/>
                      <a:pt x="38" y="42"/>
                    </a:cubicBezTo>
                    <a:cubicBezTo>
                      <a:pt x="38" y="42"/>
                      <a:pt x="37" y="35"/>
                      <a:pt x="37" y="35"/>
                    </a:cubicBezTo>
                    <a:cubicBezTo>
                      <a:pt x="39" y="33"/>
                      <a:pt x="39" y="33"/>
                      <a:pt x="39" y="33"/>
                    </a:cubicBezTo>
                    <a:cubicBezTo>
                      <a:pt x="39" y="33"/>
                      <a:pt x="45" y="32"/>
                      <a:pt x="46" y="31"/>
                    </a:cubicBezTo>
                    <a:cubicBezTo>
                      <a:pt x="47" y="26"/>
                      <a:pt x="47" y="26"/>
                      <a:pt x="47" y="26"/>
                    </a:cubicBezTo>
                    <a:cubicBezTo>
                      <a:pt x="47" y="26"/>
                      <a:pt x="41" y="22"/>
                      <a:pt x="41" y="22"/>
                    </a:cubicBezTo>
                    <a:close/>
                    <a:moveTo>
                      <a:pt x="31" y="25"/>
                    </a:moveTo>
                    <a:cubicBezTo>
                      <a:pt x="30" y="29"/>
                      <a:pt x="26" y="32"/>
                      <a:pt x="22" y="31"/>
                    </a:cubicBezTo>
                    <a:cubicBezTo>
                      <a:pt x="18" y="30"/>
                      <a:pt x="15" y="26"/>
                      <a:pt x="16" y="22"/>
                    </a:cubicBezTo>
                    <a:cubicBezTo>
                      <a:pt x="17" y="18"/>
                      <a:pt x="22" y="15"/>
                      <a:pt x="25" y="16"/>
                    </a:cubicBezTo>
                    <a:cubicBezTo>
                      <a:pt x="29" y="17"/>
                      <a:pt x="32" y="21"/>
                      <a:pt x="31"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endParaRPr lang="en-US" sz="1600">
                  <a:solidFill>
                    <a:prstClr val="black"/>
                  </a:solidFill>
                  <a:cs typeface="+mn-ea"/>
                  <a:sym typeface="+mn-lt"/>
                </a:endParaRPr>
              </a:p>
            </p:txBody>
          </p:sp>
        </p:grpSp>
        <p:cxnSp>
          <p:nvCxnSpPr>
            <p:cNvPr id="249" name="Straight Arrow Connector 60"/>
            <p:cNvCxnSpPr>
              <a:stCxn id="245" idx="5"/>
              <a:endCxn id="246" idx="1"/>
            </p:cNvCxnSpPr>
            <p:nvPr>
              <p:custDataLst>
                <p:tags r:id="rId25"/>
              </p:custDataLst>
            </p:nvPr>
          </p:nvCxnSpPr>
          <p:spPr>
            <a:xfrm>
              <a:off x="7865591" y="4825839"/>
              <a:ext cx="368147" cy="158853"/>
            </a:xfrm>
            <a:prstGeom prst="straightConnector1">
              <a:avLst/>
            </a:prstGeom>
            <a:ln w="19050">
              <a:solidFill>
                <a:schemeClr val="accent4"/>
              </a:solidFill>
              <a:tailEnd type="arrow"/>
            </a:ln>
          </p:spPr>
          <p:style>
            <a:lnRef idx="1">
              <a:schemeClr val="accent1"/>
            </a:lnRef>
            <a:fillRef idx="0">
              <a:schemeClr val="accent1"/>
            </a:fillRef>
            <a:effectRef idx="0">
              <a:schemeClr val="accent1"/>
            </a:effectRef>
            <a:fontRef idx="minor">
              <a:schemeClr val="tx1"/>
            </a:fontRef>
          </p:style>
        </p:cxnSp>
      </p:grpSp>
      <p:grpSp>
        <p:nvGrpSpPr>
          <p:cNvPr id="252" name="组合 4"/>
          <p:cNvGrpSpPr/>
          <p:nvPr/>
        </p:nvGrpSpPr>
        <p:grpSpPr>
          <a:xfrm>
            <a:off x="3641492" y="5339372"/>
            <a:ext cx="2356247" cy="734070"/>
            <a:chOff x="4181276" y="4936361"/>
            <a:chExt cx="2356974" cy="734069"/>
          </a:xfrm>
        </p:grpSpPr>
        <p:sp>
          <p:nvSpPr>
            <p:cNvPr id="253" name="Oval 6"/>
            <p:cNvSpPr/>
            <p:nvPr>
              <p:custDataLst>
                <p:tags r:id="rId26"/>
              </p:custDataLst>
            </p:nvPr>
          </p:nvSpPr>
          <p:spPr>
            <a:xfrm>
              <a:off x="5952226" y="4936361"/>
              <a:ext cx="586024" cy="5670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cs typeface="+mn-ea"/>
                <a:sym typeface="+mn-lt"/>
              </a:endParaRPr>
            </a:p>
          </p:txBody>
        </p:sp>
        <p:sp>
          <p:nvSpPr>
            <p:cNvPr id="254" name="Oval 15"/>
            <p:cNvSpPr/>
            <p:nvPr>
              <p:custDataLst>
                <p:tags r:id="rId27"/>
              </p:custDataLst>
            </p:nvPr>
          </p:nvSpPr>
          <p:spPr>
            <a:xfrm>
              <a:off x="4181276" y="5072793"/>
              <a:ext cx="594227" cy="597637"/>
            </a:xfrm>
            <a:prstGeom prst="ellipse">
              <a:avLst/>
            </a:prstGeom>
            <a:solidFill>
              <a:schemeClr val="accent3"/>
            </a:solidFill>
            <a:ln w="285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600">
                <a:solidFill>
                  <a:prstClr val="white"/>
                </a:solidFill>
                <a:cs typeface="+mn-ea"/>
                <a:sym typeface="+mn-lt"/>
              </a:endParaRPr>
            </a:p>
          </p:txBody>
        </p:sp>
        <p:grpSp>
          <p:nvGrpSpPr>
            <p:cNvPr id="255" name="Group 30"/>
            <p:cNvGrpSpPr/>
            <p:nvPr/>
          </p:nvGrpSpPr>
          <p:grpSpPr>
            <a:xfrm>
              <a:off x="4315369" y="5231695"/>
              <a:ext cx="341924" cy="312911"/>
              <a:chOff x="6726389" y="1486674"/>
              <a:chExt cx="411805" cy="376863"/>
            </a:xfrm>
            <a:solidFill>
              <a:schemeClr val="bg1"/>
            </a:solidFill>
          </p:grpSpPr>
          <p:sp>
            <p:nvSpPr>
              <p:cNvPr id="258" name="Oval 52"/>
              <p:cNvSpPr>
                <a:spLocks noChangeArrowheads="1"/>
              </p:cNvSpPr>
              <p:nvPr>
                <p:custDataLst>
                  <p:tags r:id="rId28"/>
                </p:custDataLst>
              </p:nvPr>
            </p:nvSpPr>
            <p:spPr bwMode="auto">
              <a:xfrm>
                <a:off x="6773808" y="1786168"/>
                <a:ext cx="44924" cy="4242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endParaRPr lang="en-US" sz="1600">
                  <a:solidFill>
                    <a:prstClr val="black"/>
                  </a:solidFill>
                  <a:cs typeface="+mn-ea"/>
                  <a:sym typeface="+mn-lt"/>
                </a:endParaRPr>
              </a:p>
            </p:txBody>
          </p:sp>
          <p:sp>
            <p:nvSpPr>
              <p:cNvPr id="259" name="Oval 53"/>
              <p:cNvSpPr>
                <a:spLocks noChangeArrowheads="1"/>
              </p:cNvSpPr>
              <p:nvPr>
                <p:custDataLst>
                  <p:tags r:id="rId29"/>
                </p:custDataLst>
              </p:nvPr>
            </p:nvSpPr>
            <p:spPr bwMode="auto">
              <a:xfrm>
                <a:off x="6748851" y="1836083"/>
                <a:ext cx="24958" cy="2745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endParaRPr lang="en-US" sz="1600">
                  <a:solidFill>
                    <a:prstClr val="black"/>
                  </a:solidFill>
                  <a:cs typeface="+mn-ea"/>
                  <a:sym typeface="+mn-lt"/>
                </a:endParaRPr>
              </a:p>
            </p:txBody>
          </p:sp>
          <p:sp>
            <p:nvSpPr>
              <p:cNvPr id="260" name="Freeform 54"/>
              <p:cNvSpPr/>
              <p:nvPr>
                <p:custDataLst>
                  <p:tags r:id="rId30"/>
                </p:custDataLst>
              </p:nvPr>
            </p:nvSpPr>
            <p:spPr bwMode="auto">
              <a:xfrm>
                <a:off x="6726389" y="1486674"/>
                <a:ext cx="411805" cy="292007"/>
              </a:xfrm>
              <a:custGeom>
                <a:avLst/>
                <a:gdLst>
                  <a:gd name="T0" fmla="*/ 124 w 124"/>
                  <a:gd name="T1" fmla="*/ 34 h 88"/>
                  <a:gd name="T2" fmla="*/ 99 w 124"/>
                  <a:gd name="T3" fmla="*/ 9 h 88"/>
                  <a:gd name="T4" fmla="*/ 93 w 124"/>
                  <a:gd name="T5" fmla="*/ 10 h 88"/>
                  <a:gd name="T6" fmla="*/ 74 w 124"/>
                  <a:gd name="T7" fmla="*/ 0 h 88"/>
                  <a:gd name="T8" fmla="*/ 60 w 124"/>
                  <a:gd name="T9" fmla="*/ 5 h 88"/>
                  <a:gd name="T10" fmla="*/ 46 w 124"/>
                  <a:gd name="T11" fmla="*/ 0 h 88"/>
                  <a:gd name="T12" fmla="*/ 31 w 124"/>
                  <a:gd name="T13" fmla="*/ 5 h 88"/>
                  <a:gd name="T14" fmla="*/ 25 w 124"/>
                  <a:gd name="T15" fmla="*/ 5 h 88"/>
                  <a:gd name="T16" fmla="*/ 0 w 124"/>
                  <a:gd name="T17" fmla="*/ 30 h 88"/>
                  <a:gd name="T18" fmla="*/ 3 w 124"/>
                  <a:gd name="T19" fmla="*/ 43 h 88"/>
                  <a:gd name="T20" fmla="*/ 0 w 124"/>
                  <a:gd name="T21" fmla="*/ 55 h 88"/>
                  <a:gd name="T22" fmla="*/ 25 w 124"/>
                  <a:gd name="T23" fmla="*/ 80 h 88"/>
                  <a:gd name="T24" fmla="*/ 28 w 124"/>
                  <a:gd name="T25" fmla="*/ 80 h 88"/>
                  <a:gd name="T26" fmla="*/ 46 w 124"/>
                  <a:gd name="T27" fmla="*/ 88 h 88"/>
                  <a:gd name="T28" fmla="*/ 64 w 124"/>
                  <a:gd name="T29" fmla="*/ 80 h 88"/>
                  <a:gd name="T30" fmla="*/ 79 w 124"/>
                  <a:gd name="T31" fmla="*/ 85 h 88"/>
                  <a:gd name="T32" fmla="*/ 104 w 124"/>
                  <a:gd name="T33" fmla="*/ 60 h 88"/>
                  <a:gd name="T34" fmla="*/ 104 w 124"/>
                  <a:gd name="T35" fmla="*/ 59 h 88"/>
                  <a:gd name="T36" fmla="*/ 124 w 124"/>
                  <a:gd name="T37" fmla="*/ 3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 h="88">
                    <a:moveTo>
                      <a:pt x="124" y="34"/>
                    </a:moveTo>
                    <a:cubicBezTo>
                      <a:pt x="124" y="21"/>
                      <a:pt x="113" y="9"/>
                      <a:pt x="99" y="9"/>
                    </a:cubicBezTo>
                    <a:cubicBezTo>
                      <a:pt x="97" y="9"/>
                      <a:pt x="95" y="10"/>
                      <a:pt x="93" y="10"/>
                    </a:cubicBezTo>
                    <a:cubicBezTo>
                      <a:pt x="89" y="4"/>
                      <a:pt x="82" y="0"/>
                      <a:pt x="74" y="0"/>
                    </a:cubicBezTo>
                    <a:cubicBezTo>
                      <a:pt x="69" y="0"/>
                      <a:pt x="64" y="2"/>
                      <a:pt x="60" y="5"/>
                    </a:cubicBezTo>
                    <a:cubicBezTo>
                      <a:pt x="56" y="2"/>
                      <a:pt x="51" y="0"/>
                      <a:pt x="46" y="0"/>
                    </a:cubicBezTo>
                    <a:cubicBezTo>
                      <a:pt x="40" y="0"/>
                      <a:pt x="35" y="2"/>
                      <a:pt x="31" y="5"/>
                    </a:cubicBezTo>
                    <a:cubicBezTo>
                      <a:pt x="29" y="5"/>
                      <a:pt x="27" y="5"/>
                      <a:pt x="25" y="5"/>
                    </a:cubicBezTo>
                    <a:cubicBezTo>
                      <a:pt x="11" y="5"/>
                      <a:pt x="0" y="16"/>
                      <a:pt x="0" y="30"/>
                    </a:cubicBezTo>
                    <a:cubicBezTo>
                      <a:pt x="0" y="35"/>
                      <a:pt x="1" y="39"/>
                      <a:pt x="3" y="43"/>
                    </a:cubicBezTo>
                    <a:cubicBezTo>
                      <a:pt x="1" y="46"/>
                      <a:pt x="0" y="51"/>
                      <a:pt x="0" y="55"/>
                    </a:cubicBezTo>
                    <a:cubicBezTo>
                      <a:pt x="0" y="69"/>
                      <a:pt x="11" y="80"/>
                      <a:pt x="25" y="80"/>
                    </a:cubicBezTo>
                    <a:cubicBezTo>
                      <a:pt x="26" y="80"/>
                      <a:pt x="27" y="80"/>
                      <a:pt x="28" y="80"/>
                    </a:cubicBezTo>
                    <a:cubicBezTo>
                      <a:pt x="32" y="85"/>
                      <a:pt x="39" y="88"/>
                      <a:pt x="46" y="88"/>
                    </a:cubicBezTo>
                    <a:cubicBezTo>
                      <a:pt x="53" y="88"/>
                      <a:pt x="59" y="85"/>
                      <a:pt x="64" y="80"/>
                    </a:cubicBezTo>
                    <a:cubicBezTo>
                      <a:pt x="68" y="83"/>
                      <a:pt x="73" y="85"/>
                      <a:pt x="79" y="85"/>
                    </a:cubicBezTo>
                    <a:cubicBezTo>
                      <a:pt x="92" y="85"/>
                      <a:pt x="104" y="74"/>
                      <a:pt x="104" y="60"/>
                    </a:cubicBezTo>
                    <a:cubicBezTo>
                      <a:pt x="104" y="60"/>
                      <a:pt x="104" y="59"/>
                      <a:pt x="104" y="59"/>
                    </a:cubicBezTo>
                    <a:cubicBezTo>
                      <a:pt x="115" y="57"/>
                      <a:pt x="124" y="47"/>
                      <a:pt x="124"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endParaRPr lang="en-US" sz="1600">
                  <a:solidFill>
                    <a:prstClr val="black"/>
                  </a:solidFill>
                  <a:cs typeface="+mn-ea"/>
                  <a:sym typeface="+mn-lt"/>
                </a:endParaRPr>
              </a:p>
            </p:txBody>
          </p:sp>
        </p:grpSp>
        <p:cxnSp>
          <p:nvCxnSpPr>
            <p:cNvPr id="257" name="Straight Arrow Connector 62"/>
            <p:cNvCxnSpPr>
              <a:stCxn id="253" idx="3"/>
              <a:endCxn id="254" idx="6"/>
            </p:cNvCxnSpPr>
            <p:nvPr>
              <p:custDataLst>
                <p:tags r:id="rId31"/>
              </p:custDataLst>
            </p:nvPr>
          </p:nvCxnSpPr>
          <p:spPr>
            <a:xfrm flipH="1" flipV="1">
              <a:off x="4775503" y="5371612"/>
              <a:ext cx="1262544" cy="48775"/>
            </a:xfrm>
            <a:prstGeom prst="straightConnector1">
              <a:avLst/>
            </a:prstGeom>
            <a:ln w="19050">
              <a:solidFill>
                <a:schemeClr val="accent3"/>
              </a:solidFill>
              <a:tailEnd type="arrow"/>
            </a:ln>
          </p:spPr>
          <p:style>
            <a:lnRef idx="1">
              <a:schemeClr val="accent1"/>
            </a:lnRef>
            <a:fillRef idx="0">
              <a:schemeClr val="accent1"/>
            </a:fillRef>
            <a:effectRef idx="0">
              <a:schemeClr val="accent1"/>
            </a:effectRef>
            <a:fontRef idx="minor">
              <a:schemeClr val="tx1"/>
            </a:fontRef>
          </p:style>
        </p:cxnSp>
      </p:grpSp>
      <p:sp>
        <p:nvSpPr>
          <p:cNvPr id="40" name="内容占位符 2"/>
          <p:cNvSpPr>
            <a:spLocks noGrp="1"/>
          </p:cNvSpPr>
          <p:nvPr>
            <p:ph idx="1"/>
            <p:custDataLst>
              <p:tags r:id="rId32"/>
            </p:custDataLst>
          </p:nvPr>
        </p:nvSpPr>
        <p:spPr>
          <a:xfrm>
            <a:off x="1357630" y="1152525"/>
            <a:ext cx="9636125" cy="1136650"/>
          </a:xfrm>
        </p:spPr>
        <p:txBody>
          <a:bodyPr>
            <a:normAutofit/>
          </a:bodyPr>
          <a:lstStyle/>
          <a:p>
            <a:r>
              <a:rPr lang="zh-CN" altLang="en-US">
                <a:cs typeface="+mn-ea"/>
                <a:sym typeface="+mn-lt"/>
              </a:rPr>
              <a:t>关键词指的是商品标题中包含的关键内容，这直接影响商品被搜索到的概率，进而影响店铺和商品的流量和转化数据。</a:t>
            </a:r>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3"/>
                                        </p:tgtEl>
                                        <p:attrNameLst>
                                          <p:attrName>style.visibility</p:attrName>
                                        </p:attrNameLst>
                                      </p:cBhvr>
                                      <p:to>
                                        <p:strVal val="visible"/>
                                      </p:to>
                                    </p:set>
                                    <p:anim calcmode="lin" valueType="num">
                                      <p:cBhvr>
                                        <p:cTn id="7" dur="500" fill="hold"/>
                                        <p:tgtEl>
                                          <p:spTgt spid="223"/>
                                        </p:tgtEl>
                                        <p:attrNameLst>
                                          <p:attrName>ppt_w</p:attrName>
                                        </p:attrNameLst>
                                      </p:cBhvr>
                                      <p:tavLst>
                                        <p:tav tm="0">
                                          <p:val>
                                            <p:fltVal val="0"/>
                                          </p:val>
                                        </p:tav>
                                        <p:tav tm="100000">
                                          <p:val>
                                            <p:strVal val="#ppt_w"/>
                                          </p:val>
                                        </p:tav>
                                      </p:tavLst>
                                    </p:anim>
                                    <p:anim calcmode="lin" valueType="num">
                                      <p:cBhvr>
                                        <p:cTn id="8" dur="500" fill="hold"/>
                                        <p:tgtEl>
                                          <p:spTgt spid="223"/>
                                        </p:tgtEl>
                                        <p:attrNameLst>
                                          <p:attrName>ppt_h</p:attrName>
                                        </p:attrNameLst>
                                      </p:cBhvr>
                                      <p:tavLst>
                                        <p:tav tm="0">
                                          <p:val>
                                            <p:fltVal val="0"/>
                                          </p:val>
                                        </p:tav>
                                        <p:tav tm="100000">
                                          <p:val>
                                            <p:strVal val="#ppt_h"/>
                                          </p:val>
                                        </p:tav>
                                      </p:tavLst>
                                    </p:anim>
                                    <p:animEffect transition="in" filter="fade">
                                      <p:cBhvr>
                                        <p:cTn id="9" dur="500"/>
                                        <p:tgtEl>
                                          <p:spTgt spid="223"/>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27"/>
                                        </p:tgtEl>
                                        <p:attrNameLst>
                                          <p:attrName>style.visibility</p:attrName>
                                        </p:attrNameLst>
                                      </p:cBhvr>
                                      <p:to>
                                        <p:strVal val="visible"/>
                                      </p:to>
                                    </p:set>
                                    <p:animEffect transition="in" filter="wipe(right)">
                                      <p:cBhvr>
                                        <p:cTn id="13" dur="500"/>
                                        <p:tgtEl>
                                          <p:spTgt spid="2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9"/>
                                        </p:tgtEl>
                                        <p:attrNameLst>
                                          <p:attrName>style.visibility</p:attrName>
                                        </p:attrNameLst>
                                      </p:cBhvr>
                                      <p:to>
                                        <p:strVal val="visible"/>
                                      </p:to>
                                    </p:set>
                                    <p:animEffect transition="in" filter="fade">
                                      <p:cBhvr>
                                        <p:cTn id="16" dur="500"/>
                                        <p:tgtEl>
                                          <p:spTgt spid="219"/>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252"/>
                                        </p:tgtEl>
                                        <p:attrNameLst>
                                          <p:attrName>style.visibility</p:attrName>
                                        </p:attrNameLst>
                                      </p:cBhvr>
                                      <p:to>
                                        <p:strVal val="visible"/>
                                      </p:to>
                                    </p:set>
                                    <p:animEffect transition="in" filter="wipe(right)">
                                      <p:cBhvr>
                                        <p:cTn id="20" dur="500"/>
                                        <p:tgtEl>
                                          <p:spTgt spid="25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0"/>
                                        </p:tgtEl>
                                        <p:attrNameLst>
                                          <p:attrName>style.visibility</p:attrName>
                                        </p:attrNameLst>
                                      </p:cBhvr>
                                      <p:to>
                                        <p:strVal val="visible"/>
                                      </p:to>
                                    </p:set>
                                    <p:animEffect transition="in" filter="fade">
                                      <p:cBhvr>
                                        <p:cTn id="23" dur="500"/>
                                        <p:tgtEl>
                                          <p:spTgt spid="220"/>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244"/>
                                        </p:tgtEl>
                                        <p:attrNameLst>
                                          <p:attrName>style.visibility</p:attrName>
                                        </p:attrNameLst>
                                      </p:cBhvr>
                                      <p:to>
                                        <p:strVal val="visible"/>
                                      </p:to>
                                    </p:set>
                                    <p:animEffect transition="in" filter="wipe(left)">
                                      <p:cBhvr>
                                        <p:cTn id="27" dur="500"/>
                                        <p:tgtEl>
                                          <p:spTgt spid="24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2"/>
                                        </p:tgtEl>
                                        <p:attrNameLst>
                                          <p:attrName>style.visibility</p:attrName>
                                        </p:attrNameLst>
                                      </p:cBhvr>
                                      <p:to>
                                        <p:strVal val="visible"/>
                                      </p:to>
                                    </p:set>
                                    <p:animEffect transition="in" filter="fade">
                                      <p:cBhvr>
                                        <p:cTn id="30" dur="500"/>
                                        <p:tgtEl>
                                          <p:spTgt spid="222"/>
                                        </p:tgtEl>
                                      </p:cBhvr>
                                    </p:animEffect>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236"/>
                                        </p:tgtEl>
                                        <p:attrNameLst>
                                          <p:attrName>style.visibility</p:attrName>
                                        </p:attrNameLst>
                                      </p:cBhvr>
                                      <p:to>
                                        <p:strVal val="visible"/>
                                      </p:to>
                                    </p:set>
                                    <p:animEffect transition="in" filter="wipe(left)">
                                      <p:cBhvr>
                                        <p:cTn id="34" dur="500"/>
                                        <p:tgtEl>
                                          <p:spTgt spid="2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21"/>
                                        </p:tgtEl>
                                        <p:attrNameLst>
                                          <p:attrName>style.visibility</p:attrName>
                                        </p:attrNameLst>
                                      </p:cBhvr>
                                      <p:to>
                                        <p:strVal val="visible"/>
                                      </p:to>
                                    </p:set>
                                    <p:animEffect transition="in" filter="fade">
                                      <p:cBhvr>
                                        <p:cTn id="37" dur="50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p:bldP spid="220" grpId="0"/>
      <p:bldP spid="221" grpId="0"/>
      <p:bldP spid="2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p:txBody>
          <a:bodyPr/>
          <a:lstStyle/>
          <a:p>
            <a:r>
              <a:rPr lang="zh-CN" altLang="en-US" dirty="0">
                <a:latin typeface="+mn-lt"/>
                <a:ea typeface="+mn-ea"/>
                <a:cs typeface="+mn-ea"/>
                <a:sym typeface="+mn-lt"/>
              </a:rPr>
              <a:t> </a:t>
            </a:r>
            <a:r>
              <a:rPr lang="zh-CN" altLang="en-US" dirty="0" smtClean="0">
                <a:latin typeface="+mn-lt"/>
                <a:ea typeface="+mn-ea"/>
                <a:cs typeface="+mn-ea"/>
                <a:sym typeface="+mn-lt"/>
              </a:rPr>
              <a:t>任务实战</a:t>
            </a:r>
            <a:r>
              <a:rPr lang="en-US" altLang="zh-CN" dirty="0" smtClean="0">
                <a:latin typeface="+mn-lt"/>
                <a:ea typeface="+mn-ea"/>
                <a:cs typeface="+mn-ea"/>
                <a:sym typeface="+mn-lt"/>
              </a:rPr>
              <a:t>1</a:t>
            </a:r>
            <a:r>
              <a:rPr lang="zh-CN" altLang="en-US" dirty="0">
                <a:latin typeface="+mn-lt"/>
                <a:ea typeface="+mn-ea"/>
                <a:cs typeface="+mn-ea"/>
                <a:sym typeface="+mn-lt"/>
              </a:rPr>
              <a:t>：寻找店铺的优质流量渠道</a:t>
            </a:r>
            <a:endParaRPr lang="zh-CN" altLang="en-US" dirty="0">
              <a:latin typeface="+mn-lt"/>
              <a:ea typeface="+mn-ea"/>
              <a:cs typeface="+mn-ea"/>
              <a:sym typeface="+mn-lt"/>
            </a:endParaRPr>
          </a:p>
        </p:txBody>
      </p:sp>
      <p:sp>
        <p:nvSpPr>
          <p:cNvPr id="7" name="文本框 5"/>
          <p:cNvSpPr txBox="1">
            <a:spLocks noChangeArrowheads="1"/>
          </p:cNvSpPr>
          <p:nvPr>
            <p:custDataLst>
              <p:tags r:id="rId2"/>
            </p:custDataLst>
          </p:nvPr>
        </p:nvSpPr>
        <p:spPr bwMode="auto">
          <a:xfrm>
            <a:off x="7849701" y="307062"/>
            <a:ext cx="196664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dist"/>
            <a:r>
              <a:rPr lang="zh-CN" altLang="en-US" sz="2400" b="1" dirty="0" smtClean="0">
                <a:solidFill>
                  <a:schemeClr val="accent1"/>
                </a:solidFill>
                <a:latin typeface="+mn-lt"/>
                <a:ea typeface="+mn-ea"/>
                <a:cs typeface="+mn-ea"/>
                <a:sym typeface="+mn-lt"/>
              </a:rPr>
              <a:t>任务实施</a:t>
            </a:r>
            <a:endParaRPr lang="zh-CN" altLang="en-US" sz="2400" b="1" dirty="0" smtClean="0">
              <a:solidFill>
                <a:schemeClr val="accent1"/>
              </a:solidFill>
              <a:latin typeface="+mn-lt"/>
              <a:ea typeface="+mn-ea"/>
              <a:cs typeface="+mn-ea"/>
              <a:sym typeface="+mn-lt"/>
            </a:endParaRPr>
          </a:p>
        </p:txBody>
      </p:sp>
      <p:sp>
        <p:nvSpPr>
          <p:cNvPr id="6" name="矩形 5"/>
          <p:cNvSpPr/>
          <p:nvPr>
            <p:custDataLst>
              <p:tags r:id="rId3"/>
            </p:custDataLst>
          </p:nvPr>
        </p:nvSpPr>
        <p:spPr>
          <a:xfrm>
            <a:off x="788670" y="6014720"/>
            <a:ext cx="5212080" cy="4337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文本框 7"/>
          <p:cNvSpPr txBox="1"/>
          <p:nvPr>
            <p:custDataLst>
              <p:tags r:id="rId4"/>
            </p:custDataLst>
          </p:nvPr>
        </p:nvSpPr>
        <p:spPr>
          <a:xfrm>
            <a:off x="914400" y="6014720"/>
            <a:ext cx="5015865" cy="368300"/>
          </a:xfrm>
          <a:prstGeom prst="rect">
            <a:avLst/>
          </a:prstGeom>
          <a:noFill/>
        </p:spPr>
        <p:txBody>
          <a:bodyPr wrap="square" rtlCol="0">
            <a:spAutoFit/>
          </a:bodyPr>
          <a:lstStyle/>
          <a:p>
            <a:r>
              <a:rPr lang="zh-CN" altLang="en-US" sz="1800" dirty="0" smtClean="0"/>
              <a:t>  </a:t>
            </a:r>
            <a:r>
              <a:rPr lang="en-US" altLang="zh-CN" sz="1800" dirty="0" smtClean="0"/>
              <a:t>        </a:t>
            </a:r>
            <a:r>
              <a:rPr lang="zh-CN" altLang="en-US" sz="1800" dirty="0" smtClean="0"/>
              <a:t>（</a:t>
            </a:r>
            <a:r>
              <a:rPr lang="en-US" altLang="zh-CN" sz="1800" dirty="0" smtClean="0"/>
              <a:t>2</a:t>
            </a:r>
            <a:r>
              <a:rPr lang="zh-CN" altLang="en-US" sz="1800" dirty="0" smtClean="0"/>
              <a:t>）</a:t>
            </a:r>
            <a:r>
              <a:rPr sz="1800" dirty="0" smtClean="0"/>
              <a:t>分析不同流量类型的访客数占比</a:t>
            </a:r>
            <a:endParaRPr sz="1800" dirty="0" smtClean="0"/>
          </a:p>
        </p:txBody>
      </p:sp>
      <p:pic>
        <p:nvPicPr>
          <p:cNvPr id="9" name="图片 8"/>
          <p:cNvPicPr>
            <a:picLocks noChangeAspect="1"/>
          </p:cNvPicPr>
          <p:nvPr>
            <p:custDataLst>
              <p:tags r:id="rId5"/>
            </p:custDataLst>
          </p:nvPr>
        </p:nvPicPr>
        <p:blipFill>
          <a:blip r:embed="rId6"/>
          <a:stretch>
            <a:fillRect/>
          </a:stretch>
        </p:blipFill>
        <p:spPr>
          <a:xfrm>
            <a:off x="817880" y="1417955"/>
            <a:ext cx="5183505" cy="1019810"/>
          </a:xfrm>
          <a:prstGeom prst="rect">
            <a:avLst/>
          </a:prstGeom>
        </p:spPr>
      </p:pic>
      <p:sp>
        <p:nvSpPr>
          <p:cNvPr id="10" name="矩形 9"/>
          <p:cNvSpPr/>
          <p:nvPr>
            <p:custDataLst>
              <p:tags r:id="rId7"/>
            </p:custDataLst>
          </p:nvPr>
        </p:nvSpPr>
        <p:spPr>
          <a:xfrm>
            <a:off x="788670" y="2616200"/>
            <a:ext cx="5212080" cy="4337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p:cNvSpPr txBox="1"/>
          <p:nvPr>
            <p:custDataLst>
              <p:tags r:id="rId8"/>
            </p:custDataLst>
          </p:nvPr>
        </p:nvSpPr>
        <p:spPr>
          <a:xfrm>
            <a:off x="518160" y="2616200"/>
            <a:ext cx="5482590" cy="368300"/>
          </a:xfrm>
          <a:prstGeom prst="rect">
            <a:avLst/>
          </a:prstGeom>
          <a:noFill/>
        </p:spPr>
        <p:txBody>
          <a:bodyPr wrap="square" rtlCol="0">
            <a:spAutoFit/>
          </a:bodyPr>
          <a:lstStyle/>
          <a:p>
            <a:r>
              <a:rPr lang="en-US" altLang="zh-CN" sz="1800" dirty="0" smtClean="0"/>
              <a:t>                    </a:t>
            </a:r>
            <a:r>
              <a:rPr lang="zh-CN" altLang="en-US" sz="1800" dirty="0" smtClean="0"/>
              <a:t>（</a:t>
            </a:r>
            <a:r>
              <a:rPr lang="en-US" altLang="zh-CN" sz="1800" dirty="0" smtClean="0"/>
              <a:t>1</a:t>
            </a:r>
            <a:r>
              <a:rPr lang="zh-CN" altLang="en-US" sz="1800" dirty="0" smtClean="0"/>
              <a:t>）计算下单转化率</a:t>
            </a:r>
            <a:endParaRPr lang="zh-CN" altLang="en-US" sz="1800" dirty="0"/>
          </a:p>
        </p:txBody>
      </p:sp>
      <p:pic>
        <p:nvPicPr>
          <p:cNvPr id="12" name="图片 11"/>
          <p:cNvPicPr>
            <a:picLocks noChangeAspect="1"/>
          </p:cNvPicPr>
          <p:nvPr>
            <p:custDataLst>
              <p:tags r:id="rId9"/>
            </p:custDataLst>
          </p:nvPr>
        </p:nvPicPr>
        <p:blipFill>
          <a:blip r:embed="rId10"/>
          <a:stretch>
            <a:fillRect/>
          </a:stretch>
        </p:blipFill>
        <p:spPr>
          <a:xfrm>
            <a:off x="788670" y="3522345"/>
            <a:ext cx="5212080" cy="2327275"/>
          </a:xfrm>
          <a:prstGeom prst="rect">
            <a:avLst/>
          </a:prstGeom>
        </p:spPr>
      </p:pic>
      <p:pic>
        <p:nvPicPr>
          <p:cNvPr id="13" name="图片 12"/>
          <p:cNvPicPr>
            <a:picLocks noChangeAspect="1"/>
          </p:cNvPicPr>
          <p:nvPr>
            <p:custDataLst>
              <p:tags r:id="rId11"/>
            </p:custDataLst>
          </p:nvPr>
        </p:nvPicPr>
        <p:blipFill>
          <a:blip r:embed="rId12"/>
          <a:stretch>
            <a:fillRect/>
          </a:stretch>
        </p:blipFill>
        <p:spPr>
          <a:xfrm>
            <a:off x="6252210" y="2204085"/>
            <a:ext cx="5426075" cy="2636520"/>
          </a:xfrm>
          <a:prstGeom prst="rect">
            <a:avLst/>
          </a:prstGeom>
        </p:spPr>
      </p:pic>
      <p:sp>
        <p:nvSpPr>
          <p:cNvPr id="14" name="矩形 13"/>
          <p:cNvSpPr/>
          <p:nvPr>
            <p:custDataLst>
              <p:tags r:id="rId13"/>
            </p:custDataLst>
          </p:nvPr>
        </p:nvSpPr>
        <p:spPr>
          <a:xfrm>
            <a:off x="6210935" y="5044440"/>
            <a:ext cx="5466715" cy="4337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文本框 14"/>
          <p:cNvSpPr txBox="1"/>
          <p:nvPr>
            <p:custDataLst>
              <p:tags r:id="rId14"/>
            </p:custDataLst>
          </p:nvPr>
        </p:nvSpPr>
        <p:spPr>
          <a:xfrm>
            <a:off x="6336665" y="5044440"/>
            <a:ext cx="5015865" cy="368300"/>
          </a:xfrm>
          <a:prstGeom prst="rect">
            <a:avLst/>
          </a:prstGeom>
          <a:noFill/>
        </p:spPr>
        <p:txBody>
          <a:bodyPr wrap="square" rtlCol="0">
            <a:spAutoFit/>
          </a:bodyPr>
          <a:lstStyle/>
          <a:p>
            <a:r>
              <a:rPr lang="zh-CN" altLang="en-US" sz="1800" dirty="0" smtClean="0"/>
              <a:t>  </a:t>
            </a:r>
            <a:r>
              <a:rPr lang="en-US" altLang="zh-CN" sz="1800" dirty="0" smtClean="0"/>
              <a:t>        </a:t>
            </a:r>
            <a:r>
              <a:rPr lang="zh-CN" altLang="en-US" sz="1800" dirty="0" smtClean="0"/>
              <a:t>（</a:t>
            </a:r>
            <a:r>
              <a:rPr lang="en-US" altLang="zh-CN" sz="1800" dirty="0" smtClean="0"/>
              <a:t>3</a:t>
            </a:r>
            <a:r>
              <a:rPr lang="zh-CN" altLang="en-US" sz="1800" dirty="0" smtClean="0"/>
              <a:t>）</a:t>
            </a:r>
            <a:r>
              <a:rPr sz="1800" dirty="0" smtClean="0"/>
              <a:t>分析各流量来源的质量</a:t>
            </a:r>
            <a:endParaRPr sz="1800" dirty="0" smtClean="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p:txBody>
          <a:bodyPr/>
          <a:lstStyle/>
          <a:p>
            <a:r>
              <a:rPr lang="zh-CN" altLang="en-US" dirty="0">
                <a:latin typeface="+mn-lt"/>
                <a:ea typeface="+mn-ea"/>
                <a:cs typeface="+mn-ea"/>
                <a:sym typeface="+mn-lt"/>
              </a:rPr>
              <a:t> </a:t>
            </a:r>
            <a:r>
              <a:rPr lang="zh-CN" altLang="en-US" dirty="0" smtClean="0">
                <a:latin typeface="+mn-lt"/>
                <a:ea typeface="+mn-ea"/>
                <a:cs typeface="+mn-ea"/>
                <a:sym typeface="+mn-lt"/>
              </a:rPr>
              <a:t>任务实战</a:t>
            </a:r>
            <a:r>
              <a:rPr lang="en-US" altLang="zh-CN" dirty="0" smtClean="0">
                <a:latin typeface="+mn-lt"/>
                <a:ea typeface="+mn-ea"/>
                <a:cs typeface="+mn-ea"/>
                <a:sym typeface="+mn-lt"/>
              </a:rPr>
              <a:t>2</a:t>
            </a:r>
            <a:r>
              <a:rPr lang="zh-CN" altLang="en-US" dirty="0">
                <a:latin typeface="+mn-lt"/>
                <a:ea typeface="+mn-ea"/>
                <a:cs typeface="+mn-ea"/>
                <a:sym typeface="+mn-lt"/>
              </a:rPr>
              <a:t>：分析店铺页面的流量数据</a:t>
            </a:r>
            <a:endParaRPr lang="zh-CN" altLang="en-US" dirty="0">
              <a:latin typeface="+mn-lt"/>
              <a:ea typeface="+mn-ea"/>
              <a:cs typeface="+mn-ea"/>
              <a:sym typeface="+mn-lt"/>
            </a:endParaRPr>
          </a:p>
        </p:txBody>
      </p:sp>
      <p:sp>
        <p:nvSpPr>
          <p:cNvPr id="7" name="文本框 5"/>
          <p:cNvSpPr txBox="1">
            <a:spLocks noChangeArrowheads="1"/>
          </p:cNvSpPr>
          <p:nvPr>
            <p:custDataLst>
              <p:tags r:id="rId2"/>
            </p:custDataLst>
          </p:nvPr>
        </p:nvSpPr>
        <p:spPr bwMode="auto">
          <a:xfrm>
            <a:off x="7849701" y="307062"/>
            <a:ext cx="196664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dist"/>
            <a:r>
              <a:rPr lang="zh-CN" altLang="en-US" sz="2400" b="1" dirty="0" smtClean="0">
                <a:solidFill>
                  <a:schemeClr val="accent1"/>
                </a:solidFill>
                <a:latin typeface="+mn-lt"/>
                <a:ea typeface="+mn-ea"/>
                <a:cs typeface="+mn-ea"/>
                <a:sym typeface="+mn-lt"/>
              </a:rPr>
              <a:t>任务实施</a:t>
            </a:r>
            <a:endParaRPr lang="zh-CN" altLang="en-US" sz="2400" b="1" dirty="0" smtClean="0">
              <a:solidFill>
                <a:schemeClr val="accent1"/>
              </a:solidFill>
              <a:latin typeface="+mn-lt"/>
              <a:ea typeface="+mn-ea"/>
              <a:cs typeface="+mn-ea"/>
              <a:sym typeface="+mn-lt"/>
            </a:endParaRPr>
          </a:p>
        </p:txBody>
      </p:sp>
      <p:sp>
        <p:nvSpPr>
          <p:cNvPr id="6" name="矩形 5"/>
          <p:cNvSpPr/>
          <p:nvPr>
            <p:custDataLst>
              <p:tags r:id="rId3"/>
            </p:custDataLst>
          </p:nvPr>
        </p:nvSpPr>
        <p:spPr>
          <a:xfrm>
            <a:off x="899795" y="3496945"/>
            <a:ext cx="9424670" cy="4337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文本框 4"/>
          <p:cNvSpPr txBox="1"/>
          <p:nvPr>
            <p:custDataLst>
              <p:tags r:id="rId4"/>
            </p:custDataLst>
          </p:nvPr>
        </p:nvSpPr>
        <p:spPr>
          <a:xfrm>
            <a:off x="1472565" y="3496945"/>
            <a:ext cx="8852535" cy="368300"/>
          </a:xfrm>
          <a:prstGeom prst="rect">
            <a:avLst/>
          </a:prstGeom>
          <a:noFill/>
        </p:spPr>
        <p:txBody>
          <a:bodyPr wrap="square" rtlCol="0">
            <a:spAutoFit/>
          </a:bodyPr>
          <a:lstStyle/>
          <a:p>
            <a:r>
              <a:rPr lang="en-US" altLang="zh-CN" sz="1800" dirty="0" smtClean="0"/>
              <a:t>       </a:t>
            </a:r>
            <a:r>
              <a:rPr lang="zh-CN" altLang="en-US" sz="1800" dirty="0" smtClean="0"/>
              <a:t>（</a:t>
            </a:r>
            <a:r>
              <a:rPr lang="en-US" altLang="zh-CN" sz="1800" dirty="0" smtClean="0"/>
              <a:t>1</a:t>
            </a:r>
            <a:r>
              <a:rPr lang="zh-CN" altLang="en-US" sz="1800" dirty="0" smtClean="0"/>
              <a:t>）设置数据类型</a:t>
            </a:r>
            <a:r>
              <a:rPr lang="en-US" altLang="zh-CN" sz="1800" dirty="0" smtClean="0"/>
              <a:t>                                         </a:t>
            </a:r>
            <a:r>
              <a:rPr lang="en-US" altLang="zh-CN" sz="1800" dirty="0" smtClean="0">
                <a:sym typeface="+mn-ea"/>
              </a:rPr>
              <a:t>     </a:t>
            </a:r>
            <a:r>
              <a:rPr lang="zh-CN" altLang="en-US" sz="1800" dirty="0" smtClean="0">
                <a:sym typeface="+mn-ea"/>
              </a:rPr>
              <a:t>（</a:t>
            </a:r>
            <a:r>
              <a:rPr lang="en-US" altLang="zh-CN" sz="1800" dirty="0" smtClean="0">
                <a:sym typeface="+mn-ea"/>
              </a:rPr>
              <a:t>2</a:t>
            </a:r>
            <a:r>
              <a:rPr lang="zh-CN" altLang="en-US" sz="1800" dirty="0" smtClean="0">
                <a:sym typeface="+mn-ea"/>
              </a:rPr>
              <a:t>）设置跳失率数据格式 </a:t>
            </a:r>
            <a:endParaRPr lang="en-US" altLang="zh-CN" sz="1800" dirty="0" smtClean="0"/>
          </a:p>
        </p:txBody>
      </p:sp>
      <p:pic>
        <p:nvPicPr>
          <p:cNvPr id="9" name="图片 8"/>
          <p:cNvPicPr>
            <a:picLocks noChangeAspect="1"/>
          </p:cNvPicPr>
          <p:nvPr>
            <p:custDataLst>
              <p:tags r:id="rId5"/>
            </p:custDataLst>
          </p:nvPr>
        </p:nvPicPr>
        <p:blipFill>
          <a:blip r:embed="rId6"/>
          <a:stretch>
            <a:fillRect/>
          </a:stretch>
        </p:blipFill>
        <p:spPr>
          <a:xfrm>
            <a:off x="899795" y="1029335"/>
            <a:ext cx="4678045" cy="2298065"/>
          </a:xfrm>
          <a:prstGeom prst="rect">
            <a:avLst/>
          </a:prstGeom>
        </p:spPr>
      </p:pic>
      <p:pic>
        <p:nvPicPr>
          <p:cNvPr id="2" name="图片 1"/>
          <p:cNvPicPr>
            <a:picLocks noChangeAspect="1"/>
          </p:cNvPicPr>
          <p:nvPr>
            <p:custDataLst>
              <p:tags r:id="rId7"/>
            </p:custDataLst>
          </p:nvPr>
        </p:nvPicPr>
        <p:blipFill>
          <a:blip r:embed="rId8"/>
          <a:stretch>
            <a:fillRect/>
          </a:stretch>
        </p:blipFill>
        <p:spPr>
          <a:xfrm>
            <a:off x="6217285" y="1029335"/>
            <a:ext cx="4107180" cy="2278380"/>
          </a:xfrm>
          <a:prstGeom prst="rect">
            <a:avLst/>
          </a:prstGeom>
        </p:spPr>
      </p:pic>
      <p:sp>
        <p:nvSpPr>
          <p:cNvPr id="3" name="矩形 2"/>
          <p:cNvSpPr/>
          <p:nvPr>
            <p:custDataLst>
              <p:tags r:id="rId9"/>
            </p:custDataLst>
          </p:nvPr>
        </p:nvSpPr>
        <p:spPr>
          <a:xfrm>
            <a:off x="1143000" y="6339840"/>
            <a:ext cx="9182100" cy="4337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文本框 9"/>
          <p:cNvSpPr txBox="1"/>
          <p:nvPr>
            <p:custDataLst>
              <p:tags r:id="rId10"/>
            </p:custDataLst>
          </p:nvPr>
        </p:nvSpPr>
        <p:spPr>
          <a:xfrm>
            <a:off x="1143000" y="6339840"/>
            <a:ext cx="9181465" cy="368300"/>
          </a:xfrm>
          <a:prstGeom prst="rect">
            <a:avLst/>
          </a:prstGeom>
          <a:noFill/>
        </p:spPr>
        <p:txBody>
          <a:bodyPr wrap="square" rtlCol="0">
            <a:spAutoFit/>
          </a:bodyPr>
          <a:lstStyle/>
          <a:p>
            <a:r>
              <a:rPr lang="en-US" altLang="zh-CN" sz="1800" dirty="0" smtClean="0"/>
              <a:t>           </a:t>
            </a:r>
            <a:r>
              <a:rPr lang="zh-CN" altLang="en-US" sz="1800" dirty="0" smtClean="0"/>
              <a:t>（</a:t>
            </a:r>
            <a:r>
              <a:rPr lang="en-US" altLang="zh-CN" sz="1800" dirty="0" smtClean="0"/>
              <a:t>3</a:t>
            </a:r>
            <a:r>
              <a:rPr lang="zh-CN" altLang="en-US" sz="1800" dirty="0" smtClean="0"/>
              <a:t>）对比各页面的访客数      </a:t>
            </a:r>
            <a:r>
              <a:rPr lang="en-US" altLang="zh-CN" sz="1800" dirty="0" smtClean="0"/>
              <a:t>                             </a:t>
            </a:r>
            <a:r>
              <a:rPr lang="zh-CN" altLang="en-US" sz="1800" dirty="0" smtClean="0"/>
              <a:t> （</a:t>
            </a:r>
            <a:r>
              <a:rPr lang="en-US" altLang="zh-CN" sz="1800" dirty="0" smtClean="0"/>
              <a:t>4</a:t>
            </a:r>
            <a:r>
              <a:rPr lang="zh-CN" altLang="en-US" sz="1800" dirty="0" smtClean="0"/>
              <a:t>）对比各页面的跳失率</a:t>
            </a:r>
            <a:endParaRPr lang="zh-CN" altLang="en-US" sz="1800" dirty="0" smtClean="0"/>
          </a:p>
        </p:txBody>
      </p:sp>
      <p:pic>
        <p:nvPicPr>
          <p:cNvPr id="11" name="图片 10"/>
          <p:cNvPicPr>
            <a:picLocks noChangeAspect="1"/>
          </p:cNvPicPr>
          <p:nvPr>
            <p:custDataLst>
              <p:tags r:id="rId11"/>
            </p:custDataLst>
          </p:nvPr>
        </p:nvPicPr>
        <p:blipFill>
          <a:blip r:embed="rId12"/>
          <a:stretch>
            <a:fillRect/>
          </a:stretch>
        </p:blipFill>
        <p:spPr>
          <a:xfrm>
            <a:off x="1143000" y="4119880"/>
            <a:ext cx="4326255" cy="2114550"/>
          </a:xfrm>
          <a:prstGeom prst="rect">
            <a:avLst/>
          </a:prstGeom>
        </p:spPr>
      </p:pic>
      <p:pic>
        <p:nvPicPr>
          <p:cNvPr id="12" name="图片 11"/>
          <p:cNvPicPr>
            <a:picLocks noChangeAspect="1"/>
          </p:cNvPicPr>
          <p:nvPr>
            <p:custDataLst>
              <p:tags r:id="rId13"/>
            </p:custDataLst>
          </p:nvPr>
        </p:nvPicPr>
        <p:blipFill>
          <a:blip r:embed="rId14"/>
          <a:stretch>
            <a:fillRect/>
          </a:stretch>
        </p:blipFill>
        <p:spPr>
          <a:xfrm>
            <a:off x="6217285" y="4138295"/>
            <a:ext cx="4107815" cy="21056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5"/>
          <p:cNvSpPr/>
          <p:nvPr/>
        </p:nvSpPr>
        <p:spPr>
          <a:xfrm flipH="1">
            <a:off x="9499852" y="742533"/>
            <a:ext cx="2688681" cy="522982"/>
          </a:xfrm>
          <a:prstGeom prst="rect">
            <a:avLst/>
          </a:prstGeom>
          <a:solidFill>
            <a:schemeClr val="accent1"/>
          </a:solidFill>
          <a:ln w="9525">
            <a:noFill/>
          </a:ln>
        </p:spPr>
        <p:txBody>
          <a:bodyPr wrap="square" lIns="91396" tIns="45699" rIns="91396" bIns="45699" rtlCol="0" anchor="t">
            <a:spAutoFit/>
          </a:bodyPr>
          <a:lstStyle/>
          <a:p>
            <a:pPr lvl="0" algn="ctr"/>
            <a:r>
              <a:rPr lang="en-US" altLang="zh-CN" sz="2800" dirty="0">
                <a:solidFill>
                  <a:schemeClr val="bg1"/>
                </a:solidFill>
                <a:cs typeface="+mn-ea"/>
                <a:sym typeface="+mn-lt"/>
              </a:rPr>
              <a:t>CONTENTS</a:t>
            </a:r>
            <a:endParaRPr lang="en-US" altLang="zh-CN" sz="2800" dirty="0">
              <a:solidFill>
                <a:schemeClr val="bg1"/>
              </a:solidFill>
              <a:cs typeface="+mn-ea"/>
              <a:sym typeface="+mn-lt"/>
            </a:endParaRPr>
          </a:p>
        </p:txBody>
      </p:sp>
      <p:sp>
        <p:nvSpPr>
          <p:cNvPr id="5" name="TextBox 25"/>
          <p:cNvSpPr txBox="1"/>
          <p:nvPr/>
        </p:nvSpPr>
        <p:spPr>
          <a:xfrm flipH="1">
            <a:off x="8974264" y="1318376"/>
            <a:ext cx="959686" cy="461431"/>
          </a:xfrm>
          <a:prstGeom prst="rect">
            <a:avLst/>
          </a:prstGeom>
          <a:noFill/>
        </p:spPr>
        <p:txBody>
          <a:bodyPr wrap="square" lIns="91396" tIns="45699" rIns="91396" bIns="45699" rtlCol="0">
            <a:spAutoFit/>
            <a:scene3d>
              <a:camera prst="orthographicFront"/>
              <a:lightRig rig="threePt" dir="t"/>
            </a:scene3d>
          </a:bodyPr>
          <a:lstStyle/>
          <a:p>
            <a:pPr lvl="0" algn="r" fontAlgn="base"/>
            <a:r>
              <a:rPr lang="zh-CN" altLang="en-US" b="1" noProof="1">
                <a:solidFill>
                  <a:schemeClr val="accent1"/>
                </a:solidFill>
                <a:cs typeface="+mn-ea"/>
                <a:sym typeface="+mn-lt"/>
              </a:rPr>
              <a:t>目 录 </a:t>
            </a:r>
            <a:endParaRPr lang="zh-CN" altLang="en-US" b="1" noProof="1">
              <a:solidFill>
                <a:schemeClr val="accent1"/>
              </a:solidFill>
              <a:cs typeface="+mn-ea"/>
              <a:sym typeface="+mn-lt"/>
            </a:endParaRPr>
          </a:p>
        </p:txBody>
      </p:sp>
      <p:sp>
        <p:nvSpPr>
          <p:cNvPr id="6" name="MH_Entry_1">
            <a:hlinkClick r:id="" action="ppaction://noaction"/>
          </p:cNvPr>
          <p:cNvSpPr txBox="1"/>
          <p:nvPr>
            <p:custDataLst>
              <p:tags r:id="rId1"/>
            </p:custDataLst>
          </p:nvPr>
        </p:nvSpPr>
        <p:spPr>
          <a:xfrm>
            <a:off x="1132211" y="1265396"/>
            <a:ext cx="3884076" cy="444003"/>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accent1"/>
          </a:solidFill>
          <a:ln>
            <a:noFill/>
          </a:ln>
        </p:spPr>
        <p:txBody>
          <a:bodyPr wrap="square" lIns="71966" tIns="0" rIns="287860" bIns="0" anchor="ctr">
            <a:noAutofit/>
          </a:bodyPr>
          <a:lstStyle/>
          <a:p>
            <a:pPr algn="ctr"/>
            <a:r>
              <a:rPr lang="zh-CN" altLang="en-US" smtClean="0">
                <a:solidFill>
                  <a:schemeClr val="bg1"/>
                </a:solidFill>
                <a:cs typeface="+mn-ea"/>
                <a:sym typeface="+mn-lt"/>
              </a:rPr>
              <a:t>通过数据化分析规划商品</a:t>
            </a:r>
            <a:endParaRPr lang="zh-CN" altLang="en-US" smtClean="0">
              <a:solidFill>
                <a:schemeClr val="bg1"/>
              </a:solidFill>
              <a:cs typeface="+mn-ea"/>
              <a:sym typeface="+mn-lt"/>
            </a:endParaRPr>
          </a:p>
        </p:txBody>
      </p:sp>
      <p:sp>
        <p:nvSpPr>
          <p:cNvPr id="7" name="MH_Number_1">
            <a:hlinkClick r:id="" action="ppaction://noaction"/>
          </p:cNvPr>
          <p:cNvSpPr/>
          <p:nvPr>
            <p:custDataLst>
              <p:tags r:id="rId2"/>
            </p:custDataLst>
          </p:nvPr>
        </p:nvSpPr>
        <p:spPr>
          <a:xfrm>
            <a:off x="5015959" y="1196877"/>
            <a:ext cx="1493144" cy="51252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9525" cap="sq">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699" rIns="0" bIns="45699" numCol="1" spcCol="0" rtlCol="0" fromWordArt="0" anchor="ctr" anchorCtr="0" forceAA="0" compatLnSpc="1">
            <a:noAutofit/>
          </a:bodyPr>
          <a:lstStyle/>
          <a:p>
            <a:pPr lvl="0" algn="ctr">
              <a:spcBef>
                <a:spcPct val="0"/>
              </a:spcBef>
            </a:pPr>
            <a:r>
              <a:rPr lang="zh-CN" altLang="en-US" dirty="0" smtClean="0">
                <a:solidFill>
                  <a:schemeClr val="accent1"/>
                </a:solidFill>
                <a:cs typeface="+mn-ea"/>
                <a:sym typeface="+mn-lt"/>
              </a:rPr>
              <a:t>任务一</a:t>
            </a:r>
            <a:endParaRPr lang="zh-CN" altLang="en-US" dirty="0">
              <a:solidFill>
                <a:schemeClr val="accent1"/>
              </a:solidFill>
              <a:cs typeface="+mn-ea"/>
              <a:sym typeface="+mn-lt"/>
            </a:endParaRPr>
          </a:p>
        </p:txBody>
      </p:sp>
      <p:sp>
        <p:nvSpPr>
          <p:cNvPr id="8" name="MH_Entry_2">
            <a:hlinkClick r:id="" action="ppaction://noaction"/>
          </p:cNvPr>
          <p:cNvSpPr txBox="1"/>
          <p:nvPr>
            <p:custDataLst>
              <p:tags r:id="rId3"/>
            </p:custDataLst>
          </p:nvPr>
        </p:nvSpPr>
        <p:spPr>
          <a:xfrm>
            <a:off x="1132211" y="2342704"/>
            <a:ext cx="3884076" cy="444003"/>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tx1">
              <a:lumMod val="50000"/>
              <a:lumOff val="50000"/>
            </a:schemeClr>
          </a:solidFill>
          <a:ln>
            <a:noFill/>
          </a:ln>
        </p:spPr>
        <p:txBody>
          <a:bodyPr wrap="square" lIns="71966" tIns="0" rIns="287860" bIns="0" anchor="ctr">
            <a:normAutofit/>
          </a:bodyPr>
          <a:lstStyle/>
          <a:p>
            <a:pPr algn="ctr"/>
            <a:r>
              <a:rPr lang="zh-CN" altLang="en-US" smtClean="0">
                <a:solidFill>
                  <a:schemeClr val="bg1"/>
                </a:solidFill>
                <a:cs typeface="+mn-ea"/>
                <a:sym typeface="+mn-lt"/>
              </a:rPr>
              <a:t>分析商品流量数据</a:t>
            </a:r>
            <a:endParaRPr lang="zh-CN" altLang="en-US" smtClean="0">
              <a:solidFill>
                <a:schemeClr val="bg1"/>
              </a:solidFill>
              <a:cs typeface="+mn-ea"/>
              <a:sym typeface="+mn-lt"/>
            </a:endParaRPr>
          </a:p>
        </p:txBody>
      </p:sp>
      <p:sp>
        <p:nvSpPr>
          <p:cNvPr id="14" name="MH_Number_1">
            <a:hlinkClick r:id="" action="ppaction://noaction"/>
          </p:cNvPr>
          <p:cNvSpPr/>
          <p:nvPr>
            <p:custDataLst>
              <p:tags r:id="rId4"/>
            </p:custDataLst>
          </p:nvPr>
        </p:nvSpPr>
        <p:spPr>
          <a:xfrm>
            <a:off x="5015959" y="2266170"/>
            <a:ext cx="1493144" cy="51252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9525" cap="sq">
            <a:solidFill>
              <a:schemeClr val="tx1">
                <a:lumMod val="50000"/>
                <a:lumOff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699" rIns="0" bIns="45699" numCol="1" spcCol="0" rtlCol="0" fromWordArt="0" anchor="ctr" anchorCtr="0" forceAA="0" compatLnSpc="1">
            <a:noAutofit/>
          </a:bodyPr>
          <a:lstStyle/>
          <a:p>
            <a:pPr lvl="0" algn="ctr">
              <a:spcBef>
                <a:spcPct val="0"/>
              </a:spcBef>
            </a:pPr>
            <a:r>
              <a:rPr lang="zh-CN" altLang="en-US" dirty="0" smtClean="0">
                <a:solidFill>
                  <a:schemeClr val="tx1">
                    <a:lumMod val="50000"/>
                    <a:lumOff val="50000"/>
                  </a:schemeClr>
                </a:solidFill>
                <a:cs typeface="+mn-ea"/>
                <a:sym typeface="+mn-lt"/>
              </a:rPr>
              <a:t>任务二</a:t>
            </a:r>
            <a:endParaRPr lang="zh-CN" altLang="en-US" dirty="0">
              <a:solidFill>
                <a:schemeClr val="tx1">
                  <a:lumMod val="50000"/>
                  <a:lumOff val="50000"/>
                </a:schemeClr>
              </a:solidFill>
              <a:cs typeface="+mn-ea"/>
              <a:sym typeface="+mn-lt"/>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1756" y="1843973"/>
            <a:ext cx="4526777" cy="4519803"/>
          </a:xfrm>
          <a:prstGeom prst="rect">
            <a:avLst/>
          </a:prstGeom>
        </p:spPr>
      </p:pic>
      <p:sp>
        <p:nvSpPr>
          <p:cNvPr id="2" name="MH_Entry_2">
            <a:hlinkClick r:id="" action="ppaction://noaction"/>
          </p:cNvPr>
          <p:cNvSpPr txBox="1"/>
          <p:nvPr>
            <p:custDataLst>
              <p:tags r:id="rId6"/>
            </p:custDataLst>
          </p:nvPr>
        </p:nvSpPr>
        <p:spPr>
          <a:xfrm>
            <a:off x="1127131" y="5696664"/>
            <a:ext cx="3884076" cy="444003"/>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tx1">
              <a:lumMod val="50000"/>
              <a:lumOff val="50000"/>
            </a:schemeClr>
          </a:solidFill>
          <a:ln>
            <a:noFill/>
          </a:ln>
        </p:spPr>
        <p:txBody>
          <a:bodyPr wrap="square" lIns="71966" tIns="0" rIns="287860" bIns="0" anchor="ctr">
            <a:normAutofit/>
          </a:bodyPr>
          <a:lstStyle/>
          <a:p>
            <a:pPr algn="ctr"/>
            <a:r>
              <a:rPr lang="zh-CN" altLang="en-US" dirty="0" smtClean="0">
                <a:solidFill>
                  <a:schemeClr val="bg1"/>
                </a:solidFill>
                <a:cs typeface="+mn-ea"/>
                <a:sym typeface="+mn-lt"/>
              </a:rPr>
              <a:t>综合实训</a:t>
            </a:r>
            <a:endParaRPr lang="zh-CN" altLang="en-US" dirty="0">
              <a:solidFill>
                <a:schemeClr val="bg1"/>
              </a:solidFill>
              <a:cs typeface="+mn-ea"/>
              <a:sym typeface="+mn-lt"/>
            </a:endParaRPr>
          </a:p>
        </p:txBody>
      </p:sp>
      <p:sp>
        <p:nvSpPr>
          <p:cNvPr id="3" name="MH_Number_1">
            <a:hlinkClick r:id="" action="ppaction://noaction"/>
          </p:cNvPr>
          <p:cNvSpPr/>
          <p:nvPr>
            <p:custDataLst>
              <p:tags r:id="rId7"/>
            </p:custDataLst>
          </p:nvPr>
        </p:nvSpPr>
        <p:spPr>
          <a:xfrm>
            <a:off x="5010879" y="5620130"/>
            <a:ext cx="1493144" cy="51252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9525" cap="sq">
            <a:solidFill>
              <a:schemeClr val="tx1">
                <a:lumMod val="50000"/>
                <a:lumOff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699" rIns="0" bIns="45699" numCol="1" spcCol="0" rtlCol="0" fromWordArt="0" anchor="ctr" anchorCtr="0" forceAA="0" compatLnSpc="1">
            <a:noAutofit/>
          </a:bodyPr>
          <a:lstStyle/>
          <a:p>
            <a:pPr lvl="0" algn="ctr">
              <a:spcBef>
                <a:spcPct val="0"/>
              </a:spcBef>
            </a:pPr>
            <a:r>
              <a:rPr lang="zh-CN" altLang="en-US" dirty="0" smtClean="0">
                <a:solidFill>
                  <a:schemeClr val="tx1">
                    <a:lumMod val="50000"/>
                    <a:lumOff val="50000"/>
                  </a:schemeClr>
                </a:solidFill>
                <a:cs typeface="+mn-ea"/>
                <a:sym typeface="+mn-lt"/>
              </a:rPr>
              <a:t>实训</a:t>
            </a:r>
            <a:endParaRPr lang="zh-CN" altLang="en-US" dirty="0">
              <a:solidFill>
                <a:schemeClr val="tx1">
                  <a:lumMod val="50000"/>
                  <a:lumOff val="50000"/>
                </a:schemeClr>
              </a:solidFill>
              <a:cs typeface="+mn-ea"/>
              <a:sym typeface="+mn-lt"/>
            </a:endParaRPr>
          </a:p>
        </p:txBody>
      </p:sp>
      <p:sp>
        <p:nvSpPr>
          <p:cNvPr id="12" name="MH_Entry_2">
            <a:hlinkClick r:id="" action="ppaction://noaction"/>
          </p:cNvPr>
          <p:cNvSpPr txBox="1"/>
          <p:nvPr>
            <p:custDataLst>
              <p:tags r:id="rId8"/>
            </p:custDataLst>
          </p:nvPr>
        </p:nvSpPr>
        <p:spPr>
          <a:xfrm>
            <a:off x="1132211" y="3457127"/>
            <a:ext cx="3884076" cy="444003"/>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tx1">
              <a:lumMod val="50000"/>
              <a:lumOff val="50000"/>
            </a:schemeClr>
          </a:solidFill>
          <a:ln>
            <a:noFill/>
          </a:ln>
        </p:spPr>
        <p:txBody>
          <a:bodyPr wrap="square" lIns="71966" tIns="0" rIns="287860" bIns="0" anchor="ctr">
            <a:normAutofit/>
          </a:bodyPr>
          <a:lstStyle/>
          <a:p>
            <a:pPr algn="ctr"/>
            <a:r>
              <a:rPr lang="zh-CN" altLang="en-US" smtClean="0">
                <a:solidFill>
                  <a:schemeClr val="bg1"/>
                </a:solidFill>
                <a:cs typeface="+mn-ea"/>
                <a:sym typeface="+mn-lt"/>
              </a:rPr>
              <a:t>分析商品库存数据</a:t>
            </a:r>
            <a:endParaRPr lang="zh-CN" altLang="en-US" smtClean="0">
              <a:solidFill>
                <a:schemeClr val="bg1"/>
              </a:solidFill>
              <a:cs typeface="+mn-ea"/>
              <a:sym typeface="+mn-lt"/>
            </a:endParaRPr>
          </a:p>
        </p:txBody>
      </p:sp>
      <p:sp>
        <p:nvSpPr>
          <p:cNvPr id="13" name="MH_Number_1">
            <a:hlinkClick r:id="" action="ppaction://noaction"/>
          </p:cNvPr>
          <p:cNvSpPr/>
          <p:nvPr>
            <p:custDataLst>
              <p:tags r:id="rId9"/>
            </p:custDataLst>
          </p:nvPr>
        </p:nvSpPr>
        <p:spPr>
          <a:xfrm>
            <a:off x="5015959" y="3380593"/>
            <a:ext cx="1493144" cy="51252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9525" cap="sq">
            <a:solidFill>
              <a:schemeClr val="tx1">
                <a:lumMod val="50000"/>
                <a:lumOff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699" rIns="0" bIns="45699" numCol="1" spcCol="0" rtlCol="0" fromWordArt="0" anchor="ctr" anchorCtr="0" forceAA="0" compatLnSpc="1">
            <a:noAutofit/>
          </a:bodyPr>
          <a:lstStyle/>
          <a:p>
            <a:pPr lvl="0" algn="ctr">
              <a:spcBef>
                <a:spcPct val="0"/>
              </a:spcBef>
            </a:pPr>
            <a:r>
              <a:rPr lang="zh-CN" altLang="en-US" smtClean="0">
                <a:solidFill>
                  <a:schemeClr val="tx1">
                    <a:lumMod val="50000"/>
                    <a:lumOff val="50000"/>
                  </a:schemeClr>
                </a:solidFill>
                <a:cs typeface="+mn-ea"/>
                <a:sym typeface="+mn-lt"/>
              </a:rPr>
              <a:t>任务三</a:t>
            </a:r>
            <a:endParaRPr lang="zh-CN" altLang="en-US" dirty="0">
              <a:solidFill>
                <a:schemeClr val="tx1">
                  <a:lumMod val="50000"/>
                  <a:lumOff val="50000"/>
                </a:schemeClr>
              </a:solidFill>
              <a:cs typeface="+mn-ea"/>
              <a:sym typeface="+mn-lt"/>
            </a:endParaRPr>
          </a:p>
        </p:txBody>
      </p:sp>
      <p:sp>
        <p:nvSpPr>
          <p:cNvPr id="9" name="MH_Entry_2">
            <a:hlinkClick r:id="" action="ppaction://noaction"/>
          </p:cNvPr>
          <p:cNvSpPr txBox="1"/>
          <p:nvPr>
            <p:custDataLst>
              <p:tags r:id="rId10"/>
            </p:custDataLst>
          </p:nvPr>
        </p:nvSpPr>
        <p:spPr>
          <a:xfrm>
            <a:off x="1132211" y="4574727"/>
            <a:ext cx="3884076" cy="444003"/>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tx1">
              <a:lumMod val="50000"/>
              <a:lumOff val="50000"/>
            </a:schemeClr>
          </a:solidFill>
          <a:ln>
            <a:noFill/>
          </a:ln>
        </p:spPr>
        <p:txBody>
          <a:bodyPr wrap="square" lIns="71966" tIns="0" rIns="287860" bIns="0" anchor="ctr">
            <a:normAutofit/>
          </a:bodyPr>
          <a:lstStyle/>
          <a:p>
            <a:pPr algn="ctr"/>
            <a:r>
              <a:rPr lang="zh-CN" altLang="en-US" smtClean="0">
                <a:solidFill>
                  <a:schemeClr val="bg1"/>
                </a:solidFill>
                <a:cs typeface="+mn-ea"/>
                <a:sym typeface="+mn-lt"/>
              </a:rPr>
              <a:t>分析商品定价数据</a:t>
            </a:r>
            <a:endParaRPr lang="zh-CN" altLang="en-US" smtClean="0">
              <a:solidFill>
                <a:schemeClr val="bg1"/>
              </a:solidFill>
              <a:cs typeface="+mn-ea"/>
              <a:sym typeface="+mn-lt"/>
            </a:endParaRPr>
          </a:p>
        </p:txBody>
      </p:sp>
      <p:sp>
        <p:nvSpPr>
          <p:cNvPr id="10" name="MH_Number_1">
            <a:hlinkClick r:id="" action="ppaction://noaction"/>
          </p:cNvPr>
          <p:cNvSpPr/>
          <p:nvPr>
            <p:custDataLst>
              <p:tags r:id="rId11"/>
            </p:custDataLst>
          </p:nvPr>
        </p:nvSpPr>
        <p:spPr>
          <a:xfrm>
            <a:off x="5015959" y="4498193"/>
            <a:ext cx="1493144" cy="51252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9525" cap="sq">
            <a:solidFill>
              <a:schemeClr val="tx1">
                <a:lumMod val="50000"/>
                <a:lumOff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699" rIns="0" bIns="45699" numCol="1" spcCol="0" rtlCol="0" fromWordArt="0" anchor="ctr" anchorCtr="0" forceAA="0" compatLnSpc="1">
            <a:noAutofit/>
          </a:bodyPr>
          <a:lstStyle/>
          <a:p>
            <a:pPr lvl="0" algn="ctr">
              <a:spcBef>
                <a:spcPct val="0"/>
              </a:spcBef>
            </a:pPr>
            <a:r>
              <a:rPr lang="zh-CN" altLang="en-US" smtClean="0">
                <a:solidFill>
                  <a:schemeClr val="tx1">
                    <a:lumMod val="50000"/>
                    <a:lumOff val="50000"/>
                  </a:schemeClr>
                </a:solidFill>
                <a:cs typeface="+mn-ea"/>
                <a:sym typeface="+mn-lt"/>
              </a:rPr>
              <a:t>任务四</a:t>
            </a:r>
            <a:endParaRPr lang="en-US" altLang="zh-CN" dirty="0" smtClean="0">
              <a:solidFill>
                <a:schemeClr val="tx1">
                  <a:lumMod val="50000"/>
                  <a:lumOff val="50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p:txBody>
          <a:bodyPr/>
          <a:lstStyle/>
          <a:p>
            <a:r>
              <a:rPr lang="zh-CN" altLang="en-US" dirty="0">
                <a:latin typeface="+mn-lt"/>
                <a:ea typeface="+mn-ea"/>
                <a:cs typeface="+mn-ea"/>
                <a:sym typeface="+mn-lt"/>
              </a:rPr>
              <a:t> </a:t>
            </a:r>
            <a:r>
              <a:rPr lang="zh-CN" altLang="en-US" dirty="0" smtClean="0">
                <a:latin typeface="+mn-lt"/>
                <a:ea typeface="+mn-ea"/>
                <a:cs typeface="+mn-ea"/>
                <a:sym typeface="+mn-lt"/>
              </a:rPr>
              <a:t>任务实战</a:t>
            </a:r>
            <a:r>
              <a:rPr lang="en-US" altLang="zh-CN" dirty="0" smtClean="0">
                <a:latin typeface="+mn-lt"/>
                <a:ea typeface="+mn-ea"/>
                <a:cs typeface="+mn-ea"/>
                <a:sym typeface="+mn-lt"/>
              </a:rPr>
              <a:t>3</a:t>
            </a:r>
            <a:r>
              <a:rPr lang="zh-CN" altLang="en-US" dirty="0">
                <a:latin typeface="+mn-lt"/>
                <a:ea typeface="+mn-ea"/>
                <a:cs typeface="+mn-ea"/>
                <a:sym typeface="+mn-lt"/>
              </a:rPr>
              <a:t>：分析关键词的推广效果</a:t>
            </a:r>
            <a:endParaRPr lang="zh-CN" altLang="en-US" dirty="0">
              <a:latin typeface="+mn-lt"/>
              <a:ea typeface="+mn-ea"/>
              <a:cs typeface="+mn-ea"/>
              <a:sym typeface="+mn-lt"/>
            </a:endParaRPr>
          </a:p>
        </p:txBody>
      </p:sp>
      <p:sp>
        <p:nvSpPr>
          <p:cNvPr id="7" name="文本框 5"/>
          <p:cNvSpPr txBox="1">
            <a:spLocks noChangeArrowheads="1"/>
          </p:cNvSpPr>
          <p:nvPr>
            <p:custDataLst>
              <p:tags r:id="rId2"/>
            </p:custDataLst>
          </p:nvPr>
        </p:nvSpPr>
        <p:spPr bwMode="auto">
          <a:xfrm>
            <a:off x="7849701" y="307062"/>
            <a:ext cx="196664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dist"/>
            <a:r>
              <a:rPr lang="zh-CN" altLang="en-US" sz="2400" b="1" dirty="0" smtClean="0">
                <a:solidFill>
                  <a:schemeClr val="accent1"/>
                </a:solidFill>
                <a:latin typeface="+mn-lt"/>
                <a:ea typeface="+mn-ea"/>
                <a:cs typeface="+mn-ea"/>
                <a:sym typeface="+mn-lt"/>
              </a:rPr>
              <a:t>任务实施</a:t>
            </a:r>
            <a:endParaRPr lang="zh-CN" altLang="en-US" sz="2400" b="1" dirty="0" smtClean="0">
              <a:solidFill>
                <a:schemeClr val="accent1"/>
              </a:solidFill>
              <a:latin typeface="+mn-lt"/>
              <a:ea typeface="+mn-ea"/>
              <a:cs typeface="+mn-ea"/>
              <a:sym typeface="+mn-lt"/>
            </a:endParaRPr>
          </a:p>
        </p:txBody>
      </p:sp>
      <p:sp>
        <p:nvSpPr>
          <p:cNvPr id="6" name="矩形 5"/>
          <p:cNvSpPr/>
          <p:nvPr>
            <p:custDataLst>
              <p:tags r:id="rId3"/>
            </p:custDataLst>
          </p:nvPr>
        </p:nvSpPr>
        <p:spPr>
          <a:xfrm>
            <a:off x="570230" y="3094355"/>
            <a:ext cx="4159250" cy="4337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文本框 4"/>
          <p:cNvSpPr txBox="1"/>
          <p:nvPr>
            <p:custDataLst>
              <p:tags r:id="rId4"/>
            </p:custDataLst>
          </p:nvPr>
        </p:nvSpPr>
        <p:spPr>
          <a:xfrm>
            <a:off x="570230" y="3139440"/>
            <a:ext cx="4159250" cy="368300"/>
          </a:xfrm>
          <a:prstGeom prst="rect">
            <a:avLst/>
          </a:prstGeom>
          <a:noFill/>
        </p:spPr>
        <p:txBody>
          <a:bodyPr wrap="square" rtlCol="0">
            <a:spAutoFit/>
          </a:bodyPr>
          <a:lstStyle/>
          <a:p>
            <a:r>
              <a:rPr lang="en-US" altLang="zh-CN" sz="1800" dirty="0" smtClean="0"/>
              <a:t>              </a:t>
            </a:r>
            <a:r>
              <a:rPr lang="zh-CN" altLang="en-US" sz="1800" dirty="0" smtClean="0"/>
              <a:t>（</a:t>
            </a:r>
            <a:r>
              <a:rPr lang="en-US" altLang="zh-CN" sz="1800" dirty="0" smtClean="0"/>
              <a:t>1</a:t>
            </a:r>
            <a:r>
              <a:rPr lang="zh-CN" altLang="en-US" sz="1800" dirty="0" smtClean="0"/>
              <a:t>）新建自定义列</a:t>
            </a:r>
            <a:endParaRPr lang="zh-CN" altLang="en-US" sz="1800" dirty="0" smtClean="0"/>
          </a:p>
        </p:txBody>
      </p:sp>
      <p:pic>
        <p:nvPicPr>
          <p:cNvPr id="10" name="图片 9"/>
          <p:cNvPicPr>
            <a:picLocks noChangeAspect="1"/>
          </p:cNvPicPr>
          <p:nvPr>
            <p:custDataLst>
              <p:tags r:id="rId5"/>
            </p:custDataLst>
          </p:nvPr>
        </p:nvPicPr>
        <p:blipFill>
          <a:blip r:embed="rId6"/>
          <a:stretch>
            <a:fillRect/>
          </a:stretch>
        </p:blipFill>
        <p:spPr>
          <a:xfrm>
            <a:off x="570230" y="1084580"/>
            <a:ext cx="4156075" cy="1859280"/>
          </a:xfrm>
          <a:prstGeom prst="rect">
            <a:avLst/>
          </a:prstGeom>
        </p:spPr>
      </p:pic>
      <p:pic>
        <p:nvPicPr>
          <p:cNvPr id="11" name="图片 10"/>
          <p:cNvPicPr>
            <a:picLocks noChangeAspect="1"/>
          </p:cNvPicPr>
          <p:nvPr>
            <p:custDataLst>
              <p:tags r:id="rId7"/>
            </p:custDataLst>
          </p:nvPr>
        </p:nvPicPr>
        <p:blipFill>
          <a:blip r:embed="rId8"/>
          <a:stretch>
            <a:fillRect/>
          </a:stretch>
        </p:blipFill>
        <p:spPr>
          <a:xfrm>
            <a:off x="570230" y="3704590"/>
            <a:ext cx="4159885" cy="1910080"/>
          </a:xfrm>
          <a:prstGeom prst="rect">
            <a:avLst/>
          </a:prstGeom>
        </p:spPr>
      </p:pic>
      <p:sp>
        <p:nvSpPr>
          <p:cNvPr id="2" name="矩形 1"/>
          <p:cNvSpPr/>
          <p:nvPr>
            <p:custDataLst>
              <p:tags r:id="rId9"/>
            </p:custDataLst>
          </p:nvPr>
        </p:nvSpPr>
        <p:spPr>
          <a:xfrm>
            <a:off x="598805" y="5853430"/>
            <a:ext cx="4131310" cy="4337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文本框 2"/>
          <p:cNvSpPr txBox="1"/>
          <p:nvPr>
            <p:custDataLst>
              <p:tags r:id="rId10"/>
            </p:custDataLst>
          </p:nvPr>
        </p:nvSpPr>
        <p:spPr>
          <a:xfrm>
            <a:off x="602615" y="5873750"/>
            <a:ext cx="4126865" cy="368300"/>
          </a:xfrm>
          <a:prstGeom prst="rect">
            <a:avLst/>
          </a:prstGeom>
          <a:noFill/>
        </p:spPr>
        <p:txBody>
          <a:bodyPr wrap="square" rtlCol="0">
            <a:spAutoFit/>
          </a:bodyPr>
          <a:lstStyle/>
          <a:p>
            <a:r>
              <a:rPr lang="en-US" altLang="zh-CN" sz="1800" dirty="0" smtClean="0"/>
              <a:t>               </a:t>
            </a:r>
            <a:r>
              <a:rPr lang="zh-CN" altLang="en-US" sz="1800" dirty="0" smtClean="0"/>
              <a:t>（</a:t>
            </a:r>
            <a:r>
              <a:rPr lang="en-US" altLang="zh-CN" sz="1800" dirty="0" smtClean="0"/>
              <a:t>2</a:t>
            </a:r>
            <a:r>
              <a:rPr lang="zh-CN" altLang="en-US" sz="1800" dirty="0" smtClean="0"/>
              <a:t>）创建条形图</a:t>
            </a:r>
            <a:endParaRPr lang="zh-CN" altLang="en-US" sz="1800" dirty="0" smtClean="0"/>
          </a:p>
        </p:txBody>
      </p:sp>
      <p:sp>
        <p:nvSpPr>
          <p:cNvPr id="8" name="矩形 7"/>
          <p:cNvSpPr/>
          <p:nvPr>
            <p:custDataLst>
              <p:tags r:id="rId11"/>
            </p:custDataLst>
          </p:nvPr>
        </p:nvSpPr>
        <p:spPr>
          <a:xfrm>
            <a:off x="5247005" y="5303520"/>
            <a:ext cx="5760720" cy="4337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文本框 8"/>
          <p:cNvSpPr txBox="1"/>
          <p:nvPr>
            <p:custDataLst>
              <p:tags r:id="rId12"/>
            </p:custDataLst>
          </p:nvPr>
        </p:nvSpPr>
        <p:spPr>
          <a:xfrm>
            <a:off x="5247005" y="5303520"/>
            <a:ext cx="5823585" cy="368300"/>
          </a:xfrm>
          <a:prstGeom prst="rect">
            <a:avLst/>
          </a:prstGeom>
          <a:noFill/>
        </p:spPr>
        <p:txBody>
          <a:bodyPr wrap="square" rtlCol="0">
            <a:spAutoFit/>
          </a:bodyPr>
          <a:lstStyle/>
          <a:p>
            <a:r>
              <a:rPr lang="en-US" altLang="zh-CN" sz="1800" dirty="0" smtClean="0"/>
              <a:t>                     </a:t>
            </a:r>
            <a:r>
              <a:rPr lang="zh-CN" altLang="en-US" sz="1800" dirty="0" smtClean="0"/>
              <a:t>（</a:t>
            </a:r>
            <a:r>
              <a:rPr lang="en-US" altLang="zh-CN" sz="1800" dirty="0" smtClean="0"/>
              <a:t>3</a:t>
            </a:r>
            <a:r>
              <a:rPr lang="zh-CN" altLang="en-US" sz="1800" dirty="0" smtClean="0"/>
              <a:t>）分析各关键词的数据表现</a:t>
            </a:r>
            <a:endParaRPr lang="zh-CN" altLang="en-US" sz="1800" dirty="0" smtClean="0"/>
          </a:p>
        </p:txBody>
      </p:sp>
      <p:pic>
        <p:nvPicPr>
          <p:cNvPr id="12" name="图片 11"/>
          <p:cNvPicPr>
            <a:picLocks noChangeAspect="1"/>
          </p:cNvPicPr>
          <p:nvPr>
            <p:custDataLst>
              <p:tags r:id="rId13"/>
            </p:custDataLst>
          </p:nvPr>
        </p:nvPicPr>
        <p:blipFill>
          <a:blip r:embed="rId14"/>
          <a:stretch>
            <a:fillRect/>
          </a:stretch>
        </p:blipFill>
        <p:spPr>
          <a:xfrm>
            <a:off x="5247005" y="1830705"/>
            <a:ext cx="5761355" cy="32537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idx="4294967295"/>
            <p:custDataLst>
              <p:tags r:id="rId1"/>
            </p:custDataLst>
          </p:nvPr>
        </p:nvSpPr>
        <p:spPr>
          <a:xfrm>
            <a:off x="2195195" y="336550"/>
            <a:ext cx="9994900" cy="432435"/>
          </a:xfrm>
        </p:spPr>
        <p:txBody>
          <a:bodyPr/>
          <a:lstStyle/>
          <a:p>
            <a:br>
              <a:rPr lang="zh-CN" altLang="en-US"/>
            </a:br>
            <a:endParaRPr lang="zh-CN" altLang="en-US"/>
          </a:p>
        </p:txBody>
      </p:sp>
      <p:sp>
        <p:nvSpPr>
          <p:cNvPr id="5" name="TextBox 25"/>
          <p:cNvSpPr/>
          <p:nvPr>
            <p:custDataLst>
              <p:tags r:id="rId2"/>
            </p:custDataLst>
          </p:nvPr>
        </p:nvSpPr>
        <p:spPr>
          <a:xfrm flipH="1">
            <a:off x="9499852" y="742533"/>
            <a:ext cx="2688681" cy="522982"/>
          </a:xfrm>
          <a:prstGeom prst="rect">
            <a:avLst/>
          </a:prstGeom>
          <a:solidFill>
            <a:schemeClr val="accent1"/>
          </a:solidFill>
          <a:ln w="9525">
            <a:noFill/>
          </a:ln>
        </p:spPr>
        <p:txBody>
          <a:bodyPr wrap="square" lIns="91396" tIns="45699" rIns="91396" bIns="45699" rtlCol="0" anchor="t">
            <a:spAutoFit/>
          </a:bodyPr>
          <a:lstStyle/>
          <a:p>
            <a:pPr lvl="0" algn="ctr"/>
            <a:r>
              <a:rPr lang="en-US" altLang="zh-CN" sz="2800" dirty="0">
                <a:solidFill>
                  <a:schemeClr val="bg1"/>
                </a:solidFill>
                <a:cs typeface="+mn-ea"/>
                <a:sym typeface="+mn-lt"/>
              </a:rPr>
              <a:t>CONTENTS</a:t>
            </a:r>
            <a:endParaRPr lang="en-US" altLang="zh-CN" sz="2800" dirty="0">
              <a:solidFill>
                <a:schemeClr val="bg1"/>
              </a:solidFill>
              <a:cs typeface="+mn-ea"/>
              <a:sym typeface="+mn-lt"/>
            </a:endParaRPr>
          </a:p>
        </p:txBody>
      </p:sp>
      <p:sp>
        <p:nvSpPr>
          <p:cNvPr id="6" name="TextBox 25"/>
          <p:cNvSpPr txBox="1"/>
          <p:nvPr>
            <p:custDataLst>
              <p:tags r:id="rId3"/>
            </p:custDataLst>
          </p:nvPr>
        </p:nvSpPr>
        <p:spPr>
          <a:xfrm flipH="1">
            <a:off x="8974264" y="1318376"/>
            <a:ext cx="959686" cy="461431"/>
          </a:xfrm>
          <a:prstGeom prst="rect">
            <a:avLst/>
          </a:prstGeom>
          <a:noFill/>
        </p:spPr>
        <p:txBody>
          <a:bodyPr wrap="square" lIns="91396" tIns="45699" rIns="91396" bIns="45699" rtlCol="0">
            <a:spAutoFit/>
            <a:scene3d>
              <a:camera prst="orthographicFront"/>
              <a:lightRig rig="threePt" dir="t"/>
            </a:scene3d>
          </a:bodyPr>
          <a:lstStyle/>
          <a:p>
            <a:pPr lvl="0" algn="r" fontAlgn="base"/>
            <a:r>
              <a:rPr lang="zh-CN" altLang="en-US" b="1" noProof="1">
                <a:solidFill>
                  <a:schemeClr val="accent1"/>
                </a:solidFill>
                <a:cs typeface="+mn-ea"/>
                <a:sym typeface="+mn-lt"/>
              </a:rPr>
              <a:t>目 录 </a:t>
            </a:r>
            <a:endParaRPr lang="zh-CN" altLang="en-US" b="1" noProof="1">
              <a:solidFill>
                <a:schemeClr val="accent1"/>
              </a:solidFill>
              <a:cs typeface="+mn-ea"/>
              <a:sym typeface="+mn-lt"/>
            </a:endParaRPr>
          </a:p>
        </p:txBody>
      </p:sp>
      <p:sp>
        <p:nvSpPr>
          <p:cNvPr id="7" name="MH_Entry_1">
            <a:hlinkClick r:id="" action="ppaction://noaction"/>
          </p:cNvPr>
          <p:cNvSpPr txBox="1"/>
          <p:nvPr>
            <p:custDataLst>
              <p:tags r:id="rId4"/>
            </p:custDataLst>
          </p:nvPr>
        </p:nvSpPr>
        <p:spPr>
          <a:xfrm>
            <a:off x="1132211" y="1265396"/>
            <a:ext cx="3884076" cy="444003"/>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tx1">
              <a:lumMod val="50000"/>
              <a:lumOff val="50000"/>
            </a:schemeClr>
          </a:solidFill>
          <a:ln>
            <a:noFill/>
          </a:ln>
        </p:spPr>
        <p:txBody>
          <a:bodyPr wrap="square" lIns="71966" tIns="0" rIns="287860" bIns="0" anchor="ctr">
            <a:normAutofit/>
          </a:bodyPr>
          <a:lstStyle/>
          <a:p>
            <a:pPr lvl="0" algn="ctr">
              <a:buClrTx/>
              <a:buSzTx/>
              <a:buFontTx/>
            </a:pPr>
            <a:r>
              <a:rPr lang="zh-CN" altLang="en-US" smtClean="0">
                <a:solidFill>
                  <a:schemeClr val="bg1"/>
                </a:solidFill>
                <a:cs typeface="+mn-ea"/>
                <a:sym typeface="+mn-lt"/>
              </a:rPr>
              <a:t>通过数据化分析规划商品</a:t>
            </a:r>
            <a:endParaRPr lang="zh-CN" altLang="en-US" smtClean="0">
              <a:solidFill>
                <a:schemeClr val="bg1"/>
              </a:solidFill>
              <a:cs typeface="+mn-ea"/>
              <a:sym typeface="+mn-lt"/>
            </a:endParaRPr>
          </a:p>
        </p:txBody>
      </p:sp>
      <p:sp>
        <p:nvSpPr>
          <p:cNvPr id="8" name="MH_Number_1">
            <a:hlinkClick r:id="" action="ppaction://noaction"/>
          </p:cNvPr>
          <p:cNvSpPr/>
          <p:nvPr>
            <p:custDataLst>
              <p:tags r:id="rId5"/>
            </p:custDataLst>
          </p:nvPr>
        </p:nvSpPr>
        <p:spPr>
          <a:xfrm>
            <a:off x="5006434" y="3376197"/>
            <a:ext cx="1493144" cy="51252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9525" cap="sq">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699" rIns="0" bIns="45699" numCol="1" spcCol="0" rtlCol="0" fromWordArt="0" anchor="ctr" anchorCtr="0" forceAA="0" compatLnSpc="1">
            <a:noAutofit/>
          </a:bodyPr>
          <a:lstStyle/>
          <a:p>
            <a:pPr lvl="0" algn="ctr">
              <a:spcBef>
                <a:spcPct val="0"/>
              </a:spcBef>
            </a:pPr>
            <a:r>
              <a:rPr lang="zh-CN" altLang="en-US" dirty="0" smtClean="0">
                <a:solidFill>
                  <a:schemeClr val="accent1"/>
                </a:solidFill>
                <a:cs typeface="+mn-ea"/>
                <a:sym typeface="+mn-lt"/>
              </a:rPr>
              <a:t>任务三</a:t>
            </a:r>
            <a:endParaRPr lang="en-US" altLang="zh-CN" dirty="0" smtClean="0">
              <a:solidFill>
                <a:schemeClr val="accent1"/>
              </a:solidFill>
              <a:cs typeface="+mn-ea"/>
              <a:sym typeface="+mn-lt"/>
            </a:endParaRPr>
          </a:p>
        </p:txBody>
      </p:sp>
      <p:sp>
        <p:nvSpPr>
          <p:cNvPr id="9" name="MH_Entry_2">
            <a:hlinkClick r:id="" action="ppaction://noaction"/>
          </p:cNvPr>
          <p:cNvSpPr txBox="1"/>
          <p:nvPr>
            <p:custDataLst>
              <p:tags r:id="rId6"/>
            </p:custDataLst>
          </p:nvPr>
        </p:nvSpPr>
        <p:spPr>
          <a:xfrm>
            <a:off x="1132211" y="2342704"/>
            <a:ext cx="3884076" cy="444003"/>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tx1">
              <a:lumMod val="50000"/>
              <a:lumOff val="50000"/>
            </a:schemeClr>
          </a:solidFill>
          <a:ln>
            <a:noFill/>
          </a:ln>
        </p:spPr>
        <p:txBody>
          <a:bodyPr wrap="square" lIns="71966" tIns="0" rIns="287860" bIns="0" anchor="ctr">
            <a:normAutofit/>
          </a:bodyPr>
          <a:lstStyle/>
          <a:p>
            <a:pPr lvl="0" algn="ctr">
              <a:buClrTx/>
              <a:buSzTx/>
              <a:buFontTx/>
            </a:pPr>
            <a:r>
              <a:rPr lang="zh-CN" altLang="en-US" smtClean="0">
                <a:solidFill>
                  <a:schemeClr val="bg1"/>
                </a:solidFill>
                <a:cs typeface="+mn-ea"/>
                <a:sym typeface="+mn-lt"/>
              </a:rPr>
              <a:t>分析商品流量数据</a:t>
            </a:r>
            <a:endParaRPr lang="zh-CN" altLang="en-US" smtClean="0">
              <a:solidFill>
                <a:schemeClr val="bg1"/>
              </a:solidFill>
              <a:cs typeface="+mn-ea"/>
              <a:sym typeface="+mn-lt"/>
            </a:endParaRPr>
          </a:p>
        </p:txBody>
      </p:sp>
      <p:sp>
        <p:nvSpPr>
          <p:cNvPr id="14" name="MH_Number_1">
            <a:hlinkClick r:id="" action="ppaction://noaction"/>
          </p:cNvPr>
          <p:cNvSpPr/>
          <p:nvPr>
            <p:custDataLst>
              <p:tags r:id="rId7"/>
            </p:custDataLst>
          </p:nvPr>
        </p:nvSpPr>
        <p:spPr>
          <a:xfrm>
            <a:off x="5015959" y="1199370"/>
            <a:ext cx="1493144" cy="51252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9525" cap="sq">
            <a:solidFill>
              <a:schemeClr val="tx1">
                <a:lumMod val="50000"/>
                <a:lumOff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699" rIns="0" bIns="45699" numCol="1" spcCol="0" rtlCol="0" fromWordArt="0" anchor="ctr" anchorCtr="0" forceAA="0" compatLnSpc="1">
            <a:noAutofit/>
          </a:bodyPr>
          <a:lstStyle/>
          <a:p>
            <a:pPr lvl="0" algn="ctr">
              <a:spcBef>
                <a:spcPct val="0"/>
              </a:spcBef>
            </a:pPr>
            <a:r>
              <a:rPr lang="zh-CN" altLang="en-US" dirty="0" smtClean="0">
                <a:solidFill>
                  <a:schemeClr val="tx1">
                    <a:lumMod val="50000"/>
                    <a:lumOff val="50000"/>
                  </a:schemeClr>
                </a:solidFill>
                <a:cs typeface="+mn-ea"/>
                <a:sym typeface="+mn-lt"/>
              </a:rPr>
              <a:t>任务一</a:t>
            </a:r>
            <a:endParaRPr lang="zh-CN" altLang="en-US" dirty="0">
              <a:solidFill>
                <a:schemeClr val="tx1">
                  <a:lumMod val="50000"/>
                  <a:lumOff val="50000"/>
                </a:schemeClr>
              </a:solidFill>
              <a:cs typeface="+mn-ea"/>
              <a:sym typeface="+mn-lt"/>
            </a:endParaRPr>
          </a:p>
        </p:txBody>
      </p:sp>
      <p:pic>
        <p:nvPicPr>
          <p:cNvPr id="11" name="图片 10"/>
          <p:cNvPicPr>
            <a:picLocks noChangeAspect="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a:xfrm>
            <a:off x="7661756" y="1843973"/>
            <a:ext cx="4526777" cy="4519803"/>
          </a:xfrm>
          <a:prstGeom prst="rect">
            <a:avLst/>
          </a:prstGeom>
        </p:spPr>
      </p:pic>
      <p:sp>
        <p:nvSpPr>
          <p:cNvPr id="10" name="MH_Entry_2">
            <a:hlinkClick r:id="" action="ppaction://noaction"/>
          </p:cNvPr>
          <p:cNvSpPr txBox="1"/>
          <p:nvPr>
            <p:custDataLst>
              <p:tags r:id="rId10"/>
            </p:custDataLst>
          </p:nvPr>
        </p:nvSpPr>
        <p:spPr>
          <a:xfrm>
            <a:off x="1127131" y="5696664"/>
            <a:ext cx="3884076" cy="444003"/>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tx1">
              <a:lumMod val="50000"/>
              <a:lumOff val="50000"/>
            </a:schemeClr>
          </a:solidFill>
          <a:ln>
            <a:noFill/>
          </a:ln>
        </p:spPr>
        <p:txBody>
          <a:bodyPr wrap="square" lIns="71966" tIns="0" rIns="287860" bIns="0" anchor="ctr">
            <a:normAutofit/>
          </a:bodyPr>
          <a:lstStyle/>
          <a:p>
            <a:pPr algn="ctr"/>
            <a:r>
              <a:rPr lang="zh-CN" altLang="en-US" dirty="0" smtClean="0">
                <a:solidFill>
                  <a:schemeClr val="bg1"/>
                </a:solidFill>
                <a:cs typeface="+mn-ea"/>
                <a:sym typeface="+mn-lt"/>
              </a:rPr>
              <a:t>综合实训</a:t>
            </a:r>
            <a:endParaRPr lang="zh-CN" altLang="en-US" dirty="0">
              <a:solidFill>
                <a:schemeClr val="bg1"/>
              </a:solidFill>
              <a:cs typeface="+mn-ea"/>
              <a:sym typeface="+mn-lt"/>
            </a:endParaRPr>
          </a:p>
        </p:txBody>
      </p:sp>
      <p:sp>
        <p:nvSpPr>
          <p:cNvPr id="12" name="MH_Number_1">
            <a:hlinkClick r:id="" action="ppaction://noaction"/>
          </p:cNvPr>
          <p:cNvSpPr/>
          <p:nvPr>
            <p:custDataLst>
              <p:tags r:id="rId11"/>
            </p:custDataLst>
          </p:nvPr>
        </p:nvSpPr>
        <p:spPr>
          <a:xfrm>
            <a:off x="5010879" y="5620130"/>
            <a:ext cx="1493144" cy="51252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9525" cap="sq">
            <a:solidFill>
              <a:schemeClr val="tx1">
                <a:lumMod val="50000"/>
                <a:lumOff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699" rIns="0" bIns="45699" numCol="1" spcCol="0" rtlCol="0" fromWordArt="0" anchor="ctr" anchorCtr="0" forceAA="0" compatLnSpc="1">
            <a:noAutofit/>
          </a:bodyPr>
          <a:lstStyle/>
          <a:p>
            <a:pPr lvl="0" algn="ctr">
              <a:spcBef>
                <a:spcPct val="0"/>
              </a:spcBef>
            </a:pPr>
            <a:r>
              <a:rPr lang="zh-CN" altLang="en-US" dirty="0" smtClean="0">
                <a:solidFill>
                  <a:schemeClr val="tx1">
                    <a:lumMod val="50000"/>
                    <a:lumOff val="50000"/>
                  </a:schemeClr>
                </a:solidFill>
                <a:cs typeface="+mn-ea"/>
                <a:sym typeface="+mn-lt"/>
              </a:rPr>
              <a:t>实训</a:t>
            </a:r>
            <a:endParaRPr lang="zh-CN" altLang="en-US" dirty="0">
              <a:solidFill>
                <a:schemeClr val="tx1">
                  <a:lumMod val="50000"/>
                  <a:lumOff val="50000"/>
                </a:schemeClr>
              </a:solidFill>
              <a:cs typeface="+mn-ea"/>
              <a:sym typeface="+mn-lt"/>
            </a:endParaRPr>
          </a:p>
        </p:txBody>
      </p:sp>
      <p:sp>
        <p:nvSpPr>
          <p:cNvPr id="13" name="MH_Entry_2">
            <a:hlinkClick r:id="" action="ppaction://noaction"/>
          </p:cNvPr>
          <p:cNvSpPr txBox="1"/>
          <p:nvPr>
            <p:custDataLst>
              <p:tags r:id="rId12"/>
            </p:custDataLst>
          </p:nvPr>
        </p:nvSpPr>
        <p:spPr>
          <a:xfrm>
            <a:off x="1132211" y="3457127"/>
            <a:ext cx="3884076" cy="444003"/>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accent1"/>
          </a:solidFill>
          <a:ln>
            <a:noFill/>
          </a:ln>
        </p:spPr>
        <p:txBody>
          <a:bodyPr wrap="square" lIns="71966" tIns="0" rIns="287860" bIns="0" anchor="ctr">
            <a:noAutofit/>
          </a:bodyPr>
          <a:lstStyle/>
          <a:p>
            <a:pPr lvl="0" algn="ctr">
              <a:buClrTx/>
              <a:buSzTx/>
              <a:buFontTx/>
            </a:pPr>
            <a:r>
              <a:rPr lang="zh-CN" altLang="en-US" smtClean="0">
                <a:solidFill>
                  <a:schemeClr val="bg1"/>
                </a:solidFill>
                <a:cs typeface="+mn-ea"/>
                <a:sym typeface="+mn-lt"/>
              </a:rPr>
              <a:t>分析商品库存数据</a:t>
            </a:r>
            <a:endParaRPr lang="zh-CN" altLang="en-US" smtClean="0">
              <a:solidFill>
                <a:schemeClr val="bg1"/>
              </a:solidFill>
              <a:cs typeface="+mn-ea"/>
              <a:sym typeface="+mn-lt"/>
            </a:endParaRPr>
          </a:p>
        </p:txBody>
      </p:sp>
      <p:sp>
        <p:nvSpPr>
          <p:cNvPr id="15" name="MH_Number_1">
            <a:hlinkClick r:id="" action="ppaction://noaction"/>
          </p:cNvPr>
          <p:cNvSpPr/>
          <p:nvPr>
            <p:custDataLst>
              <p:tags r:id="rId13"/>
            </p:custDataLst>
          </p:nvPr>
        </p:nvSpPr>
        <p:spPr>
          <a:xfrm>
            <a:off x="5010879" y="2271248"/>
            <a:ext cx="1493144" cy="51252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9525" cap="sq">
            <a:solidFill>
              <a:schemeClr val="tx1">
                <a:lumMod val="50000"/>
                <a:lumOff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699" rIns="0" bIns="45699" numCol="1" spcCol="0" rtlCol="0" fromWordArt="0" anchor="ctr" anchorCtr="0" forceAA="0" compatLnSpc="1">
            <a:noAutofit/>
          </a:bodyPr>
          <a:lstStyle/>
          <a:p>
            <a:pPr lvl="0" algn="ctr">
              <a:spcBef>
                <a:spcPct val="0"/>
              </a:spcBef>
            </a:pPr>
            <a:r>
              <a:rPr lang="zh-CN" altLang="en-US" smtClean="0">
                <a:solidFill>
                  <a:schemeClr val="tx1">
                    <a:lumMod val="50000"/>
                    <a:lumOff val="50000"/>
                  </a:schemeClr>
                </a:solidFill>
                <a:cs typeface="+mn-ea"/>
                <a:sym typeface="+mn-lt"/>
              </a:rPr>
              <a:t>任务二</a:t>
            </a:r>
            <a:endParaRPr lang="zh-CN" altLang="en-US" dirty="0">
              <a:solidFill>
                <a:schemeClr val="tx1">
                  <a:lumMod val="50000"/>
                  <a:lumOff val="50000"/>
                </a:schemeClr>
              </a:solidFill>
              <a:cs typeface="+mn-ea"/>
              <a:sym typeface="+mn-lt"/>
            </a:endParaRPr>
          </a:p>
        </p:txBody>
      </p:sp>
      <p:sp>
        <p:nvSpPr>
          <p:cNvPr id="16" name="MH_Entry_2">
            <a:hlinkClick r:id="" action="ppaction://noaction"/>
          </p:cNvPr>
          <p:cNvSpPr txBox="1"/>
          <p:nvPr>
            <p:custDataLst>
              <p:tags r:id="rId14"/>
            </p:custDataLst>
          </p:nvPr>
        </p:nvSpPr>
        <p:spPr>
          <a:xfrm>
            <a:off x="1132211" y="4574727"/>
            <a:ext cx="3884076" cy="444003"/>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tx1">
              <a:lumMod val="50000"/>
              <a:lumOff val="50000"/>
            </a:schemeClr>
          </a:solidFill>
          <a:ln>
            <a:noFill/>
          </a:ln>
        </p:spPr>
        <p:txBody>
          <a:bodyPr wrap="square" lIns="71966" tIns="0" rIns="287860" bIns="0" anchor="ctr">
            <a:normAutofit/>
          </a:bodyPr>
          <a:lstStyle/>
          <a:p>
            <a:pPr algn="ctr"/>
            <a:r>
              <a:rPr lang="zh-CN" altLang="en-US" smtClean="0">
                <a:solidFill>
                  <a:schemeClr val="bg1"/>
                </a:solidFill>
                <a:cs typeface="+mn-ea"/>
                <a:sym typeface="+mn-lt"/>
              </a:rPr>
              <a:t>分析商品定价数据</a:t>
            </a:r>
            <a:endParaRPr lang="zh-CN" altLang="en-US" smtClean="0">
              <a:solidFill>
                <a:schemeClr val="bg1"/>
              </a:solidFill>
              <a:cs typeface="+mn-ea"/>
              <a:sym typeface="+mn-lt"/>
            </a:endParaRPr>
          </a:p>
        </p:txBody>
      </p:sp>
      <p:sp>
        <p:nvSpPr>
          <p:cNvPr id="17" name="MH_Number_1">
            <a:hlinkClick r:id="" action="ppaction://noaction"/>
          </p:cNvPr>
          <p:cNvSpPr/>
          <p:nvPr>
            <p:custDataLst>
              <p:tags r:id="rId15"/>
            </p:custDataLst>
          </p:nvPr>
        </p:nvSpPr>
        <p:spPr>
          <a:xfrm>
            <a:off x="5015959" y="4498193"/>
            <a:ext cx="1493144" cy="51252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9525" cap="sq">
            <a:solidFill>
              <a:schemeClr val="tx1">
                <a:lumMod val="50000"/>
                <a:lumOff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699" rIns="0" bIns="45699" numCol="1" spcCol="0" rtlCol="0" fromWordArt="0" anchor="ctr" anchorCtr="0" forceAA="0" compatLnSpc="1">
            <a:noAutofit/>
          </a:bodyPr>
          <a:lstStyle/>
          <a:p>
            <a:pPr lvl="0" algn="ctr">
              <a:spcBef>
                <a:spcPct val="0"/>
              </a:spcBef>
            </a:pPr>
            <a:r>
              <a:rPr lang="zh-CN" altLang="en-US" smtClean="0">
                <a:solidFill>
                  <a:schemeClr val="tx1">
                    <a:lumMod val="50000"/>
                    <a:lumOff val="50000"/>
                  </a:schemeClr>
                </a:solidFill>
                <a:cs typeface="+mn-ea"/>
                <a:sym typeface="+mn-lt"/>
              </a:rPr>
              <a:t>任务四</a:t>
            </a:r>
            <a:endParaRPr lang="en-US" altLang="zh-CN" dirty="0" smtClean="0">
              <a:solidFill>
                <a:schemeClr val="tx1">
                  <a:lumMod val="50000"/>
                  <a:lumOff val="50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p:txBody>
          <a:bodyPr/>
          <a:lstStyle/>
          <a:p>
            <a:r>
              <a:rPr lang="zh-CN" altLang="en-US">
                <a:latin typeface="+mn-lt"/>
                <a:ea typeface="+mn-ea"/>
                <a:cs typeface="+mn-ea"/>
                <a:sym typeface="+mn-lt"/>
              </a:rPr>
              <a:t>一、库存体系</a:t>
            </a:r>
            <a:endParaRPr lang="zh-CN" altLang="en-US">
              <a:latin typeface="+mn-lt"/>
              <a:ea typeface="+mn-ea"/>
              <a:cs typeface="+mn-ea"/>
              <a:sym typeface="+mn-lt"/>
            </a:endParaRPr>
          </a:p>
        </p:txBody>
      </p:sp>
      <p:sp>
        <p:nvSpPr>
          <p:cNvPr id="14" name="文本框 5"/>
          <p:cNvSpPr txBox="1">
            <a:spLocks noChangeArrowheads="1"/>
          </p:cNvSpPr>
          <p:nvPr>
            <p:custDataLst>
              <p:tags r:id="rId2"/>
            </p:custDataLst>
          </p:nvPr>
        </p:nvSpPr>
        <p:spPr bwMode="auto">
          <a:xfrm>
            <a:off x="7849701" y="307062"/>
            <a:ext cx="196664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dist"/>
            <a:r>
              <a:rPr lang="zh-CN" altLang="en-US" sz="2400" b="1" dirty="0" smtClean="0">
                <a:solidFill>
                  <a:schemeClr val="accent1"/>
                </a:solidFill>
                <a:latin typeface="+mn-lt"/>
                <a:ea typeface="+mn-ea"/>
                <a:cs typeface="+mn-ea"/>
                <a:sym typeface="+mn-lt"/>
              </a:rPr>
              <a:t>相关知识</a:t>
            </a:r>
            <a:endParaRPr lang="zh-CN" altLang="en-US" sz="2400" b="1" dirty="0" smtClean="0">
              <a:solidFill>
                <a:schemeClr val="accent1"/>
              </a:solidFill>
              <a:latin typeface="+mn-lt"/>
              <a:ea typeface="+mn-ea"/>
              <a:cs typeface="+mn-ea"/>
              <a:sym typeface="+mn-lt"/>
            </a:endParaRPr>
          </a:p>
        </p:txBody>
      </p:sp>
      <p:sp>
        <p:nvSpPr>
          <p:cNvPr id="40" name="内容占位符 2"/>
          <p:cNvSpPr>
            <a:spLocks noGrp="1"/>
          </p:cNvSpPr>
          <p:nvPr>
            <p:ph idx="1"/>
            <p:custDataLst>
              <p:tags r:id="rId3"/>
            </p:custDataLst>
          </p:nvPr>
        </p:nvSpPr>
        <p:spPr>
          <a:xfrm>
            <a:off x="494665" y="1589405"/>
            <a:ext cx="10621010" cy="1075690"/>
          </a:xfrm>
        </p:spPr>
        <p:txBody>
          <a:bodyPr>
            <a:noAutofit/>
          </a:bodyPr>
          <a:lstStyle/>
          <a:p>
            <a:r>
              <a:rPr lang="zh-CN" altLang="en-US" sz="2000">
                <a:cs typeface="+mn-ea"/>
                <a:sym typeface="+mn-lt"/>
              </a:rPr>
              <a:t>在电商领域，店铺可以利用“总量—结构—SKU”（Stock Keeping Unit，库存单位）库存体系，从宏观到微观层次逐步分解库存的构成，以掌握库存的结构组成情况。</a:t>
            </a:r>
            <a:endParaRPr lang="zh-CN" altLang="en-US" sz="2000">
              <a:cs typeface="+mn-ea"/>
              <a:sym typeface="+mn-lt"/>
            </a:endParaRPr>
          </a:p>
        </p:txBody>
      </p:sp>
      <p:grpSp>
        <p:nvGrpSpPr>
          <p:cNvPr id="48" name="组合 47" descr="e7d195523061f1c0deeec63e560781cfd59afb0ea006f2a87ABB68BF51EA6619813959095094C18C62A12F549504892A4AAA8C1554C6663626E05CA27F281A14E6983772AFC3FB97135759321DEA3D70145073B7709DEAFA93D9543D2964B039C506A08C8BE0AF5D04AAA5F2B154E5030577D0DE964E588E7F2BFA07B4AB6ADC8003FE6F2E51FFE3"/>
          <p:cNvGrpSpPr/>
          <p:nvPr/>
        </p:nvGrpSpPr>
        <p:grpSpPr>
          <a:xfrm>
            <a:off x="2270760" y="3309620"/>
            <a:ext cx="1885315" cy="895350"/>
            <a:chOff x="2707931" y="3719285"/>
            <a:chExt cx="2319068" cy="1039840"/>
          </a:xfrm>
        </p:grpSpPr>
        <p:sp>
          <p:nvSpPr>
            <p:cNvPr id="49" name="Freeform 6"/>
            <p:cNvSpPr/>
            <p:nvPr>
              <p:custDataLst>
                <p:tags r:id="rId4"/>
              </p:custDataLst>
            </p:nvPr>
          </p:nvSpPr>
          <p:spPr bwMode="auto">
            <a:xfrm>
              <a:off x="2707931" y="3719285"/>
              <a:ext cx="2319068" cy="1039840"/>
            </a:xfrm>
            <a:custGeom>
              <a:avLst/>
              <a:gdLst>
                <a:gd name="T0" fmla="*/ 75 w 467"/>
                <a:gd name="T1" fmla="*/ 125 h 131"/>
                <a:gd name="T2" fmla="*/ 5 w 467"/>
                <a:gd name="T3" fmla="*/ 18 h 131"/>
                <a:gd name="T4" fmla="*/ 14 w 467"/>
                <a:gd name="T5" fmla="*/ 0 h 131"/>
                <a:gd name="T6" fmla="*/ 382 w 467"/>
                <a:gd name="T7" fmla="*/ 0 h 131"/>
                <a:gd name="T8" fmla="*/ 392 w 467"/>
                <a:gd name="T9" fmla="*/ 6 h 131"/>
                <a:gd name="T10" fmla="*/ 462 w 467"/>
                <a:gd name="T11" fmla="*/ 113 h 131"/>
                <a:gd name="T12" fmla="*/ 453 w 467"/>
                <a:gd name="T13" fmla="*/ 131 h 131"/>
                <a:gd name="T14" fmla="*/ 85 w 467"/>
                <a:gd name="T15" fmla="*/ 131 h 131"/>
                <a:gd name="T16" fmla="*/ 75 w 467"/>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131">
                  <a:moveTo>
                    <a:pt x="75" y="125"/>
                  </a:moveTo>
                  <a:cubicBezTo>
                    <a:pt x="5" y="18"/>
                    <a:pt x="5" y="18"/>
                    <a:pt x="5" y="18"/>
                  </a:cubicBezTo>
                  <a:cubicBezTo>
                    <a:pt x="0" y="10"/>
                    <a:pt x="5" y="0"/>
                    <a:pt x="14" y="0"/>
                  </a:cubicBezTo>
                  <a:cubicBezTo>
                    <a:pt x="382" y="0"/>
                    <a:pt x="382" y="0"/>
                    <a:pt x="382" y="0"/>
                  </a:cubicBezTo>
                  <a:cubicBezTo>
                    <a:pt x="386" y="0"/>
                    <a:pt x="390" y="2"/>
                    <a:pt x="392" y="6"/>
                  </a:cubicBezTo>
                  <a:cubicBezTo>
                    <a:pt x="462" y="113"/>
                    <a:pt x="462" y="113"/>
                    <a:pt x="462" y="113"/>
                  </a:cubicBezTo>
                  <a:cubicBezTo>
                    <a:pt x="467" y="121"/>
                    <a:pt x="462" y="131"/>
                    <a:pt x="453" y="131"/>
                  </a:cubicBezTo>
                  <a:cubicBezTo>
                    <a:pt x="85" y="131"/>
                    <a:pt x="85" y="131"/>
                    <a:pt x="85" y="131"/>
                  </a:cubicBezTo>
                  <a:cubicBezTo>
                    <a:pt x="81" y="131"/>
                    <a:pt x="77" y="129"/>
                    <a:pt x="75" y="125"/>
                  </a:cubicBezTo>
                  <a:close/>
                </a:path>
              </a:pathLst>
            </a:custGeom>
            <a:solidFill>
              <a:schemeClr val="accent2"/>
            </a:solidFill>
            <a:ln>
              <a:noFill/>
            </a:ln>
            <a:effectLst/>
          </p:spPr>
          <p:txBody>
            <a:bodyPr vert="horz" wrap="square" lIns="91410" tIns="45705" rIns="91410" bIns="45705" numCol="1" anchor="t" anchorCtr="0" compatLnSpc="1"/>
            <a:lstStyle/>
            <a:p>
              <a:pPr defTabSz="609600"/>
              <a:endParaRPr lang="en-US" sz="2400">
                <a:solidFill>
                  <a:prstClr val="black"/>
                </a:solidFill>
              </a:endParaRPr>
            </a:p>
          </p:txBody>
        </p:sp>
        <p:sp>
          <p:nvSpPr>
            <p:cNvPr id="50" name="Freeform 32"/>
            <p:cNvSpPr>
              <a:spLocks noEditPoints="1"/>
            </p:cNvSpPr>
            <p:nvPr>
              <p:custDataLst>
                <p:tags r:id="rId5"/>
              </p:custDataLst>
            </p:nvPr>
          </p:nvSpPr>
          <p:spPr bwMode="auto">
            <a:xfrm>
              <a:off x="3529694" y="3963017"/>
              <a:ext cx="675545" cy="552376"/>
            </a:xfrm>
            <a:custGeom>
              <a:avLst/>
              <a:gdLst/>
              <a:ahLst/>
              <a:cxnLst>
                <a:cxn ang="0">
                  <a:pos x="254" y="0"/>
                </a:cxn>
                <a:cxn ang="0">
                  <a:pos x="239" y="2"/>
                </a:cxn>
                <a:cxn ang="0">
                  <a:pos x="210" y="15"/>
                </a:cxn>
                <a:cxn ang="0">
                  <a:pos x="74" y="149"/>
                </a:cxn>
                <a:cxn ang="0">
                  <a:pos x="69" y="154"/>
                </a:cxn>
                <a:cxn ang="0">
                  <a:pos x="65" y="165"/>
                </a:cxn>
                <a:cxn ang="0">
                  <a:pos x="65" y="178"/>
                </a:cxn>
                <a:cxn ang="0">
                  <a:pos x="69" y="189"/>
                </a:cxn>
                <a:cxn ang="0">
                  <a:pos x="167" y="288"/>
                </a:cxn>
                <a:cxn ang="0">
                  <a:pos x="172" y="292"/>
                </a:cxn>
                <a:cxn ang="0">
                  <a:pos x="183" y="297"/>
                </a:cxn>
                <a:cxn ang="0">
                  <a:pos x="196" y="297"/>
                </a:cxn>
                <a:cxn ang="0">
                  <a:pos x="208" y="292"/>
                </a:cxn>
                <a:cxn ang="0">
                  <a:pos x="339" y="162"/>
                </a:cxn>
                <a:cxn ang="0">
                  <a:pos x="348" y="151"/>
                </a:cxn>
                <a:cxn ang="0">
                  <a:pos x="359" y="122"/>
                </a:cxn>
                <a:cxn ang="0">
                  <a:pos x="361" y="33"/>
                </a:cxn>
                <a:cxn ang="0">
                  <a:pos x="361" y="26"/>
                </a:cxn>
                <a:cxn ang="0">
                  <a:pos x="355" y="15"/>
                </a:cxn>
                <a:cxn ang="0">
                  <a:pos x="346" y="6"/>
                </a:cxn>
                <a:cxn ang="0">
                  <a:pos x="335" y="2"/>
                </a:cxn>
                <a:cxn ang="0">
                  <a:pos x="330" y="0"/>
                </a:cxn>
                <a:cxn ang="0">
                  <a:pos x="286" y="107"/>
                </a:cxn>
                <a:cxn ang="0">
                  <a:pos x="274" y="105"/>
                </a:cxn>
                <a:cxn ang="0">
                  <a:pos x="263" y="98"/>
                </a:cxn>
                <a:cxn ang="0">
                  <a:pos x="257" y="87"/>
                </a:cxn>
                <a:cxn ang="0">
                  <a:pos x="254" y="74"/>
                </a:cxn>
                <a:cxn ang="0">
                  <a:pos x="256" y="69"/>
                </a:cxn>
                <a:cxn ang="0">
                  <a:pos x="259" y="58"/>
                </a:cxn>
                <a:cxn ang="0">
                  <a:pos x="268" y="49"/>
                </a:cxn>
                <a:cxn ang="0">
                  <a:pos x="279" y="44"/>
                </a:cxn>
                <a:cxn ang="0">
                  <a:pos x="286" y="44"/>
                </a:cxn>
                <a:cxn ang="0">
                  <a:pos x="299" y="45"/>
                </a:cxn>
                <a:cxn ang="0">
                  <a:pos x="308" y="53"/>
                </a:cxn>
                <a:cxn ang="0">
                  <a:pos x="315" y="64"/>
                </a:cxn>
                <a:cxn ang="0">
                  <a:pos x="319" y="74"/>
                </a:cxn>
                <a:cxn ang="0">
                  <a:pos x="317" y="82"/>
                </a:cxn>
                <a:cxn ang="0">
                  <a:pos x="314" y="93"/>
                </a:cxn>
                <a:cxn ang="0">
                  <a:pos x="304" y="102"/>
                </a:cxn>
                <a:cxn ang="0">
                  <a:pos x="292" y="107"/>
                </a:cxn>
                <a:cxn ang="0">
                  <a:pos x="286" y="107"/>
                </a:cxn>
                <a:cxn ang="0">
                  <a:pos x="141" y="294"/>
                </a:cxn>
                <a:cxn ang="0">
                  <a:pos x="130" y="297"/>
                </a:cxn>
                <a:cxn ang="0">
                  <a:pos x="112" y="294"/>
                </a:cxn>
                <a:cxn ang="0">
                  <a:pos x="9" y="194"/>
                </a:cxn>
                <a:cxn ang="0">
                  <a:pos x="5" y="189"/>
                </a:cxn>
                <a:cxn ang="0">
                  <a:pos x="0" y="178"/>
                </a:cxn>
                <a:cxn ang="0">
                  <a:pos x="0" y="165"/>
                </a:cxn>
                <a:cxn ang="0">
                  <a:pos x="5" y="154"/>
                </a:cxn>
                <a:cxn ang="0">
                  <a:pos x="136" y="24"/>
                </a:cxn>
                <a:cxn ang="0">
                  <a:pos x="147" y="15"/>
                </a:cxn>
                <a:cxn ang="0">
                  <a:pos x="176" y="2"/>
                </a:cxn>
                <a:cxn ang="0">
                  <a:pos x="27" y="163"/>
                </a:cxn>
                <a:cxn ang="0">
                  <a:pos x="23" y="167"/>
                </a:cxn>
                <a:cxn ang="0">
                  <a:pos x="23" y="176"/>
                </a:cxn>
                <a:cxn ang="0">
                  <a:pos x="27" y="180"/>
                </a:cxn>
              </a:cxnLst>
              <a:rect l="0" t="0" r="r" b="b"/>
              <a:pathLst>
                <a:path w="361" h="297">
                  <a:moveTo>
                    <a:pt x="330" y="0"/>
                  </a:moveTo>
                  <a:lnTo>
                    <a:pt x="254" y="0"/>
                  </a:lnTo>
                  <a:lnTo>
                    <a:pt x="254" y="0"/>
                  </a:lnTo>
                  <a:lnTo>
                    <a:pt x="239" y="2"/>
                  </a:lnTo>
                  <a:lnTo>
                    <a:pt x="225" y="7"/>
                  </a:lnTo>
                  <a:lnTo>
                    <a:pt x="210" y="15"/>
                  </a:lnTo>
                  <a:lnTo>
                    <a:pt x="199" y="24"/>
                  </a:lnTo>
                  <a:lnTo>
                    <a:pt x="74" y="149"/>
                  </a:lnTo>
                  <a:lnTo>
                    <a:pt x="74" y="149"/>
                  </a:lnTo>
                  <a:lnTo>
                    <a:pt x="69" y="154"/>
                  </a:lnTo>
                  <a:lnTo>
                    <a:pt x="67" y="160"/>
                  </a:lnTo>
                  <a:lnTo>
                    <a:pt x="65" y="165"/>
                  </a:lnTo>
                  <a:lnTo>
                    <a:pt x="63" y="172"/>
                  </a:lnTo>
                  <a:lnTo>
                    <a:pt x="65" y="178"/>
                  </a:lnTo>
                  <a:lnTo>
                    <a:pt x="67" y="183"/>
                  </a:lnTo>
                  <a:lnTo>
                    <a:pt x="69" y="189"/>
                  </a:lnTo>
                  <a:lnTo>
                    <a:pt x="74" y="194"/>
                  </a:lnTo>
                  <a:lnTo>
                    <a:pt x="167" y="288"/>
                  </a:lnTo>
                  <a:lnTo>
                    <a:pt x="167" y="288"/>
                  </a:lnTo>
                  <a:lnTo>
                    <a:pt x="172" y="292"/>
                  </a:lnTo>
                  <a:lnTo>
                    <a:pt x="178" y="296"/>
                  </a:lnTo>
                  <a:lnTo>
                    <a:pt x="183" y="297"/>
                  </a:lnTo>
                  <a:lnTo>
                    <a:pt x="190" y="297"/>
                  </a:lnTo>
                  <a:lnTo>
                    <a:pt x="196" y="297"/>
                  </a:lnTo>
                  <a:lnTo>
                    <a:pt x="201" y="296"/>
                  </a:lnTo>
                  <a:lnTo>
                    <a:pt x="208" y="292"/>
                  </a:lnTo>
                  <a:lnTo>
                    <a:pt x="212" y="288"/>
                  </a:lnTo>
                  <a:lnTo>
                    <a:pt x="339" y="162"/>
                  </a:lnTo>
                  <a:lnTo>
                    <a:pt x="339" y="162"/>
                  </a:lnTo>
                  <a:lnTo>
                    <a:pt x="348" y="151"/>
                  </a:lnTo>
                  <a:lnTo>
                    <a:pt x="355" y="136"/>
                  </a:lnTo>
                  <a:lnTo>
                    <a:pt x="359" y="122"/>
                  </a:lnTo>
                  <a:lnTo>
                    <a:pt x="361" y="107"/>
                  </a:lnTo>
                  <a:lnTo>
                    <a:pt x="361" y="33"/>
                  </a:lnTo>
                  <a:lnTo>
                    <a:pt x="361" y="33"/>
                  </a:lnTo>
                  <a:lnTo>
                    <a:pt x="361" y="26"/>
                  </a:lnTo>
                  <a:lnTo>
                    <a:pt x="359" y="20"/>
                  </a:lnTo>
                  <a:lnTo>
                    <a:pt x="355" y="15"/>
                  </a:lnTo>
                  <a:lnTo>
                    <a:pt x="352" y="9"/>
                  </a:lnTo>
                  <a:lnTo>
                    <a:pt x="346" y="6"/>
                  </a:lnTo>
                  <a:lnTo>
                    <a:pt x="341" y="4"/>
                  </a:lnTo>
                  <a:lnTo>
                    <a:pt x="335" y="2"/>
                  </a:lnTo>
                  <a:lnTo>
                    <a:pt x="330" y="0"/>
                  </a:lnTo>
                  <a:lnTo>
                    <a:pt x="330" y="0"/>
                  </a:lnTo>
                  <a:close/>
                  <a:moveTo>
                    <a:pt x="286" y="107"/>
                  </a:moveTo>
                  <a:lnTo>
                    <a:pt x="286" y="107"/>
                  </a:lnTo>
                  <a:lnTo>
                    <a:pt x="279" y="107"/>
                  </a:lnTo>
                  <a:lnTo>
                    <a:pt x="274" y="105"/>
                  </a:lnTo>
                  <a:lnTo>
                    <a:pt x="268" y="102"/>
                  </a:lnTo>
                  <a:lnTo>
                    <a:pt x="263" y="98"/>
                  </a:lnTo>
                  <a:lnTo>
                    <a:pt x="259" y="93"/>
                  </a:lnTo>
                  <a:lnTo>
                    <a:pt x="257" y="87"/>
                  </a:lnTo>
                  <a:lnTo>
                    <a:pt x="256" y="82"/>
                  </a:lnTo>
                  <a:lnTo>
                    <a:pt x="254" y="74"/>
                  </a:lnTo>
                  <a:lnTo>
                    <a:pt x="254" y="74"/>
                  </a:lnTo>
                  <a:lnTo>
                    <a:pt x="256" y="69"/>
                  </a:lnTo>
                  <a:lnTo>
                    <a:pt x="257" y="64"/>
                  </a:lnTo>
                  <a:lnTo>
                    <a:pt x="259" y="58"/>
                  </a:lnTo>
                  <a:lnTo>
                    <a:pt x="263" y="53"/>
                  </a:lnTo>
                  <a:lnTo>
                    <a:pt x="268" y="49"/>
                  </a:lnTo>
                  <a:lnTo>
                    <a:pt x="274" y="45"/>
                  </a:lnTo>
                  <a:lnTo>
                    <a:pt x="279" y="44"/>
                  </a:lnTo>
                  <a:lnTo>
                    <a:pt x="286" y="44"/>
                  </a:lnTo>
                  <a:lnTo>
                    <a:pt x="286" y="44"/>
                  </a:lnTo>
                  <a:lnTo>
                    <a:pt x="292" y="44"/>
                  </a:lnTo>
                  <a:lnTo>
                    <a:pt x="299" y="45"/>
                  </a:lnTo>
                  <a:lnTo>
                    <a:pt x="304" y="49"/>
                  </a:lnTo>
                  <a:lnTo>
                    <a:pt x="308" y="53"/>
                  </a:lnTo>
                  <a:lnTo>
                    <a:pt x="314" y="58"/>
                  </a:lnTo>
                  <a:lnTo>
                    <a:pt x="315" y="64"/>
                  </a:lnTo>
                  <a:lnTo>
                    <a:pt x="317" y="69"/>
                  </a:lnTo>
                  <a:lnTo>
                    <a:pt x="319" y="74"/>
                  </a:lnTo>
                  <a:lnTo>
                    <a:pt x="319" y="74"/>
                  </a:lnTo>
                  <a:lnTo>
                    <a:pt x="317" y="82"/>
                  </a:lnTo>
                  <a:lnTo>
                    <a:pt x="315" y="87"/>
                  </a:lnTo>
                  <a:lnTo>
                    <a:pt x="314" y="93"/>
                  </a:lnTo>
                  <a:lnTo>
                    <a:pt x="308" y="98"/>
                  </a:lnTo>
                  <a:lnTo>
                    <a:pt x="304" y="102"/>
                  </a:lnTo>
                  <a:lnTo>
                    <a:pt x="299" y="105"/>
                  </a:lnTo>
                  <a:lnTo>
                    <a:pt x="292" y="107"/>
                  </a:lnTo>
                  <a:lnTo>
                    <a:pt x="286" y="107"/>
                  </a:lnTo>
                  <a:lnTo>
                    <a:pt x="286" y="107"/>
                  </a:lnTo>
                  <a:close/>
                  <a:moveTo>
                    <a:pt x="27" y="180"/>
                  </a:moveTo>
                  <a:lnTo>
                    <a:pt x="141" y="294"/>
                  </a:lnTo>
                  <a:lnTo>
                    <a:pt x="141" y="294"/>
                  </a:lnTo>
                  <a:lnTo>
                    <a:pt x="130" y="297"/>
                  </a:lnTo>
                  <a:lnTo>
                    <a:pt x="121" y="297"/>
                  </a:lnTo>
                  <a:lnTo>
                    <a:pt x="112" y="294"/>
                  </a:lnTo>
                  <a:lnTo>
                    <a:pt x="103" y="288"/>
                  </a:lnTo>
                  <a:lnTo>
                    <a:pt x="9" y="194"/>
                  </a:lnTo>
                  <a:lnTo>
                    <a:pt x="9" y="194"/>
                  </a:lnTo>
                  <a:lnTo>
                    <a:pt x="5" y="189"/>
                  </a:lnTo>
                  <a:lnTo>
                    <a:pt x="2" y="183"/>
                  </a:lnTo>
                  <a:lnTo>
                    <a:pt x="0" y="178"/>
                  </a:lnTo>
                  <a:lnTo>
                    <a:pt x="0" y="172"/>
                  </a:lnTo>
                  <a:lnTo>
                    <a:pt x="0" y="165"/>
                  </a:lnTo>
                  <a:lnTo>
                    <a:pt x="2" y="160"/>
                  </a:lnTo>
                  <a:lnTo>
                    <a:pt x="5" y="154"/>
                  </a:lnTo>
                  <a:lnTo>
                    <a:pt x="9" y="149"/>
                  </a:lnTo>
                  <a:lnTo>
                    <a:pt x="136" y="24"/>
                  </a:lnTo>
                  <a:lnTo>
                    <a:pt x="136" y="24"/>
                  </a:lnTo>
                  <a:lnTo>
                    <a:pt x="147" y="15"/>
                  </a:lnTo>
                  <a:lnTo>
                    <a:pt x="161" y="7"/>
                  </a:lnTo>
                  <a:lnTo>
                    <a:pt x="176" y="2"/>
                  </a:lnTo>
                  <a:lnTo>
                    <a:pt x="190" y="0"/>
                  </a:lnTo>
                  <a:lnTo>
                    <a:pt x="27" y="163"/>
                  </a:lnTo>
                  <a:lnTo>
                    <a:pt x="27" y="163"/>
                  </a:lnTo>
                  <a:lnTo>
                    <a:pt x="23" y="167"/>
                  </a:lnTo>
                  <a:lnTo>
                    <a:pt x="23" y="172"/>
                  </a:lnTo>
                  <a:lnTo>
                    <a:pt x="23" y="176"/>
                  </a:lnTo>
                  <a:lnTo>
                    <a:pt x="27" y="180"/>
                  </a:lnTo>
                  <a:lnTo>
                    <a:pt x="27" y="180"/>
                  </a:lnTo>
                  <a:close/>
                </a:path>
              </a:pathLst>
            </a:custGeom>
            <a:solidFill>
              <a:srgbClr val="FFFFFF"/>
            </a:solidFill>
            <a:ln w="9525">
              <a:noFill/>
              <a:round/>
            </a:ln>
          </p:spPr>
          <p:txBody>
            <a:bodyPr vert="horz" wrap="square" lIns="121880" tIns="60940" rIns="121880" bIns="60940" numCol="1" anchor="t" anchorCtr="0" compatLnSpc="1"/>
            <a:lstStyle/>
            <a:p>
              <a:pPr defTabSz="609600"/>
              <a:endParaRPr lang="en-US" sz="2400" dirty="0">
                <a:solidFill>
                  <a:prstClr val="black"/>
                </a:solidFill>
              </a:endParaRPr>
            </a:p>
          </p:txBody>
        </p:sp>
      </p:grpSp>
      <p:grpSp>
        <p:nvGrpSpPr>
          <p:cNvPr id="51" name="组合 50" descr="e7d195523061f1c0deeec63e560781cfd59afb0ea006f2a87ABB68BF51EA6619813959095094C18C62A12F549504892A4AAA8C1554C6663626E05CA27F281A14E6983772AFC3FB97135759321DEA3D70145073B7709DEAFA93D9543D2964B039C506A08C8BE0AF5D04AAA5F2B154E5030577D0DE964E588E7F2BFA07B4AB6ADC8003FE6F2E51FFE3"/>
          <p:cNvGrpSpPr/>
          <p:nvPr/>
        </p:nvGrpSpPr>
        <p:grpSpPr>
          <a:xfrm>
            <a:off x="4222115" y="3309620"/>
            <a:ext cx="1884045" cy="895350"/>
            <a:chOff x="5027001" y="3719285"/>
            <a:chExt cx="2316969" cy="1039840"/>
          </a:xfrm>
        </p:grpSpPr>
        <p:sp>
          <p:nvSpPr>
            <p:cNvPr id="52" name="Freeform 7"/>
            <p:cNvSpPr/>
            <p:nvPr>
              <p:custDataLst>
                <p:tags r:id="rId6"/>
              </p:custDataLst>
            </p:nvPr>
          </p:nvSpPr>
          <p:spPr bwMode="auto">
            <a:xfrm>
              <a:off x="5027001" y="3719285"/>
              <a:ext cx="2316969" cy="1039840"/>
            </a:xfrm>
            <a:custGeom>
              <a:avLst/>
              <a:gdLst>
                <a:gd name="T0" fmla="*/ 75 w 467"/>
                <a:gd name="T1" fmla="*/ 125 h 131"/>
                <a:gd name="T2" fmla="*/ 5 w 467"/>
                <a:gd name="T3" fmla="*/ 18 h 131"/>
                <a:gd name="T4" fmla="*/ 14 w 467"/>
                <a:gd name="T5" fmla="*/ 0 h 131"/>
                <a:gd name="T6" fmla="*/ 382 w 467"/>
                <a:gd name="T7" fmla="*/ 0 h 131"/>
                <a:gd name="T8" fmla="*/ 392 w 467"/>
                <a:gd name="T9" fmla="*/ 6 h 131"/>
                <a:gd name="T10" fmla="*/ 462 w 467"/>
                <a:gd name="T11" fmla="*/ 113 h 131"/>
                <a:gd name="T12" fmla="*/ 453 w 467"/>
                <a:gd name="T13" fmla="*/ 131 h 131"/>
                <a:gd name="T14" fmla="*/ 85 w 467"/>
                <a:gd name="T15" fmla="*/ 131 h 131"/>
                <a:gd name="T16" fmla="*/ 75 w 467"/>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131">
                  <a:moveTo>
                    <a:pt x="75" y="125"/>
                  </a:moveTo>
                  <a:cubicBezTo>
                    <a:pt x="5" y="18"/>
                    <a:pt x="5" y="18"/>
                    <a:pt x="5" y="18"/>
                  </a:cubicBezTo>
                  <a:cubicBezTo>
                    <a:pt x="0" y="10"/>
                    <a:pt x="5" y="0"/>
                    <a:pt x="14" y="0"/>
                  </a:cubicBezTo>
                  <a:cubicBezTo>
                    <a:pt x="382" y="0"/>
                    <a:pt x="382" y="0"/>
                    <a:pt x="382" y="0"/>
                  </a:cubicBezTo>
                  <a:cubicBezTo>
                    <a:pt x="386" y="0"/>
                    <a:pt x="390" y="2"/>
                    <a:pt x="392" y="6"/>
                  </a:cubicBezTo>
                  <a:cubicBezTo>
                    <a:pt x="462" y="113"/>
                    <a:pt x="462" y="113"/>
                    <a:pt x="462" y="113"/>
                  </a:cubicBezTo>
                  <a:cubicBezTo>
                    <a:pt x="467" y="121"/>
                    <a:pt x="462" y="131"/>
                    <a:pt x="453" y="131"/>
                  </a:cubicBezTo>
                  <a:cubicBezTo>
                    <a:pt x="85" y="131"/>
                    <a:pt x="85" y="131"/>
                    <a:pt x="85" y="131"/>
                  </a:cubicBezTo>
                  <a:cubicBezTo>
                    <a:pt x="81" y="131"/>
                    <a:pt x="77" y="129"/>
                    <a:pt x="75" y="125"/>
                  </a:cubicBezTo>
                  <a:close/>
                </a:path>
              </a:pathLst>
            </a:custGeom>
            <a:solidFill>
              <a:schemeClr val="accent1"/>
            </a:solidFill>
            <a:ln>
              <a:noFill/>
            </a:ln>
            <a:effectLst/>
          </p:spPr>
          <p:txBody>
            <a:bodyPr vert="horz" wrap="square" lIns="91410" tIns="45705" rIns="91410" bIns="45705" numCol="1" anchor="t" anchorCtr="0" compatLnSpc="1"/>
            <a:lstStyle/>
            <a:p>
              <a:pPr defTabSz="609600"/>
              <a:endParaRPr lang="en-US" sz="2400">
                <a:solidFill>
                  <a:prstClr val="black"/>
                </a:solidFill>
              </a:endParaRPr>
            </a:p>
          </p:txBody>
        </p:sp>
        <p:grpSp>
          <p:nvGrpSpPr>
            <p:cNvPr id="53" name="Group 77"/>
            <p:cNvGrpSpPr/>
            <p:nvPr/>
          </p:nvGrpSpPr>
          <p:grpSpPr>
            <a:xfrm>
              <a:off x="5869058" y="3989143"/>
              <a:ext cx="653147" cy="500124"/>
              <a:chOff x="5552261" y="1554043"/>
              <a:chExt cx="363359" cy="278229"/>
            </a:xfrm>
            <a:solidFill>
              <a:schemeClr val="bg1"/>
            </a:solidFill>
          </p:grpSpPr>
          <p:sp>
            <p:nvSpPr>
              <p:cNvPr id="54" name="Freeform 96"/>
              <p:cNvSpPr/>
              <p:nvPr>
                <p:custDataLst>
                  <p:tags r:id="rId7"/>
                </p:custDataLst>
              </p:nvPr>
            </p:nvSpPr>
            <p:spPr bwMode="auto">
              <a:xfrm>
                <a:off x="5552261" y="1715997"/>
                <a:ext cx="363359" cy="116275"/>
              </a:xfrm>
              <a:custGeom>
                <a:avLst/>
                <a:gdLst/>
                <a:ahLst/>
                <a:cxnLst>
                  <a:cxn ang="0">
                    <a:pos x="211" y="31"/>
                  </a:cxn>
                  <a:cxn ang="0">
                    <a:pos x="140" y="31"/>
                  </a:cxn>
                  <a:cxn ang="0">
                    <a:pos x="140" y="0"/>
                  </a:cxn>
                  <a:cxn ang="0">
                    <a:pos x="0" y="0"/>
                  </a:cxn>
                  <a:cxn ang="0">
                    <a:pos x="0" y="96"/>
                  </a:cxn>
                  <a:cxn ang="0">
                    <a:pos x="0" y="96"/>
                  </a:cxn>
                  <a:cxn ang="0">
                    <a:pos x="2" y="102"/>
                  </a:cxn>
                  <a:cxn ang="0">
                    <a:pos x="4" y="107"/>
                  </a:cxn>
                  <a:cxn ang="0">
                    <a:pos x="9" y="111"/>
                  </a:cxn>
                  <a:cxn ang="0">
                    <a:pos x="17" y="112"/>
                  </a:cxn>
                  <a:cxn ang="0">
                    <a:pos x="334" y="112"/>
                  </a:cxn>
                  <a:cxn ang="0">
                    <a:pos x="334" y="112"/>
                  </a:cxn>
                  <a:cxn ang="0">
                    <a:pos x="341" y="111"/>
                  </a:cxn>
                  <a:cxn ang="0">
                    <a:pos x="347" y="107"/>
                  </a:cxn>
                  <a:cxn ang="0">
                    <a:pos x="350" y="102"/>
                  </a:cxn>
                  <a:cxn ang="0">
                    <a:pos x="350" y="96"/>
                  </a:cxn>
                  <a:cxn ang="0">
                    <a:pos x="350" y="0"/>
                  </a:cxn>
                  <a:cxn ang="0">
                    <a:pos x="211" y="0"/>
                  </a:cxn>
                  <a:cxn ang="0">
                    <a:pos x="211" y="31"/>
                  </a:cxn>
                </a:cxnLst>
                <a:rect l="0" t="0" r="r" b="b"/>
                <a:pathLst>
                  <a:path w="350" h="112">
                    <a:moveTo>
                      <a:pt x="211" y="31"/>
                    </a:moveTo>
                    <a:lnTo>
                      <a:pt x="140" y="31"/>
                    </a:lnTo>
                    <a:lnTo>
                      <a:pt x="140" y="0"/>
                    </a:lnTo>
                    <a:lnTo>
                      <a:pt x="0" y="0"/>
                    </a:lnTo>
                    <a:lnTo>
                      <a:pt x="0" y="96"/>
                    </a:lnTo>
                    <a:lnTo>
                      <a:pt x="0" y="96"/>
                    </a:lnTo>
                    <a:lnTo>
                      <a:pt x="2" y="102"/>
                    </a:lnTo>
                    <a:lnTo>
                      <a:pt x="4" y="107"/>
                    </a:lnTo>
                    <a:lnTo>
                      <a:pt x="9" y="111"/>
                    </a:lnTo>
                    <a:lnTo>
                      <a:pt x="17" y="112"/>
                    </a:lnTo>
                    <a:lnTo>
                      <a:pt x="334" y="112"/>
                    </a:lnTo>
                    <a:lnTo>
                      <a:pt x="334" y="112"/>
                    </a:lnTo>
                    <a:lnTo>
                      <a:pt x="341" y="111"/>
                    </a:lnTo>
                    <a:lnTo>
                      <a:pt x="347" y="107"/>
                    </a:lnTo>
                    <a:lnTo>
                      <a:pt x="350" y="102"/>
                    </a:lnTo>
                    <a:lnTo>
                      <a:pt x="350" y="96"/>
                    </a:lnTo>
                    <a:lnTo>
                      <a:pt x="350" y="0"/>
                    </a:lnTo>
                    <a:lnTo>
                      <a:pt x="211" y="0"/>
                    </a:lnTo>
                    <a:lnTo>
                      <a:pt x="211" y="31"/>
                    </a:lnTo>
                    <a:close/>
                  </a:path>
                </a:pathLst>
              </a:custGeom>
              <a:solidFill>
                <a:schemeClr val="bg1"/>
              </a:solidFill>
              <a:ln w="9525">
                <a:noFill/>
                <a:round/>
              </a:ln>
            </p:spPr>
            <p:txBody>
              <a:bodyPr vert="horz" wrap="square" lIns="162510" tIns="81255" rIns="162510" bIns="81255" numCol="1" anchor="t" anchorCtr="0" compatLnSpc="1"/>
              <a:lstStyle/>
              <a:p>
                <a:pPr defTabSz="609600"/>
                <a:endParaRPr lang="en-US" sz="2400" dirty="0">
                  <a:solidFill>
                    <a:prstClr val="black"/>
                  </a:solidFill>
                </a:endParaRPr>
              </a:p>
            </p:txBody>
          </p:sp>
          <p:sp>
            <p:nvSpPr>
              <p:cNvPr id="55" name="Freeform 97"/>
              <p:cNvSpPr>
                <a:spLocks noEditPoints="1"/>
              </p:cNvSpPr>
              <p:nvPr>
                <p:custDataLst>
                  <p:tags r:id="rId8"/>
                </p:custDataLst>
              </p:nvPr>
            </p:nvSpPr>
            <p:spPr bwMode="auto">
              <a:xfrm>
                <a:off x="5552261" y="1554043"/>
                <a:ext cx="363359" cy="137038"/>
              </a:xfrm>
              <a:custGeom>
                <a:avLst/>
                <a:gdLst/>
                <a:ahLst/>
                <a:cxnLst>
                  <a:cxn ang="0">
                    <a:pos x="334" y="42"/>
                  </a:cxn>
                  <a:cxn ang="0">
                    <a:pos x="225" y="42"/>
                  </a:cxn>
                  <a:cxn ang="0">
                    <a:pos x="225" y="42"/>
                  </a:cxn>
                  <a:cxn ang="0">
                    <a:pos x="225" y="5"/>
                  </a:cxn>
                  <a:cxn ang="0">
                    <a:pos x="225" y="5"/>
                  </a:cxn>
                  <a:cxn ang="0">
                    <a:pos x="225" y="2"/>
                  </a:cxn>
                  <a:cxn ang="0">
                    <a:pos x="223" y="0"/>
                  </a:cxn>
                  <a:cxn ang="0">
                    <a:pos x="222" y="0"/>
                  </a:cxn>
                  <a:cxn ang="0">
                    <a:pos x="120" y="0"/>
                  </a:cxn>
                  <a:cxn ang="0">
                    <a:pos x="120" y="0"/>
                  </a:cxn>
                  <a:cxn ang="0">
                    <a:pos x="118" y="2"/>
                  </a:cxn>
                  <a:cxn ang="0">
                    <a:pos x="116" y="4"/>
                  </a:cxn>
                  <a:cxn ang="0">
                    <a:pos x="115" y="5"/>
                  </a:cxn>
                  <a:cxn ang="0">
                    <a:pos x="115" y="5"/>
                  </a:cxn>
                  <a:cxn ang="0">
                    <a:pos x="115" y="42"/>
                  </a:cxn>
                  <a:cxn ang="0">
                    <a:pos x="17" y="42"/>
                  </a:cxn>
                  <a:cxn ang="0">
                    <a:pos x="17" y="42"/>
                  </a:cxn>
                  <a:cxn ang="0">
                    <a:pos x="9" y="42"/>
                  </a:cxn>
                  <a:cxn ang="0">
                    <a:pos x="4" y="45"/>
                  </a:cxn>
                  <a:cxn ang="0">
                    <a:pos x="2" y="51"/>
                  </a:cxn>
                  <a:cxn ang="0">
                    <a:pos x="0" y="58"/>
                  </a:cxn>
                  <a:cxn ang="0">
                    <a:pos x="0" y="130"/>
                  </a:cxn>
                  <a:cxn ang="0">
                    <a:pos x="350" y="130"/>
                  </a:cxn>
                  <a:cxn ang="0">
                    <a:pos x="350" y="58"/>
                  </a:cxn>
                  <a:cxn ang="0">
                    <a:pos x="350" y="58"/>
                  </a:cxn>
                  <a:cxn ang="0">
                    <a:pos x="350" y="51"/>
                  </a:cxn>
                  <a:cxn ang="0">
                    <a:pos x="347" y="45"/>
                  </a:cxn>
                  <a:cxn ang="0">
                    <a:pos x="341" y="42"/>
                  </a:cxn>
                  <a:cxn ang="0">
                    <a:pos x="334" y="42"/>
                  </a:cxn>
                  <a:cxn ang="0">
                    <a:pos x="334" y="42"/>
                  </a:cxn>
                  <a:cxn ang="0">
                    <a:pos x="133" y="42"/>
                  </a:cxn>
                  <a:cxn ang="0">
                    <a:pos x="133" y="13"/>
                  </a:cxn>
                  <a:cxn ang="0">
                    <a:pos x="209" y="13"/>
                  </a:cxn>
                  <a:cxn ang="0">
                    <a:pos x="209" y="42"/>
                  </a:cxn>
                  <a:cxn ang="0">
                    <a:pos x="133" y="42"/>
                  </a:cxn>
                </a:cxnLst>
                <a:rect l="0" t="0" r="r" b="b"/>
                <a:pathLst>
                  <a:path w="350" h="130">
                    <a:moveTo>
                      <a:pt x="334" y="42"/>
                    </a:moveTo>
                    <a:lnTo>
                      <a:pt x="225" y="42"/>
                    </a:lnTo>
                    <a:lnTo>
                      <a:pt x="225" y="42"/>
                    </a:lnTo>
                    <a:lnTo>
                      <a:pt x="225" y="5"/>
                    </a:lnTo>
                    <a:lnTo>
                      <a:pt x="225" y="5"/>
                    </a:lnTo>
                    <a:lnTo>
                      <a:pt x="225" y="2"/>
                    </a:lnTo>
                    <a:lnTo>
                      <a:pt x="223" y="0"/>
                    </a:lnTo>
                    <a:lnTo>
                      <a:pt x="222" y="0"/>
                    </a:lnTo>
                    <a:lnTo>
                      <a:pt x="120" y="0"/>
                    </a:lnTo>
                    <a:lnTo>
                      <a:pt x="120" y="0"/>
                    </a:lnTo>
                    <a:lnTo>
                      <a:pt x="118" y="2"/>
                    </a:lnTo>
                    <a:lnTo>
                      <a:pt x="116" y="4"/>
                    </a:lnTo>
                    <a:lnTo>
                      <a:pt x="115" y="5"/>
                    </a:lnTo>
                    <a:lnTo>
                      <a:pt x="115" y="5"/>
                    </a:lnTo>
                    <a:lnTo>
                      <a:pt x="115" y="42"/>
                    </a:lnTo>
                    <a:lnTo>
                      <a:pt x="17" y="42"/>
                    </a:lnTo>
                    <a:lnTo>
                      <a:pt x="17" y="42"/>
                    </a:lnTo>
                    <a:lnTo>
                      <a:pt x="9" y="42"/>
                    </a:lnTo>
                    <a:lnTo>
                      <a:pt x="4" y="45"/>
                    </a:lnTo>
                    <a:lnTo>
                      <a:pt x="2" y="51"/>
                    </a:lnTo>
                    <a:lnTo>
                      <a:pt x="0" y="58"/>
                    </a:lnTo>
                    <a:lnTo>
                      <a:pt x="0" y="130"/>
                    </a:lnTo>
                    <a:lnTo>
                      <a:pt x="350" y="130"/>
                    </a:lnTo>
                    <a:lnTo>
                      <a:pt x="350" y="58"/>
                    </a:lnTo>
                    <a:lnTo>
                      <a:pt x="350" y="58"/>
                    </a:lnTo>
                    <a:lnTo>
                      <a:pt x="350" y="51"/>
                    </a:lnTo>
                    <a:lnTo>
                      <a:pt x="347" y="45"/>
                    </a:lnTo>
                    <a:lnTo>
                      <a:pt x="341" y="42"/>
                    </a:lnTo>
                    <a:lnTo>
                      <a:pt x="334" y="42"/>
                    </a:lnTo>
                    <a:lnTo>
                      <a:pt x="334" y="42"/>
                    </a:lnTo>
                    <a:close/>
                    <a:moveTo>
                      <a:pt x="133" y="42"/>
                    </a:moveTo>
                    <a:lnTo>
                      <a:pt x="133" y="13"/>
                    </a:lnTo>
                    <a:lnTo>
                      <a:pt x="209" y="13"/>
                    </a:lnTo>
                    <a:lnTo>
                      <a:pt x="209" y="42"/>
                    </a:lnTo>
                    <a:lnTo>
                      <a:pt x="133" y="42"/>
                    </a:lnTo>
                    <a:close/>
                  </a:path>
                </a:pathLst>
              </a:custGeom>
              <a:solidFill>
                <a:schemeClr val="bg1"/>
              </a:solidFill>
              <a:ln w="9525">
                <a:noFill/>
                <a:round/>
              </a:ln>
            </p:spPr>
            <p:txBody>
              <a:bodyPr vert="horz" wrap="square" lIns="162510" tIns="81255" rIns="162510" bIns="81255" numCol="1" anchor="t" anchorCtr="0" compatLnSpc="1"/>
              <a:lstStyle/>
              <a:p>
                <a:pPr defTabSz="609600"/>
                <a:endParaRPr lang="en-US" sz="2400" dirty="0">
                  <a:solidFill>
                    <a:prstClr val="black"/>
                  </a:solidFill>
                </a:endParaRPr>
              </a:p>
            </p:txBody>
          </p:sp>
          <p:sp>
            <p:nvSpPr>
              <p:cNvPr id="56" name="Rectangle 98"/>
              <p:cNvSpPr>
                <a:spLocks noChangeArrowheads="1"/>
              </p:cNvSpPr>
              <p:nvPr>
                <p:custDataLst>
                  <p:tags r:id="rId9"/>
                </p:custDataLst>
              </p:nvPr>
            </p:nvSpPr>
            <p:spPr bwMode="auto">
              <a:xfrm>
                <a:off x="5710062" y="1715997"/>
                <a:ext cx="45679" cy="18688"/>
              </a:xfrm>
              <a:prstGeom prst="rect">
                <a:avLst/>
              </a:prstGeom>
              <a:solidFill>
                <a:schemeClr val="bg1"/>
              </a:solidFill>
              <a:ln w="9525">
                <a:noFill/>
                <a:miter lim="800000"/>
              </a:ln>
            </p:spPr>
            <p:txBody>
              <a:bodyPr vert="horz" wrap="square" lIns="162510" tIns="81255" rIns="162510" bIns="81255" numCol="1" anchor="t" anchorCtr="0" compatLnSpc="1"/>
              <a:lstStyle/>
              <a:p>
                <a:pPr defTabSz="609600"/>
                <a:endParaRPr lang="en-US" sz="2400" dirty="0">
                  <a:solidFill>
                    <a:prstClr val="black"/>
                  </a:solidFill>
                </a:endParaRPr>
              </a:p>
            </p:txBody>
          </p:sp>
        </p:grpSp>
      </p:grpSp>
      <p:grpSp>
        <p:nvGrpSpPr>
          <p:cNvPr id="57" name="组合 56" descr="e7d195523061f1c0deeec63e560781cfd59afb0ea006f2a87ABB68BF51EA6619813959095094C18C62A12F549504892A4AAA8C1554C6663626E05CA27F281A14E6983772AFC3FB97135759321DEA3D70145073B7709DEAFA93D9543D2964B039C506A08C8BE0AF5D04AAA5F2B154E5030577D0DE964E588E7F2BFA07B4AB6ADC8003FE6F2E51FFE3"/>
          <p:cNvGrpSpPr/>
          <p:nvPr/>
        </p:nvGrpSpPr>
        <p:grpSpPr>
          <a:xfrm>
            <a:off x="6170930" y="3309620"/>
            <a:ext cx="1884045" cy="895350"/>
            <a:chOff x="7343970" y="3719285"/>
            <a:chExt cx="2316969" cy="1039840"/>
          </a:xfrm>
        </p:grpSpPr>
        <p:sp>
          <p:nvSpPr>
            <p:cNvPr id="58" name="Freeform 8"/>
            <p:cNvSpPr/>
            <p:nvPr>
              <p:custDataLst>
                <p:tags r:id="rId10"/>
              </p:custDataLst>
            </p:nvPr>
          </p:nvSpPr>
          <p:spPr bwMode="auto">
            <a:xfrm>
              <a:off x="7343970" y="3719285"/>
              <a:ext cx="2316969" cy="1039840"/>
            </a:xfrm>
            <a:custGeom>
              <a:avLst/>
              <a:gdLst>
                <a:gd name="T0" fmla="*/ 75 w 467"/>
                <a:gd name="T1" fmla="*/ 125 h 131"/>
                <a:gd name="T2" fmla="*/ 5 w 467"/>
                <a:gd name="T3" fmla="*/ 18 h 131"/>
                <a:gd name="T4" fmla="*/ 14 w 467"/>
                <a:gd name="T5" fmla="*/ 0 h 131"/>
                <a:gd name="T6" fmla="*/ 382 w 467"/>
                <a:gd name="T7" fmla="*/ 0 h 131"/>
                <a:gd name="T8" fmla="*/ 392 w 467"/>
                <a:gd name="T9" fmla="*/ 6 h 131"/>
                <a:gd name="T10" fmla="*/ 462 w 467"/>
                <a:gd name="T11" fmla="*/ 113 h 131"/>
                <a:gd name="T12" fmla="*/ 453 w 467"/>
                <a:gd name="T13" fmla="*/ 131 h 131"/>
                <a:gd name="T14" fmla="*/ 85 w 467"/>
                <a:gd name="T15" fmla="*/ 131 h 131"/>
                <a:gd name="T16" fmla="*/ 75 w 467"/>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131">
                  <a:moveTo>
                    <a:pt x="75" y="125"/>
                  </a:moveTo>
                  <a:cubicBezTo>
                    <a:pt x="5" y="18"/>
                    <a:pt x="5" y="18"/>
                    <a:pt x="5" y="18"/>
                  </a:cubicBezTo>
                  <a:cubicBezTo>
                    <a:pt x="0" y="10"/>
                    <a:pt x="5" y="0"/>
                    <a:pt x="14" y="0"/>
                  </a:cubicBezTo>
                  <a:cubicBezTo>
                    <a:pt x="382" y="0"/>
                    <a:pt x="382" y="0"/>
                    <a:pt x="382" y="0"/>
                  </a:cubicBezTo>
                  <a:cubicBezTo>
                    <a:pt x="386" y="0"/>
                    <a:pt x="390" y="2"/>
                    <a:pt x="392" y="6"/>
                  </a:cubicBezTo>
                  <a:cubicBezTo>
                    <a:pt x="462" y="113"/>
                    <a:pt x="462" y="113"/>
                    <a:pt x="462" y="113"/>
                  </a:cubicBezTo>
                  <a:cubicBezTo>
                    <a:pt x="467" y="121"/>
                    <a:pt x="462" y="131"/>
                    <a:pt x="453" y="131"/>
                  </a:cubicBezTo>
                  <a:cubicBezTo>
                    <a:pt x="85" y="131"/>
                    <a:pt x="85" y="131"/>
                    <a:pt x="85" y="131"/>
                  </a:cubicBezTo>
                  <a:cubicBezTo>
                    <a:pt x="81" y="131"/>
                    <a:pt x="77" y="129"/>
                    <a:pt x="75" y="125"/>
                  </a:cubicBezTo>
                  <a:close/>
                </a:path>
              </a:pathLst>
            </a:custGeom>
            <a:solidFill>
              <a:schemeClr val="accent4"/>
            </a:solidFill>
            <a:ln>
              <a:noFill/>
            </a:ln>
            <a:effectLst/>
          </p:spPr>
          <p:txBody>
            <a:bodyPr vert="horz" wrap="square" lIns="91410" tIns="45705" rIns="91410" bIns="45705" numCol="1" anchor="t" anchorCtr="0" compatLnSpc="1"/>
            <a:lstStyle/>
            <a:p>
              <a:pPr defTabSz="609600"/>
              <a:endParaRPr lang="en-US" sz="2400">
                <a:solidFill>
                  <a:prstClr val="black"/>
                </a:solidFill>
              </a:endParaRPr>
            </a:p>
          </p:txBody>
        </p:sp>
        <p:sp>
          <p:nvSpPr>
            <p:cNvPr id="59" name="Freeform 104"/>
            <p:cNvSpPr>
              <a:spLocks noEditPoints="1"/>
            </p:cNvSpPr>
            <p:nvPr>
              <p:custDataLst>
                <p:tags r:id="rId11"/>
              </p:custDataLst>
            </p:nvPr>
          </p:nvSpPr>
          <p:spPr bwMode="auto">
            <a:xfrm>
              <a:off x="8213200" y="3925693"/>
              <a:ext cx="578504" cy="563577"/>
            </a:xfrm>
            <a:custGeom>
              <a:avLst/>
              <a:gdLst/>
              <a:ahLst/>
              <a:cxnLst>
                <a:cxn ang="0">
                  <a:pos x="243" y="45"/>
                </a:cxn>
                <a:cxn ang="0">
                  <a:pos x="243" y="20"/>
                </a:cxn>
                <a:cxn ang="0">
                  <a:pos x="238" y="6"/>
                </a:cxn>
                <a:cxn ang="0">
                  <a:pos x="221" y="0"/>
                </a:cxn>
                <a:cxn ang="0">
                  <a:pos x="214" y="2"/>
                </a:cxn>
                <a:cxn ang="0">
                  <a:pos x="203" y="13"/>
                </a:cxn>
                <a:cxn ang="0">
                  <a:pos x="202" y="45"/>
                </a:cxn>
                <a:cxn ang="0">
                  <a:pos x="109" y="20"/>
                </a:cxn>
                <a:cxn ang="0">
                  <a:pos x="107" y="13"/>
                </a:cxn>
                <a:cxn ang="0">
                  <a:pos x="96" y="2"/>
                </a:cxn>
                <a:cxn ang="0">
                  <a:pos x="87" y="0"/>
                </a:cxn>
                <a:cxn ang="0">
                  <a:pos x="73" y="6"/>
                </a:cxn>
                <a:cxn ang="0">
                  <a:pos x="67" y="20"/>
                </a:cxn>
                <a:cxn ang="0">
                  <a:pos x="17" y="45"/>
                </a:cxn>
                <a:cxn ang="0">
                  <a:pos x="9" y="47"/>
                </a:cxn>
                <a:cxn ang="0">
                  <a:pos x="2" y="54"/>
                </a:cxn>
                <a:cxn ang="0">
                  <a:pos x="0" y="287"/>
                </a:cxn>
                <a:cxn ang="0">
                  <a:pos x="2" y="292"/>
                </a:cxn>
                <a:cxn ang="0">
                  <a:pos x="9" y="301"/>
                </a:cxn>
                <a:cxn ang="0">
                  <a:pos x="294" y="301"/>
                </a:cxn>
                <a:cxn ang="0">
                  <a:pos x="301" y="301"/>
                </a:cxn>
                <a:cxn ang="0">
                  <a:pos x="308" y="292"/>
                </a:cxn>
                <a:cxn ang="0">
                  <a:pos x="310" y="62"/>
                </a:cxn>
                <a:cxn ang="0">
                  <a:pos x="308" y="54"/>
                </a:cxn>
                <a:cxn ang="0">
                  <a:pos x="301" y="47"/>
                </a:cxn>
                <a:cxn ang="0">
                  <a:pos x="294" y="45"/>
                </a:cxn>
                <a:cxn ang="0">
                  <a:pos x="145" y="156"/>
                </a:cxn>
                <a:cxn ang="0">
                  <a:pos x="96" y="114"/>
                </a:cxn>
                <a:cxn ang="0">
                  <a:pos x="165" y="114"/>
                </a:cxn>
                <a:cxn ang="0">
                  <a:pos x="214" y="156"/>
                </a:cxn>
                <a:cxn ang="0">
                  <a:pos x="165" y="114"/>
                </a:cxn>
                <a:cxn ang="0">
                  <a:pos x="75" y="156"/>
                </a:cxn>
                <a:cxn ang="0">
                  <a:pos x="31" y="114"/>
                </a:cxn>
                <a:cxn ang="0">
                  <a:pos x="75" y="178"/>
                </a:cxn>
                <a:cxn ang="0">
                  <a:pos x="31" y="209"/>
                </a:cxn>
                <a:cxn ang="0">
                  <a:pos x="75" y="178"/>
                </a:cxn>
                <a:cxn ang="0">
                  <a:pos x="145" y="178"/>
                </a:cxn>
                <a:cxn ang="0">
                  <a:pos x="96" y="209"/>
                </a:cxn>
                <a:cxn ang="0">
                  <a:pos x="145" y="229"/>
                </a:cxn>
                <a:cxn ang="0">
                  <a:pos x="96" y="270"/>
                </a:cxn>
                <a:cxn ang="0">
                  <a:pos x="145" y="229"/>
                </a:cxn>
                <a:cxn ang="0">
                  <a:pos x="214" y="229"/>
                </a:cxn>
                <a:cxn ang="0">
                  <a:pos x="165" y="270"/>
                </a:cxn>
                <a:cxn ang="0">
                  <a:pos x="165" y="209"/>
                </a:cxn>
                <a:cxn ang="0">
                  <a:pos x="214" y="178"/>
                </a:cxn>
                <a:cxn ang="0">
                  <a:pos x="165" y="209"/>
                </a:cxn>
                <a:cxn ang="0">
                  <a:pos x="279" y="178"/>
                </a:cxn>
                <a:cxn ang="0">
                  <a:pos x="236" y="209"/>
                </a:cxn>
                <a:cxn ang="0">
                  <a:pos x="236" y="156"/>
                </a:cxn>
                <a:cxn ang="0">
                  <a:pos x="279" y="114"/>
                </a:cxn>
                <a:cxn ang="0">
                  <a:pos x="236" y="156"/>
                </a:cxn>
                <a:cxn ang="0">
                  <a:pos x="75" y="229"/>
                </a:cxn>
                <a:cxn ang="0">
                  <a:pos x="31" y="270"/>
                </a:cxn>
                <a:cxn ang="0">
                  <a:pos x="236" y="270"/>
                </a:cxn>
                <a:cxn ang="0">
                  <a:pos x="279" y="229"/>
                </a:cxn>
                <a:cxn ang="0">
                  <a:pos x="236" y="270"/>
                </a:cxn>
              </a:cxnLst>
              <a:rect l="0" t="0" r="r" b="b"/>
              <a:pathLst>
                <a:path w="310" h="301">
                  <a:moveTo>
                    <a:pt x="294" y="45"/>
                  </a:moveTo>
                  <a:lnTo>
                    <a:pt x="243" y="45"/>
                  </a:lnTo>
                  <a:lnTo>
                    <a:pt x="243" y="20"/>
                  </a:lnTo>
                  <a:lnTo>
                    <a:pt x="243" y="20"/>
                  </a:lnTo>
                  <a:lnTo>
                    <a:pt x="241" y="13"/>
                  </a:lnTo>
                  <a:lnTo>
                    <a:pt x="238" y="6"/>
                  </a:lnTo>
                  <a:lnTo>
                    <a:pt x="231" y="2"/>
                  </a:lnTo>
                  <a:lnTo>
                    <a:pt x="221" y="0"/>
                  </a:lnTo>
                  <a:lnTo>
                    <a:pt x="221" y="0"/>
                  </a:lnTo>
                  <a:lnTo>
                    <a:pt x="214" y="2"/>
                  </a:lnTo>
                  <a:lnTo>
                    <a:pt x="207" y="6"/>
                  </a:lnTo>
                  <a:lnTo>
                    <a:pt x="203" y="13"/>
                  </a:lnTo>
                  <a:lnTo>
                    <a:pt x="202" y="20"/>
                  </a:lnTo>
                  <a:lnTo>
                    <a:pt x="202" y="45"/>
                  </a:lnTo>
                  <a:lnTo>
                    <a:pt x="109" y="45"/>
                  </a:lnTo>
                  <a:lnTo>
                    <a:pt x="109" y="20"/>
                  </a:lnTo>
                  <a:lnTo>
                    <a:pt x="109" y="20"/>
                  </a:lnTo>
                  <a:lnTo>
                    <a:pt x="107" y="13"/>
                  </a:lnTo>
                  <a:lnTo>
                    <a:pt x="102" y="6"/>
                  </a:lnTo>
                  <a:lnTo>
                    <a:pt x="96" y="2"/>
                  </a:lnTo>
                  <a:lnTo>
                    <a:pt x="87" y="0"/>
                  </a:lnTo>
                  <a:lnTo>
                    <a:pt x="87" y="0"/>
                  </a:lnTo>
                  <a:lnTo>
                    <a:pt x="80" y="2"/>
                  </a:lnTo>
                  <a:lnTo>
                    <a:pt x="73" y="6"/>
                  </a:lnTo>
                  <a:lnTo>
                    <a:pt x="69" y="13"/>
                  </a:lnTo>
                  <a:lnTo>
                    <a:pt x="67" y="20"/>
                  </a:lnTo>
                  <a:lnTo>
                    <a:pt x="67" y="45"/>
                  </a:lnTo>
                  <a:lnTo>
                    <a:pt x="17" y="45"/>
                  </a:lnTo>
                  <a:lnTo>
                    <a:pt x="17" y="45"/>
                  </a:lnTo>
                  <a:lnTo>
                    <a:pt x="9" y="47"/>
                  </a:lnTo>
                  <a:lnTo>
                    <a:pt x="4" y="51"/>
                  </a:lnTo>
                  <a:lnTo>
                    <a:pt x="2" y="54"/>
                  </a:lnTo>
                  <a:lnTo>
                    <a:pt x="0" y="62"/>
                  </a:lnTo>
                  <a:lnTo>
                    <a:pt x="0" y="287"/>
                  </a:lnTo>
                  <a:lnTo>
                    <a:pt x="0" y="287"/>
                  </a:lnTo>
                  <a:lnTo>
                    <a:pt x="2" y="292"/>
                  </a:lnTo>
                  <a:lnTo>
                    <a:pt x="4" y="297"/>
                  </a:lnTo>
                  <a:lnTo>
                    <a:pt x="9" y="301"/>
                  </a:lnTo>
                  <a:lnTo>
                    <a:pt x="17" y="301"/>
                  </a:lnTo>
                  <a:lnTo>
                    <a:pt x="294" y="301"/>
                  </a:lnTo>
                  <a:lnTo>
                    <a:pt x="294" y="301"/>
                  </a:lnTo>
                  <a:lnTo>
                    <a:pt x="301" y="301"/>
                  </a:lnTo>
                  <a:lnTo>
                    <a:pt x="305" y="297"/>
                  </a:lnTo>
                  <a:lnTo>
                    <a:pt x="308" y="292"/>
                  </a:lnTo>
                  <a:lnTo>
                    <a:pt x="310" y="287"/>
                  </a:lnTo>
                  <a:lnTo>
                    <a:pt x="310" y="62"/>
                  </a:lnTo>
                  <a:lnTo>
                    <a:pt x="310" y="62"/>
                  </a:lnTo>
                  <a:lnTo>
                    <a:pt x="308" y="54"/>
                  </a:lnTo>
                  <a:lnTo>
                    <a:pt x="305" y="51"/>
                  </a:lnTo>
                  <a:lnTo>
                    <a:pt x="301" y="47"/>
                  </a:lnTo>
                  <a:lnTo>
                    <a:pt x="294" y="45"/>
                  </a:lnTo>
                  <a:lnTo>
                    <a:pt x="294" y="45"/>
                  </a:lnTo>
                  <a:close/>
                  <a:moveTo>
                    <a:pt x="145" y="114"/>
                  </a:moveTo>
                  <a:lnTo>
                    <a:pt x="145" y="156"/>
                  </a:lnTo>
                  <a:lnTo>
                    <a:pt x="96" y="156"/>
                  </a:lnTo>
                  <a:lnTo>
                    <a:pt x="96" y="114"/>
                  </a:lnTo>
                  <a:lnTo>
                    <a:pt x="145" y="114"/>
                  </a:lnTo>
                  <a:close/>
                  <a:moveTo>
                    <a:pt x="165" y="114"/>
                  </a:moveTo>
                  <a:lnTo>
                    <a:pt x="214" y="114"/>
                  </a:lnTo>
                  <a:lnTo>
                    <a:pt x="214" y="156"/>
                  </a:lnTo>
                  <a:lnTo>
                    <a:pt x="165" y="156"/>
                  </a:lnTo>
                  <a:lnTo>
                    <a:pt x="165" y="114"/>
                  </a:lnTo>
                  <a:close/>
                  <a:moveTo>
                    <a:pt x="75" y="114"/>
                  </a:moveTo>
                  <a:lnTo>
                    <a:pt x="75" y="156"/>
                  </a:lnTo>
                  <a:lnTo>
                    <a:pt x="31" y="156"/>
                  </a:lnTo>
                  <a:lnTo>
                    <a:pt x="31" y="114"/>
                  </a:lnTo>
                  <a:lnTo>
                    <a:pt x="75" y="114"/>
                  </a:lnTo>
                  <a:close/>
                  <a:moveTo>
                    <a:pt x="75" y="178"/>
                  </a:moveTo>
                  <a:lnTo>
                    <a:pt x="75" y="209"/>
                  </a:lnTo>
                  <a:lnTo>
                    <a:pt x="31" y="209"/>
                  </a:lnTo>
                  <a:lnTo>
                    <a:pt x="31" y="178"/>
                  </a:lnTo>
                  <a:lnTo>
                    <a:pt x="75" y="178"/>
                  </a:lnTo>
                  <a:close/>
                  <a:moveTo>
                    <a:pt x="96" y="178"/>
                  </a:moveTo>
                  <a:lnTo>
                    <a:pt x="145" y="178"/>
                  </a:lnTo>
                  <a:lnTo>
                    <a:pt x="145" y="209"/>
                  </a:lnTo>
                  <a:lnTo>
                    <a:pt x="96" y="209"/>
                  </a:lnTo>
                  <a:lnTo>
                    <a:pt x="96" y="178"/>
                  </a:lnTo>
                  <a:close/>
                  <a:moveTo>
                    <a:pt x="145" y="229"/>
                  </a:moveTo>
                  <a:lnTo>
                    <a:pt x="145" y="270"/>
                  </a:lnTo>
                  <a:lnTo>
                    <a:pt x="96" y="270"/>
                  </a:lnTo>
                  <a:lnTo>
                    <a:pt x="96" y="229"/>
                  </a:lnTo>
                  <a:lnTo>
                    <a:pt x="145" y="229"/>
                  </a:lnTo>
                  <a:close/>
                  <a:moveTo>
                    <a:pt x="165" y="229"/>
                  </a:moveTo>
                  <a:lnTo>
                    <a:pt x="214" y="229"/>
                  </a:lnTo>
                  <a:lnTo>
                    <a:pt x="214" y="270"/>
                  </a:lnTo>
                  <a:lnTo>
                    <a:pt x="165" y="270"/>
                  </a:lnTo>
                  <a:lnTo>
                    <a:pt x="165" y="229"/>
                  </a:lnTo>
                  <a:close/>
                  <a:moveTo>
                    <a:pt x="165" y="209"/>
                  </a:moveTo>
                  <a:lnTo>
                    <a:pt x="165" y="178"/>
                  </a:lnTo>
                  <a:lnTo>
                    <a:pt x="214" y="178"/>
                  </a:lnTo>
                  <a:lnTo>
                    <a:pt x="214" y="209"/>
                  </a:lnTo>
                  <a:lnTo>
                    <a:pt x="165" y="209"/>
                  </a:lnTo>
                  <a:close/>
                  <a:moveTo>
                    <a:pt x="236" y="178"/>
                  </a:moveTo>
                  <a:lnTo>
                    <a:pt x="279" y="178"/>
                  </a:lnTo>
                  <a:lnTo>
                    <a:pt x="279" y="209"/>
                  </a:lnTo>
                  <a:lnTo>
                    <a:pt x="236" y="209"/>
                  </a:lnTo>
                  <a:lnTo>
                    <a:pt x="236" y="178"/>
                  </a:lnTo>
                  <a:close/>
                  <a:moveTo>
                    <a:pt x="236" y="156"/>
                  </a:moveTo>
                  <a:lnTo>
                    <a:pt x="236" y="114"/>
                  </a:lnTo>
                  <a:lnTo>
                    <a:pt x="279" y="114"/>
                  </a:lnTo>
                  <a:lnTo>
                    <a:pt x="279" y="156"/>
                  </a:lnTo>
                  <a:lnTo>
                    <a:pt x="236" y="156"/>
                  </a:lnTo>
                  <a:close/>
                  <a:moveTo>
                    <a:pt x="31" y="229"/>
                  </a:moveTo>
                  <a:lnTo>
                    <a:pt x="75" y="229"/>
                  </a:lnTo>
                  <a:lnTo>
                    <a:pt x="75" y="270"/>
                  </a:lnTo>
                  <a:lnTo>
                    <a:pt x="31" y="270"/>
                  </a:lnTo>
                  <a:lnTo>
                    <a:pt x="31" y="229"/>
                  </a:lnTo>
                  <a:close/>
                  <a:moveTo>
                    <a:pt x="236" y="270"/>
                  </a:moveTo>
                  <a:lnTo>
                    <a:pt x="236" y="229"/>
                  </a:lnTo>
                  <a:lnTo>
                    <a:pt x="279" y="229"/>
                  </a:lnTo>
                  <a:lnTo>
                    <a:pt x="279" y="270"/>
                  </a:lnTo>
                  <a:lnTo>
                    <a:pt x="236" y="270"/>
                  </a:lnTo>
                  <a:close/>
                </a:path>
              </a:pathLst>
            </a:custGeom>
            <a:solidFill>
              <a:srgbClr val="FFFFFF"/>
            </a:solidFill>
            <a:ln w="9525">
              <a:noFill/>
              <a:round/>
            </a:ln>
          </p:spPr>
          <p:txBody>
            <a:bodyPr vert="horz" wrap="square" lIns="121880" tIns="60940" rIns="121880" bIns="60940" numCol="1" anchor="t" anchorCtr="0" compatLnSpc="1"/>
            <a:lstStyle/>
            <a:p>
              <a:pPr defTabSz="609600"/>
              <a:endParaRPr lang="en-US" sz="2400" dirty="0">
                <a:solidFill>
                  <a:prstClr val="black"/>
                </a:solidFill>
              </a:endParaRPr>
            </a:p>
          </p:txBody>
        </p:sp>
      </p:grpSp>
      <p:grpSp>
        <p:nvGrpSpPr>
          <p:cNvPr id="62" name="组合 61" descr="e7d195523061f1c0deeec63e560781cfd59afb0ea006f2a87ABB68BF51EA6619813959095094C18C62A12F549504892A4AAA8C1554C6663626E05CA27F281A14E6983772AFC3FB97135759321DEA3D70145073B7709DEAFA93D9543D2964B039C506A08C8BE0AF5D04AAA5F2B154E5030577D0DE964E588E7F2BFA07B4AB6ADC8003FE6F2E51FFE3"/>
          <p:cNvGrpSpPr/>
          <p:nvPr/>
        </p:nvGrpSpPr>
        <p:grpSpPr>
          <a:xfrm>
            <a:off x="356235" y="3309620"/>
            <a:ext cx="1884045" cy="895350"/>
            <a:chOff x="390963" y="3719285"/>
            <a:chExt cx="2316969" cy="1039840"/>
          </a:xfrm>
        </p:grpSpPr>
        <p:sp>
          <p:nvSpPr>
            <p:cNvPr id="63" name="Freeform 5"/>
            <p:cNvSpPr/>
            <p:nvPr>
              <p:custDataLst>
                <p:tags r:id="rId12"/>
              </p:custDataLst>
            </p:nvPr>
          </p:nvSpPr>
          <p:spPr bwMode="auto">
            <a:xfrm>
              <a:off x="390963" y="3719285"/>
              <a:ext cx="2316969" cy="1039840"/>
            </a:xfrm>
            <a:custGeom>
              <a:avLst/>
              <a:gdLst>
                <a:gd name="T0" fmla="*/ 75 w 467"/>
                <a:gd name="T1" fmla="*/ 125 h 131"/>
                <a:gd name="T2" fmla="*/ 5 w 467"/>
                <a:gd name="T3" fmla="*/ 18 h 131"/>
                <a:gd name="T4" fmla="*/ 14 w 467"/>
                <a:gd name="T5" fmla="*/ 0 h 131"/>
                <a:gd name="T6" fmla="*/ 382 w 467"/>
                <a:gd name="T7" fmla="*/ 0 h 131"/>
                <a:gd name="T8" fmla="*/ 392 w 467"/>
                <a:gd name="T9" fmla="*/ 6 h 131"/>
                <a:gd name="T10" fmla="*/ 462 w 467"/>
                <a:gd name="T11" fmla="*/ 113 h 131"/>
                <a:gd name="T12" fmla="*/ 453 w 467"/>
                <a:gd name="T13" fmla="*/ 131 h 131"/>
                <a:gd name="T14" fmla="*/ 85 w 467"/>
                <a:gd name="T15" fmla="*/ 131 h 131"/>
                <a:gd name="T16" fmla="*/ 75 w 467"/>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131">
                  <a:moveTo>
                    <a:pt x="75" y="125"/>
                  </a:moveTo>
                  <a:cubicBezTo>
                    <a:pt x="5" y="18"/>
                    <a:pt x="5" y="18"/>
                    <a:pt x="5" y="18"/>
                  </a:cubicBezTo>
                  <a:cubicBezTo>
                    <a:pt x="0" y="10"/>
                    <a:pt x="5" y="0"/>
                    <a:pt x="14" y="0"/>
                  </a:cubicBezTo>
                  <a:cubicBezTo>
                    <a:pt x="382" y="0"/>
                    <a:pt x="382" y="0"/>
                    <a:pt x="382" y="0"/>
                  </a:cubicBezTo>
                  <a:cubicBezTo>
                    <a:pt x="386" y="0"/>
                    <a:pt x="390" y="2"/>
                    <a:pt x="392" y="6"/>
                  </a:cubicBezTo>
                  <a:cubicBezTo>
                    <a:pt x="462" y="113"/>
                    <a:pt x="462" y="113"/>
                    <a:pt x="462" y="113"/>
                  </a:cubicBezTo>
                  <a:cubicBezTo>
                    <a:pt x="467" y="121"/>
                    <a:pt x="462" y="131"/>
                    <a:pt x="453" y="131"/>
                  </a:cubicBezTo>
                  <a:cubicBezTo>
                    <a:pt x="85" y="131"/>
                    <a:pt x="85" y="131"/>
                    <a:pt x="85" y="131"/>
                  </a:cubicBezTo>
                  <a:cubicBezTo>
                    <a:pt x="81" y="131"/>
                    <a:pt x="77" y="129"/>
                    <a:pt x="75" y="125"/>
                  </a:cubicBezTo>
                  <a:close/>
                </a:path>
              </a:pathLst>
            </a:custGeom>
            <a:solidFill>
              <a:schemeClr val="accent1"/>
            </a:solidFill>
            <a:ln>
              <a:noFill/>
            </a:ln>
            <a:effectLst/>
          </p:spPr>
          <p:txBody>
            <a:bodyPr vert="horz" wrap="square" lIns="91410" tIns="45705" rIns="91410" bIns="45705" numCol="1" anchor="t" anchorCtr="0" compatLnSpc="1"/>
            <a:lstStyle/>
            <a:p>
              <a:pPr algn="ctr" defTabSz="609600"/>
              <a:endParaRPr lang="en-US" sz="2400">
                <a:solidFill>
                  <a:prstClr val="black"/>
                </a:solidFill>
              </a:endParaRPr>
            </a:p>
          </p:txBody>
        </p:sp>
        <p:grpSp>
          <p:nvGrpSpPr>
            <p:cNvPr id="64" name="Group 40"/>
            <p:cNvGrpSpPr/>
            <p:nvPr/>
          </p:nvGrpSpPr>
          <p:grpSpPr>
            <a:xfrm>
              <a:off x="1212724" y="3976077"/>
              <a:ext cx="684405" cy="539203"/>
              <a:chOff x="1058564" y="1781841"/>
              <a:chExt cx="649993" cy="512092"/>
            </a:xfrm>
            <a:solidFill>
              <a:schemeClr val="bg1"/>
            </a:solidFill>
          </p:grpSpPr>
          <p:sp>
            <p:nvSpPr>
              <p:cNvPr id="65" name="Freeform 31"/>
              <p:cNvSpPr/>
              <p:nvPr>
                <p:custDataLst>
                  <p:tags r:id="rId13"/>
                </p:custDataLst>
              </p:nvPr>
            </p:nvSpPr>
            <p:spPr bwMode="auto">
              <a:xfrm>
                <a:off x="1058564" y="1823776"/>
                <a:ext cx="457253" cy="470157"/>
              </a:xfrm>
              <a:custGeom>
                <a:avLst/>
                <a:gdLst>
                  <a:gd name="T0" fmla="*/ 191 w 240"/>
                  <a:gd name="T1" fmla="*/ 0 h 247"/>
                  <a:gd name="T2" fmla="*/ 49 w 240"/>
                  <a:gd name="T3" fmla="*/ 0 h 247"/>
                  <a:gd name="T4" fmla="*/ 0 w 240"/>
                  <a:gd name="T5" fmla="*/ 49 h 247"/>
                  <a:gd name="T6" fmla="*/ 0 w 240"/>
                  <a:gd name="T7" fmla="*/ 129 h 247"/>
                  <a:gd name="T8" fmla="*/ 49 w 240"/>
                  <a:gd name="T9" fmla="*/ 178 h 247"/>
                  <a:gd name="T10" fmla="*/ 57 w 240"/>
                  <a:gd name="T11" fmla="*/ 178 h 247"/>
                  <a:gd name="T12" fmla="*/ 32 w 240"/>
                  <a:gd name="T13" fmla="*/ 245 h 247"/>
                  <a:gd name="T14" fmla="*/ 121 w 240"/>
                  <a:gd name="T15" fmla="*/ 178 h 247"/>
                  <a:gd name="T16" fmla="*/ 191 w 240"/>
                  <a:gd name="T17" fmla="*/ 178 h 247"/>
                  <a:gd name="T18" fmla="*/ 240 w 240"/>
                  <a:gd name="T19" fmla="*/ 129 h 247"/>
                  <a:gd name="T20" fmla="*/ 240 w 240"/>
                  <a:gd name="T21" fmla="*/ 49 h 247"/>
                  <a:gd name="T22" fmla="*/ 191 w 240"/>
                  <a:gd name="T23"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247">
                    <a:moveTo>
                      <a:pt x="191" y="0"/>
                    </a:moveTo>
                    <a:cubicBezTo>
                      <a:pt x="49" y="0"/>
                      <a:pt x="49" y="0"/>
                      <a:pt x="49" y="0"/>
                    </a:cubicBezTo>
                    <a:cubicBezTo>
                      <a:pt x="22" y="0"/>
                      <a:pt x="0" y="22"/>
                      <a:pt x="0" y="49"/>
                    </a:cubicBezTo>
                    <a:cubicBezTo>
                      <a:pt x="0" y="129"/>
                      <a:pt x="0" y="129"/>
                      <a:pt x="0" y="129"/>
                    </a:cubicBezTo>
                    <a:cubicBezTo>
                      <a:pt x="0" y="156"/>
                      <a:pt x="22" y="178"/>
                      <a:pt x="49" y="178"/>
                    </a:cubicBezTo>
                    <a:cubicBezTo>
                      <a:pt x="57" y="178"/>
                      <a:pt x="57" y="178"/>
                      <a:pt x="57" y="178"/>
                    </a:cubicBezTo>
                    <a:cubicBezTo>
                      <a:pt x="49" y="198"/>
                      <a:pt x="31" y="247"/>
                      <a:pt x="32" y="245"/>
                    </a:cubicBezTo>
                    <a:cubicBezTo>
                      <a:pt x="32" y="244"/>
                      <a:pt x="97" y="196"/>
                      <a:pt x="121" y="178"/>
                    </a:cubicBezTo>
                    <a:cubicBezTo>
                      <a:pt x="191" y="178"/>
                      <a:pt x="191" y="178"/>
                      <a:pt x="191" y="178"/>
                    </a:cubicBezTo>
                    <a:cubicBezTo>
                      <a:pt x="218" y="178"/>
                      <a:pt x="240" y="156"/>
                      <a:pt x="240" y="129"/>
                    </a:cubicBezTo>
                    <a:cubicBezTo>
                      <a:pt x="240" y="49"/>
                      <a:pt x="240" y="49"/>
                      <a:pt x="240" y="49"/>
                    </a:cubicBezTo>
                    <a:cubicBezTo>
                      <a:pt x="240" y="22"/>
                      <a:pt x="218" y="0"/>
                      <a:pt x="191"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62510" tIns="81255" rIns="162510" bIns="81255" numCol="1" anchor="t" anchorCtr="0" compatLnSpc="1"/>
              <a:lstStyle/>
              <a:p>
                <a:pPr defTabSz="609600"/>
                <a:endParaRPr lang="en-US" sz="2400" dirty="0">
                  <a:solidFill>
                    <a:prstClr val="black"/>
                  </a:solidFill>
                </a:endParaRPr>
              </a:p>
            </p:txBody>
          </p:sp>
          <p:sp>
            <p:nvSpPr>
              <p:cNvPr id="66" name="Freeform 32"/>
              <p:cNvSpPr/>
              <p:nvPr>
                <p:custDataLst>
                  <p:tags r:id="rId14"/>
                </p:custDataLst>
              </p:nvPr>
            </p:nvSpPr>
            <p:spPr bwMode="auto">
              <a:xfrm>
                <a:off x="1378722" y="1781841"/>
                <a:ext cx="329835" cy="384674"/>
              </a:xfrm>
              <a:custGeom>
                <a:avLst/>
                <a:gdLst>
                  <a:gd name="T0" fmla="*/ 133 w 173"/>
                  <a:gd name="T1" fmla="*/ 0 h 202"/>
                  <a:gd name="T2" fmla="*/ 18 w 173"/>
                  <a:gd name="T3" fmla="*/ 0 h 202"/>
                  <a:gd name="T4" fmla="*/ 0 w 173"/>
                  <a:gd name="T5" fmla="*/ 5 h 202"/>
                  <a:gd name="T6" fmla="*/ 33 w 173"/>
                  <a:gd name="T7" fmla="*/ 5 h 202"/>
                  <a:gd name="T8" fmla="*/ 89 w 173"/>
                  <a:gd name="T9" fmla="*/ 61 h 202"/>
                  <a:gd name="T10" fmla="*/ 89 w 173"/>
                  <a:gd name="T11" fmla="*/ 151 h 202"/>
                  <a:gd name="T12" fmla="*/ 89 w 173"/>
                  <a:gd name="T13" fmla="*/ 156 h 202"/>
                  <a:gd name="T14" fmla="*/ 148 w 173"/>
                  <a:gd name="T15" fmla="*/ 201 h 202"/>
                  <a:gd name="T16" fmla="*/ 127 w 173"/>
                  <a:gd name="T17" fmla="*/ 145 h 202"/>
                  <a:gd name="T18" fmla="*/ 133 w 173"/>
                  <a:gd name="T19" fmla="*/ 145 h 202"/>
                  <a:gd name="T20" fmla="*/ 173 w 173"/>
                  <a:gd name="T21" fmla="*/ 105 h 202"/>
                  <a:gd name="T22" fmla="*/ 173 w 173"/>
                  <a:gd name="T23" fmla="*/ 41 h 202"/>
                  <a:gd name="T24" fmla="*/ 133 w 173"/>
                  <a:gd name="T25"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202">
                    <a:moveTo>
                      <a:pt x="133" y="0"/>
                    </a:moveTo>
                    <a:cubicBezTo>
                      <a:pt x="18" y="0"/>
                      <a:pt x="18" y="0"/>
                      <a:pt x="18" y="0"/>
                    </a:cubicBezTo>
                    <a:cubicBezTo>
                      <a:pt x="11" y="0"/>
                      <a:pt x="5" y="2"/>
                      <a:pt x="0" y="5"/>
                    </a:cubicBezTo>
                    <a:cubicBezTo>
                      <a:pt x="33" y="5"/>
                      <a:pt x="33" y="5"/>
                      <a:pt x="33" y="5"/>
                    </a:cubicBezTo>
                    <a:cubicBezTo>
                      <a:pt x="64" y="5"/>
                      <a:pt x="89" y="30"/>
                      <a:pt x="89" y="61"/>
                    </a:cubicBezTo>
                    <a:cubicBezTo>
                      <a:pt x="89" y="151"/>
                      <a:pt x="89" y="151"/>
                      <a:pt x="89" y="151"/>
                    </a:cubicBezTo>
                    <a:cubicBezTo>
                      <a:pt x="89" y="153"/>
                      <a:pt x="89" y="154"/>
                      <a:pt x="89" y="156"/>
                    </a:cubicBezTo>
                    <a:cubicBezTo>
                      <a:pt x="113" y="174"/>
                      <a:pt x="148" y="200"/>
                      <a:pt x="148" y="201"/>
                    </a:cubicBezTo>
                    <a:cubicBezTo>
                      <a:pt x="148" y="202"/>
                      <a:pt x="133" y="162"/>
                      <a:pt x="127" y="145"/>
                    </a:cubicBezTo>
                    <a:cubicBezTo>
                      <a:pt x="133" y="145"/>
                      <a:pt x="133" y="145"/>
                      <a:pt x="133" y="145"/>
                    </a:cubicBezTo>
                    <a:cubicBezTo>
                      <a:pt x="155" y="145"/>
                      <a:pt x="173" y="127"/>
                      <a:pt x="173" y="105"/>
                    </a:cubicBezTo>
                    <a:cubicBezTo>
                      <a:pt x="173" y="41"/>
                      <a:pt x="173" y="41"/>
                      <a:pt x="173" y="41"/>
                    </a:cubicBezTo>
                    <a:cubicBezTo>
                      <a:pt x="173" y="18"/>
                      <a:pt x="155" y="0"/>
                      <a:pt x="133"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62510" tIns="81255" rIns="162510" bIns="81255" numCol="1" anchor="t" anchorCtr="0" compatLnSpc="1"/>
              <a:lstStyle/>
              <a:p>
                <a:pPr defTabSz="609600"/>
                <a:endParaRPr lang="en-US" sz="2400" dirty="0">
                  <a:solidFill>
                    <a:prstClr val="black"/>
                  </a:solidFill>
                </a:endParaRPr>
              </a:p>
            </p:txBody>
          </p:sp>
        </p:grpSp>
      </p:grpSp>
      <p:grpSp>
        <p:nvGrpSpPr>
          <p:cNvPr id="67" name="组合 66" descr="e7d195523061f1c0deeec63e560781cfd59afb0ea006f2a87ABB68BF51EA6619813959095094C18C62A12F549504892A4AAA8C1554C6663626E05CA27F281A14E6983772AFC3FB97135759321DEA3D70145073B7709DEAFA93D9543D2964B039C506A08C8BE0AF5D04AAA5F2B154E5030577D0DE964E588E7F2BFA07B4AB6ADC8003FE6F2E51FFE3"/>
          <p:cNvGrpSpPr/>
          <p:nvPr/>
        </p:nvGrpSpPr>
        <p:grpSpPr>
          <a:xfrm>
            <a:off x="8131810" y="3309620"/>
            <a:ext cx="1884045" cy="895350"/>
            <a:chOff x="9660939" y="3719285"/>
            <a:chExt cx="2316969" cy="1039840"/>
          </a:xfrm>
        </p:grpSpPr>
        <p:sp>
          <p:nvSpPr>
            <p:cNvPr id="69" name="Freeform 9"/>
            <p:cNvSpPr/>
            <p:nvPr>
              <p:custDataLst>
                <p:tags r:id="rId15"/>
              </p:custDataLst>
            </p:nvPr>
          </p:nvSpPr>
          <p:spPr bwMode="auto">
            <a:xfrm>
              <a:off x="9660939" y="3719285"/>
              <a:ext cx="2316969" cy="1039840"/>
            </a:xfrm>
            <a:custGeom>
              <a:avLst/>
              <a:gdLst>
                <a:gd name="T0" fmla="*/ 75 w 467"/>
                <a:gd name="T1" fmla="*/ 125 h 131"/>
                <a:gd name="T2" fmla="*/ 5 w 467"/>
                <a:gd name="T3" fmla="*/ 18 h 131"/>
                <a:gd name="T4" fmla="*/ 14 w 467"/>
                <a:gd name="T5" fmla="*/ 0 h 131"/>
                <a:gd name="T6" fmla="*/ 382 w 467"/>
                <a:gd name="T7" fmla="*/ 0 h 131"/>
                <a:gd name="T8" fmla="*/ 392 w 467"/>
                <a:gd name="T9" fmla="*/ 6 h 131"/>
                <a:gd name="T10" fmla="*/ 462 w 467"/>
                <a:gd name="T11" fmla="*/ 113 h 131"/>
                <a:gd name="T12" fmla="*/ 453 w 467"/>
                <a:gd name="T13" fmla="*/ 131 h 131"/>
                <a:gd name="T14" fmla="*/ 85 w 467"/>
                <a:gd name="T15" fmla="*/ 131 h 131"/>
                <a:gd name="T16" fmla="*/ 75 w 467"/>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131">
                  <a:moveTo>
                    <a:pt x="75" y="125"/>
                  </a:moveTo>
                  <a:cubicBezTo>
                    <a:pt x="5" y="18"/>
                    <a:pt x="5" y="18"/>
                    <a:pt x="5" y="18"/>
                  </a:cubicBezTo>
                  <a:cubicBezTo>
                    <a:pt x="0" y="10"/>
                    <a:pt x="5" y="0"/>
                    <a:pt x="14" y="0"/>
                  </a:cubicBezTo>
                  <a:cubicBezTo>
                    <a:pt x="382" y="0"/>
                    <a:pt x="382" y="0"/>
                    <a:pt x="382" y="0"/>
                  </a:cubicBezTo>
                  <a:cubicBezTo>
                    <a:pt x="386" y="0"/>
                    <a:pt x="390" y="2"/>
                    <a:pt x="392" y="6"/>
                  </a:cubicBezTo>
                  <a:cubicBezTo>
                    <a:pt x="462" y="113"/>
                    <a:pt x="462" y="113"/>
                    <a:pt x="462" y="113"/>
                  </a:cubicBezTo>
                  <a:cubicBezTo>
                    <a:pt x="467" y="121"/>
                    <a:pt x="462" y="131"/>
                    <a:pt x="453" y="131"/>
                  </a:cubicBezTo>
                  <a:cubicBezTo>
                    <a:pt x="85" y="131"/>
                    <a:pt x="85" y="131"/>
                    <a:pt x="85" y="131"/>
                  </a:cubicBezTo>
                  <a:cubicBezTo>
                    <a:pt x="81" y="131"/>
                    <a:pt x="77" y="129"/>
                    <a:pt x="75" y="125"/>
                  </a:cubicBezTo>
                  <a:close/>
                </a:path>
              </a:pathLst>
            </a:custGeom>
            <a:solidFill>
              <a:schemeClr val="accent3"/>
            </a:solidFill>
            <a:ln>
              <a:noFill/>
            </a:ln>
            <a:effectLst/>
          </p:spPr>
          <p:txBody>
            <a:bodyPr vert="horz" wrap="square" lIns="91410" tIns="45705" rIns="91410" bIns="45705" numCol="1" anchor="t" anchorCtr="0" compatLnSpc="1"/>
            <a:lstStyle/>
            <a:p>
              <a:pPr defTabSz="609600"/>
              <a:endParaRPr lang="en-US" sz="2400">
                <a:solidFill>
                  <a:prstClr val="black"/>
                </a:solidFill>
              </a:endParaRPr>
            </a:p>
          </p:txBody>
        </p:sp>
        <p:sp>
          <p:nvSpPr>
            <p:cNvPr id="71" name="Freeform 147"/>
            <p:cNvSpPr>
              <a:spLocks noEditPoints="1"/>
            </p:cNvSpPr>
            <p:nvPr>
              <p:custDataLst>
                <p:tags r:id="rId16"/>
              </p:custDataLst>
            </p:nvPr>
          </p:nvSpPr>
          <p:spPr bwMode="auto">
            <a:xfrm>
              <a:off x="10632760" y="3883803"/>
              <a:ext cx="373320" cy="589591"/>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bg1"/>
            </a:solidFill>
            <a:ln>
              <a:noFill/>
            </a:ln>
          </p:spPr>
          <p:txBody>
            <a:bodyPr vert="horz" wrap="square" lIns="91410" tIns="45705" rIns="91410" bIns="45705" numCol="1" anchor="t" anchorCtr="0" compatLnSpc="1"/>
            <a:lstStyle/>
            <a:p>
              <a:pPr defTabSz="609600"/>
              <a:endParaRPr lang="zh-CN" altLang="en-US" sz="2400">
                <a:solidFill>
                  <a:prstClr val="black"/>
                </a:solidFill>
              </a:endParaRPr>
            </a:p>
          </p:txBody>
        </p:sp>
      </p:grpSp>
      <p:cxnSp>
        <p:nvCxnSpPr>
          <p:cNvPr id="73" name="Straight Connector 49" descr="e7d195523061f1c0deeec63e560781cfd59afb0ea006f2a87ABB68BF51EA6619813959095094C18C62A12F549504892A4AAA8C1554C6663626E05CA27F281A14E6983772AFC3FB97135759321DEA3D70145073B7709DEAFA93D9543D2964B039C506A08C8BE0AF5D04AAA5F2B154E5030577D0DE964E588E7F2BFA07B4AB6ADC8003FE6F2E51FFE3"/>
          <p:cNvCxnSpPr/>
          <p:nvPr>
            <p:custDataLst>
              <p:tags r:id="rId17"/>
            </p:custDataLst>
          </p:nvPr>
        </p:nvCxnSpPr>
        <p:spPr>
          <a:xfrm>
            <a:off x="3560074" y="4432281"/>
            <a:ext cx="0" cy="277495"/>
          </a:xfrm>
          <a:prstGeom prst="line">
            <a:avLst/>
          </a:prstGeom>
          <a:ln w="28575">
            <a:solidFill>
              <a:schemeClr val="accent2"/>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75" name="Straight Connector 50" descr="e7d195523061f1c0deeec63e560781cfd59afb0ea006f2a87ABB68BF51EA6619813959095094C18C62A12F549504892A4AAA8C1554C6663626E05CA27F281A14E6983772AFC3FB97135759321DEA3D70145073B7709DEAFA93D9543D2964B039C506A08C8BE0AF5D04AAA5F2B154E5030577D0DE964E588E7F2BFA07B4AB6ADC8003FE6F2E51FFE3"/>
          <p:cNvCxnSpPr/>
          <p:nvPr>
            <p:custDataLst>
              <p:tags r:id="rId18"/>
            </p:custDataLst>
          </p:nvPr>
        </p:nvCxnSpPr>
        <p:spPr>
          <a:xfrm>
            <a:off x="7417552" y="4432281"/>
            <a:ext cx="0" cy="247015"/>
          </a:xfrm>
          <a:prstGeom prst="line">
            <a:avLst/>
          </a:prstGeom>
          <a:ln w="28575">
            <a:solidFill>
              <a:schemeClr val="accent4"/>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77" name="文本框 76" descr="e7d195523061f1c0deeec63e560781cfd59afb0ea006f2a87ABB68BF51EA6619813959095094C18C62A12F549504892A4AAA8C1554C6663626E05CA27F281A14E6983772AFC3FB97135759321DEA3D709AACD122C08E6ED11241DF15C09E2C12DE3EE5ECBBE029142E78393D8F92674E12A8C0A9F7AD0B15E89D8F4F76499D0DF899BB6FF5AC3B6D"/>
          <p:cNvSpPr txBox="1"/>
          <p:nvPr>
            <p:custDataLst>
              <p:tags r:id="rId19"/>
            </p:custDataLst>
          </p:nvPr>
        </p:nvSpPr>
        <p:spPr>
          <a:xfrm>
            <a:off x="443230" y="4836160"/>
            <a:ext cx="1800860" cy="1014730"/>
          </a:xfrm>
          <a:prstGeom prst="rect">
            <a:avLst/>
          </a:prstGeom>
          <a:noFill/>
          <a:effectLst/>
        </p:spPr>
        <p:txBody>
          <a:bodyPr wrap="square" rtlCol="0">
            <a:spAutoFit/>
          </a:bodyPr>
          <a:lstStyle/>
          <a:p>
            <a:pPr algn="ctr" defTabSz="609600"/>
            <a:r>
              <a:rPr sz="2000" b="1">
                <a:solidFill>
                  <a:schemeClr val="tx1">
                    <a:lumMod val="85000"/>
                    <a:lumOff val="15000"/>
                  </a:schemeClr>
                </a:solidFill>
                <a:latin typeface="微软雅黑" panose="020B0503020204020204" pitchFamily="34" charset="-122"/>
                <a:ea typeface="微软雅黑" panose="020B0503020204020204" pitchFamily="34" charset="-122"/>
              </a:rPr>
              <a:t>（1）确定总库存、有效库存和无效库存</a:t>
            </a:r>
            <a:endParaRPr sz="2000" b="1">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78" name="Straight Connector 49" descr="e7d195523061f1c0deeec63e560781cfd59afb0ea006f2a87ABB68BF51EA6619813959095094C18C62A12F549504892A4AAA8C1554C6663626E05CA27F281A14E6983772AFC3FB97135759321DEA3D70145073B7709DEAFA93D9543D2964B039C506A08C8BE0AF5D04AAA5F2B154E5030577D0DE964E588E7F2BFA07B4AB6ADC8003FE6F2E51FFE3"/>
          <p:cNvCxnSpPr/>
          <p:nvPr>
            <p:custDataLst>
              <p:tags r:id="rId20"/>
            </p:custDataLst>
          </p:nvPr>
        </p:nvCxnSpPr>
        <p:spPr>
          <a:xfrm>
            <a:off x="1523051" y="4432281"/>
            <a:ext cx="0" cy="277495"/>
          </a:xfrm>
          <a:prstGeom prst="line">
            <a:avLst/>
          </a:prstGeom>
          <a:ln w="28575">
            <a:solidFill>
              <a:schemeClr val="accent2"/>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79" name="Straight Connector 50" descr="e7d195523061f1c0deeec63e560781cfd59afb0ea006f2a87ABB68BF51EA6619813959095094C18C62A12F549504892A4AAA8C1554C6663626E05CA27F281A14E6983772AFC3FB97135759321DEA3D70145073B7709DEAFA93D9543D2964B039C506A08C8BE0AF5D04AAA5F2B154E5030577D0DE964E588E7F2BFA07B4AB6ADC8003FE6F2E51FFE3"/>
          <p:cNvCxnSpPr/>
          <p:nvPr>
            <p:custDataLst>
              <p:tags r:id="rId21"/>
            </p:custDataLst>
          </p:nvPr>
        </p:nvCxnSpPr>
        <p:spPr>
          <a:xfrm>
            <a:off x="5493280" y="4432281"/>
            <a:ext cx="0" cy="257175"/>
          </a:xfrm>
          <a:prstGeom prst="line">
            <a:avLst/>
          </a:prstGeom>
          <a:ln w="28575">
            <a:solidFill>
              <a:schemeClr val="accent4"/>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80" name="Straight Connector 50" descr="e7d195523061f1c0deeec63e560781cfd59afb0ea006f2a87ABB68BF51EA6619813959095094C18C62A12F549504892A4AAA8C1554C6663626E05CA27F281A14E6983772AFC3FB97135759321DEA3D70145073B7709DEAFA93D9543D2964B039C506A08C8BE0AF5D04AAA5F2B154E5030577D0DE964E588E7F2BFA07B4AB6ADC8003FE6F2E51FFE3"/>
          <p:cNvCxnSpPr/>
          <p:nvPr>
            <p:custDataLst>
              <p:tags r:id="rId22"/>
            </p:custDataLst>
          </p:nvPr>
        </p:nvCxnSpPr>
        <p:spPr>
          <a:xfrm>
            <a:off x="9195128" y="4432281"/>
            <a:ext cx="0" cy="277495"/>
          </a:xfrm>
          <a:prstGeom prst="line">
            <a:avLst/>
          </a:prstGeom>
          <a:ln w="28575">
            <a:solidFill>
              <a:schemeClr val="accent4"/>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81" name="文本框 80" descr="e7d195523061f1c0deeec63e560781cfd59afb0ea006f2a87ABB68BF51EA6619813959095094C18C62A12F549504892A4AAA8C1554C6663626E05CA27F281A14E6983772AFC3FB97135759321DEA3D709AACD122C08E6ED11241DF15C09E2C12DE3EE5ECBBE029142E78393D8F92674E12A8C0A9F7AD0B15E89D8F4F76499D0DF899BB6FF5AC3B6D"/>
          <p:cNvSpPr txBox="1"/>
          <p:nvPr>
            <p:custDataLst>
              <p:tags r:id="rId23"/>
            </p:custDataLst>
          </p:nvPr>
        </p:nvSpPr>
        <p:spPr>
          <a:xfrm>
            <a:off x="2480310" y="4836160"/>
            <a:ext cx="1800860" cy="706755"/>
          </a:xfrm>
          <a:prstGeom prst="rect">
            <a:avLst/>
          </a:prstGeom>
          <a:noFill/>
          <a:effectLst/>
        </p:spPr>
        <p:txBody>
          <a:bodyPr wrap="square" rtlCol="0">
            <a:spAutoFit/>
          </a:bodyPr>
          <a:lstStyle/>
          <a:p>
            <a:pPr algn="ctr" defTabSz="609600"/>
            <a:r>
              <a:rPr sz="2000" b="1">
                <a:solidFill>
                  <a:schemeClr val="tx1">
                    <a:lumMod val="85000"/>
                    <a:lumOff val="15000"/>
                  </a:schemeClr>
                </a:solidFill>
                <a:latin typeface="微软雅黑" panose="020B0503020204020204" pitchFamily="34" charset="-122"/>
                <a:ea typeface="微软雅黑" panose="020B0503020204020204" pitchFamily="34" charset="-122"/>
              </a:rPr>
              <a:t>（2）确定无效库存的结构。</a:t>
            </a:r>
            <a:endParaRPr sz="2000" b="1">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2" name="文本框 81" descr="e7d195523061f1c0deeec63e560781cfd59afb0ea006f2a87ABB68BF51EA6619813959095094C18C62A12F549504892A4AAA8C1554C6663626E05CA27F281A14E6983772AFC3FB97135759321DEA3D709AACD122C08E6ED11241DF15C09E2C12DE3EE5ECBBE029142E78393D8F92674E12A8C0A9F7AD0B15E89D8F4F76499D0DF899BB6FF5AC3B6D"/>
          <p:cNvSpPr txBox="1"/>
          <p:nvPr>
            <p:custDataLst>
              <p:tags r:id="rId24"/>
            </p:custDataLst>
          </p:nvPr>
        </p:nvSpPr>
        <p:spPr>
          <a:xfrm>
            <a:off x="4500245" y="4836160"/>
            <a:ext cx="1800860" cy="1014730"/>
          </a:xfrm>
          <a:prstGeom prst="rect">
            <a:avLst/>
          </a:prstGeom>
          <a:noFill/>
          <a:effectLst/>
        </p:spPr>
        <p:txBody>
          <a:bodyPr wrap="square" rtlCol="0">
            <a:spAutoFit/>
          </a:bodyPr>
          <a:lstStyle/>
          <a:p>
            <a:pPr algn="ctr" defTabSz="609600"/>
            <a:r>
              <a:rPr sz="2000" b="1">
                <a:solidFill>
                  <a:schemeClr val="tx1">
                    <a:lumMod val="85000"/>
                    <a:lumOff val="15000"/>
                  </a:schemeClr>
                </a:solidFill>
                <a:latin typeface="微软雅黑" panose="020B0503020204020204" pitchFamily="34" charset="-122"/>
                <a:ea typeface="微软雅黑" panose="020B0503020204020204" pitchFamily="34" charset="-122"/>
              </a:rPr>
              <a:t>（3）进一步确定无效库存的结构。</a:t>
            </a:r>
            <a:endParaRPr sz="2000" b="1">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3" name="文本框 82" descr="e7d195523061f1c0deeec63e560781cfd59afb0ea006f2a87ABB68BF51EA6619813959095094C18C62A12F549504892A4AAA8C1554C6663626E05CA27F281A14E6983772AFC3FB97135759321DEA3D709AACD122C08E6ED11241DF15C09E2C12DE3EE5ECBBE029142E78393D8F92674E12A8C0A9F7AD0B15E89D8F4F76499D0DF899BB6FF5AC3B6D"/>
          <p:cNvSpPr txBox="1"/>
          <p:nvPr>
            <p:custDataLst>
              <p:tags r:id="rId25"/>
            </p:custDataLst>
          </p:nvPr>
        </p:nvSpPr>
        <p:spPr>
          <a:xfrm>
            <a:off x="6418580" y="4836160"/>
            <a:ext cx="1800860" cy="706755"/>
          </a:xfrm>
          <a:prstGeom prst="rect">
            <a:avLst/>
          </a:prstGeom>
          <a:noFill/>
          <a:effectLst/>
        </p:spPr>
        <p:txBody>
          <a:bodyPr wrap="square" rtlCol="0">
            <a:spAutoFit/>
          </a:bodyPr>
          <a:lstStyle/>
          <a:p>
            <a:pPr algn="ctr" defTabSz="609600"/>
            <a:r>
              <a:rPr sz="2000" b="1">
                <a:solidFill>
                  <a:schemeClr val="tx1">
                    <a:lumMod val="85000"/>
                    <a:lumOff val="15000"/>
                  </a:schemeClr>
                </a:solidFill>
                <a:latin typeface="微软雅黑" panose="020B0503020204020204" pitchFamily="34" charset="-122"/>
                <a:ea typeface="微软雅黑" panose="020B0503020204020204" pitchFamily="34" charset="-122"/>
              </a:rPr>
              <a:t>（4）确定有效库存的结构。</a:t>
            </a:r>
            <a:endParaRPr sz="2000" b="1">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4" name="文本框 83" descr="e7d195523061f1c0deeec63e560781cfd59afb0ea006f2a87ABB68BF51EA6619813959095094C18C62A12F549504892A4AAA8C1554C6663626E05CA27F281A14E6983772AFC3FB97135759321DEA3D709AACD122C08E6ED11241DF15C09E2C12DE3EE5ECBBE029142E78393D8F92674E12A8C0A9F7AD0B15E89D8F4F76499D0DF899BB6FF5AC3B6D"/>
          <p:cNvSpPr txBox="1"/>
          <p:nvPr>
            <p:custDataLst>
              <p:tags r:id="rId26"/>
            </p:custDataLst>
          </p:nvPr>
        </p:nvSpPr>
        <p:spPr>
          <a:xfrm>
            <a:off x="8162290" y="4836160"/>
            <a:ext cx="1800860" cy="1014730"/>
          </a:xfrm>
          <a:prstGeom prst="rect">
            <a:avLst/>
          </a:prstGeom>
          <a:noFill/>
          <a:effectLst/>
        </p:spPr>
        <p:txBody>
          <a:bodyPr wrap="square" rtlCol="0">
            <a:spAutoFit/>
          </a:bodyPr>
          <a:lstStyle/>
          <a:p>
            <a:pPr algn="ctr" defTabSz="609600"/>
            <a:r>
              <a:rPr sz="2000" b="1">
                <a:solidFill>
                  <a:schemeClr val="tx1">
                    <a:lumMod val="85000"/>
                    <a:lumOff val="15000"/>
                  </a:schemeClr>
                </a:solidFill>
                <a:latin typeface="微软雅黑" panose="020B0503020204020204" pitchFamily="34" charset="-122"/>
                <a:ea typeface="微软雅黑" panose="020B0503020204020204" pitchFamily="34" charset="-122"/>
              </a:rPr>
              <a:t>（5）进一步确定有效库存的结构。</a:t>
            </a:r>
            <a:endParaRPr sz="2000" b="1">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 name="Freeform 6"/>
          <p:cNvSpPr/>
          <p:nvPr>
            <p:custDataLst>
              <p:tags r:id="rId27"/>
            </p:custDataLst>
          </p:nvPr>
        </p:nvSpPr>
        <p:spPr bwMode="auto">
          <a:xfrm>
            <a:off x="10054590" y="3309620"/>
            <a:ext cx="1885315" cy="895350"/>
          </a:xfrm>
          <a:custGeom>
            <a:avLst/>
            <a:gdLst>
              <a:gd name="T0" fmla="*/ 75 w 467"/>
              <a:gd name="T1" fmla="*/ 125 h 131"/>
              <a:gd name="T2" fmla="*/ 5 w 467"/>
              <a:gd name="T3" fmla="*/ 18 h 131"/>
              <a:gd name="T4" fmla="*/ 14 w 467"/>
              <a:gd name="T5" fmla="*/ 0 h 131"/>
              <a:gd name="T6" fmla="*/ 382 w 467"/>
              <a:gd name="T7" fmla="*/ 0 h 131"/>
              <a:gd name="T8" fmla="*/ 392 w 467"/>
              <a:gd name="T9" fmla="*/ 6 h 131"/>
              <a:gd name="T10" fmla="*/ 462 w 467"/>
              <a:gd name="T11" fmla="*/ 113 h 131"/>
              <a:gd name="T12" fmla="*/ 453 w 467"/>
              <a:gd name="T13" fmla="*/ 131 h 131"/>
              <a:gd name="T14" fmla="*/ 85 w 467"/>
              <a:gd name="T15" fmla="*/ 131 h 131"/>
              <a:gd name="T16" fmla="*/ 75 w 467"/>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131">
                <a:moveTo>
                  <a:pt x="75" y="125"/>
                </a:moveTo>
                <a:cubicBezTo>
                  <a:pt x="5" y="18"/>
                  <a:pt x="5" y="18"/>
                  <a:pt x="5" y="18"/>
                </a:cubicBezTo>
                <a:cubicBezTo>
                  <a:pt x="0" y="10"/>
                  <a:pt x="5" y="0"/>
                  <a:pt x="14" y="0"/>
                </a:cubicBezTo>
                <a:cubicBezTo>
                  <a:pt x="382" y="0"/>
                  <a:pt x="382" y="0"/>
                  <a:pt x="382" y="0"/>
                </a:cubicBezTo>
                <a:cubicBezTo>
                  <a:pt x="386" y="0"/>
                  <a:pt x="390" y="2"/>
                  <a:pt x="392" y="6"/>
                </a:cubicBezTo>
                <a:cubicBezTo>
                  <a:pt x="462" y="113"/>
                  <a:pt x="462" y="113"/>
                  <a:pt x="462" y="113"/>
                </a:cubicBezTo>
                <a:cubicBezTo>
                  <a:pt x="467" y="121"/>
                  <a:pt x="462" y="131"/>
                  <a:pt x="453" y="131"/>
                </a:cubicBezTo>
                <a:cubicBezTo>
                  <a:pt x="85" y="131"/>
                  <a:pt x="85" y="131"/>
                  <a:pt x="85" y="131"/>
                </a:cubicBezTo>
                <a:cubicBezTo>
                  <a:pt x="81" y="131"/>
                  <a:pt x="77" y="129"/>
                  <a:pt x="75" y="125"/>
                </a:cubicBezTo>
                <a:close/>
              </a:path>
            </a:pathLst>
          </a:custGeom>
          <a:solidFill>
            <a:schemeClr val="accent2"/>
          </a:solidFill>
          <a:ln>
            <a:noFill/>
          </a:ln>
          <a:effectLst/>
        </p:spPr>
        <p:txBody>
          <a:bodyPr vert="horz" wrap="square" lIns="91410" tIns="45705" rIns="91410" bIns="45705" numCol="1" anchor="t" anchorCtr="0" compatLnSpc="1"/>
          <a:lstStyle/>
          <a:p>
            <a:pPr defTabSz="609600"/>
            <a:endParaRPr lang="en-US" sz="2400">
              <a:solidFill>
                <a:prstClr val="black"/>
              </a:solidFill>
            </a:endParaRPr>
          </a:p>
        </p:txBody>
      </p:sp>
      <p:cxnSp>
        <p:nvCxnSpPr>
          <p:cNvPr id="9" name="Straight Connector 49" descr="e7d195523061f1c0deeec63e560781cfd59afb0ea006f2a87ABB68BF51EA6619813959095094C18C62A12F549504892A4AAA8C1554C6663626E05CA27F281A14E6983772AFC3FB97135759321DEA3D70145073B7709DEAFA93D9543D2964B039C506A08C8BE0AF5D04AAA5F2B154E5030577D0DE964E588E7F2BFA07B4AB6ADC8003FE6F2E51FFE3"/>
          <p:cNvCxnSpPr/>
          <p:nvPr>
            <p:custDataLst>
              <p:tags r:id="rId28"/>
            </p:custDataLst>
          </p:nvPr>
        </p:nvCxnSpPr>
        <p:spPr>
          <a:xfrm>
            <a:off x="11343904" y="4432281"/>
            <a:ext cx="0" cy="277495"/>
          </a:xfrm>
          <a:prstGeom prst="line">
            <a:avLst/>
          </a:prstGeom>
          <a:ln w="28575">
            <a:solidFill>
              <a:schemeClr val="accent2"/>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10" name="文本框 9" descr="e7d195523061f1c0deeec63e560781cfd59afb0ea006f2a87ABB68BF51EA6619813959095094C18C62A12F549504892A4AAA8C1554C6663626E05CA27F281A14E6983772AFC3FB97135759321DEA3D709AACD122C08E6ED11241DF15C09E2C12DE3EE5ECBBE029142E78393D8F92674E12A8C0A9F7AD0B15E89D8F4F76499D0DF899BB6FF5AC3B6D"/>
          <p:cNvSpPr txBox="1"/>
          <p:nvPr>
            <p:custDataLst>
              <p:tags r:id="rId29"/>
            </p:custDataLst>
          </p:nvPr>
        </p:nvSpPr>
        <p:spPr>
          <a:xfrm>
            <a:off x="10264140" y="4836160"/>
            <a:ext cx="1800860" cy="1014730"/>
          </a:xfrm>
          <a:prstGeom prst="rect">
            <a:avLst/>
          </a:prstGeom>
          <a:noFill/>
          <a:effectLst/>
        </p:spPr>
        <p:txBody>
          <a:bodyPr wrap="square" rtlCol="0">
            <a:spAutoFit/>
          </a:bodyPr>
          <a:lstStyle/>
          <a:p>
            <a:pPr algn="ctr" defTabSz="609600"/>
            <a:r>
              <a:rPr sz="2000" b="1">
                <a:solidFill>
                  <a:schemeClr val="tx1">
                    <a:lumMod val="85000"/>
                    <a:lumOff val="15000"/>
                  </a:schemeClr>
                </a:solidFill>
                <a:latin typeface="微软雅黑" panose="020B0503020204020204" pitchFamily="34" charset="-122"/>
                <a:ea typeface="微软雅黑" panose="020B0503020204020204" pitchFamily="34" charset="-122"/>
              </a:rPr>
              <a:t>（6）按 SKU 确定有效库存的结构。</a:t>
            </a:r>
            <a:endParaRPr sz="2000" b="1">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239" name="Group 22"/>
          <p:cNvGrpSpPr/>
          <p:nvPr/>
        </p:nvGrpSpPr>
        <p:grpSpPr>
          <a:xfrm>
            <a:off x="10746740" y="3538220"/>
            <a:ext cx="535305" cy="397510"/>
            <a:chOff x="5129089" y="3156352"/>
            <a:chExt cx="474198" cy="351905"/>
          </a:xfrm>
          <a:solidFill>
            <a:schemeClr val="bg1"/>
          </a:solidFill>
        </p:grpSpPr>
        <p:sp>
          <p:nvSpPr>
            <p:cNvPr id="242" name="Freeform 66"/>
            <p:cNvSpPr>
              <a:spLocks noEditPoints="1"/>
            </p:cNvSpPr>
            <p:nvPr>
              <p:custDataLst>
                <p:tags r:id="rId30"/>
              </p:custDataLst>
            </p:nvPr>
          </p:nvSpPr>
          <p:spPr bwMode="auto">
            <a:xfrm>
              <a:off x="5139073" y="3156352"/>
              <a:ext cx="459224" cy="279527"/>
            </a:xfrm>
            <a:custGeom>
              <a:avLst/>
              <a:gdLst>
                <a:gd name="T0" fmla="*/ 184 w 184"/>
                <a:gd name="T1" fmla="*/ 0 h 112"/>
                <a:gd name="T2" fmla="*/ 0 w 184"/>
                <a:gd name="T3" fmla="*/ 0 h 112"/>
                <a:gd name="T4" fmla="*/ 0 w 184"/>
                <a:gd name="T5" fmla="*/ 112 h 112"/>
                <a:gd name="T6" fmla="*/ 184 w 184"/>
                <a:gd name="T7" fmla="*/ 112 h 112"/>
                <a:gd name="T8" fmla="*/ 184 w 184"/>
                <a:gd name="T9" fmla="*/ 0 h 112"/>
                <a:gd name="T10" fmla="*/ 176 w 184"/>
                <a:gd name="T11" fmla="*/ 102 h 112"/>
                <a:gd name="T12" fmla="*/ 8 w 184"/>
                <a:gd name="T13" fmla="*/ 102 h 112"/>
                <a:gd name="T14" fmla="*/ 8 w 184"/>
                <a:gd name="T15" fmla="*/ 8 h 112"/>
                <a:gd name="T16" fmla="*/ 176 w 184"/>
                <a:gd name="T17" fmla="*/ 8 h 112"/>
                <a:gd name="T18" fmla="*/ 176 w 184"/>
                <a:gd name="T19" fmla="*/ 10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12">
                  <a:moveTo>
                    <a:pt x="184" y="0"/>
                  </a:moveTo>
                  <a:lnTo>
                    <a:pt x="0" y="0"/>
                  </a:lnTo>
                  <a:lnTo>
                    <a:pt x="0" y="112"/>
                  </a:lnTo>
                  <a:lnTo>
                    <a:pt x="184" y="112"/>
                  </a:lnTo>
                  <a:lnTo>
                    <a:pt x="184" y="0"/>
                  </a:lnTo>
                  <a:close/>
                  <a:moveTo>
                    <a:pt x="176" y="102"/>
                  </a:moveTo>
                  <a:lnTo>
                    <a:pt x="8" y="102"/>
                  </a:lnTo>
                  <a:lnTo>
                    <a:pt x="8" y="8"/>
                  </a:lnTo>
                  <a:lnTo>
                    <a:pt x="176" y="8"/>
                  </a:lnTo>
                  <a:lnTo>
                    <a:pt x="176" y="102"/>
                  </a:lnTo>
                  <a:close/>
                </a:path>
              </a:pathLst>
            </a:custGeom>
            <a:grpFill/>
            <a:ln>
              <a:noFill/>
            </a:ln>
          </p:spPr>
          <p:txBody>
            <a:bodyPr vert="horz" wrap="square" lIns="121882" tIns="60941" rIns="121882" bIns="60941" numCol="1" anchor="t" anchorCtr="0" compatLnSpc="1"/>
            <a:lstStyle/>
            <a:p>
              <a:endParaRPr lang="en-US" sz="1600">
                <a:solidFill>
                  <a:prstClr val="black"/>
                </a:solidFill>
                <a:cs typeface="+mn-ea"/>
                <a:sym typeface="+mn-lt"/>
              </a:endParaRPr>
            </a:p>
          </p:txBody>
        </p:sp>
        <p:sp>
          <p:nvSpPr>
            <p:cNvPr id="243" name="Freeform 67"/>
            <p:cNvSpPr/>
            <p:nvPr>
              <p:custDataLst>
                <p:tags r:id="rId31"/>
              </p:custDataLst>
            </p:nvPr>
          </p:nvSpPr>
          <p:spPr bwMode="auto">
            <a:xfrm>
              <a:off x="5129089" y="3448358"/>
              <a:ext cx="474198" cy="59899"/>
            </a:xfrm>
            <a:custGeom>
              <a:avLst/>
              <a:gdLst>
                <a:gd name="T0" fmla="*/ 190 w 190"/>
                <a:gd name="T1" fmla="*/ 16 h 24"/>
                <a:gd name="T2" fmla="*/ 188 w 190"/>
                <a:gd name="T3" fmla="*/ 0 h 24"/>
                <a:gd name="T4" fmla="*/ 3 w 190"/>
                <a:gd name="T5" fmla="*/ 0 h 24"/>
                <a:gd name="T6" fmla="*/ 0 w 190"/>
                <a:gd name="T7" fmla="*/ 16 h 24"/>
                <a:gd name="T8" fmla="*/ 0 w 190"/>
                <a:gd name="T9" fmla="*/ 16 h 24"/>
                <a:gd name="T10" fmla="*/ 0 w 190"/>
                <a:gd name="T11" fmla="*/ 24 h 24"/>
                <a:gd name="T12" fmla="*/ 190 w 190"/>
                <a:gd name="T13" fmla="*/ 24 h 24"/>
                <a:gd name="T14" fmla="*/ 190 w 190"/>
                <a:gd name="T15" fmla="*/ 16 h 24"/>
                <a:gd name="T16" fmla="*/ 190 w 190"/>
                <a:gd name="T17"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 h="24">
                  <a:moveTo>
                    <a:pt x="190" y="16"/>
                  </a:moveTo>
                  <a:lnTo>
                    <a:pt x="188" y="0"/>
                  </a:lnTo>
                  <a:lnTo>
                    <a:pt x="3" y="0"/>
                  </a:lnTo>
                  <a:lnTo>
                    <a:pt x="0" y="16"/>
                  </a:lnTo>
                  <a:lnTo>
                    <a:pt x="0" y="16"/>
                  </a:lnTo>
                  <a:lnTo>
                    <a:pt x="0" y="24"/>
                  </a:lnTo>
                  <a:lnTo>
                    <a:pt x="190" y="24"/>
                  </a:lnTo>
                  <a:lnTo>
                    <a:pt x="190" y="16"/>
                  </a:lnTo>
                  <a:lnTo>
                    <a:pt x="190" y="16"/>
                  </a:lnTo>
                  <a:close/>
                </a:path>
              </a:pathLst>
            </a:custGeom>
            <a:grpFill/>
            <a:ln>
              <a:noFill/>
            </a:ln>
          </p:spPr>
          <p:txBody>
            <a:bodyPr vert="horz" wrap="square" lIns="121882" tIns="60941" rIns="121882" bIns="60941" numCol="1" anchor="t" anchorCtr="0" compatLnSpc="1"/>
            <a:lstStyle/>
            <a:p>
              <a:endParaRPr lang="en-US" sz="1600">
                <a:solidFill>
                  <a:prstClr val="black"/>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up)">
                                      <p:cBhvr>
                                        <p:cTn id="7" dur="500"/>
                                        <p:tgtEl>
                                          <p:spTgt spid="73"/>
                                        </p:tgtEl>
                                      </p:cBhvr>
                                    </p:animEffect>
                                  </p:childTnLst>
                                </p:cTn>
                              </p:par>
                              <p:par>
                                <p:cTn id="8" presetID="22" presetClass="entr" presetSubtype="1" fill="hold"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wipe(up)">
                                      <p:cBhvr>
                                        <p:cTn id="10" dur="500"/>
                                        <p:tgtEl>
                                          <p:spTgt spid="75"/>
                                        </p:tgtEl>
                                      </p:cBhvr>
                                    </p:animEffect>
                                  </p:childTnLst>
                                </p:cTn>
                              </p:par>
                              <p:par>
                                <p:cTn id="11" presetID="22" presetClass="entr" presetSubtype="1" fill="hold" nodeType="withEffect">
                                  <p:stCondLst>
                                    <p:cond delay="0"/>
                                  </p:stCondLst>
                                  <p:childTnLst>
                                    <p:set>
                                      <p:cBhvr>
                                        <p:cTn id="12" dur="1" fill="hold">
                                          <p:stCondLst>
                                            <p:cond delay="0"/>
                                          </p:stCondLst>
                                        </p:cTn>
                                        <p:tgtEl>
                                          <p:spTgt spid="78"/>
                                        </p:tgtEl>
                                        <p:attrNameLst>
                                          <p:attrName>style.visibility</p:attrName>
                                        </p:attrNameLst>
                                      </p:cBhvr>
                                      <p:to>
                                        <p:strVal val="visible"/>
                                      </p:to>
                                    </p:set>
                                    <p:animEffect transition="in" filter="wipe(up)">
                                      <p:cBhvr>
                                        <p:cTn id="13" dur="500"/>
                                        <p:tgtEl>
                                          <p:spTgt spid="78"/>
                                        </p:tgtEl>
                                      </p:cBhvr>
                                    </p:animEffect>
                                  </p:childTnLst>
                                </p:cTn>
                              </p:par>
                              <p:par>
                                <p:cTn id="14" presetID="50" presetClass="entr" presetSubtype="0" decel="100000" fill="hold" grpId="0" nodeType="withEffect">
                                  <p:stCondLst>
                                    <p:cond delay="750"/>
                                  </p:stCondLst>
                                  <p:childTnLst>
                                    <p:set>
                                      <p:cBhvr>
                                        <p:cTn id="15" dur="1" fill="hold">
                                          <p:stCondLst>
                                            <p:cond delay="0"/>
                                          </p:stCondLst>
                                        </p:cTn>
                                        <p:tgtEl>
                                          <p:spTgt spid="77"/>
                                        </p:tgtEl>
                                        <p:attrNameLst>
                                          <p:attrName>style.visibility</p:attrName>
                                        </p:attrNameLst>
                                      </p:cBhvr>
                                      <p:to>
                                        <p:strVal val="visible"/>
                                      </p:to>
                                    </p:set>
                                    <p:anim calcmode="lin" valueType="num">
                                      <p:cBhvr>
                                        <p:cTn id="16" dur="1000" fill="hold"/>
                                        <p:tgtEl>
                                          <p:spTgt spid="77"/>
                                        </p:tgtEl>
                                        <p:attrNameLst>
                                          <p:attrName>ppt_w</p:attrName>
                                        </p:attrNameLst>
                                      </p:cBhvr>
                                      <p:tavLst>
                                        <p:tav tm="0">
                                          <p:val>
                                            <p:strVal val="#ppt_w+.3"/>
                                          </p:val>
                                        </p:tav>
                                        <p:tav tm="100000">
                                          <p:val>
                                            <p:strVal val="#ppt_w"/>
                                          </p:val>
                                        </p:tav>
                                      </p:tavLst>
                                    </p:anim>
                                    <p:anim calcmode="lin" valueType="num">
                                      <p:cBhvr>
                                        <p:cTn id="17" dur="1000" fill="hold"/>
                                        <p:tgtEl>
                                          <p:spTgt spid="77"/>
                                        </p:tgtEl>
                                        <p:attrNameLst>
                                          <p:attrName>ppt_h</p:attrName>
                                        </p:attrNameLst>
                                      </p:cBhvr>
                                      <p:tavLst>
                                        <p:tav tm="0">
                                          <p:val>
                                            <p:strVal val="#ppt_h"/>
                                          </p:val>
                                        </p:tav>
                                        <p:tav tm="100000">
                                          <p:val>
                                            <p:strVal val="#ppt_h"/>
                                          </p:val>
                                        </p:tav>
                                      </p:tavLst>
                                    </p:anim>
                                    <p:animEffect transition="in" filter="fade">
                                      <p:cBhvr>
                                        <p:cTn id="18" dur="1000"/>
                                        <p:tgtEl>
                                          <p:spTgt spid="77"/>
                                        </p:tgtEl>
                                      </p:cBhvr>
                                    </p:animEffect>
                                  </p:childTnLst>
                                </p:cTn>
                              </p:par>
                              <p:par>
                                <p:cTn id="19" presetID="22" presetClass="entr" presetSubtype="1" fill="hold" nodeType="withEffect">
                                  <p:stCondLst>
                                    <p:cond delay="0"/>
                                  </p:stCondLst>
                                  <p:childTnLst>
                                    <p:set>
                                      <p:cBhvr>
                                        <p:cTn id="20" dur="1" fill="hold">
                                          <p:stCondLst>
                                            <p:cond delay="0"/>
                                          </p:stCondLst>
                                        </p:cTn>
                                        <p:tgtEl>
                                          <p:spTgt spid="79"/>
                                        </p:tgtEl>
                                        <p:attrNameLst>
                                          <p:attrName>style.visibility</p:attrName>
                                        </p:attrNameLst>
                                      </p:cBhvr>
                                      <p:to>
                                        <p:strVal val="visible"/>
                                      </p:to>
                                    </p:set>
                                    <p:animEffect transition="in" filter="wipe(up)">
                                      <p:cBhvr>
                                        <p:cTn id="21" dur="500"/>
                                        <p:tgtEl>
                                          <p:spTgt spid="79"/>
                                        </p:tgtEl>
                                      </p:cBhvr>
                                    </p:animEffect>
                                  </p:childTnLst>
                                </p:cTn>
                              </p:par>
                              <p:par>
                                <p:cTn id="22" presetID="22" presetClass="entr" presetSubtype="1" fill="hold" nodeType="withEffect">
                                  <p:stCondLst>
                                    <p:cond delay="0"/>
                                  </p:stCondLst>
                                  <p:childTnLst>
                                    <p:set>
                                      <p:cBhvr>
                                        <p:cTn id="23" dur="1" fill="hold">
                                          <p:stCondLst>
                                            <p:cond delay="0"/>
                                          </p:stCondLst>
                                        </p:cTn>
                                        <p:tgtEl>
                                          <p:spTgt spid="80"/>
                                        </p:tgtEl>
                                        <p:attrNameLst>
                                          <p:attrName>style.visibility</p:attrName>
                                        </p:attrNameLst>
                                      </p:cBhvr>
                                      <p:to>
                                        <p:strVal val="visible"/>
                                      </p:to>
                                    </p:set>
                                    <p:animEffect transition="in" filter="wipe(up)">
                                      <p:cBhvr>
                                        <p:cTn id="24" dur="500"/>
                                        <p:tgtEl>
                                          <p:spTgt spid="80"/>
                                        </p:tgtEl>
                                      </p:cBhvr>
                                    </p:animEffect>
                                  </p:childTnLst>
                                </p:cTn>
                              </p:par>
                              <p:par>
                                <p:cTn id="25" presetID="50" presetClass="entr" presetSubtype="0" decel="100000" fill="hold" grpId="0" nodeType="withEffect">
                                  <p:stCondLst>
                                    <p:cond delay="750"/>
                                  </p:stCondLst>
                                  <p:childTnLst>
                                    <p:set>
                                      <p:cBhvr>
                                        <p:cTn id="26" dur="1" fill="hold">
                                          <p:stCondLst>
                                            <p:cond delay="0"/>
                                          </p:stCondLst>
                                        </p:cTn>
                                        <p:tgtEl>
                                          <p:spTgt spid="81"/>
                                        </p:tgtEl>
                                        <p:attrNameLst>
                                          <p:attrName>style.visibility</p:attrName>
                                        </p:attrNameLst>
                                      </p:cBhvr>
                                      <p:to>
                                        <p:strVal val="visible"/>
                                      </p:to>
                                    </p:set>
                                    <p:anim calcmode="lin" valueType="num">
                                      <p:cBhvr>
                                        <p:cTn id="27" dur="1000" fill="hold"/>
                                        <p:tgtEl>
                                          <p:spTgt spid="81"/>
                                        </p:tgtEl>
                                        <p:attrNameLst>
                                          <p:attrName>ppt_w</p:attrName>
                                        </p:attrNameLst>
                                      </p:cBhvr>
                                      <p:tavLst>
                                        <p:tav tm="0">
                                          <p:val>
                                            <p:strVal val="#ppt_w+.3"/>
                                          </p:val>
                                        </p:tav>
                                        <p:tav tm="100000">
                                          <p:val>
                                            <p:strVal val="#ppt_w"/>
                                          </p:val>
                                        </p:tav>
                                      </p:tavLst>
                                    </p:anim>
                                    <p:anim calcmode="lin" valueType="num">
                                      <p:cBhvr>
                                        <p:cTn id="28" dur="1000" fill="hold"/>
                                        <p:tgtEl>
                                          <p:spTgt spid="81"/>
                                        </p:tgtEl>
                                        <p:attrNameLst>
                                          <p:attrName>ppt_h</p:attrName>
                                        </p:attrNameLst>
                                      </p:cBhvr>
                                      <p:tavLst>
                                        <p:tav tm="0">
                                          <p:val>
                                            <p:strVal val="#ppt_h"/>
                                          </p:val>
                                        </p:tav>
                                        <p:tav tm="100000">
                                          <p:val>
                                            <p:strVal val="#ppt_h"/>
                                          </p:val>
                                        </p:tav>
                                      </p:tavLst>
                                    </p:anim>
                                    <p:animEffect transition="in" filter="fade">
                                      <p:cBhvr>
                                        <p:cTn id="29" dur="1000"/>
                                        <p:tgtEl>
                                          <p:spTgt spid="81"/>
                                        </p:tgtEl>
                                      </p:cBhvr>
                                    </p:animEffect>
                                  </p:childTnLst>
                                </p:cTn>
                              </p:par>
                              <p:par>
                                <p:cTn id="30" presetID="50" presetClass="entr" presetSubtype="0" decel="100000" fill="hold" grpId="0" nodeType="withEffect">
                                  <p:stCondLst>
                                    <p:cond delay="750"/>
                                  </p:stCondLst>
                                  <p:childTnLst>
                                    <p:set>
                                      <p:cBhvr>
                                        <p:cTn id="31" dur="1" fill="hold">
                                          <p:stCondLst>
                                            <p:cond delay="0"/>
                                          </p:stCondLst>
                                        </p:cTn>
                                        <p:tgtEl>
                                          <p:spTgt spid="82"/>
                                        </p:tgtEl>
                                        <p:attrNameLst>
                                          <p:attrName>style.visibility</p:attrName>
                                        </p:attrNameLst>
                                      </p:cBhvr>
                                      <p:to>
                                        <p:strVal val="visible"/>
                                      </p:to>
                                    </p:set>
                                    <p:anim calcmode="lin" valueType="num">
                                      <p:cBhvr>
                                        <p:cTn id="32" dur="1000" fill="hold"/>
                                        <p:tgtEl>
                                          <p:spTgt spid="82"/>
                                        </p:tgtEl>
                                        <p:attrNameLst>
                                          <p:attrName>ppt_w</p:attrName>
                                        </p:attrNameLst>
                                      </p:cBhvr>
                                      <p:tavLst>
                                        <p:tav tm="0">
                                          <p:val>
                                            <p:strVal val="#ppt_w+.3"/>
                                          </p:val>
                                        </p:tav>
                                        <p:tav tm="100000">
                                          <p:val>
                                            <p:strVal val="#ppt_w"/>
                                          </p:val>
                                        </p:tav>
                                      </p:tavLst>
                                    </p:anim>
                                    <p:anim calcmode="lin" valueType="num">
                                      <p:cBhvr>
                                        <p:cTn id="33" dur="1000" fill="hold"/>
                                        <p:tgtEl>
                                          <p:spTgt spid="82"/>
                                        </p:tgtEl>
                                        <p:attrNameLst>
                                          <p:attrName>ppt_h</p:attrName>
                                        </p:attrNameLst>
                                      </p:cBhvr>
                                      <p:tavLst>
                                        <p:tav tm="0">
                                          <p:val>
                                            <p:strVal val="#ppt_h"/>
                                          </p:val>
                                        </p:tav>
                                        <p:tav tm="100000">
                                          <p:val>
                                            <p:strVal val="#ppt_h"/>
                                          </p:val>
                                        </p:tav>
                                      </p:tavLst>
                                    </p:anim>
                                    <p:animEffect transition="in" filter="fade">
                                      <p:cBhvr>
                                        <p:cTn id="34" dur="1000"/>
                                        <p:tgtEl>
                                          <p:spTgt spid="82"/>
                                        </p:tgtEl>
                                      </p:cBhvr>
                                    </p:animEffect>
                                  </p:childTnLst>
                                </p:cTn>
                              </p:par>
                              <p:par>
                                <p:cTn id="35" presetID="50" presetClass="entr" presetSubtype="0" decel="100000" fill="hold" grpId="0" nodeType="withEffect">
                                  <p:stCondLst>
                                    <p:cond delay="750"/>
                                  </p:stCondLst>
                                  <p:childTnLst>
                                    <p:set>
                                      <p:cBhvr>
                                        <p:cTn id="36" dur="1" fill="hold">
                                          <p:stCondLst>
                                            <p:cond delay="0"/>
                                          </p:stCondLst>
                                        </p:cTn>
                                        <p:tgtEl>
                                          <p:spTgt spid="83"/>
                                        </p:tgtEl>
                                        <p:attrNameLst>
                                          <p:attrName>style.visibility</p:attrName>
                                        </p:attrNameLst>
                                      </p:cBhvr>
                                      <p:to>
                                        <p:strVal val="visible"/>
                                      </p:to>
                                    </p:set>
                                    <p:anim calcmode="lin" valueType="num">
                                      <p:cBhvr>
                                        <p:cTn id="37" dur="1000" fill="hold"/>
                                        <p:tgtEl>
                                          <p:spTgt spid="83"/>
                                        </p:tgtEl>
                                        <p:attrNameLst>
                                          <p:attrName>ppt_w</p:attrName>
                                        </p:attrNameLst>
                                      </p:cBhvr>
                                      <p:tavLst>
                                        <p:tav tm="0">
                                          <p:val>
                                            <p:strVal val="#ppt_w+.3"/>
                                          </p:val>
                                        </p:tav>
                                        <p:tav tm="100000">
                                          <p:val>
                                            <p:strVal val="#ppt_w"/>
                                          </p:val>
                                        </p:tav>
                                      </p:tavLst>
                                    </p:anim>
                                    <p:anim calcmode="lin" valueType="num">
                                      <p:cBhvr>
                                        <p:cTn id="38" dur="1000" fill="hold"/>
                                        <p:tgtEl>
                                          <p:spTgt spid="83"/>
                                        </p:tgtEl>
                                        <p:attrNameLst>
                                          <p:attrName>ppt_h</p:attrName>
                                        </p:attrNameLst>
                                      </p:cBhvr>
                                      <p:tavLst>
                                        <p:tav tm="0">
                                          <p:val>
                                            <p:strVal val="#ppt_h"/>
                                          </p:val>
                                        </p:tav>
                                        <p:tav tm="100000">
                                          <p:val>
                                            <p:strVal val="#ppt_h"/>
                                          </p:val>
                                        </p:tav>
                                      </p:tavLst>
                                    </p:anim>
                                    <p:animEffect transition="in" filter="fade">
                                      <p:cBhvr>
                                        <p:cTn id="39" dur="1000"/>
                                        <p:tgtEl>
                                          <p:spTgt spid="83"/>
                                        </p:tgtEl>
                                      </p:cBhvr>
                                    </p:animEffect>
                                  </p:childTnLst>
                                </p:cTn>
                              </p:par>
                              <p:par>
                                <p:cTn id="40" presetID="50" presetClass="entr" presetSubtype="0" decel="100000" fill="hold" grpId="0" nodeType="withEffect">
                                  <p:stCondLst>
                                    <p:cond delay="750"/>
                                  </p:stCondLst>
                                  <p:childTnLst>
                                    <p:set>
                                      <p:cBhvr>
                                        <p:cTn id="41" dur="1" fill="hold">
                                          <p:stCondLst>
                                            <p:cond delay="0"/>
                                          </p:stCondLst>
                                        </p:cTn>
                                        <p:tgtEl>
                                          <p:spTgt spid="84"/>
                                        </p:tgtEl>
                                        <p:attrNameLst>
                                          <p:attrName>style.visibility</p:attrName>
                                        </p:attrNameLst>
                                      </p:cBhvr>
                                      <p:to>
                                        <p:strVal val="visible"/>
                                      </p:to>
                                    </p:set>
                                    <p:anim calcmode="lin" valueType="num">
                                      <p:cBhvr>
                                        <p:cTn id="42" dur="1000" fill="hold"/>
                                        <p:tgtEl>
                                          <p:spTgt spid="84"/>
                                        </p:tgtEl>
                                        <p:attrNameLst>
                                          <p:attrName>ppt_w</p:attrName>
                                        </p:attrNameLst>
                                      </p:cBhvr>
                                      <p:tavLst>
                                        <p:tav tm="0">
                                          <p:val>
                                            <p:strVal val="#ppt_w+.3"/>
                                          </p:val>
                                        </p:tav>
                                        <p:tav tm="100000">
                                          <p:val>
                                            <p:strVal val="#ppt_w"/>
                                          </p:val>
                                        </p:tav>
                                      </p:tavLst>
                                    </p:anim>
                                    <p:anim calcmode="lin" valueType="num">
                                      <p:cBhvr>
                                        <p:cTn id="43" dur="1000" fill="hold"/>
                                        <p:tgtEl>
                                          <p:spTgt spid="84"/>
                                        </p:tgtEl>
                                        <p:attrNameLst>
                                          <p:attrName>ppt_h</p:attrName>
                                        </p:attrNameLst>
                                      </p:cBhvr>
                                      <p:tavLst>
                                        <p:tav tm="0">
                                          <p:val>
                                            <p:strVal val="#ppt_h"/>
                                          </p:val>
                                        </p:tav>
                                        <p:tav tm="100000">
                                          <p:val>
                                            <p:strVal val="#ppt_h"/>
                                          </p:val>
                                        </p:tav>
                                      </p:tavLst>
                                    </p:anim>
                                    <p:animEffect transition="in" filter="fade">
                                      <p:cBhvr>
                                        <p:cTn id="44" dur="1000"/>
                                        <p:tgtEl>
                                          <p:spTgt spid="84"/>
                                        </p:tgtEl>
                                      </p:cBhvr>
                                    </p:animEffect>
                                  </p:childTnLst>
                                </p:cTn>
                              </p:par>
                              <p:par>
                                <p:cTn id="45" presetID="22" presetClass="entr" presetSubtype="1"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up)">
                                      <p:cBhvr>
                                        <p:cTn id="47" dur="500"/>
                                        <p:tgtEl>
                                          <p:spTgt spid="9"/>
                                        </p:tgtEl>
                                      </p:cBhvr>
                                    </p:animEffect>
                                  </p:childTnLst>
                                </p:cTn>
                              </p:par>
                              <p:par>
                                <p:cTn id="48" presetID="50" presetClass="entr" presetSubtype="0" decel="100000" fill="hold" grpId="0" nodeType="withEffect">
                                  <p:stCondLst>
                                    <p:cond delay="750"/>
                                  </p:stCondLst>
                                  <p:childTnLst>
                                    <p:set>
                                      <p:cBhvr>
                                        <p:cTn id="49" dur="1" fill="hold">
                                          <p:stCondLst>
                                            <p:cond delay="0"/>
                                          </p:stCondLst>
                                        </p:cTn>
                                        <p:tgtEl>
                                          <p:spTgt spid="10"/>
                                        </p:tgtEl>
                                        <p:attrNameLst>
                                          <p:attrName>style.visibility</p:attrName>
                                        </p:attrNameLst>
                                      </p:cBhvr>
                                      <p:to>
                                        <p:strVal val="visible"/>
                                      </p:to>
                                    </p:set>
                                    <p:anim calcmode="lin" valueType="num">
                                      <p:cBhvr>
                                        <p:cTn id="50" dur="1000" fill="hold"/>
                                        <p:tgtEl>
                                          <p:spTgt spid="10"/>
                                        </p:tgtEl>
                                        <p:attrNameLst>
                                          <p:attrName>ppt_w</p:attrName>
                                        </p:attrNameLst>
                                      </p:cBhvr>
                                      <p:tavLst>
                                        <p:tav tm="0">
                                          <p:val>
                                            <p:strVal val="#ppt_w+.3"/>
                                          </p:val>
                                        </p:tav>
                                        <p:tav tm="100000">
                                          <p:val>
                                            <p:strVal val="#ppt_w"/>
                                          </p:val>
                                        </p:tav>
                                      </p:tavLst>
                                    </p:anim>
                                    <p:anim calcmode="lin" valueType="num">
                                      <p:cBhvr>
                                        <p:cTn id="51" dur="1000" fill="hold"/>
                                        <p:tgtEl>
                                          <p:spTgt spid="10"/>
                                        </p:tgtEl>
                                        <p:attrNameLst>
                                          <p:attrName>ppt_h</p:attrName>
                                        </p:attrNameLst>
                                      </p:cBhvr>
                                      <p:tavLst>
                                        <p:tav tm="0">
                                          <p:val>
                                            <p:strVal val="#ppt_h"/>
                                          </p:val>
                                        </p:tav>
                                        <p:tav tm="100000">
                                          <p:val>
                                            <p:strVal val="#ppt_h"/>
                                          </p:val>
                                        </p:tav>
                                      </p:tavLst>
                                    </p:anim>
                                    <p:animEffect transition="in" filter="fade">
                                      <p:cBhvr>
                                        <p:cTn id="5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bldLvl="0" animBg="1"/>
      <p:bldP spid="81" grpId="0" bldLvl="0" animBg="1"/>
      <p:bldP spid="82" grpId="0" bldLvl="0" animBg="1"/>
      <p:bldP spid="83" grpId="0" bldLvl="0" animBg="1"/>
      <p:bldP spid="84" grpId="0" bldLvl="0" animBg="1"/>
      <p:bldP spid="10"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p:txBody>
          <a:bodyPr/>
          <a:lstStyle/>
          <a:p>
            <a:r>
              <a:rPr lang="zh-CN" altLang="en-US">
                <a:latin typeface="+mn-lt"/>
                <a:ea typeface="+mn-ea"/>
                <a:cs typeface="+mn-ea"/>
                <a:sym typeface="+mn-lt"/>
              </a:rPr>
              <a:t>一、库存体系</a:t>
            </a:r>
            <a:endParaRPr lang="zh-CN" altLang="en-US">
              <a:latin typeface="+mn-lt"/>
              <a:ea typeface="+mn-ea"/>
              <a:cs typeface="+mn-ea"/>
              <a:sym typeface="+mn-lt"/>
            </a:endParaRPr>
          </a:p>
        </p:txBody>
      </p:sp>
      <p:sp>
        <p:nvSpPr>
          <p:cNvPr id="14" name="文本框 5"/>
          <p:cNvSpPr txBox="1">
            <a:spLocks noChangeArrowheads="1"/>
          </p:cNvSpPr>
          <p:nvPr>
            <p:custDataLst>
              <p:tags r:id="rId2"/>
            </p:custDataLst>
          </p:nvPr>
        </p:nvSpPr>
        <p:spPr bwMode="auto">
          <a:xfrm>
            <a:off x="7849701" y="307062"/>
            <a:ext cx="196664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dist"/>
            <a:r>
              <a:rPr lang="zh-CN" altLang="en-US" sz="2400" b="1" dirty="0" smtClean="0">
                <a:solidFill>
                  <a:schemeClr val="accent1"/>
                </a:solidFill>
                <a:latin typeface="+mn-lt"/>
                <a:ea typeface="+mn-ea"/>
                <a:cs typeface="+mn-ea"/>
                <a:sym typeface="+mn-lt"/>
              </a:rPr>
              <a:t>相关知识</a:t>
            </a:r>
            <a:endParaRPr lang="zh-CN" altLang="en-US" sz="2400" b="1" dirty="0" smtClean="0">
              <a:solidFill>
                <a:schemeClr val="accent1"/>
              </a:solidFill>
              <a:latin typeface="+mn-lt"/>
              <a:ea typeface="+mn-ea"/>
              <a:cs typeface="+mn-ea"/>
              <a:sym typeface="+mn-lt"/>
            </a:endParaRPr>
          </a:p>
        </p:txBody>
      </p:sp>
      <p:pic>
        <p:nvPicPr>
          <p:cNvPr id="5" name="图片 4"/>
          <p:cNvPicPr>
            <a:picLocks noChangeAspect="1"/>
          </p:cNvPicPr>
          <p:nvPr>
            <p:custDataLst>
              <p:tags r:id="rId3"/>
            </p:custDataLst>
          </p:nvPr>
        </p:nvPicPr>
        <p:blipFill>
          <a:blip r:embed="rId4">
            <a:duotone>
              <a:schemeClr val="accent1">
                <a:shade val="45000"/>
                <a:satMod val="135000"/>
              </a:schemeClr>
              <a:prstClr val="white"/>
            </a:duotone>
          </a:blip>
          <a:stretch>
            <a:fillRect/>
          </a:stretch>
        </p:blipFill>
        <p:spPr>
          <a:xfrm>
            <a:off x="1887855" y="1219200"/>
            <a:ext cx="7693660" cy="4340225"/>
          </a:xfrm>
          <a:prstGeom prst="rect">
            <a:avLst/>
          </a:prstGeom>
        </p:spPr>
      </p:pic>
      <p:grpSp>
        <p:nvGrpSpPr>
          <p:cNvPr id="26" name="组合 13"/>
          <p:cNvGrpSpPr/>
          <p:nvPr/>
        </p:nvGrpSpPr>
        <p:grpSpPr>
          <a:xfrm>
            <a:off x="1887232" y="5855444"/>
            <a:ext cx="7694295" cy="681991"/>
            <a:chOff x="-570209" y="985036"/>
            <a:chExt cx="3867622" cy="405792"/>
          </a:xfrm>
          <a:solidFill>
            <a:schemeClr val="accent2"/>
          </a:solidFill>
        </p:grpSpPr>
        <p:sp>
          <p:nvSpPr>
            <p:cNvPr id="27" name="矩形 25"/>
            <p:cNvSpPr/>
            <p:nvPr>
              <p:custDataLst>
                <p:tags r:id="rId5"/>
              </p:custDataLst>
            </p:nvPr>
          </p:nvSpPr>
          <p:spPr>
            <a:xfrm flipV="1">
              <a:off x="-570209" y="985036"/>
              <a:ext cx="3867622" cy="405792"/>
            </a:xfrm>
            <a:custGeom>
              <a:avLst/>
              <a:gdLst/>
              <a:ahLst/>
              <a:cxnLst/>
              <a:rect l="l" t="t" r="r" b="b"/>
              <a:pathLst>
                <a:path w="1800200" h="405747">
                  <a:moveTo>
                    <a:pt x="0" y="0"/>
                  </a:moveTo>
                  <a:lnTo>
                    <a:pt x="1800200" y="0"/>
                  </a:lnTo>
                  <a:lnTo>
                    <a:pt x="1800200" y="297062"/>
                  </a:lnTo>
                  <a:lnTo>
                    <a:pt x="986506" y="297062"/>
                  </a:lnTo>
                  <a:lnTo>
                    <a:pt x="900101" y="405747"/>
                  </a:lnTo>
                  <a:lnTo>
                    <a:pt x="813696" y="297062"/>
                  </a:lnTo>
                  <a:lnTo>
                    <a:pt x="0" y="2970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prstClr val="white"/>
                </a:solidFill>
                <a:cs typeface="+mn-ea"/>
                <a:sym typeface="+mn-lt"/>
              </a:endParaRPr>
            </a:p>
          </p:txBody>
        </p:sp>
        <p:sp>
          <p:nvSpPr>
            <p:cNvPr id="28" name="TextBox 15"/>
            <p:cNvSpPr txBox="1"/>
            <p:nvPr>
              <p:custDataLst>
                <p:tags r:id="rId6"/>
              </p:custDataLst>
            </p:nvPr>
          </p:nvSpPr>
          <p:spPr>
            <a:xfrm>
              <a:off x="807075" y="1132019"/>
              <a:ext cx="1113334" cy="237279"/>
            </a:xfrm>
            <a:prstGeom prst="rect">
              <a:avLst/>
            </a:prstGeom>
            <a:grpFill/>
          </p:spPr>
          <p:txBody>
            <a:bodyPr wrap="none" rtlCol="0">
              <a:spAutoFit/>
            </a:bodyPr>
            <a:lstStyle/>
            <a:p>
              <a:pPr algn="ctr"/>
              <a:r>
                <a:rPr lang="zh-CN" altLang="en-US" sz="2000" b="1">
                  <a:solidFill>
                    <a:prstClr val="white"/>
                  </a:solidFill>
                  <a:cs typeface="+mn-ea"/>
                  <a:sym typeface="+mn-lt"/>
                </a:rPr>
                <a:t>　库存体系示意图</a:t>
              </a:r>
              <a:endParaRPr lang="zh-CN" altLang="en-US" sz="2000" b="1">
                <a:solidFill>
                  <a:prstClr val="white"/>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p:txBody>
          <a:bodyPr/>
          <a:lstStyle/>
          <a:p>
            <a:r>
              <a:rPr lang="zh-CN" altLang="en-US">
                <a:latin typeface="+mn-lt"/>
                <a:ea typeface="+mn-ea"/>
                <a:cs typeface="+mn-ea"/>
                <a:sym typeface="+mn-lt"/>
              </a:rPr>
              <a:t>二、安全库存数量、库存天数、库存周转率</a:t>
            </a:r>
            <a:endParaRPr lang="zh-CN" altLang="en-US">
              <a:latin typeface="+mn-lt"/>
              <a:ea typeface="+mn-ea"/>
              <a:cs typeface="+mn-ea"/>
              <a:sym typeface="+mn-lt"/>
            </a:endParaRPr>
          </a:p>
        </p:txBody>
      </p:sp>
      <p:sp>
        <p:nvSpPr>
          <p:cNvPr id="14" name="文本框 5"/>
          <p:cNvSpPr txBox="1">
            <a:spLocks noChangeArrowheads="1"/>
          </p:cNvSpPr>
          <p:nvPr>
            <p:custDataLst>
              <p:tags r:id="rId2"/>
            </p:custDataLst>
          </p:nvPr>
        </p:nvSpPr>
        <p:spPr bwMode="auto">
          <a:xfrm>
            <a:off x="7849701" y="307062"/>
            <a:ext cx="196664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dist"/>
            <a:r>
              <a:rPr lang="zh-CN" altLang="en-US" sz="2400" b="1" dirty="0" smtClean="0">
                <a:solidFill>
                  <a:schemeClr val="accent1"/>
                </a:solidFill>
                <a:latin typeface="+mn-lt"/>
                <a:ea typeface="+mn-ea"/>
                <a:cs typeface="+mn-ea"/>
                <a:sym typeface="+mn-lt"/>
              </a:rPr>
              <a:t>相关知识</a:t>
            </a:r>
            <a:endParaRPr lang="zh-CN" altLang="en-US" sz="2400" b="1" dirty="0" smtClean="0">
              <a:solidFill>
                <a:schemeClr val="accent1"/>
              </a:solidFill>
              <a:latin typeface="+mn-lt"/>
              <a:ea typeface="+mn-ea"/>
              <a:cs typeface="+mn-ea"/>
              <a:sym typeface="+mn-lt"/>
            </a:endParaRPr>
          </a:p>
        </p:txBody>
      </p:sp>
      <p:sp>
        <p:nvSpPr>
          <p:cNvPr id="40" name="内容占位符 2"/>
          <p:cNvSpPr>
            <a:spLocks noGrp="1"/>
          </p:cNvSpPr>
          <p:nvPr>
            <p:ph idx="1"/>
            <p:custDataLst>
              <p:tags r:id="rId3"/>
            </p:custDataLst>
          </p:nvPr>
        </p:nvSpPr>
        <p:spPr>
          <a:xfrm>
            <a:off x="494665" y="1692910"/>
            <a:ext cx="10824210" cy="1295400"/>
          </a:xfrm>
        </p:spPr>
        <p:txBody>
          <a:bodyPr>
            <a:noAutofit/>
          </a:bodyPr>
          <a:lstStyle/>
          <a:p>
            <a:r>
              <a:rPr lang="zh-CN" altLang="en-US" sz="2000">
                <a:cs typeface="+mn-ea"/>
                <a:sym typeface="+mn-lt"/>
              </a:rPr>
              <a:t>库存体系可以帮助店铺了解库存的基本结构情况，要想进一步判断库存是否能够满足销售需要、各商品的库存数量是否合理等，则可以借助库存天数和库存周转率等指标量化库存，以确认库存数据是否足够、合理或安全。</a:t>
            </a:r>
            <a:endParaRPr lang="zh-CN" altLang="en-US" sz="2000">
              <a:cs typeface="+mn-ea"/>
              <a:sym typeface="+mn-lt"/>
            </a:endParaRPr>
          </a:p>
        </p:txBody>
      </p:sp>
      <p:grpSp>
        <p:nvGrpSpPr>
          <p:cNvPr id="7" name="组合 6"/>
          <p:cNvGrpSpPr/>
          <p:nvPr/>
        </p:nvGrpSpPr>
        <p:grpSpPr>
          <a:xfrm>
            <a:off x="2671237" y="3593152"/>
            <a:ext cx="8301990" cy="2159000"/>
            <a:chOff x="3456781" y="1583903"/>
            <a:chExt cx="7203915" cy="2159000"/>
          </a:xfrm>
        </p:grpSpPr>
        <p:sp>
          <p:nvSpPr>
            <p:cNvPr id="8" name="矩形 7"/>
            <p:cNvSpPr/>
            <p:nvPr>
              <p:custDataLst>
                <p:tags r:id="rId4"/>
              </p:custDataLst>
            </p:nvPr>
          </p:nvSpPr>
          <p:spPr>
            <a:xfrm>
              <a:off x="3461189" y="1583903"/>
              <a:ext cx="3560632" cy="460375"/>
            </a:xfrm>
            <a:prstGeom prst="rect">
              <a:avLst/>
            </a:prstGeom>
          </p:spPr>
          <p:txBody>
            <a:bodyPr wrap="square">
              <a:spAutoFit/>
            </a:bodyPr>
            <a:lstStyle/>
            <a:p>
              <a:pPr defTabSz="1176655"/>
              <a:r>
                <a:rPr lang="zh-CN" altLang="en-US" b="1">
                  <a:solidFill>
                    <a:srgbClr val="008000"/>
                  </a:solidFill>
                  <a:cs typeface="+mn-ea"/>
                  <a:sym typeface="+mn-lt"/>
                </a:rPr>
                <a:t>库存天数</a:t>
              </a:r>
              <a:endParaRPr lang="zh-CN" altLang="en-US" b="1">
                <a:solidFill>
                  <a:srgbClr val="008000"/>
                </a:solidFill>
                <a:cs typeface="+mn-ea"/>
                <a:sym typeface="+mn-lt"/>
              </a:endParaRPr>
            </a:p>
          </p:txBody>
        </p:sp>
        <p:sp>
          <p:nvSpPr>
            <p:cNvPr id="9" name="矩形 8"/>
            <p:cNvSpPr/>
            <p:nvPr>
              <p:custDataLst>
                <p:tags r:id="rId5"/>
              </p:custDataLst>
            </p:nvPr>
          </p:nvSpPr>
          <p:spPr>
            <a:xfrm>
              <a:off x="3456781" y="2112858"/>
              <a:ext cx="7203915" cy="1630045"/>
            </a:xfrm>
            <a:prstGeom prst="rect">
              <a:avLst/>
            </a:prstGeom>
          </p:spPr>
          <p:txBody>
            <a:bodyPr wrap="square">
              <a:spAutoFit/>
            </a:bodyPr>
            <a:lstStyle/>
            <a:p>
              <a:pPr defTabSz="1176655"/>
              <a:r>
                <a:rPr lang="zh-CN" altLang="en-US" sz="2000" dirty="0">
                  <a:solidFill>
                    <a:srgbClr val="474747"/>
                  </a:solidFill>
                  <a:cs typeface="+mn-ea"/>
                  <a:sym typeface="+mn-lt"/>
                </a:rPr>
                <a:t>库存天数可以有效衡量库存滚动变化的情况，是衡量库存在可持续销售期的追踪指标，其优势于既考虑了销售变动对库存的影响，又可以将“总量—结构—SKU”体系的安全库存标准统一化管理。库存天数计算公式为：</a:t>
              </a:r>
              <a:r>
                <a:rPr lang="zh-CN" altLang="en-US" sz="2000" b="1" dirty="0">
                  <a:solidFill>
                    <a:srgbClr val="474747"/>
                  </a:solidFill>
                  <a:cs typeface="+mn-ea"/>
                  <a:sym typeface="+mn-lt"/>
                </a:rPr>
                <a:t>库存天数 = 期末库存数量 ÷（某销售期的销售数量 ÷ 该销售期天数）。</a:t>
              </a:r>
              <a:endParaRPr lang="zh-CN" altLang="en-US" sz="2000" b="1" dirty="0">
                <a:solidFill>
                  <a:srgbClr val="474747"/>
                </a:solidFill>
                <a:cs typeface="+mn-ea"/>
                <a:sym typeface="+mn-lt"/>
              </a:endParaRPr>
            </a:p>
          </p:txBody>
        </p:sp>
      </p:grpSp>
      <p:grpSp>
        <p:nvGrpSpPr>
          <p:cNvPr id="10" name="组合 9"/>
          <p:cNvGrpSpPr/>
          <p:nvPr/>
        </p:nvGrpSpPr>
        <p:grpSpPr>
          <a:xfrm>
            <a:off x="1165323" y="3741498"/>
            <a:ext cx="1224136" cy="1224136"/>
            <a:chOff x="1872605" y="1439887"/>
            <a:chExt cx="1224136" cy="1224136"/>
          </a:xfrm>
        </p:grpSpPr>
        <p:sp>
          <p:nvSpPr>
            <p:cNvPr id="11" name="椭圆 10"/>
            <p:cNvSpPr/>
            <p:nvPr>
              <p:custDataLst>
                <p:tags r:id="rId6"/>
              </p:custDataLst>
            </p:nvPr>
          </p:nvSpPr>
          <p:spPr>
            <a:xfrm>
              <a:off x="1872605" y="1439887"/>
              <a:ext cx="1224136" cy="1224136"/>
            </a:xfrm>
            <a:prstGeom prst="ellipse">
              <a:avLst/>
            </a:prstGeom>
            <a:solidFill>
              <a:schemeClr val="accent2"/>
            </a:solidFill>
            <a:ln w="25400" cap="flat" cmpd="sng" algn="ctr">
              <a:noFill/>
              <a:prstDash val="solid"/>
            </a:ln>
            <a:effectLst/>
          </p:spPr>
          <p:txBody>
            <a:bodyPr rtlCol="0" anchor="ctr"/>
            <a:lstStyle/>
            <a:p>
              <a:pPr algn="ctr">
                <a:defRPr/>
              </a:pPr>
              <a:endParaRPr lang="zh-CN" altLang="en-US" kern="0" smtClean="0">
                <a:solidFill>
                  <a:prstClr val="white"/>
                </a:solidFill>
                <a:cs typeface="+mn-ea"/>
                <a:sym typeface="+mn-lt"/>
              </a:endParaRPr>
            </a:p>
          </p:txBody>
        </p:sp>
        <p:pic>
          <p:nvPicPr>
            <p:cNvPr id="12" name="Picture 14" descr="C:\Users\Administrator\Desktop\01.png"/>
            <p:cNvPicPr>
              <a:picLocks noChangeAspect="1" noChangeArrowheads="1"/>
            </p:cNvPicPr>
            <p:nvPr>
              <p:custDataLst>
                <p:tags r:id="rId7"/>
              </p:custDataLst>
            </p:nvPr>
          </p:nvPicPr>
          <p:blipFill rotWithShape="1">
            <a:blip r:embed="rId8" cstate="print">
              <a:extLst>
                <a:ext uri="{28A0092B-C50C-407E-A947-70E740481C1C}">
                  <a14:useLocalDpi xmlns:a14="http://schemas.microsoft.com/office/drawing/2010/main" val="0"/>
                </a:ext>
              </a:extLst>
            </a:blip>
            <a:srcRect l="33811" t="34835" r="32541" b="30165"/>
            <a:stretch>
              <a:fillRect/>
            </a:stretch>
          </p:blipFill>
          <p:spPr bwMode="auto">
            <a:xfrm>
              <a:off x="2156359" y="1701565"/>
              <a:ext cx="656628" cy="773897"/>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圆角矩形 12"/>
          <p:cNvSpPr/>
          <p:nvPr/>
        </p:nvSpPr>
        <p:spPr>
          <a:xfrm>
            <a:off x="494665" y="3387090"/>
            <a:ext cx="10702925" cy="2689860"/>
          </a:xfrm>
          <a:prstGeom prst="roundRect">
            <a:avLst/>
          </a:prstGeom>
          <a:noFill/>
          <a:ln w="28575">
            <a:solidFill>
              <a:schemeClr val="accent5"/>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65095" y="6188075"/>
            <a:ext cx="6846570" cy="450215"/>
          </a:xfrm>
          <a:prstGeom prst="rect">
            <a:avLst/>
          </a:prstGeom>
          <a:solidFill>
            <a:schemeClr val="accent3">
              <a:lumMod val="20000"/>
              <a:lumOff val="80000"/>
            </a:schemeClr>
          </a:solidFill>
          <a:ln>
            <a:solidFill>
              <a:schemeClr val="accent5">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27" name="组合 26"/>
          <p:cNvGrpSpPr/>
          <p:nvPr/>
        </p:nvGrpSpPr>
        <p:grpSpPr>
          <a:xfrm>
            <a:off x="2671237" y="1252588"/>
            <a:ext cx="8191500" cy="1543685"/>
            <a:chOff x="3456780" y="3096071"/>
            <a:chExt cx="7107905" cy="1543685"/>
          </a:xfrm>
        </p:grpSpPr>
        <p:sp>
          <p:nvSpPr>
            <p:cNvPr id="28" name="矩形 27"/>
            <p:cNvSpPr/>
            <p:nvPr>
              <p:custDataLst>
                <p:tags r:id="rId1"/>
              </p:custDataLst>
            </p:nvPr>
          </p:nvSpPr>
          <p:spPr>
            <a:xfrm>
              <a:off x="3456780" y="3096071"/>
              <a:ext cx="5042785" cy="460375"/>
            </a:xfrm>
            <a:prstGeom prst="rect">
              <a:avLst/>
            </a:prstGeom>
          </p:spPr>
          <p:txBody>
            <a:bodyPr wrap="square">
              <a:spAutoFit/>
            </a:bodyPr>
            <a:lstStyle/>
            <a:p>
              <a:pPr defTabSz="1176655"/>
              <a:r>
                <a:rPr lang="zh-CN" altLang="en-US" b="1">
                  <a:solidFill>
                    <a:srgbClr val="008000"/>
                  </a:solidFill>
                  <a:cs typeface="+mn-ea"/>
                  <a:sym typeface="+mn-lt"/>
                </a:rPr>
                <a:t>库存周转率</a:t>
              </a:r>
              <a:endParaRPr lang="zh-CN" altLang="en-US" b="1">
                <a:solidFill>
                  <a:srgbClr val="008000"/>
                </a:solidFill>
                <a:cs typeface="+mn-ea"/>
                <a:sym typeface="+mn-lt"/>
              </a:endParaRPr>
            </a:p>
          </p:txBody>
        </p:sp>
        <p:sp>
          <p:nvSpPr>
            <p:cNvPr id="29" name="矩形 28"/>
            <p:cNvSpPr/>
            <p:nvPr>
              <p:custDataLst>
                <p:tags r:id="rId2"/>
              </p:custDataLst>
            </p:nvPr>
          </p:nvSpPr>
          <p:spPr>
            <a:xfrm>
              <a:off x="3456780" y="3625026"/>
              <a:ext cx="7107905" cy="1014730"/>
            </a:xfrm>
            <a:prstGeom prst="rect">
              <a:avLst/>
            </a:prstGeom>
          </p:spPr>
          <p:txBody>
            <a:bodyPr wrap="square">
              <a:spAutoFit/>
            </a:bodyPr>
            <a:lstStyle/>
            <a:p>
              <a:pPr defTabSz="1176655"/>
              <a:r>
                <a:rPr lang="zh-CN" altLang="en-US" sz="2000">
                  <a:solidFill>
                    <a:srgbClr val="474747"/>
                  </a:solidFill>
                  <a:cs typeface="+mn-ea"/>
                  <a:sym typeface="+mn-lt"/>
                </a:rPr>
                <a:t>库存周转率可以从财务的角度监控库存安全。该指标一般以月、季度、半年或年为周期，计算公式为：</a:t>
              </a:r>
              <a:r>
                <a:rPr lang="zh-CN" altLang="en-US" sz="2000" b="1">
                  <a:solidFill>
                    <a:srgbClr val="474747"/>
                  </a:solidFill>
                  <a:cs typeface="+mn-ea"/>
                  <a:sym typeface="+mn-lt"/>
                </a:rPr>
                <a:t>库存周转率 = 销售数量 ÷[（期初库存数量 + 期末库存数量）÷2]。</a:t>
              </a:r>
              <a:endParaRPr lang="zh-CN" altLang="en-US" sz="2000" b="1">
                <a:solidFill>
                  <a:srgbClr val="474747"/>
                </a:solidFill>
                <a:cs typeface="+mn-ea"/>
                <a:sym typeface="+mn-lt"/>
              </a:endParaRPr>
            </a:p>
          </p:txBody>
        </p:sp>
      </p:grpSp>
      <p:grpSp>
        <p:nvGrpSpPr>
          <p:cNvPr id="34" name="组合 33"/>
          <p:cNvGrpSpPr/>
          <p:nvPr/>
        </p:nvGrpSpPr>
        <p:grpSpPr>
          <a:xfrm>
            <a:off x="806720" y="951222"/>
            <a:ext cx="1800200" cy="2039594"/>
            <a:chOff x="1584573" y="2592015"/>
            <a:chExt cx="1800200" cy="2039594"/>
          </a:xfrm>
        </p:grpSpPr>
        <p:sp>
          <p:nvSpPr>
            <p:cNvPr id="35" name="椭圆 34"/>
            <p:cNvSpPr/>
            <p:nvPr>
              <p:custDataLst>
                <p:tags r:id="rId3"/>
              </p:custDataLst>
            </p:nvPr>
          </p:nvSpPr>
          <p:spPr>
            <a:xfrm>
              <a:off x="1872605" y="2999802"/>
              <a:ext cx="1224136" cy="1224136"/>
            </a:xfrm>
            <a:prstGeom prst="ellipse">
              <a:avLst/>
            </a:prstGeom>
            <a:solidFill>
              <a:schemeClr val="accent3"/>
            </a:solidFill>
            <a:ln w="25400" cap="flat" cmpd="sng" algn="ctr">
              <a:noFill/>
              <a:prstDash val="solid"/>
            </a:ln>
            <a:effectLst/>
          </p:spPr>
          <p:txBody>
            <a:bodyPr rtlCol="0" anchor="ctr"/>
            <a:lstStyle/>
            <a:p>
              <a:pPr algn="ctr">
                <a:defRPr/>
              </a:pPr>
              <a:endParaRPr lang="zh-CN" altLang="en-US" kern="0" smtClean="0">
                <a:solidFill>
                  <a:prstClr val="white"/>
                </a:solidFill>
                <a:cs typeface="+mn-ea"/>
                <a:sym typeface="+mn-lt"/>
              </a:endParaRPr>
            </a:p>
          </p:txBody>
        </p:sp>
        <p:pic>
          <p:nvPicPr>
            <p:cNvPr id="36" name="Picture 15" descr="C:\Users\Administrator\Desktop\02.png"/>
            <p:cNvPicPr>
              <a:picLocks noChangeAspect="1" noChangeArrowheads="1"/>
            </p:cNvPicPr>
            <p:nvPr>
              <p:custDataLst>
                <p:tags r:id="rId4"/>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584573" y="2592015"/>
              <a:ext cx="1800200" cy="203959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标题 3"/>
          <p:cNvSpPr>
            <a:spLocks noGrp="1"/>
          </p:cNvSpPr>
          <p:nvPr>
            <p:ph type="title"/>
            <p:custDataLst>
              <p:tags r:id="rId6"/>
            </p:custDataLst>
          </p:nvPr>
        </p:nvSpPr>
        <p:spPr/>
        <p:txBody>
          <a:bodyPr/>
          <a:lstStyle/>
          <a:p>
            <a:r>
              <a:rPr lang="zh-CN" altLang="en-US">
                <a:latin typeface="+mn-lt"/>
                <a:ea typeface="+mn-ea"/>
                <a:cs typeface="+mn-ea"/>
                <a:sym typeface="+mn-lt"/>
              </a:rPr>
              <a:t>二、安全库存数量、库存天数、库存周转率</a:t>
            </a:r>
            <a:endParaRPr lang="zh-CN" altLang="en-US">
              <a:latin typeface="+mn-lt"/>
              <a:ea typeface="+mn-ea"/>
              <a:cs typeface="+mn-ea"/>
              <a:sym typeface="+mn-lt"/>
            </a:endParaRPr>
          </a:p>
        </p:txBody>
      </p:sp>
      <p:sp>
        <p:nvSpPr>
          <p:cNvPr id="14" name="文本框 5"/>
          <p:cNvSpPr txBox="1">
            <a:spLocks noChangeArrowheads="1"/>
          </p:cNvSpPr>
          <p:nvPr>
            <p:custDataLst>
              <p:tags r:id="rId7"/>
            </p:custDataLst>
          </p:nvPr>
        </p:nvSpPr>
        <p:spPr bwMode="auto">
          <a:xfrm>
            <a:off x="7849701" y="307062"/>
            <a:ext cx="196664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dist"/>
            <a:r>
              <a:rPr lang="zh-CN" altLang="en-US" sz="2400" b="1" dirty="0" smtClean="0">
                <a:solidFill>
                  <a:schemeClr val="accent1"/>
                </a:solidFill>
                <a:latin typeface="+mn-lt"/>
                <a:ea typeface="+mn-ea"/>
                <a:cs typeface="+mn-ea"/>
                <a:sym typeface="+mn-lt"/>
              </a:rPr>
              <a:t>相关知识</a:t>
            </a:r>
            <a:endParaRPr lang="zh-CN" altLang="en-US" sz="2400" b="1" dirty="0" smtClean="0">
              <a:solidFill>
                <a:schemeClr val="accent1"/>
              </a:solidFill>
              <a:latin typeface="+mn-lt"/>
              <a:ea typeface="+mn-ea"/>
              <a:cs typeface="+mn-ea"/>
              <a:sym typeface="+mn-lt"/>
            </a:endParaRPr>
          </a:p>
        </p:txBody>
      </p:sp>
      <p:sp>
        <p:nvSpPr>
          <p:cNvPr id="13" name="圆角矩形 12"/>
          <p:cNvSpPr/>
          <p:nvPr>
            <p:custDataLst>
              <p:tags r:id="rId8"/>
            </p:custDataLst>
          </p:nvPr>
        </p:nvSpPr>
        <p:spPr>
          <a:xfrm>
            <a:off x="494665" y="1031875"/>
            <a:ext cx="10702925" cy="5690870"/>
          </a:xfrm>
          <a:prstGeom prst="roundRect">
            <a:avLst/>
          </a:prstGeom>
          <a:noFill/>
          <a:ln w="28575">
            <a:solidFill>
              <a:schemeClr val="accent5"/>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6" name="图片 5"/>
          <p:cNvPicPr>
            <a:picLocks noChangeAspect="1"/>
          </p:cNvPicPr>
          <p:nvPr>
            <p:custDataLst>
              <p:tags r:id="rId9"/>
            </p:custDataLst>
          </p:nvPr>
        </p:nvPicPr>
        <p:blipFill>
          <a:blip r:embed="rId10">
            <a:duotone>
              <a:schemeClr val="accent1">
                <a:shade val="45000"/>
                <a:satMod val="135000"/>
              </a:schemeClr>
              <a:prstClr val="white"/>
            </a:duotone>
          </a:blip>
          <a:srcRect t="3426"/>
          <a:stretch>
            <a:fillRect/>
          </a:stretch>
        </p:blipFill>
        <p:spPr>
          <a:xfrm>
            <a:off x="2793365" y="2875915"/>
            <a:ext cx="6602730" cy="3203575"/>
          </a:xfrm>
          <a:prstGeom prst="rect">
            <a:avLst/>
          </a:prstGeom>
        </p:spPr>
      </p:pic>
      <p:sp>
        <p:nvSpPr>
          <p:cNvPr id="7" name="矩形 6"/>
          <p:cNvSpPr/>
          <p:nvPr>
            <p:custDataLst>
              <p:tags r:id="rId11"/>
            </p:custDataLst>
          </p:nvPr>
        </p:nvSpPr>
        <p:spPr>
          <a:xfrm>
            <a:off x="3200827" y="6216383"/>
            <a:ext cx="5811554" cy="398780"/>
          </a:xfrm>
          <a:prstGeom prst="rect">
            <a:avLst/>
          </a:prstGeom>
        </p:spPr>
        <p:txBody>
          <a:bodyPr wrap="square">
            <a:spAutoFit/>
          </a:bodyPr>
          <a:lstStyle/>
          <a:p>
            <a:pPr algn="ctr" defTabSz="1176655"/>
            <a:r>
              <a:rPr lang="zh-CN" altLang="en-US" sz="2000" b="1">
                <a:solidFill>
                  <a:schemeClr val="tx1"/>
                </a:solidFill>
                <a:cs typeface="+mn-ea"/>
                <a:sym typeface="+mn-lt"/>
              </a:rPr>
              <a:t>库存周转率四象限图</a:t>
            </a:r>
            <a:endParaRPr lang="zh-CN" altLang="en-US" sz="2000" b="1">
              <a:solidFill>
                <a:schemeClr val="tx1"/>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p:txBody>
          <a:bodyPr/>
          <a:lstStyle/>
          <a:p>
            <a:r>
              <a:rPr lang="zh-CN" altLang="en-US" dirty="0">
                <a:latin typeface="+mn-lt"/>
                <a:ea typeface="+mn-ea"/>
                <a:cs typeface="+mn-ea"/>
                <a:sym typeface="+mn-lt"/>
              </a:rPr>
              <a:t> </a:t>
            </a:r>
            <a:r>
              <a:rPr lang="zh-CN" altLang="en-US" dirty="0" smtClean="0">
                <a:latin typeface="+mn-lt"/>
                <a:ea typeface="+mn-ea"/>
                <a:cs typeface="+mn-ea"/>
                <a:sym typeface="+mn-lt"/>
              </a:rPr>
              <a:t>任务实战</a:t>
            </a:r>
            <a:r>
              <a:rPr lang="en-US" altLang="zh-CN" dirty="0" smtClean="0">
                <a:latin typeface="+mn-lt"/>
                <a:ea typeface="+mn-ea"/>
                <a:cs typeface="+mn-ea"/>
                <a:sym typeface="+mn-lt"/>
              </a:rPr>
              <a:t>1</a:t>
            </a:r>
            <a:r>
              <a:rPr lang="zh-CN" altLang="en-US" dirty="0">
                <a:latin typeface="+mn-lt"/>
                <a:ea typeface="+mn-ea"/>
                <a:cs typeface="+mn-ea"/>
                <a:sym typeface="+mn-lt"/>
              </a:rPr>
              <a:t>：分析商品的库存天数并实现预警</a:t>
            </a:r>
            <a:endParaRPr lang="zh-CN" altLang="en-US" dirty="0">
              <a:latin typeface="+mn-lt"/>
              <a:ea typeface="+mn-ea"/>
              <a:cs typeface="+mn-ea"/>
              <a:sym typeface="+mn-lt"/>
            </a:endParaRPr>
          </a:p>
        </p:txBody>
      </p:sp>
      <p:sp>
        <p:nvSpPr>
          <p:cNvPr id="7" name="文本框 5"/>
          <p:cNvSpPr txBox="1">
            <a:spLocks noChangeArrowheads="1"/>
          </p:cNvSpPr>
          <p:nvPr>
            <p:custDataLst>
              <p:tags r:id="rId2"/>
            </p:custDataLst>
          </p:nvPr>
        </p:nvSpPr>
        <p:spPr bwMode="auto">
          <a:xfrm>
            <a:off x="7849701" y="307062"/>
            <a:ext cx="196664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dist"/>
            <a:r>
              <a:rPr lang="zh-CN" altLang="en-US" sz="2400" b="1" dirty="0" smtClean="0">
                <a:solidFill>
                  <a:schemeClr val="accent1"/>
                </a:solidFill>
                <a:latin typeface="+mn-lt"/>
                <a:ea typeface="+mn-ea"/>
                <a:cs typeface="+mn-ea"/>
                <a:sym typeface="+mn-lt"/>
              </a:rPr>
              <a:t>任务实施</a:t>
            </a:r>
            <a:endParaRPr lang="zh-CN" altLang="en-US" sz="2400" b="1" dirty="0" smtClean="0">
              <a:solidFill>
                <a:schemeClr val="accent1"/>
              </a:solidFill>
              <a:latin typeface="+mn-lt"/>
              <a:ea typeface="+mn-ea"/>
              <a:cs typeface="+mn-ea"/>
              <a:sym typeface="+mn-lt"/>
            </a:endParaRPr>
          </a:p>
        </p:txBody>
      </p:sp>
      <p:sp>
        <p:nvSpPr>
          <p:cNvPr id="6" name="矩形 5"/>
          <p:cNvSpPr/>
          <p:nvPr>
            <p:custDataLst>
              <p:tags r:id="rId3"/>
            </p:custDataLst>
          </p:nvPr>
        </p:nvSpPr>
        <p:spPr>
          <a:xfrm>
            <a:off x="795020" y="3183890"/>
            <a:ext cx="9661525" cy="4337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文本框 4"/>
          <p:cNvSpPr txBox="1"/>
          <p:nvPr>
            <p:custDataLst>
              <p:tags r:id="rId4"/>
            </p:custDataLst>
          </p:nvPr>
        </p:nvSpPr>
        <p:spPr>
          <a:xfrm>
            <a:off x="1367790" y="3183890"/>
            <a:ext cx="9088755" cy="368300"/>
          </a:xfrm>
          <a:prstGeom prst="rect">
            <a:avLst/>
          </a:prstGeom>
          <a:noFill/>
        </p:spPr>
        <p:txBody>
          <a:bodyPr wrap="square" rtlCol="0">
            <a:spAutoFit/>
          </a:bodyPr>
          <a:lstStyle/>
          <a:p>
            <a:r>
              <a:rPr lang="en-US" altLang="zh-CN" sz="1800" dirty="0" smtClean="0"/>
              <a:t>         </a:t>
            </a:r>
            <a:r>
              <a:rPr lang="zh-CN" altLang="en-US" sz="1800" dirty="0" smtClean="0"/>
              <a:t>（</a:t>
            </a:r>
            <a:r>
              <a:rPr lang="en-US" altLang="zh-CN" sz="1800" dirty="0" smtClean="0"/>
              <a:t>1</a:t>
            </a:r>
            <a:r>
              <a:rPr lang="zh-CN" altLang="en-US" sz="1800" dirty="0" smtClean="0"/>
              <a:t>）计算库存天数      </a:t>
            </a:r>
            <a:r>
              <a:rPr lang="en-US" altLang="zh-CN" sz="1800" dirty="0" smtClean="0"/>
              <a:t>                                                </a:t>
            </a:r>
            <a:r>
              <a:rPr lang="zh-CN" altLang="en-US" sz="1800" dirty="0" smtClean="0"/>
              <a:t>（</a:t>
            </a:r>
            <a:r>
              <a:rPr lang="en-US" altLang="zh-CN" sz="1800" dirty="0" smtClean="0"/>
              <a:t>2</a:t>
            </a:r>
            <a:r>
              <a:rPr lang="zh-CN" altLang="en-US" sz="1800" dirty="0" smtClean="0"/>
              <a:t>）设置条件</a:t>
            </a:r>
            <a:endParaRPr lang="zh-CN" altLang="en-US" sz="1800" dirty="0" smtClean="0"/>
          </a:p>
        </p:txBody>
      </p:sp>
      <p:pic>
        <p:nvPicPr>
          <p:cNvPr id="8" name="图片 7"/>
          <p:cNvPicPr>
            <a:picLocks noChangeAspect="1"/>
          </p:cNvPicPr>
          <p:nvPr>
            <p:custDataLst>
              <p:tags r:id="rId5"/>
            </p:custDataLst>
          </p:nvPr>
        </p:nvPicPr>
        <p:blipFill>
          <a:blip r:embed="rId6"/>
          <a:srcRect r="7125"/>
          <a:stretch>
            <a:fillRect/>
          </a:stretch>
        </p:blipFill>
        <p:spPr>
          <a:xfrm>
            <a:off x="803275" y="1240155"/>
            <a:ext cx="4825365" cy="1401445"/>
          </a:xfrm>
          <a:prstGeom prst="rect">
            <a:avLst/>
          </a:prstGeom>
        </p:spPr>
      </p:pic>
      <p:pic>
        <p:nvPicPr>
          <p:cNvPr id="9" name="图片 8"/>
          <p:cNvPicPr>
            <a:picLocks noChangeAspect="1"/>
          </p:cNvPicPr>
          <p:nvPr>
            <p:custDataLst>
              <p:tags r:id="rId7"/>
            </p:custDataLst>
          </p:nvPr>
        </p:nvPicPr>
        <p:blipFill>
          <a:blip r:embed="rId8"/>
          <a:stretch>
            <a:fillRect/>
          </a:stretch>
        </p:blipFill>
        <p:spPr>
          <a:xfrm>
            <a:off x="6137275" y="1054100"/>
            <a:ext cx="4318635" cy="1972310"/>
          </a:xfrm>
          <a:prstGeom prst="rect">
            <a:avLst/>
          </a:prstGeom>
        </p:spPr>
      </p:pic>
      <p:sp>
        <p:nvSpPr>
          <p:cNvPr id="11" name="矩形 10"/>
          <p:cNvSpPr/>
          <p:nvPr>
            <p:custDataLst>
              <p:tags r:id="rId9"/>
            </p:custDataLst>
          </p:nvPr>
        </p:nvSpPr>
        <p:spPr>
          <a:xfrm>
            <a:off x="795020" y="6036945"/>
            <a:ext cx="9660890" cy="4337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文本框 12"/>
          <p:cNvSpPr txBox="1"/>
          <p:nvPr>
            <p:custDataLst>
              <p:tags r:id="rId10"/>
            </p:custDataLst>
          </p:nvPr>
        </p:nvSpPr>
        <p:spPr>
          <a:xfrm>
            <a:off x="1367790" y="6036945"/>
            <a:ext cx="9010015" cy="368300"/>
          </a:xfrm>
          <a:prstGeom prst="rect">
            <a:avLst/>
          </a:prstGeom>
          <a:noFill/>
        </p:spPr>
        <p:txBody>
          <a:bodyPr wrap="square" rtlCol="0">
            <a:spAutoFit/>
          </a:bodyPr>
          <a:lstStyle/>
          <a:p>
            <a:r>
              <a:rPr lang="en-US" altLang="zh-CN" sz="1800" dirty="0" smtClean="0"/>
              <a:t>          </a:t>
            </a:r>
            <a:r>
              <a:rPr lang="zh-CN" altLang="en-US" sz="1800" dirty="0" smtClean="0"/>
              <a:t>（</a:t>
            </a:r>
            <a:r>
              <a:rPr lang="en-US" altLang="zh-CN" sz="1800" dirty="0" smtClean="0"/>
              <a:t>3</a:t>
            </a:r>
            <a:r>
              <a:rPr lang="zh-CN" altLang="en-US" sz="1800" dirty="0" smtClean="0"/>
              <a:t>）</a:t>
            </a:r>
            <a:r>
              <a:rPr sz="1800" dirty="0" smtClean="0"/>
              <a:t>设置嵌套函数</a:t>
            </a:r>
            <a:r>
              <a:rPr lang="en-US" altLang="zh-CN" sz="1800" dirty="0" smtClean="0"/>
              <a:t>                                                 </a:t>
            </a:r>
            <a:r>
              <a:rPr lang="zh-CN" altLang="en-US" sz="1800" dirty="0" smtClean="0"/>
              <a:t> （</a:t>
            </a:r>
            <a:r>
              <a:rPr lang="en-US" altLang="zh-CN" sz="1800" dirty="0" smtClean="0"/>
              <a:t>4</a:t>
            </a:r>
            <a:r>
              <a:rPr lang="zh-CN" altLang="en-US" sz="1800" dirty="0" smtClean="0"/>
              <a:t>）创建数据透视图</a:t>
            </a:r>
            <a:endParaRPr lang="zh-CN" altLang="en-US" sz="1800" dirty="0" smtClean="0"/>
          </a:p>
        </p:txBody>
      </p:sp>
      <p:pic>
        <p:nvPicPr>
          <p:cNvPr id="14" name="图片 13"/>
          <p:cNvPicPr>
            <a:picLocks noChangeAspect="1"/>
          </p:cNvPicPr>
          <p:nvPr>
            <p:custDataLst>
              <p:tags r:id="rId11"/>
            </p:custDataLst>
          </p:nvPr>
        </p:nvPicPr>
        <p:blipFill>
          <a:blip r:embed="rId12"/>
          <a:stretch>
            <a:fillRect/>
          </a:stretch>
        </p:blipFill>
        <p:spPr>
          <a:xfrm>
            <a:off x="795020" y="3921125"/>
            <a:ext cx="4833620" cy="1835150"/>
          </a:xfrm>
          <a:prstGeom prst="rect">
            <a:avLst/>
          </a:prstGeom>
        </p:spPr>
      </p:pic>
      <p:pic>
        <p:nvPicPr>
          <p:cNvPr id="15" name="图片 14"/>
          <p:cNvPicPr>
            <a:picLocks noChangeAspect="1"/>
          </p:cNvPicPr>
          <p:nvPr>
            <p:custDataLst>
              <p:tags r:id="rId13"/>
            </p:custDataLst>
          </p:nvPr>
        </p:nvPicPr>
        <p:blipFill>
          <a:blip r:embed="rId14"/>
          <a:stretch>
            <a:fillRect/>
          </a:stretch>
        </p:blipFill>
        <p:spPr>
          <a:xfrm>
            <a:off x="6397625" y="3709670"/>
            <a:ext cx="3980815" cy="20529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p:txBody>
          <a:bodyPr/>
          <a:lstStyle/>
          <a:p>
            <a:r>
              <a:rPr lang="zh-CN" altLang="en-US" dirty="0">
                <a:latin typeface="+mn-lt"/>
                <a:ea typeface="+mn-ea"/>
                <a:cs typeface="+mn-ea"/>
                <a:sym typeface="+mn-lt"/>
              </a:rPr>
              <a:t> </a:t>
            </a:r>
            <a:r>
              <a:rPr lang="zh-CN" altLang="en-US" dirty="0" smtClean="0">
                <a:latin typeface="+mn-lt"/>
                <a:ea typeface="+mn-ea"/>
                <a:cs typeface="+mn-ea"/>
                <a:sym typeface="+mn-lt"/>
              </a:rPr>
              <a:t>任务实战</a:t>
            </a:r>
            <a:r>
              <a:rPr lang="en-US" altLang="zh-CN" dirty="0" smtClean="0">
                <a:latin typeface="+mn-lt"/>
                <a:ea typeface="+mn-ea"/>
                <a:cs typeface="+mn-ea"/>
                <a:sym typeface="+mn-lt"/>
              </a:rPr>
              <a:t>2</a:t>
            </a:r>
            <a:r>
              <a:rPr lang="zh-CN" altLang="en-US" dirty="0">
                <a:latin typeface="+mn-lt"/>
                <a:ea typeface="+mn-ea"/>
                <a:cs typeface="+mn-ea"/>
                <a:sym typeface="+mn-lt"/>
              </a:rPr>
              <a:t>：利用库存周转率分析商品库存表现</a:t>
            </a:r>
            <a:endParaRPr lang="zh-CN" altLang="en-US" dirty="0">
              <a:latin typeface="+mn-lt"/>
              <a:ea typeface="+mn-ea"/>
              <a:cs typeface="+mn-ea"/>
              <a:sym typeface="+mn-lt"/>
            </a:endParaRPr>
          </a:p>
        </p:txBody>
      </p:sp>
      <p:sp>
        <p:nvSpPr>
          <p:cNvPr id="7" name="文本框 5"/>
          <p:cNvSpPr txBox="1">
            <a:spLocks noChangeArrowheads="1"/>
          </p:cNvSpPr>
          <p:nvPr>
            <p:custDataLst>
              <p:tags r:id="rId2"/>
            </p:custDataLst>
          </p:nvPr>
        </p:nvSpPr>
        <p:spPr bwMode="auto">
          <a:xfrm>
            <a:off x="7849701" y="307062"/>
            <a:ext cx="196664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dist"/>
            <a:r>
              <a:rPr lang="zh-CN" altLang="en-US" sz="2400" b="1" dirty="0" smtClean="0">
                <a:solidFill>
                  <a:schemeClr val="accent1"/>
                </a:solidFill>
                <a:latin typeface="+mn-lt"/>
                <a:ea typeface="+mn-ea"/>
                <a:cs typeface="+mn-ea"/>
                <a:sym typeface="+mn-lt"/>
              </a:rPr>
              <a:t>任务实施</a:t>
            </a:r>
            <a:endParaRPr lang="zh-CN" altLang="en-US" sz="2400" b="1" dirty="0" smtClean="0">
              <a:solidFill>
                <a:schemeClr val="accent1"/>
              </a:solidFill>
              <a:latin typeface="+mn-lt"/>
              <a:ea typeface="+mn-ea"/>
              <a:cs typeface="+mn-ea"/>
              <a:sym typeface="+mn-lt"/>
            </a:endParaRPr>
          </a:p>
        </p:txBody>
      </p:sp>
      <p:sp>
        <p:nvSpPr>
          <p:cNvPr id="6" name="矩形 5"/>
          <p:cNvSpPr/>
          <p:nvPr>
            <p:custDataLst>
              <p:tags r:id="rId3"/>
            </p:custDataLst>
          </p:nvPr>
        </p:nvSpPr>
        <p:spPr>
          <a:xfrm>
            <a:off x="1357630" y="3307715"/>
            <a:ext cx="9051290" cy="4337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文本框 4"/>
          <p:cNvSpPr txBox="1"/>
          <p:nvPr>
            <p:custDataLst>
              <p:tags r:id="rId4"/>
            </p:custDataLst>
          </p:nvPr>
        </p:nvSpPr>
        <p:spPr>
          <a:xfrm>
            <a:off x="1930400" y="3307715"/>
            <a:ext cx="8268335" cy="368300"/>
          </a:xfrm>
          <a:prstGeom prst="rect">
            <a:avLst/>
          </a:prstGeom>
          <a:noFill/>
        </p:spPr>
        <p:txBody>
          <a:bodyPr wrap="square" rtlCol="0">
            <a:spAutoFit/>
          </a:bodyPr>
          <a:lstStyle/>
          <a:p>
            <a:r>
              <a:rPr lang="en-US" altLang="zh-CN" sz="1800" dirty="0" smtClean="0"/>
              <a:t>   </a:t>
            </a:r>
            <a:r>
              <a:rPr lang="zh-CN" altLang="en-US" sz="1800" dirty="0" smtClean="0"/>
              <a:t>（</a:t>
            </a:r>
            <a:r>
              <a:rPr lang="en-US" altLang="zh-CN" sz="1800" dirty="0" smtClean="0"/>
              <a:t>1</a:t>
            </a:r>
            <a:r>
              <a:rPr lang="zh-CN" altLang="en-US" sz="1800" dirty="0" smtClean="0"/>
              <a:t>）</a:t>
            </a:r>
            <a:r>
              <a:rPr sz="1800" dirty="0" smtClean="0"/>
              <a:t>计算库存周转率</a:t>
            </a:r>
            <a:r>
              <a:rPr lang="en-US" altLang="zh-CN" sz="1800" dirty="0" smtClean="0"/>
              <a:t>                                </a:t>
            </a:r>
            <a:r>
              <a:rPr lang="zh-CN" altLang="en-US" sz="1800" dirty="0" smtClean="0"/>
              <a:t> （</a:t>
            </a:r>
            <a:r>
              <a:rPr lang="en-US" altLang="zh-CN" sz="1800" dirty="0" smtClean="0"/>
              <a:t>2</a:t>
            </a:r>
            <a:r>
              <a:rPr lang="zh-CN" altLang="en-US" sz="1800" dirty="0" smtClean="0"/>
              <a:t>）设置纵坐标轴的交叉位置</a:t>
            </a:r>
            <a:endParaRPr lang="zh-CN" altLang="en-US" sz="1800" dirty="0" smtClean="0"/>
          </a:p>
        </p:txBody>
      </p:sp>
      <p:pic>
        <p:nvPicPr>
          <p:cNvPr id="8" name="图片 7"/>
          <p:cNvPicPr>
            <a:picLocks noChangeAspect="1"/>
          </p:cNvPicPr>
          <p:nvPr>
            <p:custDataLst>
              <p:tags r:id="rId5"/>
            </p:custDataLst>
          </p:nvPr>
        </p:nvPicPr>
        <p:blipFill>
          <a:blip r:embed="rId6"/>
          <a:stretch>
            <a:fillRect/>
          </a:stretch>
        </p:blipFill>
        <p:spPr>
          <a:xfrm>
            <a:off x="1357630" y="1254760"/>
            <a:ext cx="4098290" cy="1941195"/>
          </a:xfrm>
          <a:prstGeom prst="rect">
            <a:avLst/>
          </a:prstGeom>
        </p:spPr>
      </p:pic>
      <p:pic>
        <p:nvPicPr>
          <p:cNvPr id="10" name="图片 9"/>
          <p:cNvPicPr>
            <a:picLocks noChangeAspect="1"/>
          </p:cNvPicPr>
          <p:nvPr>
            <p:custDataLst>
              <p:tags r:id="rId7"/>
            </p:custDataLst>
          </p:nvPr>
        </p:nvPicPr>
        <p:blipFill>
          <a:blip r:embed="rId8"/>
          <a:stretch>
            <a:fillRect/>
          </a:stretch>
        </p:blipFill>
        <p:spPr>
          <a:xfrm>
            <a:off x="6199505" y="974725"/>
            <a:ext cx="3999230" cy="2221230"/>
          </a:xfrm>
          <a:prstGeom prst="rect">
            <a:avLst/>
          </a:prstGeom>
        </p:spPr>
      </p:pic>
      <p:sp>
        <p:nvSpPr>
          <p:cNvPr id="2" name="矩形 1"/>
          <p:cNvSpPr/>
          <p:nvPr>
            <p:custDataLst>
              <p:tags r:id="rId9"/>
            </p:custDataLst>
          </p:nvPr>
        </p:nvSpPr>
        <p:spPr>
          <a:xfrm>
            <a:off x="1357630" y="6216015"/>
            <a:ext cx="9050655" cy="4337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文本框 2"/>
          <p:cNvSpPr txBox="1"/>
          <p:nvPr>
            <p:custDataLst>
              <p:tags r:id="rId10"/>
            </p:custDataLst>
          </p:nvPr>
        </p:nvSpPr>
        <p:spPr>
          <a:xfrm>
            <a:off x="1666240" y="6216015"/>
            <a:ext cx="8841105" cy="381000"/>
          </a:xfrm>
          <a:prstGeom prst="rect">
            <a:avLst/>
          </a:prstGeom>
          <a:noFill/>
        </p:spPr>
        <p:txBody>
          <a:bodyPr wrap="square" rtlCol="0">
            <a:noAutofit/>
          </a:bodyPr>
          <a:lstStyle/>
          <a:p>
            <a:r>
              <a:rPr lang="en-US" altLang="zh-CN" sz="1800" dirty="0" smtClean="0"/>
              <a:t>           </a:t>
            </a:r>
            <a:r>
              <a:rPr lang="zh-CN" altLang="en-US" sz="1800" dirty="0" smtClean="0"/>
              <a:t>（</a:t>
            </a:r>
            <a:r>
              <a:rPr lang="en-US" altLang="zh-CN" sz="1800" dirty="0" smtClean="0"/>
              <a:t>3</a:t>
            </a:r>
            <a:r>
              <a:rPr lang="zh-CN" altLang="en-US" sz="1800" dirty="0" smtClean="0"/>
              <a:t>）设置数据标签</a:t>
            </a:r>
            <a:r>
              <a:rPr lang="en-US" altLang="zh-CN" sz="1800" dirty="0" smtClean="0">
                <a:sym typeface="+mn-ea"/>
              </a:rPr>
              <a:t>                                    </a:t>
            </a:r>
            <a:r>
              <a:rPr lang="zh-CN" altLang="en-US" sz="1800" dirty="0" smtClean="0">
                <a:sym typeface="+mn-ea"/>
              </a:rPr>
              <a:t>（</a:t>
            </a:r>
            <a:r>
              <a:rPr lang="en-US" altLang="zh-CN" sz="1800" dirty="0" smtClean="0">
                <a:sym typeface="+mn-ea"/>
              </a:rPr>
              <a:t>4</a:t>
            </a:r>
            <a:r>
              <a:rPr lang="zh-CN" altLang="en-US" sz="1800" dirty="0" smtClean="0">
                <a:sym typeface="+mn-ea"/>
              </a:rPr>
              <a:t>）</a:t>
            </a:r>
            <a:r>
              <a:rPr sz="1800" dirty="0" smtClean="0">
                <a:sym typeface="+mn-ea"/>
              </a:rPr>
              <a:t>调整数据标签位置</a:t>
            </a:r>
            <a:endParaRPr sz="1800" dirty="0" smtClean="0"/>
          </a:p>
          <a:p>
            <a:endParaRPr lang="zh-CN" altLang="en-US" sz="1800" dirty="0" smtClean="0"/>
          </a:p>
        </p:txBody>
      </p:sp>
      <p:pic>
        <p:nvPicPr>
          <p:cNvPr id="11" name="图片 10"/>
          <p:cNvPicPr>
            <a:picLocks noChangeAspect="1"/>
          </p:cNvPicPr>
          <p:nvPr>
            <p:custDataLst>
              <p:tags r:id="rId11"/>
            </p:custDataLst>
          </p:nvPr>
        </p:nvPicPr>
        <p:blipFill>
          <a:blip r:embed="rId12"/>
          <a:stretch>
            <a:fillRect/>
          </a:stretch>
        </p:blipFill>
        <p:spPr>
          <a:xfrm>
            <a:off x="1797050" y="3853180"/>
            <a:ext cx="3658870" cy="2165350"/>
          </a:xfrm>
          <a:prstGeom prst="rect">
            <a:avLst/>
          </a:prstGeom>
        </p:spPr>
      </p:pic>
      <p:pic>
        <p:nvPicPr>
          <p:cNvPr id="9" name="图片 8"/>
          <p:cNvPicPr>
            <a:picLocks noChangeAspect="1"/>
          </p:cNvPicPr>
          <p:nvPr>
            <p:custDataLst>
              <p:tags r:id="rId13"/>
            </p:custDataLst>
          </p:nvPr>
        </p:nvPicPr>
        <p:blipFill>
          <a:blip r:embed="rId14"/>
          <a:stretch>
            <a:fillRect/>
          </a:stretch>
        </p:blipFill>
        <p:spPr>
          <a:xfrm>
            <a:off x="5937885" y="3853180"/>
            <a:ext cx="4359910" cy="21856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idx="4294967295"/>
            <p:custDataLst>
              <p:tags r:id="rId1"/>
            </p:custDataLst>
          </p:nvPr>
        </p:nvSpPr>
        <p:spPr>
          <a:xfrm>
            <a:off x="2195195" y="336550"/>
            <a:ext cx="9994900" cy="432435"/>
          </a:xfrm>
        </p:spPr>
        <p:txBody>
          <a:bodyPr/>
          <a:lstStyle/>
          <a:p>
            <a:br>
              <a:rPr lang="zh-CN" altLang="en-US"/>
            </a:br>
            <a:endParaRPr lang="zh-CN" altLang="en-US"/>
          </a:p>
        </p:txBody>
      </p:sp>
      <p:sp>
        <p:nvSpPr>
          <p:cNvPr id="5" name="TextBox 25"/>
          <p:cNvSpPr/>
          <p:nvPr>
            <p:custDataLst>
              <p:tags r:id="rId2"/>
            </p:custDataLst>
          </p:nvPr>
        </p:nvSpPr>
        <p:spPr>
          <a:xfrm flipH="1">
            <a:off x="9499852" y="742533"/>
            <a:ext cx="2688681" cy="522982"/>
          </a:xfrm>
          <a:prstGeom prst="rect">
            <a:avLst/>
          </a:prstGeom>
          <a:solidFill>
            <a:schemeClr val="accent1"/>
          </a:solidFill>
          <a:ln w="9525">
            <a:noFill/>
          </a:ln>
        </p:spPr>
        <p:txBody>
          <a:bodyPr wrap="square" lIns="91396" tIns="45699" rIns="91396" bIns="45699" rtlCol="0" anchor="t">
            <a:spAutoFit/>
          </a:bodyPr>
          <a:lstStyle/>
          <a:p>
            <a:pPr lvl="0" algn="ctr"/>
            <a:r>
              <a:rPr lang="en-US" altLang="zh-CN" sz="2800" dirty="0">
                <a:solidFill>
                  <a:schemeClr val="bg1"/>
                </a:solidFill>
                <a:cs typeface="+mn-ea"/>
                <a:sym typeface="+mn-lt"/>
              </a:rPr>
              <a:t>CONTENTS</a:t>
            </a:r>
            <a:endParaRPr lang="en-US" altLang="zh-CN" sz="2800" dirty="0">
              <a:solidFill>
                <a:schemeClr val="bg1"/>
              </a:solidFill>
              <a:cs typeface="+mn-ea"/>
              <a:sym typeface="+mn-lt"/>
            </a:endParaRPr>
          </a:p>
        </p:txBody>
      </p:sp>
      <p:sp>
        <p:nvSpPr>
          <p:cNvPr id="6" name="TextBox 25"/>
          <p:cNvSpPr txBox="1"/>
          <p:nvPr>
            <p:custDataLst>
              <p:tags r:id="rId3"/>
            </p:custDataLst>
          </p:nvPr>
        </p:nvSpPr>
        <p:spPr>
          <a:xfrm flipH="1">
            <a:off x="8974264" y="1318376"/>
            <a:ext cx="959686" cy="461431"/>
          </a:xfrm>
          <a:prstGeom prst="rect">
            <a:avLst/>
          </a:prstGeom>
          <a:noFill/>
        </p:spPr>
        <p:txBody>
          <a:bodyPr wrap="square" lIns="91396" tIns="45699" rIns="91396" bIns="45699" rtlCol="0">
            <a:spAutoFit/>
            <a:scene3d>
              <a:camera prst="orthographicFront"/>
              <a:lightRig rig="threePt" dir="t"/>
            </a:scene3d>
          </a:bodyPr>
          <a:lstStyle/>
          <a:p>
            <a:pPr lvl="0" algn="r" fontAlgn="base"/>
            <a:r>
              <a:rPr lang="zh-CN" altLang="en-US" b="1" noProof="1">
                <a:solidFill>
                  <a:schemeClr val="accent1"/>
                </a:solidFill>
                <a:cs typeface="+mn-ea"/>
                <a:sym typeface="+mn-lt"/>
              </a:rPr>
              <a:t>目 录 </a:t>
            </a:r>
            <a:endParaRPr lang="zh-CN" altLang="en-US" b="1" noProof="1">
              <a:solidFill>
                <a:schemeClr val="accent1"/>
              </a:solidFill>
              <a:cs typeface="+mn-ea"/>
              <a:sym typeface="+mn-lt"/>
            </a:endParaRPr>
          </a:p>
        </p:txBody>
      </p:sp>
      <p:sp>
        <p:nvSpPr>
          <p:cNvPr id="7" name="MH_Entry_1">
            <a:hlinkClick r:id="" action="ppaction://noaction"/>
          </p:cNvPr>
          <p:cNvSpPr txBox="1"/>
          <p:nvPr>
            <p:custDataLst>
              <p:tags r:id="rId4"/>
            </p:custDataLst>
          </p:nvPr>
        </p:nvSpPr>
        <p:spPr>
          <a:xfrm>
            <a:off x="1132211" y="1265396"/>
            <a:ext cx="3884076" cy="444003"/>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tx1">
              <a:lumMod val="50000"/>
              <a:lumOff val="50000"/>
            </a:schemeClr>
          </a:solidFill>
          <a:ln>
            <a:noFill/>
          </a:ln>
        </p:spPr>
        <p:txBody>
          <a:bodyPr wrap="square" lIns="71966" tIns="0" rIns="287860" bIns="0" anchor="ctr">
            <a:normAutofit/>
          </a:bodyPr>
          <a:lstStyle/>
          <a:p>
            <a:pPr lvl="0" algn="ctr">
              <a:buClrTx/>
              <a:buSzTx/>
              <a:buFontTx/>
            </a:pPr>
            <a:r>
              <a:rPr lang="zh-CN" altLang="en-US" smtClean="0">
                <a:solidFill>
                  <a:schemeClr val="bg1"/>
                </a:solidFill>
                <a:cs typeface="+mn-ea"/>
                <a:sym typeface="+mn-lt"/>
              </a:rPr>
              <a:t>通过数据化分析规划商品</a:t>
            </a:r>
            <a:endParaRPr lang="zh-CN" altLang="en-US" smtClean="0">
              <a:solidFill>
                <a:schemeClr val="bg1"/>
              </a:solidFill>
              <a:cs typeface="+mn-ea"/>
              <a:sym typeface="+mn-lt"/>
            </a:endParaRPr>
          </a:p>
        </p:txBody>
      </p:sp>
      <p:sp>
        <p:nvSpPr>
          <p:cNvPr id="8" name="MH_Number_1">
            <a:hlinkClick r:id="" action="ppaction://noaction"/>
          </p:cNvPr>
          <p:cNvSpPr/>
          <p:nvPr>
            <p:custDataLst>
              <p:tags r:id="rId5"/>
            </p:custDataLst>
          </p:nvPr>
        </p:nvSpPr>
        <p:spPr>
          <a:xfrm>
            <a:off x="5017229" y="4503957"/>
            <a:ext cx="1493144" cy="51252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9525" cap="sq">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699" rIns="0" bIns="45699" numCol="1" spcCol="0" rtlCol="0" fromWordArt="0" anchor="ctr" anchorCtr="0" forceAA="0" compatLnSpc="1">
            <a:noAutofit/>
          </a:bodyPr>
          <a:lstStyle/>
          <a:p>
            <a:pPr lvl="0" algn="ctr">
              <a:spcBef>
                <a:spcPct val="0"/>
              </a:spcBef>
            </a:pPr>
            <a:r>
              <a:rPr lang="zh-CN" altLang="en-US" dirty="0" smtClean="0">
                <a:solidFill>
                  <a:schemeClr val="accent1"/>
                </a:solidFill>
                <a:cs typeface="+mn-ea"/>
                <a:sym typeface="+mn-lt"/>
              </a:rPr>
              <a:t>任务四</a:t>
            </a:r>
            <a:endParaRPr lang="en-US" altLang="zh-CN" dirty="0" smtClean="0">
              <a:solidFill>
                <a:schemeClr val="accent1"/>
              </a:solidFill>
              <a:cs typeface="+mn-ea"/>
              <a:sym typeface="+mn-lt"/>
            </a:endParaRPr>
          </a:p>
        </p:txBody>
      </p:sp>
      <p:sp>
        <p:nvSpPr>
          <p:cNvPr id="9" name="MH_Entry_2">
            <a:hlinkClick r:id="" action="ppaction://noaction"/>
          </p:cNvPr>
          <p:cNvSpPr txBox="1"/>
          <p:nvPr>
            <p:custDataLst>
              <p:tags r:id="rId6"/>
            </p:custDataLst>
          </p:nvPr>
        </p:nvSpPr>
        <p:spPr>
          <a:xfrm>
            <a:off x="1132211" y="2342704"/>
            <a:ext cx="3884076" cy="444003"/>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tx1">
              <a:lumMod val="50000"/>
              <a:lumOff val="50000"/>
            </a:schemeClr>
          </a:solidFill>
          <a:ln>
            <a:noFill/>
          </a:ln>
        </p:spPr>
        <p:txBody>
          <a:bodyPr wrap="square" lIns="71966" tIns="0" rIns="287860" bIns="0" anchor="ctr">
            <a:normAutofit/>
          </a:bodyPr>
          <a:lstStyle/>
          <a:p>
            <a:pPr lvl="0" algn="ctr">
              <a:buClrTx/>
              <a:buSzTx/>
              <a:buFontTx/>
            </a:pPr>
            <a:r>
              <a:rPr lang="zh-CN" altLang="en-US" smtClean="0">
                <a:solidFill>
                  <a:schemeClr val="bg1"/>
                </a:solidFill>
                <a:cs typeface="+mn-ea"/>
                <a:sym typeface="+mn-lt"/>
              </a:rPr>
              <a:t>分析商品流量数据</a:t>
            </a:r>
            <a:endParaRPr lang="zh-CN" altLang="en-US" smtClean="0">
              <a:solidFill>
                <a:schemeClr val="bg1"/>
              </a:solidFill>
              <a:cs typeface="+mn-ea"/>
              <a:sym typeface="+mn-lt"/>
            </a:endParaRPr>
          </a:p>
        </p:txBody>
      </p:sp>
      <p:sp>
        <p:nvSpPr>
          <p:cNvPr id="14" name="MH_Number_1">
            <a:hlinkClick r:id="" action="ppaction://noaction"/>
          </p:cNvPr>
          <p:cNvSpPr/>
          <p:nvPr>
            <p:custDataLst>
              <p:tags r:id="rId7"/>
            </p:custDataLst>
          </p:nvPr>
        </p:nvSpPr>
        <p:spPr>
          <a:xfrm>
            <a:off x="5015959" y="1199370"/>
            <a:ext cx="1493144" cy="51252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9525" cap="sq">
            <a:solidFill>
              <a:schemeClr val="tx1">
                <a:lumMod val="50000"/>
                <a:lumOff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699" rIns="0" bIns="45699" numCol="1" spcCol="0" rtlCol="0" fromWordArt="0" anchor="ctr" anchorCtr="0" forceAA="0" compatLnSpc="1">
            <a:noAutofit/>
          </a:bodyPr>
          <a:lstStyle/>
          <a:p>
            <a:pPr lvl="0" algn="ctr">
              <a:spcBef>
                <a:spcPct val="0"/>
              </a:spcBef>
            </a:pPr>
            <a:r>
              <a:rPr lang="zh-CN" altLang="en-US" dirty="0" smtClean="0">
                <a:solidFill>
                  <a:schemeClr val="tx1">
                    <a:lumMod val="50000"/>
                    <a:lumOff val="50000"/>
                  </a:schemeClr>
                </a:solidFill>
                <a:cs typeface="+mn-ea"/>
                <a:sym typeface="+mn-lt"/>
              </a:rPr>
              <a:t>任务一</a:t>
            </a:r>
            <a:endParaRPr lang="zh-CN" altLang="en-US" dirty="0">
              <a:solidFill>
                <a:schemeClr val="tx1">
                  <a:lumMod val="50000"/>
                  <a:lumOff val="50000"/>
                </a:schemeClr>
              </a:solidFill>
              <a:cs typeface="+mn-ea"/>
              <a:sym typeface="+mn-lt"/>
            </a:endParaRPr>
          </a:p>
        </p:txBody>
      </p:sp>
      <p:pic>
        <p:nvPicPr>
          <p:cNvPr id="11" name="图片 10"/>
          <p:cNvPicPr>
            <a:picLocks noChangeAspect="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a:xfrm>
            <a:off x="7661756" y="1843973"/>
            <a:ext cx="4526777" cy="4519803"/>
          </a:xfrm>
          <a:prstGeom prst="rect">
            <a:avLst/>
          </a:prstGeom>
        </p:spPr>
      </p:pic>
      <p:sp>
        <p:nvSpPr>
          <p:cNvPr id="10" name="MH_Entry_2">
            <a:hlinkClick r:id="" action="ppaction://noaction"/>
          </p:cNvPr>
          <p:cNvSpPr txBox="1"/>
          <p:nvPr>
            <p:custDataLst>
              <p:tags r:id="rId10"/>
            </p:custDataLst>
          </p:nvPr>
        </p:nvSpPr>
        <p:spPr>
          <a:xfrm>
            <a:off x="1127131" y="5696664"/>
            <a:ext cx="3884076" cy="444003"/>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tx1">
              <a:lumMod val="50000"/>
              <a:lumOff val="50000"/>
            </a:schemeClr>
          </a:solidFill>
          <a:ln>
            <a:noFill/>
          </a:ln>
        </p:spPr>
        <p:txBody>
          <a:bodyPr wrap="square" lIns="71966" tIns="0" rIns="287860" bIns="0" anchor="ctr">
            <a:normAutofit/>
          </a:bodyPr>
          <a:lstStyle/>
          <a:p>
            <a:pPr algn="ctr"/>
            <a:r>
              <a:rPr lang="zh-CN" altLang="en-US" dirty="0" smtClean="0">
                <a:solidFill>
                  <a:schemeClr val="bg1"/>
                </a:solidFill>
                <a:cs typeface="+mn-ea"/>
                <a:sym typeface="+mn-lt"/>
              </a:rPr>
              <a:t>综合实训</a:t>
            </a:r>
            <a:endParaRPr lang="zh-CN" altLang="en-US" dirty="0">
              <a:solidFill>
                <a:schemeClr val="bg1"/>
              </a:solidFill>
              <a:cs typeface="+mn-ea"/>
              <a:sym typeface="+mn-lt"/>
            </a:endParaRPr>
          </a:p>
        </p:txBody>
      </p:sp>
      <p:sp>
        <p:nvSpPr>
          <p:cNvPr id="12" name="MH_Number_1">
            <a:hlinkClick r:id="" action="ppaction://noaction"/>
          </p:cNvPr>
          <p:cNvSpPr/>
          <p:nvPr>
            <p:custDataLst>
              <p:tags r:id="rId11"/>
            </p:custDataLst>
          </p:nvPr>
        </p:nvSpPr>
        <p:spPr>
          <a:xfrm>
            <a:off x="5010879" y="5620130"/>
            <a:ext cx="1493144" cy="51252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9525" cap="sq">
            <a:solidFill>
              <a:schemeClr val="tx1">
                <a:lumMod val="50000"/>
                <a:lumOff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699" rIns="0" bIns="45699" numCol="1" spcCol="0" rtlCol="0" fromWordArt="0" anchor="ctr" anchorCtr="0" forceAA="0" compatLnSpc="1">
            <a:noAutofit/>
          </a:bodyPr>
          <a:lstStyle/>
          <a:p>
            <a:pPr lvl="0" algn="ctr">
              <a:spcBef>
                <a:spcPct val="0"/>
              </a:spcBef>
            </a:pPr>
            <a:r>
              <a:rPr lang="zh-CN" altLang="en-US" dirty="0" smtClean="0">
                <a:solidFill>
                  <a:schemeClr val="tx1">
                    <a:lumMod val="50000"/>
                    <a:lumOff val="50000"/>
                  </a:schemeClr>
                </a:solidFill>
                <a:cs typeface="+mn-ea"/>
                <a:sym typeface="+mn-lt"/>
              </a:rPr>
              <a:t>实训</a:t>
            </a:r>
            <a:endParaRPr lang="zh-CN" altLang="en-US" dirty="0">
              <a:solidFill>
                <a:schemeClr val="tx1">
                  <a:lumMod val="50000"/>
                  <a:lumOff val="50000"/>
                </a:schemeClr>
              </a:solidFill>
              <a:cs typeface="+mn-ea"/>
              <a:sym typeface="+mn-lt"/>
            </a:endParaRPr>
          </a:p>
        </p:txBody>
      </p:sp>
      <p:sp>
        <p:nvSpPr>
          <p:cNvPr id="13" name="MH_Entry_2">
            <a:hlinkClick r:id="" action="ppaction://noaction"/>
          </p:cNvPr>
          <p:cNvSpPr txBox="1"/>
          <p:nvPr>
            <p:custDataLst>
              <p:tags r:id="rId12"/>
            </p:custDataLst>
          </p:nvPr>
        </p:nvSpPr>
        <p:spPr>
          <a:xfrm>
            <a:off x="1132211" y="3457127"/>
            <a:ext cx="3884076" cy="444003"/>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tx1">
              <a:lumMod val="50000"/>
              <a:lumOff val="50000"/>
            </a:schemeClr>
          </a:solidFill>
          <a:ln>
            <a:noFill/>
          </a:ln>
        </p:spPr>
        <p:txBody>
          <a:bodyPr wrap="square" lIns="71966" tIns="0" rIns="287860" bIns="0" anchor="ctr">
            <a:normAutofit/>
          </a:bodyPr>
          <a:lstStyle/>
          <a:p>
            <a:pPr lvl="0" algn="ctr">
              <a:buClrTx/>
              <a:buSzTx/>
              <a:buFontTx/>
            </a:pPr>
            <a:r>
              <a:rPr lang="zh-CN" altLang="en-US" smtClean="0">
                <a:solidFill>
                  <a:schemeClr val="bg1"/>
                </a:solidFill>
                <a:cs typeface="+mn-ea"/>
                <a:sym typeface="+mn-lt"/>
              </a:rPr>
              <a:t>分析商品库存数据</a:t>
            </a:r>
            <a:endParaRPr lang="zh-CN" altLang="en-US" smtClean="0">
              <a:solidFill>
                <a:schemeClr val="bg1"/>
              </a:solidFill>
              <a:cs typeface="+mn-ea"/>
              <a:sym typeface="+mn-lt"/>
            </a:endParaRPr>
          </a:p>
        </p:txBody>
      </p:sp>
      <p:sp>
        <p:nvSpPr>
          <p:cNvPr id="15" name="MH_Number_1">
            <a:hlinkClick r:id="" action="ppaction://noaction"/>
          </p:cNvPr>
          <p:cNvSpPr/>
          <p:nvPr>
            <p:custDataLst>
              <p:tags r:id="rId13"/>
            </p:custDataLst>
          </p:nvPr>
        </p:nvSpPr>
        <p:spPr>
          <a:xfrm>
            <a:off x="5010879" y="2271248"/>
            <a:ext cx="1493144" cy="51252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9525" cap="sq">
            <a:solidFill>
              <a:schemeClr val="tx1">
                <a:lumMod val="50000"/>
                <a:lumOff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699" rIns="0" bIns="45699" numCol="1" spcCol="0" rtlCol="0" fromWordArt="0" anchor="ctr" anchorCtr="0" forceAA="0" compatLnSpc="1">
            <a:noAutofit/>
          </a:bodyPr>
          <a:lstStyle/>
          <a:p>
            <a:pPr lvl="0" algn="ctr">
              <a:spcBef>
                <a:spcPct val="0"/>
              </a:spcBef>
            </a:pPr>
            <a:r>
              <a:rPr lang="zh-CN" altLang="en-US" smtClean="0">
                <a:solidFill>
                  <a:schemeClr val="tx1">
                    <a:lumMod val="50000"/>
                    <a:lumOff val="50000"/>
                  </a:schemeClr>
                </a:solidFill>
                <a:cs typeface="+mn-ea"/>
                <a:sym typeface="+mn-lt"/>
              </a:rPr>
              <a:t>任务二</a:t>
            </a:r>
            <a:endParaRPr lang="zh-CN" altLang="en-US" dirty="0">
              <a:solidFill>
                <a:schemeClr val="tx1">
                  <a:lumMod val="50000"/>
                  <a:lumOff val="50000"/>
                </a:schemeClr>
              </a:solidFill>
              <a:cs typeface="+mn-ea"/>
              <a:sym typeface="+mn-lt"/>
            </a:endParaRPr>
          </a:p>
        </p:txBody>
      </p:sp>
      <p:sp>
        <p:nvSpPr>
          <p:cNvPr id="16" name="MH_Entry_2">
            <a:hlinkClick r:id="" action="ppaction://noaction"/>
          </p:cNvPr>
          <p:cNvSpPr txBox="1"/>
          <p:nvPr>
            <p:custDataLst>
              <p:tags r:id="rId14"/>
            </p:custDataLst>
          </p:nvPr>
        </p:nvSpPr>
        <p:spPr>
          <a:xfrm>
            <a:off x="1132211" y="4574727"/>
            <a:ext cx="3884076" cy="444003"/>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accent1"/>
          </a:solidFill>
          <a:ln>
            <a:noFill/>
          </a:ln>
        </p:spPr>
        <p:txBody>
          <a:bodyPr wrap="square" lIns="71966" tIns="0" rIns="287860" bIns="0" anchor="ctr">
            <a:noAutofit/>
          </a:bodyPr>
          <a:lstStyle/>
          <a:p>
            <a:pPr lvl="0" algn="ctr">
              <a:buClrTx/>
              <a:buSzTx/>
              <a:buFontTx/>
            </a:pPr>
            <a:r>
              <a:rPr lang="zh-CN" altLang="en-US" smtClean="0">
                <a:solidFill>
                  <a:schemeClr val="bg1"/>
                </a:solidFill>
                <a:cs typeface="+mn-ea"/>
                <a:sym typeface="+mn-lt"/>
              </a:rPr>
              <a:t>分析商品定价数据</a:t>
            </a:r>
            <a:endParaRPr lang="zh-CN" altLang="en-US" smtClean="0">
              <a:solidFill>
                <a:schemeClr val="bg1"/>
              </a:solidFill>
              <a:cs typeface="+mn-ea"/>
              <a:sym typeface="+mn-lt"/>
            </a:endParaRPr>
          </a:p>
        </p:txBody>
      </p:sp>
      <p:sp>
        <p:nvSpPr>
          <p:cNvPr id="17" name="MH_Number_1">
            <a:hlinkClick r:id="" action="ppaction://noaction"/>
          </p:cNvPr>
          <p:cNvSpPr/>
          <p:nvPr>
            <p:custDataLst>
              <p:tags r:id="rId15"/>
            </p:custDataLst>
          </p:nvPr>
        </p:nvSpPr>
        <p:spPr>
          <a:xfrm>
            <a:off x="5016594" y="3387578"/>
            <a:ext cx="1493144" cy="51252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9525" cap="sq">
            <a:solidFill>
              <a:schemeClr val="tx1">
                <a:lumMod val="50000"/>
                <a:lumOff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699" rIns="0" bIns="45699" numCol="1" spcCol="0" rtlCol="0" fromWordArt="0" anchor="ctr" anchorCtr="0" forceAA="0" compatLnSpc="1">
            <a:noAutofit/>
          </a:bodyPr>
          <a:lstStyle/>
          <a:p>
            <a:pPr lvl="0" algn="ctr">
              <a:spcBef>
                <a:spcPct val="0"/>
              </a:spcBef>
            </a:pPr>
            <a:r>
              <a:rPr lang="zh-CN" altLang="en-US" smtClean="0">
                <a:solidFill>
                  <a:schemeClr val="tx1">
                    <a:lumMod val="50000"/>
                    <a:lumOff val="50000"/>
                  </a:schemeClr>
                </a:solidFill>
                <a:cs typeface="+mn-ea"/>
                <a:sym typeface="+mn-lt"/>
              </a:rPr>
              <a:t>任务三</a:t>
            </a:r>
            <a:endParaRPr lang="en-US" altLang="zh-CN" dirty="0" smtClean="0">
              <a:solidFill>
                <a:schemeClr val="tx1">
                  <a:lumMod val="50000"/>
                  <a:lumOff val="50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a:spLocks noChangeArrowheads="1"/>
          </p:cNvSpPr>
          <p:nvPr>
            <p:custDataLst>
              <p:tags r:id="rId1"/>
            </p:custDataLst>
          </p:nvPr>
        </p:nvSpPr>
        <p:spPr bwMode="auto">
          <a:xfrm>
            <a:off x="466090" y="1859280"/>
            <a:ext cx="11135360" cy="459867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248000" rIns="252000" anchor="ctr"/>
          <a:lstStyle/>
          <a:p>
            <a:pPr algn="just">
              <a:lnSpc>
                <a:spcPct val="130000"/>
              </a:lnSpc>
              <a:spcBef>
                <a:spcPts val="600"/>
              </a:spcBef>
              <a:spcAft>
                <a:spcPts val="600"/>
              </a:spcAft>
            </a:pP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 name="标题 3"/>
          <p:cNvSpPr>
            <a:spLocks noGrp="1"/>
          </p:cNvSpPr>
          <p:nvPr>
            <p:ph type="title"/>
            <p:custDataLst>
              <p:tags r:id="rId2"/>
            </p:custDataLst>
          </p:nvPr>
        </p:nvSpPr>
        <p:spPr/>
        <p:txBody>
          <a:bodyPr/>
          <a:lstStyle/>
          <a:p>
            <a:r>
              <a:rPr lang="zh-CN" altLang="en-US">
                <a:latin typeface="+mn-lt"/>
                <a:ea typeface="+mn-ea"/>
                <a:cs typeface="+mn-ea"/>
                <a:sym typeface="+mn-lt"/>
              </a:rPr>
              <a:t>一、商品定价的主要策略</a:t>
            </a:r>
            <a:endParaRPr lang="zh-CN" altLang="en-US">
              <a:latin typeface="+mn-lt"/>
              <a:ea typeface="+mn-ea"/>
              <a:cs typeface="+mn-ea"/>
              <a:sym typeface="+mn-lt"/>
            </a:endParaRPr>
          </a:p>
        </p:txBody>
      </p:sp>
      <p:sp>
        <p:nvSpPr>
          <p:cNvPr id="7" name="文本框 5"/>
          <p:cNvSpPr txBox="1">
            <a:spLocks noChangeArrowheads="1"/>
          </p:cNvSpPr>
          <p:nvPr>
            <p:custDataLst>
              <p:tags r:id="rId3"/>
            </p:custDataLst>
          </p:nvPr>
        </p:nvSpPr>
        <p:spPr bwMode="auto">
          <a:xfrm>
            <a:off x="7849701" y="307062"/>
            <a:ext cx="196664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dist"/>
            <a:r>
              <a:rPr lang="zh-CN" altLang="en-US" sz="2400" b="1" dirty="0" smtClean="0">
                <a:solidFill>
                  <a:schemeClr val="accent1"/>
                </a:solidFill>
                <a:latin typeface="+mn-lt"/>
                <a:ea typeface="+mn-ea"/>
                <a:cs typeface="+mn-ea"/>
                <a:sym typeface="+mn-lt"/>
              </a:rPr>
              <a:t>相关知识</a:t>
            </a:r>
            <a:endParaRPr lang="zh-CN" altLang="en-US" sz="2400" b="1" dirty="0" smtClean="0">
              <a:solidFill>
                <a:schemeClr val="accent1"/>
              </a:solidFill>
              <a:latin typeface="+mn-lt"/>
              <a:ea typeface="+mn-ea"/>
              <a:cs typeface="+mn-ea"/>
              <a:sym typeface="+mn-lt"/>
            </a:endParaRPr>
          </a:p>
        </p:txBody>
      </p:sp>
      <p:sp>
        <p:nvSpPr>
          <p:cNvPr id="62" name="矩形 61"/>
          <p:cNvSpPr/>
          <p:nvPr>
            <p:custDataLst>
              <p:tags r:id="rId4"/>
            </p:custDataLst>
          </p:nvPr>
        </p:nvSpPr>
        <p:spPr>
          <a:xfrm>
            <a:off x="838091" y="1138132"/>
            <a:ext cx="2926080" cy="460375"/>
          </a:xfrm>
          <a:prstGeom prst="rect">
            <a:avLst/>
          </a:prstGeom>
        </p:spPr>
        <p:txBody>
          <a:bodyPr wrap="none">
            <a:spAutoFit/>
          </a:bodyPr>
          <a:lstStyle/>
          <a:p>
            <a:pPr algn="l"/>
            <a:r>
              <a:rPr lang="zh-CN" altLang="en-US" dirty="0">
                <a:solidFill>
                  <a:srgbClr val="E5450F"/>
                </a:solidFill>
                <a:cs typeface="+mn-ea"/>
                <a:sym typeface="+mn-lt"/>
              </a:rPr>
              <a:t>（一）成本毛利策略</a:t>
            </a:r>
            <a:endParaRPr lang="zh-CN" altLang="en-US" dirty="0">
              <a:solidFill>
                <a:srgbClr val="E5450F"/>
              </a:solidFill>
              <a:cs typeface="+mn-ea"/>
              <a:sym typeface="+mn-lt"/>
            </a:endParaRPr>
          </a:p>
        </p:txBody>
      </p:sp>
      <p:sp>
        <p:nvSpPr>
          <p:cNvPr id="40" name="内容占位符 2"/>
          <p:cNvSpPr>
            <a:spLocks noGrp="1"/>
          </p:cNvSpPr>
          <p:nvPr>
            <p:ph idx="1"/>
            <p:custDataLst>
              <p:tags r:id="rId5"/>
            </p:custDataLst>
          </p:nvPr>
        </p:nvSpPr>
        <p:spPr>
          <a:xfrm>
            <a:off x="838200" y="1931670"/>
            <a:ext cx="10378440" cy="3576955"/>
          </a:xfrm>
        </p:spPr>
        <p:txBody>
          <a:bodyPr>
            <a:noAutofit/>
          </a:bodyPr>
          <a:lstStyle/>
          <a:p>
            <a:r>
              <a:rPr lang="zh-CN" altLang="en-US" sz="2400">
                <a:solidFill>
                  <a:schemeClr val="bg2">
                    <a:lumMod val="25000"/>
                  </a:schemeClr>
                </a:solidFill>
                <a:cs typeface="+mn-ea"/>
                <a:sym typeface="+mn-lt"/>
              </a:rPr>
              <a:t>成本毛利策略是比较容易操作的定价策略，其定价公式为：</a:t>
            </a:r>
            <a:endParaRPr lang="zh-CN" altLang="en-US" sz="2400">
              <a:solidFill>
                <a:schemeClr val="bg2">
                  <a:lumMod val="25000"/>
                </a:schemeClr>
              </a:solidFill>
              <a:cs typeface="+mn-ea"/>
              <a:sym typeface="+mn-lt"/>
            </a:endParaRPr>
          </a:p>
          <a:p>
            <a:endParaRPr lang="zh-CN" altLang="en-US" sz="2400" b="1">
              <a:solidFill>
                <a:schemeClr val="bg2">
                  <a:lumMod val="25000"/>
                </a:schemeClr>
              </a:solidFill>
              <a:cs typeface="+mn-ea"/>
              <a:sym typeface="+mn-lt"/>
            </a:endParaRPr>
          </a:p>
          <a:p>
            <a:pPr algn="ctr"/>
            <a:r>
              <a:rPr lang="zh-CN" altLang="en-US" sz="2400" b="1">
                <a:solidFill>
                  <a:schemeClr val="bg2">
                    <a:lumMod val="25000"/>
                  </a:schemeClr>
                </a:solidFill>
                <a:cs typeface="+mn-ea"/>
                <a:sym typeface="+mn-lt"/>
              </a:rPr>
              <a:t>目标定价 = 成本 ×（1+ 目标毛利润率）。</a:t>
            </a:r>
            <a:endParaRPr lang="zh-CN" altLang="en-US" sz="2400" b="1">
              <a:solidFill>
                <a:schemeClr val="bg2">
                  <a:lumMod val="25000"/>
                </a:schemeClr>
              </a:solidFill>
              <a:cs typeface="+mn-ea"/>
              <a:sym typeface="+mn-lt"/>
            </a:endParaRPr>
          </a:p>
          <a:p>
            <a:endParaRPr lang="zh-CN" altLang="en-US" sz="2400" b="1">
              <a:solidFill>
                <a:schemeClr val="bg2">
                  <a:lumMod val="25000"/>
                </a:schemeClr>
              </a:solidFill>
              <a:cs typeface="+mn-ea"/>
              <a:sym typeface="+mn-lt"/>
            </a:endParaRPr>
          </a:p>
          <a:p>
            <a:r>
              <a:rPr lang="zh-CN" altLang="en-US" sz="2400">
                <a:solidFill>
                  <a:schemeClr val="bg2">
                    <a:lumMod val="25000"/>
                  </a:schemeClr>
                </a:solidFill>
                <a:cs typeface="+mn-ea"/>
                <a:sym typeface="+mn-lt"/>
              </a:rPr>
              <a:t>实际情况下，企业需要准确掌握与净利润相关的各项成本和费用情况，如销货成本、销售费用、折旧、管理费用、利息费用、税金等，并按照一定的规则分摊给各商品，然后确定目标净利润率，这样才能得到更加精确的目标定价。</a:t>
            </a:r>
            <a:endParaRPr lang="zh-CN" altLang="en-US" sz="2400">
              <a:solidFill>
                <a:schemeClr val="bg2">
                  <a:lumMod val="25000"/>
                </a:schemeClr>
              </a:solidFill>
              <a:cs typeface="+mn-ea"/>
              <a:sym typeface="+mn-lt"/>
            </a:endParaRPr>
          </a:p>
        </p:txBody>
      </p:sp>
      <p:sp>
        <p:nvSpPr>
          <p:cNvPr id="6" name="矩形 5"/>
          <p:cNvSpPr/>
          <p:nvPr>
            <p:custDataLst>
              <p:tags r:id="rId6"/>
            </p:custDataLst>
          </p:nvPr>
        </p:nvSpPr>
        <p:spPr>
          <a:xfrm rot="5400000">
            <a:off x="10425430" y="4480560"/>
            <a:ext cx="212090" cy="331724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latin typeface="+mn-lt"/>
                <a:ea typeface="+mn-ea"/>
                <a:cs typeface="+mn-ea"/>
                <a:sym typeface="+mn-lt"/>
              </a:rPr>
              <a:t>一、商品定位</a:t>
            </a:r>
            <a:endParaRPr lang="zh-CN" altLang="en-US">
              <a:latin typeface="+mn-lt"/>
              <a:ea typeface="+mn-ea"/>
              <a:cs typeface="+mn-ea"/>
              <a:sym typeface="+mn-lt"/>
            </a:endParaRPr>
          </a:p>
        </p:txBody>
      </p:sp>
      <p:sp>
        <p:nvSpPr>
          <p:cNvPr id="7" name="文本框 5"/>
          <p:cNvSpPr txBox="1">
            <a:spLocks noChangeArrowheads="1"/>
          </p:cNvSpPr>
          <p:nvPr/>
        </p:nvSpPr>
        <p:spPr bwMode="auto">
          <a:xfrm>
            <a:off x="7849701" y="307062"/>
            <a:ext cx="196664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dist"/>
            <a:r>
              <a:rPr lang="zh-CN" altLang="en-US" sz="2400" b="1" dirty="0" smtClean="0">
                <a:solidFill>
                  <a:schemeClr val="accent1"/>
                </a:solidFill>
                <a:latin typeface="+mn-lt"/>
                <a:ea typeface="+mn-ea"/>
                <a:cs typeface="+mn-ea"/>
                <a:sym typeface="+mn-lt"/>
              </a:rPr>
              <a:t>相关知识</a:t>
            </a:r>
            <a:endParaRPr lang="zh-CN" altLang="en-US" sz="2400" b="1" dirty="0" smtClean="0">
              <a:solidFill>
                <a:schemeClr val="accent1"/>
              </a:solidFill>
              <a:latin typeface="+mn-lt"/>
              <a:ea typeface="+mn-ea"/>
              <a:cs typeface="+mn-ea"/>
              <a:sym typeface="+mn-lt"/>
            </a:endParaRPr>
          </a:p>
        </p:txBody>
      </p:sp>
      <p:sp>
        <p:nvSpPr>
          <p:cNvPr id="17" name="íṩľíḍè-圆角矩形 61"/>
          <p:cNvSpPr/>
          <p:nvPr>
            <p:custDataLst>
              <p:tags r:id="rId1"/>
            </p:custDataLst>
          </p:nvPr>
        </p:nvSpPr>
        <p:spPr>
          <a:xfrm>
            <a:off x="666641" y="1640146"/>
            <a:ext cx="1954202" cy="3203612"/>
          </a:xfrm>
          <a:prstGeom prst="roundRect">
            <a:avLst>
              <a:gd name="adj" fmla="val 348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216000" bIns="216000" anchor="t" anchorCtr="1">
            <a:normAutofit/>
          </a:bodyPr>
          <a:lstStyle/>
          <a:p>
            <a:pPr algn="ctr"/>
            <a:r>
              <a:rPr lang="zh-CN" altLang="en-US">
                <a:cs typeface="+mn-ea"/>
                <a:sym typeface="+mn-lt"/>
              </a:rPr>
              <a:t>引流型商品</a:t>
            </a:r>
            <a:endParaRPr lang="zh-CN" altLang="en-US">
              <a:cs typeface="+mn-ea"/>
              <a:sym typeface="+mn-lt"/>
            </a:endParaRPr>
          </a:p>
        </p:txBody>
      </p:sp>
      <p:sp>
        <p:nvSpPr>
          <p:cNvPr id="18" name="íṩľíḍè-任意多边形 62"/>
          <p:cNvSpPr/>
          <p:nvPr>
            <p:custDataLst>
              <p:tags r:id="rId2"/>
            </p:custDataLst>
          </p:nvPr>
        </p:nvSpPr>
        <p:spPr>
          <a:xfrm>
            <a:off x="666750" y="2440940"/>
            <a:ext cx="1953895" cy="4159250"/>
          </a:xfrm>
          <a:custGeom>
            <a:avLst/>
            <a:gdLst>
              <a:gd name="connsiteX0" fmla="*/ 0 w 3657600"/>
              <a:gd name="connsiteY0" fmla="*/ 0 h 5486400"/>
              <a:gd name="connsiteX1" fmla="*/ 127467 w 3657600"/>
              <a:gd name="connsiteY1" fmla="*/ 0 h 5486400"/>
              <a:gd name="connsiteX2" fmla="*/ 1072342 w 3657600"/>
              <a:gd name="connsiteY2" fmla="*/ 0 h 5486400"/>
              <a:gd name="connsiteX3" fmla="*/ 1828800 w 3657600"/>
              <a:gd name="connsiteY3" fmla="*/ 756458 h 5486400"/>
              <a:gd name="connsiteX4" fmla="*/ 2585258 w 3657600"/>
              <a:gd name="connsiteY4" fmla="*/ 0 h 5486400"/>
              <a:gd name="connsiteX5" fmla="*/ 3530133 w 3657600"/>
              <a:gd name="connsiteY5" fmla="*/ 0 h 5486400"/>
              <a:gd name="connsiteX6" fmla="*/ 3657600 w 3657600"/>
              <a:gd name="connsiteY6" fmla="*/ 0 h 5486400"/>
              <a:gd name="connsiteX7" fmla="*/ 3657600 w 3657600"/>
              <a:gd name="connsiteY7" fmla="*/ 127467 h 5486400"/>
              <a:gd name="connsiteX8" fmla="*/ 3657600 w 3657600"/>
              <a:gd name="connsiteY8" fmla="*/ 914400 h 5486400"/>
              <a:gd name="connsiteX9" fmla="*/ 3657600 w 3657600"/>
              <a:gd name="connsiteY9" fmla="*/ 5358933 h 5486400"/>
              <a:gd name="connsiteX10" fmla="*/ 3530133 w 3657600"/>
              <a:gd name="connsiteY10" fmla="*/ 5486400 h 5486400"/>
              <a:gd name="connsiteX11" fmla="*/ 127467 w 3657600"/>
              <a:gd name="connsiteY11" fmla="*/ 5486400 h 5486400"/>
              <a:gd name="connsiteX12" fmla="*/ 0 w 3657600"/>
              <a:gd name="connsiteY12" fmla="*/ 5358933 h 5486400"/>
              <a:gd name="connsiteX13" fmla="*/ 0 w 3657600"/>
              <a:gd name="connsiteY13" fmla="*/ 914400 h 5486400"/>
              <a:gd name="connsiteX14" fmla="*/ 0 w 3657600"/>
              <a:gd name="connsiteY14" fmla="*/ 127467 h 5486400"/>
              <a:gd name="connsiteX15" fmla="*/ 0 w 3657600"/>
              <a:gd name="connsiteY15"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7600" h="5486400">
                <a:moveTo>
                  <a:pt x="0" y="0"/>
                </a:moveTo>
                <a:lnTo>
                  <a:pt x="127467" y="0"/>
                </a:lnTo>
                <a:lnTo>
                  <a:pt x="1072342" y="0"/>
                </a:lnTo>
                <a:cubicBezTo>
                  <a:pt x="1072342" y="417780"/>
                  <a:pt x="1411020" y="756458"/>
                  <a:pt x="1828800" y="756458"/>
                </a:cubicBezTo>
                <a:cubicBezTo>
                  <a:pt x="2246580" y="756458"/>
                  <a:pt x="2585258" y="417780"/>
                  <a:pt x="2585258" y="0"/>
                </a:cubicBezTo>
                <a:lnTo>
                  <a:pt x="3530133" y="0"/>
                </a:lnTo>
                <a:lnTo>
                  <a:pt x="3657600" y="0"/>
                </a:lnTo>
                <a:lnTo>
                  <a:pt x="3657600" y="127467"/>
                </a:lnTo>
                <a:lnTo>
                  <a:pt x="3657600" y="914400"/>
                </a:lnTo>
                <a:lnTo>
                  <a:pt x="3657600" y="5358933"/>
                </a:lnTo>
                <a:cubicBezTo>
                  <a:pt x="3657600" y="5429331"/>
                  <a:pt x="3600531" y="5486400"/>
                  <a:pt x="3530133" y="5486400"/>
                </a:cubicBezTo>
                <a:lnTo>
                  <a:pt x="127467" y="5486400"/>
                </a:lnTo>
                <a:cubicBezTo>
                  <a:pt x="57069" y="5486400"/>
                  <a:pt x="0" y="5429331"/>
                  <a:pt x="0" y="5358933"/>
                </a:cubicBezTo>
                <a:lnTo>
                  <a:pt x="0" y="914400"/>
                </a:lnTo>
                <a:lnTo>
                  <a:pt x="0" y="127467"/>
                </a:lnTo>
                <a:lnTo>
                  <a:pt x="0" y="0"/>
                </a:lnTo>
                <a:close/>
              </a:path>
            </a:pathLst>
          </a:custGeom>
          <a:solidFill>
            <a:schemeClr val="bg1">
              <a:lumMod val="95000"/>
            </a:schemeClr>
          </a:solidFill>
          <a:ln>
            <a:noFill/>
          </a:ln>
          <a:effectLst>
            <a:outerShdw dist="25400" dir="16200000" sx="101000" sy="101000"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0" name="íṩľíḍè-Rectangle 30"/>
          <p:cNvSpPr/>
          <p:nvPr>
            <p:custDataLst>
              <p:tags r:id="rId3"/>
            </p:custDataLst>
          </p:nvPr>
        </p:nvSpPr>
        <p:spPr>
          <a:xfrm>
            <a:off x="740835" y="3050669"/>
            <a:ext cx="1805813" cy="1898476"/>
          </a:xfrm>
          <a:prstGeom prst="rect">
            <a:avLst/>
          </a:prstGeom>
        </p:spPr>
        <p:txBody>
          <a:bodyPr wrap="square">
            <a:normAutofit/>
          </a:bodyPr>
          <a:lstStyle/>
          <a:p>
            <a:pPr algn="ctr">
              <a:lnSpc>
                <a:spcPct val="120000"/>
              </a:lnSpc>
            </a:pPr>
            <a:r>
              <a:rPr lang="zh-CN" altLang="en-US" sz="1600">
                <a:cs typeface="+mn-ea"/>
                <a:sym typeface="+mn-lt"/>
              </a:rPr>
              <a:t>这类商品负责吸引流量、提高人气，其定价一般较低，利润较少，</a:t>
            </a:r>
            <a:endParaRPr lang="zh-CN" altLang="en-US" sz="1600">
              <a:cs typeface="+mn-ea"/>
              <a:sym typeface="+mn-lt"/>
            </a:endParaRPr>
          </a:p>
          <a:p>
            <a:pPr algn="ctr">
              <a:lnSpc>
                <a:spcPct val="120000"/>
              </a:lnSpc>
            </a:pPr>
            <a:r>
              <a:rPr lang="zh-CN" altLang="en-US" sz="1600">
                <a:cs typeface="+mn-ea"/>
                <a:sym typeface="+mn-lt"/>
              </a:rPr>
              <a:t>需要有一定的市场热度。</a:t>
            </a:r>
            <a:endParaRPr lang="zh-CN" altLang="en-US" sz="1600">
              <a:cs typeface="+mn-ea"/>
              <a:sym typeface="+mn-lt"/>
            </a:endParaRPr>
          </a:p>
        </p:txBody>
      </p:sp>
      <p:sp>
        <p:nvSpPr>
          <p:cNvPr id="21" name="íṩľíḍè-任意多边形 65"/>
          <p:cNvSpPr/>
          <p:nvPr>
            <p:custDataLst>
              <p:tags r:id="rId4"/>
            </p:custDataLst>
          </p:nvPr>
        </p:nvSpPr>
        <p:spPr>
          <a:xfrm>
            <a:off x="1408146" y="5919611"/>
            <a:ext cx="471191" cy="456972"/>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7" y="0"/>
                  <a:pt x="9818" y="440"/>
                  <a:pt x="9818" y="982"/>
                </a:cubicBezTo>
                <a:lnTo>
                  <a:pt x="982" y="982"/>
                </a:lnTo>
                <a:cubicBezTo>
                  <a:pt x="439" y="982"/>
                  <a:pt x="0" y="1422"/>
                  <a:pt x="0" y="1964"/>
                </a:cubicBezTo>
                <a:lnTo>
                  <a:pt x="0" y="2945"/>
                </a:lnTo>
                <a:cubicBezTo>
                  <a:pt x="0" y="3488"/>
                  <a:pt x="439" y="3927"/>
                  <a:pt x="982" y="3927"/>
                </a:cubicBezTo>
                <a:lnTo>
                  <a:pt x="982" y="15709"/>
                </a:lnTo>
                <a:cubicBezTo>
                  <a:pt x="982" y="16252"/>
                  <a:pt x="1421" y="16691"/>
                  <a:pt x="1964" y="16691"/>
                </a:cubicBezTo>
                <a:lnTo>
                  <a:pt x="10309" y="16691"/>
                </a:lnTo>
                <a:lnTo>
                  <a:pt x="10309" y="17960"/>
                </a:lnTo>
                <a:lnTo>
                  <a:pt x="7507" y="20762"/>
                </a:lnTo>
                <a:cubicBezTo>
                  <a:pt x="7419" y="20851"/>
                  <a:pt x="7364" y="20974"/>
                  <a:pt x="7364" y="21109"/>
                </a:cubicBezTo>
                <a:cubicBezTo>
                  <a:pt x="7364" y="21380"/>
                  <a:pt x="7583" y="21600"/>
                  <a:pt x="7855" y="21600"/>
                </a:cubicBezTo>
                <a:cubicBezTo>
                  <a:pt x="7990" y="21600"/>
                  <a:pt x="8113" y="21545"/>
                  <a:pt x="8202" y="21456"/>
                </a:cubicBezTo>
                <a:lnTo>
                  <a:pt x="10800" y="18858"/>
                </a:lnTo>
                <a:lnTo>
                  <a:pt x="13398" y="21456"/>
                </a:lnTo>
                <a:cubicBezTo>
                  <a:pt x="13488" y="21545"/>
                  <a:pt x="13610" y="21600"/>
                  <a:pt x="13745" y="21600"/>
                </a:cubicBezTo>
                <a:cubicBezTo>
                  <a:pt x="14017" y="21600"/>
                  <a:pt x="14236" y="21380"/>
                  <a:pt x="14236" y="21109"/>
                </a:cubicBezTo>
                <a:cubicBezTo>
                  <a:pt x="14236" y="20974"/>
                  <a:pt x="14182"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6200" y="5891"/>
                </a:moveTo>
                <a:cubicBezTo>
                  <a:pt x="16471" y="5891"/>
                  <a:pt x="16691" y="6111"/>
                  <a:pt x="16691" y="6382"/>
                </a:cubicBezTo>
                <a:cubicBezTo>
                  <a:pt x="16691" y="6653"/>
                  <a:pt x="16471" y="6873"/>
                  <a:pt x="16200" y="6873"/>
                </a:cubicBezTo>
                <a:cubicBezTo>
                  <a:pt x="15929" y="6873"/>
                  <a:pt x="15709" y="6653"/>
                  <a:pt x="15709" y="6382"/>
                </a:cubicBezTo>
                <a:cubicBezTo>
                  <a:pt x="15709" y="6111"/>
                  <a:pt x="15929" y="5891"/>
                  <a:pt x="16200" y="5891"/>
                </a:cubicBezTo>
                <a:moveTo>
                  <a:pt x="16200" y="7855"/>
                </a:moveTo>
                <a:cubicBezTo>
                  <a:pt x="17013" y="7855"/>
                  <a:pt x="17673" y="7196"/>
                  <a:pt x="17673" y="6382"/>
                </a:cubicBezTo>
                <a:cubicBezTo>
                  <a:pt x="17673" y="5569"/>
                  <a:pt x="17013" y="4909"/>
                  <a:pt x="16200" y="4909"/>
                </a:cubicBezTo>
                <a:cubicBezTo>
                  <a:pt x="15387" y="4909"/>
                  <a:pt x="14727" y="5569"/>
                  <a:pt x="14727" y="6382"/>
                </a:cubicBezTo>
                <a:cubicBezTo>
                  <a:pt x="14727" y="7196"/>
                  <a:pt x="15387" y="7855"/>
                  <a:pt x="16200" y="7855"/>
                </a:cubicBezTo>
                <a:moveTo>
                  <a:pt x="8422" y="8135"/>
                </a:moveTo>
                <a:lnTo>
                  <a:pt x="11926" y="11638"/>
                </a:lnTo>
                <a:cubicBezTo>
                  <a:pt x="12015" y="11727"/>
                  <a:pt x="12138" y="11782"/>
                  <a:pt x="12273" y="11782"/>
                </a:cubicBezTo>
                <a:cubicBezTo>
                  <a:pt x="12408" y="11782"/>
                  <a:pt x="12531" y="11727"/>
                  <a:pt x="12620" y="11638"/>
                </a:cubicBezTo>
                <a:lnTo>
                  <a:pt x="14183" y="10075"/>
                </a:lnTo>
                <a:lnTo>
                  <a:pt x="16200" y="12764"/>
                </a:lnTo>
                <a:lnTo>
                  <a:pt x="5336" y="12764"/>
                </a:lnTo>
                <a:cubicBezTo>
                  <a:pt x="5336" y="12764"/>
                  <a:pt x="8422" y="8135"/>
                  <a:pt x="8422" y="8135"/>
                </a:cubicBezTo>
                <a:close/>
                <a:moveTo>
                  <a:pt x="4418" y="13745"/>
                </a:moveTo>
                <a:lnTo>
                  <a:pt x="17182" y="13745"/>
                </a:lnTo>
                <a:cubicBezTo>
                  <a:pt x="17453" y="13745"/>
                  <a:pt x="17673" y="13526"/>
                  <a:pt x="17673" y="13255"/>
                </a:cubicBezTo>
                <a:cubicBezTo>
                  <a:pt x="17673" y="13144"/>
                  <a:pt x="17630" y="13047"/>
                  <a:pt x="17568" y="12965"/>
                </a:cubicBezTo>
                <a:lnTo>
                  <a:pt x="17575" y="12960"/>
                </a:lnTo>
                <a:lnTo>
                  <a:pt x="14629" y="9033"/>
                </a:lnTo>
                <a:lnTo>
                  <a:pt x="14622" y="9038"/>
                </a:lnTo>
                <a:cubicBezTo>
                  <a:pt x="14533" y="8919"/>
                  <a:pt x="14397" y="8836"/>
                  <a:pt x="14236" y="8836"/>
                </a:cubicBezTo>
                <a:cubicBezTo>
                  <a:pt x="14101" y="8836"/>
                  <a:pt x="13978" y="8891"/>
                  <a:pt x="13889" y="8980"/>
                </a:cubicBezTo>
                <a:lnTo>
                  <a:pt x="12273" y="10597"/>
                </a:lnTo>
                <a:lnTo>
                  <a:pt x="8693" y="7017"/>
                </a:lnTo>
                <a:cubicBezTo>
                  <a:pt x="8604" y="6928"/>
                  <a:pt x="8481" y="6873"/>
                  <a:pt x="8345" y="6873"/>
                </a:cubicBezTo>
                <a:cubicBezTo>
                  <a:pt x="8175" y="6873"/>
                  <a:pt x="8033" y="6965"/>
                  <a:pt x="7945" y="7097"/>
                </a:cubicBezTo>
                <a:lnTo>
                  <a:pt x="7937" y="7091"/>
                </a:lnTo>
                <a:lnTo>
                  <a:pt x="4010" y="12982"/>
                </a:lnTo>
                <a:lnTo>
                  <a:pt x="4017" y="12988"/>
                </a:lnTo>
                <a:cubicBezTo>
                  <a:pt x="3965" y="13066"/>
                  <a:pt x="3927" y="13154"/>
                  <a:pt x="3927" y="13255"/>
                </a:cubicBezTo>
                <a:cubicBezTo>
                  <a:pt x="3927" y="13526"/>
                  <a:pt x="4147" y="13745"/>
                  <a:pt x="4418" y="13745"/>
                </a:cubicBezTo>
              </a:path>
            </a:pathLst>
          </a:custGeom>
          <a:solidFill>
            <a:schemeClr val="accent1"/>
          </a:solidFill>
          <a:ln w="12700">
            <a:miter lim="400000"/>
          </a:ln>
          <a:effectLst/>
        </p:spPr>
        <p:txBody>
          <a:bodyPr anchor="ctr"/>
          <a:lstStyle/>
          <a:p>
            <a:pPr algn="ctr"/>
            <a:endParaRPr>
              <a:cs typeface="+mn-ea"/>
              <a:sym typeface="+mn-lt"/>
            </a:endParaRPr>
          </a:p>
        </p:txBody>
      </p:sp>
      <p:sp>
        <p:nvSpPr>
          <p:cNvPr id="22" name="íṩľíḍè-圆角矩形 56"/>
          <p:cNvSpPr/>
          <p:nvPr>
            <p:custDataLst>
              <p:tags r:id="rId5"/>
            </p:custDataLst>
          </p:nvPr>
        </p:nvSpPr>
        <p:spPr>
          <a:xfrm>
            <a:off x="2886122" y="1640146"/>
            <a:ext cx="1954202" cy="3203612"/>
          </a:xfrm>
          <a:prstGeom prst="roundRect">
            <a:avLst>
              <a:gd name="adj" fmla="val 348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216000" bIns="216000" anchor="t" anchorCtr="1">
            <a:normAutofit/>
          </a:bodyPr>
          <a:lstStyle/>
          <a:p>
            <a:pPr algn="ctr"/>
            <a:r>
              <a:rPr lang="zh-CN" altLang="en-US">
                <a:cs typeface="+mn-ea"/>
                <a:sym typeface="+mn-lt"/>
              </a:rPr>
              <a:t>活动型商品</a:t>
            </a:r>
            <a:endParaRPr lang="zh-CN" altLang="en-US">
              <a:cs typeface="+mn-ea"/>
              <a:sym typeface="+mn-lt"/>
            </a:endParaRPr>
          </a:p>
        </p:txBody>
      </p:sp>
      <p:sp>
        <p:nvSpPr>
          <p:cNvPr id="23" name="íślíḋè-任意多边形 57"/>
          <p:cNvSpPr/>
          <p:nvPr>
            <p:custDataLst>
              <p:tags r:id="rId6"/>
            </p:custDataLst>
          </p:nvPr>
        </p:nvSpPr>
        <p:spPr>
          <a:xfrm>
            <a:off x="2886075" y="2440940"/>
            <a:ext cx="1953895" cy="4158615"/>
          </a:xfrm>
          <a:custGeom>
            <a:avLst/>
            <a:gdLst>
              <a:gd name="connsiteX0" fmla="*/ 0 w 3657600"/>
              <a:gd name="connsiteY0" fmla="*/ 0 h 5486400"/>
              <a:gd name="connsiteX1" fmla="*/ 127467 w 3657600"/>
              <a:gd name="connsiteY1" fmla="*/ 0 h 5486400"/>
              <a:gd name="connsiteX2" fmla="*/ 1072342 w 3657600"/>
              <a:gd name="connsiteY2" fmla="*/ 0 h 5486400"/>
              <a:gd name="connsiteX3" fmla="*/ 1828800 w 3657600"/>
              <a:gd name="connsiteY3" fmla="*/ 756458 h 5486400"/>
              <a:gd name="connsiteX4" fmla="*/ 2585258 w 3657600"/>
              <a:gd name="connsiteY4" fmla="*/ 0 h 5486400"/>
              <a:gd name="connsiteX5" fmla="*/ 3530133 w 3657600"/>
              <a:gd name="connsiteY5" fmla="*/ 0 h 5486400"/>
              <a:gd name="connsiteX6" fmla="*/ 3657600 w 3657600"/>
              <a:gd name="connsiteY6" fmla="*/ 0 h 5486400"/>
              <a:gd name="connsiteX7" fmla="*/ 3657600 w 3657600"/>
              <a:gd name="connsiteY7" fmla="*/ 127467 h 5486400"/>
              <a:gd name="connsiteX8" fmla="*/ 3657600 w 3657600"/>
              <a:gd name="connsiteY8" fmla="*/ 914400 h 5486400"/>
              <a:gd name="connsiteX9" fmla="*/ 3657600 w 3657600"/>
              <a:gd name="connsiteY9" fmla="*/ 5358933 h 5486400"/>
              <a:gd name="connsiteX10" fmla="*/ 3530133 w 3657600"/>
              <a:gd name="connsiteY10" fmla="*/ 5486400 h 5486400"/>
              <a:gd name="connsiteX11" fmla="*/ 127467 w 3657600"/>
              <a:gd name="connsiteY11" fmla="*/ 5486400 h 5486400"/>
              <a:gd name="connsiteX12" fmla="*/ 0 w 3657600"/>
              <a:gd name="connsiteY12" fmla="*/ 5358933 h 5486400"/>
              <a:gd name="connsiteX13" fmla="*/ 0 w 3657600"/>
              <a:gd name="connsiteY13" fmla="*/ 914400 h 5486400"/>
              <a:gd name="connsiteX14" fmla="*/ 0 w 3657600"/>
              <a:gd name="connsiteY14" fmla="*/ 127467 h 5486400"/>
              <a:gd name="connsiteX15" fmla="*/ 0 w 3657600"/>
              <a:gd name="connsiteY15"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7600" h="5486400">
                <a:moveTo>
                  <a:pt x="0" y="0"/>
                </a:moveTo>
                <a:lnTo>
                  <a:pt x="127467" y="0"/>
                </a:lnTo>
                <a:lnTo>
                  <a:pt x="1072342" y="0"/>
                </a:lnTo>
                <a:cubicBezTo>
                  <a:pt x="1072342" y="417780"/>
                  <a:pt x="1411020" y="756458"/>
                  <a:pt x="1828800" y="756458"/>
                </a:cubicBezTo>
                <a:cubicBezTo>
                  <a:pt x="2246580" y="756458"/>
                  <a:pt x="2585258" y="417780"/>
                  <a:pt x="2585258" y="0"/>
                </a:cubicBezTo>
                <a:lnTo>
                  <a:pt x="3530133" y="0"/>
                </a:lnTo>
                <a:lnTo>
                  <a:pt x="3657600" y="0"/>
                </a:lnTo>
                <a:lnTo>
                  <a:pt x="3657600" y="127467"/>
                </a:lnTo>
                <a:lnTo>
                  <a:pt x="3657600" y="914400"/>
                </a:lnTo>
                <a:lnTo>
                  <a:pt x="3657600" y="5358933"/>
                </a:lnTo>
                <a:cubicBezTo>
                  <a:pt x="3657600" y="5429331"/>
                  <a:pt x="3600531" y="5486400"/>
                  <a:pt x="3530133" y="5486400"/>
                </a:cubicBezTo>
                <a:lnTo>
                  <a:pt x="127467" y="5486400"/>
                </a:lnTo>
                <a:cubicBezTo>
                  <a:pt x="57069" y="5486400"/>
                  <a:pt x="0" y="5429331"/>
                  <a:pt x="0" y="5358933"/>
                </a:cubicBezTo>
                <a:lnTo>
                  <a:pt x="0" y="914400"/>
                </a:lnTo>
                <a:lnTo>
                  <a:pt x="0" y="127467"/>
                </a:lnTo>
                <a:lnTo>
                  <a:pt x="0" y="0"/>
                </a:lnTo>
                <a:close/>
              </a:path>
            </a:pathLst>
          </a:custGeom>
          <a:solidFill>
            <a:schemeClr val="bg1">
              <a:lumMod val="95000"/>
            </a:schemeClr>
          </a:solidFill>
          <a:ln>
            <a:noFill/>
          </a:ln>
          <a:effectLst>
            <a:outerShdw dist="25400" dir="16200000" sx="101000" sy="101000"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5" name="íślíḋè-Rectangle 25"/>
          <p:cNvSpPr/>
          <p:nvPr>
            <p:custDataLst>
              <p:tags r:id="rId7"/>
            </p:custDataLst>
          </p:nvPr>
        </p:nvSpPr>
        <p:spPr>
          <a:xfrm>
            <a:off x="2960316" y="3050669"/>
            <a:ext cx="1805813" cy="1391382"/>
          </a:xfrm>
          <a:prstGeom prst="rect">
            <a:avLst/>
          </a:prstGeom>
        </p:spPr>
        <p:txBody>
          <a:bodyPr wrap="square">
            <a:noAutofit/>
          </a:bodyPr>
          <a:lstStyle/>
          <a:p>
            <a:pPr algn="ctr">
              <a:lnSpc>
                <a:spcPct val="120000"/>
              </a:lnSpc>
            </a:pPr>
            <a:r>
              <a:rPr lang="zh-CN" altLang="en-US" sz="1600">
                <a:cs typeface="+mn-ea"/>
                <a:sym typeface="+mn-lt"/>
              </a:rPr>
              <a:t>这类商品的作用较多，活动型商品应该是利润率最低的一类商品，企业可以通过这类商品让客户了解品牌。</a:t>
            </a:r>
            <a:endParaRPr lang="zh-CN" altLang="en-US" sz="1600">
              <a:cs typeface="+mn-ea"/>
              <a:sym typeface="+mn-lt"/>
            </a:endParaRPr>
          </a:p>
        </p:txBody>
      </p:sp>
      <p:sp>
        <p:nvSpPr>
          <p:cNvPr id="26" name="íślíḋè-任意多边形 60"/>
          <p:cNvSpPr/>
          <p:nvPr>
            <p:custDataLst>
              <p:tags r:id="rId8"/>
            </p:custDataLst>
          </p:nvPr>
        </p:nvSpPr>
        <p:spPr>
          <a:xfrm>
            <a:off x="3621164" y="5971825"/>
            <a:ext cx="484118" cy="384143"/>
          </a:xfrm>
          <a:custGeom>
            <a:avLst/>
            <a:gdLst/>
            <a:ahLst/>
            <a:cxnLst>
              <a:cxn ang="0">
                <a:pos x="wd2" y="hd2"/>
              </a:cxn>
              <a:cxn ang="5400000">
                <a:pos x="wd2" y="hd2"/>
              </a:cxn>
              <a:cxn ang="10800000">
                <a:pos x="wd2" y="hd2"/>
              </a:cxn>
              <a:cxn ang="16200000">
                <a:pos x="wd2" y="hd2"/>
              </a:cxn>
            </a:cxnLst>
            <a:rect l="0" t="0" r="r" b="b"/>
            <a:pathLst>
              <a:path w="21600" h="21600" extrusionOk="0">
                <a:moveTo>
                  <a:pt x="16691" y="20400"/>
                </a:moveTo>
                <a:cubicBezTo>
                  <a:pt x="14522" y="20400"/>
                  <a:pt x="12764" y="18251"/>
                  <a:pt x="12764" y="15600"/>
                </a:cubicBezTo>
                <a:cubicBezTo>
                  <a:pt x="12764" y="12949"/>
                  <a:pt x="14522" y="10800"/>
                  <a:pt x="16691" y="10800"/>
                </a:cubicBezTo>
                <a:cubicBezTo>
                  <a:pt x="18860" y="10800"/>
                  <a:pt x="20618" y="12949"/>
                  <a:pt x="20618" y="15600"/>
                </a:cubicBezTo>
                <a:cubicBezTo>
                  <a:pt x="20618" y="18251"/>
                  <a:pt x="18860" y="20400"/>
                  <a:pt x="16691" y="20400"/>
                </a:cubicBezTo>
                <a:moveTo>
                  <a:pt x="12762" y="3393"/>
                </a:moveTo>
                <a:lnTo>
                  <a:pt x="12781" y="3388"/>
                </a:lnTo>
                <a:cubicBezTo>
                  <a:pt x="12870" y="2164"/>
                  <a:pt x="13702" y="1200"/>
                  <a:pt x="14727" y="1200"/>
                </a:cubicBezTo>
                <a:cubicBezTo>
                  <a:pt x="15521" y="1200"/>
                  <a:pt x="16202" y="1779"/>
                  <a:pt x="16511" y="2609"/>
                </a:cubicBezTo>
                <a:lnTo>
                  <a:pt x="16509" y="2609"/>
                </a:lnTo>
                <a:lnTo>
                  <a:pt x="19162" y="10421"/>
                </a:lnTo>
                <a:cubicBezTo>
                  <a:pt x="18436" y="9902"/>
                  <a:pt x="17593" y="9600"/>
                  <a:pt x="16691" y="9600"/>
                </a:cubicBezTo>
                <a:cubicBezTo>
                  <a:pt x="15082" y="9600"/>
                  <a:pt x="13658" y="10550"/>
                  <a:pt x="12763" y="12012"/>
                </a:cubicBezTo>
                <a:cubicBezTo>
                  <a:pt x="12763" y="12012"/>
                  <a:pt x="12762" y="3393"/>
                  <a:pt x="12762" y="3393"/>
                </a:cubicBezTo>
                <a:close/>
                <a:moveTo>
                  <a:pt x="11782" y="13200"/>
                </a:moveTo>
                <a:lnTo>
                  <a:pt x="9818" y="13200"/>
                </a:lnTo>
                <a:lnTo>
                  <a:pt x="9818" y="4800"/>
                </a:lnTo>
                <a:lnTo>
                  <a:pt x="11782" y="4800"/>
                </a:lnTo>
                <a:cubicBezTo>
                  <a:pt x="11782" y="4800"/>
                  <a:pt x="11782" y="13200"/>
                  <a:pt x="11782" y="13200"/>
                </a:cubicBezTo>
                <a:close/>
                <a:moveTo>
                  <a:pt x="11782" y="15600"/>
                </a:moveTo>
                <a:lnTo>
                  <a:pt x="9818" y="15600"/>
                </a:lnTo>
                <a:lnTo>
                  <a:pt x="9818" y="14400"/>
                </a:lnTo>
                <a:lnTo>
                  <a:pt x="11782" y="14400"/>
                </a:lnTo>
                <a:cubicBezTo>
                  <a:pt x="11782" y="14400"/>
                  <a:pt x="11782" y="15600"/>
                  <a:pt x="11782" y="15600"/>
                </a:cubicBezTo>
                <a:close/>
                <a:moveTo>
                  <a:pt x="8837" y="12012"/>
                </a:moveTo>
                <a:cubicBezTo>
                  <a:pt x="7942" y="10550"/>
                  <a:pt x="6518" y="9600"/>
                  <a:pt x="4909" y="9600"/>
                </a:cubicBezTo>
                <a:cubicBezTo>
                  <a:pt x="4007" y="9600"/>
                  <a:pt x="3164" y="9902"/>
                  <a:pt x="2438" y="10421"/>
                </a:cubicBezTo>
                <a:lnTo>
                  <a:pt x="5091" y="2609"/>
                </a:lnTo>
                <a:lnTo>
                  <a:pt x="5089" y="2609"/>
                </a:lnTo>
                <a:cubicBezTo>
                  <a:pt x="5398" y="1779"/>
                  <a:pt x="6079" y="1200"/>
                  <a:pt x="6873" y="1200"/>
                </a:cubicBezTo>
                <a:cubicBezTo>
                  <a:pt x="7898" y="1200"/>
                  <a:pt x="8730" y="2164"/>
                  <a:pt x="8819" y="3388"/>
                </a:cubicBezTo>
                <a:lnTo>
                  <a:pt x="8838" y="3393"/>
                </a:lnTo>
                <a:cubicBezTo>
                  <a:pt x="8838" y="3393"/>
                  <a:pt x="8837" y="12012"/>
                  <a:pt x="8837" y="12012"/>
                </a:cubicBezTo>
                <a:close/>
                <a:moveTo>
                  <a:pt x="4909" y="20400"/>
                </a:moveTo>
                <a:cubicBezTo>
                  <a:pt x="2740" y="20400"/>
                  <a:pt x="982" y="18251"/>
                  <a:pt x="982" y="15600"/>
                </a:cubicBezTo>
                <a:cubicBezTo>
                  <a:pt x="982" y="12949"/>
                  <a:pt x="2740" y="10800"/>
                  <a:pt x="4909" y="10800"/>
                </a:cubicBezTo>
                <a:cubicBezTo>
                  <a:pt x="7078" y="10800"/>
                  <a:pt x="8836" y="12949"/>
                  <a:pt x="8836" y="15600"/>
                </a:cubicBezTo>
                <a:cubicBezTo>
                  <a:pt x="8836" y="18251"/>
                  <a:pt x="7078" y="20400"/>
                  <a:pt x="4909" y="20400"/>
                </a:cubicBezTo>
                <a:moveTo>
                  <a:pt x="21102" y="12980"/>
                </a:moveTo>
                <a:lnTo>
                  <a:pt x="17504" y="2400"/>
                </a:lnTo>
                <a:lnTo>
                  <a:pt x="17493" y="2402"/>
                </a:lnTo>
                <a:cubicBezTo>
                  <a:pt x="17088" y="1006"/>
                  <a:pt x="16009" y="0"/>
                  <a:pt x="14727" y="0"/>
                </a:cubicBezTo>
                <a:cubicBezTo>
                  <a:pt x="13101" y="0"/>
                  <a:pt x="11782" y="1612"/>
                  <a:pt x="11782" y="3600"/>
                </a:cubicBezTo>
                <a:lnTo>
                  <a:pt x="9818" y="3600"/>
                </a:lnTo>
                <a:cubicBezTo>
                  <a:pt x="9818" y="1612"/>
                  <a:pt x="8499" y="0"/>
                  <a:pt x="6873" y="0"/>
                </a:cubicBezTo>
                <a:cubicBezTo>
                  <a:pt x="5592" y="0"/>
                  <a:pt x="4512" y="1006"/>
                  <a:pt x="4107" y="2402"/>
                </a:cubicBezTo>
                <a:lnTo>
                  <a:pt x="4096" y="2400"/>
                </a:lnTo>
                <a:lnTo>
                  <a:pt x="498" y="12980"/>
                </a:lnTo>
                <a:cubicBezTo>
                  <a:pt x="182" y="13772"/>
                  <a:pt x="0" y="14659"/>
                  <a:pt x="0" y="15600"/>
                </a:cubicBezTo>
                <a:cubicBezTo>
                  <a:pt x="0" y="18914"/>
                  <a:pt x="2198" y="21600"/>
                  <a:pt x="4909" y="21600"/>
                </a:cubicBezTo>
                <a:cubicBezTo>
                  <a:pt x="7284" y="21600"/>
                  <a:pt x="9265" y="19539"/>
                  <a:pt x="9719" y="16800"/>
                </a:cubicBezTo>
                <a:lnTo>
                  <a:pt x="11881" y="16800"/>
                </a:lnTo>
                <a:cubicBezTo>
                  <a:pt x="12335" y="19539"/>
                  <a:pt x="14316" y="21600"/>
                  <a:pt x="16691" y="21600"/>
                </a:cubicBezTo>
                <a:cubicBezTo>
                  <a:pt x="19402" y="21600"/>
                  <a:pt x="21600" y="18914"/>
                  <a:pt x="21600" y="15600"/>
                </a:cubicBezTo>
                <a:cubicBezTo>
                  <a:pt x="21600" y="14659"/>
                  <a:pt x="21418" y="13772"/>
                  <a:pt x="21102" y="12980"/>
                </a:cubicBezTo>
                <a:moveTo>
                  <a:pt x="16691" y="12000"/>
                </a:moveTo>
                <a:cubicBezTo>
                  <a:pt x="15064" y="12000"/>
                  <a:pt x="13745" y="13612"/>
                  <a:pt x="13745" y="15600"/>
                </a:cubicBezTo>
                <a:cubicBezTo>
                  <a:pt x="13745" y="15932"/>
                  <a:pt x="13965" y="16200"/>
                  <a:pt x="14236" y="16200"/>
                </a:cubicBezTo>
                <a:cubicBezTo>
                  <a:pt x="14508" y="16200"/>
                  <a:pt x="14727" y="15932"/>
                  <a:pt x="14727" y="15600"/>
                </a:cubicBezTo>
                <a:cubicBezTo>
                  <a:pt x="14727" y="14275"/>
                  <a:pt x="15606" y="13200"/>
                  <a:pt x="16691" y="13200"/>
                </a:cubicBezTo>
                <a:cubicBezTo>
                  <a:pt x="16962" y="13200"/>
                  <a:pt x="17182" y="12932"/>
                  <a:pt x="17182" y="12600"/>
                </a:cubicBezTo>
                <a:cubicBezTo>
                  <a:pt x="17182" y="12268"/>
                  <a:pt x="16962" y="12000"/>
                  <a:pt x="16691" y="12000"/>
                </a:cubicBezTo>
                <a:moveTo>
                  <a:pt x="4909" y="12000"/>
                </a:moveTo>
                <a:cubicBezTo>
                  <a:pt x="3282" y="12000"/>
                  <a:pt x="1964" y="13612"/>
                  <a:pt x="1964" y="15600"/>
                </a:cubicBezTo>
                <a:cubicBezTo>
                  <a:pt x="1964" y="15932"/>
                  <a:pt x="2183" y="16200"/>
                  <a:pt x="2455" y="16200"/>
                </a:cubicBezTo>
                <a:cubicBezTo>
                  <a:pt x="2726" y="16200"/>
                  <a:pt x="2945" y="15932"/>
                  <a:pt x="2945" y="15600"/>
                </a:cubicBezTo>
                <a:cubicBezTo>
                  <a:pt x="2945" y="14275"/>
                  <a:pt x="3825" y="13200"/>
                  <a:pt x="4909" y="13200"/>
                </a:cubicBezTo>
                <a:cubicBezTo>
                  <a:pt x="5180" y="13200"/>
                  <a:pt x="5400" y="12932"/>
                  <a:pt x="5400" y="12600"/>
                </a:cubicBezTo>
                <a:cubicBezTo>
                  <a:pt x="5400" y="12268"/>
                  <a:pt x="5180" y="12000"/>
                  <a:pt x="4909" y="12000"/>
                </a:cubicBezTo>
              </a:path>
            </a:pathLst>
          </a:custGeom>
          <a:solidFill>
            <a:schemeClr val="accent2"/>
          </a:solidFill>
          <a:ln w="12700">
            <a:miter lim="400000"/>
          </a:ln>
        </p:spPr>
        <p:txBody>
          <a:bodyPr anchor="ctr"/>
          <a:lstStyle/>
          <a:p>
            <a:pPr algn="ctr"/>
            <a:endParaRPr>
              <a:cs typeface="+mn-ea"/>
              <a:sym typeface="+mn-lt"/>
            </a:endParaRPr>
          </a:p>
        </p:txBody>
      </p:sp>
      <p:sp>
        <p:nvSpPr>
          <p:cNvPr id="28" name="íślíḋè-圆角矩形 51"/>
          <p:cNvSpPr/>
          <p:nvPr>
            <p:custDataLst>
              <p:tags r:id="rId9"/>
            </p:custDataLst>
          </p:nvPr>
        </p:nvSpPr>
        <p:spPr>
          <a:xfrm>
            <a:off x="5105602" y="1640146"/>
            <a:ext cx="1954202" cy="3203612"/>
          </a:xfrm>
          <a:prstGeom prst="roundRect">
            <a:avLst>
              <a:gd name="adj" fmla="val 348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216000" bIns="216000" anchor="t" anchorCtr="1">
            <a:normAutofit/>
          </a:bodyPr>
          <a:lstStyle/>
          <a:p>
            <a:pPr algn="ctr"/>
            <a:r>
              <a:rPr lang="zh-CN" altLang="en-US">
                <a:cs typeface="+mn-ea"/>
                <a:sym typeface="+mn-lt"/>
              </a:rPr>
              <a:t>利润型商品</a:t>
            </a:r>
            <a:endParaRPr lang="zh-CN" altLang="en-US">
              <a:cs typeface="+mn-ea"/>
              <a:sym typeface="+mn-lt"/>
            </a:endParaRPr>
          </a:p>
        </p:txBody>
      </p:sp>
      <p:sp>
        <p:nvSpPr>
          <p:cNvPr id="32" name="íślíḋè-任意多边形 52"/>
          <p:cNvSpPr/>
          <p:nvPr>
            <p:custDataLst>
              <p:tags r:id="rId10"/>
            </p:custDataLst>
          </p:nvPr>
        </p:nvSpPr>
        <p:spPr>
          <a:xfrm>
            <a:off x="5105400" y="2440940"/>
            <a:ext cx="1953895" cy="4158615"/>
          </a:xfrm>
          <a:custGeom>
            <a:avLst/>
            <a:gdLst>
              <a:gd name="connsiteX0" fmla="*/ 0 w 3657600"/>
              <a:gd name="connsiteY0" fmla="*/ 0 h 5486400"/>
              <a:gd name="connsiteX1" fmla="*/ 127467 w 3657600"/>
              <a:gd name="connsiteY1" fmla="*/ 0 h 5486400"/>
              <a:gd name="connsiteX2" fmla="*/ 1072342 w 3657600"/>
              <a:gd name="connsiteY2" fmla="*/ 0 h 5486400"/>
              <a:gd name="connsiteX3" fmla="*/ 1828800 w 3657600"/>
              <a:gd name="connsiteY3" fmla="*/ 756458 h 5486400"/>
              <a:gd name="connsiteX4" fmla="*/ 2585258 w 3657600"/>
              <a:gd name="connsiteY4" fmla="*/ 0 h 5486400"/>
              <a:gd name="connsiteX5" fmla="*/ 3530133 w 3657600"/>
              <a:gd name="connsiteY5" fmla="*/ 0 h 5486400"/>
              <a:gd name="connsiteX6" fmla="*/ 3657600 w 3657600"/>
              <a:gd name="connsiteY6" fmla="*/ 0 h 5486400"/>
              <a:gd name="connsiteX7" fmla="*/ 3657600 w 3657600"/>
              <a:gd name="connsiteY7" fmla="*/ 127467 h 5486400"/>
              <a:gd name="connsiteX8" fmla="*/ 3657600 w 3657600"/>
              <a:gd name="connsiteY8" fmla="*/ 914400 h 5486400"/>
              <a:gd name="connsiteX9" fmla="*/ 3657600 w 3657600"/>
              <a:gd name="connsiteY9" fmla="*/ 5358933 h 5486400"/>
              <a:gd name="connsiteX10" fmla="*/ 3530133 w 3657600"/>
              <a:gd name="connsiteY10" fmla="*/ 5486400 h 5486400"/>
              <a:gd name="connsiteX11" fmla="*/ 127467 w 3657600"/>
              <a:gd name="connsiteY11" fmla="*/ 5486400 h 5486400"/>
              <a:gd name="connsiteX12" fmla="*/ 0 w 3657600"/>
              <a:gd name="connsiteY12" fmla="*/ 5358933 h 5486400"/>
              <a:gd name="connsiteX13" fmla="*/ 0 w 3657600"/>
              <a:gd name="connsiteY13" fmla="*/ 914400 h 5486400"/>
              <a:gd name="connsiteX14" fmla="*/ 0 w 3657600"/>
              <a:gd name="connsiteY14" fmla="*/ 127467 h 5486400"/>
              <a:gd name="connsiteX15" fmla="*/ 0 w 3657600"/>
              <a:gd name="connsiteY15"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7600" h="5486400">
                <a:moveTo>
                  <a:pt x="0" y="0"/>
                </a:moveTo>
                <a:lnTo>
                  <a:pt x="127467" y="0"/>
                </a:lnTo>
                <a:lnTo>
                  <a:pt x="1072342" y="0"/>
                </a:lnTo>
                <a:cubicBezTo>
                  <a:pt x="1072342" y="417780"/>
                  <a:pt x="1411020" y="756458"/>
                  <a:pt x="1828800" y="756458"/>
                </a:cubicBezTo>
                <a:cubicBezTo>
                  <a:pt x="2246580" y="756458"/>
                  <a:pt x="2585258" y="417780"/>
                  <a:pt x="2585258" y="0"/>
                </a:cubicBezTo>
                <a:lnTo>
                  <a:pt x="3530133" y="0"/>
                </a:lnTo>
                <a:lnTo>
                  <a:pt x="3657600" y="0"/>
                </a:lnTo>
                <a:lnTo>
                  <a:pt x="3657600" y="127467"/>
                </a:lnTo>
                <a:lnTo>
                  <a:pt x="3657600" y="914400"/>
                </a:lnTo>
                <a:lnTo>
                  <a:pt x="3657600" y="5358933"/>
                </a:lnTo>
                <a:cubicBezTo>
                  <a:pt x="3657600" y="5429331"/>
                  <a:pt x="3600531" y="5486400"/>
                  <a:pt x="3530133" y="5486400"/>
                </a:cubicBezTo>
                <a:lnTo>
                  <a:pt x="127467" y="5486400"/>
                </a:lnTo>
                <a:cubicBezTo>
                  <a:pt x="57069" y="5486400"/>
                  <a:pt x="0" y="5429331"/>
                  <a:pt x="0" y="5358933"/>
                </a:cubicBezTo>
                <a:lnTo>
                  <a:pt x="0" y="914400"/>
                </a:lnTo>
                <a:lnTo>
                  <a:pt x="0" y="127467"/>
                </a:lnTo>
                <a:lnTo>
                  <a:pt x="0" y="0"/>
                </a:lnTo>
                <a:close/>
              </a:path>
            </a:pathLst>
          </a:custGeom>
          <a:solidFill>
            <a:schemeClr val="bg1">
              <a:lumMod val="95000"/>
            </a:schemeClr>
          </a:solidFill>
          <a:ln>
            <a:noFill/>
          </a:ln>
          <a:effectLst>
            <a:outerShdw dist="25400" dir="16200000" sx="101000" sy="101000"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4" name="íślíḋè-Rectangle 20"/>
          <p:cNvSpPr/>
          <p:nvPr>
            <p:custDataLst>
              <p:tags r:id="rId11"/>
            </p:custDataLst>
          </p:nvPr>
        </p:nvSpPr>
        <p:spPr>
          <a:xfrm>
            <a:off x="5179796" y="3050669"/>
            <a:ext cx="1805813" cy="1391382"/>
          </a:xfrm>
          <a:prstGeom prst="rect">
            <a:avLst/>
          </a:prstGeom>
        </p:spPr>
        <p:txBody>
          <a:bodyPr wrap="square">
            <a:noAutofit/>
          </a:bodyPr>
          <a:lstStyle/>
          <a:p>
            <a:pPr algn="ctr">
              <a:lnSpc>
                <a:spcPct val="120000"/>
              </a:lnSpc>
            </a:pPr>
            <a:r>
              <a:rPr lang="zh-CN" altLang="en-US" sz="1600">
                <a:cs typeface="+mn-ea"/>
                <a:sym typeface="+mn-lt"/>
              </a:rPr>
              <a:t>这类商品的销量不一定是最高的，但所获得的利润却是较高的。利</a:t>
            </a:r>
            <a:endParaRPr lang="zh-CN" altLang="en-US" sz="1600">
              <a:cs typeface="+mn-ea"/>
              <a:sym typeface="+mn-lt"/>
            </a:endParaRPr>
          </a:p>
          <a:p>
            <a:pPr algn="ctr">
              <a:lnSpc>
                <a:spcPct val="120000"/>
              </a:lnSpc>
            </a:pPr>
            <a:r>
              <a:rPr lang="zh-CN" altLang="en-US" sz="1600">
                <a:cs typeface="+mn-ea"/>
                <a:sym typeface="+mn-lt"/>
              </a:rPr>
              <a:t>润型商品一般适用于目标客户群体中某一特定的小众人群。</a:t>
            </a:r>
            <a:endParaRPr lang="zh-CN" altLang="en-US" sz="1600">
              <a:cs typeface="+mn-ea"/>
              <a:sym typeface="+mn-lt"/>
            </a:endParaRPr>
          </a:p>
        </p:txBody>
      </p:sp>
      <p:sp>
        <p:nvSpPr>
          <p:cNvPr id="35" name="íślíḋè-任意多边形 55"/>
          <p:cNvSpPr/>
          <p:nvPr>
            <p:custDataLst>
              <p:tags r:id="rId12"/>
            </p:custDataLst>
          </p:nvPr>
        </p:nvSpPr>
        <p:spPr>
          <a:xfrm>
            <a:off x="5883741" y="5990486"/>
            <a:ext cx="397924" cy="385916"/>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accent3"/>
          </a:solidFill>
          <a:ln w="12700">
            <a:miter lim="400000"/>
          </a:ln>
        </p:spPr>
        <p:txBody>
          <a:bodyPr anchor="ctr"/>
          <a:lstStyle/>
          <a:p>
            <a:pPr algn="ctr"/>
            <a:endParaRPr>
              <a:cs typeface="+mn-ea"/>
              <a:sym typeface="+mn-lt"/>
            </a:endParaRPr>
          </a:p>
        </p:txBody>
      </p:sp>
      <p:sp>
        <p:nvSpPr>
          <p:cNvPr id="36" name="íślíḋè-圆角矩形 46"/>
          <p:cNvSpPr/>
          <p:nvPr>
            <p:custDataLst>
              <p:tags r:id="rId13"/>
            </p:custDataLst>
          </p:nvPr>
        </p:nvSpPr>
        <p:spPr>
          <a:xfrm>
            <a:off x="7325083" y="1640146"/>
            <a:ext cx="1954202" cy="3203612"/>
          </a:xfrm>
          <a:prstGeom prst="roundRect">
            <a:avLst>
              <a:gd name="adj" fmla="val 34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216000" bIns="216000" anchor="t" anchorCtr="1">
            <a:normAutofit/>
          </a:bodyPr>
          <a:lstStyle/>
          <a:p>
            <a:pPr algn="ctr"/>
            <a:r>
              <a:rPr lang="zh-CN" altLang="en-US">
                <a:cs typeface="+mn-ea"/>
                <a:sym typeface="+mn-lt"/>
              </a:rPr>
              <a:t>形象型商品</a:t>
            </a:r>
            <a:endParaRPr lang="zh-CN" altLang="en-US">
              <a:cs typeface="+mn-ea"/>
              <a:sym typeface="+mn-lt"/>
            </a:endParaRPr>
          </a:p>
        </p:txBody>
      </p:sp>
      <p:sp>
        <p:nvSpPr>
          <p:cNvPr id="37" name="íślíḋè-任意多边形 47"/>
          <p:cNvSpPr/>
          <p:nvPr>
            <p:custDataLst>
              <p:tags r:id="rId14"/>
            </p:custDataLst>
          </p:nvPr>
        </p:nvSpPr>
        <p:spPr>
          <a:xfrm>
            <a:off x="7325360" y="2440940"/>
            <a:ext cx="1953895" cy="4159250"/>
          </a:xfrm>
          <a:custGeom>
            <a:avLst/>
            <a:gdLst>
              <a:gd name="connsiteX0" fmla="*/ 0 w 3657600"/>
              <a:gd name="connsiteY0" fmla="*/ 0 h 5486400"/>
              <a:gd name="connsiteX1" fmla="*/ 127467 w 3657600"/>
              <a:gd name="connsiteY1" fmla="*/ 0 h 5486400"/>
              <a:gd name="connsiteX2" fmla="*/ 1072342 w 3657600"/>
              <a:gd name="connsiteY2" fmla="*/ 0 h 5486400"/>
              <a:gd name="connsiteX3" fmla="*/ 1828800 w 3657600"/>
              <a:gd name="connsiteY3" fmla="*/ 756458 h 5486400"/>
              <a:gd name="connsiteX4" fmla="*/ 2585258 w 3657600"/>
              <a:gd name="connsiteY4" fmla="*/ 0 h 5486400"/>
              <a:gd name="connsiteX5" fmla="*/ 3530133 w 3657600"/>
              <a:gd name="connsiteY5" fmla="*/ 0 h 5486400"/>
              <a:gd name="connsiteX6" fmla="*/ 3657600 w 3657600"/>
              <a:gd name="connsiteY6" fmla="*/ 0 h 5486400"/>
              <a:gd name="connsiteX7" fmla="*/ 3657600 w 3657600"/>
              <a:gd name="connsiteY7" fmla="*/ 127467 h 5486400"/>
              <a:gd name="connsiteX8" fmla="*/ 3657600 w 3657600"/>
              <a:gd name="connsiteY8" fmla="*/ 914400 h 5486400"/>
              <a:gd name="connsiteX9" fmla="*/ 3657600 w 3657600"/>
              <a:gd name="connsiteY9" fmla="*/ 5358933 h 5486400"/>
              <a:gd name="connsiteX10" fmla="*/ 3530133 w 3657600"/>
              <a:gd name="connsiteY10" fmla="*/ 5486400 h 5486400"/>
              <a:gd name="connsiteX11" fmla="*/ 127467 w 3657600"/>
              <a:gd name="connsiteY11" fmla="*/ 5486400 h 5486400"/>
              <a:gd name="connsiteX12" fmla="*/ 0 w 3657600"/>
              <a:gd name="connsiteY12" fmla="*/ 5358933 h 5486400"/>
              <a:gd name="connsiteX13" fmla="*/ 0 w 3657600"/>
              <a:gd name="connsiteY13" fmla="*/ 914400 h 5486400"/>
              <a:gd name="connsiteX14" fmla="*/ 0 w 3657600"/>
              <a:gd name="connsiteY14" fmla="*/ 127467 h 5486400"/>
              <a:gd name="connsiteX15" fmla="*/ 0 w 3657600"/>
              <a:gd name="connsiteY15"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7600" h="5486400">
                <a:moveTo>
                  <a:pt x="0" y="0"/>
                </a:moveTo>
                <a:lnTo>
                  <a:pt x="127467" y="0"/>
                </a:lnTo>
                <a:lnTo>
                  <a:pt x="1072342" y="0"/>
                </a:lnTo>
                <a:cubicBezTo>
                  <a:pt x="1072342" y="417780"/>
                  <a:pt x="1411020" y="756458"/>
                  <a:pt x="1828800" y="756458"/>
                </a:cubicBezTo>
                <a:cubicBezTo>
                  <a:pt x="2246580" y="756458"/>
                  <a:pt x="2585258" y="417780"/>
                  <a:pt x="2585258" y="0"/>
                </a:cubicBezTo>
                <a:lnTo>
                  <a:pt x="3530133" y="0"/>
                </a:lnTo>
                <a:lnTo>
                  <a:pt x="3657600" y="0"/>
                </a:lnTo>
                <a:lnTo>
                  <a:pt x="3657600" y="127467"/>
                </a:lnTo>
                <a:lnTo>
                  <a:pt x="3657600" y="914400"/>
                </a:lnTo>
                <a:lnTo>
                  <a:pt x="3657600" y="5358933"/>
                </a:lnTo>
                <a:cubicBezTo>
                  <a:pt x="3657600" y="5429331"/>
                  <a:pt x="3600531" y="5486400"/>
                  <a:pt x="3530133" y="5486400"/>
                </a:cubicBezTo>
                <a:lnTo>
                  <a:pt x="127467" y="5486400"/>
                </a:lnTo>
                <a:cubicBezTo>
                  <a:pt x="57069" y="5486400"/>
                  <a:pt x="0" y="5429331"/>
                  <a:pt x="0" y="5358933"/>
                </a:cubicBezTo>
                <a:lnTo>
                  <a:pt x="0" y="914400"/>
                </a:lnTo>
                <a:lnTo>
                  <a:pt x="0" y="127467"/>
                </a:lnTo>
                <a:lnTo>
                  <a:pt x="0" y="0"/>
                </a:lnTo>
                <a:close/>
              </a:path>
            </a:pathLst>
          </a:custGeom>
          <a:solidFill>
            <a:schemeClr val="bg1">
              <a:lumMod val="95000"/>
            </a:schemeClr>
          </a:solidFill>
          <a:ln>
            <a:noFill/>
          </a:ln>
          <a:effectLst>
            <a:outerShdw dist="25400" dir="16200000" sx="101000" sy="101000"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9" name="íślíḋè-Rectangle 15"/>
          <p:cNvSpPr/>
          <p:nvPr>
            <p:custDataLst>
              <p:tags r:id="rId15"/>
            </p:custDataLst>
          </p:nvPr>
        </p:nvSpPr>
        <p:spPr>
          <a:xfrm>
            <a:off x="7399277" y="3050669"/>
            <a:ext cx="1805813" cy="1391382"/>
          </a:xfrm>
          <a:prstGeom prst="rect">
            <a:avLst/>
          </a:prstGeom>
        </p:spPr>
        <p:txBody>
          <a:bodyPr wrap="square">
            <a:noAutofit/>
          </a:bodyPr>
          <a:lstStyle/>
          <a:p>
            <a:pPr algn="ctr">
              <a:lnSpc>
                <a:spcPct val="120000"/>
              </a:lnSpc>
            </a:pPr>
            <a:r>
              <a:rPr lang="zh-CN" altLang="en-US" sz="1600">
                <a:cs typeface="+mn-ea"/>
                <a:sym typeface="+mn-lt"/>
              </a:rPr>
              <a:t>这类商品多为一些高品质、高客单价的极小众商品，其作用主要是塑造品牌形象，突出品牌风格和品位，让客户能够从众多商品中轻松辨别本企业</a:t>
            </a:r>
            <a:endParaRPr lang="zh-CN" altLang="en-US" sz="1600">
              <a:cs typeface="+mn-ea"/>
              <a:sym typeface="+mn-lt"/>
            </a:endParaRPr>
          </a:p>
          <a:p>
            <a:pPr algn="ctr">
              <a:lnSpc>
                <a:spcPct val="120000"/>
              </a:lnSpc>
            </a:pPr>
            <a:r>
              <a:rPr lang="zh-CN" altLang="en-US" sz="1600">
                <a:cs typeface="+mn-ea"/>
                <a:sym typeface="+mn-lt"/>
              </a:rPr>
              <a:t>的商品。</a:t>
            </a:r>
            <a:endParaRPr lang="zh-CN" altLang="en-US" sz="1600">
              <a:cs typeface="+mn-ea"/>
              <a:sym typeface="+mn-lt"/>
            </a:endParaRPr>
          </a:p>
        </p:txBody>
      </p:sp>
      <p:sp>
        <p:nvSpPr>
          <p:cNvPr id="40" name="íślíḋè-任意多边形 50"/>
          <p:cNvSpPr/>
          <p:nvPr>
            <p:custDataLst>
              <p:tags r:id="rId16"/>
            </p:custDataLst>
          </p:nvPr>
        </p:nvSpPr>
        <p:spPr>
          <a:xfrm>
            <a:off x="8103354" y="6020852"/>
            <a:ext cx="397659" cy="385916"/>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chemeClr val="accent5"/>
          </a:solidFill>
          <a:ln w="12700">
            <a:miter lim="400000"/>
          </a:ln>
        </p:spPr>
        <p:txBody>
          <a:bodyPr anchor="ctr"/>
          <a:lstStyle/>
          <a:p>
            <a:pPr algn="ctr"/>
            <a:endParaRPr>
              <a:cs typeface="+mn-ea"/>
              <a:sym typeface="+mn-lt"/>
            </a:endParaRPr>
          </a:p>
        </p:txBody>
      </p:sp>
      <p:sp>
        <p:nvSpPr>
          <p:cNvPr id="41" name="íślíḋè-圆角矩形 41"/>
          <p:cNvSpPr/>
          <p:nvPr>
            <p:custDataLst>
              <p:tags r:id="rId17"/>
            </p:custDataLst>
          </p:nvPr>
        </p:nvSpPr>
        <p:spPr>
          <a:xfrm>
            <a:off x="9544563" y="1640146"/>
            <a:ext cx="1954202" cy="3203612"/>
          </a:xfrm>
          <a:prstGeom prst="roundRect">
            <a:avLst>
              <a:gd name="adj" fmla="val 3485"/>
            </a:avLst>
          </a:prstGeom>
          <a:solidFill>
            <a:schemeClr val="accent5">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216000" bIns="216000" anchor="t" anchorCtr="1">
            <a:normAutofit/>
          </a:bodyPr>
          <a:lstStyle/>
          <a:p>
            <a:pPr algn="ctr"/>
            <a:r>
              <a:rPr lang="zh-CN" altLang="en-US">
                <a:cs typeface="+mn-ea"/>
                <a:sym typeface="+mn-lt"/>
              </a:rPr>
              <a:t>边缘型商品</a:t>
            </a:r>
            <a:endParaRPr lang="zh-CN" altLang="en-US">
              <a:cs typeface="+mn-ea"/>
              <a:sym typeface="+mn-lt"/>
            </a:endParaRPr>
          </a:p>
        </p:txBody>
      </p:sp>
      <p:sp>
        <p:nvSpPr>
          <p:cNvPr id="42" name="íślíḋè-任意多边形 42"/>
          <p:cNvSpPr/>
          <p:nvPr>
            <p:custDataLst>
              <p:tags r:id="rId18"/>
            </p:custDataLst>
          </p:nvPr>
        </p:nvSpPr>
        <p:spPr>
          <a:xfrm>
            <a:off x="9544685" y="2440940"/>
            <a:ext cx="1953895" cy="4157980"/>
          </a:xfrm>
          <a:custGeom>
            <a:avLst/>
            <a:gdLst>
              <a:gd name="connsiteX0" fmla="*/ 0 w 3657600"/>
              <a:gd name="connsiteY0" fmla="*/ 0 h 5486400"/>
              <a:gd name="connsiteX1" fmla="*/ 127467 w 3657600"/>
              <a:gd name="connsiteY1" fmla="*/ 0 h 5486400"/>
              <a:gd name="connsiteX2" fmla="*/ 1072342 w 3657600"/>
              <a:gd name="connsiteY2" fmla="*/ 0 h 5486400"/>
              <a:gd name="connsiteX3" fmla="*/ 1828800 w 3657600"/>
              <a:gd name="connsiteY3" fmla="*/ 756458 h 5486400"/>
              <a:gd name="connsiteX4" fmla="*/ 2585258 w 3657600"/>
              <a:gd name="connsiteY4" fmla="*/ 0 h 5486400"/>
              <a:gd name="connsiteX5" fmla="*/ 3530133 w 3657600"/>
              <a:gd name="connsiteY5" fmla="*/ 0 h 5486400"/>
              <a:gd name="connsiteX6" fmla="*/ 3657600 w 3657600"/>
              <a:gd name="connsiteY6" fmla="*/ 0 h 5486400"/>
              <a:gd name="connsiteX7" fmla="*/ 3657600 w 3657600"/>
              <a:gd name="connsiteY7" fmla="*/ 127467 h 5486400"/>
              <a:gd name="connsiteX8" fmla="*/ 3657600 w 3657600"/>
              <a:gd name="connsiteY8" fmla="*/ 914400 h 5486400"/>
              <a:gd name="connsiteX9" fmla="*/ 3657600 w 3657600"/>
              <a:gd name="connsiteY9" fmla="*/ 5358933 h 5486400"/>
              <a:gd name="connsiteX10" fmla="*/ 3530133 w 3657600"/>
              <a:gd name="connsiteY10" fmla="*/ 5486400 h 5486400"/>
              <a:gd name="connsiteX11" fmla="*/ 127467 w 3657600"/>
              <a:gd name="connsiteY11" fmla="*/ 5486400 h 5486400"/>
              <a:gd name="connsiteX12" fmla="*/ 0 w 3657600"/>
              <a:gd name="connsiteY12" fmla="*/ 5358933 h 5486400"/>
              <a:gd name="connsiteX13" fmla="*/ 0 w 3657600"/>
              <a:gd name="connsiteY13" fmla="*/ 914400 h 5486400"/>
              <a:gd name="connsiteX14" fmla="*/ 0 w 3657600"/>
              <a:gd name="connsiteY14" fmla="*/ 127467 h 5486400"/>
              <a:gd name="connsiteX15" fmla="*/ 0 w 3657600"/>
              <a:gd name="connsiteY15"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7600" h="5486400">
                <a:moveTo>
                  <a:pt x="0" y="0"/>
                </a:moveTo>
                <a:lnTo>
                  <a:pt x="127467" y="0"/>
                </a:lnTo>
                <a:lnTo>
                  <a:pt x="1072342" y="0"/>
                </a:lnTo>
                <a:cubicBezTo>
                  <a:pt x="1072342" y="417780"/>
                  <a:pt x="1411020" y="756458"/>
                  <a:pt x="1828800" y="756458"/>
                </a:cubicBezTo>
                <a:cubicBezTo>
                  <a:pt x="2246580" y="756458"/>
                  <a:pt x="2585258" y="417780"/>
                  <a:pt x="2585258" y="0"/>
                </a:cubicBezTo>
                <a:lnTo>
                  <a:pt x="3530133" y="0"/>
                </a:lnTo>
                <a:lnTo>
                  <a:pt x="3657600" y="0"/>
                </a:lnTo>
                <a:lnTo>
                  <a:pt x="3657600" y="127467"/>
                </a:lnTo>
                <a:lnTo>
                  <a:pt x="3657600" y="914400"/>
                </a:lnTo>
                <a:lnTo>
                  <a:pt x="3657600" y="5358933"/>
                </a:lnTo>
                <a:cubicBezTo>
                  <a:pt x="3657600" y="5429331"/>
                  <a:pt x="3600531" y="5486400"/>
                  <a:pt x="3530133" y="5486400"/>
                </a:cubicBezTo>
                <a:lnTo>
                  <a:pt x="127467" y="5486400"/>
                </a:lnTo>
                <a:cubicBezTo>
                  <a:pt x="57069" y="5486400"/>
                  <a:pt x="0" y="5429331"/>
                  <a:pt x="0" y="5358933"/>
                </a:cubicBezTo>
                <a:lnTo>
                  <a:pt x="0" y="914400"/>
                </a:lnTo>
                <a:lnTo>
                  <a:pt x="0" y="127467"/>
                </a:lnTo>
                <a:lnTo>
                  <a:pt x="0" y="0"/>
                </a:lnTo>
                <a:close/>
              </a:path>
            </a:pathLst>
          </a:custGeom>
          <a:solidFill>
            <a:schemeClr val="bg1">
              <a:lumMod val="95000"/>
            </a:schemeClr>
          </a:solidFill>
          <a:ln>
            <a:noFill/>
          </a:ln>
          <a:effectLst>
            <a:outerShdw dist="25400" dir="16200000" sx="101000" sy="101000"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4" name="íślíḋè-Rectangle 10"/>
          <p:cNvSpPr/>
          <p:nvPr>
            <p:custDataLst>
              <p:tags r:id="rId19"/>
            </p:custDataLst>
          </p:nvPr>
        </p:nvSpPr>
        <p:spPr>
          <a:xfrm>
            <a:off x="9618757" y="3050669"/>
            <a:ext cx="1805813" cy="1391382"/>
          </a:xfrm>
          <a:prstGeom prst="rect">
            <a:avLst/>
          </a:prstGeom>
        </p:spPr>
        <p:txBody>
          <a:bodyPr wrap="square">
            <a:noAutofit/>
          </a:bodyPr>
          <a:lstStyle/>
          <a:p>
            <a:pPr algn="ctr">
              <a:lnSpc>
                <a:spcPct val="120000"/>
              </a:lnSpc>
            </a:pPr>
            <a:r>
              <a:rPr lang="zh-CN" altLang="en-US" sz="1600">
                <a:cs typeface="+mn-ea"/>
                <a:sym typeface="+mn-lt"/>
              </a:rPr>
              <a:t>这类商品的作用在于完善企业的整体商品定位布局，使客户能够感受到企业商品的全面性和完整性。</a:t>
            </a:r>
            <a:endParaRPr lang="zh-CN" altLang="en-US" sz="1600">
              <a:cs typeface="+mn-ea"/>
              <a:sym typeface="+mn-lt"/>
            </a:endParaRPr>
          </a:p>
        </p:txBody>
      </p:sp>
      <p:sp>
        <p:nvSpPr>
          <p:cNvPr id="45" name="íślíḋè-任意多边形 45"/>
          <p:cNvSpPr/>
          <p:nvPr>
            <p:custDataLst>
              <p:tags r:id="rId20"/>
            </p:custDataLst>
          </p:nvPr>
        </p:nvSpPr>
        <p:spPr>
          <a:xfrm>
            <a:off x="10323469" y="6015932"/>
            <a:ext cx="397659" cy="395755"/>
          </a:xfrm>
          <a:custGeom>
            <a:avLst/>
            <a:gdLst>
              <a:gd name="connsiteX0" fmla="*/ 173038 w 331788"/>
              <a:gd name="connsiteY0" fmla="*/ 204788 h 330200"/>
              <a:gd name="connsiteX1" fmla="*/ 185738 w 331788"/>
              <a:gd name="connsiteY1" fmla="*/ 215901 h 330200"/>
              <a:gd name="connsiteX2" fmla="*/ 173038 w 331788"/>
              <a:gd name="connsiteY2" fmla="*/ 227014 h 330200"/>
              <a:gd name="connsiteX3" fmla="*/ 160338 w 331788"/>
              <a:gd name="connsiteY3" fmla="*/ 215901 h 330200"/>
              <a:gd name="connsiteX4" fmla="*/ 173038 w 331788"/>
              <a:gd name="connsiteY4" fmla="*/ 204788 h 330200"/>
              <a:gd name="connsiteX5" fmla="*/ 169690 w 331788"/>
              <a:gd name="connsiteY5" fmla="*/ 184150 h 330200"/>
              <a:gd name="connsiteX6" fmla="*/ 165860 w 331788"/>
              <a:gd name="connsiteY6" fmla="*/ 188084 h 330200"/>
              <a:gd name="connsiteX7" fmla="*/ 165860 w 331788"/>
              <a:gd name="connsiteY7" fmla="*/ 192019 h 330200"/>
              <a:gd name="connsiteX8" fmla="*/ 160752 w 331788"/>
              <a:gd name="connsiteY8" fmla="*/ 194642 h 330200"/>
              <a:gd name="connsiteX9" fmla="*/ 158198 w 331788"/>
              <a:gd name="connsiteY9" fmla="*/ 192019 h 330200"/>
              <a:gd name="connsiteX10" fmla="*/ 154367 w 331788"/>
              <a:gd name="connsiteY10" fmla="*/ 192019 h 330200"/>
              <a:gd name="connsiteX11" fmla="*/ 149260 w 331788"/>
              <a:gd name="connsiteY11" fmla="*/ 197264 h 330200"/>
              <a:gd name="connsiteX12" fmla="*/ 149260 w 331788"/>
              <a:gd name="connsiteY12" fmla="*/ 201199 h 330200"/>
              <a:gd name="connsiteX13" fmla="*/ 153091 w 331788"/>
              <a:gd name="connsiteY13" fmla="*/ 203821 h 330200"/>
              <a:gd name="connsiteX14" fmla="*/ 150537 w 331788"/>
              <a:gd name="connsiteY14" fmla="*/ 211690 h 330200"/>
              <a:gd name="connsiteX15" fmla="*/ 145429 w 331788"/>
              <a:gd name="connsiteY15" fmla="*/ 211690 h 330200"/>
              <a:gd name="connsiteX16" fmla="*/ 142875 w 331788"/>
              <a:gd name="connsiteY16" fmla="*/ 211690 h 330200"/>
              <a:gd name="connsiteX17" fmla="*/ 142875 w 331788"/>
              <a:gd name="connsiteY17" fmla="*/ 219558 h 330200"/>
              <a:gd name="connsiteX18" fmla="*/ 145429 w 331788"/>
              <a:gd name="connsiteY18" fmla="*/ 222181 h 330200"/>
              <a:gd name="connsiteX19" fmla="*/ 150537 w 331788"/>
              <a:gd name="connsiteY19" fmla="*/ 222181 h 330200"/>
              <a:gd name="connsiteX20" fmla="*/ 153091 w 331788"/>
              <a:gd name="connsiteY20" fmla="*/ 227427 h 330200"/>
              <a:gd name="connsiteX21" fmla="*/ 149260 w 331788"/>
              <a:gd name="connsiteY21" fmla="*/ 231361 h 330200"/>
              <a:gd name="connsiteX22" fmla="*/ 149260 w 331788"/>
              <a:gd name="connsiteY22" fmla="*/ 235295 h 330200"/>
              <a:gd name="connsiteX23" fmla="*/ 154367 w 331788"/>
              <a:gd name="connsiteY23" fmla="*/ 239230 h 330200"/>
              <a:gd name="connsiteX24" fmla="*/ 158198 w 331788"/>
              <a:gd name="connsiteY24" fmla="*/ 239230 h 330200"/>
              <a:gd name="connsiteX25" fmla="*/ 160752 w 331788"/>
              <a:gd name="connsiteY25" fmla="*/ 236607 h 330200"/>
              <a:gd name="connsiteX26" fmla="*/ 165860 w 331788"/>
              <a:gd name="connsiteY26" fmla="*/ 239230 h 330200"/>
              <a:gd name="connsiteX27" fmla="*/ 165860 w 331788"/>
              <a:gd name="connsiteY27" fmla="*/ 243164 h 330200"/>
              <a:gd name="connsiteX28" fmla="*/ 169690 w 331788"/>
              <a:gd name="connsiteY28" fmla="*/ 244475 h 330200"/>
              <a:gd name="connsiteX29" fmla="*/ 176075 w 331788"/>
              <a:gd name="connsiteY29" fmla="*/ 244475 h 330200"/>
              <a:gd name="connsiteX30" fmla="*/ 178629 w 331788"/>
              <a:gd name="connsiteY30" fmla="*/ 243164 h 330200"/>
              <a:gd name="connsiteX31" fmla="*/ 178629 w 331788"/>
              <a:gd name="connsiteY31" fmla="*/ 239230 h 330200"/>
              <a:gd name="connsiteX32" fmla="*/ 185013 w 331788"/>
              <a:gd name="connsiteY32" fmla="*/ 236607 h 330200"/>
              <a:gd name="connsiteX33" fmla="*/ 187567 w 331788"/>
              <a:gd name="connsiteY33" fmla="*/ 239230 h 330200"/>
              <a:gd name="connsiteX34" fmla="*/ 191398 w 331788"/>
              <a:gd name="connsiteY34" fmla="*/ 239230 h 330200"/>
              <a:gd name="connsiteX35" fmla="*/ 196506 w 331788"/>
              <a:gd name="connsiteY35" fmla="*/ 233984 h 330200"/>
              <a:gd name="connsiteX36" fmla="*/ 196506 w 331788"/>
              <a:gd name="connsiteY36" fmla="*/ 231361 h 330200"/>
              <a:gd name="connsiteX37" fmla="*/ 192675 w 331788"/>
              <a:gd name="connsiteY37" fmla="*/ 227427 h 330200"/>
              <a:gd name="connsiteX38" fmla="*/ 195229 w 331788"/>
              <a:gd name="connsiteY38" fmla="*/ 222181 h 330200"/>
              <a:gd name="connsiteX39" fmla="*/ 200336 w 331788"/>
              <a:gd name="connsiteY39" fmla="*/ 222181 h 330200"/>
              <a:gd name="connsiteX40" fmla="*/ 201613 w 331788"/>
              <a:gd name="connsiteY40" fmla="*/ 219558 h 330200"/>
              <a:gd name="connsiteX41" fmla="*/ 201613 w 331788"/>
              <a:gd name="connsiteY41" fmla="*/ 211690 h 330200"/>
              <a:gd name="connsiteX42" fmla="*/ 200336 w 331788"/>
              <a:gd name="connsiteY42" fmla="*/ 211690 h 330200"/>
              <a:gd name="connsiteX43" fmla="*/ 195229 w 331788"/>
              <a:gd name="connsiteY43" fmla="*/ 211690 h 330200"/>
              <a:gd name="connsiteX44" fmla="*/ 192675 w 331788"/>
              <a:gd name="connsiteY44" fmla="*/ 203821 h 330200"/>
              <a:gd name="connsiteX45" fmla="*/ 196506 w 331788"/>
              <a:gd name="connsiteY45" fmla="*/ 199887 h 330200"/>
              <a:gd name="connsiteX46" fmla="*/ 196506 w 331788"/>
              <a:gd name="connsiteY46" fmla="*/ 197264 h 330200"/>
              <a:gd name="connsiteX47" fmla="*/ 191398 w 331788"/>
              <a:gd name="connsiteY47" fmla="*/ 192019 h 330200"/>
              <a:gd name="connsiteX48" fmla="*/ 187567 w 331788"/>
              <a:gd name="connsiteY48" fmla="*/ 192019 h 330200"/>
              <a:gd name="connsiteX49" fmla="*/ 185013 w 331788"/>
              <a:gd name="connsiteY49" fmla="*/ 194642 h 330200"/>
              <a:gd name="connsiteX50" fmla="*/ 178629 w 331788"/>
              <a:gd name="connsiteY50" fmla="*/ 192019 h 330200"/>
              <a:gd name="connsiteX51" fmla="*/ 178629 w 331788"/>
              <a:gd name="connsiteY51" fmla="*/ 188084 h 330200"/>
              <a:gd name="connsiteX52" fmla="*/ 176075 w 331788"/>
              <a:gd name="connsiteY52" fmla="*/ 184150 h 330200"/>
              <a:gd name="connsiteX53" fmla="*/ 169690 w 331788"/>
              <a:gd name="connsiteY53" fmla="*/ 184150 h 330200"/>
              <a:gd name="connsiteX54" fmla="*/ 123825 w 331788"/>
              <a:gd name="connsiteY54" fmla="*/ 165100 h 330200"/>
              <a:gd name="connsiteX55" fmla="*/ 123825 w 331788"/>
              <a:gd name="connsiteY55" fmla="*/ 176213 h 330200"/>
              <a:gd name="connsiteX56" fmla="*/ 223838 w 331788"/>
              <a:gd name="connsiteY56" fmla="*/ 176213 h 330200"/>
              <a:gd name="connsiteX57" fmla="*/ 223838 w 331788"/>
              <a:gd name="connsiteY57" fmla="*/ 165100 h 330200"/>
              <a:gd name="connsiteX58" fmla="*/ 123825 w 331788"/>
              <a:gd name="connsiteY58" fmla="*/ 146050 h 330200"/>
              <a:gd name="connsiteX59" fmla="*/ 123825 w 331788"/>
              <a:gd name="connsiteY59" fmla="*/ 155575 h 330200"/>
              <a:gd name="connsiteX60" fmla="*/ 223838 w 331788"/>
              <a:gd name="connsiteY60" fmla="*/ 155575 h 330200"/>
              <a:gd name="connsiteX61" fmla="*/ 223838 w 331788"/>
              <a:gd name="connsiteY61" fmla="*/ 146050 h 330200"/>
              <a:gd name="connsiteX62" fmla="*/ 123825 w 331788"/>
              <a:gd name="connsiteY62" fmla="*/ 131763 h 330200"/>
              <a:gd name="connsiteX63" fmla="*/ 123825 w 331788"/>
              <a:gd name="connsiteY63" fmla="*/ 139701 h 330200"/>
              <a:gd name="connsiteX64" fmla="*/ 166688 w 331788"/>
              <a:gd name="connsiteY64" fmla="*/ 139701 h 330200"/>
              <a:gd name="connsiteX65" fmla="*/ 166688 w 331788"/>
              <a:gd name="connsiteY65" fmla="*/ 131763 h 330200"/>
              <a:gd name="connsiteX66" fmla="*/ 123825 w 331788"/>
              <a:gd name="connsiteY66" fmla="*/ 115888 h 330200"/>
              <a:gd name="connsiteX67" fmla="*/ 123825 w 331788"/>
              <a:gd name="connsiteY67" fmla="*/ 122238 h 330200"/>
              <a:gd name="connsiteX68" fmla="*/ 166688 w 331788"/>
              <a:gd name="connsiteY68" fmla="*/ 122238 h 330200"/>
              <a:gd name="connsiteX69" fmla="*/ 166688 w 331788"/>
              <a:gd name="connsiteY69" fmla="*/ 115888 h 330200"/>
              <a:gd name="connsiteX70" fmla="*/ 179388 w 331788"/>
              <a:gd name="connsiteY70" fmla="*/ 100013 h 330200"/>
              <a:gd name="connsiteX71" fmla="*/ 179388 w 331788"/>
              <a:gd name="connsiteY71" fmla="*/ 139701 h 330200"/>
              <a:gd name="connsiteX72" fmla="*/ 223838 w 331788"/>
              <a:gd name="connsiteY72" fmla="*/ 139701 h 330200"/>
              <a:gd name="connsiteX73" fmla="*/ 223838 w 331788"/>
              <a:gd name="connsiteY73" fmla="*/ 100013 h 330200"/>
              <a:gd name="connsiteX74" fmla="*/ 123825 w 331788"/>
              <a:gd name="connsiteY74" fmla="*/ 100013 h 330200"/>
              <a:gd name="connsiteX75" fmla="*/ 123825 w 331788"/>
              <a:gd name="connsiteY75" fmla="*/ 106363 h 330200"/>
              <a:gd name="connsiteX76" fmla="*/ 166688 w 331788"/>
              <a:gd name="connsiteY76" fmla="*/ 106363 h 330200"/>
              <a:gd name="connsiteX77" fmla="*/ 166688 w 331788"/>
              <a:gd name="connsiteY77" fmla="*/ 100013 h 330200"/>
              <a:gd name="connsiteX78" fmla="*/ 106363 w 331788"/>
              <a:gd name="connsiteY78" fmla="*/ 76200 h 330200"/>
              <a:gd name="connsiteX79" fmla="*/ 238126 w 331788"/>
              <a:gd name="connsiteY79" fmla="*/ 76200 h 330200"/>
              <a:gd name="connsiteX80" fmla="*/ 238126 w 331788"/>
              <a:gd name="connsiteY80" fmla="*/ 254000 h 330200"/>
              <a:gd name="connsiteX81" fmla="*/ 106363 w 331788"/>
              <a:gd name="connsiteY81" fmla="*/ 254000 h 330200"/>
              <a:gd name="connsiteX82" fmla="*/ 103296 w 331788"/>
              <a:gd name="connsiteY82" fmla="*/ 65088 h 330200"/>
              <a:gd name="connsiteX83" fmla="*/ 96838 w 331788"/>
              <a:gd name="connsiteY83" fmla="*/ 71583 h 330200"/>
              <a:gd name="connsiteX84" fmla="*/ 96838 w 331788"/>
              <a:gd name="connsiteY84" fmla="*/ 258619 h 330200"/>
              <a:gd name="connsiteX85" fmla="*/ 103296 w 331788"/>
              <a:gd name="connsiteY85" fmla="*/ 265113 h 330200"/>
              <a:gd name="connsiteX86" fmla="*/ 242781 w 331788"/>
              <a:gd name="connsiteY86" fmla="*/ 265113 h 330200"/>
              <a:gd name="connsiteX87" fmla="*/ 246655 w 331788"/>
              <a:gd name="connsiteY87" fmla="*/ 263814 h 330200"/>
              <a:gd name="connsiteX88" fmla="*/ 247947 w 331788"/>
              <a:gd name="connsiteY88" fmla="*/ 263814 h 330200"/>
              <a:gd name="connsiteX89" fmla="*/ 247947 w 331788"/>
              <a:gd name="connsiteY89" fmla="*/ 262516 h 330200"/>
              <a:gd name="connsiteX90" fmla="*/ 249238 w 331788"/>
              <a:gd name="connsiteY90" fmla="*/ 258619 h 330200"/>
              <a:gd name="connsiteX91" fmla="*/ 249238 w 331788"/>
              <a:gd name="connsiteY91" fmla="*/ 71583 h 330200"/>
              <a:gd name="connsiteX92" fmla="*/ 242781 w 331788"/>
              <a:gd name="connsiteY92" fmla="*/ 65088 h 330200"/>
              <a:gd name="connsiteX93" fmla="*/ 103296 w 331788"/>
              <a:gd name="connsiteY93" fmla="*/ 65088 h 330200"/>
              <a:gd name="connsiteX94" fmla="*/ 165894 w 331788"/>
              <a:gd name="connsiteY94" fmla="*/ 0 h 330200"/>
              <a:gd name="connsiteX95" fmla="*/ 331788 w 331788"/>
              <a:gd name="connsiteY95" fmla="*/ 165100 h 330200"/>
              <a:gd name="connsiteX96" fmla="*/ 165894 w 331788"/>
              <a:gd name="connsiteY96" fmla="*/ 330200 h 330200"/>
              <a:gd name="connsiteX97" fmla="*/ 0 w 331788"/>
              <a:gd name="connsiteY97" fmla="*/ 165100 h 330200"/>
              <a:gd name="connsiteX98" fmla="*/ 165894 w 331788"/>
              <a:gd name="connsiteY98"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331788" h="330200">
                <a:moveTo>
                  <a:pt x="173038" y="204788"/>
                </a:moveTo>
                <a:cubicBezTo>
                  <a:pt x="180052" y="204788"/>
                  <a:pt x="185738" y="209763"/>
                  <a:pt x="185738" y="215901"/>
                </a:cubicBezTo>
                <a:cubicBezTo>
                  <a:pt x="185738" y="222039"/>
                  <a:pt x="180052" y="227014"/>
                  <a:pt x="173038" y="227014"/>
                </a:cubicBezTo>
                <a:cubicBezTo>
                  <a:pt x="166024" y="227014"/>
                  <a:pt x="160338" y="222039"/>
                  <a:pt x="160338" y="215901"/>
                </a:cubicBezTo>
                <a:cubicBezTo>
                  <a:pt x="160338" y="209763"/>
                  <a:pt x="166024" y="204788"/>
                  <a:pt x="173038" y="204788"/>
                </a:cubicBezTo>
                <a:close/>
                <a:moveTo>
                  <a:pt x="169690" y="184150"/>
                </a:moveTo>
                <a:cubicBezTo>
                  <a:pt x="168414" y="184150"/>
                  <a:pt x="165860" y="186773"/>
                  <a:pt x="165860" y="188084"/>
                </a:cubicBezTo>
                <a:cubicBezTo>
                  <a:pt x="165860" y="188084"/>
                  <a:pt x="165860" y="188084"/>
                  <a:pt x="165860" y="192019"/>
                </a:cubicBezTo>
                <a:cubicBezTo>
                  <a:pt x="165860" y="193330"/>
                  <a:pt x="162029" y="193330"/>
                  <a:pt x="160752" y="194642"/>
                </a:cubicBezTo>
                <a:cubicBezTo>
                  <a:pt x="160752" y="194642"/>
                  <a:pt x="160752" y="194642"/>
                  <a:pt x="158198" y="192019"/>
                </a:cubicBezTo>
                <a:cubicBezTo>
                  <a:pt x="156921" y="190707"/>
                  <a:pt x="155644" y="190707"/>
                  <a:pt x="154367" y="192019"/>
                </a:cubicBezTo>
                <a:cubicBezTo>
                  <a:pt x="154367" y="192019"/>
                  <a:pt x="154367" y="192019"/>
                  <a:pt x="149260" y="197264"/>
                </a:cubicBezTo>
                <a:cubicBezTo>
                  <a:pt x="149260" y="198576"/>
                  <a:pt x="149260" y="199887"/>
                  <a:pt x="149260" y="201199"/>
                </a:cubicBezTo>
                <a:cubicBezTo>
                  <a:pt x="149260" y="201199"/>
                  <a:pt x="149260" y="201199"/>
                  <a:pt x="153091" y="203821"/>
                </a:cubicBezTo>
                <a:cubicBezTo>
                  <a:pt x="151814" y="206444"/>
                  <a:pt x="150537" y="207756"/>
                  <a:pt x="150537" y="211690"/>
                </a:cubicBezTo>
                <a:cubicBezTo>
                  <a:pt x="150537" y="211690"/>
                  <a:pt x="150537" y="211690"/>
                  <a:pt x="145429" y="211690"/>
                </a:cubicBezTo>
                <a:cubicBezTo>
                  <a:pt x="144152" y="211690"/>
                  <a:pt x="142875" y="210379"/>
                  <a:pt x="142875" y="211690"/>
                </a:cubicBezTo>
                <a:cubicBezTo>
                  <a:pt x="142875" y="211690"/>
                  <a:pt x="142875" y="211690"/>
                  <a:pt x="142875" y="219558"/>
                </a:cubicBezTo>
                <a:cubicBezTo>
                  <a:pt x="142875" y="220870"/>
                  <a:pt x="144152" y="222181"/>
                  <a:pt x="145429" y="222181"/>
                </a:cubicBezTo>
                <a:cubicBezTo>
                  <a:pt x="145429" y="222181"/>
                  <a:pt x="145429" y="222181"/>
                  <a:pt x="150537" y="222181"/>
                </a:cubicBezTo>
                <a:cubicBezTo>
                  <a:pt x="150537" y="224804"/>
                  <a:pt x="151814" y="226115"/>
                  <a:pt x="153091" y="227427"/>
                </a:cubicBezTo>
                <a:cubicBezTo>
                  <a:pt x="153091" y="227427"/>
                  <a:pt x="153091" y="227427"/>
                  <a:pt x="149260" y="231361"/>
                </a:cubicBezTo>
                <a:cubicBezTo>
                  <a:pt x="147983" y="232673"/>
                  <a:pt x="147983" y="233984"/>
                  <a:pt x="149260" y="235295"/>
                </a:cubicBezTo>
                <a:cubicBezTo>
                  <a:pt x="149260" y="235295"/>
                  <a:pt x="149260" y="235295"/>
                  <a:pt x="154367" y="239230"/>
                </a:cubicBezTo>
                <a:cubicBezTo>
                  <a:pt x="155644" y="240541"/>
                  <a:pt x="156921" y="240541"/>
                  <a:pt x="158198" y="239230"/>
                </a:cubicBezTo>
                <a:cubicBezTo>
                  <a:pt x="158198" y="239230"/>
                  <a:pt x="158198" y="239230"/>
                  <a:pt x="160752" y="236607"/>
                </a:cubicBezTo>
                <a:cubicBezTo>
                  <a:pt x="162029" y="237918"/>
                  <a:pt x="165860" y="239230"/>
                  <a:pt x="165860" y="239230"/>
                </a:cubicBezTo>
                <a:cubicBezTo>
                  <a:pt x="165860" y="239230"/>
                  <a:pt x="165860" y="239230"/>
                  <a:pt x="165860" y="243164"/>
                </a:cubicBezTo>
                <a:cubicBezTo>
                  <a:pt x="165860" y="244475"/>
                  <a:pt x="168414" y="244475"/>
                  <a:pt x="169690" y="244475"/>
                </a:cubicBezTo>
                <a:cubicBezTo>
                  <a:pt x="169690" y="244475"/>
                  <a:pt x="169690" y="244475"/>
                  <a:pt x="176075" y="244475"/>
                </a:cubicBezTo>
                <a:cubicBezTo>
                  <a:pt x="177352" y="244475"/>
                  <a:pt x="178629" y="244475"/>
                  <a:pt x="178629" y="243164"/>
                </a:cubicBezTo>
                <a:cubicBezTo>
                  <a:pt x="178629" y="243164"/>
                  <a:pt x="178629" y="243164"/>
                  <a:pt x="178629" y="239230"/>
                </a:cubicBezTo>
                <a:cubicBezTo>
                  <a:pt x="182460" y="239230"/>
                  <a:pt x="182460" y="237918"/>
                  <a:pt x="185013" y="236607"/>
                </a:cubicBezTo>
                <a:cubicBezTo>
                  <a:pt x="185013" y="236607"/>
                  <a:pt x="185013" y="236607"/>
                  <a:pt x="187567" y="239230"/>
                </a:cubicBezTo>
                <a:cubicBezTo>
                  <a:pt x="188844" y="240541"/>
                  <a:pt x="190121" y="240541"/>
                  <a:pt x="191398" y="239230"/>
                </a:cubicBezTo>
                <a:cubicBezTo>
                  <a:pt x="191398" y="239230"/>
                  <a:pt x="191398" y="239230"/>
                  <a:pt x="196506" y="233984"/>
                </a:cubicBezTo>
                <a:cubicBezTo>
                  <a:pt x="196506" y="233984"/>
                  <a:pt x="196506" y="232673"/>
                  <a:pt x="196506" y="231361"/>
                </a:cubicBezTo>
                <a:cubicBezTo>
                  <a:pt x="196506" y="231361"/>
                  <a:pt x="196506" y="231361"/>
                  <a:pt x="192675" y="227427"/>
                </a:cubicBezTo>
                <a:cubicBezTo>
                  <a:pt x="193952" y="226115"/>
                  <a:pt x="195229" y="224804"/>
                  <a:pt x="195229" y="222181"/>
                </a:cubicBezTo>
                <a:cubicBezTo>
                  <a:pt x="195229" y="222181"/>
                  <a:pt x="195229" y="222181"/>
                  <a:pt x="200336" y="222181"/>
                </a:cubicBezTo>
                <a:cubicBezTo>
                  <a:pt x="201613" y="222181"/>
                  <a:pt x="201613" y="220870"/>
                  <a:pt x="201613" y="219558"/>
                </a:cubicBezTo>
                <a:lnTo>
                  <a:pt x="201613" y="211690"/>
                </a:lnTo>
                <a:cubicBezTo>
                  <a:pt x="201613" y="210379"/>
                  <a:pt x="201613" y="211690"/>
                  <a:pt x="200336" y="211690"/>
                </a:cubicBezTo>
                <a:cubicBezTo>
                  <a:pt x="200336" y="211690"/>
                  <a:pt x="200336" y="211690"/>
                  <a:pt x="195229" y="211690"/>
                </a:cubicBezTo>
                <a:cubicBezTo>
                  <a:pt x="195229" y="207756"/>
                  <a:pt x="193952" y="206444"/>
                  <a:pt x="192675" y="203821"/>
                </a:cubicBezTo>
                <a:cubicBezTo>
                  <a:pt x="192675" y="203821"/>
                  <a:pt x="192675" y="203821"/>
                  <a:pt x="196506" y="199887"/>
                </a:cubicBezTo>
                <a:cubicBezTo>
                  <a:pt x="196506" y="199887"/>
                  <a:pt x="196506" y="198576"/>
                  <a:pt x="196506" y="197264"/>
                </a:cubicBezTo>
                <a:cubicBezTo>
                  <a:pt x="196506" y="197264"/>
                  <a:pt x="196506" y="197264"/>
                  <a:pt x="191398" y="192019"/>
                </a:cubicBezTo>
                <a:cubicBezTo>
                  <a:pt x="190121" y="190707"/>
                  <a:pt x="188844" y="190707"/>
                  <a:pt x="187567" y="192019"/>
                </a:cubicBezTo>
                <a:cubicBezTo>
                  <a:pt x="187567" y="192019"/>
                  <a:pt x="187567" y="192019"/>
                  <a:pt x="185013" y="194642"/>
                </a:cubicBezTo>
                <a:cubicBezTo>
                  <a:pt x="182460" y="193330"/>
                  <a:pt x="182460" y="193330"/>
                  <a:pt x="178629" y="192019"/>
                </a:cubicBezTo>
                <a:cubicBezTo>
                  <a:pt x="178629" y="192019"/>
                  <a:pt x="178629" y="192019"/>
                  <a:pt x="178629" y="188084"/>
                </a:cubicBezTo>
                <a:cubicBezTo>
                  <a:pt x="178629" y="186773"/>
                  <a:pt x="177352" y="184150"/>
                  <a:pt x="176075" y="184150"/>
                </a:cubicBezTo>
                <a:cubicBezTo>
                  <a:pt x="176075" y="184150"/>
                  <a:pt x="176075" y="184150"/>
                  <a:pt x="169690" y="184150"/>
                </a:cubicBezTo>
                <a:close/>
                <a:moveTo>
                  <a:pt x="123825" y="165100"/>
                </a:moveTo>
                <a:lnTo>
                  <a:pt x="123825" y="176213"/>
                </a:lnTo>
                <a:lnTo>
                  <a:pt x="223838" y="176213"/>
                </a:lnTo>
                <a:lnTo>
                  <a:pt x="223838" y="165100"/>
                </a:lnTo>
                <a:close/>
                <a:moveTo>
                  <a:pt x="123825" y="146050"/>
                </a:moveTo>
                <a:lnTo>
                  <a:pt x="123825" y="155575"/>
                </a:lnTo>
                <a:lnTo>
                  <a:pt x="223838" y="155575"/>
                </a:lnTo>
                <a:lnTo>
                  <a:pt x="223838" y="146050"/>
                </a:lnTo>
                <a:close/>
                <a:moveTo>
                  <a:pt x="123825" y="131763"/>
                </a:moveTo>
                <a:lnTo>
                  <a:pt x="123825" y="139701"/>
                </a:lnTo>
                <a:lnTo>
                  <a:pt x="166688" y="139701"/>
                </a:lnTo>
                <a:lnTo>
                  <a:pt x="166688" y="131763"/>
                </a:lnTo>
                <a:close/>
                <a:moveTo>
                  <a:pt x="123825" y="115888"/>
                </a:moveTo>
                <a:lnTo>
                  <a:pt x="123825" y="122238"/>
                </a:lnTo>
                <a:lnTo>
                  <a:pt x="166688" y="122238"/>
                </a:lnTo>
                <a:lnTo>
                  <a:pt x="166688" y="115888"/>
                </a:lnTo>
                <a:close/>
                <a:moveTo>
                  <a:pt x="179388" y="100013"/>
                </a:moveTo>
                <a:lnTo>
                  <a:pt x="179388" y="139701"/>
                </a:lnTo>
                <a:lnTo>
                  <a:pt x="223838" y="139701"/>
                </a:lnTo>
                <a:lnTo>
                  <a:pt x="223838" y="100013"/>
                </a:lnTo>
                <a:close/>
                <a:moveTo>
                  <a:pt x="123825" y="100013"/>
                </a:moveTo>
                <a:lnTo>
                  <a:pt x="123825" y="106363"/>
                </a:lnTo>
                <a:lnTo>
                  <a:pt x="166688" y="106363"/>
                </a:lnTo>
                <a:lnTo>
                  <a:pt x="166688" y="100013"/>
                </a:lnTo>
                <a:close/>
                <a:moveTo>
                  <a:pt x="106363" y="76200"/>
                </a:moveTo>
                <a:lnTo>
                  <a:pt x="238126" y="76200"/>
                </a:lnTo>
                <a:lnTo>
                  <a:pt x="238126" y="254000"/>
                </a:lnTo>
                <a:lnTo>
                  <a:pt x="106363" y="254000"/>
                </a:lnTo>
                <a:close/>
                <a:moveTo>
                  <a:pt x="103296" y="65088"/>
                </a:moveTo>
                <a:cubicBezTo>
                  <a:pt x="99421" y="65088"/>
                  <a:pt x="96838" y="67686"/>
                  <a:pt x="96838" y="71583"/>
                </a:cubicBezTo>
                <a:cubicBezTo>
                  <a:pt x="96838" y="71583"/>
                  <a:pt x="96838" y="71583"/>
                  <a:pt x="96838" y="258619"/>
                </a:cubicBezTo>
                <a:cubicBezTo>
                  <a:pt x="96838" y="262516"/>
                  <a:pt x="99421" y="265113"/>
                  <a:pt x="103296" y="265113"/>
                </a:cubicBezTo>
                <a:cubicBezTo>
                  <a:pt x="103296" y="265113"/>
                  <a:pt x="103296" y="265113"/>
                  <a:pt x="242781" y="265113"/>
                </a:cubicBezTo>
                <a:cubicBezTo>
                  <a:pt x="245364" y="265113"/>
                  <a:pt x="246655" y="263814"/>
                  <a:pt x="246655" y="263814"/>
                </a:cubicBezTo>
                <a:cubicBezTo>
                  <a:pt x="246655" y="263814"/>
                  <a:pt x="247947" y="263814"/>
                  <a:pt x="247947" y="263814"/>
                </a:cubicBezTo>
                <a:cubicBezTo>
                  <a:pt x="247947" y="262516"/>
                  <a:pt x="247947" y="262516"/>
                  <a:pt x="247947" y="262516"/>
                </a:cubicBezTo>
                <a:cubicBezTo>
                  <a:pt x="247947" y="262516"/>
                  <a:pt x="249238" y="261217"/>
                  <a:pt x="249238" y="258619"/>
                </a:cubicBezTo>
                <a:lnTo>
                  <a:pt x="249238" y="71583"/>
                </a:lnTo>
                <a:cubicBezTo>
                  <a:pt x="249238" y="67686"/>
                  <a:pt x="246655" y="65088"/>
                  <a:pt x="242781" y="65088"/>
                </a:cubicBezTo>
                <a:cubicBezTo>
                  <a:pt x="242781" y="65088"/>
                  <a:pt x="242781" y="65088"/>
                  <a:pt x="103296" y="65088"/>
                </a:cubicBezTo>
                <a:close/>
                <a:moveTo>
                  <a:pt x="165894" y="0"/>
                </a:moveTo>
                <a:cubicBezTo>
                  <a:pt x="257515" y="0"/>
                  <a:pt x="331788" y="73918"/>
                  <a:pt x="331788" y="165100"/>
                </a:cubicBezTo>
                <a:cubicBezTo>
                  <a:pt x="331788" y="256282"/>
                  <a:pt x="257515" y="330200"/>
                  <a:pt x="165894" y="330200"/>
                </a:cubicBezTo>
                <a:cubicBezTo>
                  <a:pt x="74273" y="330200"/>
                  <a:pt x="0" y="256282"/>
                  <a:pt x="0" y="165100"/>
                </a:cubicBezTo>
                <a:cubicBezTo>
                  <a:pt x="0" y="73918"/>
                  <a:pt x="74273" y="0"/>
                  <a:pt x="165894" y="0"/>
                </a:cubicBezTo>
                <a:close/>
              </a:path>
            </a:pathLst>
          </a:custGeom>
          <a:solidFill>
            <a:schemeClr val="accent5"/>
          </a:solidFill>
          <a:ln w="12700">
            <a:miter lim="400000"/>
          </a:ln>
        </p:spPr>
        <p:txBody>
          <a:bodyPr anchor="ctr"/>
          <a:lstStyle/>
          <a:p>
            <a:pPr algn="ctr"/>
            <a:endParaRPr>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p:txBody>
          <a:bodyPr/>
          <a:lstStyle/>
          <a:p>
            <a:r>
              <a:rPr lang="zh-CN" altLang="en-US">
                <a:latin typeface="+mn-lt"/>
                <a:ea typeface="+mn-ea"/>
                <a:cs typeface="+mn-ea"/>
                <a:sym typeface="+mn-lt"/>
              </a:rPr>
              <a:t>一、商品定价的主要策略</a:t>
            </a:r>
            <a:endParaRPr lang="zh-CN" altLang="en-US">
              <a:latin typeface="+mn-lt"/>
              <a:ea typeface="+mn-ea"/>
              <a:cs typeface="+mn-ea"/>
              <a:sym typeface="+mn-lt"/>
            </a:endParaRPr>
          </a:p>
        </p:txBody>
      </p:sp>
      <p:sp>
        <p:nvSpPr>
          <p:cNvPr id="7" name="文本框 5"/>
          <p:cNvSpPr txBox="1">
            <a:spLocks noChangeArrowheads="1"/>
          </p:cNvSpPr>
          <p:nvPr>
            <p:custDataLst>
              <p:tags r:id="rId2"/>
            </p:custDataLst>
          </p:nvPr>
        </p:nvSpPr>
        <p:spPr bwMode="auto">
          <a:xfrm>
            <a:off x="7849701" y="307062"/>
            <a:ext cx="196664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dist"/>
            <a:r>
              <a:rPr lang="zh-CN" altLang="en-US" sz="2400" b="1" dirty="0" smtClean="0">
                <a:solidFill>
                  <a:schemeClr val="accent1"/>
                </a:solidFill>
                <a:latin typeface="+mn-lt"/>
                <a:ea typeface="+mn-ea"/>
                <a:cs typeface="+mn-ea"/>
                <a:sym typeface="+mn-lt"/>
              </a:rPr>
              <a:t>相关知识</a:t>
            </a:r>
            <a:endParaRPr lang="zh-CN" altLang="en-US" sz="2400" b="1" dirty="0" smtClean="0">
              <a:solidFill>
                <a:schemeClr val="accent1"/>
              </a:solidFill>
              <a:latin typeface="+mn-lt"/>
              <a:ea typeface="+mn-ea"/>
              <a:cs typeface="+mn-ea"/>
              <a:sym typeface="+mn-lt"/>
            </a:endParaRPr>
          </a:p>
        </p:txBody>
      </p:sp>
      <p:sp>
        <p:nvSpPr>
          <p:cNvPr id="62" name="矩形 61"/>
          <p:cNvSpPr/>
          <p:nvPr>
            <p:custDataLst>
              <p:tags r:id="rId3"/>
            </p:custDataLst>
          </p:nvPr>
        </p:nvSpPr>
        <p:spPr>
          <a:xfrm>
            <a:off x="838091" y="1138132"/>
            <a:ext cx="2926080" cy="460375"/>
          </a:xfrm>
          <a:prstGeom prst="rect">
            <a:avLst/>
          </a:prstGeom>
        </p:spPr>
        <p:txBody>
          <a:bodyPr wrap="none">
            <a:spAutoFit/>
          </a:bodyPr>
          <a:lstStyle/>
          <a:p>
            <a:pPr algn="l"/>
            <a:r>
              <a:rPr lang="zh-CN" altLang="en-US" dirty="0">
                <a:solidFill>
                  <a:srgbClr val="E5450F"/>
                </a:solidFill>
                <a:cs typeface="+mn-ea"/>
                <a:sym typeface="+mn-lt"/>
              </a:rPr>
              <a:t>（二）竞品参考策略</a:t>
            </a:r>
            <a:endParaRPr lang="zh-CN" altLang="en-US" dirty="0">
              <a:solidFill>
                <a:srgbClr val="E5450F"/>
              </a:solidFill>
              <a:cs typeface="+mn-ea"/>
              <a:sym typeface="+mn-lt"/>
            </a:endParaRPr>
          </a:p>
        </p:txBody>
      </p:sp>
      <p:sp>
        <p:nvSpPr>
          <p:cNvPr id="40" name="内容占位符 2"/>
          <p:cNvSpPr>
            <a:spLocks noGrp="1"/>
          </p:cNvSpPr>
          <p:nvPr>
            <p:ph idx="1"/>
            <p:custDataLst>
              <p:tags r:id="rId4"/>
            </p:custDataLst>
          </p:nvPr>
        </p:nvSpPr>
        <p:spPr>
          <a:xfrm>
            <a:off x="1461135" y="2612390"/>
            <a:ext cx="9305925" cy="2262505"/>
          </a:xfrm>
        </p:spPr>
        <p:txBody>
          <a:bodyPr>
            <a:noAutofit/>
          </a:bodyPr>
          <a:lstStyle/>
          <a:p>
            <a:r>
              <a:rPr lang="zh-CN" altLang="en-US" sz="2400">
                <a:solidFill>
                  <a:schemeClr val="bg2">
                    <a:lumMod val="25000"/>
                  </a:schemeClr>
                </a:solidFill>
                <a:cs typeface="+mn-ea"/>
                <a:sym typeface="+mn-lt"/>
              </a:rPr>
              <a:t>竞品参考策略主要是参考竞争商品的价格来为本商品定价，这种策略需要建立在成本毛利策略的基础上来运用，否则一味地考虑竞争压低价格，企业可能会遭受损失。在这种前提下，当商品提供的价值与竞争商品完全相同时，企业就可以考虑使用竞品参考策略。</a:t>
            </a:r>
            <a:endParaRPr lang="zh-CN" altLang="en-US" sz="2400">
              <a:solidFill>
                <a:schemeClr val="bg2">
                  <a:lumMod val="25000"/>
                </a:schemeClr>
              </a:solidFill>
              <a:cs typeface="+mn-ea"/>
              <a:sym typeface="+mn-lt"/>
            </a:endParaRPr>
          </a:p>
        </p:txBody>
      </p:sp>
      <p:sp>
        <p:nvSpPr>
          <p:cNvPr id="5" name="矩形 4"/>
          <p:cNvSpPr/>
          <p:nvPr>
            <p:custDataLst>
              <p:tags r:id="rId5"/>
            </p:custDataLst>
          </p:nvPr>
        </p:nvSpPr>
        <p:spPr>
          <a:xfrm>
            <a:off x="0" y="5695950"/>
            <a:ext cx="12190413" cy="11636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a:xfrm>
            <a:off x="1357460" y="417503"/>
            <a:ext cx="9994862" cy="431995"/>
          </a:xfrm>
        </p:spPr>
        <p:txBody>
          <a:bodyPr/>
          <a:lstStyle/>
          <a:p>
            <a:r>
              <a:rPr lang="zh-CN" altLang="en-US">
                <a:latin typeface="+mn-lt"/>
                <a:ea typeface="+mn-ea"/>
                <a:cs typeface="+mn-ea"/>
                <a:sym typeface="+mn-lt"/>
              </a:rPr>
              <a:t>一、商品定价的主要策略</a:t>
            </a:r>
            <a:endParaRPr lang="zh-CN" altLang="en-US">
              <a:latin typeface="+mn-lt"/>
              <a:ea typeface="+mn-ea"/>
              <a:cs typeface="+mn-ea"/>
              <a:sym typeface="+mn-lt"/>
            </a:endParaRPr>
          </a:p>
        </p:txBody>
      </p:sp>
      <p:sp>
        <p:nvSpPr>
          <p:cNvPr id="7" name="文本框 5"/>
          <p:cNvSpPr txBox="1">
            <a:spLocks noChangeArrowheads="1"/>
          </p:cNvSpPr>
          <p:nvPr>
            <p:custDataLst>
              <p:tags r:id="rId2"/>
            </p:custDataLst>
          </p:nvPr>
        </p:nvSpPr>
        <p:spPr bwMode="auto">
          <a:xfrm>
            <a:off x="7849701" y="387707"/>
            <a:ext cx="196664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dist"/>
            <a:r>
              <a:rPr lang="zh-CN" altLang="en-US" sz="2400" b="1" dirty="0" smtClean="0">
                <a:solidFill>
                  <a:schemeClr val="accent1"/>
                </a:solidFill>
                <a:latin typeface="+mn-lt"/>
                <a:ea typeface="+mn-ea"/>
                <a:cs typeface="+mn-ea"/>
                <a:sym typeface="+mn-lt"/>
              </a:rPr>
              <a:t>相关知识</a:t>
            </a:r>
            <a:endParaRPr lang="zh-CN" altLang="en-US" sz="2400" b="1" dirty="0" smtClean="0">
              <a:solidFill>
                <a:schemeClr val="accent1"/>
              </a:solidFill>
              <a:latin typeface="+mn-lt"/>
              <a:ea typeface="+mn-ea"/>
              <a:cs typeface="+mn-ea"/>
              <a:sym typeface="+mn-lt"/>
            </a:endParaRPr>
          </a:p>
        </p:txBody>
      </p:sp>
      <p:sp>
        <p:nvSpPr>
          <p:cNvPr id="62" name="矩形 61"/>
          <p:cNvSpPr/>
          <p:nvPr>
            <p:custDataLst>
              <p:tags r:id="rId3"/>
            </p:custDataLst>
          </p:nvPr>
        </p:nvSpPr>
        <p:spPr>
          <a:xfrm>
            <a:off x="838091" y="1218777"/>
            <a:ext cx="2926080" cy="460375"/>
          </a:xfrm>
          <a:prstGeom prst="rect">
            <a:avLst/>
          </a:prstGeom>
        </p:spPr>
        <p:txBody>
          <a:bodyPr wrap="none">
            <a:spAutoFit/>
          </a:bodyPr>
          <a:lstStyle/>
          <a:p>
            <a:pPr algn="l"/>
            <a:r>
              <a:rPr lang="zh-CN" altLang="en-US" dirty="0">
                <a:solidFill>
                  <a:srgbClr val="E5450F"/>
                </a:solidFill>
                <a:cs typeface="+mn-ea"/>
                <a:sym typeface="+mn-lt"/>
              </a:rPr>
              <a:t>（三）客户价值策略</a:t>
            </a:r>
            <a:endParaRPr lang="zh-CN" altLang="en-US" dirty="0">
              <a:solidFill>
                <a:srgbClr val="E5450F"/>
              </a:solidFill>
              <a:cs typeface="+mn-ea"/>
              <a:sym typeface="+mn-lt"/>
            </a:endParaRPr>
          </a:p>
        </p:txBody>
      </p:sp>
      <p:sp>
        <p:nvSpPr>
          <p:cNvPr id="40" name="内容占位符 2"/>
          <p:cNvSpPr>
            <a:spLocks noGrp="1"/>
          </p:cNvSpPr>
          <p:nvPr>
            <p:ph idx="1"/>
            <p:custDataLst>
              <p:tags r:id="rId4"/>
            </p:custDataLst>
          </p:nvPr>
        </p:nvSpPr>
        <p:spPr>
          <a:xfrm>
            <a:off x="1125855" y="2162175"/>
            <a:ext cx="9930130" cy="2262505"/>
          </a:xfrm>
        </p:spPr>
        <p:txBody>
          <a:bodyPr>
            <a:noAutofit/>
          </a:bodyPr>
          <a:lstStyle/>
          <a:p>
            <a:r>
              <a:rPr lang="zh-CN" altLang="en-US" sz="2400">
                <a:solidFill>
                  <a:schemeClr val="bg2">
                    <a:lumMod val="25000"/>
                  </a:schemeClr>
                </a:solidFill>
                <a:cs typeface="+mn-ea"/>
                <a:sym typeface="+mn-lt"/>
              </a:rPr>
              <a:t>客户价值策略是根据商品为客户创造的价值对商品进行定价，最终价格取决于客户对商品价值的感知程度。例如，某企业制造的商品是客户某个商品的核心零部件，该核心零部件可以使客户每年的销售额增加 1000 万元（或者某企业提供的商品在客户的运营过程中每年能够降低 1000 万的成本）。假设某企业这款商品的成本并不高，那么按照成本毛利策略定价就无法体现商品价值，那么其就可以按照客户价值策略对商品进行定价。</a:t>
            </a:r>
            <a:endParaRPr lang="zh-CN" altLang="en-US" sz="2400">
              <a:solidFill>
                <a:schemeClr val="bg2">
                  <a:lumMod val="25000"/>
                </a:schemeClr>
              </a:solidFill>
              <a:cs typeface="+mn-ea"/>
              <a:sym typeface="+mn-lt"/>
            </a:endParaRPr>
          </a:p>
        </p:txBody>
      </p:sp>
      <p:sp>
        <p:nvSpPr>
          <p:cNvPr id="75" name="矩形 74"/>
          <p:cNvSpPr/>
          <p:nvPr>
            <p:custDataLst>
              <p:tags r:id="rId5"/>
            </p:custDataLst>
          </p:nvPr>
        </p:nvSpPr>
        <p:spPr bwMode="auto">
          <a:xfrm>
            <a:off x="0" y="2047240"/>
            <a:ext cx="12190730" cy="4812030"/>
          </a:xfrm>
          <a:prstGeom prst="rect">
            <a:avLst/>
          </a:prstGeom>
          <a:solidFill>
            <a:srgbClr val="3A98BC">
              <a:alpha val="2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reeform 5"/>
          <p:cNvSpPr/>
          <p:nvPr>
            <p:custDataLst>
              <p:tags r:id="rId1"/>
            </p:custDataLst>
          </p:nvPr>
        </p:nvSpPr>
        <p:spPr bwMode="auto">
          <a:xfrm>
            <a:off x="6934654" y="1778916"/>
            <a:ext cx="1770160" cy="1786895"/>
          </a:xfrm>
          <a:custGeom>
            <a:avLst/>
            <a:gdLst>
              <a:gd name="T0" fmla="*/ 4 w 424"/>
              <a:gd name="T1" fmla="*/ 221 h 428"/>
              <a:gd name="T2" fmla="*/ 203 w 424"/>
              <a:gd name="T3" fmla="*/ 5 h 428"/>
              <a:gd name="T4" fmla="*/ 419 w 424"/>
              <a:gd name="T5" fmla="*/ 204 h 428"/>
              <a:gd name="T6" fmla="*/ 220 w 424"/>
              <a:gd name="T7" fmla="*/ 419 h 428"/>
              <a:gd name="T8" fmla="*/ 13 w 424"/>
              <a:gd name="T9" fmla="*/ 428 h 428"/>
              <a:gd name="T10" fmla="*/ 4 w 424"/>
              <a:gd name="T11" fmla="*/ 221 h 428"/>
            </a:gdLst>
            <a:ahLst/>
            <a:cxnLst>
              <a:cxn ang="0">
                <a:pos x="T0" y="T1"/>
              </a:cxn>
              <a:cxn ang="0">
                <a:pos x="T2" y="T3"/>
              </a:cxn>
              <a:cxn ang="0">
                <a:pos x="T4" y="T5"/>
              </a:cxn>
              <a:cxn ang="0">
                <a:pos x="T6" y="T7"/>
              </a:cxn>
              <a:cxn ang="0">
                <a:pos x="T8" y="T9"/>
              </a:cxn>
              <a:cxn ang="0">
                <a:pos x="T10" y="T11"/>
              </a:cxn>
            </a:cxnLst>
            <a:rect l="0" t="0" r="r" b="b"/>
            <a:pathLst>
              <a:path w="424" h="428">
                <a:moveTo>
                  <a:pt x="4" y="221"/>
                </a:moveTo>
                <a:cubicBezTo>
                  <a:pt x="0" y="106"/>
                  <a:pt x="89" y="10"/>
                  <a:pt x="203" y="5"/>
                </a:cubicBezTo>
                <a:cubicBezTo>
                  <a:pt x="318" y="0"/>
                  <a:pt x="415" y="89"/>
                  <a:pt x="419" y="204"/>
                </a:cubicBezTo>
                <a:cubicBezTo>
                  <a:pt x="424" y="318"/>
                  <a:pt x="335" y="415"/>
                  <a:pt x="220" y="419"/>
                </a:cubicBezTo>
                <a:cubicBezTo>
                  <a:pt x="163" y="422"/>
                  <a:pt x="13" y="428"/>
                  <a:pt x="13" y="428"/>
                </a:cubicBezTo>
                <a:cubicBezTo>
                  <a:pt x="13" y="428"/>
                  <a:pt x="7" y="278"/>
                  <a:pt x="4" y="221"/>
                </a:cubicBezTo>
                <a:close/>
              </a:path>
            </a:pathLst>
          </a:custGeom>
          <a:solidFill>
            <a:schemeClr val="bg1">
              <a:lumMod val="85000"/>
            </a:schemeClr>
          </a:solidFill>
          <a:ln w="12" cap="flat">
            <a:noFill/>
            <a:prstDash val="solid"/>
            <a:miter lim="800000"/>
          </a:ln>
        </p:spPr>
        <p:txBody>
          <a:bodyPr vert="horz" wrap="square" lIns="121954" tIns="60977" rIns="121954" bIns="60977" numCol="1" anchor="t" anchorCtr="0" compatLnSpc="1"/>
          <a:lstStyle/>
          <a:p>
            <a:endParaRPr lang="zh-CN" altLang="en-US">
              <a:cs typeface="+mn-ea"/>
              <a:sym typeface="+mn-lt"/>
            </a:endParaRPr>
          </a:p>
        </p:txBody>
      </p:sp>
      <p:sp>
        <p:nvSpPr>
          <p:cNvPr id="65" name="Freeform 6"/>
          <p:cNvSpPr/>
          <p:nvPr>
            <p:custDataLst>
              <p:tags r:id="rId2"/>
            </p:custDataLst>
          </p:nvPr>
        </p:nvSpPr>
        <p:spPr bwMode="auto">
          <a:xfrm>
            <a:off x="4055052" y="2525811"/>
            <a:ext cx="1895591" cy="1744519"/>
          </a:xfrm>
          <a:custGeom>
            <a:avLst/>
            <a:gdLst>
              <a:gd name="T0" fmla="*/ 289 w 454"/>
              <a:gd name="T1" fmla="*/ 374 h 418"/>
              <a:gd name="T2" fmla="*/ 44 w 454"/>
              <a:gd name="T3" fmla="*/ 288 h 418"/>
              <a:gd name="T4" fmla="*/ 130 w 454"/>
              <a:gd name="T5" fmla="*/ 43 h 418"/>
              <a:gd name="T6" fmla="*/ 374 w 454"/>
              <a:gd name="T7" fmla="*/ 130 h 418"/>
              <a:gd name="T8" fmla="*/ 454 w 454"/>
              <a:gd name="T9" fmla="*/ 295 h 418"/>
              <a:gd name="T10" fmla="*/ 289 w 454"/>
              <a:gd name="T11" fmla="*/ 374 h 418"/>
            </a:gdLst>
            <a:ahLst/>
            <a:cxnLst>
              <a:cxn ang="0">
                <a:pos x="T0" y="T1"/>
              </a:cxn>
              <a:cxn ang="0">
                <a:pos x="T2" y="T3"/>
              </a:cxn>
              <a:cxn ang="0">
                <a:pos x="T4" y="T5"/>
              </a:cxn>
              <a:cxn ang="0">
                <a:pos x="T6" y="T7"/>
              </a:cxn>
              <a:cxn ang="0">
                <a:pos x="T8" y="T9"/>
              </a:cxn>
              <a:cxn ang="0">
                <a:pos x="T10" y="T11"/>
              </a:cxn>
            </a:cxnLst>
            <a:rect l="0" t="0" r="r" b="b"/>
            <a:pathLst>
              <a:path w="454" h="418">
                <a:moveTo>
                  <a:pt x="289" y="374"/>
                </a:moveTo>
                <a:cubicBezTo>
                  <a:pt x="197" y="418"/>
                  <a:pt x="88" y="380"/>
                  <a:pt x="44" y="288"/>
                </a:cubicBezTo>
                <a:cubicBezTo>
                  <a:pt x="0" y="197"/>
                  <a:pt x="39" y="87"/>
                  <a:pt x="130" y="43"/>
                </a:cubicBezTo>
                <a:cubicBezTo>
                  <a:pt x="221" y="0"/>
                  <a:pt x="331" y="38"/>
                  <a:pt x="374" y="130"/>
                </a:cubicBezTo>
                <a:cubicBezTo>
                  <a:pt x="397" y="176"/>
                  <a:pt x="454" y="295"/>
                  <a:pt x="454" y="295"/>
                </a:cubicBezTo>
                <a:cubicBezTo>
                  <a:pt x="454" y="295"/>
                  <a:pt x="334" y="353"/>
                  <a:pt x="289" y="374"/>
                </a:cubicBezTo>
                <a:close/>
              </a:path>
            </a:pathLst>
          </a:custGeom>
          <a:solidFill>
            <a:schemeClr val="bg1">
              <a:lumMod val="85000"/>
            </a:schemeClr>
          </a:solidFill>
          <a:ln w="12" cap="flat">
            <a:noFill/>
            <a:prstDash val="solid"/>
            <a:miter lim="800000"/>
          </a:ln>
        </p:spPr>
        <p:txBody>
          <a:bodyPr vert="horz" wrap="square" lIns="121954" tIns="60977" rIns="121954" bIns="60977" numCol="1" anchor="t" anchorCtr="0" compatLnSpc="1"/>
          <a:lstStyle/>
          <a:p>
            <a:endParaRPr lang="zh-CN" altLang="en-US">
              <a:cs typeface="+mn-ea"/>
              <a:sym typeface="+mn-lt"/>
            </a:endParaRPr>
          </a:p>
        </p:txBody>
      </p:sp>
      <p:sp>
        <p:nvSpPr>
          <p:cNvPr id="67" name="Freeform 7"/>
          <p:cNvSpPr/>
          <p:nvPr>
            <p:custDataLst>
              <p:tags r:id="rId3"/>
            </p:custDataLst>
          </p:nvPr>
        </p:nvSpPr>
        <p:spPr bwMode="auto">
          <a:xfrm>
            <a:off x="4744036" y="4144964"/>
            <a:ext cx="1314371" cy="1267777"/>
          </a:xfrm>
          <a:custGeom>
            <a:avLst/>
            <a:gdLst>
              <a:gd name="T0" fmla="*/ 293 w 315"/>
              <a:gd name="T1" fmla="*/ 173 h 304"/>
              <a:gd name="T2" fmla="*/ 131 w 315"/>
              <a:gd name="T3" fmla="*/ 292 h 304"/>
              <a:gd name="T4" fmla="*/ 12 w 315"/>
              <a:gd name="T5" fmla="*/ 130 h 304"/>
              <a:gd name="T6" fmla="*/ 174 w 315"/>
              <a:gd name="T7" fmla="*/ 12 h 304"/>
              <a:gd name="T8" fmla="*/ 315 w 315"/>
              <a:gd name="T9" fmla="*/ 33 h 304"/>
              <a:gd name="T10" fmla="*/ 293 w 315"/>
              <a:gd name="T11" fmla="*/ 173 h 304"/>
            </a:gdLst>
            <a:ahLst/>
            <a:cxnLst>
              <a:cxn ang="0">
                <a:pos x="T0" y="T1"/>
              </a:cxn>
              <a:cxn ang="0">
                <a:pos x="T2" y="T3"/>
              </a:cxn>
              <a:cxn ang="0">
                <a:pos x="T4" y="T5"/>
              </a:cxn>
              <a:cxn ang="0">
                <a:pos x="T6" y="T7"/>
              </a:cxn>
              <a:cxn ang="0">
                <a:pos x="T8" y="T9"/>
              </a:cxn>
              <a:cxn ang="0">
                <a:pos x="T10" y="T11"/>
              </a:cxn>
            </a:cxnLst>
            <a:rect l="0" t="0" r="r" b="b"/>
            <a:pathLst>
              <a:path w="315" h="304">
                <a:moveTo>
                  <a:pt x="293" y="173"/>
                </a:moveTo>
                <a:cubicBezTo>
                  <a:pt x="281" y="251"/>
                  <a:pt x="209" y="304"/>
                  <a:pt x="131" y="292"/>
                </a:cubicBezTo>
                <a:cubicBezTo>
                  <a:pt x="54" y="280"/>
                  <a:pt x="0" y="208"/>
                  <a:pt x="12" y="130"/>
                </a:cubicBezTo>
                <a:cubicBezTo>
                  <a:pt x="24" y="53"/>
                  <a:pt x="97" y="0"/>
                  <a:pt x="174" y="12"/>
                </a:cubicBezTo>
                <a:cubicBezTo>
                  <a:pt x="213" y="18"/>
                  <a:pt x="315" y="33"/>
                  <a:pt x="315" y="33"/>
                </a:cubicBezTo>
                <a:cubicBezTo>
                  <a:pt x="315" y="33"/>
                  <a:pt x="299" y="135"/>
                  <a:pt x="293" y="173"/>
                </a:cubicBezTo>
                <a:close/>
              </a:path>
            </a:pathLst>
          </a:custGeom>
          <a:solidFill>
            <a:schemeClr val="bg1">
              <a:lumMod val="85000"/>
            </a:schemeClr>
          </a:solidFill>
          <a:ln w="12" cap="flat">
            <a:noFill/>
            <a:prstDash val="solid"/>
            <a:miter lim="800000"/>
          </a:ln>
        </p:spPr>
        <p:txBody>
          <a:bodyPr vert="horz" wrap="square" lIns="121954" tIns="60977" rIns="121954" bIns="60977" numCol="1" anchor="t" anchorCtr="0" compatLnSpc="1"/>
          <a:lstStyle/>
          <a:p>
            <a:endParaRPr lang="zh-CN" altLang="en-US">
              <a:cs typeface="+mn-ea"/>
              <a:sym typeface="+mn-lt"/>
            </a:endParaRPr>
          </a:p>
        </p:txBody>
      </p:sp>
      <p:sp>
        <p:nvSpPr>
          <p:cNvPr id="68" name="Oval 8"/>
          <p:cNvSpPr>
            <a:spLocks noChangeArrowheads="1"/>
          </p:cNvSpPr>
          <p:nvPr>
            <p:custDataLst>
              <p:tags r:id="rId4"/>
            </p:custDataLst>
          </p:nvPr>
        </p:nvSpPr>
        <p:spPr bwMode="auto">
          <a:xfrm>
            <a:off x="4669839" y="2179731"/>
            <a:ext cx="3683417" cy="3679733"/>
          </a:xfrm>
          <a:prstGeom prst="ellipse">
            <a:avLst/>
          </a:prstGeom>
          <a:solidFill>
            <a:schemeClr val="bg1">
              <a:lumMod val="85000"/>
            </a:schemeClr>
          </a:solidFill>
          <a:ln w="12" cap="flat">
            <a:noFill/>
            <a:prstDash val="solid"/>
            <a:miter lim="800000"/>
          </a:ln>
        </p:spPr>
        <p:txBody>
          <a:bodyPr vert="horz" wrap="square" lIns="121954" tIns="60977" rIns="121954" bIns="60977" numCol="1" anchor="t" anchorCtr="0" compatLnSpc="1"/>
          <a:lstStyle/>
          <a:p>
            <a:endParaRPr lang="zh-CN" altLang="en-US">
              <a:cs typeface="+mn-ea"/>
              <a:sym typeface="+mn-lt"/>
            </a:endParaRPr>
          </a:p>
        </p:txBody>
      </p:sp>
      <p:sp>
        <p:nvSpPr>
          <p:cNvPr id="70" name="Freeform 10"/>
          <p:cNvSpPr/>
          <p:nvPr>
            <p:custDataLst>
              <p:tags r:id="rId5"/>
            </p:custDataLst>
          </p:nvPr>
        </p:nvSpPr>
        <p:spPr bwMode="auto">
          <a:xfrm>
            <a:off x="4839434" y="4215592"/>
            <a:ext cx="1157141" cy="1105332"/>
          </a:xfrm>
          <a:custGeom>
            <a:avLst/>
            <a:gdLst>
              <a:gd name="T0" fmla="*/ 249 w 277"/>
              <a:gd name="T1" fmla="*/ 161 h 265"/>
              <a:gd name="T2" fmla="*/ 103 w 277"/>
              <a:gd name="T3" fmla="*/ 249 h 265"/>
              <a:gd name="T4" fmla="*/ 15 w 277"/>
              <a:gd name="T5" fmla="*/ 104 h 265"/>
              <a:gd name="T6" fmla="*/ 161 w 277"/>
              <a:gd name="T7" fmla="*/ 16 h 265"/>
              <a:gd name="T8" fmla="*/ 277 w 277"/>
              <a:gd name="T9" fmla="*/ 45 h 265"/>
              <a:gd name="T10" fmla="*/ 249 w 277"/>
              <a:gd name="T11" fmla="*/ 161 h 265"/>
            </a:gdLst>
            <a:ahLst/>
            <a:cxnLst>
              <a:cxn ang="0">
                <a:pos x="T0" y="T1"/>
              </a:cxn>
              <a:cxn ang="0">
                <a:pos x="T2" y="T3"/>
              </a:cxn>
              <a:cxn ang="0">
                <a:pos x="T4" y="T5"/>
              </a:cxn>
              <a:cxn ang="0">
                <a:pos x="T6" y="T7"/>
              </a:cxn>
              <a:cxn ang="0">
                <a:pos x="T8" y="T9"/>
              </a:cxn>
              <a:cxn ang="0">
                <a:pos x="T10" y="T11"/>
              </a:cxn>
            </a:cxnLst>
            <a:rect l="0" t="0" r="r" b="b"/>
            <a:pathLst>
              <a:path w="277" h="265">
                <a:moveTo>
                  <a:pt x="249" y="161"/>
                </a:moveTo>
                <a:cubicBezTo>
                  <a:pt x="233" y="226"/>
                  <a:pt x="168" y="265"/>
                  <a:pt x="103" y="249"/>
                </a:cubicBezTo>
                <a:cubicBezTo>
                  <a:pt x="39" y="233"/>
                  <a:pt x="0" y="168"/>
                  <a:pt x="15" y="104"/>
                </a:cubicBezTo>
                <a:cubicBezTo>
                  <a:pt x="31" y="39"/>
                  <a:pt x="96" y="0"/>
                  <a:pt x="161" y="16"/>
                </a:cubicBezTo>
                <a:cubicBezTo>
                  <a:pt x="193" y="24"/>
                  <a:pt x="277" y="45"/>
                  <a:pt x="277" y="45"/>
                </a:cubicBezTo>
                <a:cubicBezTo>
                  <a:pt x="277" y="45"/>
                  <a:pt x="257" y="129"/>
                  <a:pt x="249" y="161"/>
                </a:cubicBezTo>
                <a:close/>
              </a:path>
            </a:pathLst>
          </a:custGeom>
          <a:solidFill>
            <a:srgbClr val="F8300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54" tIns="60977" rIns="121954" bIns="60977"/>
          <a:lstStyle/>
          <a:p>
            <a:endParaRPr lang="zh-CN" altLang="en-US" sz="2100">
              <a:cs typeface="+mn-ea"/>
              <a:sym typeface="+mn-lt"/>
            </a:endParaRPr>
          </a:p>
        </p:txBody>
      </p:sp>
      <p:sp>
        <p:nvSpPr>
          <p:cNvPr id="71" name="Freeform 11"/>
          <p:cNvSpPr/>
          <p:nvPr>
            <p:custDataLst>
              <p:tags r:id="rId6"/>
            </p:custDataLst>
          </p:nvPr>
        </p:nvSpPr>
        <p:spPr bwMode="auto">
          <a:xfrm>
            <a:off x="4192848" y="2626455"/>
            <a:ext cx="1724228" cy="1589136"/>
          </a:xfrm>
          <a:custGeom>
            <a:avLst/>
            <a:gdLst>
              <a:gd name="T0" fmla="*/ 264 w 413"/>
              <a:gd name="T1" fmla="*/ 340 h 381"/>
              <a:gd name="T2" fmla="*/ 41 w 413"/>
              <a:gd name="T3" fmla="*/ 264 h 381"/>
              <a:gd name="T4" fmla="*/ 117 w 413"/>
              <a:gd name="T5" fmla="*/ 41 h 381"/>
              <a:gd name="T6" fmla="*/ 340 w 413"/>
              <a:gd name="T7" fmla="*/ 117 h 381"/>
              <a:gd name="T8" fmla="*/ 413 w 413"/>
              <a:gd name="T9" fmla="*/ 267 h 381"/>
              <a:gd name="T10" fmla="*/ 264 w 413"/>
              <a:gd name="T11" fmla="*/ 340 h 381"/>
            </a:gdLst>
            <a:ahLst/>
            <a:cxnLst>
              <a:cxn ang="0">
                <a:pos x="T0" y="T1"/>
              </a:cxn>
              <a:cxn ang="0">
                <a:pos x="T2" y="T3"/>
              </a:cxn>
              <a:cxn ang="0">
                <a:pos x="T4" y="T5"/>
              </a:cxn>
              <a:cxn ang="0">
                <a:pos x="T6" y="T7"/>
              </a:cxn>
              <a:cxn ang="0">
                <a:pos x="T8" y="T9"/>
              </a:cxn>
              <a:cxn ang="0">
                <a:pos x="T10" y="T11"/>
              </a:cxn>
            </a:cxnLst>
            <a:rect l="0" t="0" r="r" b="b"/>
            <a:pathLst>
              <a:path w="413" h="381">
                <a:moveTo>
                  <a:pt x="264" y="340"/>
                </a:moveTo>
                <a:cubicBezTo>
                  <a:pt x="181" y="381"/>
                  <a:pt x="81" y="347"/>
                  <a:pt x="41" y="264"/>
                </a:cubicBezTo>
                <a:cubicBezTo>
                  <a:pt x="0" y="181"/>
                  <a:pt x="34" y="81"/>
                  <a:pt x="117" y="41"/>
                </a:cubicBezTo>
                <a:cubicBezTo>
                  <a:pt x="200" y="0"/>
                  <a:pt x="299" y="34"/>
                  <a:pt x="340" y="117"/>
                </a:cubicBezTo>
                <a:cubicBezTo>
                  <a:pt x="360" y="159"/>
                  <a:pt x="413" y="267"/>
                  <a:pt x="413" y="267"/>
                </a:cubicBezTo>
                <a:cubicBezTo>
                  <a:pt x="413" y="267"/>
                  <a:pt x="305" y="320"/>
                  <a:pt x="264" y="340"/>
                </a:cubicBezTo>
                <a:close/>
              </a:path>
            </a:pathLst>
          </a:custGeom>
          <a:solidFill>
            <a:srgbClr val="A2B932"/>
          </a:solidFill>
          <a:ln>
            <a:noFill/>
          </a:ln>
        </p:spPr>
        <p:txBody>
          <a:bodyPr lIns="121954" tIns="60977" rIns="121954" bIns="60977"/>
          <a:lstStyle/>
          <a:p>
            <a:endParaRPr lang="zh-CN" altLang="en-US" sz="2100">
              <a:cs typeface="+mn-ea"/>
              <a:sym typeface="+mn-lt"/>
            </a:endParaRPr>
          </a:p>
        </p:txBody>
      </p:sp>
      <p:sp>
        <p:nvSpPr>
          <p:cNvPr id="72" name="Freeform 12"/>
          <p:cNvSpPr/>
          <p:nvPr>
            <p:custDataLst>
              <p:tags r:id="rId7"/>
            </p:custDataLst>
          </p:nvPr>
        </p:nvSpPr>
        <p:spPr bwMode="auto">
          <a:xfrm>
            <a:off x="6934653" y="1895453"/>
            <a:ext cx="1648263" cy="1665061"/>
          </a:xfrm>
          <a:custGeom>
            <a:avLst/>
            <a:gdLst>
              <a:gd name="T0" fmla="*/ 5 w 395"/>
              <a:gd name="T1" fmla="*/ 206 h 399"/>
              <a:gd name="T2" fmla="*/ 190 w 395"/>
              <a:gd name="T3" fmla="*/ 5 h 399"/>
              <a:gd name="T4" fmla="*/ 391 w 395"/>
              <a:gd name="T5" fmla="*/ 190 h 399"/>
              <a:gd name="T6" fmla="*/ 206 w 395"/>
              <a:gd name="T7" fmla="*/ 391 h 399"/>
              <a:gd name="T8" fmla="*/ 13 w 395"/>
              <a:gd name="T9" fmla="*/ 399 h 399"/>
              <a:gd name="T10" fmla="*/ 5 w 395"/>
              <a:gd name="T11" fmla="*/ 206 h 399"/>
            </a:gdLst>
            <a:ahLst/>
            <a:cxnLst>
              <a:cxn ang="0">
                <a:pos x="T0" y="T1"/>
              </a:cxn>
              <a:cxn ang="0">
                <a:pos x="T2" y="T3"/>
              </a:cxn>
              <a:cxn ang="0">
                <a:pos x="T4" y="T5"/>
              </a:cxn>
              <a:cxn ang="0">
                <a:pos x="T6" y="T7"/>
              </a:cxn>
              <a:cxn ang="0">
                <a:pos x="T8" y="T9"/>
              </a:cxn>
              <a:cxn ang="0">
                <a:pos x="T10" y="T11"/>
              </a:cxn>
            </a:cxnLst>
            <a:rect l="0" t="0" r="r" b="b"/>
            <a:pathLst>
              <a:path w="395" h="399">
                <a:moveTo>
                  <a:pt x="5" y="206"/>
                </a:moveTo>
                <a:cubicBezTo>
                  <a:pt x="0" y="99"/>
                  <a:pt x="83" y="9"/>
                  <a:pt x="190" y="5"/>
                </a:cubicBezTo>
                <a:cubicBezTo>
                  <a:pt x="297" y="0"/>
                  <a:pt x="387" y="83"/>
                  <a:pt x="391" y="190"/>
                </a:cubicBezTo>
                <a:cubicBezTo>
                  <a:pt x="395" y="297"/>
                  <a:pt x="313" y="386"/>
                  <a:pt x="206" y="391"/>
                </a:cubicBezTo>
                <a:cubicBezTo>
                  <a:pt x="152" y="393"/>
                  <a:pt x="13" y="399"/>
                  <a:pt x="13" y="399"/>
                </a:cubicBezTo>
                <a:cubicBezTo>
                  <a:pt x="13" y="399"/>
                  <a:pt x="7" y="259"/>
                  <a:pt x="5" y="206"/>
                </a:cubicBezTo>
                <a:close/>
              </a:path>
            </a:pathLst>
          </a:custGeom>
          <a:solidFill>
            <a:srgbClr val="F8300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54" tIns="60977" rIns="121954" bIns="60977"/>
          <a:lstStyle/>
          <a:p>
            <a:endParaRPr lang="zh-CN" altLang="en-US" sz="2100">
              <a:cs typeface="+mn-ea"/>
              <a:sym typeface="+mn-lt"/>
            </a:endParaRPr>
          </a:p>
        </p:txBody>
      </p:sp>
      <p:sp>
        <p:nvSpPr>
          <p:cNvPr id="73" name="Freeform 13"/>
          <p:cNvSpPr/>
          <p:nvPr>
            <p:custDataLst>
              <p:tags r:id="rId8"/>
            </p:custDataLst>
          </p:nvPr>
        </p:nvSpPr>
        <p:spPr bwMode="auto">
          <a:xfrm>
            <a:off x="6989419" y="4432774"/>
            <a:ext cx="775550" cy="762785"/>
          </a:xfrm>
          <a:custGeom>
            <a:avLst/>
            <a:gdLst>
              <a:gd name="T0" fmla="*/ 90 w 186"/>
              <a:gd name="T1" fmla="*/ 2 h 183"/>
              <a:gd name="T2" fmla="*/ 184 w 186"/>
              <a:gd name="T3" fmla="*/ 88 h 183"/>
              <a:gd name="T4" fmla="*/ 97 w 186"/>
              <a:gd name="T5" fmla="*/ 181 h 183"/>
              <a:gd name="T6" fmla="*/ 4 w 186"/>
              <a:gd name="T7" fmla="*/ 95 h 183"/>
              <a:gd name="T8" fmla="*/ 0 w 186"/>
              <a:gd name="T9" fmla="*/ 5 h 183"/>
              <a:gd name="T10" fmla="*/ 90 w 186"/>
              <a:gd name="T11" fmla="*/ 2 h 183"/>
            </a:gdLst>
            <a:ahLst/>
            <a:cxnLst>
              <a:cxn ang="0">
                <a:pos x="T0" y="T1"/>
              </a:cxn>
              <a:cxn ang="0">
                <a:pos x="T2" y="T3"/>
              </a:cxn>
              <a:cxn ang="0">
                <a:pos x="T4" y="T5"/>
              </a:cxn>
              <a:cxn ang="0">
                <a:pos x="T6" y="T7"/>
              </a:cxn>
              <a:cxn ang="0">
                <a:pos x="T8" y="T9"/>
              </a:cxn>
              <a:cxn ang="0">
                <a:pos x="T10" y="T11"/>
              </a:cxn>
            </a:cxnLst>
            <a:rect l="0" t="0" r="r" b="b"/>
            <a:pathLst>
              <a:path w="186" h="183">
                <a:moveTo>
                  <a:pt x="90" y="2"/>
                </a:moveTo>
                <a:cubicBezTo>
                  <a:pt x="140" y="0"/>
                  <a:pt x="182" y="38"/>
                  <a:pt x="184" y="88"/>
                </a:cubicBezTo>
                <a:cubicBezTo>
                  <a:pt x="186" y="137"/>
                  <a:pt x="147" y="179"/>
                  <a:pt x="97" y="181"/>
                </a:cubicBezTo>
                <a:cubicBezTo>
                  <a:pt x="48" y="183"/>
                  <a:pt x="6" y="145"/>
                  <a:pt x="4" y="95"/>
                </a:cubicBezTo>
                <a:cubicBezTo>
                  <a:pt x="3" y="70"/>
                  <a:pt x="0" y="5"/>
                  <a:pt x="0" y="5"/>
                </a:cubicBezTo>
                <a:cubicBezTo>
                  <a:pt x="0" y="5"/>
                  <a:pt x="65" y="3"/>
                  <a:pt x="90" y="2"/>
                </a:cubicBezTo>
                <a:close/>
              </a:path>
            </a:pathLst>
          </a:custGeom>
          <a:solidFill>
            <a:srgbClr val="A2B932"/>
          </a:solidFill>
          <a:ln>
            <a:noFill/>
          </a:ln>
        </p:spPr>
        <p:txBody>
          <a:bodyPr lIns="121954" tIns="60977" rIns="121954" bIns="60977"/>
          <a:lstStyle/>
          <a:p>
            <a:endParaRPr lang="zh-CN" altLang="en-US" sz="2100">
              <a:cs typeface="+mn-ea"/>
              <a:sym typeface="+mn-lt"/>
            </a:endParaRPr>
          </a:p>
        </p:txBody>
      </p:sp>
      <p:sp>
        <p:nvSpPr>
          <p:cNvPr id="75" name="Freeform 15"/>
          <p:cNvSpPr/>
          <p:nvPr>
            <p:custDataLst>
              <p:tags r:id="rId9"/>
            </p:custDataLst>
          </p:nvPr>
        </p:nvSpPr>
        <p:spPr bwMode="auto">
          <a:xfrm>
            <a:off x="6259802" y="2501091"/>
            <a:ext cx="484056" cy="547369"/>
          </a:xfrm>
          <a:custGeom>
            <a:avLst/>
            <a:gdLst>
              <a:gd name="T0" fmla="*/ 23 w 116"/>
              <a:gd name="T1" fmla="*/ 96 h 131"/>
              <a:gd name="T2" fmla="*/ 20 w 116"/>
              <a:gd name="T3" fmla="*/ 22 h 131"/>
              <a:gd name="T4" fmla="*/ 94 w 116"/>
              <a:gd name="T5" fmla="*/ 19 h 131"/>
              <a:gd name="T6" fmla="*/ 97 w 116"/>
              <a:gd name="T7" fmla="*/ 93 h 131"/>
              <a:gd name="T8" fmla="*/ 61 w 116"/>
              <a:gd name="T9" fmla="*/ 131 h 131"/>
              <a:gd name="T10" fmla="*/ 23 w 116"/>
              <a:gd name="T11" fmla="*/ 96 h 131"/>
            </a:gdLst>
            <a:ahLst/>
            <a:cxnLst>
              <a:cxn ang="0">
                <a:pos x="T0" y="T1"/>
              </a:cxn>
              <a:cxn ang="0">
                <a:pos x="T2" y="T3"/>
              </a:cxn>
              <a:cxn ang="0">
                <a:pos x="T4" y="T5"/>
              </a:cxn>
              <a:cxn ang="0">
                <a:pos x="T6" y="T7"/>
              </a:cxn>
              <a:cxn ang="0">
                <a:pos x="T8" y="T9"/>
              </a:cxn>
              <a:cxn ang="0">
                <a:pos x="T10" y="T11"/>
              </a:cxn>
            </a:cxnLst>
            <a:rect l="0" t="0" r="r" b="b"/>
            <a:pathLst>
              <a:path w="116" h="131">
                <a:moveTo>
                  <a:pt x="23" y="96"/>
                </a:moveTo>
                <a:cubicBezTo>
                  <a:pt x="2" y="76"/>
                  <a:pt x="0" y="43"/>
                  <a:pt x="20" y="22"/>
                </a:cubicBezTo>
                <a:cubicBezTo>
                  <a:pt x="39" y="1"/>
                  <a:pt x="72" y="0"/>
                  <a:pt x="94" y="19"/>
                </a:cubicBezTo>
                <a:cubicBezTo>
                  <a:pt x="115" y="39"/>
                  <a:pt x="116" y="72"/>
                  <a:pt x="97" y="93"/>
                </a:cubicBezTo>
                <a:cubicBezTo>
                  <a:pt x="87" y="103"/>
                  <a:pt x="61" y="131"/>
                  <a:pt x="61" y="131"/>
                </a:cubicBezTo>
                <a:cubicBezTo>
                  <a:pt x="61" y="131"/>
                  <a:pt x="33" y="106"/>
                  <a:pt x="23" y="96"/>
                </a:cubicBezTo>
                <a:close/>
              </a:path>
            </a:pathLst>
          </a:custGeom>
          <a:solidFill>
            <a:srgbClr val="EBAC07"/>
          </a:solidFill>
          <a:ln>
            <a:noFill/>
          </a:ln>
        </p:spPr>
        <p:txBody>
          <a:bodyPr lIns="121954" tIns="60977" rIns="121954" bIns="60977"/>
          <a:lstStyle/>
          <a:p>
            <a:endParaRPr lang="zh-CN" altLang="en-US" sz="2100">
              <a:cs typeface="+mn-ea"/>
              <a:sym typeface="+mn-lt"/>
            </a:endParaRPr>
          </a:p>
        </p:txBody>
      </p:sp>
      <p:sp>
        <p:nvSpPr>
          <p:cNvPr id="76" name="Oval 16"/>
          <p:cNvSpPr>
            <a:spLocks noChangeArrowheads="1"/>
          </p:cNvSpPr>
          <p:nvPr>
            <p:custDataLst>
              <p:tags r:id="rId10"/>
            </p:custDataLst>
          </p:nvPr>
        </p:nvSpPr>
        <p:spPr bwMode="auto">
          <a:xfrm>
            <a:off x="5537251" y="3043163"/>
            <a:ext cx="1948590" cy="1949340"/>
          </a:xfrm>
          <a:prstGeom prst="ellipse">
            <a:avLst/>
          </a:prstGeom>
          <a:solidFill>
            <a:schemeClr val="bg1">
              <a:lumMod val="85000"/>
            </a:schemeClr>
          </a:solidFill>
          <a:ln w="12" cap="flat">
            <a:noFill/>
            <a:prstDash val="solid"/>
            <a:miter lim="800000"/>
          </a:ln>
        </p:spPr>
        <p:txBody>
          <a:bodyPr vert="horz" wrap="square" lIns="121954" tIns="60977" rIns="121954" bIns="60977" numCol="1" anchor="t" anchorCtr="0" compatLnSpc="1"/>
          <a:lstStyle/>
          <a:p>
            <a:endParaRPr lang="zh-CN" altLang="en-US">
              <a:cs typeface="+mn-ea"/>
              <a:sym typeface="+mn-lt"/>
            </a:endParaRPr>
          </a:p>
        </p:txBody>
      </p:sp>
      <p:sp>
        <p:nvSpPr>
          <p:cNvPr id="77" name="Freeform 17"/>
          <p:cNvSpPr/>
          <p:nvPr>
            <p:custDataLst>
              <p:tags r:id="rId11"/>
            </p:custDataLst>
          </p:nvPr>
        </p:nvSpPr>
        <p:spPr bwMode="auto">
          <a:xfrm>
            <a:off x="5699781" y="4420415"/>
            <a:ext cx="192563" cy="174804"/>
          </a:xfrm>
          <a:custGeom>
            <a:avLst/>
            <a:gdLst>
              <a:gd name="T0" fmla="*/ 0 w 109"/>
              <a:gd name="T1" fmla="*/ 12 h 99"/>
              <a:gd name="T2" fmla="*/ 109 w 109"/>
              <a:gd name="T3" fmla="*/ 0 h 99"/>
              <a:gd name="T4" fmla="*/ 64 w 109"/>
              <a:gd name="T5" fmla="*/ 99 h 99"/>
              <a:gd name="T6" fmla="*/ 59 w 109"/>
              <a:gd name="T7" fmla="*/ 35 h 99"/>
              <a:gd name="T8" fmla="*/ 0 w 109"/>
              <a:gd name="T9" fmla="*/ 12 h 99"/>
            </a:gdLst>
            <a:ahLst/>
            <a:cxnLst>
              <a:cxn ang="0">
                <a:pos x="T0" y="T1"/>
              </a:cxn>
              <a:cxn ang="0">
                <a:pos x="T2" y="T3"/>
              </a:cxn>
              <a:cxn ang="0">
                <a:pos x="T4" y="T5"/>
              </a:cxn>
              <a:cxn ang="0">
                <a:pos x="T6" y="T7"/>
              </a:cxn>
              <a:cxn ang="0">
                <a:pos x="T8" y="T9"/>
              </a:cxn>
            </a:cxnLst>
            <a:rect l="0" t="0" r="r" b="b"/>
            <a:pathLst>
              <a:path w="109" h="99">
                <a:moveTo>
                  <a:pt x="0" y="12"/>
                </a:moveTo>
                <a:lnTo>
                  <a:pt x="109" y="0"/>
                </a:lnTo>
                <a:lnTo>
                  <a:pt x="64" y="99"/>
                </a:lnTo>
                <a:lnTo>
                  <a:pt x="59" y="35"/>
                </a:lnTo>
                <a:lnTo>
                  <a:pt x="0" y="12"/>
                </a:lnTo>
                <a:close/>
              </a:path>
            </a:pathLst>
          </a:custGeom>
          <a:solidFill>
            <a:srgbClr val="F8300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54" tIns="60977" rIns="121954" bIns="60977"/>
          <a:lstStyle/>
          <a:p>
            <a:endParaRPr lang="zh-CN" altLang="en-US" sz="2100">
              <a:cs typeface="+mn-ea"/>
              <a:sym typeface="+mn-lt"/>
            </a:endParaRPr>
          </a:p>
        </p:txBody>
      </p:sp>
      <p:sp>
        <p:nvSpPr>
          <p:cNvPr id="78" name="Freeform 18"/>
          <p:cNvSpPr/>
          <p:nvPr>
            <p:custDataLst>
              <p:tags r:id="rId12"/>
            </p:custDataLst>
          </p:nvPr>
        </p:nvSpPr>
        <p:spPr bwMode="auto">
          <a:xfrm>
            <a:off x="5662681" y="3581703"/>
            <a:ext cx="187263" cy="171273"/>
          </a:xfrm>
          <a:custGeom>
            <a:avLst/>
            <a:gdLst>
              <a:gd name="T0" fmla="*/ 42 w 106"/>
              <a:gd name="T1" fmla="*/ 0 h 97"/>
              <a:gd name="T2" fmla="*/ 106 w 106"/>
              <a:gd name="T3" fmla="*/ 85 h 97"/>
              <a:gd name="T4" fmla="*/ 0 w 106"/>
              <a:gd name="T5" fmla="*/ 97 h 97"/>
              <a:gd name="T6" fmla="*/ 52 w 106"/>
              <a:gd name="T7" fmla="*/ 61 h 97"/>
              <a:gd name="T8" fmla="*/ 42 w 106"/>
              <a:gd name="T9" fmla="*/ 0 h 97"/>
            </a:gdLst>
            <a:ahLst/>
            <a:cxnLst>
              <a:cxn ang="0">
                <a:pos x="T0" y="T1"/>
              </a:cxn>
              <a:cxn ang="0">
                <a:pos x="T2" y="T3"/>
              </a:cxn>
              <a:cxn ang="0">
                <a:pos x="T4" y="T5"/>
              </a:cxn>
              <a:cxn ang="0">
                <a:pos x="T6" y="T7"/>
              </a:cxn>
              <a:cxn ang="0">
                <a:pos x="T8" y="T9"/>
              </a:cxn>
            </a:cxnLst>
            <a:rect l="0" t="0" r="r" b="b"/>
            <a:pathLst>
              <a:path w="106" h="97">
                <a:moveTo>
                  <a:pt x="42" y="0"/>
                </a:moveTo>
                <a:lnTo>
                  <a:pt x="106" y="85"/>
                </a:lnTo>
                <a:lnTo>
                  <a:pt x="0" y="97"/>
                </a:lnTo>
                <a:lnTo>
                  <a:pt x="52" y="61"/>
                </a:lnTo>
                <a:lnTo>
                  <a:pt x="42" y="0"/>
                </a:lnTo>
                <a:close/>
              </a:path>
            </a:pathLst>
          </a:custGeom>
          <a:solidFill>
            <a:srgbClr val="A2B932"/>
          </a:solidFill>
          <a:ln>
            <a:noFill/>
          </a:ln>
        </p:spPr>
        <p:txBody>
          <a:bodyPr lIns="121954" tIns="60977" rIns="121954" bIns="60977"/>
          <a:lstStyle/>
          <a:p>
            <a:endParaRPr lang="zh-CN" altLang="en-US" sz="2100">
              <a:cs typeface="+mn-ea"/>
              <a:sym typeface="+mn-lt"/>
            </a:endParaRPr>
          </a:p>
        </p:txBody>
      </p:sp>
      <p:sp>
        <p:nvSpPr>
          <p:cNvPr id="79" name="Freeform 19"/>
          <p:cNvSpPr/>
          <p:nvPr>
            <p:custDataLst>
              <p:tags r:id="rId13"/>
            </p:custDataLst>
          </p:nvPr>
        </p:nvSpPr>
        <p:spPr bwMode="auto">
          <a:xfrm>
            <a:off x="6425866" y="3110260"/>
            <a:ext cx="192563" cy="162445"/>
          </a:xfrm>
          <a:custGeom>
            <a:avLst/>
            <a:gdLst>
              <a:gd name="T0" fmla="*/ 109 w 109"/>
              <a:gd name="T1" fmla="*/ 0 h 92"/>
              <a:gd name="T2" fmla="*/ 54 w 109"/>
              <a:gd name="T3" fmla="*/ 92 h 92"/>
              <a:gd name="T4" fmla="*/ 0 w 109"/>
              <a:gd name="T5" fmla="*/ 0 h 92"/>
              <a:gd name="T6" fmla="*/ 54 w 109"/>
              <a:gd name="T7" fmla="*/ 33 h 92"/>
              <a:gd name="T8" fmla="*/ 109 w 109"/>
              <a:gd name="T9" fmla="*/ 0 h 92"/>
            </a:gdLst>
            <a:ahLst/>
            <a:cxnLst>
              <a:cxn ang="0">
                <a:pos x="T0" y="T1"/>
              </a:cxn>
              <a:cxn ang="0">
                <a:pos x="T2" y="T3"/>
              </a:cxn>
              <a:cxn ang="0">
                <a:pos x="T4" y="T5"/>
              </a:cxn>
              <a:cxn ang="0">
                <a:pos x="T6" y="T7"/>
              </a:cxn>
              <a:cxn ang="0">
                <a:pos x="T8" y="T9"/>
              </a:cxn>
            </a:cxnLst>
            <a:rect l="0" t="0" r="r" b="b"/>
            <a:pathLst>
              <a:path w="109" h="92">
                <a:moveTo>
                  <a:pt x="109" y="0"/>
                </a:moveTo>
                <a:lnTo>
                  <a:pt x="54" y="92"/>
                </a:lnTo>
                <a:lnTo>
                  <a:pt x="0" y="0"/>
                </a:lnTo>
                <a:lnTo>
                  <a:pt x="54" y="33"/>
                </a:lnTo>
                <a:lnTo>
                  <a:pt x="109" y="0"/>
                </a:lnTo>
                <a:close/>
              </a:path>
            </a:pathLst>
          </a:custGeom>
          <a:solidFill>
            <a:srgbClr val="EBAC07"/>
          </a:solidFill>
          <a:ln>
            <a:noFill/>
          </a:ln>
        </p:spPr>
        <p:txBody>
          <a:bodyPr lIns="121954" tIns="60977" rIns="121954" bIns="60977"/>
          <a:lstStyle/>
          <a:p>
            <a:endParaRPr lang="zh-CN" altLang="en-US" sz="2100">
              <a:cs typeface="+mn-ea"/>
              <a:sym typeface="+mn-lt"/>
            </a:endParaRPr>
          </a:p>
        </p:txBody>
      </p:sp>
      <p:sp>
        <p:nvSpPr>
          <p:cNvPr id="80" name="Freeform 20"/>
          <p:cNvSpPr/>
          <p:nvPr>
            <p:custDataLst>
              <p:tags r:id="rId14"/>
            </p:custDataLst>
          </p:nvPr>
        </p:nvSpPr>
        <p:spPr bwMode="auto">
          <a:xfrm>
            <a:off x="7026519" y="3327441"/>
            <a:ext cx="180196" cy="187165"/>
          </a:xfrm>
          <a:custGeom>
            <a:avLst/>
            <a:gdLst>
              <a:gd name="T0" fmla="*/ 102 w 102"/>
              <a:gd name="T1" fmla="*/ 71 h 106"/>
              <a:gd name="T2" fmla="*/ 0 w 102"/>
              <a:gd name="T3" fmla="*/ 106 h 106"/>
              <a:gd name="T4" fmla="*/ 22 w 102"/>
              <a:gd name="T5" fmla="*/ 0 h 106"/>
              <a:gd name="T6" fmla="*/ 40 w 102"/>
              <a:gd name="T7" fmla="*/ 59 h 106"/>
              <a:gd name="T8" fmla="*/ 102 w 102"/>
              <a:gd name="T9" fmla="*/ 71 h 106"/>
            </a:gdLst>
            <a:ahLst/>
            <a:cxnLst>
              <a:cxn ang="0">
                <a:pos x="T0" y="T1"/>
              </a:cxn>
              <a:cxn ang="0">
                <a:pos x="T2" y="T3"/>
              </a:cxn>
              <a:cxn ang="0">
                <a:pos x="T4" y="T5"/>
              </a:cxn>
              <a:cxn ang="0">
                <a:pos x="T6" y="T7"/>
              </a:cxn>
              <a:cxn ang="0">
                <a:pos x="T8" y="T9"/>
              </a:cxn>
            </a:cxnLst>
            <a:rect l="0" t="0" r="r" b="b"/>
            <a:pathLst>
              <a:path w="102" h="106">
                <a:moveTo>
                  <a:pt x="102" y="71"/>
                </a:moveTo>
                <a:lnTo>
                  <a:pt x="0" y="106"/>
                </a:lnTo>
                <a:lnTo>
                  <a:pt x="22" y="0"/>
                </a:lnTo>
                <a:lnTo>
                  <a:pt x="40" y="59"/>
                </a:lnTo>
                <a:lnTo>
                  <a:pt x="102" y="71"/>
                </a:lnTo>
                <a:close/>
              </a:path>
            </a:pathLst>
          </a:custGeom>
          <a:solidFill>
            <a:srgbClr val="F8300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54" tIns="60977" rIns="121954" bIns="60977"/>
          <a:lstStyle/>
          <a:p>
            <a:endParaRPr lang="zh-CN" altLang="en-US" sz="2100">
              <a:cs typeface="+mn-ea"/>
              <a:sym typeface="+mn-lt"/>
            </a:endParaRPr>
          </a:p>
        </p:txBody>
      </p:sp>
      <p:sp>
        <p:nvSpPr>
          <p:cNvPr id="81" name="Freeform 21"/>
          <p:cNvSpPr/>
          <p:nvPr>
            <p:custDataLst>
              <p:tags r:id="rId15"/>
            </p:custDataLst>
          </p:nvPr>
        </p:nvSpPr>
        <p:spPr bwMode="auto">
          <a:xfrm>
            <a:off x="7065384" y="4521058"/>
            <a:ext cx="181963" cy="178336"/>
          </a:xfrm>
          <a:custGeom>
            <a:avLst/>
            <a:gdLst>
              <a:gd name="T0" fmla="*/ 28 w 103"/>
              <a:gd name="T1" fmla="*/ 101 h 101"/>
              <a:gd name="T2" fmla="*/ 0 w 103"/>
              <a:gd name="T3" fmla="*/ 0 h 101"/>
              <a:gd name="T4" fmla="*/ 103 w 103"/>
              <a:gd name="T5" fmla="*/ 26 h 101"/>
              <a:gd name="T6" fmla="*/ 42 w 103"/>
              <a:gd name="T7" fmla="*/ 42 h 101"/>
              <a:gd name="T8" fmla="*/ 28 w 103"/>
              <a:gd name="T9" fmla="*/ 101 h 101"/>
            </a:gdLst>
            <a:ahLst/>
            <a:cxnLst>
              <a:cxn ang="0">
                <a:pos x="T0" y="T1"/>
              </a:cxn>
              <a:cxn ang="0">
                <a:pos x="T2" y="T3"/>
              </a:cxn>
              <a:cxn ang="0">
                <a:pos x="T4" y="T5"/>
              </a:cxn>
              <a:cxn ang="0">
                <a:pos x="T6" y="T7"/>
              </a:cxn>
              <a:cxn ang="0">
                <a:pos x="T8" y="T9"/>
              </a:cxn>
            </a:cxnLst>
            <a:rect l="0" t="0" r="r" b="b"/>
            <a:pathLst>
              <a:path w="103" h="101">
                <a:moveTo>
                  <a:pt x="28" y="101"/>
                </a:moveTo>
                <a:lnTo>
                  <a:pt x="0" y="0"/>
                </a:lnTo>
                <a:lnTo>
                  <a:pt x="103" y="26"/>
                </a:lnTo>
                <a:lnTo>
                  <a:pt x="42" y="42"/>
                </a:lnTo>
                <a:lnTo>
                  <a:pt x="28" y="101"/>
                </a:lnTo>
                <a:close/>
              </a:path>
            </a:pathLst>
          </a:custGeom>
          <a:solidFill>
            <a:srgbClr val="A2B932"/>
          </a:solidFill>
          <a:ln>
            <a:noFill/>
          </a:ln>
        </p:spPr>
        <p:txBody>
          <a:bodyPr lIns="121954" tIns="60977" rIns="121954" bIns="60977"/>
          <a:lstStyle/>
          <a:p>
            <a:endParaRPr lang="zh-CN" altLang="en-US" sz="2100">
              <a:cs typeface="+mn-ea"/>
              <a:sym typeface="+mn-lt"/>
            </a:endParaRPr>
          </a:p>
        </p:txBody>
      </p:sp>
      <p:sp>
        <p:nvSpPr>
          <p:cNvPr id="83" name="Freeform 23"/>
          <p:cNvSpPr/>
          <p:nvPr>
            <p:custDataLst>
              <p:tags r:id="rId16"/>
            </p:custDataLst>
          </p:nvPr>
        </p:nvSpPr>
        <p:spPr bwMode="auto">
          <a:xfrm>
            <a:off x="6122005" y="3869513"/>
            <a:ext cx="104232" cy="141256"/>
          </a:xfrm>
          <a:custGeom>
            <a:avLst/>
            <a:gdLst>
              <a:gd name="T0" fmla="*/ 1 w 25"/>
              <a:gd name="T1" fmla="*/ 10 h 34"/>
              <a:gd name="T2" fmla="*/ 2 w 25"/>
              <a:gd name="T3" fmla="*/ 6 h 34"/>
              <a:gd name="T4" fmla="*/ 4 w 25"/>
              <a:gd name="T5" fmla="*/ 3 h 34"/>
              <a:gd name="T6" fmla="*/ 8 w 25"/>
              <a:gd name="T7" fmla="*/ 1 h 34"/>
              <a:gd name="T8" fmla="*/ 13 w 25"/>
              <a:gd name="T9" fmla="*/ 0 h 34"/>
              <a:gd name="T10" fmla="*/ 15 w 25"/>
              <a:gd name="T11" fmla="*/ 0 h 34"/>
              <a:gd name="T12" fmla="*/ 18 w 25"/>
              <a:gd name="T13" fmla="*/ 0 h 34"/>
              <a:gd name="T14" fmla="*/ 21 w 25"/>
              <a:gd name="T15" fmla="*/ 1 h 34"/>
              <a:gd name="T16" fmla="*/ 23 w 25"/>
              <a:gd name="T17" fmla="*/ 2 h 34"/>
              <a:gd name="T18" fmla="*/ 24 w 25"/>
              <a:gd name="T19" fmla="*/ 3 h 34"/>
              <a:gd name="T20" fmla="*/ 24 w 25"/>
              <a:gd name="T21" fmla="*/ 4 h 34"/>
              <a:gd name="T22" fmla="*/ 23 w 25"/>
              <a:gd name="T23" fmla="*/ 7 h 34"/>
              <a:gd name="T24" fmla="*/ 22 w 25"/>
              <a:gd name="T25" fmla="*/ 8 h 34"/>
              <a:gd name="T26" fmla="*/ 21 w 25"/>
              <a:gd name="T27" fmla="*/ 8 h 34"/>
              <a:gd name="T28" fmla="*/ 17 w 25"/>
              <a:gd name="T29" fmla="*/ 7 h 34"/>
              <a:gd name="T30" fmla="*/ 13 w 25"/>
              <a:gd name="T31" fmla="*/ 6 h 34"/>
              <a:gd name="T32" fmla="*/ 10 w 25"/>
              <a:gd name="T33" fmla="*/ 7 h 34"/>
              <a:gd name="T34" fmla="*/ 9 w 25"/>
              <a:gd name="T35" fmla="*/ 9 h 34"/>
              <a:gd name="T36" fmla="*/ 9 w 25"/>
              <a:gd name="T37" fmla="*/ 10 h 34"/>
              <a:gd name="T38" fmla="*/ 10 w 25"/>
              <a:gd name="T39" fmla="*/ 11 h 34"/>
              <a:gd name="T40" fmla="*/ 12 w 25"/>
              <a:gd name="T41" fmla="*/ 12 h 34"/>
              <a:gd name="T42" fmla="*/ 14 w 25"/>
              <a:gd name="T43" fmla="*/ 13 h 34"/>
              <a:gd name="T44" fmla="*/ 19 w 25"/>
              <a:gd name="T45" fmla="*/ 15 h 34"/>
              <a:gd name="T46" fmla="*/ 22 w 25"/>
              <a:gd name="T47" fmla="*/ 17 h 34"/>
              <a:gd name="T48" fmla="*/ 25 w 25"/>
              <a:gd name="T49" fmla="*/ 20 h 34"/>
              <a:gd name="T50" fmla="*/ 25 w 25"/>
              <a:gd name="T51" fmla="*/ 24 h 34"/>
              <a:gd name="T52" fmla="*/ 25 w 25"/>
              <a:gd name="T53" fmla="*/ 29 h 34"/>
              <a:gd name="T54" fmla="*/ 22 w 25"/>
              <a:gd name="T55" fmla="*/ 32 h 34"/>
              <a:gd name="T56" fmla="*/ 18 w 25"/>
              <a:gd name="T57" fmla="*/ 34 h 34"/>
              <a:gd name="T58" fmla="*/ 13 w 25"/>
              <a:gd name="T59" fmla="*/ 34 h 34"/>
              <a:gd name="T60" fmla="*/ 10 w 25"/>
              <a:gd name="T61" fmla="*/ 34 h 34"/>
              <a:gd name="T62" fmla="*/ 7 w 25"/>
              <a:gd name="T63" fmla="*/ 34 h 34"/>
              <a:gd name="T64" fmla="*/ 3 w 25"/>
              <a:gd name="T65" fmla="*/ 33 h 34"/>
              <a:gd name="T66" fmla="*/ 0 w 25"/>
              <a:gd name="T67" fmla="*/ 31 h 34"/>
              <a:gd name="T68" fmla="*/ 0 w 25"/>
              <a:gd name="T69" fmla="*/ 31 h 34"/>
              <a:gd name="T70" fmla="*/ 0 w 25"/>
              <a:gd name="T71" fmla="*/ 30 h 34"/>
              <a:gd name="T72" fmla="*/ 2 w 25"/>
              <a:gd name="T73" fmla="*/ 26 h 34"/>
              <a:gd name="T74" fmla="*/ 2 w 25"/>
              <a:gd name="T75" fmla="*/ 25 h 34"/>
              <a:gd name="T76" fmla="*/ 3 w 25"/>
              <a:gd name="T77" fmla="*/ 26 h 34"/>
              <a:gd name="T78" fmla="*/ 5 w 25"/>
              <a:gd name="T79" fmla="*/ 26 h 34"/>
              <a:gd name="T80" fmla="*/ 8 w 25"/>
              <a:gd name="T81" fmla="*/ 27 h 34"/>
              <a:gd name="T82" fmla="*/ 10 w 25"/>
              <a:gd name="T83" fmla="*/ 28 h 34"/>
              <a:gd name="T84" fmla="*/ 13 w 25"/>
              <a:gd name="T85" fmla="*/ 28 h 34"/>
              <a:gd name="T86" fmla="*/ 15 w 25"/>
              <a:gd name="T87" fmla="*/ 27 h 34"/>
              <a:gd name="T88" fmla="*/ 17 w 25"/>
              <a:gd name="T89" fmla="*/ 27 h 34"/>
              <a:gd name="T90" fmla="*/ 17 w 25"/>
              <a:gd name="T91" fmla="*/ 26 h 34"/>
              <a:gd name="T92" fmla="*/ 18 w 25"/>
              <a:gd name="T93" fmla="*/ 24 h 34"/>
              <a:gd name="T94" fmla="*/ 17 w 25"/>
              <a:gd name="T95" fmla="*/ 23 h 34"/>
              <a:gd name="T96" fmla="*/ 17 w 25"/>
              <a:gd name="T97" fmla="*/ 22 h 34"/>
              <a:gd name="T98" fmla="*/ 15 w 25"/>
              <a:gd name="T99" fmla="*/ 21 h 34"/>
              <a:gd name="T100" fmla="*/ 12 w 25"/>
              <a:gd name="T101" fmla="*/ 20 h 34"/>
              <a:gd name="T102" fmla="*/ 8 w 25"/>
              <a:gd name="T103" fmla="*/ 18 h 34"/>
              <a:gd name="T104" fmla="*/ 4 w 25"/>
              <a:gd name="T105" fmla="*/ 16 h 34"/>
              <a:gd name="T106" fmla="*/ 2 w 25"/>
              <a:gd name="T107" fmla="*/ 13 h 34"/>
              <a:gd name="T108" fmla="*/ 1 w 25"/>
              <a:gd name="T109"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 h="34">
                <a:moveTo>
                  <a:pt x="1" y="10"/>
                </a:moveTo>
                <a:cubicBezTo>
                  <a:pt x="1" y="8"/>
                  <a:pt x="2" y="7"/>
                  <a:pt x="2" y="6"/>
                </a:cubicBezTo>
                <a:cubicBezTo>
                  <a:pt x="2" y="5"/>
                  <a:pt x="3" y="4"/>
                  <a:pt x="4" y="3"/>
                </a:cubicBezTo>
                <a:cubicBezTo>
                  <a:pt x="5" y="2"/>
                  <a:pt x="6" y="1"/>
                  <a:pt x="8" y="1"/>
                </a:cubicBezTo>
                <a:cubicBezTo>
                  <a:pt x="9" y="0"/>
                  <a:pt x="11" y="0"/>
                  <a:pt x="13" y="0"/>
                </a:cubicBezTo>
                <a:cubicBezTo>
                  <a:pt x="14" y="0"/>
                  <a:pt x="14" y="0"/>
                  <a:pt x="15" y="0"/>
                </a:cubicBezTo>
                <a:cubicBezTo>
                  <a:pt x="16" y="0"/>
                  <a:pt x="17" y="0"/>
                  <a:pt x="18" y="0"/>
                </a:cubicBezTo>
                <a:cubicBezTo>
                  <a:pt x="19" y="1"/>
                  <a:pt x="20" y="1"/>
                  <a:pt x="21" y="1"/>
                </a:cubicBezTo>
                <a:cubicBezTo>
                  <a:pt x="22" y="1"/>
                  <a:pt x="23" y="2"/>
                  <a:pt x="23" y="2"/>
                </a:cubicBezTo>
                <a:cubicBezTo>
                  <a:pt x="24" y="2"/>
                  <a:pt x="24" y="2"/>
                  <a:pt x="24" y="3"/>
                </a:cubicBezTo>
                <a:cubicBezTo>
                  <a:pt x="24" y="3"/>
                  <a:pt x="24" y="3"/>
                  <a:pt x="24" y="4"/>
                </a:cubicBezTo>
                <a:cubicBezTo>
                  <a:pt x="23" y="7"/>
                  <a:pt x="23" y="7"/>
                  <a:pt x="23" y="7"/>
                </a:cubicBezTo>
                <a:cubicBezTo>
                  <a:pt x="22" y="8"/>
                  <a:pt x="22" y="8"/>
                  <a:pt x="22" y="8"/>
                </a:cubicBezTo>
                <a:cubicBezTo>
                  <a:pt x="22" y="8"/>
                  <a:pt x="22" y="8"/>
                  <a:pt x="21" y="8"/>
                </a:cubicBezTo>
                <a:cubicBezTo>
                  <a:pt x="20" y="7"/>
                  <a:pt x="18" y="7"/>
                  <a:pt x="17" y="7"/>
                </a:cubicBezTo>
                <a:cubicBezTo>
                  <a:pt x="15" y="6"/>
                  <a:pt x="14" y="6"/>
                  <a:pt x="13" y="6"/>
                </a:cubicBezTo>
                <a:cubicBezTo>
                  <a:pt x="11" y="6"/>
                  <a:pt x="10" y="7"/>
                  <a:pt x="10" y="7"/>
                </a:cubicBezTo>
                <a:cubicBezTo>
                  <a:pt x="9" y="8"/>
                  <a:pt x="9" y="8"/>
                  <a:pt x="9" y="9"/>
                </a:cubicBezTo>
                <a:cubicBezTo>
                  <a:pt x="9" y="9"/>
                  <a:pt x="9" y="10"/>
                  <a:pt x="9" y="10"/>
                </a:cubicBezTo>
                <a:cubicBezTo>
                  <a:pt x="9" y="10"/>
                  <a:pt x="10" y="11"/>
                  <a:pt x="10" y="11"/>
                </a:cubicBezTo>
                <a:cubicBezTo>
                  <a:pt x="10" y="11"/>
                  <a:pt x="11" y="12"/>
                  <a:pt x="12" y="12"/>
                </a:cubicBezTo>
                <a:cubicBezTo>
                  <a:pt x="12" y="12"/>
                  <a:pt x="13" y="13"/>
                  <a:pt x="14" y="13"/>
                </a:cubicBezTo>
                <a:cubicBezTo>
                  <a:pt x="16" y="14"/>
                  <a:pt x="17" y="15"/>
                  <a:pt x="19" y="15"/>
                </a:cubicBezTo>
                <a:cubicBezTo>
                  <a:pt x="20" y="16"/>
                  <a:pt x="21" y="17"/>
                  <a:pt x="22" y="17"/>
                </a:cubicBezTo>
                <a:cubicBezTo>
                  <a:pt x="23" y="18"/>
                  <a:pt x="24" y="19"/>
                  <a:pt x="25" y="20"/>
                </a:cubicBezTo>
                <a:cubicBezTo>
                  <a:pt x="25" y="21"/>
                  <a:pt x="25" y="23"/>
                  <a:pt x="25" y="24"/>
                </a:cubicBezTo>
                <a:cubicBezTo>
                  <a:pt x="25" y="26"/>
                  <a:pt x="25" y="27"/>
                  <a:pt x="25" y="29"/>
                </a:cubicBezTo>
                <a:cubicBezTo>
                  <a:pt x="24" y="30"/>
                  <a:pt x="23" y="31"/>
                  <a:pt x="22" y="32"/>
                </a:cubicBezTo>
                <a:cubicBezTo>
                  <a:pt x="21" y="33"/>
                  <a:pt x="20" y="33"/>
                  <a:pt x="18" y="34"/>
                </a:cubicBezTo>
                <a:cubicBezTo>
                  <a:pt x="17" y="34"/>
                  <a:pt x="15" y="34"/>
                  <a:pt x="13" y="34"/>
                </a:cubicBezTo>
                <a:cubicBezTo>
                  <a:pt x="12" y="34"/>
                  <a:pt x="11" y="34"/>
                  <a:pt x="10" y="34"/>
                </a:cubicBezTo>
                <a:cubicBezTo>
                  <a:pt x="9" y="34"/>
                  <a:pt x="8" y="34"/>
                  <a:pt x="7" y="34"/>
                </a:cubicBezTo>
                <a:cubicBezTo>
                  <a:pt x="5" y="33"/>
                  <a:pt x="4" y="33"/>
                  <a:pt x="3" y="33"/>
                </a:cubicBezTo>
                <a:cubicBezTo>
                  <a:pt x="2" y="32"/>
                  <a:pt x="1" y="32"/>
                  <a:pt x="0" y="31"/>
                </a:cubicBezTo>
                <a:cubicBezTo>
                  <a:pt x="0" y="31"/>
                  <a:pt x="0" y="31"/>
                  <a:pt x="0" y="31"/>
                </a:cubicBezTo>
                <a:cubicBezTo>
                  <a:pt x="0" y="31"/>
                  <a:pt x="0" y="30"/>
                  <a:pt x="0" y="30"/>
                </a:cubicBezTo>
                <a:cubicBezTo>
                  <a:pt x="2" y="26"/>
                  <a:pt x="2" y="26"/>
                  <a:pt x="2" y="26"/>
                </a:cubicBezTo>
                <a:cubicBezTo>
                  <a:pt x="2" y="26"/>
                  <a:pt x="2" y="25"/>
                  <a:pt x="2" y="25"/>
                </a:cubicBezTo>
                <a:cubicBezTo>
                  <a:pt x="2" y="25"/>
                  <a:pt x="3" y="25"/>
                  <a:pt x="3" y="26"/>
                </a:cubicBezTo>
                <a:cubicBezTo>
                  <a:pt x="4" y="26"/>
                  <a:pt x="4" y="26"/>
                  <a:pt x="5" y="26"/>
                </a:cubicBezTo>
                <a:cubicBezTo>
                  <a:pt x="6" y="27"/>
                  <a:pt x="7" y="27"/>
                  <a:pt x="8" y="27"/>
                </a:cubicBezTo>
                <a:cubicBezTo>
                  <a:pt x="8" y="27"/>
                  <a:pt x="9" y="27"/>
                  <a:pt x="10" y="28"/>
                </a:cubicBezTo>
                <a:cubicBezTo>
                  <a:pt x="11" y="28"/>
                  <a:pt x="12" y="28"/>
                  <a:pt x="13" y="28"/>
                </a:cubicBezTo>
                <a:cubicBezTo>
                  <a:pt x="14" y="28"/>
                  <a:pt x="14" y="28"/>
                  <a:pt x="15" y="27"/>
                </a:cubicBezTo>
                <a:cubicBezTo>
                  <a:pt x="16" y="27"/>
                  <a:pt x="16" y="27"/>
                  <a:pt x="17" y="27"/>
                </a:cubicBezTo>
                <a:cubicBezTo>
                  <a:pt x="17" y="26"/>
                  <a:pt x="17" y="26"/>
                  <a:pt x="17" y="26"/>
                </a:cubicBezTo>
                <a:cubicBezTo>
                  <a:pt x="18" y="25"/>
                  <a:pt x="18" y="25"/>
                  <a:pt x="18" y="24"/>
                </a:cubicBezTo>
                <a:cubicBezTo>
                  <a:pt x="18" y="24"/>
                  <a:pt x="18" y="24"/>
                  <a:pt x="17" y="23"/>
                </a:cubicBezTo>
                <a:cubicBezTo>
                  <a:pt x="17" y="23"/>
                  <a:pt x="17" y="22"/>
                  <a:pt x="17" y="22"/>
                </a:cubicBezTo>
                <a:cubicBezTo>
                  <a:pt x="16" y="22"/>
                  <a:pt x="16" y="21"/>
                  <a:pt x="15" y="21"/>
                </a:cubicBezTo>
                <a:cubicBezTo>
                  <a:pt x="14" y="21"/>
                  <a:pt x="13" y="20"/>
                  <a:pt x="12" y="20"/>
                </a:cubicBezTo>
                <a:cubicBezTo>
                  <a:pt x="11" y="19"/>
                  <a:pt x="9" y="19"/>
                  <a:pt x="8" y="18"/>
                </a:cubicBezTo>
                <a:cubicBezTo>
                  <a:pt x="7" y="17"/>
                  <a:pt x="5" y="17"/>
                  <a:pt x="4" y="16"/>
                </a:cubicBezTo>
                <a:cubicBezTo>
                  <a:pt x="3" y="15"/>
                  <a:pt x="3" y="14"/>
                  <a:pt x="2" y="13"/>
                </a:cubicBezTo>
                <a:cubicBezTo>
                  <a:pt x="2" y="12"/>
                  <a:pt x="1" y="11"/>
                  <a:pt x="1" y="10"/>
                </a:cubicBezTo>
                <a:close/>
              </a:path>
            </a:pathLst>
          </a:custGeom>
          <a:solidFill>
            <a:srgbClr val="E3D7C7"/>
          </a:solidFill>
          <a:ln>
            <a:noFill/>
          </a:ln>
          <a:extLst>
            <a:ext uri="{91240B29-F687-4F45-9708-019B960494DF}">
              <a14:hiddenLine xmlns:a14="http://schemas.microsoft.com/office/drawing/2010/main" w="9525">
                <a:solidFill>
                  <a:srgbClr val="000000"/>
                </a:solidFill>
                <a:round/>
              </a14:hiddenLine>
            </a:ext>
          </a:extLst>
        </p:spPr>
        <p:txBody>
          <a:bodyPr vert="horz" wrap="square" lIns="121954" tIns="60977" rIns="121954" bIns="60977" numCol="1" anchor="t" anchorCtr="0" compatLnSpc="1"/>
          <a:lstStyle/>
          <a:p>
            <a:endParaRPr lang="zh-CN" altLang="en-US">
              <a:cs typeface="+mn-ea"/>
              <a:sym typeface="+mn-lt"/>
            </a:endParaRPr>
          </a:p>
        </p:txBody>
      </p:sp>
      <p:sp>
        <p:nvSpPr>
          <p:cNvPr id="84" name="Freeform 24"/>
          <p:cNvSpPr>
            <a:spLocks noEditPoints="1"/>
          </p:cNvSpPr>
          <p:nvPr>
            <p:custDataLst>
              <p:tags r:id="rId17"/>
            </p:custDataLst>
          </p:nvPr>
        </p:nvSpPr>
        <p:spPr bwMode="auto">
          <a:xfrm>
            <a:off x="6238603" y="3869513"/>
            <a:ext cx="120131" cy="141256"/>
          </a:xfrm>
          <a:custGeom>
            <a:avLst/>
            <a:gdLst>
              <a:gd name="T0" fmla="*/ 20 w 29"/>
              <a:gd name="T1" fmla="*/ 27 h 34"/>
              <a:gd name="T2" fmla="*/ 9 w 29"/>
              <a:gd name="T3" fmla="*/ 27 h 34"/>
              <a:gd name="T4" fmla="*/ 7 w 29"/>
              <a:gd name="T5" fmla="*/ 33 h 34"/>
              <a:gd name="T6" fmla="*/ 7 w 29"/>
              <a:gd name="T7" fmla="*/ 34 h 34"/>
              <a:gd name="T8" fmla="*/ 6 w 29"/>
              <a:gd name="T9" fmla="*/ 34 h 34"/>
              <a:gd name="T10" fmla="*/ 0 w 29"/>
              <a:gd name="T11" fmla="*/ 34 h 34"/>
              <a:gd name="T12" fmla="*/ 0 w 29"/>
              <a:gd name="T13" fmla="*/ 33 h 34"/>
              <a:gd name="T14" fmla="*/ 0 w 29"/>
              <a:gd name="T15" fmla="*/ 33 h 34"/>
              <a:gd name="T16" fmla="*/ 9 w 29"/>
              <a:gd name="T17" fmla="*/ 3 h 34"/>
              <a:gd name="T18" fmla="*/ 10 w 29"/>
              <a:gd name="T19" fmla="*/ 2 h 34"/>
              <a:gd name="T20" fmla="*/ 11 w 29"/>
              <a:gd name="T21" fmla="*/ 1 h 34"/>
              <a:gd name="T22" fmla="*/ 12 w 29"/>
              <a:gd name="T23" fmla="*/ 0 h 34"/>
              <a:gd name="T24" fmla="*/ 13 w 29"/>
              <a:gd name="T25" fmla="*/ 0 h 34"/>
              <a:gd name="T26" fmla="*/ 16 w 29"/>
              <a:gd name="T27" fmla="*/ 0 h 34"/>
              <a:gd name="T28" fmla="*/ 17 w 29"/>
              <a:gd name="T29" fmla="*/ 0 h 34"/>
              <a:gd name="T30" fmla="*/ 18 w 29"/>
              <a:gd name="T31" fmla="*/ 1 h 34"/>
              <a:gd name="T32" fmla="*/ 19 w 29"/>
              <a:gd name="T33" fmla="*/ 2 h 34"/>
              <a:gd name="T34" fmla="*/ 20 w 29"/>
              <a:gd name="T35" fmla="*/ 3 h 34"/>
              <a:gd name="T36" fmla="*/ 29 w 29"/>
              <a:gd name="T37" fmla="*/ 33 h 34"/>
              <a:gd name="T38" fmla="*/ 29 w 29"/>
              <a:gd name="T39" fmla="*/ 33 h 34"/>
              <a:gd name="T40" fmla="*/ 29 w 29"/>
              <a:gd name="T41" fmla="*/ 34 h 34"/>
              <a:gd name="T42" fmla="*/ 23 w 29"/>
              <a:gd name="T43" fmla="*/ 34 h 34"/>
              <a:gd name="T44" fmla="*/ 22 w 29"/>
              <a:gd name="T45" fmla="*/ 34 h 34"/>
              <a:gd name="T46" fmla="*/ 22 w 29"/>
              <a:gd name="T47" fmla="*/ 33 h 34"/>
              <a:gd name="T48" fmla="*/ 20 w 29"/>
              <a:gd name="T49" fmla="*/ 27 h 34"/>
              <a:gd name="T50" fmla="*/ 11 w 29"/>
              <a:gd name="T51" fmla="*/ 21 h 34"/>
              <a:gd name="T52" fmla="*/ 18 w 29"/>
              <a:gd name="T53" fmla="*/ 21 h 34"/>
              <a:gd name="T54" fmla="*/ 16 w 29"/>
              <a:gd name="T55" fmla="*/ 15 h 34"/>
              <a:gd name="T56" fmla="*/ 15 w 29"/>
              <a:gd name="T57" fmla="*/ 8 h 34"/>
              <a:gd name="T58" fmla="*/ 14 w 29"/>
              <a:gd name="T59" fmla="*/ 8 h 34"/>
              <a:gd name="T60" fmla="*/ 13 w 29"/>
              <a:gd name="T61" fmla="*/ 15 h 34"/>
              <a:gd name="T62" fmla="*/ 11 w 29"/>
              <a:gd name="T63"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 h="34">
                <a:moveTo>
                  <a:pt x="20" y="27"/>
                </a:moveTo>
                <a:cubicBezTo>
                  <a:pt x="9" y="27"/>
                  <a:pt x="9" y="27"/>
                  <a:pt x="9" y="27"/>
                </a:cubicBezTo>
                <a:cubicBezTo>
                  <a:pt x="7" y="33"/>
                  <a:pt x="7" y="33"/>
                  <a:pt x="7" y="33"/>
                </a:cubicBezTo>
                <a:cubicBezTo>
                  <a:pt x="7" y="33"/>
                  <a:pt x="7" y="33"/>
                  <a:pt x="7" y="34"/>
                </a:cubicBezTo>
                <a:cubicBezTo>
                  <a:pt x="7" y="34"/>
                  <a:pt x="6" y="34"/>
                  <a:pt x="6" y="34"/>
                </a:cubicBezTo>
                <a:cubicBezTo>
                  <a:pt x="0" y="34"/>
                  <a:pt x="0" y="34"/>
                  <a:pt x="0" y="34"/>
                </a:cubicBezTo>
                <a:cubicBezTo>
                  <a:pt x="0" y="34"/>
                  <a:pt x="0" y="34"/>
                  <a:pt x="0" y="33"/>
                </a:cubicBezTo>
                <a:cubicBezTo>
                  <a:pt x="0" y="33"/>
                  <a:pt x="0" y="33"/>
                  <a:pt x="0" y="33"/>
                </a:cubicBezTo>
                <a:cubicBezTo>
                  <a:pt x="9" y="3"/>
                  <a:pt x="9" y="3"/>
                  <a:pt x="9" y="3"/>
                </a:cubicBezTo>
                <a:cubicBezTo>
                  <a:pt x="10" y="2"/>
                  <a:pt x="10" y="2"/>
                  <a:pt x="10" y="2"/>
                </a:cubicBezTo>
                <a:cubicBezTo>
                  <a:pt x="10" y="1"/>
                  <a:pt x="10" y="1"/>
                  <a:pt x="11" y="1"/>
                </a:cubicBezTo>
                <a:cubicBezTo>
                  <a:pt x="11" y="1"/>
                  <a:pt x="11" y="1"/>
                  <a:pt x="12" y="0"/>
                </a:cubicBezTo>
                <a:cubicBezTo>
                  <a:pt x="12" y="0"/>
                  <a:pt x="12" y="0"/>
                  <a:pt x="13" y="0"/>
                </a:cubicBezTo>
                <a:cubicBezTo>
                  <a:pt x="16" y="0"/>
                  <a:pt x="16" y="0"/>
                  <a:pt x="16" y="0"/>
                </a:cubicBezTo>
                <a:cubicBezTo>
                  <a:pt x="16" y="0"/>
                  <a:pt x="17" y="0"/>
                  <a:pt x="17" y="0"/>
                </a:cubicBezTo>
                <a:cubicBezTo>
                  <a:pt x="18" y="0"/>
                  <a:pt x="18" y="1"/>
                  <a:pt x="18" y="1"/>
                </a:cubicBezTo>
                <a:cubicBezTo>
                  <a:pt x="18" y="1"/>
                  <a:pt x="19" y="1"/>
                  <a:pt x="19" y="2"/>
                </a:cubicBezTo>
                <a:cubicBezTo>
                  <a:pt x="19" y="2"/>
                  <a:pt x="19" y="2"/>
                  <a:pt x="20" y="3"/>
                </a:cubicBezTo>
                <a:cubicBezTo>
                  <a:pt x="29" y="33"/>
                  <a:pt x="29" y="33"/>
                  <a:pt x="29" y="33"/>
                </a:cubicBezTo>
                <a:cubicBezTo>
                  <a:pt x="29" y="33"/>
                  <a:pt x="29" y="33"/>
                  <a:pt x="29" y="33"/>
                </a:cubicBezTo>
                <a:cubicBezTo>
                  <a:pt x="29" y="34"/>
                  <a:pt x="29" y="34"/>
                  <a:pt x="29" y="34"/>
                </a:cubicBezTo>
                <a:cubicBezTo>
                  <a:pt x="23" y="34"/>
                  <a:pt x="23" y="34"/>
                  <a:pt x="23" y="34"/>
                </a:cubicBezTo>
                <a:cubicBezTo>
                  <a:pt x="23" y="34"/>
                  <a:pt x="22" y="34"/>
                  <a:pt x="22" y="34"/>
                </a:cubicBezTo>
                <a:cubicBezTo>
                  <a:pt x="22" y="34"/>
                  <a:pt x="22" y="33"/>
                  <a:pt x="22" y="33"/>
                </a:cubicBezTo>
                <a:lnTo>
                  <a:pt x="20" y="27"/>
                </a:lnTo>
                <a:close/>
                <a:moveTo>
                  <a:pt x="11" y="21"/>
                </a:moveTo>
                <a:cubicBezTo>
                  <a:pt x="18" y="21"/>
                  <a:pt x="18" y="21"/>
                  <a:pt x="18" y="21"/>
                </a:cubicBezTo>
                <a:cubicBezTo>
                  <a:pt x="16" y="15"/>
                  <a:pt x="16" y="15"/>
                  <a:pt x="16" y="15"/>
                </a:cubicBezTo>
                <a:cubicBezTo>
                  <a:pt x="15" y="8"/>
                  <a:pt x="15" y="8"/>
                  <a:pt x="15" y="8"/>
                </a:cubicBezTo>
                <a:cubicBezTo>
                  <a:pt x="14" y="8"/>
                  <a:pt x="14" y="8"/>
                  <a:pt x="14" y="8"/>
                </a:cubicBezTo>
                <a:cubicBezTo>
                  <a:pt x="13" y="15"/>
                  <a:pt x="13" y="15"/>
                  <a:pt x="13" y="15"/>
                </a:cubicBezTo>
                <a:lnTo>
                  <a:pt x="11" y="21"/>
                </a:lnTo>
                <a:close/>
              </a:path>
            </a:pathLst>
          </a:custGeom>
          <a:solidFill>
            <a:srgbClr val="E3D7C7"/>
          </a:solidFill>
          <a:ln>
            <a:noFill/>
          </a:ln>
          <a:extLst>
            <a:ext uri="{91240B29-F687-4F45-9708-019B960494DF}">
              <a14:hiddenLine xmlns:a14="http://schemas.microsoft.com/office/drawing/2010/main" w="9525">
                <a:solidFill>
                  <a:srgbClr val="000000"/>
                </a:solidFill>
                <a:round/>
              </a14:hiddenLine>
            </a:ext>
          </a:extLst>
        </p:spPr>
        <p:txBody>
          <a:bodyPr vert="horz" wrap="square" lIns="121954" tIns="60977" rIns="121954" bIns="60977" numCol="1" anchor="t" anchorCtr="0" compatLnSpc="1"/>
          <a:lstStyle/>
          <a:p>
            <a:endParaRPr lang="zh-CN" altLang="en-US">
              <a:cs typeface="+mn-ea"/>
              <a:sym typeface="+mn-lt"/>
            </a:endParaRPr>
          </a:p>
        </p:txBody>
      </p:sp>
      <p:sp>
        <p:nvSpPr>
          <p:cNvPr id="85" name="Freeform 25"/>
          <p:cNvSpPr/>
          <p:nvPr>
            <p:custDataLst>
              <p:tags r:id="rId18"/>
            </p:custDataLst>
          </p:nvPr>
        </p:nvSpPr>
        <p:spPr bwMode="auto">
          <a:xfrm>
            <a:off x="6379932" y="3869513"/>
            <a:ext cx="141330" cy="141256"/>
          </a:xfrm>
          <a:custGeom>
            <a:avLst/>
            <a:gdLst>
              <a:gd name="T0" fmla="*/ 27 w 34"/>
              <a:gd name="T1" fmla="*/ 15 h 34"/>
              <a:gd name="T2" fmla="*/ 27 w 34"/>
              <a:gd name="T3" fmla="*/ 15 h 34"/>
              <a:gd name="T4" fmla="*/ 25 w 34"/>
              <a:gd name="T5" fmla="*/ 19 h 34"/>
              <a:gd name="T6" fmla="*/ 21 w 34"/>
              <a:gd name="T7" fmla="*/ 28 h 34"/>
              <a:gd name="T8" fmla="*/ 20 w 34"/>
              <a:gd name="T9" fmla="*/ 29 h 34"/>
              <a:gd name="T10" fmla="*/ 18 w 34"/>
              <a:gd name="T11" fmla="*/ 30 h 34"/>
              <a:gd name="T12" fmla="*/ 16 w 34"/>
              <a:gd name="T13" fmla="*/ 30 h 34"/>
              <a:gd name="T14" fmla="*/ 14 w 34"/>
              <a:gd name="T15" fmla="*/ 29 h 34"/>
              <a:gd name="T16" fmla="*/ 13 w 34"/>
              <a:gd name="T17" fmla="*/ 28 h 34"/>
              <a:gd name="T18" fmla="*/ 10 w 34"/>
              <a:gd name="T19" fmla="*/ 22 h 34"/>
              <a:gd name="T20" fmla="*/ 7 w 34"/>
              <a:gd name="T21" fmla="*/ 15 h 34"/>
              <a:gd name="T22" fmla="*/ 7 w 34"/>
              <a:gd name="T23" fmla="*/ 15 h 34"/>
              <a:gd name="T24" fmla="*/ 7 w 34"/>
              <a:gd name="T25" fmla="*/ 33 h 34"/>
              <a:gd name="T26" fmla="*/ 6 w 34"/>
              <a:gd name="T27" fmla="*/ 34 h 34"/>
              <a:gd name="T28" fmla="*/ 6 w 34"/>
              <a:gd name="T29" fmla="*/ 34 h 34"/>
              <a:gd name="T30" fmla="*/ 1 w 34"/>
              <a:gd name="T31" fmla="*/ 34 h 34"/>
              <a:gd name="T32" fmla="*/ 0 w 34"/>
              <a:gd name="T33" fmla="*/ 34 h 34"/>
              <a:gd name="T34" fmla="*/ 0 w 34"/>
              <a:gd name="T35" fmla="*/ 33 h 34"/>
              <a:gd name="T36" fmla="*/ 0 w 34"/>
              <a:gd name="T37" fmla="*/ 4 h 34"/>
              <a:gd name="T38" fmla="*/ 0 w 34"/>
              <a:gd name="T39" fmla="*/ 1 h 34"/>
              <a:gd name="T40" fmla="*/ 3 w 34"/>
              <a:gd name="T41" fmla="*/ 0 h 34"/>
              <a:gd name="T42" fmla="*/ 5 w 34"/>
              <a:gd name="T43" fmla="*/ 0 h 34"/>
              <a:gd name="T44" fmla="*/ 7 w 34"/>
              <a:gd name="T45" fmla="*/ 1 h 34"/>
              <a:gd name="T46" fmla="*/ 9 w 34"/>
              <a:gd name="T47" fmla="*/ 3 h 34"/>
              <a:gd name="T48" fmla="*/ 14 w 34"/>
              <a:gd name="T49" fmla="*/ 14 h 34"/>
              <a:gd name="T50" fmla="*/ 17 w 34"/>
              <a:gd name="T51" fmla="*/ 21 h 34"/>
              <a:gd name="T52" fmla="*/ 17 w 34"/>
              <a:gd name="T53" fmla="*/ 21 h 34"/>
              <a:gd name="T54" fmla="*/ 20 w 34"/>
              <a:gd name="T55" fmla="*/ 14 h 34"/>
              <a:gd name="T56" fmla="*/ 25 w 34"/>
              <a:gd name="T57" fmla="*/ 3 h 34"/>
              <a:gd name="T58" fmla="*/ 26 w 34"/>
              <a:gd name="T59" fmla="*/ 1 h 34"/>
              <a:gd name="T60" fmla="*/ 29 w 34"/>
              <a:gd name="T61" fmla="*/ 0 h 34"/>
              <a:gd name="T62" fmla="*/ 31 w 34"/>
              <a:gd name="T63" fmla="*/ 0 h 34"/>
              <a:gd name="T64" fmla="*/ 33 w 34"/>
              <a:gd name="T65" fmla="*/ 1 h 34"/>
              <a:gd name="T66" fmla="*/ 34 w 34"/>
              <a:gd name="T67" fmla="*/ 3 h 34"/>
              <a:gd name="T68" fmla="*/ 34 w 34"/>
              <a:gd name="T69" fmla="*/ 33 h 34"/>
              <a:gd name="T70" fmla="*/ 34 w 34"/>
              <a:gd name="T71" fmla="*/ 34 h 34"/>
              <a:gd name="T72" fmla="*/ 33 w 34"/>
              <a:gd name="T73" fmla="*/ 34 h 34"/>
              <a:gd name="T74" fmla="*/ 28 w 34"/>
              <a:gd name="T75" fmla="*/ 34 h 34"/>
              <a:gd name="T76" fmla="*/ 27 w 34"/>
              <a:gd name="T77" fmla="*/ 34 h 34"/>
              <a:gd name="T78" fmla="*/ 27 w 34"/>
              <a:gd name="T79" fmla="*/ 33 h 34"/>
              <a:gd name="T80" fmla="*/ 27 w 34"/>
              <a:gd name="T81"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 h="34">
                <a:moveTo>
                  <a:pt x="27" y="15"/>
                </a:moveTo>
                <a:cubicBezTo>
                  <a:pt x="27" y="15"/>
                  <a:pt x="27" y="15"/>
                  <a:pt x="27" y="15"/>
                </a:cubicBezTo>
                <a:cubicBezTo>
                  <a:pt x="25" y="19"/>
                  <a:pt x="25" y="19"/>
                  <a:pt x="25" y="19"/>
                </a:cubicBezTo>
                <a:cubicBezTo>
                  <a:pt x="21" y="28"/>
                  <a:pt x="21" y="28"/>
                  <a:pt x="21" y="28"/>
                </a:cubicBezTo>
                <a:cubicBezTo>
                  <a:pt x="21" y="29"/>
                  <a:pt x="20" y="29"/>
                  <a:pt x="20" y="29"/>
                </a:cubicBezTo>
                <a:cubicBezTo>
                  <a:pt x="19" y="30"/>
                  <a:pt x="19" y="30"/>
                  <a:pt x="18" y="30"/>
                </a:cubicBezTo>
                <a:cubicBezTo>
                  <a:pt x="16" y="30"/>
                  <a:pt x="16" y="30"/>
                  <a:pt x="16" y="30"/>
                </a:cubicBezTo>
                <a:cubicBezTo>
                  <a:pt x="15" y="30"/>
                  <a:pt x="14" y="30"/>
                  <a:pt x="14" y="29"/>
                </a:cubicBezTo>
                <a:cubicBezTo>
                  <a:pt x="14" y="29"/>
                  <a:pt x="13" y="29"/>
                  <a:pt x="13" y="28"/>
                </a:cubicBezTo>
                <a:cubicBezTo>
                  <a:pt x="10" y="22"/>
                  <a:pt x="10" y="22"/>
                  <a:pt x="10" y="22"/>
                </a:cubicBezTo>
                <a:cubicBezTo>
                  <a:pt x="7" y="15"/>
                  <a:pt x="7" y="15"/>
                  <a:pt x="7" y="15"/>
                </a:cubicBezTo>
                <a:cubicBezTo>
                  <a:pt x="7" y="15"/>
                  <a:pt x="7" y="15"/>
                  <a:pt x="7" y="15"/>
                </a:cubicBezTo>
                <a:cubicBezTo>
                  <a:pt x="7" y="33"/>
                  <a:pt x="7" y="33"/>
                  <a:pt x="7" y="33"/>
                </a:cubicBezTo>
                <a:cubicBezTo>
                  <a:pt x="7" y="33"/>
                  <a:pt x="7" y="34"/>
                  <a:pt x="6" y="34"/>
                </a:cubicBezTo>
                <a:cubicBezTo>
                  <a:pt x="6" y="34"/>
                  <a:pt x="6" y="34"/>
                  <a:pt x="6" y="34"/>
                </a:cubicBezTo>
                <a:cubicBezTo>
                  <a:pt x="1" y="34"/>
                  <a:pt x="1" y="34"/>
                  <a:pt x="1" y="34"/>
                </a:cubicBezTo>
                <a:cubicBezTo>
                  <a:pt x="0" y="34"/>
                  <a:pt x="0" y="34"/>
                  <a:pt x="0" y="34"/>
                </a:cubicBezTo>
                <a:cubicBezTo>
                  <a:pt x="0" y="34"/>
                  <a:pt x="0" y="33"/>
                  <a:pt x="0" y="33"/>
                </a:cubicBezTo>
                <a:cubicBezTo>
                  <a:pt x="0" y="4"/>
                  <a:pt x="0" y="4"/>
                  <a:pt x="0" y="4"/>
                </a:cubicBezTo>
                <a:cubicBezTo>
                  <a:pt x="0" y="3"/>
                  <a:pt x="0" y="2"/>
                  <a:pt x="0" y="1"/>
                </a:cubicBezTo>
                <a:cubicBezTo>
                  <a:pt x="1" y="1"/>
                  <a:pt x="2" y="0"/>
                  <a:pt x="3" y="0"/>
                </a:cubicBezTo>
                <a:cubicBezTo>
                  <a:pt x="5" y="0"/>
                  <a:pt x="5" y="0"/>
                  <a:pt x="5" y="0"/>
                </a:cubicBezTo>
                <a:cubicBezTo>
                  <a:pt x="6" y="0"/>
                  <a:pt x="7" y="1"/>
                  <a:pt x="7" y="1"/>
                </a:cubicBezTo>
                <a:cubicBezTo>
                  <a:pt x="8" y="1"/>
                  <a:pt x="8" y="2"/>
                  <a:pt x="9" y="3"/>
                </a:cubicBezTo>
                <a:cubicBezTo>
                  <a:pt x="14" y="14"/>
                  <a:pt x="14" y="14"/>
                  <a:pt x="14" y="14"/>
                </a:cubicBezTo>
                <a:cubicBezTo>
                  <a:pt x="17" y="21"/>
                  <a:pt x="17" y="21"/>
                  <a:pt x="17" y="21"/>
                </a:cubicBezTo>
                <a:cubicBezTo>
                  <a:pt x="17" y="21"/>
                  <a:pt x="17" y="21"/>
                  <a:pt x="17" y="21"/>
                </a:cubicBezTo>
                <a:cubicBezTo>
                  <a:pt x="20" y="14"/>
                  <a:pt x="20" y="14"/>
                  <a:pt x="20" y="14"/>
                </a:cubicBezTo>
                <a:cubicBezTo>
                  <a:pt x="25" y="3"/>
                  <a:pt x="25" y="3"/>
                  <a:pt x="25" y="3"/>
                </a:cubicBezTo>
                <a:cubicBezTo>
                  <a:pt x="25" y="2"/>
                  <a:pt x="26" y="1"/>
                  <a:pt x="26" y="1"/>
                </a:cubicBezTo>
                <a:cubicBezTo>
                  <a:pt x="27" y="1"/>
                  <a:pt x="28" y="0"/>
                  <a:pt x="29" y="0"/>
                </a:cubicBezTo>
                <a:cubicBezTo>
                  <a:pt x="31" y="0"/>
                  <a:pt x="31" y="0"/>
                  <a:pt x="31" y="0"/>
                </a:cubicBezTo>
                <a:cubicBezTo>
                  <a:pt x="32" y="0"/>
                  <a:pt x="33" y="1"/>
                  <a:pt x="33" y="1"/>
                </a:cubicBezTo>
                <a:cubicBezTo>
                  <a:pt x="34" y="1"/>
                  <a:pt x="34" y="2"/>
                  <a:pt x="34" y="3"/>
                </a:cubicBezTo>
                <a:cubicBezTo>
                  <a:pt x="34" y="33"/>
                  <a:pt x="34" y="33"/>
                  <a:pt x="34" y="33"/>
                </a:cubicBezTo>
                <a:cubicBezTo>
                  <a:pt x="34" y="33"/>
                  <a:pt x="34" y="34"/>
                  <a:pt x="34" y="34"/>
                </a:cubicBezTo>
                <a:cubicBezTo>
                  <a:pt x="34" y="34"/>
                  <a:pt x="33" y="34"/>
                  <a:pt x="33" y="34"/>
                </a:cubicBezTo>
                <a:cubicBezTo>
                  <a:pt x="28" y="34"/>
                  <a:pt x="28" y="34"/>
                  <a:pt x="28" y="34"/>
                </a:cubicBezTo>
                <a:cubicBezTo>
                  <a:pt x="28" y="34"/>
                  <a:pt x="28" y="34"/>
                  <a:pt x="27" y="34"/>
                </a:cubicBezTo>
                <a:cubicBezTo>
                  <a:pt x="27" y="34"/>
                  <a:pt x="27" y="33"/>
                  <a:pt x="27" y="33"/>
                </a:cubicBezTo>
                <a:lnTo>
                  <a:pt x="27" y="15"/>
                </a:lnTo>
                <a:close/>
              </a:path>
            </a:pathLst>
          </a:custGeom>
          <a:solidFill>
            <a:srgbClr val="E3D7C7"/>
          </a:solidFill>
          <a:ln>
            <a:noFill/>
          </a:ln>
          <a:extLst>
            <a:ext uri="{91240B29-F687-4F45-9708-019B960494DF}">
              <a14:hiddenLine xmlns:a14="http://schemas.microsoft.com/office/drawing/2010/main" w="9525">
                <a:solidFill>
                  <a:srgbClr val="000000"/>
                </a:solidFill>
                <a:round/>
              </a14:hiddenLine>
            </a:ext>
          </a:extLst>
        </p:spPr>
        <p:txBody>
          <a:bodyPr vert="horz" wrap="square" lIns="121954" tIns="60977" rIns="121954" bIns="60977" numCol="1" anchor="t" anchorCtr="0" compatLnSpc="1"/>
          <a:lstStyle/>
          <a:p>
            <a:endParaRPr lang="zh-CN" altLang="en-US">
              <a:cs typeface="+mn-ea"/>
              <a:sym typeface="+mn-lt"/>
            </a:endParaRPr>
          </a:p>
        </p:txBody>
      </p:sp>
      <p:sp>
        <p:nvSpPr>
          <p:cNvPr id="89" name="Freeform 26"/>
          <p:cNvSpPr>
            <a:spLocks noEditPoints="1"/>
          </p:cNvSpPr>
          <p:nvPr>
            <p:custDataLst>
              <p:tags r:id="rId19"/>
            </p:custDataLst>
          </p:nvPr>
        </p:nvSpPr>
        <p:spPr bwMode="auto">
          <a:xfrm>
            <a:off x="6551295" y="3869513"/>
            <a:ext cx="107765" cy="141256"/>
          </a:xfrm>
          <a:custGeom>
            <a:avLst/>
            <a:gdLst>
              <a:gd name="T0" fmla="*/ 7 w 26"/>
              <a:gd name="T1" fmla="*/ 33 h 34"/>
              <a:gd name="T2" fmla="*/ 7 w 26"/>
              <a:gd name="T3" fmla="*/ 34 h 34"/>
              <a:gd name="T4" fmla="*/ 6 w 26"/>
              <a:gd name="T5" fmla="*/ 34 h 34"/>
              <a:gd name="T6" fmla="*/ 1 w 26"/>
              <a:gd name="T7" fmla="*/ 34 h 34"/>
              <a:gd name="T8" fmla="*/ 0 w 26"/>
              <a:gd name="T9" fmla="*/ 34 h 34"/>
              <a:gd name="T10" fmla="*/ 0 w 26"/>
              <a:gd name="T11" fmla="*/ 33 h 34"/>
              <a:gd name="T12" fmla="*/ 0 w 26"/>
              <a:gd name="T13" fmla="*/ 3 h 34"/>
              <a:gd name="T14" fmla="*/ 1 w 26"/>
              <a:gd name="T15" fmla="*/ 1 h 34"/>
              <a:gd name="T16" fmla="*/ 3 w 26"/>
              <a:gd name="T17" fmla="*/ 0 h 34"/>
              <a:gd name="T18" fmla="*/ 15 w 26"/>
              <a:gd name="T19" fmla="*/ 0 h 34"/>
              <a:gd name="T20" fmla="*/ 19 w 26"/>
              <a:gd name="T21" fmla="*/ 1 h 34"/>
              <a:gd name="T22" fmla="*/ 23 w 26"/>
              <a:gd name="T23" fmla="*/ 3 h 34"/>
              <a:gd name="T24" fmla="*/ 25 w 26"/>
              <a:gd name="T25" fmla="*/ 7 h 34"/>
              <a:gd name="T26" fmla="*/ 26 w 26"/>
              <a:gd name="T27" fmla="*/ 11 h 34"/>
              <a:gd name="T28" fmla="*/ 25 w 26"/>
              <a:gd name="T29" fmla="*/ 14 h 34"/>
              <a:gd name="T30" fmla="*/ 24 w 26"/>
              <a:gd name="T31" fmla="*/ 17 h 34"/>
              <a:gd name="T32" fmla="*/ 20 w 26"/>
              <a:gd name="T33" fmla="*/ 20 h 34"/>
              <a:gd name="T34" fmla="*/ 14 w 26"/>
              <a:gd name="T35" fmla="*/ 22 h 34"/>
              <a:gd name="T36" fmla="*/ 7 w 26"/>
              <a:gd name="T37" fmla="*/ 22 h 34"/>
              <a:gd name="T38" fmla="*/ 7 w 26"/>
              <a:gd name="T39" fmla="*/ 33 h 34"/>
              <a:gd name="T40" fmla="*/ 18 w 26"/>
              <a:gd name="T41" fmla="*/ 11 h 34"/>
              <a:gd name="T42" fmla="*/ 18 w 26"/>
              <a:gd name="T43" fmla="*/ 10 h 34"/>
              <a:gd name="T44" fmla="*/ 17 w 26"/>
              <a:gd name="T45" fmla="*/ 8 h 34"/>
              <a:gd name="T46" fmla="*/ 16 w 26"/>
              <a:gd name="T47" fmla="*/ 7 h 34"/>
              <a:gd name="T48" fmla="*/ 13 w 26"/>
              <a:gd name="T49" fmla="*/ 7 h 34"/>
              <a:gd name="T50" fmla="*/ 7 w 26"/>
              <a:gd name="T51" fmla="*/ 7 h 34"/>
              <a:gd name="T52" fmla="*/ 7 w 26"/>
              <a:gd name="T53" fmla="*/ 16 h 34"/>
              <a:gd name="T54" fmla="*/ 14 w 26"/>
              <a:gd name="T55" fmla="*/ 16 h 34"/>
              <a:gd name="T56" fmla="*/ 17 w 26"/>
              <a:gd name="T57" fmla="*/ 15 h 34"/>
              <a:gd name="T58" fmla="*/ 18 w 26"/>
              <a:gd name="T59"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 h="34">
                <a:moveTo>
                  <a:pt x="7" y="33"/>
                </a:moveTo>
                <a:cubicBezTo>
                  <a:pt x="7" y="33"/>
                  <a:pt x="7" y="33"/>
                  <a:pt x="7" y="34"/>
                </a:cubicBezTo>
                <a:cubicBezTo>
                  <a:pt x="7" y="34"/>
                  <a:pt x="7" y="34"/>
                  <a:pt x="6" y="34"/>
                </a:cubicBezTo>
                <a:cubicBezTo>
                  <a:pt x="1" y="34"/>
                  <a:pt x="1" y="34"/>
                  <a:pt x="1" y="34"/>
                </a:cubicBezTo>
                <a:cubicBezTo>
                  <a:pt x="1" y="34"/>
                  <a:pt x="0" y="34"/>
                  <a:pt x="0" y="34"/>
                </a:cubicBezTo>
                <a:cubicBezTo>
                  <a:pt x="0" y="33"/>
                  <a:pt x="0" y="33"/>
                  <a:pt x="0" y="33"/>
                </a:cubicBezTo>
                <a:cubicBezTo>
                  <a:pt x="0" y="3"/>
                  <a:pt x="0" y="3"/>
                  <a:pt x="0" y="3"/>
                </a:cubicBezTo>
                <a:cubicBezTo>
                  <a:pt x="0" y="2"/>
                  <a:pt x="0" y="2"/>
                  <a:pt x="1" y="1"/>
                </a:cubicBezTo>
                <a:cubicBezTo>
                  <a:pt x="1" y="1"/>
                  <a:pt x="2" y="0"/>
                  <a:pt x="3" y="0"/>
                </a:cubicBezTo>
                <a:cubicBezTo>
                  <a:pt x="15" y="0"/>
                  <a:pt x="15" y="0"/>
                  <a:pt x="15" y="0"/>
                </a:cubicBezTo>
                <a:cubicBezTo>
                  <a:pt x="16" y="0"/>
                  <a:pt x="18" y="1"/>
                  <a:pt x="19" y="1"/>
                </a:cubicBezTo>
                <a:cubicBezTo>
                  <a:pt x="21" y="2"/>
                  <a:pt x="22" y="2"/>
                  <a:pt x="23" y="3"/>
                </a:cubicBezTo>
                <a:cubicBezTo>
                  <a:pt x="24" y="4"/>
                  <a:pt x="24" y="5"/>
                  <a:pt x="25" y="7"/>
                </a:cubicBezTo>
                <a:cubicBezTo>
                  <a:pt x="25" y="8"/>
                  <a:pt x="26" y="9"/>
                  <a:pt x="26" y="11"/>
                </a:cubicBezTo>
                <a:cubicBezTo>
                  <a:pt x="26" y="12"/>
                  <a:pt x="26" y="13"/>
                  <a:pt x="25" y="14"/>
                </a:cubicBezTo>
                <a:cubicBezTo>
                  <a:pt x="25" y="15"/>
                  <a:pt x="25" y="16"/>
                  <a:pt x="24" y="17"/>
                </a:cubicBezTo>
                <a:cubicBezTo>
                  <a:pt x="23" y="19"/>
                  <a:pt x="22" y="20"/>
                  <a:pt x="20" y="20"/>
                </a:cubicBezTo>
                <a:cubicBezTo>
                  <a:pt x="18" y="21"/>
                  <a:pt x="16" y="22"/>
                  <a:pt x="14" y="22"/>
                </a:cubicBezTo>
                <a:cubicBezTo>
                  <a:pt x="7" y="22"/>
                  <a:pt x="7" y="22"/>
                  <a:pt x="7" y="22"/>
                </a:cubicBezTo>
                <a:lnTo>
                  <a:pt x="7" y="33"/>
                </a:lnTo>
                <a:close/>
                <a:moveTo>
                  <a:pt x="18" y="11"/>
                </a:moveTo>
                <a:cubicBezTo>
                  <a:pt x="18" y="11"/>
                  <a:pt x="18" y="10"/>
                  <a:pt x="18" y="10"/>
                </a:cubicBezTo>
                <a:cubicBezTo>
                  <a:pt x="18" y="9"/>
                  <a:pt x="18" y="9"/>
                  <a:pt x="17" y="8"/>
                </a:cubicBezTo>
                <a:cubicBezTo>
                  <a:pt x="17" y="8"/>
                  <a:pt x="16" y="8"/>
                  <a:pt x="16" y="7"/>
                </a:cubicBezTo>
                <a:cubicBezTo>
                  <a:pt x="15" y="7"/>
                  <a:pt x="14" y="7"/>
                  <a:pt x="13" y="7"/>
                </a:cubicBezTo>
                <a:cubicBezTo>
                  <a:pt x="7" y="7"/>
                  <a:pt x="7" y="7"/>
                  <a:pt x="7" y="7"/>
                </a:cubicBezTo>
                <a:cubicBezTo>
                  <a:pt x="7" y="16"/>
                  <a:pt x="7" y="16"/>
                  <a:pt x="7" y="16"/>
                </a:cubicBezTo>
                <a:cubicBezTo>
                  <a:pt x="14" y="16"/>
                  <a:pt x="14" y="16"/>
                  <a:pt x="14" y="16"/>
                </a:cubicBezTo>
                <a:cubicBezTo>
                  <a:pt x="15" y="16"/>
                  <a:pt x="16" y="15"/>
                  <a:pt x="17" y="15"/>
                </a:cubicBezTo>
                <a:cubicBezTo>
                  <a:pt x="18" y="14"/>
                  <a:pt x="18" y="13"/>
                  <a:pt x="18" y="11"/>
                </a:cubicBezTo>
                <a:close/>
              </a:path>
            </a:pathLst>
          </a:custGeom>
          <a:solidFill>
            <a:srgbClr val="E3D7C7"/>
          </a:solidFill>
          <a:ln>
            <a:noFill/>
          </a:ln>
          <a:extLst>
            <a:ext uri="{91240B29-F687-4F45-9708-019B960494DF}">
              <a14:hiddenLine xmlns:a14="http://schemas.microsoft.com/office/drawing/2010/main" w="9525">
                <a:solidFill>
                  <a:srgbClr val="000000"/>
                </a:solidFill>
                <a:round/>
              </a14:hiddenLine>
            </a:ext>
          </a:extLst>
        </p:spPr>
        <p:txBody>
          <a:bodyPr vert="horz" wrap="square" lIns="121954" tIns="60977" rIns="121954" bIns="60977" numCol="1" anchor="t" anchorCtr="0" compatLnSpc="1"/>
          <a:lstStyle/>
          <a:p>
            <a:endParaRPr lang="zh-CN" altLang="en-US">
              <a:cs typeface="+mn-ea"/>
              <a:sym typeface="+mn-lt"/>
            </a:endParaRPr>
          </a:p>
        </p:txBody>
      </p:sp>
      <p:sp>
        <p:nvSpPr>
          <p:cNvPr id="90" name="Freeform 27"/>
          <p:cNvSpPr/>
          <p:nvPr>
            <p:custDataLst>
              <p:tags r:id="rId20"/>
            </p:custDataLst>
          </p:nvPr>
        </p:nvSpPr>
        <p:spPr bwMode="auto">
          <a:xfrm>
            <a:off x="6680259" y="3869513"/>
            <a:ext cx="97165" cy="141256"/>
          </a:xfrm>
          <a:custGeom>
            <a:avLst/>
            <a:gdLst>
              <a:gd name="T0" fmla="*/ 4 w 23"/>
              <a:gd name="T1" fmla="*/ 33 h 34"/>
              <a:gd name="T2" fmla="*/ 1 w 23"/>
              <a:gd name="T3" fmla="*/ 31 h 34"/>
              <a:gd name="T4" fmla="*/ 0 w 23"/>
              <a:gd name="T5" fmla="*/ 28 h 34"/>
              <a:gd name="T6" fmla="*/ 0 w 23"/>
              <a:gd name="T7" fmla="*/ 25 h 34"/>
              <a:gd name="T8" fmla="*/ 0 w 23"/>
              <a:gd name="T9" fmla="*/ 1 h 34"/>
              <a:gd name="T10" fmla="*/ 0 w 23"/>
              <a:gd name="T11" fmla="*/ 1 h 34"/>
              <a:gd name="T12" fmla="*/ 1 w 23"/>
              <a:gd name="T13" fmla="*/ 0 h 34"/>
              <a:gd name="T14" fmla="*/ 6 w 23"/>
              <a:gd name="T15" fmla="*/ 0 h 34"/>
              <a:gd name="T16" fmla="*/ 7 w 23"/>
              <a:gd name="T17" fmla="*/ 1 h 34"/>
              <a:gd name="T18" fmla="*/ 7 w 23"/>
              <a:gd name="T19" fmla="*/ 1 h 34"/>
              <a:gd name="T20" fmla="*/ 7 w 23"/>
              <a:gd name="T21" fmla="*/ 24 h 34"/>
              <a:gd name="T22" fmla="*/ 8 w 23"/>
              <a:gd name="T23" fmla="*/ 27 h 34"/>
              <a:gd name="T24" fmla="*/ 10 w 23"/>
              <a:gd name="T25" fmla="*/ 28 h 34"/>
              <a:gd name="T26" fmla="*/ 22 w 23"/>
              <a:gd name="T27" fmla="*/ 28 h 34"/>
              <a:gd name="T28" fmla="*/ 23 w 23"/>
              <a:gd name="T29" fmla="*/ 28 h 34"/>
              <a:gd name="T30" fmla="*/ 23 w 23"/>
              <a:gd name="T31" fmla="*/ 29 h 34"/>
              <a:gd name="T32" fmla="*/ 23 w 23"/>
              <a:gd name="T33" fmla="*/ 33 h 34"/>
              <a:gd name="T34" fmla="*/ 22 w 23"/>
              <a:gd name="T35" fmla="*/ 34 h 34"/>
              <a:gd name="T36" fmla="*/ 9 w 23"/>
              <a:gd name="T37" fmla="*/ 34 h 34"/>
              <a:gd name="T38" fmla="*/ 4 w 23"/>
              <a:gd name="T39"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34">
                <a:moveTo>
                  <a:pt x="4" y="33"/>
                </a:moveTo>
                <a:cubicBezTo>
                  <a:pt x="3" y="32"/>
                  <a:pt x="2" y="32"/>
                  <a:pt x="1" y="31"/>
                </a:cubicBezTo>
                <a:cubicBezTo>
                  <a:pt x="1" y="30"/>
                  <a:pt x="0" y="29"/>
                  <a:pt x="0" y="28"/>
                </a:cubicBezTo>
                <a:cubicBezTo>
                  <a:pt x="0" y="27"/>
                  <a:pt x="0" y="26"/>
                  <a:pt x="0" y="25"/>
                </a:cubicBezTo>
                <a:cubicBezTo>
                  <a:pt x="0" y="1"/>
                  <a:pt x="0" y="1"/>
                  <a:pt x="0" y="1"/>
                </a:cubicBezTo>
                <a:cubicBezTo>
                  <a:pt x="0" y="1"/>
                  <a:pt x="0" y="1"/>
                  <a:pt x="0" y="1"/>
                </a:cubicBezTo>
                <a:cubicBezTo>
                  <a:pt x="0" y="0"/>
                  <a:pt x="0" y="0"/>
                  <a:pt x="1" y="0"/>
                </a:cubicBezTo>
                <a:cubicBezTo>
                  <a:pt x="6" y="0"/>
                  <a:pt x="6" y="0"/>
                  <a:pt x="6" y="0"/>
                </a:cubicBezTo>
                <a:cubicBezTo>
                  <a:pt x="6" y="0"/>
                  <a:pt x="7" y="0"/>
                  <a:pt x="7" y="1"/>
                </a:cubicBezTo>
                <a:cubicBezTo>
                  <a:pt x="7" y="1"/>
                  <a:pt x="7" y="1"/>
                  <a:pt x="7" y="1"/>
                </a:cubicBezTo>
                <a:cubicBezTo>
                  <a:pt x="7" y="24"/>
                  <a:pt x="7" y="24"/>
                  <a:pt x="7" y="24"/>
                </a:cubicBezTo>
                <a:cubicBezTo>
                  <a:pt x="7" y="26"/>
                  <a:pt x="7" y="26"/>
                  <a:pt x="8" y="27"/>
                </a:cubicBezTo>
                <a:cubicBezTo>
                  <a:pt x="8" y="27"/>
                  <a:pt x="9" y="28"/>
                  <a:pt x="10" y="28"/>
                </a:cubicBezTo>
                <a:cubicBezTo>
                  <a:pt x="22" y="28"/>
                  <a:pt x="22" y="28"/>
                  <a:pt x="22" y="28"/>
                </a:cubicBezTo>
                <a:cubicBezTo>
                  <a:pt x="23" y="28"/>
                  <a:pt x="23" y="28"/>
                  <a:pt x="23" y="28"/>
                </a:cubicBezTo>
                <a:cubicBezTo>
                  <a:pt x="23" y="28"/>
                  <a:pt x="23" y="28"/>
                  <a:pt x="23" y="29"/>
                </a:cubicBezTo>
                <a:cubicBezTo>
                  <a:pt x="23" y="33"/>
                  <a:pt x="23" y="33"/>
                  <a:pt x="23" y="33"/>
                </a:cubicBezTo>
                <a:cubicBezTo>
                  <a:pt x="23" y="33"/>
                  <a:pt x="23" y="34"/>
                  <a:pt x="22" y="34"/>
                </a:cubicBezTo>
                <a:cubicBezTo>
                  <a:pt x="9" y="34"/>
                  <a:pt x="9" y="34"/>
                  <a:pt x="9" y="34"/>
                </a:cubicBezTo>
                <a:cubicBezTo>
                  <a:pt x="7" y="34"/>
                  <a:pt x="5" y="34"/>
                  <a:pt x="4" y="33"/>
                </a:cubicBezTo>
                <a:close/>
              </a:path>
            </a:pathLst>
          </a:custGeom>
          <a:solidFill>
            <a:srgbClr val="E3D7C7"/>
          </a:solidFill>
          <a:ln>
            <a:noFill/>
          </a:ln>
          <a:extLst>
            <a:ext uri="{91240B29-F687-4F45-9708-019B960494DF}">
              <a14:hiddenLine xmlns:a14="http://schemas.microsoft.com/office/drawing/2010/main" w="9525">
                <a:solidFill>
                  <a:srgbClr val="000000"/>
                </a:solidFill>
                <a:round/>
              </a14:hiddenLine>
            </a:ext>
          </a:extLst>
        </p:spPr>
        <p:txBody>
          <a:bodyPr vert="horz" wrap="square" lIns="121954" tIns="60977" rIns="121954" bIns="60977" numCol="1" anchor="t" anchorCtr="0" compatLnSpc="1"/>
          <a:lstStyle/>
          <a:p>
            <a:endParaRPr lang="zh-CN" altLang="en-US">
              <a:cs typeface="+mn-ea"/>
              <a:sym typeface="+mn-lt"/>
            </a:endParaRPr>
          </a:p>
        </p:txBody>
      </p:sp>
      <p:sp>
        <p:nvSpPr>
          <p:cNvPr id="91" name="Freeform 28"/>
          <p:cNvSpPr/>
          <p:nvPr>
            <p:custDataLst>
              <p:tags r:id="rId21"/>
            </p:custDataLst>
          </p:nvPr>
        </p:nvSpPr>
        <p:spPr bwMode="auto">
          <a:xfrm>
            <a:off x="6793323" y="3869513"/>
            <a:ext cx="100698" cy="141256"/>
          </a:xfrm>
          <a:custGeom>
            <a:avLst/>
            <a:gdLst>
              <a:gd name="T0" fmla="*/ 24 w 24"/>
              <a:gd name="T1" fmla="*/ 33 h 34"/>
              <a:gd name="T2" fmla="*/ 23 w 24"/>
              <a:gd name="T3" fmla="*/ 34 h 34"/>
              <a:gd name="T4" fmla="*/ 9 w 24"/>
              <a:gd name="T5" fmla="*/ 34 h 34"/>
              <a:gd name="T6" fmla="*/ 5 w 24"/>
              <a:gd name="T7" fmla="*/ 33 h 34"/>
              <a:gd name="T8" fmla="*/ 2 w 24"/>
              <a:gd name="T9" fmla="*/ 31 h 34"/>
              <a:gd name="T10" fmla="*/ 1 w 24"/>
              <a:gd name="T11" fmla="*/ 28 h 34"/>
              <a:gd name="T12" fmla="*/ 0 w 24"/>
              <a:gd name="T13" fmla="*/ 25 h 34"/>
              <a:gd name="T14" fmla="*/ 0 w 24"/>
              <a:gd name="T15" fmla="*/ 9 h 34"/>
              <a:gd name="T16" fmla="*/ 1 w 24"/>
              <a:gd name="T17" fmla="*/ 6 h 34"/>
              <a:gd name="T18" fmla="*/ 2 w 24"/>
              <a:gd name="T19" fmla="*/ 3 h 34"/>
              <a:gd name="T20" fmla="*/ 5 w 24"/>
              <a:gd name="T21" fmla="*/ 1 h 34"/>
              <a:gd name="T22" fmla="*/ 9 w 24"/>
              <a:gd name="T23" fmla="*/ 0 h 34"/>
              <a:gd name="T24" fmla="*/ 23 w 24"/>
              <a:gd name="T25" fmla="*/ 0 h 34"/>
              <a:gd name="T26" fmla="*/ 23 w 24"/>
              <a:gd name="T27" fmla="*/ 1 h 34"/>
              <a:gd name="T28" fmla="*/ 24 w 24"/>
              <a:gd name="T29" fmla="*/ 2 h 34"/>
              <a:gd name="T30" fmla="*/ 24 w 24"/>
              <a:gd name="T31" fmla="*/ 6 h 34"/>
              <a:gd name="T32" fmla="*/ 23 w 24"/>
              <a:gd name="T33" fmla="*/ 6 h 34"/>
              <a:gd name="T34" fmla="*/ 23 w 24"/>
              <a:gd name="T35" fmla="*/ 7 h 34"/>
              <a:gd name="T36" fmla="*/ 11 w 24"/>
              <a:gd name="T37" fmla="*/ 7 h 34"/>
              <a:gd name="T38" fmla="*/ 8 w 24"/>
              <a:gd name="T39" fmla="*/ 7 h 34"/>
              <a:gd name="T40" fmla="*/ 7 w 24"/>
              <a:gd name="T41" fmla="*/ 10 h 34"/>
              <a:gd name="T42" fmla="*/ 7 w 24"/>
              <a:gd name="T43" fmla="*/ 13 h 34"/>
              <a:gd name="T44" fmla="*/ 21 w 24"/>
              <a:gd name="T45" fmla="*/ 13 h 34"/>
              <a:gd name="T46" fmla="*/ 22 w 24"/>
              <a:gd name="T47" fmla="*/ 13 h 34"/>
              <a:gd name="T48" fmla="*/ 22 w 24"/>
              <a:gd name="T49" fmla="*/ 14 h 34"/>
              <a:gd name="T50" fmla="*/ 22 w 24"/>
              <a:gd name="T51" fmla="*/ 18 h 34"/>
              <a:gd name="T52" fmla="*/ 22 w 24"/>
              <a:gd name="T53" fmla="*/ 19 h 34"/>
              <a:gd name="T54" fmla="*/ 21 w 24"/>
              <a:gd name="T55" fmla="*/ 19 h 34"/>
              <a:gd name="T56" fmla="*/ 7 w 24"/>
              <a:gd name="T57" fmla="*/ 19 h 34"/>
              <a:gd name="T58" fmla="*/ 7 w 24"/>
              <a:gd name="T59" fmla="*/ 25 h 34"/>
              <a:gd name="T60" fmla="*/ 8 w 24"/>
              <a:gd name="T61" fmla="*/ 27 h 34"/>
              <a:gd name="T62" fmla="*/ 11 w 24"/>
              <a:gd name="T63" fmla="*/ 27 h 34"/>
              <a:gd name="T64" fmla="*/ 23 w 24"/>
              <a:gd name="T65" fmla="*/ 27 h 34"/>
              <a:gd name="T66" fmla="*/ 24 w 24"/>
              <a:gd name="T67" fmla="*/ 28 h 34"/>
              <a:gd name="T68" fmla="*/ 24 w 24"/>
              <a:gd name="T69" fmla="*/ 29 h 34"/>
              <a:gd name="T70" fmla="*/ 24 w 24"/>
              <a:gd name="T71" fmla="*/ 33 h 34"/>
              <a:gd name="T72" fmla="*/ 24 w 24"/>
              <a:gd name="T7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 h="34">
                <a:moveTo>
                  <a:pt x="24" y="33"/>
                </a:moveTo>
                <a:cubicBezTo>
                  <a:pt x="24" y="34"/>
                  <a:pt x="24" y="34"/>
                  <a:pt x="23" y="34"/>
                </a:cubicBezTo>
                <a:cubicBezTo>
                  <a:pt x="9" y="34"/>
                  <a:pt x="9" y="34"/>
                  <a:pt x="9" y="34"/>
                </a:cubicBezTo>
                <a:cubicBezTo>
                  <a:pt x="7" y="34"/>
                  <a:pt x="6" y="34"/>
                  <a:pt x="5" y="33"/>
                </a:cubicBezTo>
                <a:cubicBezTo>
                  <a:pt x="4" y="32"/>
                  <a:pt x="3" y="32"/>
                  <a:pt x="2" y="31"/>
                </a:cubicBezTo>
                <a:cubicBezTo>
                  <a:pt x="1" y="30"/>
                  <a:pt x="1" y="29"/>
                  <a:pt x="1" y="28"/>
                </a:cubicBezTo>
                <a:cubicBezTo>
                  <a:pt x="0" y="27"/>
                  <a:pt x="0" y="26"/>
                  <a:pt x="0" y="25"/>
                </a:cubicBezTo>
                <a:cubicBezTo>
                  <a:pt x="0" y="9"/>
                  <a:pt x="0" y="9"/>
                  <a:pt x="0" y="9"/>
                </a:cubicBezTo>
                <a:cubicBezTo>
                  <a:pt x="0" y="8"/>
                  <a:pt x="0" y="7"/>
                  <a:pt x="1" y="6"/>
                </a:cubicBezTo>
                <a:cubicBezTo>
                  <a:pt x="1" y="5"/>
                  <a:pt x="2" y="4"/>
                  <a:pt x="2" y="3"/>
                </a:cubicBezTo>
                <a:cubicBezTo>
                  <a:pt x="3" y="2"/>
                  <a:pt x="4" y="2"/>
                  <a:pt x="5" y="1"/>
                </a:cubicBezTo>
                <a:cubicBezTo>
                  <a:pt x="6" y="1"/>
                  <a:pt x="7" y="0"/>
                  <a:pt x="9" y="0"/>
                </a:cubicBezTo>
                <a:cubicBezTo>
                  <a:pt x="23" y="0"/>
                  <a:pt x="23" y="0"/>
                  <a:pt x="23" y="0"/>
                </a:cubicBezTo>
                <a:cubicBezTo>
                  <a:pt x="23" y="0"/>
                  <a:pt x="23" y="0"/>
                  <a:pt x="23" y="1"/>
                </a:cubicBezTo>
                <a:cubicBezTo>
                  <a:pt x="23" y="1"/>
                  <a:pt x="24" y="1"/>
                  <a:pt x="24" y="2"/>
                </a:cubicBezTo>
                <a:cubicBezTo>
                  <a:pt x="24" y="6"/>
                  <a:pt x="24" y="6"/>
                  <a:pt x="24" y="6"/>
                </a:cubicBezTo>
                <a:cubicBezTo>
                  <a:pt x="24" y="6"/>
                  <a:pt x="23" y="6"/>
                  <a:pt x="23" y="6"/>
                </a:cubicBezTo>
                <a:cubicBezTo>
                  <a:pt x="23" y="7"/>
                  <a:pt x="23" y="7"/>
                  <a:pt x="23" y="7"/>
                </a:cubicBezTo>
                <a:cubicBezTo>
                  <a:pt x="11" y="7"/>
                  <a:pt x="11" y="7"/>
                  <a:pt x="11" y="7"/>
                </a:cubicBezTo>
                <a:cubicBezTo>
                  <a:pt x="9" y="7"/>
                  <a:pt x="8" y="7"/>
                  <a:pt x="8" y="7"/>
                </a:cubicBezTo>
                <a:cubicBezTo>
                  <a:pt x="8" y="8"/>
                  <a:pt x="7" y="9"/>
                  <a:pt x="7" y="10"/>
                </a:cubicBezTo>
                <a:cubicBezTo>
                  <a:pt x="7" y="13"/>
                  <a:pt x="7" y="13"/>
                  <a:pt x="7" y="13"/>
                </a:cubicBezTo>
                <a:cubicBezTo>
                  <a:pt x="21" y="13"/>
                  <a:pt x="21" y="13"/>
                  <a:pt x="21" y="13"/>
                </a:cubicBezTo>
                <a:cubicBezTo>
                  <a:pt x="21" y="13"/>
                  <a:pt x="22" y="13"/>
                  <a:pt x="22" y="13"/>
                </a:cubicBezTo>
                <a:cubicBezTo>
                  <a:pt x="22" y="14"/>
                  <a:pt x="22" y="14"/>
                  <a:pt x="22" y="14"/>
                </a:cubicBezTo>
                <a:cubicBezTo>
                  <a:pt x="22" y="18"/>
                  <a:pt x="22" y="18"/>
                  <a:pt x="22" y="18"/>
                </a:cubicBezTo>
                <a:cubicBezTo>
                  <a:pt x="22" y="18"/>
                  <a:pt x="22" y="19"/>
                  <a:pt x="22" y="19"/>
                </a:cubicBezTo>
                <a:cubicBezTo>
                  <a:pt x="22" y="19"/>
                  <a:pt x="21" y="19"/>
                  <a:pt x="21" y="19"/>
                </a:cubicBezTo>
                <a:cubicBezTo>
                  <a:pt x="7" y="19"/>
                  <a:pt x="7" y="19"/>
                  <a:pt x="7" y="19"/>
                </a:cubicBezTo>
                <a:cubicBezTo>
                  <a:pt x="7" y="25"/>
                  <a:pt x="7" y="25"/>
                  <a:pt x="7" y="25"/>
                </a:cubicBezTo>
                <a:cubicBezTo>
                  <a:pt x="7" y="26"/>
                  <a:pt x="8" y="26"/>
                  <a:pt x="8" y="27"/>
                </a:cubicBezTo>
                <a:cubicBezTo>
                  <a:pt x="9" y="27"/>
                  <a:pt x="10" y="27"/>
                  <a:pt x="11" y="27"/>
                </a:cubicBezTo>
                <a:cubicBezTo>
                  <a:pt x="23" y="27"/>
                  <a:pt x="23" y="27"/>
                  <a:pt x="23" y="27"/>
                </a:cubicBezTo>
                <a:cubicBezTo>
                  <a:pt x="24" y="27"/>
                  <a:pt x="24" y="28"/>
                  <a:pt x="24" y="28"/>
                </a:cubicBezTo>
                <a:cubicBezTo>
                  <a:pt x="24" y="28"/>
                  <a:pt x="24" y="28"/>
                  <a:pt x="24" y="29"/>
                </a:cubicBezTo>
                <a:cubicBezTo>
                  <a:pt x="24" y="33"/>
                  <a:pt x="24" y="33"/>
                  <a:pt x="24" y="33"/>
                </a:cubicBezTo>
                <a:cubicBezTo>
                  <a:pt x="24" y="33"/>
                  <a:pt x="24" y="33"/>
                  <a:pt x="24" y="33"/>
                </a:cubicBezTo>
                <a:close/>
              </a:path>
            </a:pathLst>
          </a:custGeom>
          <a:solidFill>
            <a:srgbClr val="E3D7C7"/>
          </a:solidFill>
          <a:ln>
            <a:noFill/>
          </a:ln>
          <a:extLst>
            <a:ext uri="{91240B29-F687-4F45-9708-019B960494DF}">
              <a14:hiddenLine xmlns:a14="http://schemas.microsoft.com/office/drawing/2010/main" w="9525">
                <a:solidFill>
                  <a:srgbClr val="000000"/>
                </a:solidFill>
                <a:round/>
              </a14:hiddenLine>
            </a:ext>
          </a:extLst>
        </p:spPr>
        <p:txBody>
          <a:bodyPr vert="horz" wrap="square" lIns="121954" tIns="60977" rIns="121954" bIns="60977" numCol="1" anchor="t" anchorCtr="0" compatLnSpc="1"/>
          <a:lstStyle/>
          <a:p>
            <a:endParaRPr lang="zh-CN" altLang="en-US">
              <a:cs typeface="+mn-ea"/>
              <a:sym typeface="+mn-lt"/>
            </a:endParaRPr>
          </a:p>
        </p:txBody>
      </p:sp>
      <p:sp>
        <p:nvSpPr>
          <p:cNvPr id="92" name="Freeform 29"/>
          <p:cNvSpPr/>
          <p:nvPr>
            <p:custDataLst>
              <p:tags r:id="rId22"/>
            </p:custDataLst>
          </p:nvPr>
        </p:nvSpPr>
        <p:spPr bwMode="auto">
          <a:xfrm>
            <a:off x="6275701" y="4053146"/>
            <a:ext cx="107765" cy="137725"/>
          </a:xfrm>
          <a:custGeom>
            <a:avLst/>
            <a:gdLst>
              <a:gd name="T0" fmla="*/ 25 w 26"/>
              <a:gd name="T1" fmla="*/ 6 h 33"/>
              <a:gd name="T2" fmla="*/ 16 w 26"/>
              <a:gd name="T3" fmla="*/ 6 h 33"/>
              <a:gd name="T4" fmla="*/ 16 w 26"/>
              <a:gd name="T5" fmla="*/ 32 h 33"/>
              <a:gd name="T6" fmla="*/ 16 w 26"/>
              <a:gd name="T7" fmla="*/ 33 h 33"/>
              <a:gd name="T8" fmla="*/ 15 w 26"/>
              <a:gd name="T9" fmla="*/ 33 h 33"/>
              <a:gd name="T10" fmla="*/ 10 w 26"/>
              <a:gd name="T11" fmla="*/ 33 h 33"/>
              <a:gd name="T12" fmla="*/ 9 w 26"/>
              <a:gd name="T13" fmla="*/ 33 h 33"/>
              <a:gd name="T14" fmla="*/ 9 w 26"/>
              <a:gd name="T15" fmla="*/ 32 h 33"/>
              <a:gd name="T16" fmla="*/ 9 w 26"/>
              <a:gd name="T17" fmla="*/ 6 h 33"/>
              <a:gd name="T18" fmla="*/ 0 w 26"/>
              <a:gd name="T19" fmla="*/ 6 h 33"/>
              <a:gd name="T20" fmla="*/ 0 w 26"/>
              <a:gd name="T21" fmla="*/ 5 h 33"/>
              <a:gd name="T22" fmla="*/ 0 w 26"/>
              <a:gd name="T23" fmla="*/ 1 h 33"/>
              <a:gd name="T24" fmla="*/ 0 w 26"/>
              <a:gd name="T25" fmla="*/ 0 h 33"/>
              <a:gd name="T26" fmla="*/ 0 w 26"/>
              <a:gd name="T27" fmla="*/ 0 h 33"/>
              <a:gd name="T28" fmla="*/ 25 w 26"/>
              <a:gd name="T29" fmla="*/ 0 h 33"/>
              <a:gd name="T30" fmla="*/ 26 w 26"/>
              <a:gd name="T31" fmla="*/ 0 h 33"/>
              <a:gd name="T32" fmla="*/ 26 w 26"/>
              <a:gd name="T33" fmla="*/ 1 h 33"/>
              <a:gd name="T34" fmla="*/ 26 w 26"/>
              <a:gd name="T35" fmla="*/ 5 h 33"/>
              <a:gd name="T36" fmla="*/ 25 w 26"/>
              <a:gd name="T37"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33">
                <a:moveTo>
                  <a:pt x="25" y="6"/>
                </a:moveTo>
                <a:cubicBezTo>
                  <a:pt x="16" y="6"/>
                  <a:pt x="16" y="6"/>
                  <a:pt x="16" y="6"/>
                </a:cubicBezTo>
                <a:cubicBezTo>
                  <a:pt x="16" y="32"/>
                  <a:pt x="16" y="32"/>
                  <a:pt x="16" y="32"/>
                </a:cubicBezTo>
                <a:cubicBezTo>
                  <a:pt x="16" y="33"/>
                  <a:pt x="16" y="33"/>
                  <a:pt x="16" y="33"/>
                </a:cubicBezTo>
                <a:cubicBezTo>
                  <a:pt x="16" y="33"/>
                  <a:pt x="16" y="33"/>
                  <a:pt x="15" y="33"/>
                </a:cubicBezTo>
                <a:cubicBezTo>
                  <a:pt x="10" y="33"/>
                  <a:pt x="10" y="33"/>
                  <a:pt x="10" y="33"/>
                </a:cubicBezTo>
                <a:cubicBezTo>
                  <a:pt x="10" y="33"/>
                  <a:pt x="9" y="33"/>
                  <a:pt x="9" y="33"/>
                </a:cubicBezTo>
                <a:cubicBezTo>
                  <a:pt x="9" y="33"/>
                  <a:pt x="9" y="33"/>
                  <a:pt x="9" y="32"/>
                </a:cubicBezTo>
                <a:cubicBezTo>
                  <a:pt x="9" y="6"/>
                  <a:pt x="9" y="6"/>
                  <a:pt x="9" y="6"/>
                </a:cubicBezTo>
                <a:cubicBezTo>
                  <a:pt x="0" y="6"/>
                  <a:pt x="0" y="6"/>
                  <a:pt x="0" y="6"/>
                </a:cubicBezTo>
                <a:cubicBezTo>
                  <a:pt x="0" y="6"/>
                  <a:pt x="0" y="6"/>
                  <a:pt x="0" y="5"/>
                </a:cubicBezTo>
                <a:cubicBezTo>
                  <a:pt x="0" y="1"/>
                  <a:pt x="0" y="1"/>
                  <a:pt x="0" y="1"/>
                </a:cubicBezTo>
                <a:cubicBezTo>
                  <a:pt x="0" y="1"/>
                  <a:pt x="0" y="0"/>
                  <a:pt x="0" y="0"/>
                </a:cubicBezTo>
                <a:cubicBezTo>
                  <a:pt x="0" y="0"/>
                  <a:pt x="0" y="0"/>
                  <a:pt x="0" y="0"/>
                </a:cubicBezTo>
                <a:cubicBezTo>
                  <a:pt x="25" y="0"/>
                  <a:pt x="25" y="0"/>
                  <a:pt x="25" y="0"/>
                </a:cubicBezTo>
                <a:cubicBezTo>
                  <a:pt x="25" y="0"/>
                  <a:pt x="25" y="0"/>
                  <a:pt x="26" y="0"/>
                </a:cubicBezTo>
                <a:cubicBezTo>
                  <a:pt x="26" y="0"/>
                  <a:pt x="26" y="1"/>
                  <a:pt x="26" y="1"/>
                </a:cubicBezTo>
                <a:cubicBezTo>
                  <a:pt x="26" y="5"/>
                  <a:pt x="26" y="5"/>
                  <a:pt x="26" y="5"/>
                </a:cubicBezTo>
                <a:cubicBezTo>
                  <a:pt x="26" y="6"/>
                  <a:pt x="25" y="6"/>
                  <a:pt x="25" y="6"/>
                </a:cubicBezTo>
                <a:close/>
              </a:path>
            </a:pathLst>
          </a:custGeom>
          <a:solidFill>
            <a:srgbClr val="E3D7C7"/>
          </a:solidFill>
          <a:ln>
            <a:noFill/>
          </a:ln>
          <a:extLst>
            <a:ext uri="{91240B29-F687-4F45-9708-019B960494DF}">
              <a14:hiddenLine xmlns:a14="http://schemas.microsoft.com/office/drawing/2010/main" w="9525">
                <a:solidFill>
                  <a:srgbClr val="000000"/>
                </a:solidFill>
                <a:round/>
              </a14:hiddenLine>
            </a:ext>
          </a:extLst>
        </p:spPr>
        <p:txBody>
          <a:bodyPr vert="horz" wrap="square" lIns="121954" tIns="60977" rIns="121954" bIns="60977" numCol="1" anchor="t" anchorCtr="0" compatLnSpc="1"/>
          <a:lstStyle/>
          <a:p>
            <a:endParaRPr lang="zh-CN" altLang="en-US">
              <a:cs typeface="+mn-ea"/>
              <a:sym typeface="+mn-lt"/>
            </a:endParaRPr>
          </a:p>
        </p:txBody>
      </p:sp>
      <p:sp>
        <p:nvSpPr>
          <p:cNvPr id="93" name="Freeform 30"/>
          <p:cNvSpPr/>
          <p:nvPr>
            <p:custDataLst>
              <p:tags r:id="rId23"/>
            </p:custDataLst>
          </p:nvPr>
        </p:nvSpPr>
        <p:spPr bwMode="auto">
          <a:xfrm>
            <a:off x="6401132" y="4053146"/>
            <a:ext cx="100698" cy="137725"/>
          </a:xfrm>
          <a:custGeom>
            <a:avLst/>
            <a:gdLst>
              <a:gd name="T0" fmla="*/ 24 w 24"/>
              <a:gd name="T1" fmla="*/ 33 h 33"/>
              <a:gd name="T2" fmla="*/ 23 w 24"/>
              <a:gd name="T3" fmla="*/ 33 h 33"/>
              <a:gd name="T4" fmla="*/ 9 w 24"/>
              <a:gd name="T5" fmla="*/ 33 h 33"/>
              <a:gd name="T6" fmla="*/ 4 w 24"/>
              <a:gd name="T7" fmla="*/ 33 h 33"/>
              <a:gd name="T8" fmla="*/ 2 w 24"/>
              <a:gd name="T9" fmla="*/ 31 h 33"/>
              <a:gd name="T10" fmla="*/ 0 w 24"/>
              <a:gd name="T11" fmla="*/ 28 h 33"/>
              <a:gd name="T12" fmla="*/ 0 w 24"/>
              <a:gd name="T13" fmla="*/ 25 h 33"/>
              <a:gd name="T14" fmla="*/ 0 w 24"/>
              <a:gd name="T15" fmla="*/ 9 h 33"/>
              <a:gd name="T16" fmla="*/ 0 w 24"/>
              <a:gd name="T17" fmla="*/ 6 h 33"/>
              <a:gd name="T18" fmla="*/ 2 w 24"/>
              <a:gd name="T19" fmla="*/ 3 h 33"/>
              <a:gd name="T20" fmla="*/ 5 w 24"/>
              <a:gd name="T21" fmla="*/ 1 h 33"/>
              <a:gd name="T22" fmla="*/ 9 w 24"/>
              <a:gd name="T23" fmla="*/ 0 h 33"/>
              <a:gd name="T24" fmla="*/ 22 w 24"/>
              <a:gd name="T25" fmla="*/ 0 h 33"/>
              <a:gd name="T26" fmla="*/ 23 w 24"/>
              <a:gd name="T27" fmla="*/ 0 h 33"/>
              <a:gd name="T28" fmla="*/ 23 w 24"/>
              <a:gd name="T29" fmla="*/ 1 h 33"/>
              <a:gd name="T30" fmla="*/ 23 w 24"/>
              <a:gd name="T31" fmla="*/ 5 h 33"/>
              <a:gd name="T32" fmla="*/ 23 w 24"/>
              <a:gd name="T33" fmla="*/ 6 h 33"/>
              <a:gd name="T34" fmla="*/ 22 w 24"/>
              <a:gd name="T35" fmla="*/ 6 h 33"/>
              <a:gd name="T36" fmla="*/ 10 w 24"/>
              <a:gd name="T37" fmla="*/ 6 h 33"/>
              <a:gd name="T38" fmla="*/ 8 w 24"/>
              <a:gd name="T39" fmla="*/ 7 h 33"/>
              <a:gd name="T40" fmla="*/ 7 w 24"/>
              <a:gd name="T41" fmla="*/ 9 h 33"/>
              <a:gd name="T42" fmla="*/ 7 w 24"/>
              <a:gd name="T43" fmla="*/ 13 h 33"/>
              <a:gd name="T44" fmla="*/ 21 w 24"/>
              <a:gd name="T45" fmla="*/ 13 h 33"/>
              <a:gd name="T46" fmla="*/ 21 w 24"/>
              <a:gd name="T47" fmla="*/ 13 h 33"/>
              <a:gd name="T48" fmla="*/ 22 w 24"/>
              <a:gd name="T49" fmla="*/ 14 h 33"/>
              <a:gd name="T50" fmla="*/ 22 w 24"/>
              <a:gd name="T51" fmla="*/ 18 h 33"/>
              <a:gd name="T52" fmla="*/ 21 w 24"/>
              <a:gd name="T53" fmla="*/ 19 h 33"/>
              <a:gd name="T54" fmla="*/ 21 w 24"/>
              <a:gd name="T55" fmla="*/ 19 h 33"/>
              <a:gd name="T56" fmla="*/ 7 w 24"/>
              <a:gd name="T57" fmla="*/ 19 h 33"/>
              <a:gd name="T58" fmla="*/ 7 w 24"/>
              <a:gd name="T59" fmla="*/ 24 h 33"/>
              <a:gd name="T60" fmla="*/ 8 w 24"/>
              <a:gd name="T61" fmla="*/ 27 h 33"/>
              <a:gd name="T62" fmla="*/ 10 w 24"/>
              <a:gd name="T63" fmla="*/ 27 h 33"/>
              <a:gd name="T64" fmla="*/ 23 w 24"/>
              <a:gd name="T65" fmla="*/ 27 h 33"/>
              <a:gd name="T66" fmla="*/ 24 w 24"/>
              <a:gd name="T67" fmla="*/ 27 h 33"/>
              <a:gd name="T68" fmla="*/ 24 w 24"/>
              <a:gd name="T69" fmla="*/ 28 h 33"/>
              <a:gd name="T70" fmla="*/ 24 w 24"/>
              <a:gd name="T71" fmla="*/ 32 h 33"/>
              <a:gd name="T72" fmla="*/ 24 w 24"/>
              <a:gd name="T73"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 h="33">
                <a:moveTo>
                  <a:pt x="24" y="33"/>
                </a:moveTo>
                <a:cubicBezTo>
                  <a:pt x="23" y="33"/>
                  <a:pt x="23" y="33"/>
                  <a:pt x="23" y="33"/>
                </a:cubicBezTo>
                <a:cubicBezTo>
                  <a:pt x="9" y="33"/>
                  <a:pt x="9" y="33"/>
                  <a:pt x="9" y="33"/>
                </a:cubicBezTo>
                <a:cubicBezTo>
                  <a:pt x="7" y="33"/>
                  <a:pt x="5" y="33"/>
                  <a:pt x="4" y="33"/>
                </a:cubicBezTo>
                <a:cubicBezTo>
                  <a:pt x="3" y="32"/>
                  <a:pt x="2" y="31"/>
                  <a:pt x="2" y="31"/>
                </a:cubicBezTo>
                <a:cubicBezTo>
                  <a:pt x="1" y="30"/>
                  <a:pt x="0" y="29"/>
                  <a:pt x="0" y="28"/>
                </a:cubicBezTo>
                <a:cubicBezTo>
                  <a:pt x="0" y="27"/>
                  <a:pt x="0" y="26"/>
                  <a:pt x="0" y="25"/>
                </a:cubicBezTo>
                <a:cubicBezTo>
                  <a:pt x="0" y="9"/>
                  <a:pt x="0" y="9"/>
                  <a:pt x="0" y="9"/>
                </a:cubicBezTo>
                <a:cubicBezTo>
                  <a:pt x="0" y="8"/>
                  <a:pt x="0" y="7"/>
                  <a:pt x="0" y="6"/>
                </a:cubicBezTo>
                <a:cubicBezTo>
                  <a:pt x="1" y="5"/>
                  <a:pt x="1" y="4"/>
                  <a:pt x="2" y="3"/>
                </a:cubicBezTo>
                <a:cubicBezTo>
                  <a:pt x="3" y="2"/>
                  <a:pt x="3" y="1"/>
                  <a:pt x="5" y="1"/>
                </a:cubicBezTo>
                <a:cubicBezTo>
                  <a:pt x="6" y="0"/>
                  <a:pt x="7" y="0"/>
                  <a:pt x="9" y="0"/>
                </a:cubicBezTo>
                <a:cubicBezTo>
                  <a:pt x="22" y="0"/>
                  <a:pt x="22" y="0"/>
                  <a:pt x="22" y="0"/>
                </a:cubicBezTo>
                <a:cubicBezTo>
                  <a:pt x="23" y="0"/>
                  <a:pt x="23" y="0"/>
                  <a:pt x="23" y="0"/>
                </a:cubicBezTo>
                <a:cubicBezTo>
                  <a:pt x="23" y="0"/>
                  <a:pt x="23" y="1"/>
                  <a:pt x="23" y="1"/>
                </a:cubicBezTo>
                <a:cubicBezTo>
                  <a:pt x="23" y="5"/>
                  <a:pt x="23" y="5"/>
                  <a:pt x="23" y="5"/>
                </a:cubicBezTo>
                <a:cubicBezTo>
                  <a:pt x="23" y="6"/>
                  <a:pt x="23" y="6"/>
                  <a:pt x="23" y="6"/>
                </a:cubicBezTo>
                <a:cubicBezTo>
                  <a:pt x="23" y="6"/>
                  <a:pt x="23" y="6"/>
                  <a:pt x="22" y="6"/>
                </a:cubicBezTo>
                <a:cubicBezTo>
                  <a:pt x="10" y="6"/>
                  <a:pt x="10" y="6"/>
                  <a:pt x="10" y="6"/>
                </a:cubicBezTo>
                <a:cubicBezTo>
                  <a:pt x="9" y="6"/>
                  <a:pt x="8" y="7"/>
                  <a:pt x="8" y="7"/>
                </a:cubicBezTo>
                <a:cubicBezTo>
                  <a:pt x="7" y="8"/>
                  <a:pt x="7" y="8"/>
                  <a:pt x="7" y="9"/>
                </a:cubicBezTo>
                <a:cubicBezTo>
                  <a:pt x="7" y="13"/>
                  <a:pt x="7" y="13"/>
                  <a:pt x="7" y="13"/>
                </a:cubicBezTo>
                <a:cubicBezTo>
                  <a:pt x="21" y="13"/>
                  <a:pt x="21" y="13"/>
                  <a:pt x="21" y="13"/>
                </a:cubicBezTo>
                <a:cubicBezTo>
                  <a:pt x="21" y="13"/>
                  <a:pt x="21" y="13"/>
                  <a:pt x="21" y="13"/>
                </a:cubicBezTo>
                <a:cubicBezTo>
                  <a:pt x="22" y="13"/>
                  <a:pt x="22" y="14"/>
                  <a:pt x="22" y="14"/>
                </a:cubicBezTo>
                <a:cubicBezTo>
                  <a:pt x="22" y="18"/>
                  <a:pt x="22" y="18"/>
                  <a:pt x="22" y="18"/>
                </a:cubicBezTo>
                <a:cubicBezTo>
                  <a:pt x="22" y="18"/>
                  <a:pt x="22" y="18"/>
                  <a:pt x="21" y="19"/>
                </a:cubicBezTo>
                <a:cubicBezTo>
                  <a:pt x="21" y="19"/>
                  <a:pt x="21" y="19"/>
                  <a:pt x="21" y="19"/>
                </a:cubicBezTo>
                <a:cubicBezTo>
                  <a:pt x="7" y="19"/>
                  <a:pt x="7" y="19"/>
                  <a:pt x="7" y="19"/>
                </a:cubicBezTo>
                <a:cubicBezTo>
                  <a:pt x="7" y="24"/>
                  <a:pt x="7" y="24"/>
                  <a:pt x="7" y="24"/>
                </a:cubicBezTo>
                <a:cubicBezTo>
                  <a:pt x="7" y="25"/>
                  <a:pt x="7" y="26"/>
                  <a:pt x="8" y="27"/>
                </a:cubicBezTo>
                <a:cubicBezTo>
                  <a:pt x="8" y="27"/>
                  <a:pt x="9" y="27"/>
                  <a:pt x="10" y="27"/>
                </a:cubicBezTo>
                <a:cubicBezTo>
                  <a:pt x="23" y="27"/>
                  <a:pt x="23" y="27"/>
                  <a:pt x="23" y="27"/>
                </a:cubicBezTo>
                <a:cubicBezTo>
                  <a:pt x="23" y="27"/>
                  <a:pt x="23" y="27"/>
                  <a:pt x="24" y="27"/>
                </a:cubicBezTo>
                <a:cubicBezTo>
                  <a:pt x="24" y="27"/>
                  <a:pt x="24" y="28"/>
                  <a:pt x="24" y="28"/>
                </a:cubicBezTo>
                <a:cubicBezTo>
                  <a:pt x="24" y="32"/>
                  <a:pt x="24" y="32"/>
                  <a:pt x="24" y="32"/>
                </a:cubicBezTo>
                <a:cubicBezTo>
                  <a:pt x="24" y="33"/>
                  <a:pt x="24" y="33"/>
                  <a:pt x="24" y="33"/>
                </a:cubicBezTo>
                <a:close/>
              </a:path>
            </a:pathLst>
          </a:custGeom>
          <a:solidFill>
            <a:srgbClr val="E3D7C7"/>
          </a:solidFill>
          <a:ln>
            <a:noFill/>
          </a:ln>
          <a:extLst>
            <a:ext uri="{91240B29-F687-4F45-9708-019B960494DF}">
              <a14:hiddenLine xmlns:a14="http://schemas.microsoft.com/office/drawing/2010/main" w="9525">
                <a:solidFill>
                  <a:srgbClr val="000000"/>
                </a:solidFill>
                <a:round/>
              </a14:hiddenLine>
            </a:ext>
          </a:extLst>
        </p:spPr>
        <p:txBody>
          <a:bodyPr vert="horz" wrap="square" lIns="121954" tIns="60977" rIns="121954" bIns="60977" numCol="1" anchor="t" anchorCtr="0" compatLnSpc="1"/>
          <a:lstStyle/>
          <a:p>
            <a:endParaRPr lang="zh-CN" altLang="en-US">
              <a:cs typeface="+mn-ea"/>
              <a:sym typeface="+mn-lt"/>
            </a:endParaRPr>
          </a:p>
        </p:txBody>
      </p:sp>
      <p:sp>
        <p:nvSpPr>
          <p:cNvPr id="94" name="Freeform 31"/>
          <p:cNvSpPr/>
          <p:nvPr>
            <p:custDataLst>
              <p:tags r:id="rId24"/>
            </p:custDataLst>
          </p:nvPr>
        </p:nvSpPr>
        <p:spPr bwMode="auto">
          <a:xfrm>
            <a:off x="6508895" y="4053146"/>
            <a:ext cx="121898" cy="137725"/>
          </a:xfrm>
          <a:custGeom>
            <a:avLst/>
            <a:gdLst>
              <a:gd name="T0" fmla="*/ 14 w 29"/>
              <a:gd name="T1" fmla="*/ 22 h 33"/>
              <a:gd name="T2" fmla="*/ 8 w 29"/>
              <a:gd name="T3" fmla="*/ 32 h 33"/>
              <a:gd name="T4" fmla="*/ 8 w 29"/>
              <a:gd name="T5" fmla="*/ 33 h 33"/>
              <a:gd name="T6" fmla="*/ 6 w 29"/>
              <a:gd name="T7" fmla="*/ 33 h 33"/>
              <a:gd name="T8" fmla="*/ 0 w 29"/>
              <a:gd name="T9" fmla="*/ 33 h 33"/>
              <a:gd name="T10" fmla="*/ 0 w 29"/>
              <a:gd name="T11" fmla="*/ 33 h 33"/>
              <a:gd name="T12" fmla="*/ 0 w 29"/>
              <a:gd name="T13" fmla="*/ 32 h 33"/>
              <a:gd name="T14" fmla="*/ 10 w 29"/>
              <a:gd name="T15" fmla="*/ 16 h 33"/>
              <a:gd name="T16" fmla="*/ 1 w 29"/>
              <a:gd name="T17" fmla="*/ 1 h 33"/>
              <a:gd name="T18" fmla="*/ 1 w 29"/>
              <a:gd name="T19" fmla="*/ 0 h 33"/>
              <a:gd name="T20" fmla="*/ 1 w 29"/>
              <a:gd name="T21" fmla="*/ 0 h 33"/>
              <a:gd name="T22" fmla="*/ 7 w 29"/>
              <a:gd name="T23" fmla="*/ 0 h 33"/>
              <a:gd name="T24" fmla="*/ 8 w 29"/>
              <a:gd name="T25" fmla="*/ 0 h 33"/>
              <a:gd name="T26" fmla="*/ 9 w 29"/>
              <a:gd name="T27" fmla="*/ 1 h 33"/>
              <a:gd name="T28" fmla="*/ 14 w 29"/>
              <a:gd name="T29" fmla="*/ 10 h 33"/>
              <a:gd name="T30" fmla="*/ 19 w 29"/>
              <a:gd name="T31" fmla="*/ 1 h 33"/>
              <a:gd name="T32" fmla="*/ 20 w 29"/>
              <a:gd name="T33" fmla="*/ 0 h 33"/>
              <a:gd name="T34" fmla="*/ 21 w 29"/>
              <a:gd name="T35" fmla="*/ 0 h 33"/>
              <a:gd name="T36" fmla="*/ 27 w 29"/>
              <a:gd name="T37" fmla="*/ 0 h 33"/>
              <a:gd name="T38" fmla="*/ 28 w 29"/>
              <a:gd name="T39" fmla="*/ 0 h 33"/>
              <a:gd name="T40" fmla="*/ 27 w 29"/>
              <a:gd name="T41" fmla="*/ 1 h 33"/>
              <a:gd name="T42" fmla="*/ 18 w 29"/>
              <a:gd name="T43" fmla="*/ 16 h 33"/>
              <a:gd name="T44" fmla="*/ 28 w 29"/>
              <a:gd name="T45" fmla="*/ 32 h 33"/>
              <a:gd name="T46" fmla="*/ 28 w 29"/>
              <a:gd name="T47" fmla="*/ 33 h 33"/>
              <a:gd name="T48" fmla="*/ 28 w 29"/>
              <a:gd name="T49" fmla="*/ 33 h 33"/>
              <a:gd name="T50" fmla="*/ 22 w 29"/>
              <a:gd name="T51" fmla="*/ 33 h 33"/>
              <a:gd name="T52" fmla="*/ 21 w 29"/>
              <a:gd name="T53" fmla="*/ 33 h 33"/>
              <a:gd name="T54" fmla="*/ 20 w 29"/>
              <a:gd name="T55" fmla="*/ 32 h 33"/>
              <a:gd name="T56" fmla="*/ 14 w 29"/>
              <a:gd name="T57"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 h="33">
                <a:moveTo>
                  <a:pt x="14" y="22"/>
                </a:moveTo>
                <a:cubicBezTo>
                  <a:pt x="8" y="32"/>
                  <a:pt x="8" y="32"/>
                  <a:pt x="8" y="32"/>
                </a:cubicBezTo>
                <a:cubicBezTo>
                  <a:pt x="8" y="33"/>
                  <a:pt x="8" y="33"/>
                  <a:pt x="8" y="33"/>
                </a:cubicBezTo>
                <a:cubicBezTo>
                  <a:pt x="7" y="33"/>
                  <a:pt x="7" y="33"/>
                  <a:pt x="6" y="33"/>
                </a:cubicBezTo>
                <a:cubicBezTo>
                  <a:pt x="0" y="33"/>
                  <a:pt x="0" y="33"/>
                  <a:pt x="0" y="33"/>
                </a:cubicBezTo>
                <a:cubicBezTo>
                  <a:pt x="0" y="33"/>
                  <a:pt x="0" y="33"/>
                  <a:pt x="0" y="33"/>
                </a:cubicBezTo>
                <a:cubicBezTo>
                  <a:pt x="0" y="33"/>
                  <a:pt x="0" y="33"/>
                  <a:pt x="0" y="32"/>
                </a:cubicBezTo>
                <a:cubicBezTo>
                  <a:pt x="10" y="16"/>
                  <a:pt x="10" y="16"/>
                  <a:pt x="10" y="16"/>
                </a:cubicBezTo>
                <a:cubicBezTo>
                  <a:pt x="1" y="1"/>
                  <a:pt x="1" y="1"/>
                  <a:pt x="1" y="1"/>
                </a:cubicBezTo>
                <a:cubicBezTo>
                  <a:pt x="1" y="1"/>
                  <a:pt x="1" y="1"/>
                  <a:pt x="1" y="0"/>
                </a:cubicBezTo>
                <a:cubicBezTo>
                  <a:pt x="1" y="0"/>
                  <a:pt x="1" y="0"/>
                  <a:pt x="1" y="0"/>
                </a:cubicBezTo>
                <a:cubicBezTo>
                  <a:pt x="7" y="0"/>
                  <a:pt x="7" y="0"/>
                  <a:pt x="7" y="0"/>
                </a:cubicBezTo>
                <a:cubicBezTo>
                  <a:pt x="8" y="0"/>
                  <a:pt x="8" y="0"/>
                  <a:pt x="8" y="0"/>
                </a:cubicBezTo>
                <a:cubicBezTo>
                  <a:pt x="8" y="0"/>
                  <a:pt x="9" y="1"/>
                  <a:pt x="9" y="1"/>
                </a:cubicBezTo>
                <a:cubicBezTo>
                  <a:pt x="14" y="10"/>
                  <a:pt x="14" y="10"/>
                  <a:pt x="14" y="10"/>
                </a:cubicBezTo>
                <a:cubicBezTo>
                  <a:pt x="19" y="1"/>
                  <a:pt x="19" y="1"/>
                  <a:pt x="19" y="1"/>
                </a:cubicBezTo>
                <a:cubicBezTo>
                  <a:pt x="20" y="1"/>
                  <a:pt x="20" y="0"/>
                  <a:pt x="20" y="0"/>
                </a:cubicBezTo>
                <a:cubicBezTo>
                  <a:pt x="20" y="0"/>
                  <a:pt x="21" y="0"/>
                  <a:pt x="21" y="0"/>
                </a:cubicBezTo>
                <a:cubicBezTo>
                  <a:pt x="27" y="0"/>
                  <a:pt x="27" y="0"/>
                  <a:pt x="27" y="0"/>
                </a:cubicBezTo>
                <a:cubicBezTo>
                  <a:pt x="27" y="0"/>
                  <a:pt x="27" y="0"/>
                  <a:pt x="28" y="0"/>
                </a:cubicBezTo>
                <a:cubicBezTo>
                  <a:pt x="28" y="1"/>
                  <a:pt x="28" y="1"/>
                  <a:pt x="27" y="1"/>
                </a:cubicBezTo>
                <a:cubicBezTo>
                  <a:pt x="18" y="16"/>
                  <a:pt x="18" y="16"/>
                  <a:pt x="18" y="16"/>
                </a:cubicBezTo>
                <a:cubicBezTo>
                  <a:pt x="28" y="32"/>
                  <a:pt x="28" y="32"/>
                  <a:pt x="28" y="32"/>
                </a:cubicBezTo>
                <a:cubicBezTo>
                  <a:pt x="29" y="33"/>
                  <a:pt x="29" y="33"/>
                  <a:pt x="28" y="33"/>
                </a:cubicBezTo>
                <a:cubicBezTo>
                  <a:pt x="28" y="33"/>
                  <a:pt x="28" y="33"/>
                  <a:pt x="28" y="33"/>
                </a:cubicBezTo>
                <a:cubicBezTo>
                  <a:pt x="22" y="33"/>
                  <a:pt x="22" y="33"/>
                  <a:pt x="22" y="33"/>
                </a:cubicBezTo>
                <a:cubicBezTo>
                  <a:pt x="21" y="33"/>
                  <a:pt x="21" y="33"/>
                  <a:pt x="21" y="33"/>
                </a:cubicBezTo>
                <a:cubicBezTo>
                  <a:pt x="20" y="33"/>
                  <a:pt x="20" y="33"/>
                  <a:pt x="20" y="32"/>
                </a:cubicBezTo>
                <a:lnTo>
                  <a:pt x="14" y="22"/>
                </a:lnTo>
                <a:close/>
              </a:path>
            </a:pathLst>
          </a:custGeom>
          <a:solidFill>
            <a:srgbClr val="E3D7C7"/>
          </a:solidFill>
          <a:ln>
            <a:noFill/>
          </a:ln>
          <a:extLst>
            <a:ext uri="{91240B29-F687-4F45-9708-019B960494DF}">
              <a14:hiddenLine xmlns:a14="http://schemas.microsoft.com/office/drawing/2010/main" w="9525">
                <a:solidFill>
                  <a:srgbClr val="000000"/>
                </a:solidFill>
                <a:round/>
              </a14:hiddenLine>
            </a:ext>
          </a:extLst>
        </p:spPr>
        <p:txBody>
          <a:bodyPr vert="horz" wrap="square" lIns="121954" tIns="60977" rIns="121954" bIns="60977" numCol="1" anchor="t" anchorCtr="0" compatLnSpc="1"/>
          <a:lstStyle/>
          <a:p>
            <a:endParaRPr lang="zh-CN" altLang="en-US">
              <a:cs typeface="+mn-ea"/>
              <a:sym typeface="+mn-lt"/>
            </a:endParaRPr>
          </a:p>
        </p:txBody>
      </p:sp>
      <p:sp>
        <p:nvSpPr>
          <p:cNvPr id="95" name="Freeform 32"/>
          <p:cNvSpPr/>
          <p:nvPr>
            <p:custDataLst>
              <p:tags r:id="rId25"/>
            </p:custDataLst>
          </p:nvPr>
        </p:nvSpPr>
        <p:spPr bwMode="auto">
          <a:xfrm>
            <a:off x="6630794" y="4053146"/>
            <a:ext cx="113064" cy="137725"/>
          </a:xfrm>
          <a:custGeom>
            <a:avLst/>
            <a:gdLst>
              <a:gd name="T0" fmla="*/ 26 w 27"/>
              <a:gd name="T1" fmla="*/ 6 h 33"/>
              <a:gd name="T2" fmla="*/ 17 w 27"/>
              <a:gd name="T3" fmla="*/ 6 h 33"/>
              <a:gd name="T4" fmla="*/ 17 w 27"/>
              <a:gd name="T5" fmla="*/ 32 h 33"/>
              <a:gd name="T6" fmla="*/ 17 w 27"/>
              <a:gd name="T7" fmla="*/ 33 h 33"/>
              <a:gd name="T8" fmla="*/ 16 w 27"/>
              <a:gd name="T9" fmla="*/ 33 h 33"/>
              <a:gd name="T10" fmla="*/ 11 w 27"/>
              <a:gd name="T11" fmla="*/ 33 h 33"/>
              <a:gd name="T12" fmla="*/ 10 w 27"/>
              <a:gd name="T13" fmla="*/ 33 h 33"/>
              <a:gd name="T14" fmla="*/ 10 w 27"/>
              <a:gd name="T15" fmla="*/ 32 h 33"/>
              <a:gd name="T16" fmla="*/ 10 w 27"/>
              <a:gd name="T17" fmla="*/ 6 h 33"/>
              <a:gd name="T18" fmla="*/ 1 w 27"/>
              <a:gd name="T19" fmla="*/ 6 h 33"/>
              <a:gd name="T20" fmla="*/ 0 w 27"/>
              <a:gd name="T21" fmla="*/ 5 h 33"/>
              <a:gd name="T22" fmla="*/ 0 w 27"/>
              <a:gd name="T23" fmla="*/ 1 h 33"/>
              <a:gd name="T24" fmla="*/ 1 w 27"/>
              <a:gd name="T25" fmla="*/ 0 h 33"/>
              <a:gd name="T26" fmla="*/ 1 w 27"/>
              <a:gd name="T27" fmla="*/ 0 h 33"/>
              <a:gd name="T28" fmla="*/ 26 w 27"/>
              <a:gd name="T29" fmla="*/ 0 h 33"/>
              <a:gd name="T30" fmla="*/ 26 w 27"/>
              <a:gd name="T31" fmla="*/ 0 h 33"/>
              <a:gd name="T32" fmla="*/ 27 w 27"/>
              <a:gd name="T33" fmla="*/ 1 h 33"/>
              <a:gd name="T34" fmla="*/ 27 w 27"/>
              <a:gd name="T35" fmla="*/ 5 h 33"/>
              <a:gd name="T36" fmla="*/ 26 w 27"/>
              <a:gd name="T37"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33">
                <a:moveTo>
                  <a:pt x="26" y="6"/>
                </a:moveTo>
                <a:cubicBezTo>
                  <a:pt x="17" y="6"/>
                  <a:pt x="17" y="6"/>
                  <a:pt x="17" y="6"/>
                </a:cubicBezTo>
                <a:cubicBezTo>
                  <a:pt x="17" y="32"/>
                  <a:pt x="17" y="32"/>
                  <a:pt x="17" y="32"/>
                </a:cubicBezTo>
                <a:cubicBezTo>
                  <a:pt x="17" y="33"/>
                  <a:pt x="17" y="33"/>
                  <a:pt x="17" y="33"/>
                </a:cubicBezTo>
                <a:cubicBezTo>
                  <a:pt x="17" y="33"/>
                  <a:pt x="16" y="33"/>
                  <a:pt x="16" y="33"/>
                </a:cubicBezTo>
                <a:cubicBezTo>
                  <a:pt x="11" y="33"/>
                  <a:pt x="11" y="33"/>
                  <a:pt x="11" y="33"/>
                </a:cubicBezTo>
                <a:cubicBezTo>
                  <a:pt x="11" y="33"/>
                  <a:pt x="10" y="33"/>
                  <a:pt x="10" y="33"/>
                </a:cubicBezTo>
                <a:cubicBezTo>
                  <a:pt x="10" y="33"/>
                  <a:pt x="10" y="33"/>
                  <a:pt x="10" y="32"/>
                </a:cubicBezTo>
                <a:cubicBezTo>
                  <a:pt x="10" y="6"/>
                  <a:pt x="10" y="6"/>
                  <a:pt x="10" y="6"/>
                </a:cubicBezTo>
                <a:cubicBezTo>
                  <a:pt x="1" y="6"/>
                  <a:pt x="1" y="6"/>
                  <a:pt x="1" y="6"/>
                </a:cubicBezTo>
                <a:cubicBezTo>
                  <a:pt x="1" y="6"/>
                  <a:pt x="0" y="6"/>
                  <a:pt x="0" y="5"/>
                </a:cubicBezTo>
                <a:cubicBezTo>
                  <a:pt x="0" y="1"/>
                  <a:pt x="0" y="1"/>
                  <a:pt x="0" y="1"/>
                </a:cubicBezTo>
                <a:cubicBezTo>
                  <a:pt x="0" y="1"/>
                  <a:pt x="1" y="0"/>
                  <a:pt x="1" y="0"/>
                </a:cubicBezTo>
                <a:cubicBezTo>
                  <a:pt x="1" y="0"/>
                  <a:pt x="1" y="0"/>
                  <a:pt x="1" y="0"/>
                </a:cubicBezTo>
                <a:cubicBezTo>
                  <a:pt x="26" y="0"/>
                  <a:pt x="26" y="0"/>
                  <a:pt x="26" y="0"/>
                </a:cubicBezTo>
                <a:cubicBezTo>
                  <a:pt x="26" y="0"/>
                  <a:pt x="26" y="0"/>
                  <a:pt x="26" y="0"/>
                </a:cubicBezTo>
                <a:cubicBezTo>
                  <a:pt x="27" y="0"/>
                  <a:pt x="27" y="1"/>
                  <a:pt x="27" y="1"/>
                </a:cubicBezTo>
                <a:cubicBezTo>
                  <a:pt x="27" y="5"/>
                  <a:pt x="27" y="5"/>
                  <a:pt x="27" y="5"/>
                </a:cubicBezTo>
                <a:cubicBezTo>
                  <a:pt x="27" y="6"/>
                  <a:pt x="26" y="6"/>
                  <a:pt x="26" y="6"/>
                </a:cubicBezTo>
                <a:close/>
              </a:path>
            </a:pathLst>
          </a:custGeom>
          <a:solidFill>
            <a:srgbClr val="E3D7C7"/>
          </a:solidFill>
          <a:ln>
            <a:noFill/>
          </a:ln>
          <a:extLst>
            <a:ext uri="{91240B29-F687-4F45-9708-019B960494DF}">
              <a14:hiddenLine xmlns:a14="http://schemas.microsoft.com/office/drawing/2010/main" w="9525">
                <a:solidFill>
                  <a:srgbClr val="000000"/>
                </a:solidFill>
                <a:round/>
              </a14:hiddenLine>
            </a:ext>
          </a:extLst>
        </p:spPr>
        <p:txBody>
          <a:bodyPr vert="horz" wrap="square" lIns="121954" tIns="60977" rIns="121954" bIns="60977" numCol="1" anchor="t" anchorCtr="0" compatLnSpc="1"/>
          <a:lstStyle/>
          <a:p>
            <a:endParaRPr lang="zh-CN" altLang="en-US">
              <a:cs typeface="+mn-ea"/>
              <a:sym typeface="+mn-lt"/>
            </a:endParaRPr>
          </a:p>
        </p:txBody>
      </p:sp>
      <p:sp>
        <p:nvSpPr>
          <p:cNvPr id="112" name="Oval 49"/>
          <p:cNvSpPr>
            <a:spLocks noChangeArrowheads="1"/>
          </p:cNvSpPr>
          <p:nvPr>
            <p:custDataLst>
              <p:tags r:id="rId26"/>
            </p:custDataLst>
          </p:nvPr>
        </p:nvSpPr>
        <p:spPr bwMode="auto">
          <a:xfrm>
            <a:off x="5892344" y="3398069"/>
            <a:ext cx="1243706" cy="1243057"/>
          </a:xfrm>
          <a:prstGeom prst="ellipse">
            <a:avLst/>
          </a:prstGeom>
          <a:noFill/>
          <a:ln w="10" cap="flat">
            <a:solidFill>
              <a:srgbClr val="4C6062"/>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121954" tIns="60977" rIns="121954" bIns="60977" numCol="1" anchor="t" anchorCtr="0" compatLnSpc="1"/>
          <a:lstStyle/>
          <a:p>
            <a:endParaRPr lang="zh-CN" altLang="en-US">
              <a:cs typeface="+mn-ea"/>
              <a:sym typeface="+mn-lt"/>
            </a:endParaRPr>
          </a:p>
        </p:txBody>
      </p:sp>
      <p:sp>
        <p:nvSpPr>
          <p:cNvPr id="113" name="Freeform 50"/>
          <p:cNvSpPr/>
          <p:nvPr>
            <p:custDataLst>
              <p:tags r:id="rId27"/>
            </p:custDataLst>
          </p:nvPr>
        </p:nvSpPr>
        <p:spPr bwMode="auto">
          <a:xfrm>
            <a:off x="8809045" y="1699458"/>
            <a:ext cx="683685" cy="872259"/>
          </a:xfrm>
          <a:custGeom>
            <a:avLst/>
            <a:gdLst>
              <a:gd name="T0" fmla="*/ 387 w 387"/>
              <a:gd name="T1" fmla="*/ 494 h 494"/>
              <a:gd name="T2" fmla="*/ 0 w 387"/>
              <a:gd name="T3" fmla="*/ 494 h 494"/>
              <a:gd name="T4" fmla="*/ 0 w 387"/>
              <a:gd name="T5" fmla="*/ 485 h 494"/>
              <a:gd name="T6" fmla="*/ 378 w 387"/>
              <a:gd name="T7" fmla="*/ 485 h 494"/>
              <a:gd name="T8" fmla="*/ 378 w 387"/>
              <a:gd name="T9" fmla="*/ 0 h 494"/>
              <a:gd name="T10" fmla="*/ 387 w 387"/>
              <a:gd name="T11" fmla="*/ 0 h 494"/>
              <a:gd name="T12" fmla="*/ 387 w 387"/>
              <a:gd name="T13" fmla="*/ 494 h 494"/>
            </a:gdLst>
            <a:ahLst/>
            <a:cxnLst>
              <a:cxn ang="0">
                <a:pos x="T0" y="T1"/>
              </a:cxn>
              <a:cxn ang="0">
                <a:pos x="T2" y="T3"/>
              </a:cxn>
              <a:cxn ang="0">
                <a:pos x="T4" y="T5"/>
              </a:cxn>
              <a:cxn ang="0">
                <a:pos x="T6" y="T7"/>
              </a:cxn>
              <a:cxn ang="0">
                <a:pos x="T8" y="T9"/>
              </a:cxn>
              <a:cxn ang="0">
                <a:pos x="T10" y="T11"/>
              </a:cxn>
              <a:cxn ang="0">
                <a:pos x="T12" y="T13"/>
              </a:cxn>
            </a:cxnLst>
            <a:rect l="0" t="0" r="r" b="b"/>
            <a:pathLst>
              <a:path w="387" h="494">
                <a:moveTo>
                  <a:pt x="387" y="494"/>
                </a:moveTo>
                <a:lnTo>
                  <a:pt x="0" y="494"/>
                </a:lnTo>
                <a:lnTo>
                  <a:pt x="0" y="485"/>
                </a:lnTo>
                <a:lnTo>
                  <a:pt x="378" y="485"/>
                </a:lnTo>
                <a:lnTo>
                  <a:pt x="378" y="0"/>
                </a:lnTo>
                <a:lnTo>
                  <a:pt x="387" y="0"/>
                </a:lnTo>
                <a:lnTo>
                  <a:pt x="387" y="494"/>
                </a:lnTo>
                <a:close/>
              </a:path>
            </a:pathLst>
          </a:custGeom>
          <a:solidFill>
            <a:srgbClr val="F8300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54" tIns="60977" rIns="121954" bIns="60977"/>
          <a:lstStyle/>
          <a:p>
            <a:endParaRPr lang="zh-CN" altLang="en-US" sz="2100">
              <a:cs typeface="+mn-ea"/>
              <a:sym typeface="+mn-lt"/>
            </a:endParaRPr>
          </a:p>
        </p:txBody>
      </p:sp>
      <p:sp>
        <p:nvSpPr>
          <p:cNvPr id="114" name="Freeform 51"/>
          <p:cNvSpPr/>
          <p:nvPr>
            <p:custDataLst>
              <p:tags r:id="rId28"/>
            </p:custDataLst>
          </p:nvPr>
        </p:nvSpPr>
        <p:spPr bwMode="auto">
          <a:xfrm>
            <a:off x="7902766" y="4081399"/>
            <a:ext cx="1203073" cy="798100"/>
          </a:xfrm>
          <a:custGeom>
            <a:avLst/>
            <a:gdLst>
              <a:gd name="T0" fmla="*/ 681 w 681"/>
              <a:gd name="T1" fmla="*/ 452 h 452"/>
              <a:gd name="T2" fmla="*/ 0 w 681"/>
              <a:gd name="T3" fmla="*/ 452 h 452"/>
              <a:gd name="T4" fmla="*/ 0 w 681"/>
              <a:gd name="T5" fmla="*/ 442 h 452"/>
              <a:gd name="T6" fmla="*/ 671 w 681"/>
              <a:gd name="T7" fmla="*/ 442 h 452"/>
              <a:gd name="T8" fmla="*/ 671 w 681"/>
              <a:gd name="T9" fmla="*/ 0 h 452"/>
              <a:gd name="T10" fmla="*/ 681 w 681"/>
              <a:gd name="T11" fmla="*/ 0 h 452"/>
              <a:gd name="T12" fmla="*/ 681 w 681"/>
              <a:gd name="T13" fmla="*/ 452 h 452"/>
            </a:gdLst>
            <a:ahLst/>
            <a:cxnLst>
              <a:cxn ang="0">
                <a:pos x="T0" y="T1"/>
              </a:cxn>
              <a:cxn ang="0">
                <a:pos x="T2" y="T3"/>
              </a:cxn>
              <a:cxn ang="0">
                <a:pos x="T4" y="T5"/>
              </a:cxn>
              <a:cxn ang="0">
                <a:pos x="T6" y="T7"/>
              </a:cxn>
              <a:cxn ang="0">
                <a:pos x="T8" y="T9"/>
              </a:cxn>
              <a:cxn ang="0">
                <a:pos x="T10" y="T11"/>
              </a:cxn>
              <a:cxn ang="0">
                <a:pos x="T12" y="T13"/>
              </a:cxn>
            </a:cxnLst>
            <a:rect l="0" t="0" r="r" b="b"/>
            <a:pathLst>
              <a:path w="681" h="452">
                <a:moveTo>
                  <a:pt x="681" y="452"/>
                </a:moveTo>
                <a:lnTo>
                  <a:pt x="0" y="452"/>
                </a:lnTo>
                <a:lnTo>
                  <a:pt x="0" y="442"/>
                </a:lnTo>
                <a:lnTo>
                  <a:pt x="671" y="442"/>
                </a:lnTo>
                <a:lnTo>
                  <a:pt x="671" y="0"/>
                </a:lnTo>
                <a:lnTo>
                  <a:pt x="681" y="0"/>
                </a:lnTo>
                <a:lnTo>
                  <a:pt x="681" y="452"/>
                </a:lnTo>
                <a:close/>
              </a:path>
            </a:pathLst>
          </a:custGeom>
          <a:solidFill>
            <a:srgbClr val="A2B932"/>
          </a:solidFill>
          <a:ln>
            <a:noFill/>
          </a:ln>
        </p:spPr>
        <p:txBody>
          <a:bodyPr lIns="121954" tIns="60977" rIns="121954" bIns="60977"/>
          <a:lstStyle/>
          <a:p>
            <a:endParaRPr lang="zh-CN" altLang="en-US" sz="2100">
              <a:cs typeface="+mn-ea"/>
              <a:sym typeface="+mn-lt"/>
            </a:endParaRPr>
          </a:p>
        </p:txBody>
      </p:sp>
      <p:sp>
        <p:nvSpPr>
          <p:cNvPr id="115" name="Freeform 52"/>
          <p:cNvSpPr/>
          <p:nvPr>
            <p:custDataLst>
              <p:tags r:id="rId29"/>
            </p:custDataLst>
          </p:nvPr>
        </p:nvSpPr>
        <p:spPr bwMode="auto">
          <a:xfrm>
            <a:off x="5883510" y="1870733"/>
            <a:ext cx="646586" cy="467912"/>
          </a:xfrm>
          <a:custGeom>
            <a:avLst/>
            <a:gdLst>
              <a:gd name="T0" fmla="*/ 366 w 366"/>
              <a:gd name="T1" fmla="*/ 265 h 265"/>
              <a:gd name="T2" fmla="*/ 357 w 366"/>
              <a:gd name="T3" fmla="*/ 265 h 265"/>
              <a:gd name="T4" fmla="*/ 357 w 366"/>
              <a:gd name="T5" fmla="*/ 10 h 265"/>
              <a:gd name="T6" fmla="*/ 0 w 366"/>
              <a:gd name="T7" fmla="*/ 10 h 265"/>
              <a:gd name="T8" fmla="*/ 0 w 366"/>
              <a:gd name="T9" fmla="*/ 0 h 265"/>
              <a:gd name="T10" fmla="*/ 366 w 366"/>
              <a:gd name="T11" fmla="*/ 0 h 265"/>
              <a:gd name="T12" fmla="*/ 366 w 3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366" h="265">
                <a:moveTo>
                  <a:pt x="366" y="265"/>
                </a:moveTo>
                <a:lnTo>
                  <a:pt x="357" y="265"/>
                </a:lnTo>
                <a:lnTo>
                  <a:pt x="357" y="10"/>
                </a:lnTo>
                <a:lnTo>
                  <a:pt x="0" y="10"/>
                </a:lnTo>
                <a:lnTo>
                  <a:pt x="0" y="0"/>
                </a:lnTo>
                <a:lnTo>
                  <a:pt x="366" y="0"/>
                </a:lnTo>
                <a:lnTo>
                  <a:pt x="366" y="265"/>
                </a:lnTo>
                <a:close/>
              </a:path>
            </a:pathLst>
          </a:custGeom>
          <a:solidFill>
            <a:srgbClr val="EBAC07"/>
          </a:solidFill>
          <a:ln>
            <a:noFill/>
          </a:ln>
        </p:spPr>
        <p:txBody>
          <a:bodyPr lIns="121954" tIns="60977" rIns="121954" bIns="60977"/>
          <a:lstStyle/>
          <a:p>
            <a:endParaRPr lang="zh-CN" altLang="en-US" sz="2100">
              <a:cs typeface="+mn-ea"/>
              <a:sym typeface="+mn-lt"/>
            </a:endParaRPr>
          </a:p>
        </p:txBody>
      </p:sp>
      <p:sp>
        <p:nvSpPr>
          <p:cNvPr id="116" name="Rectangle 53"/>
          <p:cNvSpPr>
            <a:spLocks noChangeArrowheads="1"/>
          </p:cNvSpPr>
          <p:nvPr>
            <p:custDataLst>
              <p:tags r:id="rId30"/>
            </p:custDataLst>
          </p:nvPr>
        </p:nvSpPr>
        <p:spPr bwMode="auto">
          <a:xfrm>
            <a:off x="3380200" y="3348629"/>
            <a:ext cx="704884" cy="15891"/>
          </a:xfrm>
          <a:prstGeom prst="rect">
            <a:avLst/>
          </a:prstGeom>
          <a:solidFill>
            <a:srgbClr val="A2B932"/>
          </a:solidFill>
          <a:ln>
            <a:noFill/>
          </a:ln>
        </p:spPr>
        <p:txBody>
          <a:bodyPr lIns="121954" tIns="60977" rIns="121954" bIns="60977"/>
          <a:lstStyle/>
          <a:p>
            <a:endParaRPr lang="zh-CN" altLang="en-US" sz="2100">
              <a:cs typeface="+mn-ea"/>
              <a:sym typeface="+mn-lt"/>
            </a:endParaRPr>
          </a:p>
        </p:txBody>
      </p:sp>
      <p:sp>
        <p:nvSpPr>
          <p:cNvPr id="117" name="Freeform 54"/>
          <p:cNvSpPr/>
          <p:nvPr>
            <p:custDataLst>
              <p:tags r:id="rId31"/>
            </p:custDataLst>
          </p:nvPr>
        </p:nvSpPr>
        <p:spPr bwMode="auto">
          <a:xfrm flipV="1">
            <a:off x="4084955" y="4925060"/>
            <a:ext cx="588010" cy="488315"/>
          </a:xfrm>
          <a:custGeom>
            <a:avLst/>
            <a:gdLst>
              <a:gd name="T0" fmla="*/ 333 w 333"/>
              <a:gd name="T1" fmla="*/ 300 h 300"/>
              <a:gd name="T2" fmla="*/ 0 w 333"/>
              <a:gd name="T3" fmla="*/ 300 h 300"/>
              <a:gd name="T4" fmla="*/ 0 w 333"/>
              <a:gd name="T5" fmla="*/ 0 h 300"/>
              <a:gd name="T6" fmla="*/ 9 w 333"/>
              <a:gd name="T7" fmla="*/ 0 h 300"/>
              <a:gd name="T8" fmla="*/ 9 w 333"/>
              <a:gd name="T9" fmla="*/ 290 h 300"/>
              <a:gd name="T10" fmla="*/ 333 w 333"/>
              <a:gd name="T11" fmla="*/ 290 h 300"/>
              <a:gd name="T12" fmla="*/ 333 w 333"/>
              <a:gd name="T13" fmla="*/ 300 h 300"/>
            </a:gdLst>
            <a:ahLst/>
            <a:cxnLst>
              <a:cxn ang="0">
                <a:pos x="T0" y="T1"/>
              </a:cxn>
              <a:cxn ang="0">
                <a:pos x="T2" y="T3"/>
              </a:cxn>
              <a:cxn ang="0">
                <a:pos x="T4" y="T5"/>
              </a:cxn>
              <a:cxn ang="0">
                <a:pos x="T6" y="T7"/>
              </a:cxn>
              <a:cxn ang="0">
                <a:pos x="T8" y="T9"/>
              </a:cxn>
              <a:cxn ang="0">
                <a:pos x="T10" y="T11"/>
              </a:cxn>
              <a:cxn ang="0">
                <a:pos x="T12" y="T13"/>
              </a:cxn>
            </a:cxnLst>
            <a:rect l="0" t="0" r="r" b="b"/>
            <a:pathLst>
              <a:path w="333" h="300">
                <a:moveTo>
                  <a:pt x="333" y="300"/>
                </a:moveTo>
                <a:lnTo>
                  <a:pt x="0" y="300"/>
                </a:lnTo>
                <a:lnTo>
                  <a:pt x="0" y="0"/>
                </a:lnTo>
                <a:lnTo>
                  <a:pt x="9" y="0"/>
                </a:lnTo>
                <a:lnTo>
                  <a:pt x="9" y="290"/>
                </a:lnTo>
                <a:lnTo>
                  <a:pt x="333" y="290"/>
                </a:lnTo>
                <a:lnTo>
                  <a:pt x="333" y="300"/>
                </a:lnTo>
                <a:close/>
              </a:path>
            </a:pathLst>
          </a:custGeom>
          <a:solidFill>
            <a:srgbClr val="F8300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54" tIns="60977" rIns="121954" bIns="60977"/>
          <a:lstStyle/>
          <a:p>
            <a:endParaRPr lang="zh-CN" altLang="en-US" sz="2100">
              <a:cs typeface="+mn-ea"/>
              <a:sym typeface="+mn-lt"/>
            </a:endParaRPr>
          </a:p>
        </p:txBody>
      </p:sp>
      <p:sp>
        <p:nvSpPr>
          <p:cNvPr id="119" name="Oval 56"/>
          <p:cNvSpPr>
            <a:spLocks noChangeArrowheads="1"/>
          </p:cNvSpPr>
          <p:nvPr>
            <p:custDataLst>
              <p:tags r:id="rId32"/>
            </p:custDataLst>
          </p:nvPr>
        </p:nvSpPr>
        <p:spPr bwMode="auto">
          <a:xfrm>
            <a:off x="5846411" y="1842483"/>
            <a:ext cx="70665" cy="70628"/>
          </a:xfrm>
          <a:prstGeom prst="ellipse">
            <a:avLst/>
          </a:prstGeom>
          <a:solidFill>
            <a:srgbClr val="EBAC07"/>
          </a:solidFill>
          <a:ln>
            <a:noFill/>
          </a:ln>
        </p:spPr>
        <p:txBody>
          <a:bodyPr lIns="121954" tIns="60977" rIns="121954" bIns="60977"/>
          <a:lstStyle/>
          <a:p>
            <a:endParaRPr lang="zh-CN" altLang="en-US" sz="2100">
              <a:cs typeface="+mn-ea"/>
              <a:sym typeface="+mn-lt"/>
            </a:endParaRPr>
          </a:p>
        </p:txBody>
      </p:sp>
      <p:sp>
        <p:nvSpPr>
          <p:cNvPr id="120" name="Oval 57"/>
          <p:cNvSpPr>
            <a:spLocks noChangeArrowheads="1"/>
          </p:cNvSpPr>
          <p:nvPr>
            <p:custDataLst>
              <p:tags r:id="rId33"/>
            </p:custDataLst>
          </p:nvPr>
        </p:nvSpPr>
        <p:spPr bwMode="auto">
          <a:xfrm>
            <a:off x="9452098" y="1671208"/>
            <a:ext cx="67132" cy="67097"/>
          </a:xfrm>
          <a:prstGeom prst="ellipse">
            <a:avLst/>
          </a:prstGeom>
          <a:solidFill>
            <a:srgbClr val="F8300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54" tIns="60977" rIns="121954" bIns="60977"/>
          <a:lstStyle/>
          <a:p>
            <a:endParaRPr lang="zh-CN" altLang="en-US" sz="2100">
              <a:cs typeface="+mn-ea"/>
              <a:sym typeface="+mn-lt"/>
            </a:endParaRPr>
          </a:p>
        </p:txBody>
      </p:sp>
      <p:sp>
        <p:nvSpPr>
          <p:cNvPr id="121" name="Oval 58"/>
          <p:cNvSpPr>
            <a:spLocks noChangeArrowheads="1"/>
          </p:cNvSpPr>
          <p:nvPr>
            <p:custDataLst>
              <p:tags r:id="rId34"/>
            </p:custDataLst>
          </p:nvPr>
        </p:nvSpPr>
        <p:spPr bwMode="auto">
          <a:xfrm>
            <a:off x="9063439" y="4053147"/>
            <a:ext cx="67132" cy="67097"/>
          </a:xfrm>
          <a:prstGeom prst="ellipse">
            <a:avLst/>
          </a:prstGeom>
          <a:solidFill>
            <a:srgbClr val="A2B932"/>
          </a:solidFill>
          <a:ln>
            <a:noFill/>
          </a:ln>
        </p:spPr>
        <p:txBody>
          <a:bodyPr lIns="121954" tIns="60977" rIns="121954" bIns="60977"/>
          <a:lstStyle/>
          <a:p>
            <a:endParaRPr lang="zh-CN" altLang="en-US" sz="2100">
              <a:cs typeface="+mn-ea"/>
              <a:sym typeface="+mn-lt"/>
            </a:endParaRPr>
          </a:p>
        </p:txBody>
      </p:sp>
      <p:sp>
        <p:nvSpPr>
          <p:cNvPr id="122" name="Oval 59"/>
          <p:cNvSpPr>
            <a:spLocks noChangeArrowheads="1"/>
          </p:cNvSpPr>
          <p:nvPr>
            <p:custDataLst>
              <p:tags r:id="rId35"/>
            </p:custDataLst>
          </p:nvPr>
        </p:nvSpPr>
        <p:spPr bwMode="auto">
          <a:xfrm>
            <a:off x="3350168" y="3323909"/>
            <a:ext cx="70665" cy="65331"/>
          </a:xfrm>
          <a:prstGeom prst="ellipse">
            <a:avLst/>
          </a:prstGeom>
          <a:solidFill>
            <a:srgbClr val="A2B932"/>
          </a:solidFill>
          <a:ln>
            <a:noFill/>
          </a:ln>
        </p:spPr>
        <p:txBody>
          <a:bodyPr lIns="121954" tIns="60977" rIns="121954" bIns="60977"/>
          <a:lstStyle/>
          <a:p>
            <a:endParaRPr lang="zh-CN" altLang="en-US" sz="2100">
              <a:cs typeface="+mn-ea"/>
              <a:sym typeface="+mn-lt"/>
            </a:endParaRPr>
          </a:p>
        </p:txBody>
      </p:sp>
      <p:sp>
        <p:nvSpPr>
          <p:cNvPr id="123" name="Oval 60"/>
          <p:cNvSpPr>
            <a:spLocks noChangeArrowheads="1"/>
          </p:cNvSpPr>
          <p:nvPr>
            <p:custDataLst>
              <p:tags r:id="rId36"/>
            </p:custDataLst>
          </p:nvPr>
        </p:nvSpPr>
        <p:spPr bwMode="auto">
          <a:xfrm>
            <a:off x="4052731" y="5368341"/>
            <a:ext cx="70665" cy="70628"/>
          </a:xfrm>
          <a:prstGeom prst="ellipse">
            <a:avLst/>
          </a:prstGeom>
          <a:solidFill>
            <a:srgbClr val="F8300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54" tIns="60977" rIns="121954" bIns="60977"/>
          <a:lstStyle/>
          <a:p>
            <a:endParaRPr lang="zh-CN" altLang="en-US" sz="2100">
              <a:cs typeface="+mn-ea"/>
              <a:sym typeface="+mn-lt"/>
            </a:endParaRPr>
          </a:p>
        </p:txBody>
      </p:sp>
      <p:sp>
        <p:nvSpPr>
          <p:cNvPr id="127" name="矩形 1"/>
          <p:cNvSpPr>
            <a:spLocks noChangeArrowheads="1"/>
          </p:cNvSpPr>
          <p:nvPr>
            <p:custDataLst>
              <p:tags r:id="rId37"/>
            </p:custDataLst>
          </p:nvPr>
        </p:nvSpPr>
        <p:spPr bwMode="auto">
          <a:xfrm>
            <a:off x="9665335" y="1655445"/>
            <a:ext cx="214693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54" tIns="60977" rIns="121954" bIns="60977">
            <a:spAutoFit/>
          </a:bodyPr>
          <a:lstStyle/>
          <a:p>
            <a:pPr algn="just"/>
            <a:r>
              <a:rPr sz="2000" b="1">
                <a:solidFill>
                  <a:schemeClr val="tx1">
                    <a:lumMod val="65000"/>
                    <a:lumOff val="35000"/>
                  </a:schemeClr>
                </a:solidFill>
                <a:cs typeface="+mn-ea"/>
                <a:sym typeface="+mn-lt"/>
              </a:rPr>
              <a:t>商品分割法：</a:t>
            </a:r>
            <a:r>
              <a:rPr sz="2000">
                <a:solidFill>
                  <a:schemeClr val="tx1">
                    <a:lumMod val="65000"/>
                    <a:lumOff val="35000"/>
                  </a:schemeClr>
                </a:solidFill>
                <a:cs typeface="+mn-ea"/>
                <a:sym typeface="+mn-lt"/>
              </a:rPr>
              <a:t>商品分割法可以减少客户在购买商品时的支付压力，从而促进销量的增长。</a:t>
            </a:r>
            <a:endParaRPr sz="2000">
              <a:solidFill>
                <a:schemeClr val="tx1">
                  <a:lumMod val="65000"/>
                  <a:lumOff val="35000"/>
                </a:schemeClr>
              </a:solidFill>
              <a:cs typeface="+mn-ea"/>
              <a:sym typeface="+mn-lt"/>
            </a:endParaRPr>
          </a:p>
        </p:txBody>
      </p:sp>
      <p:sp>
        <p:nvSpPr>
          <p:cNvPr id="129" name="矩形 1"/>
          <p:cNvSpPr>
            <a:spLocks noChangeArrowheads="1"/>
          </p:cNvSpPr>
          <p:nvPr>
            <p:custDataLst>
              <p:tags r:id="rId38"/>
            </p:custDataLst>
          </p:nvPr>
        </p:nvSpPr>
        <p:spPr bwMode="auto">
          <a:xfrm>
            <a:off x="2205355" y="1355725"/>
            <a:ext cx="3457575" cy="1045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54" tIns="60977" rIns="121954" bIns="60977">
            <a:spAutoFit/>
          </a:bodyPr>
          <a:lstStyle/>
          <a:p>
            <a:pPr algn="just"/>
            <a:r>
              <a:rPr sz="2000" b="1" dirty="0">
                <a:solidFill>
                  <a:schemeClr val="tx1">
                    <a:lumMod val="65000"/>
                    <a:lumOff val="35000"/>
                  </a:schemeClr>
                </a:solidFill>
                <a:cs typeface="+mn-ea"/>
                <a:sym typeface="+mn-lt"/>
              </a:rPr>
              <a:t>黄金价格点法：</a:t>
            </a:r>
            <a:r>
              <a:rPr sz="2000" dirty="0">
                <a:solidFill>
                  <a:schemeClr val="tx1">
                    <a:lumMod val="65000"/>
                    <a:lumOff val="35000"/>
                  </a:schemeClr>
                </a:solidFill>
                <a:cs typeface="+mn-ea"/>
                <a:sym typeface="+mn-lt"/>
              </a:rPr>
              <a:t>使用黄金价格点法确定商品价格，实际采用的是竞品参考策略。</a:t>
            </a:r>
            <a:endParaRPr sz="2000" dirty="0">
              <a:solidFill>
                <a:schemeClr val="tx1">
                  <a:lumMod val="65000"/>
                  <a:lumOff val="35000"/>
                </a:schemeClr>
              </a:solidFill>
              <a:cs typeface="+mn-ea"/>
              <a:sym typeface="+mn-lt"/>
            </a:endParaRPr>
          </a:p>
        </p:txBody>
      </p:sp>
      <p:sp>
        <p:nvSpPr>
          <p:cNvPr id="131" name="矩形 1"/>
          <p:cNvSpPr>
            <a:spLocks noChangeArrowheads="1"/>
          </p:cNvSpPr>
          <p:nvPr>
            <p:custDataLst>
              <p:tags r:id="rId39"/>
            </p:custDataLst>
          </p:nvPr>
        </p:nvSpPr>
        <p:spPr bwMode="auto">
          <a:xfrm>
            <a:off x="1219200" y="4925791"/>
            <a:ext cx="2891043"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54" tIns="60977" rIns="121954" bIns="60977">
            <a:spAutoFit/>
          </a:bodyPr>
          <a:lstStyle/>
          <a:p>
            <a:pPr algn="just"/>
            <a:r>
              <a:rPr sz="2000" b="1">
                <a:solidFill>
                  <a:schemeClr val="tx1">
                    <a:lumMod val="65000"/>
                    <a:lumOff val="35000"/>
                  </a:schemeClr>
                </a:solidFill>
                <a:cs typeface="+mn-ea"/>
                <a:sym typeface="+mn-lt"/>
              </a:rPr>
              <a:t>尾数定价法：</a:t>
            </a:r>
            <a:r>
              <a:rPr sz="2000">
                <a:solidFill>
                  <a:schemeClr val="tx1">
                    <a:lumMod val="65000"/>
                    <a:lumOff val="35000"/>
                  </a:schemeClr>
                </a:solidFill>
                <a:cs typeface="+mn-ea"/>
                <a:sym typeface="+mn-lt"/>
              </a:rPr>
              <a:t>对于不适合非整数定价法的商品，可以采用“8”“9”结尾的方法来定价。</a:t>
            </a:r>
            <a:endParaRPr sz="2000">
              <a:solidFill>
                <a:schemeClr val="tx1">
                  <a:lumMod val="65000"/>
                  <a:lumOff val="35000"/>
                </a:schemeClr>
              </a:solidFill>
              <a:cs typeface="+mn-ea"/>
              <a:sym typeface="+mn-lt"/>
            </a:endParaRPr>
          </a:p>
        </p:txBody>
      </p:sp>
      <p:sp>
        <p:nvSpPr>
          <p:cNvPr id="135" name="矩形 1"/>
          <p:cNvSpPr>
            <a:spLocks noChangeArrowheads="1"/>
          </p:cNvSpPr>
          <p:nvPr>
            <p:custDataLst>
              <p:tags r:id="rId40"/>
            </p:custDataLst>
          </p:nvPr>
        </p:nvSpPr>
        <p:spPr bwMode="auto">
          <a:xfrm>
            <a:off x="545235" y="3236417"/>
            <a:ext cx="2804158"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54" tIns="60977" rIns="121954" bIns="60977">
            <a:spAutoFit/>
          </a:bodyPr>
          <a:lstStyle/>
          <a:p>
            <a:pPr algn="just"/>
            <a:r>
              <a:rPr sz="2000" b="1">
                <a:solidFill>
                  <a:schemeClr val="tx1">
                    <a:lumMod val="65000"/>
                    <a:lumOff val="35000"/>
                  </a:schemeClr>
                </a:solidFill>
                <a:cs typeface="+mn-ea"/>
                <a:sym typeface="+mn-lt"/>
              </a:rPr>
              <a:t>非整数定价法：</a:t>
            </a:r>
            <a:r>
              <a:rPr sz="2000">
                <a:solidFill>
                  <a:schemeClr val="tx1">
                    <a:lumMod val="65000"/>
                    <a:lumOff val="35000"/>
                  </a:schemeClr>
                </a:solidFill>
                <a:cs typeface="+mn-ea"/>
                <a:sym typeface="+mn-lt"/>
              </a:rPr>
              <a:t>可以使客户感到企业定价的认真、准确，从而相信该价格的合理性。</a:t>
            </a:r>
            <a:endParaRPr sz="2000">
              <a:solidFill>
                <a:schemeClr val="tx1">
                  <a:lumMod val="65000"/>
                  <a:lumOff val="35000"/>
                </a:schemeClr>
              </a:solidFill>
              <a:cs typeface="+mn-ea"/>
              <a:sym typeface="+mn-lt"/>
            </a:endParaRPr>
          </a:p>
        </p:txBody>
      </p:sp>
      <p:sp>
        <p:nvSpPr>
          <p:cNvPr id="137" name="矩形 1"/>
          <p:cNvSpPr>
            <a:spLocks noChangeArrowheads="1"/>
          </p:cNvSpPr>
          <p:nvPr>
            <p:custDataLst>
              <p:tags r:id="rId41"/>
            </p:custDataLst>
          </p:nvPr>
        </p:nvSpPr>
        <p:spPr bwMode="auto">
          <a:xfrm>
            <a:off x="9097010" y="3943985"/>
            <a:ext cx="2636520" cy="1045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54" tIns="60977" rIns="121954" bIns="60977">
            <a:spAutoFit/>
          </a:bodyPr>
          <a:lstStyle/>
          <a:p>
            <a:pPr algn="just"/>
            <a:r>
              <a:rPr sz="2000" b="1">
                <a:solidFill>
                  <a:schemeClr val="tx1">
                    <a:lumMod val="65000"/>
                    <a:lumOff val="35000"/>
                  </a:schemeClr>
                </a:solidFill>
                <a:cs typeface="+mn-ea"/>
                <a:sym typeface="+mn-lt"/>
              </a:rPr>
              <a:t>心理账户法：</a:t>
            </a:r>
            <a:r>
              <a:rPr sz="2000">
                <a:solidFill>
                  <a:schemeClr val="tx1">
                    <a:lumMod val="65000"/>
                    <a:lumOff val="35000"/>
                  </a:schemeClr>
                </a:solidFill>
                <a:cs typeface="+mn-ea"/>
                <a:sym typeface="+mn-lt"/>
              </a:rPr>
              <a:t>心理账户是指客户面对损失和收益时的态度。</a:t>
            </a:r>
            <a:endParaRPr sz="2000">
              <a:solidFill>
                <a:schemeClr val="tx1">
                  <a:lumMod val="65000"/>
                  <a:lumOff val="35000"/>
                </a:schemeClr>
              </a:solidFill>
              <a:cs typeface="+mn-ea"/>
              <a:sym typeface="+mn-lt"/>
            </a:endParaRPr>
          </a:p>
        </p:txBody>
      </p:sp>
      <p:sp>
        <p:nvSpPr>
          <p:cNvPr id="4" name="标题 3"/>
          <p:cNvSpPr>
            <a:spLocks noGrp="1"/>
          </p:cNvSpPr>
          <p:nvPr>
            <p:ph type="title"/>
            <p:custDataLst>
              <p:tags r:id="rId42"/>
            </p:custDataLst>
          </p:nvPr>
        </p:nvSpPr>
        <p:spPr>
          <a:xfrm>
            <a:off x="1357460" y="417503"/>
            <a:ext cx="9994862" cy="431995"/>
          </a:xfrm>
        </p:spPr>
        <p:txBody>
          <a:bodyPr/>
          <a:lstStyle/>
          <a:p>
            <a:r>
              <a:rPr lang="zh-CN" altLang="en-US">
                <a:latin typeface="+mn-lt"/>
                <a:ea typeface="+mn-ea"/>
                <a:cs typeface="+mn-ea"/>
                <a:sym typeface="+mn-lt"/>
              </a:rPr>
              <a:t>二、商品定价的方法与技巧</a:t>
            </a:r>
            <a:endParaRPr lang="zh-CN" altLang="en-US">
              <a:latin typeface="+mn-lt"/>
              <a:ea typeface="+mn-ea"/>
              <a:cs typeface="+mn-ea"/>
              <a:sym typeface="+mn-lt"/>
            </a:endParaRPr>
          </a:p>
        </p:txBody>
      </p:sp>
      <p:sp>
        <p:nvSpPr>
          <p:cNvPr id="7" name="文本框 5"/>
          <p:cNvSpPr txBox="1">
            <a:spLocks noChangeArrowheads="1"/>
          </p:cNvSpPr>
          <p:nvPr>
            <p:custDataLst>
              <p:tags r:id="rId43"/>
            </p:custDataLst>
          </p:nvPr>
        </p:nvSpPr>
        <p:spPr bwMode="auto">
          <a:xfrm>
            <a:off x="7849701" y="387707"/>
            <a:ext cx="196664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dist"/>
            <a:r>
              <a:rPr lang="zh-CN" altLang="en-US" sz="2400" b="1" dirty="0" smtClean="0">
                <a:solidFill>
                  <a:schemeClr val="accent1"/>
                </a:solidFill>
                <a:latin typeface="+mn-lt"/>
                <a:ea typeface="+mn-ea"/>
                <a:cs typeface="+mn-ea"/>
                <a:sym typeface="+mn-lt"/>
              </a:rPr>
              <a:t>相关知识</a:t>
            </a:r>
            <a:endParaRPr lang="zh-CN" altLang="en-US" sz="2400" b="1" dirty="0" smtClean="0">
              <a:solidFill>
                <a:schemeClr val="accent1"/>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custDataLst>
              <p:tags r:id="rId1"/>
            </p:custDataLst>
          </p:nvPr>
        </p:nvSpPr>
        <p:spPr/>
        <p:txBody>
          <a:bodyPr/>
          <a:lstStyle/>
          <a:p>
            <a:r>
              <a:rPr lang="zh-CN" altLang="en-US" dirty="0">
                <a:latin typeface="+mn-lt"/>
                <a:ea typeface="+mn-ea"/>
                <a:cs typeface="+mn-ea"/>
                <a:sym typeface="+mn-lt"/>
              </a:rPr>
              <a:t> </a:t>
            </a:r>
            <a:r>
              <a:rPr lang="zh-CN" altLang="en-US" dirty="0" smtClean="0">
                <a:latin typeface="+mn-lt"/>
                <a:ea typeface="+mn-ea"/>
                <a:cs typeface="+mn-ea"/>
                <a:sym typeface="+mn-lt"/>
              </a:rPr>
              <a:t>任务实战</a:t>
            </a:r>
            <a:r>
              <a:rPr lang="zh-CN" altLang="en-US" dirty="0">
                <a:latin typeface="+mn-lt"/>
                <a:ea typeface="+mn-ea"/>
                <a:cs typeface="+mn-ea"/>
                <a:sym typeface="+mn-lt"/>
              </a:rPr>
              <a:t>：使用黄金价格点法为商品定价</a:t>
            </a:r>
            <a:endParaRPr lang="zh-CN" altLang="en-US" dirty="0">
              <a:latin typeface="+mn-lt"/>
              <a:ea typeface="+mn-ea"/>
              <a:cs typeface="+mn-ea"/>
              <a:sym typeface="+mn-lt"/>
            </a:endParaRPr>
          </a:p>
        </p:txBody>
      </p:sp>
      <p:sp>
        <p:nvSpPr>
          <p:cNvPr id="8" name="文本框 5"/>
          <p:cNvSpPr txBox="1">
            <a:spLocks noChangeArrowheads="1"/>
          </p:cNvSpPr>
          <p:nvPr>
            <p:custDataLst>
              <p:tags r:id="rId2"/>
            </p:custDataLst>
          </p:nvPr>
        </p:nvSpPr>
        <p:spPr bwMode="auto">
          <a:xfrm>
            <a:off x="7849701" y="307062"/>
            <a:ext cx="196664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dist"/>
            <a:r>
              <a:rPr lang="zh-CN" altLang="en-US" sz="2400" b="1" dirty="0" smtClean="0">
                <a:solidFill>
                  <a:schemeClr val="accent1"/>
                </a:solidFill>
                <a:latin typeface="+mn-lt"/>
                <a:ea typeface="+mn-ea"/>
                <a:cs typeface="+mn-ea"/>
                <a:sym typeface="+mn-lt"/>
              </a:rPr>
              <a:t>任务实施</a:t>
            </a:r>
            <a:endParaRPr lang="zh-CN" altLang="en-US" sz="2400" b="1" dirty="0" smtClean="0">
              <a:solidFill>
                <a:schemeClr val="accent1"/>
              </a:solidFill>
              <a:latin typeface="+mn-lt"/>
              <a:ea typeface="+mn-ea"/>
              <a:cs typeface="+mn-ea"/>
              <a:sym typeface="+mn-lt"/>
            </a:endParaRPr>
          </a:p>
        </p:txBody>
      </p:sp>
      <p:sp>
        <p:nvSpPr>
          <p:cNvPr id="9" name="矩形 8"/>
          <p:cNvSpPr/>
          <p:nvPr>
            <p:custDataLst>
              <p:tags r:id="rId3"/>
            </p:custDataLst>
          </p:nvPr>
        </p:nvSpPr>
        <p:spPr>
          <a:xfrm>
            <a:off x="1242060" y="3141980"/>
            <a:ext cx="9287510" cy="4337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文本框 9"/>
          <p:cNvSpPr txBox="1"/>
          <p:nvPr>
            <p:custDataLst>
              <p:tags r:id="rId4"/>
            </p:custDataLst>
          </p:nvPr>
        </p:nvSpPr>
        <p:spPr>
          <a:xfrm>
            <a:off x="1550670" y="3141980"/>
            <a:ext cx="8735060" cy="368300"/>
          </a:xfrm>
          <a:prstGeom prst="rect">
            <a:avLst/>
          </a:prstGeom>
          <a:noFill/>
        </p:spPr>
        <p:txBody>
          <a:bodyPr wrap="square" rtlCol="0">
            <a:spAutoFit/>
          </a:bodyPr>
          <a:lstStyle/>
          <a:p>
            <a:r>
              <a:rPr lang="en-US" altLang="zh-CN" sz="1800" dirty="0" smtClean="0"/>
              <a:t>          </a:t>
            </a:r>
            <a:r>
              <a:rPr lang="zh-CN" altLang="en-US" sz="1800" dirty="0" smtClean="0"/>
              <a:t>（</a:t>
            </a:r>
            <a:r>
              <a:rPr lang="en-US" altLang="zh-CN" sz="1800" dirty="0" smtClean="0"/>
              <a:t>1</a:t>
            </a:r>
            <a:r>
              <a:rPr lang="zh-CN" altLang="en-US" sz="1800" dirty="0" smtClean="0"/>
              <a:t>）</a:t>
            </a:r>
            <a:r>
              <a:rPr sz="1800" dirty="0" smtClean="0"/>
              <a:t>计算商品参考定价</a:t>
            </a:r>
            <a:r>
              <a:rPr lang="en-US" altLang="zh-CN" sz="1800" dirty="0" smtClean="0"/>
              <a:t>                                      </a:t>
            </a:r>
            <a:r>
              <a:rPr lang="zh-CN" altLang="en-US" sz="1800" dirty="0" smtClean="0"/>
              <a:t> （</a:t>
            </a:r>
            <a:r>
              <a:rPr lang="en-US" altLang="zh-CN" sz="1800" dirty="0" smtClean="0"/>
              <a:t>2</a:t>
            </a:r>
            <a:r>
              <a:rPr lang="zh-CN" altLang="en-US" sz="1800" dirty="0" smtClean="0"/>
              <a:t>）采集价格数据</a:t>
            </a:r>
            <a:endParaRPr lang="zh-CN" altLang="en-US" sz="1800" dirty="0" smtClean="0"/>
          </a:p>
        </p:txBody>
      </p:sp>
      <p:pic>
        <p:nvPicPr>
          <p:cNvPr id="13" name="图片 12"/>
          <p:cNvPicPr>
            <a:picLocks noChangeAspect="1"/>
          </p:cNvPicPr>
          <p:nvPr>
            <p:custDataLst>
              <p:tags r:id="rId5"/>
            </p:custDataLst>
          </p:nvPr>
        </p:nvPicPr>
        <p:blipFill>
          <a:blip r:embed="rId6"/>
          <a:stretch>
            <a:fillRect/>
          </a:stretch>
        </p:blipFill>
        <p:spPr>
          <a:xfrm>
            <a:off x="1242060" y="1049655"/>
            <a:ext cx="4359910" cy="1980565"/>
          </a:xfrm>
          <a:prstGeom prst="rect">
            <a:avLst/>
          </a:prstGeom>
        </p:spPr>
      </p:pic>
      <p:pic>
        <p:nvPicPr>
          <p:cNvPr id="14" name="图片 13"/>
          <p:cNvPicPr>
            <a:picLocks noChangeAspect="1"/>
          </p:cNvPicPr>
          <p:nvPr>
            <p:custDataLst>
              <p:tags r:id="rId7"/>
            </p:custDataLst>
          </p:nvPr>
        </p:nvPicPr>
        <p:blipFill>
          <a:blip r:embed="rId8"/>
          <a:stretch>
            <a:fillRect/>
          </a:stretch>
        </p:blipFill>
        <p:spPr>
          <a:xfrm>
            <a:off x="6101080" y="1072515"/>
            <a:ext cx="4184650" cy="1931035"/>
          </a:xfrm>
          <a:prstGeom prst="rect">
            <a:avLst/>
          </a:prstGeom>
        </p:spPr>
      </p:pic>
      <p:sp>
        <p:nvSpPr>
          <p:cNvPr id="2" name="矩形 1"/>
          <p:cNvSpPr/>
          <p:nvPr>
            <p:custDataLst>
              <p:tags r:id="rId9"/>
            </p:custDataLst>
          </p:nvPr>
        </p:nvSpPr>
        <p:spPr>
          <a:xfrm>
            <a:off x="1357630" y="6229350"/>
            <a:ext cx="9171940" cy="4337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文本框 2"/>
          <p:cNvSpPr txBox="1"/>
          <p:nvPr>
            <p:custDataLst>
              <p:tags r:id="rId10"/>
            </p:custDataLst>
          </p:nvPr>
        </p:nvSpPr>
        <p:spPr>
          <a:xfrm>
            <a:off x="1666240" y="6229350"/>
            <a:ext cx="8863330" cy="368300"/>
          </a:xfrm>
          <a:prstGeom prst="rect">
            <a:avLst/>
          </a:prstGeom>
          <a:noFill/>
        </p:spPr>
        <p:txBody>
          <a:bodyPr wrap="square" rtlCol="0">
            <a:spAutoFit/>
          </a:bodyPr>
          <a:lstStyle/>
          <a:p>
            <a:r>
              <a:rPr lang="en-US" altLang="zh-CN" sz="1800" dirty="0" smtClean="0"/>
              <a:t>             </a:t>
            </a:r>
            <a:r>
              <a:rPr lang="zh-CN" altLang="en-US" sz="1800" dirty="0" smtClean="0"/>
              <a:t>（</a:t>
            </a:r>
            <a:r>
              <a:rPr lang="en-US" altLang="zh-CN" sz="1800" dirty="0" smtClean="0"/>
              <a:t>3</a:t>
            </a:r>
            <a:r>
              <a:rPr lang="zh-CN" altLang="en-US" sz="1800" dirty="0" smtClean="0"/>
              <a:t>）</a:t>
            </a:r>
            <a:r>
              <a:rPr sz="1800" dirty="0" smtClean="0"/>
              <a:t>计算折扣率</a:t>
            </a:r>
            <a:r>
              <a:rPr lang="en-US" altLang="zh-CN" sz="1800" dirty="0" smtClean="0"/>
              <a:t>                                         </a:t>
            </a:r>
            <a:r>
              <a:rPr lang="zh-CN" altLang="en-US" sz="1800" dirty="0" smtClean="0"/>
              <a:t> （</a:t>
            </a:r>
            <a:r>
              <a:rPr lang="en-US" altLang="zh-CN" sz="1800" dirty="0" smtClean="0"/>
              <a:t>4</a:t>
            </a:r>
            <a:r>
              <a:rPr lang="zh-CN" altLang="en-US" sz="1800" dirty="0" smtClean="0"/>
              <a:t>）计算促销定价</a:t>
            </a:r>
            <a:endParaRPr lang="zh-CN" altLang="en-US" sz="1800" dirty="0" smtClean="0"/>
          </a:p>
        </p:txBody>
      </p:sp>
      <p:pic>
        <p:nvPicPr>
          <p:cNvPr id="4" name="图片 3"/>
          <p:cNvPicPr>
            <a:picLocks noChangeAspect="1"/>
          </p:cNvPicPr>
          <p:nvPr>
            <p:custDataLst>
              <p:tags r:id="rId11"/>
            </p:custDataLst>
          </p:nvPr>
        </p:nvPicPr>
        <p:blipFill>
          <a:blip r:embed="rId12"/>
          <a:srcRect r="30311"/>
          <a:stretch>
            <a:fillRect/>
          </a:stretch>
        </p:blipFill>
        <p:spPr>
          <a:xfrm>
            <a:off x="1709420" y="3714115"/>
            <a:ext cx="3282950" cy="2376805"/>
          </a:xfrm>
          <a:prstGeom prst="rect">
            <a:avLst/>
          </a:prstGeom>
        </p:spPr>
      </p:pic>
      <p:pic>
        <p:nvPicPr>
          <p:cNvPr id="5" name="图片 4"/>
          <p:cNvPicPr>
            <a:picLocks noChangeAspect="1"/>
          </p:cNvPicPr>
          <p:nvPr>
            <p:custDataLst>
              <p:tags r:id="rId13"/>
            </p:custDataLst>
          </p:nvPr>
        </p:nvPicPr>
        <p:blipFill>
          <a:blip r:embed="rId14"/>
          <a:stretch>
            <a:fillRect/>
          </a:stretch>
        </p:blipFill>
        <p:spPr>
          <a:xfrm>
            <a:off x="5699760" y="3714115"/>
            <a:ext cx="4585970" cy="23761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5"/>
          <p:cNvSpPr/>
          <p:nvPr>
            <p:custDataLst>
              <p:tags r:id="rId1"/>
            </p:custDataLst>
          </p:nvPr>
        </p:nvSpPr>
        <p:spPr>
          <a:xfrm flipH="1">
            <a:off x="9499852" y="742533"/>
            <a:ext cx="2688681" cy="522982"/>
          </a:xfrm>
          <a:prstGeom prst="rect">
            <a:avLst/>
          </a:prstGeom>
          <a:solidFill>
            <a:schemeClr val="accent1"/>
          </a:solidFill>
          <a:ln w="9525">
            <a:noFill/>
          </a:ln>
        </p:spPr>
        <p:txBody>
          <a:bodyPr wrap="square" lIns="91396" tIns="45699" rIns="91396" bIns="45699" rtlCol="0" anchor="t">
            <a:spAutoFit/>
          </a:bodyPr>
          <a:lstStyle/>
          <a:p>
            <a:pPr lvl="0" algn="ctr"/>
            <a:r>
              <a:rPr lang="en-US" altLang="zh-CN" sz="2800" dirty="0">
                <a:solidFill>
                  <a:schemeClr val="bg1"/>
                </a:solidFill>
                <a:cs typeface="+mn-ea"/>
                <a:sym typeface="+mn-lt"/>
              </a:rPr>
              <a:t>CONTENTS</a:t>
            </a:r>
            <a:endParaRPr lang="en-US" altLang="zh-CN" sz="2800" dirty="0">
              <a:solidFill>
                <a:schemeClr val="bg1"/>
              </a:solidFill>
              <a:cs typeface="+mn-ea"/>
              <a:sym typeface="+mn-lt"/>
            </a:endParaRPr>
          </a:p>
        </p:txBody>
      </p:sp>
      <p:sp>
        <p:nvSpPr>
          <p:cNvPr id="3" name="TextBox 25"/>
          <p:cNvSpPr txBox="1"/>
          <p:nvPr>
            <p:custDataLst>
              <p:tags r:id="rId2"/>
            </p:custDataLst>
          </p:nvPr>
        </p:nvSpPr>
        <p:spPr>
          <a:xfrm flipH="1">
            <a:off x="8974264" y="1318376"/>
            <a:ext cx="959686" cy="461431"/>
          </a:xfrm>
          <a:prstGeom prst="rect">
            <a:avLst/>
          </a:prstGeom>
          <a:noFill/>
        </p:spPr>
        <p:txBody>
          <a:bodyPr wrap="square" lIns="91396" tIns="45699" rIns="91396" bIns="45699" rtlCol="0">
            <a:spAutoFit/>
            <a:scene3d>
              <a:camera prst="orthographicFront"/>
              <a:lightRig rig="threePt" dir="t"/>
            </a:scene3d>
          </a:bodyPr>
          <a:lstStyle/>
          <a:p>
            <a:pPr lvl="0" algn="r" fontAlgn="base"/>
            <a:r>
              <a:rPr lang="zh-CN" altLang="en-US" b="1" noProof="1">
                <a:solidFill>
                  <a:schemeClr val="accent1"/>
                </a:solidFill>
                <a:cs typeface="+mn-ea"/>
                <a:sym typeface="+mn-lt"/>
              </a:rPr>
              <a:t>目 录 </a:t>
            </a:r>
            <a:endParaRPr lang="zh-CN" altLang="en-US" b="1" noProof="1">
              <a:solidFill>
                <a:schemeClr val="accent1"/>
              </a:solidFill>
              <a:cs typeface="+mn-ea"/>
              <a:sym typeface="+mn-lt"/>
            </a:endParaRPr>
          </a:p>
        </p:txBody>
      </p:sp>
      <p:sp>
        <p:nvSpPr>
          <p:cNvPr id="6" name="MH_Entry_1">
            <a:hlinkClick r:id="" action="ppaction://noaction"/>
          </p:cNvPr>
          <p:cNvSpPr txBox="1"/>
          <p:nvPr>
            <p:custDataLst>
              <p:tags r:id="rId3"/>
            </p:custDataLst>
          </p:nvPr>
        </p:nvSpPr>
        <p:spPr>
          <a:xfrm>
            <a:off x="1132211" y="1265396"/>
            <a:ext cx="3884076" cy="444003"/>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tx1">
              <a:lumMod val="50000"/>
              <a:lumOff val="50000"/>
            </a:schemeClr>
          </a:solidFill>
          <a:ln>
            <a:noFill/>
          </a:ln>
        </p:spPr>
        <p:txBody>
          <a:bodyPr wrap="square" lIns="71966" tIns="0" rIns="287860" bIns="0" anchor="ctr">
            <a:normAutofit/>
          </a:bodyPr>
          <a:lstStyle/>
          <a:p>
            <a:pPr lvl="0" algn="ctr">
              <a:buClrTx/>
              <a:buSzTx/>
              <a:buFontTx/>
            </a:pPr>
            <a:r>
              <a:rPr lang="zh-CN" altLang="en-US" smtClean="0">
                <a:solidFill>
                  <a:schemeClr val="bg1"/>
                </a:solidFill>
                <a:cs typeface="+mn-ea"/>
                <a:sym typeface="+mn-lt"/>
              </a:rPr>
              <a:t>通过数据化分析规划商品</a:t>
            </a:r>
            <a:endParaRPr lang="zh-CN" altLang="en-US" smtClean="0">
              <a:solidFill>
                <a:schemeClr val="bg1"/>
              </a:solidFill>
              <a:cs typeface="+mn-ea"/>
              <a:sym typeface="+mn-lt"/>
            </a:endParaRPr>
          </a:p>
        </p:txBody>
      </p:sp>
      <p:sp>
        <p:nvSpPr>
          <p:cNvPr id="7" name="MH_Number_1">
            <a:hlinkClick r:id="" action="ppaction://noaction"/>
          </p:cNvPr>
          <p:cNvSpPr/>
          <p:nvPr>
            <p:custDataLst>
              <p:tags r:id="rId4"/>
            </p:custDataLst>
          </p:nvPr>
        </p:nvSpPr>
        <p:spPr>
          <a:xfrm>
            <a:off x="5015959" y="5627907"/>
            <a:ext cx="1493144" cy="51252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9525" cap="sq">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699" rIns="0" bIns="45699" numCol="1" spcCol="0" rtlCol="0" fromWordArt="0" anchor="ctr" anchorCtr="0" forceAA="0" compatLnSpc="1">
            <a:noAutofit/>
          </a:bodyPr>
          <a:lstStyle/>
          <a:p>
            <a:pPr lvl="0" algn="ctr">
              <a:spcBef>
                <a:spcPct val="0"/>
              </a:spcBef>
            </a:pPr>
            <a:r>
              <a:rPr lang="zh-CN" altLang="en-US" dirty="0" smtClean="0">
                <a:solidFill>
                  <a:schemeClr val="accent1"/>
                </a:solidFill>
                <a:cs typeface="+mn-ea"/>
                <a:sym typeface="+mn-lt"/>
              </a:rPr>
              <a:t>实训</a:t>
            </a:r>
            <a:endParaRPr lang="zh-CN" altLang="en-US" dirty="0" smtClean="0">
              <a:solidFill>
                <a:schemeClr val="accent1"/>
              </a:solidFill>
              <a:cs typeface="+mn-ea"/>
              <a:sym typeface="+mn-lt"/>
            </a:endParaRPr>
          </a:p>
        </p:txBody>
      </p:sp>
      <p:sp>
        <p:nvSpPr>
          <p:cNvPr id="8" name="MH_Entry_2">
            <a:hlinkClick r:id="" action="ppaction://noaction"/>
          </p:cNvPr>
          <p:cNvSpPr txBox="1"/>
          <p:nvPr>
            <p:custDataLst>
              <p:tags r:id="rId5"/>
            </p:custDataLst>
          </p:nvPr>
        </p:nvSpPr>
        <p:spPr>
          <a:xfrm>
            <a:off x="1132211" y="2342704"/>
            <a:ext cx="3884076" cy="444003"/>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tx1">
              <a:lumMod val="50000"/>
              <a:lumOff val="50000"/>
            </a:schemeClr>
          </a:solidFill>
          <a:ln>
            <a:noFill/>
          </a:ln>
        </p:spPr>
        <p:txBody>
          <a:bodyPr wrap="square" lIns="71966" tIns="0" rIns="287860" bIns="0" anchor="ctr">
            <a:normAutofit/>
          </a:bodyPr>
          <a:lstStyle/>
          <a:p>
            <a:pPr algn="ctr"/>
            <a:r>
              <a:rPr lang="zh-CN" altLang="en-US" smtClean="0">
                <a:solidFill>
                  <a:schemeClr val="bg1"/>
                </a:solidFill>
                <a:cs typeface="+mn-ea"/>
                <a:sym typeface="+mn-lt"/>
              </a:rPr>
              <a:t>分析商品流量数据</a:t>
            </a:r>
            <a:endParaRPr lang="zh-CN" altLang="en-US" smtClean="0">
              <a:solidFill>
                <a:schemeClr val="bg1"/>
              </a:solidFill>
              <a:cs typeface="+mn-ea"/>
              <a:sym typeface="+mn-lt"/>
            </a:endParaRPr>
          </a:p>
        </p:txBody>
      </p:sp>
      <p:sp>
        <p:nvSpPr>
          <p:cNvPr id="14" name="MH_Number_1">
            <a:hlinkClick r:id="" action="ppaction://noaction"/>
          </p:cNvPr>
          <p:cNvSpPr/>
          <p:nvPr>
            <p:custDataLst>
              <p:tags r:id="rId6"/>
            </p:custDataLst>
          </p:nvPr>
        </p:nvSpPr>
        <p:spPr>
          <a:xfrm>
            <a:off x="5015959" y="2266170"/>
            <a:ext cx="1493144" cy="51252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9525" cap="sq">
            <a:solidFill>
              <a:schemeClr val="tx1">
                <a:lumMod val="50000"/>
                <a:lumOff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699" rIns="0" bIns="45699" numCol="1" spcCol="0" rtlCol="0" fromWordArt="0" anchor="ctr" anchorCtr="0" forceAA="0" compatLnSpc="1">
            <a:noAutofit/>
          </a:bodyPr>
          <a:lstStyle/>
          <a:p>
            <a:pPr lvl="0" algn="ctr">
              <a:spcBef>
                <a:spcPct val="0"/>
              </a:spcBef>
            </a:pPr>
            <a:r>
              <a:rPr lang="zh-CN" altLang="en-US" dirty="0" smtClean="0">
                <a:solidFill>
                  <a:schemeClr val="tx1">
                    <a:lumMod val="50000"/>
                    <a:lumOff val="50000"/>
                  </a:schemeClr>
                </a:solidFill>
                <a:cs typeface="+mn-ea"/>
                <a:sym typeface="+mn-lt"/>
              </a:rPr>
              <a:t>任务二</a:t>
            </a:r>
            <a:endParaRPr lang="zh-CN" altLang="en-US" dirty="0">
              <a:solidFill>
                <a:schemeClr val="tx1">
                  <a:lumMod val="50000"/>
                  <a:lumOff val="50000"/>
                </a:schemeClr>
              </a:solidFill>
              <a:cs typeface="+mn-ea"/>
              <a:sym typeface="+mn-lt"/>
            </a:endParaRPr>
          </a:p>
        </p:txBody>
      </p:sp>
      <p:pic>
        <p:nvPicPr>
          <p:cNvPr id="9" name="图片 8"/>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7661756" y="1843973"/>
            <a:ext cx="4526777" cy="4519803"/>
          </a:xfrm>
          <a:prstGeom prst="rect">
            <a:avLst/>
          </a:prstGeom>
        </p:spPr>
      </p:pic>
      <p:sp>
        <p:nvSpPr>
          <p:cNvPr id="10" name="MH_Entry_2">
            <a:hlinkClick r:id="" action="ppaction://noaction"/>
          </p:cNvPr>
          <p:cNvSpPr txBox="1"/>
          <p:nvPr>
            <p:custDataLst>
              <p:tags r:id="rId9"/>
            </p:custDataLst>
          </p:nvPr>
        </p:nvSpPr>
        <p:spPr>
          <a:xfrm>
            <a:off x="1127131" y="5696664"/>
            <a:ext cx="3884076" cy="444003"/>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accent1"/>
          </a:solidFill>
          <a:ln>
            <a:noFill/>
          </a:ln>
        </p:spPr>
        <p:txBody>
          <a:bodyPr wrap="square" lIns="71966" tIns="0" rIns="287860" bIns="0" anchor="ctr">
            <a:noAutofit/>
          </a:bodyPr>
          <a:lstStyle/>
          <a:p>
            <a:pPr lvl="0" algn="ctr">
              <a:buClrTx/>
              <a:buSzTx/>
              <a:buFontTx/>
            </a:pPr>
            <a:r>
              <a:rPr lang="zh-CN" altLang="en-US" smtClean="0">
                <a:solidFill>
                  <a:schemeClr val="bg1"/>
                </a:solidFill>
                <a:cs typeface="+mn-ea"/>
                <a:sym typeface="+mn-lt"/>
              </a:rPr>
              <a:t>综合实训</a:t>
            </a:r>
            <a:endParaRPr lang="zh-CN" altLang="en-US" smtClean="0">
              <a:solidFill>
                <a:schemeClr val="bg1"/>
              </a:solidFill>
              <a:cs typeface="+mn-ea"/>
              <a:sym typeface="+mn-lt"/>
            </a:endParaRPr>
          </a:p>
        </p:txBody>
      </p:sp>
      <p:sp>
        <p:nvSpPr>
          <p:cNvPr id="22" name="MH_Entry_2">
            <a:hlinkClick r:id="" action="ppaction://noaction"/>
          </p:cNvPr>
          <p:cNvSpPr txBox="1"/>
          <p:nvPr>
            <p:custDataLst>
              <p:tags r:id="rId10"/>
            </p:custDataLst>
          </p:nvPr>
        </p:nvSpPr>
        <p:spPr>
          <a:xfrm>
            <a:off x="1132211" y="3457127"/>
            <a:ext cx="3884076" cy="444003"/>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tx1">
              <a:lumMod val="50000"/>
              <a:lumOff val="50000"/>
            </a:schemeClr>
          </a:solidFill>
          <a:ln>
            <a:noFill/>
          </a:ln>
        </p:spPr>
        <p:txBody>
          <a:bodyPr wrap="square" lIns="71966" tIns="0" rIns="287860" bIns="0" anchor="ctr">
            <a:normAutofit/>
          </a:bodyPr>
          <a:lstStyle/>
          <a:p>
            <a:pPr algn="ctr"/>
            <a:r>
              <a:rPr lang="zh-CN" altLang="en-US" smtClean="0">
                <a:solidFill>
                  <a:schemeClr val="bg1"/>
                </a:solidFill>
                <a:cs typeface="+mn-ea"/>
                <a:sym typeface="+mn-lt"/>
              </a:rPr>
              <a:t>分析商品库存数据</a:t>
            </a:r>
            <a:endParaRPr lang="zh-CN" altLang="en-US" smtClean="0">
              <a:solidFill>
                <a:schemeClr val="bg1"/>
              </a:solidFill>
              <a:cs typeface="+mn-ea"/>
              <a:sym typeface="+mn-lt"/>
            </a:endParaRPr>
          </a:p>
        </p:txBody>
      </p:sp>
      <p:sp>
        <p:nvSpPr>
          <p:cNvPr id="23" name="MH_Number_1">
            <a:hlinkClick r:id="" action="ppaction://noaction"/>
          </p:cNvPr>
          <p:cNvSpPr/>
          <p:nvPr>
            <p:custDataLst>
              <p:tags r:id="rId11"/>
            </p:custDataLst>
          </p:nvPr>
        </p:nvSpPr>
        <p:spPr>
          <a:xfrm>
            <a:off x="5015959" y="3380593"/>
            <a:ext cx="1493144" cy="51252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9525" cap="sq">
            <a:solidFill>
              <a:schemeClr val="tx1">
                <a:lumMod val="50000"/>
                <a:lumOff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699" rIns="0" bIns="45699" numCol="1" spcCol="0" rtlCol="0" fromWordArt="0" anchor="ctr" anchorCtr="0" forceAA="0" compatLnSpc="1">
            <a:noAutofit/>
          </a:bodyPr>
          <a:lstStyle/>
          <a:p>
            <a:pPr lvl="0" algn="ctr">
              <a:spcBef>
                <a:spcPct val="0"/>
              </a:spcBef>
            </a:pPr>
            <a:r>
              <a:rPr lang="zh-CN" altLang="en-US" smtClean="0">
                <a:solidFill>
                  <a:schemeClr val="tx1">
                    <a:lumMod val="50000"/>
                    <a:lumOff val="50000"/>
                  </a:schemeClr>
                </a:solidFill>
                <a:cs typeface="+mn-ea"/>
                <a:sym typeface="+mn-lt"/>
              </a:rPr>
              <a:t>任务三</a:t>
            </a:r>
            <a:endParaRPr lang="zh-CN" altLang="en-US" dirty="0">
              <a:solidFill>
                <a:schemeClr val="tx1">
                  <a:lumMod val="50000"/>
                  <a:lumOff val="50000"/>
                </a:schemeClr>
              </a:solidFill>
              <a:cs typeface="+mn-ea"/>
              <a:sym typeface="+mn-lt"/>
            </a:endParaRPr>
          </a:p>
        </p:txBody>
      </p:sp>
      <p:sp>
        <p:nvSpPr>
          <p:cNvPr id="24" name="MH_Entry_2">
            <a:hlinkClick r:id="" action="ppaction://noaction"/>
          </p:cNvPr>
          <p:cNvSpPr txBox="1"/>
          <p:nvPr>
            <p:custDataLst>
              <p:tags r:id="rId12"/>
            </p:custDataLst>
          </p:nvPr>
        </p:nvSpPr>
        <p:spPr>
          <a:xfrm>
            <a:off x="1132211" y="4574727"/>
            <a:ext cx="3884076" cy="444003"/>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tx1">
              <a:lumMod val="50000"/>
              <a:lumOff val="50000"/>
            </a:schemeClr>
          </a:solidFill>
          <a:ln>
            <a:noFill/>
          </a:ln>
        </p:spPr>
        <p:txBody>
          <a:bodyPr wrap="square" lIns="71966" tIns="0" rIns="287860" bIns="0" anchor="ctr">
            <a:normAutofit/>
          </a:bodyPr>
          <a:lstStyle/>
          <a:p>
            <a:pPr algn="ctr"/>
            <a:r>
              <a:rPr lang="zh-CN" altLang="en-US" smtClean="0">
                <a:solidFill>
                  <a:schemeClr val="bg1"/>
                </a:solidFill>
                <a:cs typeface="+mn-ea"/>
                <a:sym typeface="+mn-lt"/>
              </a:rPr>
              <a:t>分析商品定价数据</a:t>
            </a:r>
            <a:endParaRPr lang="zh-CN" altLang="en-US" smtClean="0">
              <a:solidFill>
                <a:schemeClr val="bg1"/>
              </a:solidFill>
              <a:cs typeface="+mn-ea"/>
              <a:sym typeface="+mn-lt"/>
            </a:endParaRPr>
          </a:p>
        </p:txBody>
      </p:sp>
      <p:sp>
        <p:nvSpPr>
          <p:cNvPr id="25" name="MH_Number_1">
            <a:hlinkClick r:id="" action="ppaction://noaction"/>
          </p:cNvPr>
          <p:cNvSpPr/>
          <p:nvPr>
            <p:custDataLst>
              <p:tags r:id="rId13"/>
            </p:custDataLst>
          </p:nvPr>
        </p:nvSpPr>
        <p:spPr>
          <a:xfrm>
            <a:off x="5015959" y="4498193"/>
            <a:ext cx="1493144" cy="51252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9525" cap="sq">
            <a:solidFill>
              <a:schemeClr val="tx1">
                <a:lumMod val="50000"/>
                <a:lumOff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699" rIns="0" bIns="45699" numCol="1" spcCol="0" rtlCol="0" fromWordArt="0" anchor="ctr" anchorCtr="0" forceAA="0" compatLnSpc="1">
            <a:noAutofit/>
          </a:bodyPr>
          <a:lstStyle/>
          <a:p>
            <a:pPr lvl="0" algn="ctr">
              <a:spcBef>
                <a:spcPct val="0"/>
              </a:spcBef>
            </a:pPr>
            <a:r>
              <a:rPr lang="zh-CN" altLang="en-US" smtClean="0">
                <a:solidFill>
                  <a:schemeClr val="tx1">
                    <a:lumMod val="50000"/>
                    <a:lumOff val="50000"/>
                  </a:schemeClr>
                </a:solidFill>
                <a:cs typeface="+mn-ea"/>
                <a:sym typeface="+mn-lt"/>
              </a:rPr>
              <a:t>任务四</a:t>
            </a:r>
            <a:endParaRPr lang="en-US" altLang="zh-CN" dirty="0" smtClean="0">
              <a:solidFill>
                <a:schemeClr val="tx1">
                  <a:lumMod val="50000"/>
                  <a:lumOff val="50000"/>
                </a:schemeClr>
              </a:solidFill>
              <a:cs typeface="+mn-ea"/>
              <a:sym typeface="+mn-lt"/>
            </a:endParaRPr>
          </a:p>
        </p:txBody>
      </p:sp>
      <p:sp>
        <p:nvSpPr>
          <p:cNvPr id="26" name="MH_Number_1">
            <a:hlinkClick r:id="" action="ppaction://noaction"/>
          </p:cNvPr>
          <p:cNvSpPr/>
          <p:nvPr>
            <p:custDataLst>
              <p:tags r:id="rId14"/>
            </p:custDataLst>
          </p:nvPr>
        </p:nvSpPr>
        <p:spPr>
          <a:xfrm>
            <a:off x="5011514" y="1195560"/>
            <a:ext cx="1493144" cy="51252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9525" cap="sq">
            <a:solidFill>
              <a:schemeClr val="tx1">
                <a:lumMod val="50000"/>
                <a:lumOff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699" rIns="0" bIns="45699" numCol="1" spcCol="0" rtlCol="0" fromWordArt="0" anchor="ctr" anchorCtr="0" forceAA="0" compatLnSpc="1">
            <a:noAutofit/>
          </a:bodyPr>
          <a:lstStyle/>
          <a:p>
            <a:pPr lvl="0" algn="ctr">
              <a:spcBef>
                <a:spcPct val="0"/>
              </a:spcBef>
            </a:pPr>
            <a:r>
              <a:rPr lang="zh-CN" altLang="en-US" dirty="0" smtClean="0">
                <a:solidFill>
                  <a:schemeClr val="tx1">
                    <a:lumMod val="50000"/>
                    <a:lumOff val="50000"/>
                  </a:schemeClr>
                </a:solidFill>
                <a:cs typeface="+mn-ea"/>
                <a:sym typeface="+mn-lt"/>
              </a:rPr>
              <a:t>任务一</a:t>
            </a:r>
            <a:endParaRPr lang="zh-CN" altLang="en-US" dirty="0">
              <a:solidFill>
                <a:schemeClr val="tx1">
                  <a:lumMod val="50000"/>
                  <a:lumOff val="50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5"/>
          <p:cNvSpPr txBox="1">
            <a:spLocks noChangeArrowheads="1"/>
          </p:cNvSpPr>
          <p:nvPr/>
        </p:nvSpPr>
        <p:spPr bwMode="auto">
          <a:xfrm>
            <a:off x="6772106" y="444222"/>
            <a:ext cx="19666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dist"/>
            <a:r>
              <a:rPr lang="zh-CN" altLang="en-US" sz="2400" b="1" dirty="0" smtClean="0">
                <a:solidFill>
                  <a:schemeClr val="accent1"/>
                </a:solidFill>
                <a:latin typeface="+mn-lt"/>
                <a:ea typeface="+mn-ea"/>
                <a:cs typeface="+mn-ea"/>
                <a:sym typeface="+mn-lt"/>
              </a:rPr>
              <a:t>综合实训</a:t>
            </a:r>
            <a:endParaRPr lang="en-US" altLang="zh-CN" sz="2400" b="1" dirty="0">
              <a:solidFill>
                <a:schemeClr val="accent1"/>
              </a:solidFill>
              <a:latin typeface="+mn-lt"/>
              <a:ea typeface="+mn-ea"/>
              <a:cs typeface="+mn-ea"/>
              <a:sym typeface="+mn-lt"/>
            </a:endParaRPr>
          </a:p>
        </p:txBody>
      </p:sp>
      <p:sp>
        <p:nvSpPr>
          <p:cNvPr id="77" name="TextBox 25"/>
          <p:cNvSpPr/>
          <p:nvPr/>
        </p:nvSpPr>
        <p:spPr>
          <a:xfrm flipH="1">
            <a:off x="8958725" y="413466"/>
            <a:ext cx="3229808" cy="400067"/>
          </a:xfrm>
          <a:prstGeom prst="rect">
            <a:avLst/>
          </a:prstGeom>
          <a:solidFill>
            <a:schemeClr val="accent1"/>
          </a:solidFill>
          <a:ln w="9525">
            <a:noFill/>
          </a:ln>
        </p:spPr>
        <p:txBody>
          <a:bodyPr wrap="square" lIns="91396" tIns="45699" rIns="91396" bIns="45699" rtlCol="0" anchor="t">
            <a:spAutoFit/>
          </a:bodyPr>
          <a:lstStyle/>
          <a:p>
            <a:pPr lvl="0" algn="ctr"/>
            <a:r>
              <a:rPr lang="en-US" altLang="zh-CN" sz="2000" dirty="0">
                <a:solidFill>
                  <a:schemeClr val="bg1"/>
                </a:solidFill>
                <a:cs typeface="+mn-ea"/>
                <a:sym typeface="+mn-lt"/>
              </a:rPr>
              <a:t>Comprehensive Training</a:t>
            </a:r>
            <a:endParaRPr lang="en-US" altLang="zh-CN" sz="2000" dirty="0">
              <a:solidFill>
                <a:schemeClr val="bg1"/>
              </a:solidFill>
              <a:cs typeface="+mn-ea"/>
              <a:sym typeface="+mn-lt"/>
            </a:endParaRPr>
          </a:p>
        </p:txBody>
      </p:sp>
      <p:sp>
        <p:nvSpPr>
          <p:cNvPr id="78" name="矩形 77"/>
          <p:cNvSpPr/>
          <p:nvPr/>
        </p:nvSpPr>
        <p:spPr>
          <a:xfrm>
            <a:off x="1048102" y="1108754"/>
            <a:ext cx="5228590" cy="460375"/>
          </a:xfrm>
          <a:prstGeom prst="rect">
            <a:avLst/>
          </a:prstGeom>
        </p:spPr>
        <p:txBody>
          <a:bodyPr wrap="none">
            <a:spAutoFit/>
          </a:bodyPr>
          <a:lstStyle/>
          <a:p>
            <a:pPr algn="l"/>
            <a:r>
              <a:rPr lang="zh-CN" altLang="en-US">
                <a:solidFill>
                  <a:srgbClr val="E5450F"/>
                </a:solidFill>
                <a:cs typeface="+mn-ea"/>
                <a:sym typeface="+mn-lt"/>
              </a:rPr>
              <a:t>实训一  通过分析商品数据为商品定位</a:t>
            </a:r>
            <a:endParaRPr lang="zh-CN" altLang="en-US">
              <a:solidFill>
                <a:srgbClr val="E5450F"/>
              </a:solidFill>
              <a:cs typeface="+mn-ea"/>
              <a:sym typeface="+mn-lt"/>
            </a:endParaRPr>
          </a:p>
        </p:txBody>
      </p:sp>
      <p:sp>
        <p:nvSpPr>
          <p:cNvPr id="81" name="内容占位符 2"/>
          <p:cNvSpPr txBox="1"/>
          <p:nvPr/>
        </p:nvSpPr>
        <p:spPr>
          <a:xfrm>
            <a:off x="877570" y="2033270"/>
            <a:ext cx="5622290" cy="3463290"/>
          </a:xfrm>
          <a:prstGeom prst="rect">
            <a:avLst/>
          </a:prstGeom>
        </p:spPr>
        <p:txBody>
          <a:bodyPr/>
          <a:lstStyle>
            <a:lvl1pPr marL="0" indent="536575" algn="l" defTabSz="914400" rtl="0" eaLnBrk="1" latinLnBrk="0" hangingPunct="1">
              <a:lnSpc>
                <a:spcPct val="130000"/>
              </a:lnSpc>
              <a:spcBef>
                <a:spcPts val="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b="1" dirty="0">
                <a:cs typeface="+mn-ea"/>
                <a:sym typeface="+mn-lt"/>
              </a:rPr>
              <a:t>实训</a:t>
            </a:r>
            <a:r>
              <a:rPr lang="zh-CN" altLang="en-US" b="1" dirty="0" smtClean="0">
                <a:cs typeface="+mn-ea"/>
                <a:sym typeface="+mn-lt"/>
              </a:rPr>
              <a:t>目标：</a:t>
            </a:r>
            <a:r>
              <a:rPr lang="zh-CN" altLang="en-US" dirty="0">
                <a:cs typeface="+mn-ea"/>
                <a:sym typeface="+mn-lt"/>
              </a:rPr>
              <a:t>先利用现有数据计算相应指标，然后使用柱形图和折线图展示各商品的数据，并分析各商品的表现情况。</a:t>
            </a:r>
            <a:endParaRPr lang="zh-CN" altLang="en-US" dirty="0">
              <a:cs typeface="+mn-ea"/>
              <a:sym typeface="+mn-lt"/>
            </a:endParaRPr>
          </a:p>
          <a:p>
            <a:r>
              <a:rPr lang="zh-CN" altLang="en-US" b="1" dirty="0">
                <a:cs typeface="+mn-ea"/>
                <a:sym typeface="+mn-lt"/>
              </a:rPr>
              <a:t>实</a:t>
            </a:r>
            <a:r>
              <a:rPr lang="zh-CN" altLang="en-US" b="1" dirty="0" smtClean="0">
                <a:cs typeface="+mn-ea"/>
                <a:sym typeface="+mn-lt"/>
              </a:rPr>
              <a:t>训描述：</a:t>
            </a:r>
            <a:r>
              <a:rPr lang="zh-CN" altLang="en-US" dirty="0">
                <a:cs typeface="+mn-ea"/>
                <a:sym typeface="+mn-lt"/>
              </a:rPr>
              <a:t>在 Power BI 中导入“商品定位 .xlsx”文件，新建列计算各商品的点击率、转化率、收藏率、加购率、UV 价值和 UV 利润；然后建立柱形图展示各商品的点击率、转化率、收藏率和加购率，建立折线图展示各商品的 UV 价值和 UV 利润</a:t>
            </a:r>
            <a:r>
              <a:rPr lang="zh-CN" altLang="en-US" dirty="0" smtClean="0">
                <a:cs typeface="+mn-ea"/>
                <a:sym typeface="+mn-lt"/>
              </a:rPr>
              <a:t>。</a:t>
            </a:r>
            <a:endParaRPr lang="zh-CN" altLang="en-US" dirty="0" smtClean="0">
              <a:cs typeface="+mn-ea"/>
              <a:sym typeface="+mn-lt"/>
            </a:endParaRPr>
          </a:p>
        </p:txBody>
      </p:sp>
      <p:sp>
        <p:nvSpPr>
          <p:cNvPr id="9" name="Text Placeholder 4"/>
          <p:cNvSpPr txBox="1"/>
          <p:nvPr/>
        </p:nvSpPr>
        <p:spPr>
          <a:xfrm>
            <a:off x="4955540" y="6071235"/>
            <a:ext cx="1516380" cy="366395"/>
          </a:xfrm>
          <a:prstGeom prst="rect">
            <a:avLst/>
          </a:prstGeom>
          <a:solidFill>
            <a:schemeClr val="accent5">
              <a:lumMod val="40000"/>
              <a:lumOff val="60000"/>
            </a:schemeClr>
          </a:solidFill>
          <a:ln>
            <a:solidFill>
              <a:schemeClr val="accent5">
                <a:lumMod val="40000"/>
                <a:lumOff val="60000"/>
              </a:schemeClr>
            </a:solidFill>
          </a:ln>
        </p:spPr>
        <p:txBody>
          <a:bodyPr wrap="square" lIns="121917" tIns="60958" rIns="121917" bIns="60958" anchor="ctr">
            <a:spAutoFit/>
          </a:bodyPr>
          <a:lstStyle>
            <a:defPPr>
              <a:defRPr lang="en-US"/>
            </a:defPPr>
            <a:lvl1pPr indent="0" defTabSz="914400">
              <a:spcBef>
                <a:spcPct val="20000"/>
              </a:spcBef>
              <a:buFont typeface="Arial" panose="020B0604020202020204" pitchFamily="34" charset="0"/>
              <a:buNone/>
              <a:defRPr sz="1600">
                <a:solidFill>
                  <a:schemeClr val="tx1">
                    <a:lumMod val="75000"/>
                    <a:lumOff val="25000"/>
                  </a:schemeClr>
                </a:solidFill>
                <a:latin typeface="微软雅黑" panose="020B0503020204020204" pitchFamily="34" charset="-122"/>
                <a:ea typeface="微软雅黑" panose="020B0503020204020204" pitchFamily="34" charset="-122"/>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ctr"/>
            <a:r>
              <a:rPr lang="zh-CN" altLang="en-US" dirty="0">
                <a:latin typeface="+mn-lt"/>
                <a:ea typeface="+mn-ea"/>
                <a:cs typeface="+mn-ea"/>
                <a:sym typeface="+mn-lt"/>
              </a:rPr>
              <a:t>参考效果</a:t>
            </a:r>
            <a:endParaRPr lang="en-GB" altLang="zh-CN" dirty="0">
              <a:latin typeface="+mn-lt"/>
              <a:ea typeface="+mn-ea"/>
              <a:cs typeface="+mn-ea"/>
              <a:sym typeface="+mn-lt"/>
            </a:endParaRPr>
          </a:p>
        </p:txBody>
      </p:sp>
      <p:pic>
        <p:nvPicPr>
          <p:cNvPr id="2" name="图片 1"/>
          <p:cNvPicPr>
            <a:picLocks noChangeAspect="1"/>
          </p:cNvPicPr>
          <p:nvPr>
            <p:custDataLst>
              <p:tags r:id="rId1"/>
            </p:custDataLst>
          </p:nvPr>
        </p:nvPicPr>
        <p:blipFill>
          <a:blip r:embed="rId2"/>
          <a:stretch>
            <a:fillRect/>
          </a:stretch>
        </p:blipFill>
        <p:spPr>
          <a:xfrm>
            <a:off x="6710045" y="2291080"/>
            <a:ext cx="5017770" cy="282067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5"/>
          <p:cNvSpPr txBox="1">
            <a:spLocks noChangeArrowheads="1"/>
          </p:cNvSpPr>
          <p:nvPr>
            <p:custDataLst>
              <p:tags r:id="rId1"/>
            </p:custDataLst>
          </p:nvPr>
        </p:nvSpPr>
        <p:spPr bwMode="auto">
          <a:xfrm>
            <a:off x="6772106" y="444222"/>
            <a:ext cx="19666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dist"/>
            <a:r>
              <a:rPr lang="zh-CN" altLang="en-US" sz="2400" b="1" dirty="0" smtClean="0">
                <a:solidFill>
                  <a:schemeClr val="accent1"/>
                </a:solidFill>
                <a:latin typeface="+mn-lt"/>
                <a:ea typeface="+mn-ea"/>
                <a:cs typeface="+mn-ea"/>
                <a:sym typeface="+mn-lt"/>
              </a:rPr>
              <a:t>综合实训</a:t>
            </a:r>
            <a:endParaRPr lang="en-US" altLang="zh-CN" sz="2400" b="1" dirty="0">
              <a:solidFill>
                <a:schemeClr val="accent1"/>
              </a:solidFill>
              <a:latin typeface="+mn-lt"/>
              <a:ea typeface="+mn-ea"/>
              <a:cs typeface="+mn-ea"/>
              <a:sym typeface="+mn-lt"/>
            </a:endParaRPr>
          </a:p>
        </p:txBody>
      </p:sp>
      <p:sp>
        <p:nvSpPr>
          <p:cNvPr id="77" name="TextBox 25"/>
          <p:cNvSpPr/>
          <p:nvPr>
            <p:custDataLst>
              <p:tags r:id="rId2"/>
            </p:custDataLst>
          </p:nvPr>
        </p:nvSpPr>
        <p:spPr>
          <a:xfrm flipH="1">
            <a:off x="8958725" y="413466"/>
            <a:ext cx="3229808" cy="400067"/>
          </a:xfrm>
          <a:prstGeom prst="rect">
            <a:avLst/>
          </a:prstGeom>
          <a:solidFill>
            <a:schemeClr val="accent1"/>
          </a:solidFill>
          <a:ln w="9525">
            <a:noFill/>
          </a:ln>
        </p:spPr>
        <p:txBody>
          <a:bodyPr wrap="square" lIns="91396" tIns="45699" rIns="91396" bIns="45699" rtlCol="0" anchor="t">
            <a:spAutoFit/>
          </a:bodyPr>
          <a:lstStyle/>
          <a:p>
            <a:pPr lvl="0" algn="ctr"/>
            <a:r>
              <a:rPr lang="en-US" altLang="zh-CN" sz="2000" dirty="0">
                <a:solidFill>
                  <a:schemeClr val="bg1"/>
                </a:solidFill>
                <a:cs typeface="+mn-ea"/>
                <a:sym typeface="+mn-lt"/>
              </a:rPr>
              <a:t>Comprehensive Training</a:t>
            </a:r>
            <a:endParaRPr lang="en-US" altLang="zh-CN" sz="2000" dirty="0">
              <a:solidFill>
                <a:schemeClr val="bg1"/>
              </a:solidFill>
              <a:cs typeface="+mn-ea"/>
              <a:sym typeface="+mn-lt"/>
            </a:endParaRPr>
          </a:p>
        </p:txBody>
      </p:sp>
      <p:sp>
        <p:nvSpPr>
          <p:cNvPr id="78" name="矩形 77"/>
          <p:cNvSpPr/>
          <p:nvPr>
            <p:custDataLst>
              <p:tags r:id="rId3"/>
            </p:custDataLst>
          </p:nvPr>
        </p:nvSpPr>
        <p:spPr>
          <a:xfrm>
            <a:off x="1048102" y="1108754"/>
            <a:ext cx="4923790" cy="460375"/>
          </a:xfrm>
          <a:prstGeom prst="rect">
            <a:avLst/>
          </a:prstGeom>
        </p:spPr>
        <p:txBody>
          <a:bodyPr wrap="none">
            <a:spAutoFit/>
          </a:bodyPr>
          <a:lstStyle/>
          <a:p>
            <a:pPr algn="l"/>
            <a:r>
              <a:rPr lang="zh-CN" altLang="en-US">
                <a:solidFill>
                  <a:srgbClr val="E5450F"/>
                </a:solidFill>
                <a:cs typeface="+mn-ea"/>
                <a:sym typeface="+mn-lt"/>
              </a:rPr>
              <a:t>实训二  分析各流量渠道的转化效果</a:t>
            </a:r>
            <a:endParaRPr lang="zh-CN" altLang="en-US">
              <a:solidFill>
                <a:srgbClr val="E5450F"/>
              </a:solidFill>
              <a:cs typeface="+mn-ea"/>
              <a:sym typeface="+mn-lt"/>
            </a:endParaRPr>
          </a:p>
        </p:txBody>
      </p:sp>
      <p:sp>
        <p:nvSpPr>
          <p:cNvPr id="81" name="内容占位符 2"/>
          <p:cNvSpPr txBox="1"/>
          <p:nvPr>
            <p:custDataLst>
              <p:tags r:id="rId4"/>
            </p:custDataLst>
          </p:nvPr>
        </p:nvSpPr>
        <p:spPr>
          <a:xfrm>
            <a:off x="877570" y="2033270"/>
            <a:ext cx="5622290" cy="3463290"/>
          </a:xfrm>
          <a:prstGeom prst="rect">
            <a:avLst/>
          </a:prstGeom>
        </p:spPr>
        <p:txBody>
          <a:bodyPr/>
          <a:lstStyle>
            <a:lvl1pPr marL="0" indent="536575" algn="l" defTabSz="914400" rtl="0" eaLnBrk="1" latinLnBrk="0" hangingPunct="1">
              <a:lnSpc>
                <a:spcPct val="130000"/>
              </a:lnSpc>
              <a:spcBef>
                <a:spcPts val="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b="1" dirty="0">
                <a:cs typeface="+mn-ea"/>
                <a:sym typeface="+mn-lt"/>
              </a:rPr>
              <a:t>实训</a:t>
            </a:r>
            <a:r>
              <a:rPr lang="zh-CN" altLang="en-US" b="1" dirty="0" smtClean="0">
                <a:cs typeface="+mn-ea"/>
                <a:sym typeface="+mn-lt"/>
              </a:rPr>
              <a:t>目标：</a:t>
            </a:r>
            <a:r>
              <a:rPr lang="zh-CN" altLang="en-US" dirty="0">
                <a:cs typeface="+mn-ea"/>
                <a:sym typeface="+mn-lt"/>
              </a:rPr>
              <a:t>先利用现有数据计算下单转化率和支付转化率，然后使用组合图展示各流量渠道的数据，并分析各流量渠道的转化效果。</a:t>
            </a:r>
            <a:endParaRPr lang="zh-CN" altLang="en-US" dirty="0">
              <a:cs typeface="+mn-ea"/>
              <a:sym typeface="+mn-lt"/>
            </a:endParaRPr>
          </a:p>
          <a:p>
            <a:r>
              <a:rPr lang="zh-CN" altLang="en-US" b="1" dirty="0">
                <a:cs typeface="+mn-ea"/>
                <a:sym typeface="+mn-lt"/>
              </a:rPr>
              <a:t>实</a:t>
            </a:r>
            <a:r>
              <a:rPr lang="zh-CN" altLang="en-US" b="1" dirty="0" smtClean="0">
                <a:cs typeface="+mn-ea"/>
                <a:sym typeface="+mn-lt"/>
              </a:rPr>
              <a:t>训描述：</a:t>
            </a:r>
            <a:r>
              <a:rPr lang="zh-CN" altLang="en-US" dirty="0">
                <a:cs typeface="+mn-ea"/>
                <a:sym typeface="+mn-lt"/>
              </a:rPr>
              <a:t>在 Excel 中打开“流量渠道 .xlsx”文件，计算各商品的下单转化率和支付转化率 ( 下单转化率为下单买家数与访客数的比值，支付转化率为支付买家数与下单买家数的比值）。建立组合图展示各流量渠道的下单转化率与支付转化率，其中支付转化率为次坐标轴</a:t>
            </a:r>
            <a:r>
              <a:rPr lang="zh-CN" altLang="en-US" dirty="0" smtClean="0">
                <a:cs typeface="+mn-ea"/>
                <a:sym typeface="+mn-lt"/>
              </a:rPr>
              <a:t>。</a:t>
            </a:r>
            <a:endParaRPr lang="zh-CN" altLang="en-US" dirty="0" smtClean="0">
              <a:cs typeface="+mn-ea"/>
              <a:sym typeface="+mn-lt"/>
            </a:endParaRPr>
          </a:p>
        </p:txBody>
      </p:sp>
      <p:sp>
        <p:nvSpPr>
          <p:cNvPr id="9" name="Text Placeholder 4"/>
          <p:cNvSpPr txBox="1"/>
          <p:nvPr>
            <p:custDataLst>
              <p:tags r:id="rId5"/>
            </p:custDataLst>
          </p:nvPr>
        </p:nvSpPr>
        <p:spPr>
          <a:xfrm>
            <a:off x="4955540" y="6071235"/>
            <a:ext cx="1516380" cy="366395"/>
          </a:xfrm>
          <a:prstGeom prst="rect">
            <a:avLst/>
          </a:prstGeom>
          <a:solidFill>
            <a:schemeClr val="accent5">
              <a:lumMod val="40000"/>
              <a:lumOff val="60000"/>
            </a:schemeClr>
          </a:solidFill>
          <a:ln>
            <a:solidFill>
              <a:schemeClr val="accent5">
                <a:lumMod val="40000"/>
                <a:lumOff val="60000"/>
              </a:schemeClr>
            </a:solidFill>
          </a:ln>
        </p:spPr>
        <p:txBody>
          <a:bodyPr wrap="square" lIns="121917" tIns="60958" rIns="121917" bIns="60958" anchor="ctr">
            <a:spAutoFit/>
          </a:bodyPr>
          <a:lstStyle>
            <a:defPPr>
              <a:defRPr lang="en-US"/>
            </a:defPPr>
            <a:lvl1pPr indent="0" defTabSz="914400">
              <a:spcBef>
                <a:spcPct val="20000"/>
              </a:spcBef>
              <a:buFont typeface="Arial" panose="020B0604020202020204" pitchFamily="34" charset="0"/>
              <a:buNone/>
              <a:defRPr sz="1600">
                <a:solidFill>
                  <a:schemeClr val="tx1">
                    <a:lumMod val="75000"/>
                    <a:lumOff val="25000"/>
                  </a:schemeClr>
                </a:solidFill>
                <a:latin typeface="微软雅黑" panose="020B0503020204020204" pitchFamily="34" charset="-122"/>
                <a:ea typeface="微软雅黑" panose="020B0503020204020204" pitchFamily="34" charset="-122"/>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ctr"/>
            <a:r>
              <a:rPr lang="zh-CN" altLang="en-US" dirty="0">
                <a:latin typeface="+mn-lt"/>
                <a:ea typeface="+mn-ea"/>
                <a:cs typeface="+mn-ea"/>
                <a:sym typeface="+mn-lt"/>
              </a:rPr>
              <a:t>参考效果</a:t>
            </a:r>
            <a:endParaRPr lang="en-GB" altLang="zh-CN" dirty="0">
              <a:latin typeface="+mn-lt"/>
              <a:ea typeface="+mn-ea"/>
              <a:cs typeface="+mn-ea"/>
              <a:sym typeface="+mn-lt"/>
            </a:endParaRPr>
          </a:p>
        </p:txBody>
      </p:sp>
      <p:pic>
        <p:nvPicPr>
          <p:cNvPr id="3" name="图片 2"/>
          <p:cNvPicPr>
            <a:picLocks noChangeAspect="1"/>
          </p:cNvPicPr>
          <p:nvPr>
            <p:custDataLst>
              <p:tags r:id="rId6"/>
            </p:custDataLst>
          </p:nvPr>
        </p:nvPicPr>
        <p:blipFill>
          <a:blip r:embed="rId7"/>
          <a:stretch>
            <a:fillRect/>
          </a:stretch>
        </p:blipFill>
        <p:spPr>
          <a:xfrm>
            <a:off x="6729730" y="2419350"/>
            <a:ext cx="4963795" cy="26911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5"/>
          <p:cNvSpPr txBox="1">
            <a:spLocks noChangeArrowheads="1"/>
          </p:cNvSpPr>
          <p:nvPr>
            <p:custDataLst>
              <p:tags r:id="rId1"/>
            </p:custDataLst>
          </p:nvPr>
        </p:nvSpPr>
        <p:spPr bwMode="auto">
          <a:xfrm>
            <a:off x="6772106" y="444222"/>
            <a:ext cx="19666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dist"/>
            <a:r>
              <a:rPr lang="zh-CN" altLang="en-US" sz="2400" b="1" dirty="0" smtClean="0">
                <a:solidFill>
                  <a:schemeClr val="accent1"/>
                </a:solidFill>
                <a:latin typeface="+mn-lt"/>
                <a:ea typeface="+mn-ea"/>
                <a:cs typeface="+mn-ea"/>
                <a:sym typeface="+mn-lt"/>
              </a:rPr>
              <a:t>综合实训</a:t>
            </a:r>
            <a:endParaRPr lang="en-US" altLang="zh-CN" sz="2400" b="1" dirty="0">
              <a:solidFill>
                <a:schemeClr val="accent1"/>
              </a:solidFill>
              <a:latin typeface="+mn-lt"/>
              <a:ea typeface="+mn-ea"/>
              <a:cs typeface="+mn-ea"/>
              <a:sym typeface="+mn-lt"/>
            </a:endParaRPr>
          </a:p>
        </p:txBody>
      </p:sp>
      <p:sp>
        <p:nvSpPr>
          <p:cNvPr id="77" name="TextBox 25"/>
          <p:cNvSpPr/>
          <p:nvPr>
            <p:custDataLst>
              <p:tags r:id="rId2"/>
            </p:custDataLst>
          </p:nvPr>
        </p:nvSpPr>
        <p:spPr>
          <a:xfrm flipH="1">
            <a:off x="8958725" y="413466"/>
            <a:ext cx="3229808" cy="400067"/>
          </a:xfrm>
          <a:prstGeom prst="rect">
            <a:avLst/>
          </a:prstGeom>
          <a:solidFill>
            <a:schemeClr val="accent1"/>
          </a:solidFill>
          <a:ln w="9525">
            <a:noFill/>
          </a:ln>
        </p:spPr>
        <p:txBody>
          <a:bodyPr wrap="square" lIns="91396" tIns="45699" rIns="91396" bIns="45699" rtlCol="0" anchor="t">
            <a:spAutoFit/>
          </a:bodyPr>
          <a:lstStyle/>
          <a:p>
            <a:pPr lvl="0" algn="ctr"/>
            <a:r>
              <a:rPr lang="en-US" altLang="zh-CN" sz="2000" dirty="0">
                <a:solidFill>
                  <a:schemeClr val="bg1"/>
                </a:solidFill>
                <a:cs typeface="+mn-ea"/>
                <a:sym typeface="+mn-lt"/>
              </a:rPr>
              <a:t>Comprehensive Training</a:t>
            </a:r>
            <a:endParaRPr lang="en-US" altLang="zh-CN" sz="2000" dirty="0">
              <a:solidFill>
                <a:schemeClr val="bg1"/>
              </a:solidFill>
              <a:cs typeface="+mn-ea"/>
              <a:sym typeface="+mn-lt"/>
            </a:endParaRPr>
          </a:p>
        </p:txBody>
      </p:sp>
      <p:sp>
        <p:nvSpPr>
          <p:cNvPr id="78" name="矩形 77"/>
          <p:cNvSpPr/>
          <p:nvPr>
            <p:custDataLst>
              <p:tags r:id="rId3"/>
            </p:custDataLst>
          </p:nvPr>
        </p:nvSpPr>
        <p:spPr>
          <a:xfrm>
            <a:off x="1048102" y="1108754"/>
            <a:ext cx="5228590" cy="460375"/>
          </a:xfrm>
          <a:prstGeom prst="rect">
            <a:avLst/>
          </a:prstGeom>
        </p:spPr>
        <p:txBody>
          <a:bodyPr wrap="none">
            <a:spAutoFit/>
          </a:bodyPr>
          <a:lstStyle/>
          <a:p>
            <a:pPr algn="l"/>
            <a:r>
              <a:rPr lang="zh-CN" altLang="en-US">
                <a:solidFill>
                  <a:srgbClr val="E5450F"/>
                </a:solidFill>
                <a:cs typeface="+mn-ea"/>
                <a:sym typeface="+mn-lt"/>
              </a:rPr>
              <a:t>实训三  分析关键词的引流与转化能力</a:t>
            </a:r>
            <a:endParaRPr lang="zh-CN" altLang="en-US">
              <a:solidFill>
                <a:srgbClr val="E5450F"/>
              </a:solidFill>
              <a:cs typeface="+mn-ea"/>
              <a:sym typeface="+mn-lt"/>
            </a:endParaRPr>
          </a:p>
        </p:txBody>
      </p:sp>
      <p:sp>
        <p:nvSpPr>
          <p:cNvPr id="81" name="内容占位符 2"/>
          <p:cNvSpPr txBox="1"/>
          <p:nvPr>
            <p:custDataLst>
              <p:tags r:id="rId4"/>
            </p:custDataLst>
          </p:nvPr>
        </p:nvSpPr>
        <p:spPr>
          <a:xfrm>
            <a:off x="877570" y="2033270"/>
            <a:ext cx="4891405" cy="3463290"/>
          </a:xfrm>
          <a:prstGeom prst="rect">
            <a:avLst/>
          </a:prstGeom>
        </p:spPr>
        <p:txBody>
          <a:bodyPr/>
          <a:lstStyle>
            <a:lvl1pPr marL="0" indent="536575" algn="l" defTabSz="914400" rtl="0" eaLnBrk="1" latinLnBrk="0" hangingPunct="1">
              <a:lnSpc>
                <a:spcPct val="130000"/>
              </a:lnSpc>
              <a:spcBef>
                <a:spcPts val="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b="1" dirty="0">
                <a:cs typeface="+mn-ea"/>
                <a:sym typeface="+mn-lt"/>
              </a:rPr>
              <a:t>实训</a:t>
            </a:r>
            <a:r>
              <a:rPr lang="zh-CN" altLang="en-US" b="1" dirty="0" smtClean="0">
                <a:cs typeface="+mn-ea"/>
                <a:sym typeface="+mn-lt"/>
              </a:rPr>
              <a:t>目标：</a:t>
            </a:r>
            <a:r>
              <a:rPr lang="zh-CN" altLang="en-US" dirty="0">
                <a:cs typeface="+mn-ea"/>
                <a:sym typeface="+mn-lt"/>
              </a:rPr>
              <a:t>利用现有数据指标分析各关键词的引流和转化表现。</a:t>
            </a:r>
            <a:endParaRPr lang="zh-CN" altLang="en-US" dirty="0">
              <a:cs typeface="+mn-ea"/>
              <a:sym typeface="+mn-lt"/>
            </a:endParaRPr>
          </a:p>
          <a:p>
            <a:r>
              <a:rPr lang="zh-CN" altLang="en-US" b="1" dirty="0">
                <a:cs typeface="+mn-ea"/>
                <a:sym typeface="+mn-lt"/>
              </a:rPr>
              <a:t>实</a:t>
            </a:r>
            <a:r>
              <a:rPr lang="zh-CN" altLang="en-US" b="1" dirty="0" smtClean="0">
                <a:cs typeface="+mn-ea"/>
                <a:sym typeface="+mn-lt"/>
              </a:rPr>
              <a:t>训描述：</a:t>
            </a:r>
            <a:r>
              <a:rPr lang="zh-CN" altLang="en-US" dirty="0">
                <a:cs typeface="+mn-ea"/>
                <a:sym typeface="+mn-lt"/>
              </a:rPr>
              <a:t>在 Excel 中打开“关键词 .xlsx”文件，计算各关键词的点击率和支付转化率。建立折线图展示各关键词的引流和转化数据</a:t>
            </a:r>
            <a:r>
              <a:rPr lang="zh-CN" altLang="en-US" dirty="0" smtClean="0">
                <a:cs typeface="+mn-ea"/>
                <a:sym typeface="+mn-lt"/>
              </a:rPr>
              <a:t>。</a:t>
            </a:r>
            <a:endParaRPr lang="zh-CN" altLang="en-US" dirty="0" smtClean="0">
              <a:cs typeface="+mn-ea"/>
              <a:sym typeface="+mn-lt"/>
            </a:endParaRPr>
          </a:p>
        </p:txBody>
      </p:sp>
      <p:sp>
        <p:nvSpPr>
          <p:cNvPr id="9" name="Text Placeholder 4"/>
          <p:cNvSpPr txBox="1"/>
          <p:nvPr>
            <p:custDataLst>
              <p:tags r:id="rId5"/>
            </p:custDataLst>
          </p:nvPr>
        </p:nvSpPr>
        <p:spPr>
          <a:xfrm>
            <a:off x="3980180" y="6071235"/>
            <a:ext cx="1516380" cy="366395"/>
          </a:xfrm>
          <a:prstGeom prst="rect">
            <a:avLst/>
          </a:prstGeom>
          <a:solidFill>
            <a:schemeClr val="accent5">
              <a:lumMod val="40000"/>
              <a:lumOff val="60000"/>
            </a:schemeClr>
          </a:solidFill>
          <a:ln>
            <a:solidFill>
              <a:schemeClr val="accent5">
                <a:lumMod val="40000"/>
                <a:lumOff val="60000"/>
              </a:schemeClr>
            </a:solidFill>
          </a:ln>
        </p:spPr>
        <p:txBody>
          <a:bodyPr wrap="square" lIns="121917" tIns="60958" rIns="121917" bIns="60958" anchor="ctr">
            <a:spAutoFit/>
          </a:bodyPr>
          <a:lstStyle>
            <a:defPPr>
              <a:defRPr lang="en-US"/>
            </a:defPPr>
            <a:lvl1pPr indent="0" defTabSz="914400">
              <a:spcBef>
                <a:spcPct val="20000"/>
              </a:spcBef>
              <a:buFont typeface="Arial" panose="020B0604020202020204" pitchFamily="34" charset="0"/>
              <a:buNone/>
              <a:defRPr sz="1600">
                <a:solidFill>
                  <a:schemeClr val="tx1">
                    <a:lumMod val="75000"/>
                    <a:lumOff val="25000"/>
                  </a:schemeClr>
                </a:solidFill>
                <a:latin typeface="微软雅黑" panose="020B0503020204020204" pitchFamily="34" charset="-122"/>
                <a:ea typeface="微软雅黑" panose="020B0503020204020204" pitchFamily="34" charset="-122"/>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ctr"/>
            <a:r>
              <a:rPr lang="zh-CN" altLang="en-US" dirty="0">
                <a:latin typeface="+mn-lt"/>
                <a:ea typeface="+mn-ea"/>
                <a:cs typeface="+mn-ea"/>
                <a:sym typeface="+mn-lt"/>
              </a:rPr>
              <a:t>参考效果</a:t>
            </a:r>
            <a:endParaRPr lang="en-GB" altLang="zh-CN" dirty="0">
              <a:latin typeface="+mn-lt"/>
              <a:ea typeface="+mn-ea"/>
              <a:cs typeface="+mn-ea"/>
              <a:sym typeface="+mn-lt"/>
            </a:endParaRPr>
          </a:p>
        </p:txBody>
      </p:sp>
      <p:pic>
        <p:nvPicPr>
          <p:cNvPr id="2" name="图片 1"/>
          <p:cNvPicPr>
            <a:picLocks noChangeAspect="1"/>
          </p:cNvPicPr>
          <p:nvPr>
            <p:custDataLst>
              <p:tags r:id="rId6"/>
            </p:custDataLst>
          </p:nvPr>
        </p:nvPicPr>
        <p:blipFill>
          <a:blip r:embed="rId7"/>
          <a:stretch>
            <a:fillRect/>
          </a:stretch>
        </p:blipFill>
        <p:spPr>
          <a:xfrm>
            <a:off x="6167120" y="2148840"/>
            <a:ext cx="5709285" cy="2418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5"/>
          <p:cNvSpPr txBox="1">
            <a:spLocks noChangeArrowheads="1"/>
          </p:cNvSpPr>
          <p:nvPr>
            <p:custDataLst>
              <p:tags r:id="rId1"/>
            </p:custDataLst>
          </p:nvPr>
        </p:nvSpPr>
        <p:spPr bwMode="auto">
          <a:xfrm>
            <a:off x="6772106" y="444222"/>
            <a:ext cx="19666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dist"/>
            <a:r>
              <a:rPr lang="zh-CN" altLang="en-US" sz="2400" b="1" dirty="0" smtClean="0">
                <a:solidFill>
                  <a:schemeClr val="accent1"/>
                </a:solidFill>
                <a:latin typeface="+mn-lt"/>
                <a:ea typeface="+mn-ea"/>
                <a:cs typeface="+mn-ea"/>
                <a:sym typeface="+mn-lt"/>
              </a:rPr>
              <a:t>综合实训</a:t>
            </a:r>
            <a:endParaRPr lang="en-US" altLang="zh-CN" sz="2400" b="1" dirty="0">
              <a:solidFill>
                <a:schemeClr val="accent1"/>
              </a:solidFill>
              <a:latin typeface="+mn-lt"/>
              <a:ea typeface="+mn-ea"/>
              <a:cs typeface="+mn-ea"/>
              <a:sym typeface="+mn-lt"/>
            </a:endParaRPr>
          </a:p>
        </p:txBody>
      </p:sp>
      <p:sp>
        <p:nvSpPr>
          <p:cNvPr id="77" name="TextBox 25"/>
          <p:cNvSpPr/>
          <p:nvPr>
            <p:custDataLst>
              <p:tags r:id="rId2"/>
            </p:custDataLst>
          </p:nvPr>
        </p:nvSpPr>
        <p:spPr>
          <a:xfrm flipH="1">
            <a:off x="8958725" y="413466"/>
            <a:ext cx="3229808" cy="400067"/>
          </a:xfrm>
          <a:prstGeom prst="rect">
            <a:avLst/>
          </a:prstGeom>
          <a:solidFill>
            <a:schemeClr val="accent1"/>
          </a:solidFill>
          <a:ln w="9525">
            <a:noFill/>
          </a:ln>
        </p:spPr>
        <p:txBody>
          <a:bodyPr wrap="square" lIns="91396" tIns="45699" rIns="91396" bIns="45699" rtlCol="0" anchor="t">
            <a:spAutoFit/>
          </a:bodyPr>
          <a:lstStyle/>
          <a:p>
            <a:pPr lvl="0" algn="ctr"/>
            <a:r>
              <a:rPr lang="en-US" altLang="zh-CN" sz="2000" dirty="0">
                <a:solidFill>
                  <a:schemeClr val="bg1"/>
                </a:solidFill>
                <a:cs typeface="+mn-ea"/>
                <a:sym typeface="+mn-lt"/>
              </a:rPr>
              <a:t>Comprehensive Training</a:t>
            </a:r>
            <a:endParaRPr lang="en-US" altLang="zh-CN" sz="2000" dirty="0">
              <a:solidFill>
                <a:schemeClr val="bg1"/>
              </a:solidFill>
              <a:cs typeface="+mn-ea"/>
              <a:sym typeface="+mn-lt"/>
            </a:endParaRPr>
          </a:p>
        </p:txBody>
      </p:sp>
      <p:sp>
        <p:nvSpPr>
          <p:cNvPr id="78" name="矩形 77"/>
          <p:cNvSpPr/>
          <p:nvPr>
            <p:custDataLst>
              <p:tags r:id="rId3"/>
            </p:custDataLst>
          </p:nvPr>
        </p:nvSpPr>
        <p:spPr>
          <a:xfrm>
            <a:off x="1048102" y="1108754"/>
            <a:ext cx="4314190" cy="460375"/>
          </a:xfrm>
          <a:prstGeom prst="rect">
            <a:avLst/>
          </a:prstGeom>
        </p:spPr>
        <p:txBody>
          <a:bodyPr wrap="none">
            <a:spAutoFit/>
          </a:bodyPr>
          <a:lstStyle/>
          <a:p>
            <a:pPr algn="l"/>
            <a:r>
              <a:rPr lang="zh-CN" altLang="en-US">
                <a:solidFill>
                  <a:srgbClr val="E5450F"/>
                </a:solidFill>
                <a:cs typeface="+mn-ea"/>
                <a:sym typeface="+mn-lt"/>
              </a:rPr>
              <a:t>实训四  分析商品库存管理效果</a:t>
            </a:r>
            <a:endParaRPr lang="zh-CN" altLang="en-US">
              <a:solidFill>
                <a:srgbClr val="E5450F"/>
              </a:solidFill>
              <a:cs typeface="+mn-ea"/>
              <a:sym typeface="+mn-lt"/>
            </a:endParaRPr>
          </a:p>
        </p:txBody>
      </p:sp>
      <p:sp>
        <p:nvSpPr>
          <p:cNvPr id="81" name="内容占位符 2"/>
          <p:cNvSpPr txBox="1"/>
          <p:nvPr>
            <p:custDataLst>
              <p:tags r:id="rId4"/>
            </p:custDataLst>
          </p:nvPr>
        </p:nvSpPr>
        <p:spPr>
          <a:xfrm>
            <a:off x="877570" y="2033270"/>
            <a:ext cx="4911090" cy="3463290"/>
          </a:xfrm>
          <a:prstGeom prst="rect">
            <a:avLst/>
          </a:prstGeom>
        </p:spPr>
        <p:txBody>
          <a:bodyPr/>
          <a:lstStyle>
            <a:lvl1pPr marL="0" indent="536575" algn="l" defTabSz="914400" rtl="0" eaLnBrk="1" latinLnBrk="0" hangingPunct="1">
              <a:lnSpc>
                <a:spcPct val="130000"/>
              </a:lnSpc>
              <a:spcBef>
                <a:spcPts val="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b="1" dirty="0">
                <a:cs typeface="+mn-ea"/>
                <a:sym typeface="+mn-lt"/>
              </a:rPr>
              <a:t>实训</a:t>
            </a:r>
            <a:r>
              <a:rPr lang="zh-CN" altLang="en-US" b="1" dirty="0" smtClean="0">
                <a:cs typeface="+mn-ea"/>
                <a:sym typeface="+mn-lt"/>
              </a:rPr>
              <a:t>目标：</a:t>
            </a:r>
            <a:r>
              <a:rPr lang="zh-CN" altLang="en-US" dirty="0">
                <a:cs typeface="+mn-ea"/>
                <a:sym typeface="+mn-lt"/>
              </a:rPr>
              <a:t>利用现有数据计算库存周转率并创建散点图，通过库存天数和库存周转率分析各商品的库存状态。</a:t>
            </a:r>
            <a:endParaRPr lang="zh-CN" altLang="en-US" dirty="0">
              <a:cs typeface="+mn-ea"/>
              <a:sym typeface="+mn-lt"/>
            </a:endParaRPr>
          </a:p>
          <a:p>
            <a:r>
              <a:rPr lang="zh-CN" altLang="en-US" b="1" dirty="0">
                <a:cs typeface="+mn-ea"/>
                <a:sym typeface="+mn-lt"/>
              </a:rPr>
              <a:t>实</a:t>
            </a:r>
            <a:r>
              <a:rPr lang="zh-CN" altLang="en-US" b="1" dirty="0" smtClean="0">
                <a:cs typeface="+mn-ea"/>
                <a:sym typeface="+mn-lt"/>
              </a:rPr>
              <a:t>训描述：</a:t>
            </a:r>
            <a:r>
              <a:rPr lang="zh-CN" altLang="en-US" dirty="0">
                <a:cs typeface="+mn-ea"/>
                <a:sym typeface="+mn-lt"/>
              </a:rPr>
              <a:t>在 Excel 中打开“库存管理 .xlsx”文件，计算库存周转率，然后利用库存天数和库存周转率建立散点图，调整坐标轴交叉位置，制作四象限图</a:t>
            </a:r>
            <a:r>
              <a:rPr lang="zh-CN" altLang="en-US" dirty="0" smtClean="0">
                <a:cs typeface="+mn-ea"/>
                <a:sym typeface="+mn-lt"/>
              </a:rPr>
              <a:t>。</a:t>
            </a:r>
            <a:endParaRPr lang="zh-CN" altLang="en-US" dirty="0" smtClean="0">
              <a:cs typeface="+mn-ea"/>
              <a:sym typeface="+mn-lt"/>
            </a:endParaRPr>
          </a:p>
        </p:txBody>
      </p:sp>
      <p:sp>
        <p:nvSpPr>
          <p:cNvPr id="9" name="Text Placeholder 4"/>
          <p:cNvSpPr txBox="1"/>
          <p:nvPr>
            <p:custDataLst>
              <p:tags r:id="rId5"/>
            </p:custDataLst>
          </p:nvPr>
        </p:nvSpPr>
        <p:spPr>
          <a:xfrm>
            <a:off x="4041140" y="6071235"/>
            <a:ext cx="1516380" cy="366395"/>
          </a:xfrm>
          <a:prstGeom prst="rect">
            <a:avLst/>
          </a:prstGeom>
          <a:solidFill>
            <a:schemeClr val="accent5">
              <a:lumMod val="40000"/>
              <a:lumOff val="60000"/>
            </a:schemeClr>
          </a:solidFill>
          <a:ln>
            <a:solidFill>
              <a:schemeClr val="accent5">
                <a:lumMod val="40000"/>
                <a:lumOff val="60000"/>
              </a:schemeClr>
            </a:solidFill>
          </a:ln>
        </p:spPr>
        <p:txBody>
          <a:bodyPr wrap="square" lIns="121917" tIns="60958" rIns="121917" bIns="60958" anchor="ctr">
            <a:spAutoFit/>
          </a:bodyPr>
          <a:lstStyle>
            <a:defPPr>
              <a:defRPr lang="en-US"/>
            </a:defPPr>
            <a:lvl1pPr indent="0" defTabSz="914400">
              <a:spcBef>
                <a:spcPct val="20000"/>
              </a:spcBef>
              <a:buFont typeface="Arial" panose="020B0604020202020204" pitchFamily="34" charset="0"/>
              <a:buNone/>
              <a:defRPr sz="1600">
                <a:solidFill>
                  <a:schemeClr val="tx1">
                    <a:lumMod val="75000"/>
                    <a:lumOff val="25000"/>
                  </a:schemeClr>
                </a:solidFill>
                <a:latin typeface="微软雅黑" panose="020B0503020204020204" pitchFamily="34" charset="-122"/>
                <a:ea typeface="微软雅黑" panose="020B0503020204020204" pitchFamily="34" charset="-122"/>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ctr"/>
            <a:r>
              <a:rPr lang="zh-CN" altLang="en-US" dirty="0">
                <a:latin typeface="+mn-lt"/>
                <a:ea typeface="+mn-ea"/>
                <a:cs typeface="+mn-ea"/>
                <a:sym typeface="+mn-lt"/>
              </a:rPr>
              <a:t>参考效果</a:t>
            </a:r>
            <a:endParaRPr lang="en-GB" altLang="zh-CN" dirty="0">
              <a:latin typeface="+mn-lt"/>
              <a:ea typeface="+mn-ea"/>
              <a:cs typeface="+mn-ea"/>
              <a:sym typeface="+mn-lt"/>
            </a:endParaRPr>
          </a:p>
        </p:txBody>
      </p:sp>
      <p:pic>
        <p:nvPicPr>
          <p:cNvPr id="2" name="图片 1"/>
          <p:cNvPicPr>
            <a:picLocks noChangeAspect="1"/>
          </p:cNvPicPr>
          <p:nvPr>
            <p:custDataLst>
              <p:tags r:id="rId6"/>
            </p:custDataLst>
          </p:nvPr>
        </p:nvPicPr>
        <p:blipFill>
          <a:blip r:embed="rId7"/>
          <a:stretch>
            <a:fillRect/>
          </a:stretch>
        </p:blipFill>
        <p:spPr>
          <a:xfrm>
            <a:off x="5788660" y="2245995"/>
            <a:ext cx="6021705" cy="25552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5"/>
          <p:cNvSpPr txBox="1"/>
          <p:nvPr/>
        </p:nvSpPr>
        <p:spPr>
          <a:xfrm>
            <a:off x="5698659" y="2519558"/>
            <a:ext cx="5866754" cy="916106"/>
          </a:xfrm>
          <a:prstGeom prst="rect">
            <a:avLst/>
          </a:prstGeom>
          <a:noFill/>
        </p:spPr>
        <p:txBody>
          <a:bodyPr wrap="square" lIns="91396" tIns="45699" rIns="91396" bIns="45699">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3130" fontAlgn="base">
              <a:spcBef>
                <a:spcPct val="0"/>
              </a:spcBef>
              <a:spcAft>
                <a:spcPct val="0"/>
              </a:spcAft>
              <a:defRPr>
                <a:solidFill>
                  <a:schemeClr val="tx1"/>
                </a:solidFill>
                <a:latin typeface="Calibri" panose="020F0502020204030204" pitchFamily="34" charset="0"/>
              </a:defRPr>
            </a:lvl6pPr>
            <a:lvl7pPr marL="2971800" indent="-228600" defTabSz="913130" fontAlgn="base">
              <a:spcBef>
                <a:spcPct val="0"/>
              </a:spcBef>
              <a:spcAft>
                <a:spcPct val="0"/>
              </a:spcAft>
              <a:defRPr>
                <a:solidFill>
                  <a:schemeClr val="tx1"/>
                </a:solidFill>
                <a:latin typeface="Calibri" panose="020F0502020204030204" pitchFamily="34" charset="0"/>
              </a:defRPr>
            </a:lvl7pPr>
            <a:lvl8pPr marL="3429000" indent="-228600" defTabSz="913130" fontAlgn="base">
              <a:spcBef>
                <a:spcPct val="0"/>
              </a:spcBef>
              <a:spcAft>
                <a:spcPct val="0"/>
              </a:spcAft>
              <a:defRPr>
                <a:solidFill>
                  <a:schemeClr val="tx1"/>
                </a:solidFill>
                <a:latin typeface="Calibri" panose="020F0502020204030204" pitchFamily="34" charset="0"/>
              </a:defRPr>
            </a:lvl8pPr>
            <a:lvl9pPr marL="3886200" indent="-228600" defTabSz="913130" fontAlgn="base">
              <a:spcBef>
                <a:spcPct val="0"/>
              </a:spcBef>
              <a:spcAft>
                <a:spcPct val="0"/>
              </a:spcAft>
              <a:defRPr>
                <a:solidFill>
                  <a:schemeClr val="tx1"/>
                </a:solidFill>
                <a:latin typeface="Calibri" panose="020F0502020204030204" pitchFamily="34" charset="0"/>
              </a:defRPr>
            </a:lvl9pPr>
          </a:lstStyle>
          <a:p>
            <a:pPr>
              <a:lnSpc>
                <a:spcPct val="120000"/>
              </a:lnSpc>
            </a:pPr>
            <a:r>
              <a:rPr lang="zh-CN" altLang="en-US" sz="4800" b="1" dirty="0" smtClean="0">
                <a:solidFill>
                  <a:schemeClr val="accent1"/>
                </a:solidFill>
                <a:latin typeface="+mn-lt"/>
                <a:cs typeface="+mn-ea"/>
                <a:sym typeface="+mn-lt"/>
              </a:rPr>
              <a:t>祝：学有所成！</a:t>
            </a:r>
            <a:endParaRPr lang="id-ID" altLang="zh-CN" sz="4800" b="1" dirty="0">
              <a:solidFill>
                <a:schemeClr val="accent1"/>
              </a:solidFill>
              <a:latin typeface="+mn-lt"/>
              <a:cs typeface="+mn-ea"/>
              <a:sym typeface="+mn-lt"/>
            </a:endParaRPr>
          </a:p>
        </p:txBody>
      </p:sp>
      <p:sp>
        <p:nvSpPr>
          <p:cNvPr id="9" name="TextBox 6"/>
          <p:cNvSpPr txBox="1">
            <a:spLocks noChangeArrowheads="1"/>
          </p:cNvSpPr>
          <p:nvPr/>
        </p:nvSpPr>
        <p:spPr bwMode="auto">
          <a:xfrm>
            <a:off x="5776971" y="3620998"/>
            <a:ext cx="5710129" cy="427990"/>
          </a:xfrm>
          <a:prstGeom prst="rect">
            <a:avLst/>
          </a:prstGeom>
          <a:noFill/>
          <a:ln w="9525">
            <a:noFill/>
            <a:miter lim="800000"/>
          </a:ln>
        </p:spPr>
        <p:txBody>
          <a:bodyPr wrap="square" lIns="121899" tIns="60949" rIns="121899" bIns="60949">
            <a:spAutoFit/>
          </a:bodyPr>
          <a:lstStyle>
            <a:lvl1pPr>
              <a:defRPr sz="1400">
                <a:solidFill>
                  <a:schemeClr val="tx1"/>
                </a:solidFill>
                <a:latin typeface="微软雅黑" panose="020B0503020204020204" pitchFamily="34" charset="-122"/>
                <a:ea typeface="微软雅黑" panose="020B0503020204020204" pitchFamily="34" charset="-122"/>
              </a:defRPr>
            </a:lvl1pPr>
            <a:lvl2pPr marL="742950" indent="-285750">
              <a:defRPr sz="1400">
                <a:solidFill>
                  <a:schemeClr val="tx1"/>
                </a:solidFill>
                <a:latin typeface="微软雅黑" panose="020B0503020204020204" pitchFamily="34" charset="-122"/>
                <a:ea typeface="微软雅黑" panose="020B0503020204020204" pitchFamily="34" charset="-122"/>
              </a:defRPr>
            </a:lvl2pPr>
            <a:lvl3pPr marL="1143000" indent="-228600">
              <a:defRPr sz="1400">
                <a:solidFill>
                  <a:schemeClr val="tx1"/>
                </a:solidFill>
                <a:latin typeface="微软雅黑" panose="020B0503020204020204" pitchFamily="34" charset="-122"/>
                <a:ea typeface="微软雅黑" panose="020B0503020204020204" pitchFamily="34" charset="-122"/>
              </a:defRPr>
            </a:lvl3pPr>
            <a:lvl4pPr marL="1600200" indent="-228600">
              <a:defRPr sz="1400">
                <a:solidFill>
                  <a:schemeClr val="tx1"/>
                </a:solidFill>
                <a:latin typeface="微软雅黑" panose="020B0503020204020204" pitchFamily="34" charset="-122"/>
                <a:ea typeface="微软雅黑" panose="020B0503020204020204" pitchFamily="34" charset="-122"/>
              </a:defRPr>
            </a:lvl4pPr>
            <a:lvl5pPr marL="2057400" indent="-228600">
              <a:defRPr sz="1400">
                <a:solidFill>
                  <a:schemeClr val="tx1"/>
                </a:solidFill>
                <a:latin typeface="微软雅黑" panose="020B0503020204020204" pitchFamily="34" charset="-122"/>
                <a:ea typeface="微软雅黑" panose="020B0503020204020204" pitchFamily="34" charset="-122"/>
              </a:defRPr>
            </a:lvl5pPr>
            <a:lvl6pPr marL="25146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29718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290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8862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fontAlgn="base"/>
            <a:r>
              <a:rPr lang="zh-CN" altLang="en-US" sz="2000">
                <a:solidFill>
                  <a:schemeClr val="accent1"/>
                </a:solidFill>
                <a:latin typeface="+mn-lt"/>
                <a:ea typeface="+mn-ea"/>
                <a:cs typeface="+mn-ea"/>
                <a:sym typeface="+mn-lt"/>
              </a:rPr>
              <a:t>数据化运营管理（第2版</a:t>
            </a:r>
            <a:r>
              <a:rPr lang="en-US" altLang="zh-CN" sz="2000">
                <a:solidFill>
                  <a:schemeClr val="accent1"/>
                </a:solidFill>
                <a:latin typeface="+mn-lt"/>
                <a:ea typeface="+mn-ea"/>
                <a:cs typeface="+mn-ea"/>
                <a:sym typeface="+mn-lt"/>
              </a:rPr>
              <a:t> </a:t>
            </a:r>
            <a:r>
              <a:rPr lang="zh-CN" altLang="en-US" sz="2000">
                <a:solidFill>
                  <a:schemeClr val="accent1"/>
                </a:solidFill>
                <a:latin typeface="+mn-lt"/>
                <a:ea typeface="+mn-ea"/>
                <a:cs typeface="+mn-ea"/>
                <a:sym typeface="+mn-lt"/>
              </a:rPr>
              <a:t>微课版）</a:t>
            </a:r>
            <a:endParaRPr lang="zh-CN" altLang="en-US" sz="2000">
              <a:solidFill>
                <a:schemeClr val="accent1"/>
              </a:solidFill>
              <a:latin typeface="+mn-lt"/>
              <a:ea typeface="+mn-ea"/>
              <a:cs typeface="+mn-ea"/>
              <a:sym typeface="+mn-lt"/>
            </a:endParaRPr>
          </a:p>
        </p:txBody>
      </p:sp>
      <p:sp>
        <p:nvSpPr>
          <p:cNvPr id="10" name="矩形 9"/>
          <p:cNvSpPr/>
          <p:nvPr/>
        </p:nvSpPr>
        <p:spPr>
          <a:xfrm>
            <a:off x="1881" y="1060"/>
            <a:ext cx="191260" cy="56841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a:cs typeface="+mn-ea"/>
              <a:sym typeface="+mn-lt"/>
            </a:endParaRPr>
          </a:p>
        </p:txBody>
      </p:sp>
      <p:sp>
        <p:nvSpPr>
          <p:cNvPr id="11" name="矩形 10"/>
          <p:cNvSpPr/>
          <p:nvPr/>
        </p:nvSpPr>
        <p:spPr>
          <a:xfrm>
            <a:off x="11997274" y="3189861"/>
            <a:ext cx="178586" cy="36568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a:cs typeface="+mn-ea"/>
              <a:sym typeface="+mn-lt"/>
            </a:endParaRPr>
          </a:p>
        </p:txBody>
      </p:sp>
      <p:grpSp>
        <p:nvGrpSpPr>
          <p:cNvPr id="2" name="组合 1"/>
          <p:cNvGrpSpPr/>
          <p:nvPr/>
        </p:nvGrpSpPr>
        <p:grpSpPr>
          <a:xfrm>
            <a:off x="5903270" y="4289682"/>
            <a:ext cx="4635189" cy="364103"/>
            <a:chOff x="5903270" y="4289682"/>
            <a:chExt cx="4635189" cy="364103"/>
          </a:xfrm>
        </p:grpSpPr>
        <p:sp>
          <p:nvSpPr>
            <p:cNvPr id="7" name="TextBox 4"/>
            <p:cNvSpPr txBox="1"/>
            <p:nvPr/>
          </p:nvSpPr>
          <p:spPr>
            <a:xfrm>
              <a:off x="5903270" y="4289682"/>
              <a:ext cx="4635189" cy="361339"/>
            </a:xfrm>
            <a:prstGeom prst="rect">
              <a:avLst/>
            </a:prstGeom>
            <a:solidFill>
              <a:srgbClr val="3A98BC"/>
            </a:solidFill>
            <a:ln>
              <a:solidFill>
                <a:schemeClr val="accent1"/>
              </a:solidFill>
            </a:ln>
          </p:spPr>
          <p:txBody>
            <a:bodyPr wrap="square" lIns="91396" tIns="45699" rIns="91396" bIns="45699">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3130" fontAlgn="base">
                <a:spcBef>
                  <a:spcPct val="0"/>
                </a:spcBef>
                <a:spcAft>
                  <a:spcPct val="0"/>
                </a:spcAft>
                <a:defRPr>
                  <a:solidFill>
                    <a:schemeClr val="tx1"/>
                  </a:solidFill>
                  <a:latin typeface="Calibri" panose="020F0502020204030204" pitchFamily="34" charset="0"/>
                </a:defRPr>
              </a:lvl6pPr>
              <a:lvl7pPr marL="2971800" indent="-228600" defTabSz="913130" fontAlgn="base">
                <a:spcBef>
                  <a:spcPct val="0"/>
                </a:spcBef>
                <a:spcAft>
                  <a:spcPct val="0"/>
                </a:spcAft>
                <a:defRPr>
                  <a:solidFill>
                    <a:schemeClr val="tx1"/>
                  </a:solidFill>
                  <a:latin typeface="Calibri" panose="020F0502020204030204" pitchFamily="34" charset="0"/>
                </a:defRPr>
              </a:lvl7pPr>
              <a:lvl8pPr marL="3429000" indent="-228600" defTabSz="913130" fontAlgn="base">
                <a:spcBef>
                  <a:spcPct val="0"/>
                </a:spcBef>
                <a:spcAft>
                  <a:spcPct val="0"/>
                </a:spcAft>
                <a:defRPr>
                  <a:solidFill>
                    <a:schemeClr val="tx1"/>
                  </a:solidFill>
                  <a:latin typeface="Calibri" panose="020F0502020204030204" pitchFamily="34" charset="0"/>
                </a:defRPr>
              </a:lvl8pPr>
              <a:lvl9pPr marL="3886200" indent="-228600" defTabSz="913130" fontAlgn="base">
                <a:spcBef>
                  <a:spcPct val="0"/>
                </a:spcBef>
                <a:spcAft>
                  <a:spcPct val="0"/>
                </a:spcAft>
                <a:defRPr>
                  <a:solidFill>
                    <a:schemeClr val="tx1"/>
                  </a:solidFill>
                  <a:latin typeface="Calibri" panose="020F0502020204030204" pitchFamily="34" charset="0"/>
                </a:defRPr>
              </a:lvl9pPr>
            </a:lstStyle>
            <a:p>
              <a:pPr algn="l" eaLnBrk="1" hangingPunct="1">
                <a:lnSpc>
                  <a:spcPct val="150000"/>
                </a:lnSpc>
              </a:pPr>
              <a:endParaRPr lang="id-ID" altLang="zh-CN" sz="1300" dirty="0">
                <a:solidFill>
                  <a:schemeClr val="accent1"/>
                </a:solidFill>
                <a:latin typeface="+mn-lt"/>
                <a:cs typeface="+mn-ea"/>
                <a:sym typeface="+mn-lt"/>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095208" y="4312713"/>
              <a:ext cx="1638608" cy="341072"/>
            </a:xfrm>
            <a:prstGeom prst="rect">
              <a:avLst/>
            </a:prstGeom>
          </p:spPr>
        </p:pic>
      </p:gr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43" y="546712"/>
            <a:ext cx="5761775" cy="575289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par>
                          <p:cTn id="11" fill="hold">
                            <p:stCondLst>
                              <p:cond delay="500"/>
                            </p:stCondLst>
                            <p:childTnLst>
                              <p:par>
                                <p:cTn id="12" presetID="52" presetClass="entr" presetSubtype="0" fill="hold" grpId="0" nodeType="after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Scale>
                                      <p:cBhvr>
                                        <p:cTn id="14" dur="1000" decel="50000" fill="hold">
                                          <p:stCondLst>
                                            <p:cond delay="0"/>
                                          </p:stCondLst>
                                        </p:cTn>
                                        <p:tgtEl>
                                          <p:spTgt spid="8">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8">
                                            <p:txEl>
                                              <p:pRg st="0" end="0"/>
                                            </p:txEl>
                                          </p:spTgt>
                                        </p:tgtEl>
                                        <p:attrNameLst>
                                          <p:attrName>ppt_x</p:attrName>
                                          <p:attrName>ppt_y</p:attrName>
                                        </p:attrNameLst>
                                      </p:cBhvr>
                                    </p:animMotion>
                                    <p:animEffect transition="in" filter="fade">
                                      <p:cBhvr>
                                        <p:cTn id="16" dur="1000"/>
                                        <p:tgtEl>
                                          <p:spTgt spid="8">
                                            <p:txEl>
                                              <p:pRg st="0" end="0"/>
                                            </p:txEl>
                                          </p:spTgt>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750" fill="hold"/>
                                        <p:tgtEl>
                                          <p:spTgt spid="9"/>
                                        </p:tgtEl>
                                        <p:attrNameLst>
                                          <p:attrName>ppt_w</p:attrName>
                                        </p:attrNameLst>
                                      </p:cBhvr>
                                      <p:tavLst>
                                        <p:tav tm="0">
                                          <p:val>
                                            <p:fltVal val="0"/>
                                          </p:val>
                                        </p:tav>
                                        <p:tav tm="100000">
                                          <p:val>
                                            <p:strVal val="#ppt_w"/>
                                          </p:val>
                                        </p:tav>
                                      </p:tavLst>
                                    </p:anim>
                                    <p:anim calcmode="lin" valueType="num">
                                      <p:cBhvr>
                                        <p:cTn id="21" dur="750" fill="hold"/>
                                        <p:tgtEl>
                                          <p:spTgt spid="9"/>
                                        </p:tgtEl>
                                        <p:attrNameLst>
                                          <p:attrName>ppt_h</p:attrName>
                                        </p:attrNameLst>
                                      </p:cBhvr>
                                      <p:tavLst>
                                        <p:tav tm="0">
                                          <p:val>
                                            <p:fltVal val="0"/>
                                          </p:val>
                                        </p:tav>
                                        <p:tav tm="100000">
                                          <p:val>
                                            <p:strVal val="#ppt_h"/>
                                          </p:val>
                                        </p:tav>
                                      </p:tavLst>
                                    </p:anim>
                                    <p:animEffect transition="in" filter="fade">
                                      <p:cBhvr>
                                        <p:cTn id="22" dur="750"/>
                                        <p:tgtEl>
                                          <p:spTgt spid="9"/>
                                        </p:tgtEl>
                                      </p:cBhvr>
                                    </p:animEffect>
                                  </p:childTnLst>
                                </p:cTn>
                              </p:par>
                            </p:childTnLst>
                          </p:cTn>
                        </p:par>
                        <p:par>
                          <p:cTn id="23" fill="hold">
                            <p:stCondLst>
                              <p:cond delay="2500"/>
                            </p:stCondLst>
                            <p:childTnLst>
                              <p:par>
                                <p:cTn id="24" presetID="22" presetClass="entr" presetSubtype="8"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7"/>
          <p:cNvSpPr>
            <a:spLocks noChangeArrowheads="1"/>
          </p:cNvSpPr>
          <p:nvPr>
            <p:custDataLst>
              <p:tags r:id="rId1"/>
            </p:custDataLst>
          </p:nvPr>
        </p:nvSpPr>
        <p:spPr bwMode="auto">
          <a:xfrm>
            <a:off x="838091" y="3962658"/>
            <a:ext cx="10972800" cy="61913"/>
          </a:xfrm>
          <a:prstGeom prst="rect">
            <a:avLst/>
          </a:pr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65" name="Oval 8"/>
          <p:cNvSpPr>
            <a:spLocks noChangeArrowheads="1"/>
          </p:cNvSpPr>
          <p:nvPr>
            <p:custDataLst>
              <p:tags r:id="rId2"/>
            </p:custDataLst>
          </p:nvPr>
        </p:nvSpPr>
        <p:spPr bwMode="auto">
          <a:xfrm>
            <a:off x="2897396" y="3870583"/>
            <a:ext cx="260350" cy="261938"/>
          </a:xfrm>
          <a:prstGeom prst="ellipse">
            <a:avLst/>
          </a:prstGeom>
          <a:solidFill>
            <a:schemeClr val="accent1">
              <a:lumMod val="60000"/>
              <a:lumOff val="40000"/>
            </a:schemeClr>
          </a:solidFill>
          <a:ln>
            <a:noFill/>
          </a:ln>
        </p:spPr>
        <p:txBody>
          <a:bodyPr vert="horz" wrap="square" lIns="91440" tIns="45720" rIns="91440" bIns="45720" numCol="1" anchor="t" anchorCtr="0" compatLnSpc="1"/>
          <a:lstStyle/>
          <a:p>
            <a:endParaRPr lang="zh-CN" altLang="en-US"/>
          </a:p>
        </p:txBody>
      </p:sp>
      <p:sp>
        <p:nvSpPr>
          <p:cNvPr id="75" name="Oval 9"/>
          <p:cNvSpPr>
            <a:spLocks noChangeArrowheads="1"/>
          </p:cNvSpPr>
          <p:nvPr>
            <p:custDataLst>
              <p:tags r:id="rId3"/>
            </p:custDataLst>
          </p:nvPr>
        </p:nvSpPr>
        <p:spPr bwMode="auto">
          <a:xfrm>
            <a:off x="4495635" y="3870583"/>
            <a:ext cx="260350" cy="261938"/>
          </a:xfrm>
          <a:prstGeom prst="ellipse">
            <a:avLst/>
          </a:prstGeom>
          <a:solidFill>
            <a:schemeClr val="accent2">
              <a:lumMod val="60000"/>
              <a:lumOff val="40000"/>
            </a:schemeClr>
          </a:solidFill>
          <a:ln>
            <a:noFill/>
          </a:ln>
        </p:spPr>
        <p:txBody>
          <a:bodyPr vert="horz" wrap="square" lIns="91440" tIns="45720" rIns="91440" bIns="45720" numCol="1" anchor="t" anchorCtr="0" compatLnSpc="1"/>
          <a:lstStyle/>
          <a:p>
            <a:endParaRPr lang="zh-CN" altLang="en-US"/>
          </a:p>
        </p:txBody>
      </p:sp>
      <p:sp>
        <p:nvSpPr>
          <p:cNvPr id="76" name="Oval 10"/>
          <p:cNvSpPr>
            <a:spLocks noChangeArrowheads="1"/>
          </p:cNvSpPr>
          <p:nvPr>
            <p:custDataLst>
              <p:tags r:id="rId4"/>
            </p:custDataLst>
          </p:nvPr>
        </p:nvSpPr>
        <p:spPr bwMode="auto">
          <a:xfrm>
            <a:off x="5960451" y="3870583"/>
            <a:ext cx="261938" cy="261938"/>
          </a:xfrm>
          <a:prstGeom prst="ellipse">
            <a:avLst/>
          </a:prstGeom>
          <a:solidFill>
            <a:schemeClr val="accent1">
              <a:lumMod val="75000"/>
            </a:schemeClr>
          </a:solidFill>
          <a:ln>
            <a:noFill/>
          </a:ln>
        </p:spPr>
        <p:txBody>
          <a:bodyPr vert="horz" wrap="square" lIns="91440" tIns="45720" rIns="91440" bIns="45720" numCol="1" anchor="t" anchorCtr="0" compatLnSpc="1"/>
          <a:lstStyle/>
          <a:p>
            <a:endParaRPr lang="zh-CN" altLang="en-US"/>
          </a:p>
        </p:txBody>
      </p:sp>
      <p:sp>
        <p:nvSpPr>
          <p:cNvPr id="77" name="Oval 11"/>
          <p:cNvSpPr>
            <a:spLocks noChangeArrowheads="1"/>
          </p:cNvSpPr>
          <p:nvPr>
            <p:custDataLst>
              <p:tags r:id="rId5"/>
            </p:custDataLst>
          </p:nvPr>
        </p:nvSpPr>
        <p:spPr bwMode="auto">
          <a:xfrm>
            <a:off x="7512262" y="3870583"/>
            <a:ext cx="260350" cy="261938"/>
          </a:xfrm>
          <a:prstGeom prst="ellipse">
            <a:avLst/>
          </a:prstGeom>
          <a:solidFill>
            <a:srgbClr val="4C6062"/>
          </a:solidFill>
          <a:ln>
            <a:noFill/>
          </a:ln>
        </p:spPr>
        <p:txBody>
          <a:bodyPr vert="horz" wrap="square" lIns="91440" tIns="45720" rIns="91440" bIns="45720" numCol="1" anchor="t" anchorCtr="0" compatLnSpc="1"/>
          <a:lstStyle/>
          <a:p>
            <a:endParaRPr lang="zh-CN" altLang="en-US"/>
          </a:p>
        </p:txBody>
      </p:sp>
      <p:sp>
        <p:nvSpPr>
          <p:cNvPr id="78" name="Oval 12"/>
          <p:cNvSpPr>
            <a:spLocks noChangeArrowheads="1"/>
          </p:cNvSpPr>
          <p:nvPr>
            <p:custDataLst>
              <p:tags r:id="rId6"/>
            </p:custDataLst>
          </p:nvPr>
        </p:nvSpPr>
        <p:spPr bwMode="auto">
          <a:xfrm>
            <a:off x="9007558" y="3870583"/>
            <a:ext cx="261938" cy="261938"/>
          </a:xfrm>
          <a:prstGeom prst="ellipse">
            <a:avLst/>
          </a:prstGeom>
          <a:solidFill>
            <a:schemeClr val="accent2"/>
          </a:solidFill>
          <a:ln>
            <a:noFill/>
          </a:ln>
        </p:spPr>
        <p:txBody>
          <a:bodyPr vert="horz" wrap="square" lIns="91440" tIns="45720" rIns="91440" bIns="45720" numCol="1" anchor="t" anchorCtr="0" compatLnSpc="1"/>
          <a:lstStyle/>
          <a:p>
            <a:endParaRPr lang="zh-CN" altLang="en-US"/>
          </a:p>
        </p:txBody>
      </p:sp>
      <p:sp>
        <p:nvSpPr>
          <p:cNvPr id="83" name="Freeform 18"/>
          <p:cNvSpPr/>
          <p:nvPr>
            <p:custDataLst>
              <p:tags r:id="rId7"/>
            </p:custDataLst>
          </p:nvPr>
        </p:nvSpPr>
        <p:spPr bwMode="auto">
          <a:xfrm>
            <a:off x="2010410" y="1125220"/>
            <a:ext cx="2136140" cy="2699385"/>
          </a:xfrm>
          <a:custGeom>
            <a:avLst/>
            <a:gdLst>
              <a:gd name="T0" fmla="*/ 77 w 97"/>
              <a:gd name="T1" fmla="*/ 0 h 108"/>
              <a:gd name="T2" fmla="*/ 19 w 97"/>
              <a:gd name="T3" fmla="*/ 0 h 108"/>
              <a:gd name="T4" fmla="*/ 0 w 97"/>
              <a:gd name="T5" fmla="*/ 20 h 108"/>
              <a:gd name="T6" fmla="*/ 0 w 97"/>
              <a:gd name="T7" fmla="*/ 78 h 108"/>
              <a:gd name="T8" fmla="*/ 19 w 97"/>
              <a:gd name="T9" fmla="*/ 98 h 108"/>
              <a:gd name="T10" fmla="*/ 42 w 97"/>
              <a:gd name="T11" fmla="*/ 98 h 108"/>
              <a:gd name="T12" fmla="*/ 43 w 97"/>
              <a:gd name="T13" fmla="*/ 99 h 108"/>
              <a:gd name="T14" fmla="*/ 48 w 97"/>
              <a:gd name="T15" fmla="*/ 108 h 108"/>
              <a:gd name="T16" fmla="*/ 53 w 97"/>
              <a:gd name="T17" fmla="*/ 99 h 108"/>
              <a:gd name="T18" fmla="*/ 54 w 97"/>
              <a:gd name="T19" fmla="*/ 98 h 108"/>
              <a:gd name="T20" fmla="*/ 77 w 97"/>
              <a:gd name="T21" fmla="*/ 98 h 108"/>
              <a:gd name="T22" fmla="*/ 97 w 97"/>
              <a:gd name="T23" fmla="*/ 78 h 108"/>
              <a:gd name="T24" fmla="*/ 97 w 97"/>
              <a:gd name="T25" fmla="*/ 20 h 108"/>
              <a:gd name="T26" fmla="*/ 77 w 97"/>
              <a:gd name="T2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108">
                <a:moveTo>
                  <a:pt x="77" y="0"/>
                </a:moveTo>
                <a:cubicBezTo>
                  <a:pt x="19" y="0"/>
                  <a:pt x="19" y="0"/>
                  <a:pt x="19" y="0"/>
                </a:cubicBezTo>
                <a:cubicBezTo>
                  <a:pt x="8" y="0"/>
                  <a:pt x="0" y="9"/>
                  <a:pt x="0" y="20"/>
                </a:cubicBezTo>
                <a:cubicBezTo>
                  <a:pt x="0" y="78"/>
                  <a:pt x="0" y="78"/>
                  <a:pt x="0" y="78"/>
                </a:cubicBezTo>
                <a:cubicBezTo>
                  <a:pt x="0" y="89"/>
                  <a:pt x="8" y="98"/>
                  <a:pt x="19" y="98"/>
                </a:cubicBezTo>
                <a:cubicBezTo>
                  <a:pt x="42" y="98"/>
                  <a:pt x="42" y="98"/>
                  <a:pt x="42" y="98"/>
                </a:cubicBezTo>
                <a:cubicBezTo>
                  <a:pt x="43" y="99"/>
                  <a:pt x="43" y="99"/>
                  <a:pt x="43" y="99"/>
                </a:cubicBezTo>
                <a:cubicBezTo>
                  <a:pt x="48" y="108"/>
                  <a:pt x="48" y="108"/>
                  <a:pt x="48" y="108"/>
                </a:cubicBezTo>
                <a:cubicBezTo>
                  <a:pt x="53" y="99"/>
                  <a:pt x="53" y="99"/>
                  <a:pt x="53" y="99"/>
                </a:cubicBezTo>
                <a:cubicBezTo>
                  <a:pt x="54" y="98"/>
                  <a:pt x="54" y="98"/>
                  <a:pt x="54" y="98"/>
                </a:cubicBezTo>
                <a:cubicBezTo>
                  <a:pt x="77" y="98"/>
                  <a:pt x="77" y="98"/>
                  <a:pt x="77" y="98"/>
                </a:cubicBezTo>
                <a:cubicBezTo>
                  <a:pt x="88" y="98"/>
                  <a:pt x="97" y="89"/>
                  <a:pt x="97" y="78"/>
                </a:cubicBezTo>
                <a:cubicBezTo>
                  <a:pt x="97" y="20"/>
                  <a:pt x="97" y="20"/>
                  <a:pt x="97" y="20"/>
                </a:cubicBezTo>
                <a:cubicBezTo>
                  <a:pt x="97" y="9"/>
                  <a:pt x="88" y="0"/>
                  <a:pt x="77" y="0"/>
                </a:cubicBezTo>
                <a:close/>
              </a:path>
            </a:pathLst>
          </a:custGeom>
          <a:solidFill>
            <a:schemeClr val="accent1">
              <a:lumMod val="60000"/>
              <a:lumOff val="40000"/>
            </a:schemeClr>
          </a:solidFill>
          <a:ln>
            <a:noFill/>
          </a:ln>
        </p:spPr>
        <p:txBody>
          <a:bodyPr vert="horz" wrap="square" lIns="91440" tIns="45720" rIns="91440" bIns="45720" numCol="1" anchor="ctr" anchorCtr="0" compatLnSpc="1"/>
          <a:lstStyle/>
          <a:p>
            <a:pPr algn="ctr"/>
            <a:r>
              <a:rPr sz="2000" b="1">
                <a:latin typeface="微软雅黑" panose="020B0503020204020204" pitchFamily="34" charset="-122"/>
                <a:ea typeface="微软雅黑" panose="020B0503020204020204" pitchFamily="34" charset="-122"/>
              </a:rPr>
              <a:t>点击率：</a:t>
            </a:r>
            <a:r>
              <a:rPr sz="2000">
                <a:latin typeface="微软雅黑" panose="020B0503020204020204" pitchFamily="34" charset="-122"/>
                <a:ea typeface="微软雅黑" panose="020B0503020204020204" pitchFamily="34" charset="-122"/>
              </a:rPr>
              <a:t>即商品点击数与访客数之比，是影响商品展现量的指标之一，反映客户对商品的兴趣程度。</a:t>
            </a:r>
            <a:endParaRPr sz="2000">
              <a:latin typeface="微软雅黑" panose="020B0503020204020204" pitchFamily="34" charset="-122"/>
              <a:ea typeface="微软雅黑" panose="020B0503020204020204" pitchFamily="34" charset="-122"/>
            </a:endParaRPr>
          </a:p>
        </p:txBody>
      </p:sp>
      <p:sp>
        <p:nvSpPr>
          <p:cNvPr id="84" name="Freeform 19"/>
          <p:cNvSpPr/>
          <p:nvPr>
            <p:custDataLst>
              <p:tags r:id="rId8"/>
            </p:custDataLst>
          </p:nvPr>
        </p:nvSpPr>
        <p:spPr bwMode="auto">
          <a:xfrm>
            <a:off x="4951730" y="1124585"/>
            <a:ext cx="2198370" cy="2700020"/>
          </a:xfrm>
          <a:custGeom>
            <a:avLst/>
            <a:gdLst>
              <a:gd name="T0" fmla="*/ 78 w 97"/>
              <a:gd name="T1" fmla="*/ 0 h 108"/>
              <a:gd name="T2" fmla="*/ 20 w 97"/>
              <a:gd name="T3" fmla="*/ 0 h 108"/>
              <a:gd name="T4" fmla="*/ 0 w 97"/>
              <a:gd name="T5" fmla="*/ 20 h 108"/>
              <a:gd name="T6" fmla="*/ 0 w 97"/>
              <a:gd name="T7" fmla="*/ 78 h 108"/>
              <a:gd name="T8" fmla="*/ 20 w 97"/>
              <a:gd name="T9" fmla="*/ 98 h 108"/>
              <a:gd name="T10" fmla="*/ 43 w 97"/>
              <a:gd name="T11" fmla="*/ 98 h 108"/>
              <a:gd name="T12" fmla="*/ 44 w 97"/>
              <a:gd name="T13" fmla="*/ 99 h 108"/>
              <a:gd name="T14" fmla="*/ 49 w 97"/>
              <a:gd name="T15" fmla="*/ 108 h 108"/>
              <a:gd name="T16" fmla="*/ 54 w 97"/>
              <a:gd name="T17" fmla="*/ 99 h 108"/>
              <a:gd name="T18" fmla="*/ 55 w 97"/>
              <a:gd name="T19" fmla="*/ 98 h 108"/>
              <a:gd name="T20" fmla="*/ 78 w 97"/>
              <a:gd name="T21" fmla="*/ 98 h 108"/>
              <a:gd name="T22" fmla="*/ 97 w 97"/>
              <a:gd name="T23" fmla="*/ 78 h 108"/>
              <a:gd name="T24" fmla="*/ 97 w 97"/>
              <a:gd name="T25" fmla="*/ 20 h 108"/>
              <a:gd name="T26" fmla="*/ 78 w 97"/>
              <a:gd name="T2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108">
                <a:moveTo>
                  <a:pt x="78" y="0"/>
                </a:moveTo>
                <a:cubicBezTo>
                  <a:pt x="20" y="0"/>
                  <a:pt x="20" y="0"/>
                  <a:pt x="20" y="0"/>
                </a:cubicBezTo>
                <a:cubicBezTo>
                  <a:pt x="9" y="0"/>
                  <a:pt x="0" y="9"/>
                  <a:pt x="0" y="20"/>
                </a:cubicBezTo>
                <a:cubicBezTo>
                  <a:pt x="0" y="78"/>
                  <a:pt x="0" y="78"/>
                  <a:pt x="0" y="78"/>
                </a:cubicBezTo>
                <a:cubicBezTo>
                  <a:pt x="0" y="89"/>
                  <a:pt x="9" y="98"/>
                  <a:pt x="20" y="98"/>
                </a:cubicBezTo>
                <a:cubicBezTo>
                  <a:pt x="43" y="98"/>
                  <a:pt x="43" y="98"/>
                  <a:pt x="43" y="98"/>
                </a:cubicBezTo>
                <a:cubicBezTo>
                  <a:pt x="44" y="99"/>
                  <a:pt x="44" y="99"/>
                  <a:pt x="44" y="99"/>
                </a:cubicBezTo>
                <a:cubicBezTo>
                  <a:pt x="49" y="108"/>
                  <a:pt x="49" y="108"/>
                  <a:pt x="49" y="108"/>
                </a:cubicBezTo>
                <a:cubicBezTo>
                  <a:pt x="54" y="99"/>
                  <a:pt x="54" y="99"/>
                  <a:pt x="54" y="99"/>
                </a:cubicBezTo>
                <a:cubicBezTo>
                  <a:pt x="55" y="98"/>
                  <a:pt x="55" y="98"/>
                  <a:pt x="55" y="98"/>
                </a:cubicBezTo>
                <a:cubicBezTo>
                  <a:pt x="78" y="98"/>
                  <a:pt x="78" y="98"/>
                  <a:pt x="78" y="98"/>
                </a:cubicBezTo>
                <a:cubicBezTo>
                  <a:pt x="89" y="98"/>
                  <a:pt x="97" y="89"/>
                  <a:pt x="97" y="78"/>
                </a:cubicBezTo>
                <a:cubicBezTo>
                  <a:pt x="97" y="20"/>
                  <a:pt x="97" y="20"/>
                  <a:pt x="97" y="20"/>
                </a:cubicBezTo>
                <a:cubicBezTo>
                  <a:pt x="97" y="9"/>
                  <a:pt x="89" y="0"/>
                  <a:pt x="78" y="0"/>
                </a:cubicBezTo>
                <a:close/>
              </a:path>
            </a:pathLst>
          </a:custGeom>
          <a:solidFill>
            <a:schemeClr val="accent1"/>
          </a:solidFill>
          <a:ln>
            <a:noFill/>
          </a:ln>
        </p:spPr>
        <p:txBody>
          <a:bodyPr vert="horz" wrap="square" lIns="91440" tIns="45720" rIns="91440" bIns="45720" numCol="1" anchor="ctr" anchorCtr="0" compatLnSpc="1"/>
          <a:lstStyle/>
          <a:p>
            <a:pPr algn="ctr"/>
            <a:r>
              <a:rPr sz="2000" b="1">
                <a:latin typeface="微软雅黑" panose="020B0503020204020204" pitchFamily="34" charset="-122"/>
                <a:ea typeface="微软雅黑" panose="020B0503020204020204" pitchFamily="34" charset="-122"/>
              </a:rPr>
              <a:t>收藏率：</a:t>
            </a:r>
            <a:r>
              <a:rPr sz="2000">
                <a:latin typeface="微软雅黑" panose="020B0503020204020204" pitchFamily="34" charset="-122"/>
                <a:ea typeface="微软雅黑" panose="020B0503020204020204" pitchFamily="34" charset="-122"/>
              </a:rPr>
              <a:t>即收藏人数与访客数之比，是无法获得转化率时的替代性指标之一。</a:t>
            </a:r>
            <a:endParaRPr sz="2000">
              <a:latin typeface="微软雅黑" panose="020B0503020204020204" pitchFamily="34" charset="-122"/>
              <a:ea typeface="微软雅黑" panose="020B0503020204020204" pitchFamily="34" charset="-122"/>
            </a:endParaRPr>
          </a:p>
        </p:txBody>
      </p:sp>
      <p:sp>
        <p:nvSpPr>
          <p:cNvPr id="85" name="Freeform 20"/>
          <p:cNvSpPr/>
          <p:nvPr>
            <p:custDataLst>
              <p:tags r:id="rId9"/>
            </p:custDataLst>
          </p:nvPr>
        </p:nvSpPr>
        <p:spPr bwMode="auto">
          <a:xfrm>
            <a:off x="8211820" y="1184910"/>
            <a:ext cx="2054225" cy="2639695"/>
          </a:xfrm>
          <a:custGeom>
            <a:avLst/>
            <a:gdLst>
              <a:gd name="T0" fmla="*/ 77 w 97"/>
              <a:gd name="T1" fmla="*/ 0 h 107"/>
              <a:gd name="T2" fmla="*/ 19 w 97"/>
              <a:gd name="T3" fmla="*/ 0 h 107"/>
              <a:gd name="T4" fmla="*/ 0 w 97"/>
              <a:gd name="T5" fmla="*/ 19 h 107"/>
              <a:gd name="T6" fmla="*/ 0 w 97"/>
              <a:gd name="T7" fmla="*/ 77 h 107"/>
              <a:gd name="T8" fmla="*/ 19 w 97"/>
              <a:gd name="T9" fmla="*/ 97 h 107"/>
              <a:gd name="T10" fmla="*/ 42 w 97"/>
              <a:gd name="T11" fmla="*/ 97 h 107"/>
              <a:gd name="T12" fmla="*/ 43 w 97"/>
              <a:gd name="T13" fmla="*/ 98 h 107"/>
              <a:gd name="T14" fmla="*/ 48 w 97"/>
              <a:gd name="T15" fmla="*/ 107 h 107"/>
              <a:gd name="T16" fmla="*/ 54 w 97"/>
              <a:gd name="T17" fmla="*/ 98 h 107"/>
              <a:gd name="T18" fmla="*/ 55 w 97"/>
              <a:gd name="T19" fmla="*/ 97 h 107"/>
              <a:gd name="T20" fmla="*/ 77 w 97"/>
              <a:gd name="T21" fmla="*/ 97 h 107"/>
              <a:gd name="T22" fmla="*/ 97 w 97"/>
              <a:gd name="T23" fmla="*/ 77 h 107"/>
              <a:gd name="T24" fmla="*/ 97 w 97"/>
              <a:gd name="T25" fmla="*/ 19 h 107"/>
              <a:gd name="T26" fmla="*/ 77 w 97"/>
              <a:gd name="T2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107">
                <a:moveTo>
                  <a:pt x="77" y="0"/>
                </a:moveTo>
                <a:cubicBezTo>
                  <a:pt x="19" y="0"/>
                  <a:pt x="19" y="0"/>
                  <a:pt x="19" y="0"/>
                </a:cubicBezTo>
                <a:cubicBezTo>
                  <a:pt x="9" y="0"/>
                  <a:pt x="0" y="8"/>
                  <a:pt x="0" y="19"/>
                </a:cubicBezTo>
                <a:cubicBezTo>
                  <a:pt x="0" y="77"/>
                  <a:pt x="0" y="77"/>
                  <a:pt x="0" y="77"/>
                </a:cubicBezTo>
                <a:cubicBezTo>
                  <a:pt x="0" y="88"/>
                  <a:pt x="9" y="97"/>
                  <a:pt x="19" y="97"/>
                </a:cubicBezTo>
                <a:cubicBezTo>
                  <a:pt x="42" y="97"/>
                  <a:pt x="42" y="97"/>
                  <a:pt x="42" y="97"/>
                </a:cubicBezTo>
                <a:cubicBezTo>
                  <a:pt x="43" y="98"/>
                  <a:pt x="43" y="98"/>
                  <a:pt x="43" y="98"/>
                </a:cubicBezTo>
                <a:cubicBezTo>
                  <a:pt x="48" y="107"/>
                  <a:pt x="48" y="107"/>
                  <a:pt x="48" y="107"/>
                </a:cubicBezTo>
                <a:cubicBezTo>
                  <a:pt x="54" y="98"/>
                  <a:pt x="54" y="98"/>
                  <a:pt x="54" y="98"/>
                </a:cubicBezTo>
                <a:cubicBezTo>
                  <a:pt x="55" y="97"/>
                  <a:pt x="55" y="97"/>
                  <a:pt x="55" y="97"/>
                </a:cubicBezTo>
                <a:cubicBezTo>
                  <a:pt x="77" y="97"/>
                  <a:pt x="77" y="97"/>
                  <a:pt x="77" y="97"/>
                </a:cubicBezTo>
                <a:cubicBezTo>
                  <a:pt x="88" y="97"/>
                  <a:pt x="97" y="88"/>
                  <a:pt x="97" y="77"/>
                </a:cubicBezTo>
                <a:cubicBezTo>
                  <a:pt x="97" y="19"/>
                  <a:pt x="97" y="19"/>
                  <a:pt x="97" y="19"/>
                </a:cubicBezTo>
                <a:cubicBezTo>
                  <a:pt x="97" y="8"/>
                  <a:pt x="88" y="0"/>
                  <a:pt x="77" y="0"/>
                </a:cubicBezTo>
                <a:close/>
              </a:path>
            </a:pathLst>
          </a:custGeom>
          <a:solidFill>
            <a:schemeClr val="accent2"/>
          </a:solidFill>
          <a:ln>
            <a:noFill/>
          </a:ln>
        </p:spPr>
        <p:txBody>
          <a:bodyPr vert="horz" wrap="square" lIns="91440" tIns="45720" rIns="91440" bIns="45720" numCol="1" anchor="ctr" anchorCtr="0" compatLnSpc="1"/>
          <a:lstStyle/>
          <a:p>
            <a:pPr algn="ctr"/>
            <a:r>
              <a:rPr sz="2000" b="1">
                <a:latin typeface="微软雅黑" panose="020B0503020204020204" pitchFamily="34" charset="-122"/>
                <a:ea typeface="微软雅黑" panose="020B0503020204020204" pitchFamily="34" charset="-122"/>
              </a:rPr>
              <a:t>UV 价值：</a:t>
            </a:r>
            <a:r>
              <a:rPr sz="2000">
                <a:latin typeface="微软雅黑" panose="020B0503020204020204" pitchFamily="34" charset="-122"/>
                <a:ea typeface="微软雅黑" panose="020B0503020204020204" pitchFamily="34" charset="-122"/>
              </a:rPr>
              <a:t>即每位访客的成交金额与转化率的乘积，反映单个访客的贡献价值。</a:t>
            </a:r>
            <a:endParaRPr sz="2000">
              <a:latin typeface="微软雅黑" panose="020B0503020204020204" pitchFamily="34" charset="-122"/>
              <a:ea typeface="微软雅黑" panose="020B0503020204020204" pitchFamily="34" charset="-122"/>
            </a:endParaRPr>
          </a:p>
        </p:txBody>
      </p:sp>
      <p:sp>
        <p:nvSpPr>
          <p:cNvPr id="90" name="Freeform 26"/>
          <p:cNvSpPr/>
          <p:nvPr>
            <p:custDataLst>
              <p:tags r:id="rId10"/>
            </p:custDataLst>
          </p:nvPr>
        </p:nvSpPr>
        <p:spPr bwMode="auto">
          <a:xfrm>
            <a:off x="6625590" y="4224655"/>
            <a:ext cx="2096770" cy="2435860"/>
          </a:xfrm>
          <a:custGeom>
            <a:avLst/>
            <a:gdLst>
              <a:gd name="T0" fmla="*/ 19 w 97"/>
              <a:gd name="T1" fmla="*/ 108 h 108"/>
              <a:gd name="T2" fmla="*/ 77 w 97"/>
              <a:gd name="T3" fmla="*/ 108 h 108"/>
              <a:gd name="T4" fmla="*/ 97 w 97"/>
              <a:gd name="T5" fmla="*/ 88 h 108"/>
              <a:gd name="T6" fmla="*/ 97 w 97"/>
              <a:gd name="T7" fmla="*/ 31 h 108"/>
              <a:gd name="T8" fmla="*/ 77 w 97"/>
              <a:gd name="T9" fmla="*/ 11 h 108"/>
              <a:gd name="T10" fmla="*/ 54 w 97"/>
              <a:gd name="T11" fmla="*/ 11 h 108"/>
              <a:gd name="T12" fmla="*/ 53 w 97"/>
              <a:gd name="T13" fmla="*/ 9 h 108"/>
              <a:gd name="T14" fmla="*/ 48 w 97"/>
              <a:gd name="T15" fmla="*/ 0 h 108"/>
              <a:gd name="T16" fmla="*/ 43 w 97"/>
              <a:gd name="T17" fmla="*/ 9 h 108"/>
              <a:gd name="T18" fmla="*/ 42 w 97"/>
              <a:gd name="T19" fmla="*/ 11 h 108"/>
              <a:gd name="T20" fmla="*/ 19 w 97"/>
              <a:gd name="T21" fmla="*/ 11 h 108"/>
              <a:gd name="T22" fmla="*/ 0 w 97"/>
              <a:gd name="T23" fmla="*/ 31 h 108"/>
              <a:gd name="T24" fmla="*/ 0 w 97"/>
              <a:gd name="T25" fmla="*/ 88 h 108"/>
              <a:gd name="T26" fmla="*/ 19 w 97"/>
              <a:gd name="T2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108">
                <a:moveTo>
                  <a:pt x="19" y="108"/>
                </a:moveTo>
                <a:cubicBezTo>
                  <a:pt x="77" y="108"/>
                  <a:pt x="77" y="108"/>
                  <a:pt x="77" y="108"/>
                </a:cubicBezTo>
                <a:cubicBezTo>
                  <a:pt x="88" y="108"/>
                  <a:pt x="97" y="99"/>
                  <a:pt x="97" y="88"/>
                </a:cubicBezTo>
                <a:cubicBezTo>
                  <a:pt x="97" y="31"/>
                  <a:pt x="97" y="31"/>
                  <a:pt x="97" y="31"/>
                </a:cubicBezTo>
                <a:cubicBezTo>
                  <a:pt x="97" y="20"/>
                  <a:pt x="88" y="11"/>
                  <a:pt x="77" y="11"/>
                </a:cubicBezTo>
                <a:cubicBezTo>
                  <a:pt x="54" y="11"/>
                  <a:pt x="54" y="11"/>
                  <a:pt x="54" y="11"/>
                </a:cubicBezTo>
                <a:cubicBezTo>
                  <a:pt x="53" y="9"/>
                  <a:pt x="53" y="9"/>
                  <a:pt x="53" y="9"/>
                </a:cubicBezTo>
                <a:cubicBezTo>
                  <a:pt x="48" y="0"/>
                  <a:pt x="48" y="0"/>
                  <a:pt x="48" y="0"/>
                </a:cubicBezTo>
                <a:cubicBezTo>
                  <a:pt x="43" y="9"/>
                  <a:pt x="43" y="9"/>
                  <a:pt x="43" y="9"/>
                </a:cubicBezTo>
                <a:cubicBezTo>
                  <a:pt x="42" y="11"/>
                  <a:pt x="42" y="11"/>
                  <a:pt x="42" y="11"/>
                </a:cubicBezTo>
                <a:cubicBezTo>
                  <a:pt x="19" y="11"/>
                  <a:pt x="19" y="11"/>
                  <a:pt x="19" y="11"/>
                </a:cubicBezTo>
                <a:cubicBezTo>
                  <a:pt x="8" y="11"/>
                  <a:pt x="0" y="20"/>
                  <a:pt x="0" y="31"/>
                </a:cubicBezTo>
                <a:cubicBezTo>
                  <a:pt x="0" y="88"/>
                  <a:pt x="0" y="88"/>
                  <a:pt x="0" y="88"/>
                </a:cubicBezTo>
                <a:cubicBezTo>
                  <a:pt x="0" y="99"/>
                  <a:pt x="8" y="108"/>
                  <a:pt x="19" y="108"/>
                </a:cubicBezTo>
                <a:close/>
              </a:path>
            </a:pathLst>
          </a:custGeom>
          <a:solidFill>
            <a:srgbClr val="4C6062"/>
          </a:solidFill>
          <a:ln>
            <a:noFill/>
          </a:ln>
        </p:spPr>
        <p:txBody>
          <a:bodyPr vert="horz" wrap="square" lIns="91440" tIns="45720" rIns="91440" bIns="45720" numCol="1" anchor="ctr" anchorCtr="0" compatLnSpc="1"/>
          <a:lstStyle/>
          <a:p>
            <a:pPr algn="ctr"/>
            <a:endParaRPr sz="2000" b="1">
              <a:latin typeface="微软雅黑" panose="020B0503020204020204" pitchFamily="34" charset="-122"/>
              <a:ea typeface="微软雅黑" panose="020B0503020204020204" pitchFamily="34" charset="-122"/>
            </a:endParaRPr>
          </a:p>
          <a:p>
            <a:pPr algn="ctr"/>
            <a:r>
              <a:rPr sz="2000" b="1">
                <a:latin typeface="微软雅黑" panose="020B0503020204020204" pitchFamily="34" charset="-122"/>
                <a:ea typeface="微软雅黑" panose="020B0503020204020204" pitchFamily="34" charset="-122"/>
              </a:rPr>
              <a:t>加购率：</a:t>
            </a:r>
            <a:r>
              <a:rPr sz="2000">
                <a:latin typeface="微软雅黑" panose="020B0503020204020204" pitchFamily="34" charset="-122"/>
                <a:ea typeface="微软雅黑" panose="020B0503020204020204" pitchFamily="34" charset="-122"/>
              </a:rPr>
              <a:t>即加入购物车人数与访客数之比，也是无法获得转化率时的替代性指标</a:t>
            </a:r>
            <a:endParaRPr sz="2000">
              <a:latin typeface="微软雅黑" panose="020B0503020204020204" pitchFamily="34" charset="-122"/>
              <a:ea typeface="微软雅黑" panose="020B0503020204020204" pitchFamily="34" charset="-122"/>
            </a:endParaRPr>
          </a:p>
          <a:p>
            <a:pPr algn="ctr"/>
            <a:r>
              <a:rPr sz="2000">
                <a:latin typeface="微软雅黑" panose="020B0503020204020204" pitchFamily="34" charset="-122"/>
                <a:ea typeface="微软雅黑" panose="020B0503020204020204" pitchFamily="34" charset="-122"/>
              </a:rPr>
              <a:t>之一。</a:t>
            </a:r>
            <a:endParaRPr sz="2000">
              <a:latin typeface="微软雅黑" panose="020B0503020204020204" pitchFamily="34" charset="-122"/>
              <a:ea typeface="微软雅黑" panose="020B0503020204020204" pitchFamily="34" charset="-122"/>
            </a:endParaRPr>
          </a:p>
        </p:txBody>
      </p:sp>
      <p:sp>
        <p:nvSpPr>
          <p:cNvPr id="91" name="Freeform 27"/>
          <p:cNvSpPr/>
          <p:nvPr>
            <p:custDataLst>
              <p:tags r:id="rId11"/>
            </p:custDataLst>
          </p:nvPr>
        </p:nvSpPr>
        <p:spPr bwMode="auto">
          <a:xfrm>
            <a:off x="3385820" y="4224655"/>
            <a:ext cx="2298065" cy="2442845"/>
          </a:xfrm>
          <a:custGeom>
            <a:avLst/>
            <a:gdLst>
              <a:gd name="T0" fmla="*/ 20 w 97"/>
              <a:gd name="T1" fmla="*/ 108 h 108"/>
              <a:gd name="T2" fmla="*/ 77 w 97"/>
              <a:gd name="T3" fmla="*/ 108 h 108"/>
              <a:gd name="T4" fmla="*/ 97 w 97"/>
              <a:gd name="T5" fmla="*/ 88 h 108"/>
              <a:gd name="T6" fmla="*/ 97 w 97"/>
              <a:gd name="T7" fmla="*/ 31 h 108"/>
              <a:gd name="T8" fmla="*/ 77 w 97"/>
              <a:gd name="T9" fmla="*/ 11 h 108"/>
              <a:gd name="T10" fmla="*/ 55 w 97"/>
              <a:gd name="T11" fmla="*/ 11 h 108"/>
              <a:gd name="T12" fmla="*/ 54 w 97"/>
              <a:gd name="T13" fmla="*/ 9 h 108"/>
              <a:gd name="T14" fmla="*/ 48 w 97"/>
              <a:gd name="T15" fmla="*/ 0 h 108"/>
              <a:gd name="T16" fmla="*/ 43 w 97"/>
              <a:gd name="T17" fmla="*/ 9 h 108"/>
              <a:gd name="T18" fmla="*/ 42 w 97"/>
              <a:gd name="T19" fmla="*/ 11 h 108"/>
              <a:gd name="T20" fmla="*/ 20 w 97"/>
              <a:gd name="T21" fmla="*/ 11 h 108"/>
              <a:gd name="T22" fmla="*/ 0 w 97"/>
              <a:gd name="T23" fmla="*/ 31 h 108"/>
              <a:gd name="T24" fmla="*/ 0 w 97"/>
              <a:gd name="T25" fmla="*/ 88 h 108"/>
              <a:gd name="T26" fmla="*/ 20 w 97"/>
              <a:gd name="T2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108">
                <a:moveTo>
                  <a:pt x="20" y="108"/>
                </a:moveTo>
                <a:cubicBezTo>
                  <a:pt x="77" y="108"/>
                  <a:pt x="77" y="108"/>
                  <a:pt x="77" y="108"/>
                </a:cubicBezTo>
                <a:cubicBezTo>
                  <a:pt x="88" y="108"/>
                  <a:pt x="97" y="99"/>
                  <a:pt x="97" y="88"/>
                </a:cubicBezTo>
                <a:cubicBezTo>
                  <a:pt x="97" y="31"/>
                  <a:pt x="97" y="31"/>
                  <a:pt x="97" y="31"/>
                </a:cubicBezTo>
                <a:cubicBezTo>
                  <a:pt x="97" y="20"/>
                  <a:pt x="88" y="11"/>
                  <a:pt x="77" y="11"/>
                </a:cubicBezTo>
                <a:cubicBezTo>
                  <a:pt x="55" y="11"/>
                  <a:pt x="55" y="11"/>
                  <a:pt x="55" y="11"/>
                </a:cubicBezTo>
                <a:cubicBezTo>
                  <a:pt x="54" y="9"/>
                  <a:pt x="54" y="9"/>
                  <a:pt x="54" y="9"/>
                </a:cubicBezTo>
                <a:cubicBezTo>
                  <a:pt x="48" y="0"/>
                  <a:pt x="48" y="0"/>
                  <a:pt x="48" y="0"/>
                </a:cubicBezTo>
                <a:cubicBezTo>
                  <a:pt x="43" y="9"/>
                  <a:pt x="43" y="9"/>
                  <a:pt x="43" y="9"/>
                </a:cubicBezTo>
                <a:cubicBezTo>
                  <a:pt x="42" y="11"/>
                  <a:pt x="42" y="11"/>
                  <a:pt x="42" y="11"/>
                </a:cubicBezTo>
                <a:cubicBezTo>
                  <a:pt x="20" y="11"/>
                  <a:pt x="20" y="11"/>
                  <a:pt x="20" y="11"/>
                </a:cubicBezTo>
                <a:cubicBezTo>
                  <a:pt x="9" y="11"/>
                  <a:pt x="0" y="20"/>
                  <a:pt x="0" y="31"/>
                </a:cubicBezTo>
                <a:cubicBezTo>
                  <a:pt x="0" y="88"/>
                  <a:pt x="0" y="88"/>
                  <a:pt x="0" y="88"/>
                </a:cubicBezTo>
                <a:cubicBezTo>
                  <a:pt x="0" y="99"/>
                  <a:pt x="9" y="108"/>
                  <a:pt x="20" y="108"/>
                </a:cubicBezTo>
                <a:close/>
              </a:path>
            </a:pathLst>
          </a:custGeom>
          <a:solidFill>
            <a:schemeClr val="accent2">
              <a:lumMod val="60000"/>
              <a:lumOff val="40000"/>
            </a:schemeClr>
          </a:solidFill>
          <a:ln>
            <a:noFill/>
          </a:ln>
        </p:spPr>
        <p:txBody>
          <a:bodyPr vert="horz" wrap="square" lIns="91440" tIns="45720" rIns="91440" bIns="45720" numCol="1" anchor="ctr" anchorCtr="0" compatLnSpc="1"/>
          <a:lstStyle/>
          <a:p>
            <a:pPr algn="ctr"/>
            <a:endParaRPr sz="2000" b="1">
              <a:latin typeface="微软雅黑" panose="020B0503020204020204" pitchFamily="34" charset="-122"/>
              <a:ea typeface="微软雅黑" panose="020B0503020204020204" pitchFamily="34" charset="-122"/>
            </a:endParaRPr>
          </a:p>
          <a:p>
            <a:pPr algn="ctr"/>
            <a:r>
              <a:rPr sz="2000" b="1">
                <a:latin typeface="微软雅黑" panose="020B0503020204020204" pitchFamily="34" charset="-122"/>
                <a:ea typeface="微软雅黑" panose="020B0503020204020204" pitchFamily="34" charset="-122"/>
              </a:rPr>
              <a:t>转化率：</a:t>
            </a:r>
            <a:r>
              <a:rPr sz="2000">
                <a:latin typeface="微软雅黑" panose="020B0503020204020204" pitchFamily="34" charset="-122"/>
                <a:ea typeface="微软雅黑" panose="020B0503020204020204" pitchFamily="34" charset="-122"/>
              </a:rPr>
              <a:t>即购买人数与访客数之比，也是影响商品展现量的指标之一，反映客户对商品的接受程度。</a:t>
            </a:r>
            <a:endParaRPr sz="2000">
              <a:latin typeface="微软雅黑" panose="020B0503020204020204" pitchFamily="34" charset="-122"/>
              <a:ea typeface="微软雅黑" panose="020B0503020204020204" pitchFamily="34" charset="-122"/>
            </a:endParaRPr>
          </a:p>
        </p:txBody>
      </p:sp>
      <p:sp>
        <p:nvSpPr>
          <p:cNvPr id="4" name="标题 3"/>
          <p:cNvSpPr>
            <a:spLocks noGrp="1"/>
          </p:cNvSpPr>
          <p:nvPr>
            <p:ph type="title"/>
            <p:custDataLst>
              <p:tags r:id="rId12"/>
            </p:custDataLst>
          </p:nvPr>
        </p:nvSpPr>
        <p:spPr/>
        <p:txBody>
          <a:bodyPr/>
          <a:lstStyle/>
          <a:p>
            <a:r>
              <a:rPr lang="zh-CN" altLang="en-US">
                <a:latin typeface="+mn-lt"/>
                <a:ea typeface="+mn-ea"/>
                <a:cs typeface="+mn-ea"/>
                <a:sym typeface="+mn-lt"/>
              </a:rPr>
              <a:t>二、商品测试指标</a:t>
            </a:r>
            <a:endParaRPr lang="zh-CN" altLang="en-US">
              <a:latin typeface="+mn-lt"/>
              <a:ea typeface="+mn-ea"/>
              <a:cs typeface="+mn-ea"/>
              <a:sym typeface="+mn-lt"/>
            </a:endParaRPr>
          </a:p>
        </p:txBody>
      </p:sp>
      <p:sp>
        <p:nvSpPr>
          <p:cNvPr id="7" name="文本框 5"/>
          <p:cNvSpPr txBox="1">
            <a:spLocks noChangeArrowheads="1"/>
          </p:cNvSpPr>
          <p:nvPr>
            <p:custDataLst>
              <p:tags r:id="rId13"/>
            </p:custDataLst>
          </p:nvPr>
        </p:nvSpPr>
        <p:spPr bwMode="auto">
          <a:xfrm>
            <a:off x="7849701" y="307062"/>
            <a:ext cx="196664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dist"/>
            <a:r>
              <a:rPr lang="zh-CN" altLang="en-US" sz="2400" b="1" dirty="0" smtClean="0">
                <a:solidFill>
                  <a:schemeClr val="accent1"/>
                </a:solidFill>
                <a:latin typeface="+mn-lt"/>
                <a:ea typeface="+mn-ea"/>
                <a:cs typeface="+mn-ea"/>
                <a:sym typeface="+mn-lt"/>
              </a:rPr>
              <a:t>相关知识</a:t>
            </a:r>
            <a:endParaRPr lang="zh-CN" altLang="en-US" sz="2400" b="1" dirty="0" smtClean="0">
              <a:solidFill>
                <a:schemeClr val="accent1"/>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矩形 74"/>
          <p:cNvSpPr/>
          <p:nvPr/>
        </p:nvSpPr>
        <p:spPr bwMode="auto">
          <a:xfrm>
            <a:off x="0" y="1538870"/>
            <a:ext cx="12190413" cy="5320718"/>
          </a:xfrm>
          <a:prstGeom prst="rect">
            <a:avLst/>
          </a:prstGeom>
          <a:solidFill>
            <a:srgbClr val="3A98BC">
              <a:alpha val="2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cs typeface="+mn-ea"/>
              <a:sym typeface="+mn-lt"/>
            </a:endParaRPr>
          </a:p>
        </p:txBody>
      </p:sp>
      <p:cxnSp>
        <p:nvCxnSpPr>
          <p:cNvPr id="70" name="直接连接符 69"/>
          <p:cNvCxnSpPr/>
          <p:nvPr/>
        </p:nvCxnSpPr>
        <p:spPr bwMode="auto">
          <a:xfrm flipH="1">
            <a:off x="667570" y="5525494"/>
            <a:ext cx="3790427" cy="0"/>
          </a:xfrm>
          <a:prstGeom prst="line">
            <a:avLst/>
          </a:prstGeom>
          <a:solidFill>
            <a:schemeClr val="accent1"/>
          </a:solidFill>
          <a:ln w="28575" cap="flat" cmpd="sng" algn="ctr">
            <a:solidFill>
              <a:schemeClr val="tx1">
                <a:lumMod val="50000"/>
                <a:lumOff val="50000"/>
              </a:schemeClr>
            </a:solidFill>
            <a:prstDash val="dash"/>
            <a:round/>
            <a:headEnd type="none" w="med" len="med"/>
            <a:tailEnd type="oval"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直接连接符 58"/>
          <p:cNvCxnSpPr/>
          <p:nvPr/>
        </p:nvCxnSpPr>
        <p:spPr bwMode="auto">
          <a:xfrm flipH="1">
            <a:off x="667570" y="2481536"/>
            <a:ext cx="3790427" cy="0"/>
          </a:xfrm>
          <a:prstGeom prst="line">
            <a:avLst/>
          </a:prstGeom>
          <a:solidFill>
            <a:schemeClr val="accent1"/>
          </a:solidFill>
          <a:ln w="28575" cap="flat" cmpd="sng" algn="ctr">
            <a:solidFill>
              <a:schemeClr val="tx1">
                <a:lumMod val="50000"/>
                <a:lumOff val="50000"/>
              </a:schemeClr>
            </a:solidFill>
            <a:prstDash val="dash"/>
            <a:round/>
            <a:headEnd type="none" w="med" len="med"/>
            <a:tailEnd type="oval"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直接连接符 68"/>
          <p:cNvCxnSpPr/>
          <p:nvPr/>
        </p:nvCxnSpPr>
        <p:spPr bwMode="auto">
          <a:xfrm flipH="1">
            <a:off x="667570" y="3881837"/>
            <a:ext cx="3790427" cy="0"/>
          </a:xfrm>
          <a:prstGeom prst="line">
            <a:avLst/>
          </a:prstGeom>
          <a:solidFill>
            <a:schemeClr val="accent1"/>
          </a:solidFill>
          <a:ln w="28575" cap="flat" cmpd="sng" algn="ctr">
            <a:solidFill>
              <a:schemeClr val="tx1">
                <a:lumMod val="50000"/>
                <a:lumOff val="50000"/>
              </a:schemeClr>
            </a:solidFill>
            <a:prstDash val="dash"/>
            <a:round/>
            <a:headEnd type="none" w="med" len="med"/>
            <a:tailEnd type="oval"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Shape 120"/>
          <p:cNvSpPr/>
          <p:nvPr/>
        </p:nvSpPr>
        <p:spPr>
          <a:xfrm rot="912886" flipH="1">
            <a:off x="4760597" y="2756654"/>
            <a:ext cx="2769766" cy="213031"/>
          </a:xfrm>
          <a:prstGeom prst="rect">
            <a:avLst/>
          </a:prstGeom>
          <a:solidFill>
            <a:srgbClr val="808785">
              <a:alpha val="60000"/>
            </a:srgbClr>
          </a:solidFill>
          <a:ln w="12700">
            <a:miter lim="400000"/>
          </a:ln>
        </p:spPr>
        <p:txBody>
          <a:bodyPr lIns="50800" tIns="50800" rIns="50800" bIns="50800" anchor="ctr"/>
          <a:lstStyle/>
          <a:p>
            <a:pPr>
              <a:defRPr>
                <a:solidFill>
                  <a:srgbClr val="FFFFFF"/>
                </a:solidFill>
              </a:defRPr>
            </a:pPr>
            <a:endParaRPr>
              <a:cs typeface="+mn-ea"/>
              <a:sym typeface="+mn-lt"/>
            </a:endParaRPr>
          </a:p>
        </p:txBody>
      </p:sp>
      <p:sp>
        <p:nvSpPr>
          <p:cNvPr id="8" name="Shape 122"/>
          <p:cNvSpPr/>
          <p:nvPr/>
        </p:nvSpPr>
        <p:spPr>
          <a:xfrm rot="20623009">
            <a:off x="5057058" y="3477618"/>
            <a:ext cx="2156665" cy="213032"/>
          </a:xfrm>
          <a:prstGeom prst="rect">
            <a:avLst/>
          </a:prstGeom>
          <a:solidFill>
            <a:srgbClr val="808785">
              <a:alpha val="60000"/>
            </a:srgbClr>
          </a:solidFill>
          <a:ln w="12700">
            <a:miter lim="400000"/>
          </a:ln>
        </p:spPr>
        <p:txBody>
          <a:bodyPr lIns="50800" tIns="50800" rIns="50800" bIns="50800" anchor="ctr"/>
          <a:lstStyle/>
          <a:p>
            <a:pPr>
              <a:defRPr>
                <a:solidFill>
                  <a:srgbClr val="FFFFFF"/>
                </a:solidFill>
              </a:defRPr>
            </a:pPr>
            <a:endParaRPr>
              <a:cs typeface="+mn-ea"/>
              <a:sym typeface="+mn-lt"/>
            </a:endParaRPr>
          </a:p>
        </p:txBody>
      </p:sp>
      <p:grpSp>
        <p:nvGrpSpPr>
          <p:cNvPr id="21" name="Group 138"/>
          <p:cNvGrpSpPr/>
          <p:nvPr/>
        </p:nvGrpSpPr>
        <p:grpSpPr>
          <a:xfrm>
            <a:off x="4301734" y="1870023"/>
            <a:ext cx="1067036" cy="1067421"/>
            <a:chOff x="0" y="0"/>
            <a:chExt cx="1270000" cy="1270000"/>
          </a:xfrm>
        </p:grpSpPr>
        <p:sp>
          <p:nvSpPr>
            <p:cNvPr id="22" name="Shape 135"/>
            <p:cNvSpPr/>
            <p:nvPr/>
          </p:nvSpPr>
          <p:spPr>
            <a:xfrm>
              <a:off x="0" y="0"/>
              <a:ext cx="1270000" cy="1270000"/>
            </a:xfrm>
            <a:prstGeom prst="ellipse">
              <a:avLst/>
            </a:prstGeom>
            <a:solidFill>
              <a:schemeClr val="accent1">
                <a:hueOff val="-78595"/>
                <a:satOff val="12505"/>
                <a:lumOff val="13871"/>
              </a:schemeClr>
            </a:solidFill>
            <a:ln w="12700" cap="flat">
              <a:noFill/>
              <a:miter lim="400000"/>
            </a:ln>
            <a:effectLst/>
          </p:spPr>
          <p:txBody>
            <a:bodyPr wrap="square" lIns="50800" tIns="50800" rIns="50800" bIns="50800" numCol="1" anchor="ctr">
              <a:noAutofit/>
            </a:bodyPr>
            <a:lstStyle/>
            <a:p>
              <a:pPr>
                <a:defRPr>
                  <a:solidFill>
                    <a:srgbClr val="FFFFFF"/>
                  </a:solidFill>
                </a:defRPr>
              </a:pPr>
              <a:endParaRPr>
                <a:cs typeface="+mn-ea"/>
                <a:sym typeface="+mn-lt"/>
              </a:endParaRPr>
            </a:p>
          </p:txBody>
        </p:sp>
        <p:sp>
          <p:nvSpPr>
            <p:cNvPr id="23" name="Shape 136"/>
            <p:cNvSpPr/>
            <p:nvPr/>
          </p:nvSpPr>
          <p:spPr>
            <a:xfrm>
              <a:off x="202826" y="202826"/>
              <a:ext cx="864348" cy="864348"/>
            </a:xfrm>
            <a:prstGeom prst="ellipse">
              <a:avLst/>
            </a:prstGeom>
            <a:solidFill>
              <a:srgbClr val="FFFFFF"/>
            </a:solidFill>
            <a:ln w="12700" cap="flat">
              <a:noFill/>
              <a:miter lim="400000"/>
            </a:ln>
            <a:effectLst/>
          </p:spPr>
          <p:txBody>
            <a:bodyPr wrap="square" lIns="50800" tIns="50800" rIns="50800" bIns="50800" numCol="1" anchor="ctr">
              <a:noAutofit/>
            </a:bodyPr>
            <a:lstStyle/>
            <a:p>
              <a:pPr algn="r">
                <a:defRPr>
                  <a:solidFill>
                    <a:srgbClr val="FFFFFF"/>
                  </a:solidFill>
                </a:defRPr>
              </a:pPr>
              <a:endParaRPr>
                <a:cs typeface="+mn-ea"/>
                <a:sym typeface="+mn-lt"/>
              </a:endParaRPr>
            </a:p>
          </p:txBody>
        </p:sp>
        <p:pic>
          <p:nvPicPr>
            <p:cNvPr id="24" name="pasted-image.pdf"/>
            <p:cNvPicPr>
              <a:picLocks noChangeAspect="1"/>
            </p:cNvPicPr>
            <p:nvPr/>
          </p:nvPicPr>
          <p:blipFill>
            <a:blip r:embed="rId1"/>
            <a:stretch>
              <a:fillRect/>
            </a:stretch>
          </p:blipFill>
          <p:spPr>
            <a:xfrm>
              <a:off x="400501" y="416289"/>
              <a:ext cx="468998" cy="437422"/>
            </a:xfrm>
            <a:prstGeom prst="rect">
              <a:avLst/>
            </a:prstGeom>
            <a:ln w="12700" cap="flat">
              <a:noFill/>
              <a:miter lim="400000"/>
              <a:headEnd/>
              <a:tailEnd/>
            </a:ln>
            <a:effectLst/>
          </p:spPr>
        </p:pic>
      </p:grpSp>
      <p:sp>
        <p:nvSpPr>
          <p:cNvPr id="34" name="Shape 148"/>
          <p:cNvSpPr/>
          <p:nvPr/>
        </p:nvSpPr>
        <p:spPr>
          <a:xfrm>
            <a:off x="933919" y="2043712"/>
            <a:ext cx="2154156" cy="410464"/>
          </a:xfrm>
          <a:prstGeom prst="rect">
            <a:avLst/>
          </a:prstGeom>
          <a:ln w="12700">
            <a:miter lim="400000"/>
          </a:ln>
        </p:spPr>
        <p:txBody>
          <a:bodyPr wrap="none" lIns="50800" tIns="50800" rIns="50800" bIns="50800" anchor="ctr">
            <a:spAutoFit/>
          </a:bodyPr>
          <a:lstStyle>
            <a:lvl1pPr>
              <a:defRPr sz="2000">
                <a:solidFill>
                  <a:srgbClr val="FF2600"/>
                </a:solidFill>
                <a:latin typeface="FZLTDHK-GBK1-0"/>
                <a:ea typeface="FZLTDHK-GBK1-0"/>
                <a:cs typeface="FZLTDHK-GBK1-0"/>
                <a:sym typeface="FZLTDHK-GBK1-0"/>
              </a:defRPr>
            </a:lvl1pPr>
          </a:lstStyle>
          <a:p>
            <a:r>
              <a:rPr dirty="0" err="1">
                <a:latin typeface="+mn-lt"/>
                <a:ea typeface="+mn-ea"/>
                <a:cs typeface="+mn-ea"/>
                <a:sym typeface="+mn-lt"/>
              </a:rPr>
              <a:t>海量图书方便查询</a:t>
            </a:r>
            <a:endParaRPr dirty="0">
              <a:latin typeface="+mn-lt"/>
              <a:ea typeface="+mn-ea"/>
              <a:cs typeface="+mn-ea"/>
              <a:sym typeface="+mn-lt"/>
            </a:endParaRPr>
          </a:p>
        </p:txBody>
      </p:sp>
      <p:sp>
        <p:nvSpPr>
          <p:cNvPr id="35" name="Shape 149"/>
          <p:cNvSpPr/>
          <p:nvPr/>
        </p:nvSpPr>
        <p:spPr>
          <a:xfrm>
            <a:off x="933920" y="3449668"/>
            <a:ext cx="1641261" cy="410464"/>
          </a:xfrm>
          <a:prstGeom prst="rect">
            <a:avLst/>
          </a:prstGeom>
          <a:ln w="12700">
            <a:miter lim="400000"/>
          </a:ln>
        </p:spPr>
        <p:txBody>
          <a:bodyPr wrap="none" lIns="50800" tIns="50800" rIns="50800" bIns="50800" anchor="ctr">
            <a:spAutoFit/>
          </a:bodyPr>
          <a:lstStyle>
            <a:lvl1pPr>
              <a:defRPr sz="2000">
                <a:solidFill>
                  <a:srgbClr val="FF2600"/>
                </a:solidFill>
                <a:latin typeface="FZLTDHK-GBK1-0"/>
                <a:ea typeface="FZLTDHK-GBK1-0"/>
                <a:cs typeface="FZLTDHK-GBK1-0"/>
                <a:sym typeface="FZLTDHK-GBK1-0"/>
              </a:defRPr>
            </a:lvl1pPr>
          </a:lstStyle>
          <a:p>
            <a:r>
              <a:rPr dirty="0" err="1">
                <a:latin typeface="+mn-lt"/>
                <a:ea typeface="+mn-ea"/>
                <a:cs typeface="+mn-ea"/>
                <a:sym typeface="+mn-lt"/>
              </a:rPr>
              <a:t>免费申请样书</a:t>
            </a:r>
            <a:endParaRPr dirty="0">
              <a:latin typeface="+mn-lt"/>
              <a:ea typeface="+mn-ea"/>
              <a:cs typeface="+mn-ea"/>
              <a:sym typeface="+mn-lt"/>
            </a:endParaRPr>
          </a:p>
        </p:txBody>
      </p:sp>
      <p:sp>
        <p:nvSpPr>
          <p:cNvPr id="36" name="Shape 150"/>
          <p:cNvSpPr/>
          <p:nvPr/>
        </p:nvSpPr>
        <p:spPr>
          <a:xfrm>
            <a:off x="933920" y="5096459"/>
            <a:ext cx="1641261" cy="410464"/>
          </a:xfrm>
          <a:prstGeom prst="rect">
            <a:avLst/>
          </a:prstGeom>
          <a:ln w="12700">
            <a:miter lim="400000"/>
          </a:ln>
        </p:spPr>
        <p:txBody>
          <a:bodyPr wrap="none" lIns="50800" tIns="50800" rIns="50800" bIns="50800" anchor="ctr">
            <a:spAutoFit/>
          </a:bodyPr>
          <a:lstStyle>
            <a:lvl1pPr>
              <a:defRPr sz="2000">
                <a:solidFill>
                  <a:srgbClr val="FF2600"/>
                </a:solidFill>
                <a:latin typeface="FZLTDHK-GBK1-0"/>
                <a:ea typeface="FZLTDHK-GBK1-0"/>
                <a:cs typeface="FZLTDHK-GBK1-0"/>
                <a:sym typeface="FZLTDHK-GBK1-0"/>
              </a:defRPr>
            </a:lvl1pPr>
          </a:lstStyle>
          <a:p>
            <a:r>
              <a:rPr dirty="0" err="1">
                <a:latin typeface="+mn-lt"/>
                <a:ea typeface="+mn-ea"/>
                <a:cs typeface="+mn-ea"/>
                <a:sym typeface="+mn-lt"/>
              </a:rPr>
              <a:t>下载配套资源</a:t>
            </a:r>
            <a:endParaRPr dirty="0">
              <a:latin typeface="+mn-lt"/>
              <a:ea typeface="+mn-ea"/>
              <a:cs typeface="+mn-ea"/>
              <a:sym typeface="+mn-lt"/>
            </a:endParaRPr>
          </a:p>
        </p:txBody>
      </p:sp>
      <p:sp>
        <p:nvSpPr>
          <p:cNvPr id="37" name="Shape 151"/>
          <p:cNvSpPr/>
          <p:nvPr/>
        </p:nvSpPr>
        <p:spPr>
          <a:xfrm>
            <a:off x="10070309" y="2780951"/>
            <a:ext cx="1128367" cy="410464"/>
          </a:xfrm>
          <a:prstGeom prst="rect">
            <a:avLst/>
          </a:prstGeom>
          <a:ln w="12700">
            <a:miter lim="400000"/>
          </a:ln>
        </p:spPr>
        <p:txBody>
          <a:bodyPr wrap="none" lIns="50800" tIns="50800" rIns="50800" bIns="50800" anchor="ctr">
            <a:spAutoFit/>
          </a:bodyPr>
          <a:lstStyle>
            <a:lvl1pPr>
              <a:defRPr sz="2000">
                <a:solidFill>
                  <a:srgbClr val="FF2600"/>
                </a:solidFill>
                <a:latin typeface="FZLTDHK-GBK1-0"/>
                <a:ea typeface="FZLTDHK-GBK1-0"/>
                <a:cs typeface="FZLTDHK-GBK1-0"/>
                <a:sym typeface="FZLTDHK-GBK1-0"/>
              </a:defRPr>
            </a:lvl1pPr>
          </a:lstStyle>
          <a:p>
            <a:r>
              <a:rPr dirty="0" err="1">
                <a:latin typeface="+mn-lt"/>
                <a:ea typeface="+mn-ea"/>
                <a:cs typeface="+mn-ea"/>
                <a:sym typeface="+mn-lt"/>
              </a:rPr>
              <a:t>优惠购书</a:t>
            </a:r>
            <a:endParaRPr dirty="0">
              <a:latin typeface="+mn-lt"/>
              <a:ea typeface="+mn-ea"/>
              <a:cs typeface="+mn-ea"/>
              <a:sym typeface="+mn-lt"/>
            </a:endParaRPr>
          </a:p>
        </p:txBody>
      </p:sp>
      <p:sp>
        <p:nvSpPr>
          <p:cNvPr id="38" name="Shape 152"/>
          <p:cNvSpPr/>
          <p:nvPr/>
        </p:nvSpPr>
        <p:spPr>
          <a:xfrm>
            <a:off x="10070309" y="4482752"/>
            <a:ext cx="1128367" cy="410464"/>
          </a:xfrm>
          <a:prstGeom prst="rect">
            <a:avLst/>
          </a:prstGeom>
          <a:ln w="12700">
            <a:miter lim="400000"/>
          </a:ln>
        </p:spPr>
        <p:txBody>
          <a:bodyPr wrap="none" lIns="50800" tIns="50800" rIns="50800" bIns="50800" anchor="ctr">
            <a:spAutoFit/>
          </a:bodyPr>
          <a:lstStyle>
            <a:lvl1pPr>
              <a:defRPr sz="2000">
                <a:solidFill>
                  <a:srgbClr val="FF2600"/>
                </a:solidFill>
                <a:latin typeface="FZLTDHK-GBK1-0"/>
                <a:ea typeface="FZLTDHK-GBK1-0"/>
                <a:cs typeface="FZLTDHK-GBK1-0"/>
                <a:sym typeface="FZLTDHK-GBK1-0"/>
              </a:defRPr>
            </a:lvl1pPr>
          </a:lstStyle>
          <a:p>
            <a:r>
              <a:rPr dirty="0" err="1">
                <a:latin typeface="+mn-lt"/>
                <a:ea typeface="+mn-ea"/>
                <a:cs typeface="+mn-ea"/>
                <a:sym typeface="+mn-lt"/>
              </a:rPr>
              <a:t>成为作者</a:t>
            </a:r>
            <a:endParaRPr dirty="0">
              <a:latin typeface="+mn-lt"/>
              <a:ea typeface="+mn-ea"/>
              <a:cs typeface="+mn-ea"/>
              <a:sym typeface="+mn-lt"/>
            </a:endParaRPr>
          </a:p>
        </p:txBody>
      </p:sp>
      <p:sp>
        <p:nvSpPr>
          <p:cNvPr id="48" name="Shape 162"/>
          <p:cNvSpPr/>
          <p:nvPr/>
        </p:nvSpPr>
        <p:spPr>
          <a:xfrm>
            <a:off x="9209423" y="1881441"/>
            <a:ext cx="102644" cy="318110"/>
          </a:xfrm>
          <a:prstGeom prst="rect">
            <a:avLst/>
          </a:prstGeom>
          <a:ln w="12700">
            <a:miter lim="400000"/>
          </a:ln>
        </p:spPr>
        <p:txBody>
          <a:bodyPr wrap="none" lIns="50800" tIns="50800" rIns="50800" bIns="50800" anchor="ctr">
            <a:spAutoFit/>
          </a:bodyPr>
          <a:lstStyle/>
          <a:p>
            <a:pPr algn="l">
              <a:defRPr sz="1400">
                <a:solidFill>
                  <a:srgbClr val="000000"/>
                </a:solidFill>
                <a:latin typeface="FZLTXIHJW-GB1-0"/>
                <a:ea typeface="FZLTXIHJW-GB1-0"/>
                <a:cs typeface="FZLTXIHJW-GB1-0"/>
                <a:sym typeface="FZLTXIHJW-GB1-0"/>
              </a:defRPr>
            </a:pPr>
            <a:endParaRPr dirty="0">
              <a:cs typeface="+mn-ea"/>
              <a:sym typeface="+mn-lt"/>
            </a:endParaRPr>
          </a:p>
        </p:txBody>
      </p:sp>
      <p:sp>
        <p:nvSpPr>
          <p:cNvPr id="49" name="Shape 163"/>
          <p:cNvSpPr/>
          <p:nvPr/>
        </p:nvSpPr>
        <p:spPr>
          <a:xfrm>
            <a:off x="10901775" y="2157157"/>
            <a:ext cx="102644" cy="318110"/>
          </a:xfrm>
          <a:prstGeom prst="rect">
            <a:avLst/>
          </a:prstGeom>
          <a:ln w="12700">
            <a:miter lim="400000"/>
          </a:ln>
        </p:spPr>
        <p:txBody>
          <a:bodyPr wrap="none" lIns="50800" tIns="50800" rIns="50800" bIns="50800" anchor="ctr">
            <a:spAutoFit/>
          </a:bodyPr>
          <a:lstStyle/>
          <a:p>
            <a:pPr algn="l">
              <a:defRPr sz="1400">
                <a:solidFill>
                  <a:srgbClr val="000000"/>
                </a:solidFill>
                <a:latin typeface="FZLTXIHJW-GB1-0"/>
                <a:ea typeface="FZLTXIHJW-GB1-0"/>
                <a:cs typeface="FZLTXIHJW-GB1-0"/>
                <a:sym typeface="FZLTXIHJW-GB1-0"/>
              </a:defRPr>
            </a:pPr>
            <a:endParaRPr dirty="0">
              <a:cs typeface="+mn-ea"/>
              <a:sym typeface="+mn-lt"/>
            </a:endParaRPr>
          </a:p>
        </p:txBody>
      </p:sp>
      <p:pic>
        <p:nvPicPr>
          <p:cNvPr id="50" name="pasted-image.pdf"/>
          <p:cNvPicPr>
            <a:picLocks noChangeAspect="1"/>
          </p:cNvPicPr>
          <p:nvPr/>
        </p:nvPicPr>
        <p:blipFill>
          <a:blip r:embed="rId2"/>
          <a:stretch>
            <a:fillRect/>
          </a:stretch>
        </p:blipFill>
        <p:spPr>
          <a:xfrm>
            <a:off x="484134" y="417927"/>
            <a:ext cx="3756062" cy="979166"/>
          </a:xfrm>
          <a:prstGeom prst="rect">
            <a:avLst/>
          </a:prstGeom>
          <a:ln w="12700">
            <a:miter lim="400000"/>
            <a:headEnd/>
            <a:tailEnd/>
          </a:ln>
        </p:spPr>
      </p:pic>
      <p:sp>
        <p:nvSpPr>
          <p:cNvPr id="51" name="Shape 165"/>
          <p:cNvSpPr/>
          <p:nvPr/>
        </p:nvSpPr>
        <p:spPr>
          <a:xfrm>
            <a:off x="4732490" y="395064"/>
            <a:ext cx="6418411" cy="1024890"/>
          </a:xfrm>
          <a:prstGeom prst="rect">
            <a:avLst/>
          </a:prstGeom>
          <a:ln w="12700">
            <a:miter lim="400000"/>
          </a:ln>
        </p:spPr>
        <p:txBody>
          <a:bodyPr wrap="square" lIns="50800" tIns="50800" rIns="50800" bIns="50800" anchor="ctr">
            <a:spAutoFit/>
          </a:bodyPr>
          <a:lstStyle/>
          <a:p>
            <a:pPr algn="l">
              <a:defRPr sz="1400">
                <a:solidFill>
                  <a:srgbClr val="000000"/>
                </a:solidFill>
                <a:latin typeface="FZLTXIHJW-GB1-0"/>
                <a:ea typeface="FZLTXIHJW-GB1-0"/>
                <a:cs typeface="FZLTXIHJW-GB1-0"/>
                <a:sym typeface="FZLTXIHJW-GB1-0"/>
              </a:defRPr>
            </a:pPr>
            <a:endParaRPr sz="2000" dirty="0">
              <a:cs typeface="+mn-ea"/>
              <a:sym typeface="+mn-lt"/>
            </a:endParaRPr>
          </a:p>
          <a:p>
            <a:pPr algn="l">
              <a:defRPr sz="1400">
                <a:solidFill>
                  <a:srgbClr val="000000"/>
                </a:solidFill>
                <a:latin typeface="FZLTXIHJW-GB1-0"/>
                <a:ea typeface="FZLTXIHJW-GB1-0"/>
                <a:cs typeface="FZLTXIHJW-GB1-0"/>
                <a:sym typeface="FZLTXIHJW-GB1-0"/>
              </a:defRPr>
            </a:pPr>
            <a:r>
              <a:rPr lang="zh-CN" altLang="en-US" sz="2000" dirty="0" smtClean="0">
                <a:cs typeface="+mn-ea"/>
                <a:sym typeface="+mn-lt"/>
              </a:rPr>
              <a:t>更多</a:t>
            </a:r>
            <a:r>
              <a:rPr lang="zh-CN" altLang="en-US" sz="2000" b="1" dirty="0" smtClean="0">
                <a:cs typeface="+mn-ea"/>
                <a:sym typeface="+mn-lt"/>
              </a:rPr>
              <a:t>样书申请和资源下载需求，请登录人邮教育社区（www.ryjiaoyu.com)</a:t>
            </a:r>
            <a:endParaRPr lang="zh-CN" altLang="en-US" sz="2000" b="1" dirty="0" smtClean="0">
              <a:cs typeface="+mn-ea"/>
              <a:sym typeface="+mn-lt"/>
            </a:endParaRPr>
          </a:p>
        </p:txBody>
      </p:sp>
      <p:grpSp>
        <p:nvGrpSpPr>
          <p:cNvPr id="55" name="组合 54"/>
          <p:cNvGrpSpPr/>
          <p:nvPr/>
        </p:nvGrpSpPr>
        <p:grpSpPr>
          <a:xfrm>
            <a:off x="6993783" y="2687184"/>
            <a:ext cx="1067036" cy="1067421"/>
            <a:chOff x="6933148" y="4374243"/>
            <a:chExt cx="1270001" cy="1270000"/>
          </a:xfrm>
        </p:grpSpPr>
        <p:sp>
          <p:nvSpPr>
            <p:cNvPr id="52" name="Shape 166"/>
            <p:cNvSpPr/>
            <p:nvPr/>
          </p:nvSpPr>
          <p:spPr>
            <a:xfrm>
              <a:off x="6933148" y="4374243"/>
              <a:ext cx="1270001" cy="1270000"/>
            </a:xfrm>
            <a:prstGeom prst="ellipse">
              <a:avLst/>
            </a:prstGeom>
            <a:solidFill>
              <a:schemeClr val="accent2">
                <a:hueOff val="50042"/>
                <a:satOff val="8963"/>
                <a:lumOff val="14616"/>
              </a:schemeClr>
            </a:solidFill>
            <a:ln w="12700">
              <a:miter lim="400000"/>
            </a:ln>
          </p:spPr>
          <p:txBody>
            <a:bodyPr lIns="50800" tIns="50800" rIns="50800" bIns="50800" anchor="ctr"/>
            <a:lstStyle/>
            <a:p>
              <a:pPr>
                <a:defRPr>
                  <a:solidFill>
                    <a:srgbClr val="FFFFFF"/>
                  </a:solidFill>
                </a:defRPr>
              </a:pPr>
              <a:endParaRPr>
                <a:cs typeface="+mn-ea"/>
                <a:sym typeface="+mn-lt"/>
              </a:endParaRPr>
            </a:p>
          </p:txBody>
        </p:sp>
        <p:sp>
          <p:nvSpPr>
            <p:cNvPr id="53" name="Shape 167"/>
            <p:cNvSpPr/>
            <p:nvPr/>
          </p:nvSpPr>
          <p:spPr>
            <a:xfrm>
              <a:off x="7135975" y="4577069"/>
              <a:ext cx="864348" cy="864348"/>
            </a:xfrm>
            <a:prstGeom prst="ellipse">
              <a:avLst/>
            </a:prstGeom>
            <a:solidFill>
              <a:srgbClr val="FFFFFF"/>
            </a:solidFill>
            <a:ln w="12700">
              <a:miter lim="400000"/>
            </a:ln>
          </p:spPr>
          <p:txBody>
            <a:bodyPr lIns="50800" tIns="50800" rIns="50800" bIns="50800" anchor="ctr"/>
            <a:lstStyle/>
            <a:p>
              <a:pPr>
                <a:defRPr>
                  <a:solidFill>
                    <a:srgbClr val="FFFFFF"/>
                  </a:solidFill>
                </a:defRPr>
              </a:pPr>
              <a:endParaRPr>
                <a:cs typeface="+mn-ea"/>
                <a:sym typeface="+mn-lt"/>
              </a:endParaRPr>
            </a:p>
          </p:txBody>
        </p:sp>
        <p:pic>
          <p:nvPicPr>
            <p:cNvPr id="54" name="pasted-image.pdf"/>
            <p:cNvPicPr>
              <a:picLocks noChangeAspect="1"/>
            </p:cNvPicPr>
            <p:nvPr/>
          </p:nvPicPr>
          <p:blipFill>
            <a:blip r:embed="rId3"/>
            <a:stretch>
              <a:fillRect/>
            </a:stretch>
          </p:blipFill>
          <p:spPr>
            <a:xfrm>
              <a:off x="7301327" y="4756861"/>
              <a:ext cx="533645" cy="504764"/>
            </a:xfrm>
            <a:prstGeom prst="rect">
              <a:avLst/>
            </a:prstGeom>
            <a:ln w="12700">
              <a:miter lim="400000"/>
              <a:headEnd/>
              <a:tailEnd/>
            </a:ln>
          </p:spPr>
        </p:pic>
      </p:grpSp>
      <p:sp>
        <p:nvSpPr>
          <p:cNvPr id="56" name="Shape 120"/>
          <p:cNvSpPr/>
          <p:nvPr/>
        </p:nvSpPr>
        <p:spPr>
          <a:xfrm rot="1370647" flipH="1">
            <a:off x="4743942" y="4272536"/>
            <a:ext cx="2769766" cy="213031"/>
          </a:xfrm>
          <a:prstGeom prst="rect">
            <a:avLst/>
          </a:prstGeom>
          <a:solidFill>
            <a:srgbClr val="808785">
              <a:alpha val="60000"/>
            </a:srgbClr>
          </a:solidFill>
          <a:ln w="12700">
            <a:miter lim="400000"/>
          </a:ln>
        </p:spPr>
        <p:txBody>
          <a:bodyPr lIns="50800" tIns="50800" rIns="50800" bIns="50800" anchor="ctr"/>
          <a:lstStyle/>
          <a:p>
            <a:pPr>
              <a:defRPr>
                <a:solidFill>
                  <a:srgbClr val="FFFFFF"/>
                </a:solidFill>
              </a:defRPr>
            </a:pPr>
            <a:endParaRPr>
              <a:cs typeface="+mn-ea"/>
              <a:sym typeface="+mn-lt"/>
            </a:endParaRPr>
          </a:p>
        </p:txBody>
      </p:sp>
      <p:sp>
        <p:nvSpPr>
          <p:cNvPr id="57" name="Shape 122"/>
          <p:cNvSpPr/>
          <p:nvPr/>
        </p:nvSpPr>
        <p:spPr>
          <a:xfrm rot="21144047">
            <a:off x="5029241" y="4972887"/>
            <a:ext cx="2156665" cy="213032"/>
          </a:xfrm>
          <a:prstGeom prst="rect">
            <a:avLst/>
          </a:prstGeom>
          <a:solidFill>
            <a:srgbClr val="808785">
              <a:alpha val="60000"/>
            </a:srgbClr>
          </a:solidFill>
          <a:ln w="12700">
            <a:miter lim="400000"/>
          </a:ln>
        </p:spPr>
        <p:txBody>
          <a:bodyPr lIns="50800" tIns="50800" rIns="50800" bIns="50800" anchor="ctr"/>
          <a:lstStyle/>
          <a:p>
            <a:pPr>
              <a:defRPr>
                <a:solidFill>
                  <a:srgbClr val="FFFFFF"/>
                </a:solidFill>
              </a:defRPr>
            </a:pPr>
            <a:endParaRPr>
              <a:cs typeface="+mn-ea"/>
              <a:sym typeface="+mn-lt"/>
            </a:endParaRPr>
          </a:p>
        </p:txBody>
      </p:sp>
      <p:grpSp>
        <p:nvGrpSpPr>
          <p:cNvPr id="9" name="Group 126"/>
          <p:cNvGrpSpPr/>
          <p:nvPr/>
        </p:nvGrpSpPr>
        <p:grpSpPr>
          <a:xfrm>
            <a:off x="4265993" y="3365308"/>
            <a:ext cx="1067036" cy="1067422"/>
            <a:chOff x="0" y="0"/>
            <a:chExt cx="1270000" cy="1270000"/>
          </a:xfrm>
        </p:grpSpPr>
        <p:sp>
          <p:nvSpPr>
            <p:cNvPr id="10" name="Shape 123"/>
            <p:cNvSpPr/>
            <p:nvPr/>
          </p:nvSpPr>
          <p:spPr>
            <a:xfrm>
              <a:off x="0" y="0"/>
              <a:ext cx="1270000" cy="1270000"/>
            </a:xfrm>
            <a:prstGeom prst="ellipse">
              <a:avLst/>
            </a:prstGeom>
            <a:solidFill>
              <a:srgbClr val="0AB79B"/>
            </a:solidFill>
            <a:ln w="12700" cap="flat">
              <a:noFill/>
              <a:miter lim="400000"/>
            </a:ln>
            <a:effectLst/>
          </p:spPr>
          <p:txBody>
            <a:bodyPr wrap="square" lIns="50800" tIns="50800" rIns="50800" bIns="50800" numCol="1" anchor="ctr">
              <a:noAutofit/>
            </a:bodyPr>
            <a:lstStyle/>
            <a:p>
              <a:pPr>
                <a:defRPr>
                  <a:solidFill>
                    <a:srgbClr val="FFFFFF"/>
                  </a:solidFill>
                </a:defRPr>
              </a:pPr>
              <a:endParaRPr>
                <a:cs typeface="+mn-ea"/>
                <a:sym typeface="+mn-lt"/>
              </a:endParaRPr>
            </a:p>
          </p:txBody>
        </p:sp>
        <p:sp>
          <p:nvSpPr>
            <p:cNvPr id="11" name="Shape 124"/>
            <p:cNvSpPr/>
            <p:nvPr/>
          </p:nvSpPr>
          <p:spPr>
            <a:xfrm>
              <a:off x="202826" y="193691"/>
              <a:ext cx="864348" cy="864348"/>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sz="3700">
                  <a:solidFill>
                    <a:srgbClr val="FFFFFF"/>
                  </a:solidFill>
                </a:defRPr>
              </a:pPr>
              <a:endParaRPr>
                <a:cs typeface="+mn-ea"/>
                <a:sym typeface="+mn-lt"/>
              </a:endParaRPr>
            </a:p>
          </p:txBody>
        </p:sp>
        <p:pic>
          <p:nvPicPr>
            <p:cNvPr id="12" name="pasted-image.pdf"/>
            <p:cNvPicPr>
              <a:picLocks noChangeAspect="1"/>
            </p:cNvPicPr>
            <p:nvPr/>
          </p:nvPicPr>
          <p:blipFill>
            <a:blip r:embed="rId4"/>
            <a:stretch>
              <a:fillRect/>
            </a:stretch>
          </p:blipFill>
          <p:spPr>
            <a:xfrm>
              <a:off x="377088" y="373483"/>
              <a:ext cx="515823" cy="504765"/>
            </a:xfrm>
            <a:prstGeom prst="rect">
              <a:avLst/>
            </a:prstGeom>
            <a:ln w="12700" cap="flat">
              <a:noFill/>
              <a:miter lim="400000"/>
              <a:headEnd/>
              <a:tailEnd/>
            </a:ln>
            <a:effectLst/>
          </p:spPr>
        </p:pic>
      </p:grpSp>
      <p:sp>
        <p:nvSpPr>
          <p:cNvPr id="60" name="TextBox 59"/>
          <p:cNvSpPr txBox="1"/>
          <p:nvPr/>
        </p:nvSpPr>
        <p:spPr>
          <a:xfrm>
            <a:off x="768691" y="2548187"/>
            <a:ext cx="3709413" cy="707886"/>
          </a:xfrm>
          <a:prstGeom prst="rect">
            <a:avLst/>
          </a:prstGeom>
          <a:noFill/>
        </p:spPr>
        <p:txBody>
          <a:bodyPr wrap="square" rtlCol="0">
            <a:spAutoFit/>
          </a:bodyPr>
          <a:lstStyle/>
          <a:p>
            <a:r>
              <a:rPr lang="zh-CN" altLang="en-US" sz="2000" dirty="0">
                <a:cs typeface="+mn-ea"/>
                <a:sym typeface="+mn-lt"/>
              </a:rPr>
              <a:t>囊括各大品类，您想要的</a:t>
            </a:r>
            <a:r>
              <a:rPr lang="zh-CN" altLang="en-US" sz="2000" dirty="0" smtClean="0">
                <a:cs typeface="+mn-ea"/>
                <a:sym typeface="+mn-lt"/>
              </a:rPr>
              <a:t>应有尽有</a:t>
            </a:r>
            <a:endParaRPr lang="zh-CN" altLang="en-US" sz="2000" dirty="0">
              <a:cs typeface="+mn-ea"/>
              <a:sym typeface="+mn-lt"/>
            </a:endParaRPr>
          </a:p>
        </p:txBody>
      </p:sp>
      <p:cxnSp>
        <p:nvCxnSpPr>
          <p:cNvPr id="65" name="直接连接符 64"/>
          <p:cNvCxnSpPr/>
          <p:nvPr/>
        </p:nvCxnSpPr>
        <p:spPr bwMode="auto">
          <a:xfrm>
            <a:off x="8060819" y="3233345"/>
            <a:ext cx="3407980" cy="0"/>
          </a:xfrm>
          <a:prstGeom prst="line">
            <a:avLst/>
          </a:prstGeom>
          <a:solidFill>
            <a:schemeClr val="accent1"/>
          </a:solidFill>
          <a:ln w="28575" cap="flat" cmpd="sng" algn="ctr">
            <a:solidFill>
              <a:schemeClr val="tx1">
                <a:lumMod val="50000"/>
                <a:lumOff val="50000"/>
              </a:schemeClr>
            </a:solidFill>
            <a:prstDash val="dash"/>
            <a:round/>
            <a:headEnd type="none" w="med" len="med"/>
            <a:tailEnd type="oval"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直接连接符 65"/>
          <p:cNvCxnSpPr/>
          <p:nvPr/>
        </p:nvCxnSpPr>
        <p:spPr bwMode="auto">
          <a:xfrm>
            <a:off x="7941694" y="4904147"/>
            <a:ext cx="3527105" cy="0"/>
          </a:xfrm>
          <a:prstGeom prst="line">
            <a:avLst/>
          </a:prstGeom>
          <a:solidFill>
            <a:schemeClr val="accent1"/>
          </a:solidFill>
          <a:ln w="28575" cap="flat" cmpd="sng" algn="ctr">
            <a:solidFill>
              <a:schemeClr val="tx1">
                <a:lumMod val="50000"/>
                <a:lumOff val="50000"/>
              </a:schemeClr>
            </a:solidFill>
            <a:prstDash val="dash"/>
            <a:round/>
            <a:headEnd type="none" w="med" len="med"/>
            <a:tailEnd type="oval"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 name="Group 130"/>
          <p:cNvGrpSpPr/>
          <p:nvPr/>
        </p:nvGrpSpPr>
        <p:grpSpPr>
          <a:xfrm>
            <a:off x="4320247" y="4973358"/>
            <a:ext cx="1067036" cy="1067422"/>
            <a:chOff x="0" y="0"/>
            <a:chExt cx="1270000" cy="1270000"/>
          </a:xfrm>
        </p:grpSpPr>
        <p:sp>
          <p:nvSpPr>
            <p:cNvPr id="14" name="Shape 127"/>
            <p:cNvSpPr/>
            <p:nvPr/>
          </p:nvSpPr>
          <p:spPr>
            <a:xfrm>
              <a:off x="0" y="0"/>
              <a:ext cx="1270000" cy="1270000"/>
            </a:xfrm>
            <a:prstGeom prst="ellipse">
              <a:avLst/>
            </a:prstGeom>
            <a:solidFill>
              <a:schemeClr val="accent6">
                <a:hueOff val="-193447"/>
                <a:satOff val="3713"/>
                <a:lumOff val="11329"/>
                <a:alpha val="90000"/>
              </a:schemeClr>
            </a:solidFill>
            <a:ln w="12700" cap="flat">
              <a:noFill/>
              <a:miter lim="400000"/>
            </a:ln>
            <a:effectLst/>
          </p:spPr>
          <p:txBody>
            <a:bodyPr wrap="square" lIns="50800" tIns="50800" rIns="50800" bIns="50800" numCol="1" anchor="ctr">
              <a:noAutofit/>
            </a:bodyPr>
            <a:lstStyle/>
            <a:p>
              <a:pPr>
                <a:defRPr>
                  <a:solidFill>
                    <a:srgbClr val="FFFFFF"/>
                  </a:solidFill>
                </a:defRPr>
              </a:pPr>
              <a:endParaRPr>
                <a:cs typeface="+mn-ea"/>
                <a:sym typeface="+mn-lt"/>
              </a:endParaRPr>
            </a:p>
          </p:txBody>
        </p:sp>
        <p:sp>
          <p:nvSpPr>
            <p:cNvPr id="15" name="Shape 128"/>
            <p:cNvSpPr/>
            <p:nvPr/>
          </p:nvSpPr>
          <p:spPr>
            <a:xfrm>
              <a:off x="202826" y="202826"/>
              <a:ext cx="864348" cy="864348"/>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a:solidFill>
                    <a:srgbClr val="FFFFFF"/>
                  </a:solidFill>
                </a:defRPr>
              </a:pPr>
              <a:endParaRPr>
                <a:cs typeface="+mn-ea"/>
                <a:sym typeface="+mn-lt"/>
              </a:endParaRPr>
            </a:p>
          </p:txBody>
        </p:sp>
        <p:pic>
          <p:nvPicPr>
            <p:cNvPr id="16" name="pasted-image.pdf"/>
            <p:cNvPicPr>
              <a:picLocks noChangeAspect="1"/>
            </p:cNvPicPr>
            <p:nvPr/>
          </p:nvPicPr>
          <p:blipFill>
            <a:blip r:embed="rId5"/>
            <a:stretch>
              <a:fillRect/>
            </a:stretch>
          </p:blipFill>
          <p:spPr>
            <a:xfrm>
              <a:off x="377088" y="376184"/>
              <a:ext cx="515823" cy="517633"/>
            </a:xfrm>
            <a:prstGeom prst="rect">
              <a:avLst/>
            </a:prstGeom>
            <a:ln w="12700" cap="flat">
              <a:noFill/>
              <a:miter lim="400000"/>
              <a:headEnd/>
              <a:tailEnd/>
            </a:ln>
            <a:effectLst/>
          </p:spPr>
        </p:pic>
      </p:grpSp>
      <p:grpSp>
        <p:nvGrpSpPr>
          <p:cNvPr id="17" name="Group 134"/>
          <p:cNvGrpSpPr/>
          <p:nvPr/>
        </p:nvGrpSpPr>
        <p:grpSpPr>
          <a:xfrm>
            <a:off x="6993783" y="4398850"/>
            <a:ext cx="1067036" cy="1067421"/>
            <a:chOff x="0" y="0"/>
            <a:chExt cx="1270000" cy="1270000"/>
          </a:xfrm>
        </p:grpSpPr>
        <p:sp>
          <p:nvSpPr>
            <p:cNvPr id="18" name="Shape 131"/>
            <p:cNvSpPr/>
            <p:nvPr/>
          </p:nvSpPr>
          <p:spPr>
            <a:xfrm>
              <a:off x="0" y="0"/>
              <a:ext cx="1270000" cy="1270000"/>
            </a:xfrm>
            <a:prstGeom prst="ellipse">
              <a:avLst/>
            </a:prstGeom>
            <a:solidFill>
              <a:srgbClr val="808785"/>
            </a:solidFill>
            <a:ln w="12700" cap="flat">
              <a:noFill/>
              <a:miter lim="400000"/>
            </a:ln>
            <a:effectLst/>
          </p:spPr>
          <p:txBody>
            <a:bodyPr wrap="square" lIns="50800" tIns="50800" rIns="50800" bIns="50800" numCol="1" anchor="ctr">
              <a:noAutofit/>
            </a:bodyPr>
            <a:lstStyle/>
            <a:p>
              <a:pPr>
                <a:defRPr>
                  <a:solidFill>
                    <a:srgbClr val="FFFFFF"/>
                  </a:solidFill>
                </a:defRPr>
              </a:pPr>
              <a:endParaRPr>
                <a:cs typeface="+mn-ea"/>
                <a:sym typeface="+mn-lt"/>
              </a:endParaRPr>
            </a:p>
          </p:txBody>
        </p:sp>
        <p:sp>
          <p:nvSpPr>
            <p:cNvPr id="19" name="Shape 132"/>
            <p:cNvSpPr/>
            <p:nvPr/>
          </p:nvSpPr>
          <p:spPr>
            <a:xfrm>
              <a:off x="202826" y="202826"/>
              <a:ext cx="864348" cy="864348"/>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a:solidFill>
                    <a:srgbClr val="FFFFFF"/>
                  </a:solidFill>
                </a:defRPr>
              </a:pPr>
              <a:endParaRPr>
                <a:cs typeface="+mn-ea"/>
                <a:sym typeface="+mn-lt"/>
              </a:endParaRPr>
            </a:p>
          </p:txBody>
        </p:sp>
        <p:pic>
          <p:nvPicPr>
            <p:cNvPr id="20" name="pasted-image.pdf"/>
            <p:cNvPicPr>
              <a:picLocks noChangeAspect="1"/>
            </p:cNvPicPr>
            <p:nvPr/>
          </p:nvPicPr>
          <p:blipFill>
            <a:blip r:embed="rId6"/>
            <a:stretch>
              <a:fillRect/>
            </a:stretch>
          </p:blipFill>
          <p:spPr>
            <a:xfrm>
              <a:off x="458105" y="376184"/>
              <a:ext cx="353790" cy="517633"/>
            </a:xfrm>
            <a:prstGeom prst="rect">
              <a:avLst/>
            </a:prstGeom>
            <a:ln w="12700" cap="flat">
              <a:noFill/>
              <a:miter lim="400000"/>
              <a:headEnd/>
              <a:tailEnd/>
            </a:ln>
            <a:effectLst/>
          </p:spPr>
        </p:pic>
      </p:grpSp>
      <p:sp>
        <p:nvSpPr>
          <p:cNvPr id="71" name="TextBox 70"/>
          <p:cNvSpPr txBox="1"/>
          <p:nvPr/>
        </p:nvSpPr>
        <p:spPr>
          <a:xfrm>
            <a:off x="789915" y="3947467"/>
            <a:ext cx="3709413" cy="707886"/>
          </a:xfrm>
          <a:prstGeom prst="rect">
            <a:avLst/>
          </a:prstGeom>
          <a:noFill/>
        </p:spPr>
        <p:txBody>
          <a:bodyPr wrap="square" rtlCol="0">
            <a:spAutoFit/>
          </a:bodyPr>
          <a:lstStyle/>
          <a:p>
            <a:r>
              <a:rPr lang="zh-CN" altLang="en-US" sz="2000" dirty="0">
                <a:cs typeface="+mn-ea"/>
                <a:sym typeface="+mn-lt"/>
              </a:rPr>
              <a:t>教师免费申请样书</a:t>
            </a:r>
            <a:r>
              <a:rPr lang="zh-CN" altLang="en-US" sz="2000" dirty="0" smtClean="0">
                <a:cs typeface="+mn-ea"/>
                <a:sym typeface="+mn-lt"/>
              </a:rPr>
              <a:t>，</a:t>
            </a:r>
            <a:endParaRPr lang="en-US" altLang="zh-CN" sz="2000" dirty="0" smtClean="0">
              <a:cs typeface="+mn-ea"/>
              <a:sym typeface="+mn-lt"/>
            </a:endParaRPr>
          </a:p>
          <a:p>
            <a:r>
              <a:rPr lang="zh-CN" altLang="en-US" sz="2000" dirty="0" smtClean="0">
                <a:cs typeface="+mn-ea"/>
                <a:sym typeface="+mn-lt"/>
              </a:rPr>
              <a:t>我们</a:t>
            </a:r>
            <a:r>
              <a:rPr lang="zh-CN" altLang="en-US" sz="2000" dirty="0">
                <a:cs typeface="+mn-ea"/>
                <a:sym typeface="+mn-lt"/>
              </a:rPr>
              <a:t>将安排快递迅速送达</a:t>
            </a:r>
            <a:endParaRPr lang="zh-CN" altLang="en-US" sz="2000" dirty="0">
              <a:cs typeface="+mn-ea"/>
              <a:sym typeface="+mn-lt"/>
            </a:endParaRPr>
          </a:p>
        </p:txBody>
      </p:sp>
      <p:sp>
        <p:nvSpPr>
          <p:cNvPr id="72" name="TextBox 71"/>
          <p:cNvSpPr txBox="1"/>
          <p:nvPr/>
        </p:nvSpPr>
        <p:spPr>
          <a:xfrm>
            <a:off x="754175" y="5579007"/>
            <a:ext cx="4123129" cy="1015663"/>
          </a:xfrm>
          <a:prstGeom prst="rect">
            <a:avLst/>
          </a:prstGeom>
          <a:noFill/>
        </p:spPr>
        <p:txBody>
          <a:bodyPr wrap="square" rtlCol="0">
            <a:spAutoFit/>
          </a:bodyPr>
          <a:lstStyle/>
          <a:p>
            <a:r>
              <a:rPr lang="zh-CN" altLang="en-US" sz="2000" dirty="0">
                <a:cs typeface="+mn-ea"/>
                <a:sym typeface="+mn-lt"/>
              </a:rPr>
              <a:t>教学视频、</a:t>
            </a:r>
            <a:r>
              <a:rPr lang="en-US" altLang="zh-CN" sz="2000" dirty="0">
                <a:cs typeface="+mn-ea"/>
                <a:sym typeface="+mn-lt"/>
              </a:rPr>
              <a:t>PPT</a:t>
            </a:r>
            <a:r>
              <a:rPr lang="zh-CN" altLang="en-US" sz="2000" dirty="0">
                <a:cs typeface="+mn-ea"/>
                <a:sym typeface="+mn-lt"/>
              </a:rPr>
              <a:t>课件</a:t>
            </a:r>
            <a:r>
              <a:rPr lang="zh-CN" altLang="en-US" sz="2000" dirty="0" smtClean="0">
                <a:cs typeface="+mn-ea"/>
                <a:sym typeface="+mn-lt"/>
              </a:rPr>
              <a:t>、教学</a:t>
            </a:r>
            <a:r>
              <a:rPr lang="zh-CN" altLang="en-US" sz="2000" dirty="0">
                <a:cs typeface="+mn-ea"/>
                <a:sym typeface="+mn-lt"/>
              </a:rPr>
              <a:t>案例</a:t>
            </a:r>
            <a:r>
              <a:rPr lang="zh-CN" altLang="en-US" sz="2000" dirty="0" smtClean="0">
                <a:cs typeface="+mn-ea"/>
                <a:sym typeface="+mn-lt"/>
              </a:rPr>
              <a:t>、</a:t>
            </a:r>
            <a:endParaRPr lang="en-US" altLang="zh-CN" sz="2000" dirty="0" smtClean="0">
              <a:cs typeface="+mn-ea"/>
              <a:sym typeface="+mn-lt"/>
            </a:endParaRPr>
          </a:p>
          <a:p>
            <a:r>
              <a:rPr lang="zh-CN" altLang="en-US" sz="2000" dirty="0" smtClean="0">
                <a:cs typeface="+mn-ea"/>
                <a:sym typeface="+mn-lt"/>
              </a:rPr>
              <a:t>习题</a:t>
            </a:r>
            <a:r>
              <a:rPr lang="zh-CN" altLang="en-US" sz="2000" dirty="0">
                <a:cs typeface="+mn-ea"/>
                <a:sym typeface="+mn-lt"/>
              </a:rPr>
              <a:t>答案</a:t>
            </a:r>
            <a:r>
              <a:rPr lang="zh-CN" altLang="en-US" sz="2000" dirty="0" smtClean="0">
                <a:cs typeface="+mn-ea"/>
                <a:sym typeface="+mn-lt"/>
              </a:rPr>
              <a:t>、模拟</a:t>
            </a:r>
            <a:r>
              <a:rPr lang="zh-CN" altLang="en-US" sz="2000" dirty="0">
                <a:cs typeface="+mn-ea"/>
                <a:sym typeface="+mn-lt"/>
              </a:rPr>
              <a:t>试卷等丰富资源</a:t>
            </a:r>
            <a:endParaRPr lang="zh-CN" altLang="en-US" sz="2000" dirty="0">
              <a:cs typeface="+mn-ea"/>
              <a:sym typeface="+mn-lt"/>
            </a:endParaRPr>
          </a:p>
          <a:p>
            <a:r>
              <a:rPr lang="zh-CN" altLang="en-US" sz="2000" dirty="0">
                <a:cs typeface="+mn-ea"/>
                <a:sym typeface="+mn-lt"/>
              </a:rPr>
              <a:t>免费下载</a:t>
            </a:r>
            <a:endParaRPr lang="zh-CN" altLang="en-US" sz="2000" dirty="0">
              <a:cs typeface="+mn-ea"/>
              <a:sym typeface="+mn-lt"/>
            </a:endParaRPr>
          </a:p>
        </p:txBody>
      </p:sp>
      <p:sp>
        <p:nvSpPr>
          <p:cNvPr id="73" name="TextBox 72"/>
          <p:cNvSpPr txBox="1"/>
          <p:nvPr/>
        </p:nvSpPr>
        <p:spPr>
          <a:xfrm>
            <a:off x="8518967" y="3244861"/>
            <a:ext cx="2866371" cy="707886"/>
          </a:xfrm>
          <a:prstGeom prst="rect">
            <a:avLst/>
          </a:prstGeom>
          <a:noFill/>
        </p:spPr>
        <p:txBody>
          <a:bodyPr wrap="square" rtlCol="0">
            <a:spAutoFit/>
          </a:bodyPr>
          <a:lstStyle/>
          <a:p>
            <a:pPr algn="r"/>
            <a:r>
              <a:rPr lang="zh-CN" altLang="en-US" sz="2000" dirty="0">
                <a:cs typeface="+mn-ea"/>
                <a:sym typeface="+mn-lt"/>
              </a:rPr>
              <a:t>教师可以申请最低折扣</a:t>
            </a:r>
            <a:endParaRPr lang="zh-CN" altLang="en-US" sz="2000" dirty="0">
              <a:cs typeface="+mn-ea"/>
              <a:sym typeface="+mn-lt"/>
            </a:endParaRPr>
          </a:p>
          <a:p>
            <a:pPr algn="r"/>
            <a:r>
              <a:rPr lang="zh-CN" altLang="en-US" sz="2000" dirty="0">
                <a:cs typeface="+mn-ea"/>
                <a:sym typeface="+mn-lt"/>
              </a:rPr>
              <a:t>学生直接优惠购买图书</a:t>
            </a:r>
            <a:endParaRPr lang="zh-CN" altLang="en-US" sz="2000" dirty="0">
              <a:cs typeface="+mn-ea"/>
              <a:sym typeface="+mn-lt"/>
            </a:endParaRPr>
          </a:p>
        </p:txBody>
      </p:sp>
      <p:sp>
        <p:nvSpPr>
          <p:cNvPr id="74" name="TextBox 73"/>
          <p:cNvSpPr txBox="1"/>
          <p:nvPr/>
        </p:nvSpPr>
        <p:spPr>
          <a:xfrm>
            <a:off x="8199504" y="4994837"/>
            <a:ext cx="3269295" cy="1015663"/>
          </a:xfrm>
          <a:prstGeom prst="rect">
            <a:avLst/>
          </a:prstGeom>
          <a:noFill/>
        </p:spPr>
        <p:txBody>
          <a:bodyPr wrap="square" rtlCol="0">
            <a:spAutoFit/>
          </a:bodyPr>
          <a:lstStyle/>
          <a:p>
            <a:pPr algn="r"/>
            <a:r>
              <a:rPr lang="zh-CN" altLang="en-US" sz="2000" dirty="0">
                <a:cs typeface="+mn-ea"/>
                <a:sym typeface="+mn-lt"/>
              </a:rPr>
              <a:t>欢迎写文章／投稿，</a:t>
            </a:r>
            <a:r>
              <a:rPr lang="zh-CN" altLang="en-US" sz="2000" dirty="0" smtClean="0">
                <a:cs typeface="+mn-ea"/>
                <a:sym typeface="+mn-lt"/>
              </a:rPr>
              <a:t>我们</a:t>
            </a:r>
            <a:r>
              <a:rPr lang="zh-CN" altLang="en-US" sz="2000" dirty="0">
                <a:cs typeface="+mn-ea"/>
                <a:sym typeface="+mn-lt"/>
              </a:rPr>
              <a:t>强大的编辑团队将</a:t>
            </a:r>
            <a:r>
              <a:rPr lang="zh-CN" altLang="en-US" sz="2000" dirty="0" smtClean="0">
                <a:cs typeface="+mn-ea"/>
                <a:sym typeface="+mn-lt"/>
              </a:rPr>
              <a:t>为您</a:t>
            </a:r>
            <a:r>
              <a:rPr lang="zh-CN" altLang="en-US" sz="2000" dirty="0">
                <a:cs typeface="+mn-ea"/>
                <a:sym typeface="+mn-lt"/>
              </a:rPr>
              <a:t>提供专业和高效的</a:t>
            </a:r>
            <a:r>
              <a:rPr lang="zh-CN" altLang="en-US" sz="2000" dirty="0" smtClean="0">
                <a:cs typeface="+mn-ea"/>
                <a:sym typeface="+mn-lt"/>
              </a:rPr>
              <a:t>编辑</a:t>
            </a:r>
            <a:r>
              <a:rPr lang="zh-CN" altLang="en-US" sz="2000" dirty="0">
                <a:cs typeface="+mn-ea"/>
                <a:sym typeface="+mn-lt"/>
              </a:rPr>
              <a:t>出版服务</a:t>
            </a:r>
            <a:endParaRPr lang="zh-CN" altLang="en-US" sz="2000"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p:txBody>
          <a:bodyPr/>
          <a:lstStyle/>
          <a:p>
            <a:r>
              <a:rPr lang="zh-CN" altLang="en-US" dirty="0">
                <a:latin typeface="+mn-lt"/>
                <a:ea typeface="+mn-ea"/>
                <a:cs typeface="+mn-ea"/>
                <a:sym typeface="+mn-lt"/>
              </a:rPr>
              <a:t> </a:t>
            </a:r>
            <a:r>
              <a:rPr lang="zh-CN" altLang="en-US" dirty="0" smtClean="0">
                <a:latin typeface="+mn-lt"/>
                <a:ea typeface="+mn-ea"/>
                <a:cs typeface="+mn-ea"/>
                <a:sym typeface="+mn-lt"/>
              </a:rPr>
              <a:t>任务实战</a:t>
            </a:r>
            <a:r>
              <a:rPr lang="en-US" altLang="zh-CN" dirty="0" smtClean="0">
                <a:latin typeface="+mn-lt"/>
                <a:ea typeface="+mn-ea"/>
                <a:cs typeface="+mn-ea"/>
                <a:sym typeface="+mn-lt"/>
              </a:rPr>
              <a:t>1</a:t>
            </a:r>
            <a:r>
              <a:rPr lang="zh-CN" altLang="en-US" dirty="0">
                <a:latin typeface="+mn-lt"/>
                <a:ea typeface="+mn-ea"/>
                <a:cs typeface="+mn-ea"/>
                <a:sym typeface="+mn-lt"/>
              </a:rPr>
              <a:t>：根据商品数据进行规划定位操作</a:t>
            </a:r>
            <a:endParaRPr lang="zh-CN" altLang="en-US" dirty="0">
              <a:latin typeface="+mn-lt"/>
              <a:ea typeface="+mn-ea"/>
              <a:cs typeface="+mn-ea"/>
              <a:sym typeface="+mn-lt"/>
            </a:endParaRPr>
          </a:p>
        </p:txBody>
      </p:sp>
      <p:sp>
        <p:nvSpPr>
          <p:cNvPr id="7" name="文本框 5"/>
          <p:cNvSpPr txBox="1">
            <a:spLocks noChangeArrowheads="1"/>
          </p:cNvSpPr>
          <p:nvPr>
            <p:custDataLst>
              <p:tags r:id="rId2"/>
            </p:custDataLst>
          </p:nvPr>
        </p:nvSpPr>
        <p:spPr bwMode="auto">
          <a:xfrm>
            <a:off x="7849701" y="307062"/>
            <a:ext cx="196664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dist"/>
            <a:r>
              <a:rPr lang="zh-CN" altLang="en-US" sz="2400" b="1" dirty="0" smtClean="0">
                <a:solidFill>
                  <a:schemeClr val="accent1"/>
                </a:solidFill>
                <a:latin typeface="+mn-lt"/>
                <a:ea typeface="+mn-ea"/>
                <a:cs typeface="+mn-ea"/>
                <a:sym typeface="+mn-lt"/>
              </a:rPr>
              <a:t>任务实施</a:t>
            </a:r>
            <a:endParaRPr lang="zh-CN" altLang="en-US" sz="2400" b="1" dirty="0" smtClean="0">
              <a:solidFill>
                <a:schemeClr val="accent1"/>
              </a:solidFill>
              <a:latin typeface="+mn-lt"/>
              <a:ea typeface="+mn-ea"/>
              <a:cs typeface="+mn-ea"/>
              <a:sym typeface="+mn-lt"/>
            </a:endParaRPr>
          </a:p>
        </p:txBody>
      </p:sp>
      <p:sp>
        <p:nvSpPr>
          <p:cNvPr id="6" name="矩形 5"/>
          <p:cNvSpPr/>
          <p:nvPr>
            <p:custDataLst>
              <p:tags r:id="rId3"/>
            </p:custDataLst>
          </p:nvPr>
        </p:nvSpPr>
        <p:spPr>
          <a:xfrm>
            <a:off x="861967" y="3482655"/>
            <a:ext cx="10157675" cy="4337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文本框 7"/>
          <p:cNvSpPr txBox="1"/>
          <p:nvPr>
            <p:custDataLst>
              <p:tags r:id="rId4"/>
            </p:custDataLst>
          </p:nvPr>
        </p:nvSpPr>
        <p:spPr>
          <a:xfrm>
            <a:off x="987698" y="3482655"/>
            <a:ext cx="10043160" cy="368300"/>
          </a:xfrm>
          <a:prstGeom prst="rect">
            <a:avLst/>
          </a:prstGeom>
          <a:noFill/>
        </p:spPr>
        <p:txBody>
          <a:bodyPr wrap="square" rtlCol="0">
            <a:spAutoFit/>
          </a:bodyPr>
          <a:lstStyle/>
          <a:p>
            <a:r>
              <a:rPr lang="en-US" altLang="zh-CN" sz="1800" dirty="0" smtClean="0"/>
              <a:t>                 </a:t>
            </a:r>
            <a:r>
              <a:rPr lang="zh-CN" altLang="en-US" sz="1800" dirty="0" smtClean="0"/>
              <a:t>（</a:t>
            </a:r>
            <a:r>
              <a:rPr lang="en-US" altLang="zh-CN" sz="1800" dirty="0" smtClean="0"/>
              <a:t>1</a:t>
            </a:r>
            <a:r>
              <a:rPr lang="zh-CN" altLang="en-US" sz="1800" dirty="0" smtClean="0"/>
              <a:t>）加载 Excel 表格数据     </a:t>
            </a:r>
            <a:r>
              <a:rPr lang="en-US" altLang="zh-CN" sz="1800" dirty="0" smtClean="0"/>
              <a:t>                                       </a:t>
            </a:r>
            <a:r>
              <a:rPr lang="zh-CN" altLang="en-US" sz="1800" dirty="0" smtClean="0"/>
              <a:t>    （</a:t>
            </a:r>
            <a:r>
              <a:rPr lang="en-US" altLang="zh-CN" sz="1800" dirty="0" smtClean="0"/>
              <a:t>2</a:t>
            </a:r>
            <a:r>
              <a:rPr lang="zh-CN" altLang="en-US" sz="1800" dirty="0" smtClean="0"/>
              <a:t>）</a:t>
            </a:r>
            <a:r>
              <a:rPr sz="1800" dirty="0" smtClean="0"/>
              <a:t>创建簇状柱形图</a:t>
            </a:r>
            <a:endParaRPr sz="1800" dirty="0" smtClean="0"/>
          </a:p>
        </p:txBody>
      </p:sp>
      <p:pic>
        <p:nvPicPr>
          <p:cNvPr id="9" name="图片 8"/>
          <p:cNvPicPr>
            <a:picLocks noChangeAspect="1"/>
          </p:cNvPicPr>
          <p:nvPr>
            <p:custDataLst>
              <p:tags r:id="rId5"/>
            </p:custDataLst>
          </p:nvPr>
        </p:nvPicPr>
        <p:blipFill>
          <a:blip r:embed="rId6"/>
          <a:stretch>
            <a:fillRect/>
          </a:stretch>
        </p:blipFill>
        <p:spPr>
          <a:xfrm>
            <a:off x="841647" y="1291407"/>
            <a:ext cx="4169117" cy="1891917"/>
          </a:xfrm>
          <a:prstGeom prst="rect">
            <a:avLst/>
          </a:prstGeom>
        </p:spPr>
      </p:pic>
      <p:pic>
        <p:nvPicPr>
          <p:cNvPr id="10" name="图片 9"/>
          <p:cNvPicPr>
            <a:picLocks noChangeAspect="1"/>
          </p:cNvPicPr>
          <p:nvPr>
            <p:custDataLst>
              <p:tags r:id="rId7"/>
            </p:custDataLst>
          </p:nvPr>
        </p:nvPicPr>
        <p:blipFill>
          <a:blip r:embed="rId8"/>
          <a:stretch>
            <a:fillRect/>
          </a:stretch>
        </p:blipFill>
        <p:spPr>
          <a:xfrm>
            <a:off x="6023247" y="1291407"/>
            <a:ext cx="5007610" cy="1891917"/>
          </a:xfrm>
          <a:prstGeom prst="rect">
            <a:avLst/>
          </a:prstGeom>
        </p:spPr>
      </p:pic>
      <p:sp>
        <p:nvSpPr>
          <p:cNvPr id="11" name="矩形 10"/>
          <p:cNvSpPr/>
          <p:nvPr>
            <p:custDataLst>
              <p:tags r:id="rId9"/>
            </p:custDataLst>
          </p:nvPr>
        </p:nvSpPr>
        <p:spPr>
          <a:xfrm>
            <a:off x="861967" y="6376073"/>
            <a:ext cx="10157675" cy="4337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文本框 11"/>
          <p:cNvSpPr txBox="1"/>
          <p:nvPr>
            <p:custDataLst>
              <p:tags r:id="rId10"/>
            </p:custDataLst>
          </p:nvPr>
        </p:nvSpPr>
        <p:spPr>
          <a:xfrm>
            <a:off x="987698" y="6376073"/>
            <a:ext cx="10043160" cy="368300"/>
          </a:xfrm>
          <a:prstGeom prst="rect">
            <a:avLst/>
          </a:prstGeom>
          <a:noFill/>
        </p:spPr>
        <p:txBody>
          <a:bodyPr wrap="square" rtlCol="0">
            <a:spAutoFit/>
          </a:bodyPr>
          <a:lstStyle/>
          <a:p>
            <a:r>
              <a:rPr lang="en-US" altLang="zh-CN" sz="1800" dirty="0" smtClean="0"/>
              <a:t>                     </a:t>
            </a:r>
            <a:r>
              <a:rPr lang="zh-CN" altLang="en-US" sz="1800" dirty="0" smtClean="0"/>
              <a:t>（</a:t>
            </a:r>
            <a:r>
              <a:rPr lang="en-US" altLang="zh-CN" sz="1800" dirty="0" smtClean="0"/>
              <a:t>3</a:t>
            </a:r>
            <a:r>
              <a:rPr lang="zh-CN" altLang="en-US" sz="1800" dirty="0" smtClean="0"/>
              <a:t>）调整数据排列顺序     </a:t>
            </a:r>
            <a:r>
              <a:rPr lang="en-US" altLang="zh-CN" sz="1800" dirty="0" smtClean="0"/>
              <a:t>                                            </a:t>
            </a:r>
            <a:r>
              <a:rPr lang="zh-CN" altLang="en-US" sz="1800" dirty="0" smtClean="0"/>
              <a:t>    （</a:t>
            </a:r>
            <a:r>
              <a:rPr lang="en-US" altLang="zh-CN" sz="1800" dirty="0" smtClean="0"/>
              <a:t>4</a:t>
            </a:r>
            <a:r>
              <a:rPr lang="zh-CN" altLang="en-US" sz="1800" dirty="0" smtClean="0"/>
              <a:t>）</a:t>
            </a:r>
            <a:r>
              <a:rPr sz="1800" dirty="0" smtClean="0"/>
              <a:t>设置图表标题</a:t>
            </a:r>
            <a:endParaRPr sz="1800" dirty="0" smtClean="0"/>
          </a:p>
        </p:txBody>
      </p:sp>
      <p:pic>
        <p:nvPicPr>
          <p:cNvPr id="13" name="图片 12"/>
          <p:cNvPicPr>
            <a:picLocks noChangeAspect="1"/>
          </p:cNvPicPr>
          <p:nvPr>
            <p:custDataLst>
              <p:tags r:id="rId11"/>
            </p:custDataLst>
          </p:nvPr>
        </p:nvPicPr>
        <p:blipFill>
          <a:blip r:embed="rId12"/>
          <a:stretch>
            <a:fillRect/>
          </a:stretch>
        </p:blipFill>
        <p:spPr>
          <a:xfrm>
            <a:off x="861967" y="4000089"/>
            <a:ext cx="4673540" cy="2215201"/>
          </a:xfrm>
          <a:prstGeom prst="rect">
            <a:avLst/>
          </a:prstGeom>
        </p:spPr>
      </p:pic>
      <p:pic>
        <p:nvPicPr>
          <p:cNvPr id="14" name="图片 13"/>
          <p:cNvPicPr>
            <a:picLocks noChangeAspect="1"/>
          </p:cNvPicPr>
          <p:nvPr>
            <p:custDataLst>
              <p:tags r:id="rId13"/>
            </p:custDataLst>
          </p:nvPr>
        </p:nvPicPr>
        <p:blipFill>
          <a:blip r:embed="rId14"/>
          <a:stretch>
            <a:fillRect/>
          </a:stretch>
        </p:blipFill>
        <p:spPr>
          <a:xfrm>
            <a:off x="6982732" y="4000089"/>
            <a:ext cx="4030598" cy="22152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p:txBody>
          <a:bodyPr/>
          <a:lstStyle/>
          <a:p>
            <a:r>
              <a:rPr lang="zh-CN" altLang="en-US" dirty="0">
                <a:latin typeface="+mn-lt"/>
                <a:ea typeface="+mn-ea"/>
                <a:cs typeface="+mn-ea"/>
                <a:sym typeface="+mn-lt"/>
              </a:rPr>
              <a:t> </a:t>
            </a:r>
            <a:r>
              <a:rPr lang="zh-CN" altLang="en-US" dirty="0" smtClean="0">
                <a:latin typeface="+mn-lt"/>
                <a:ea typeface="+mn-ea"/>
                <a:cs typeface="+mn-ea"/>
                <a:sym typeface="+mn-lt"/>
              </a:rPr>
              <a:t>任务实战</a:t>
            </a:r>
            <a:r>
              <a:rPr lang="en-US" altLang="zh-CN" dirty="0" smtClean="0">
                <a:latin typeface="+mn-lt"/>
                <a:ea typeface="+mn-ea"/>
                <a:cs typeface="+mn-ea"/>
                <a:sym typeface="+mn-lt"/>
              </a:rPr>
              <a:t>1</a:t>
            </a:r>
            <a:r>
              <a:rPr lang="zh-CN" altLang="en-US" dirty="0">
                <a:latin typeface="+mn-lt"/>
                <a:ea typeface="+mn-ea"/>
                <a:cs typeface="+mn-ea"/>
                <a:sym typeface="+mn-lt"/>
              </a:rPr>
              <a:t>：根据商品数据进行规划定位操作</a:t>
            </a:r>
            <a:endParaRPr lang="zh-CN" altLang="en-US" dirty="0">
              <a:latin typeface="+mn-lt"/>
              <a:ea typeface="+mn-ea"/>
              <a:cs typeface="+mn-ea"/>
              <a:sym typeface="+mn-lt"/>
            </a:endParaRPr>
          </a:p>
        </p:txBody>
      </p:sp>
      <p:sp>
        <p:nvSpPr>
          <p:cNvPr id="7" name="文本框 5"/>
          <p:cNvSpPr txBox="1">
            <a:spLocks noChangeArrowheads="1"/>
          </p:cNvSpPr>
          <p:nvPr>
            <p:custDataLst>
              <p:tags r:id="rId2"/>
            </p:custDataLst>
          </p:nvPr>
        </p:nvSpPr>
        <p:spPr bwMode="auto">
          <a:xfrm>
            <a:off x="7849701" y="307062"/>
            <a:ext cx="196664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dist"/>
            <a:r>
              <a:rPr lang="zh-CN" altLang="en-US" sz="2400" b="1" dirty="0" smtClean="0">
                <a:solidFill>
                  <a:schemeClr val="accent1"/>
                </a:solidFill>
                <a:latin typeface="+mn-lt"/>
                <a:ea typeface="+mn-ea"/>
                <a:cs typeface="+mn-ea"/>
                <a:sym typeface="+mn-lt"/>
              </a:rPr>
              <a:t>任务实施</a:t>
            </a:r>
            <a:endParaRPr lang="zh-CN" altLang="en-US" sz="2400" b="1" dirty="0" smtClean="0">
              <a:solidFill>
                <a:schemeClr val="accent1"/>
              </a:solidFill>
              <a:latin typeface="+mn-lt"/>
              <a:ea typeface="+mn-ea"/>
              <a:cs typeface="+mn-ea"/>
              <a:sym typeface="+mn-lt"/>
            </a:endParaRPr>
          </a:p>
        </p:txBody>
      </p:sp>
      <p:sp>
        <p:nvSpPr>
          <p:cNvPr id="6" name="矩形 5"/>
          <p:cNvSpPr/>
          <p:nvPr>
            <p:custDataLst>
              <p:tags r:id="rId3"/>
            </p:custDataLst>
          </p:nvPr>
        </p:nvSpPr>
        <p:spPr>
          <a:xfrm>
            <a:off x="1253852" y="3329570"/>
            <a:ext cx="9209612" cy="4337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文本框 7"/>
          <p:cNvSpPr txBox="1"/>
          <p:nvPr>
            <p:custDataLst>
              <p:tags r:id="rId4"/>
            </p:custDataLst>
          </p:nvPr>
        </p:nvSpPr>
        <p:spPr>
          <a:xfrm>
            <a:off x="1373528" y="3329570"/>
            <a:ext cx="9105785" cy="369332"/>
          </a:xfrm>
          <a:prstGeom prst="rect">
            <a:avLst/>
          </a:prstGeom>
          <a:noFill/>
        </p:spPr>
        <p:txBody>
          <a:bodyPr wrap="square" rtlCol="0">
            <a:spAutoFit/>
          </a:bodyPr>
          <a:lstStyle/>
          <a:p>
            <a:r>
              <a:rPr lang="zh-CN" altLang="en-US" sz="1800" dirty="0" smtClean="0"/>
              <a:t> （</a:t>
            </a:r>
            <a:r>
              <a:rPr lang="en-US" altLang="zh-CN" sz="1800" dirty="0" smtClean="0"/>
              <a:t>5</a:t>
            </a:r>
            <a:r>
              <a:rPr lang="zh-CN" altLang="en-US" sz="1800" dirty="0" smtClean="0"/>
              <a:t>）设置 Y 轴显示单位和标题     </a:t>
            </a:r>
            <a:r>
              <a:rPr lang="en-US" altLang="zh-CN" sz="1800" dirty="0" smtClean="0"/>
              <a:t>                                     </a:t>
            </a:r>
            <a:r>
              <a:rPr lang="zh-CN" altLang="en-US" sz="1800" dirty="0" smtClean="0"/>
              <a:t>    （</a:t>
            </a:r>
            <a:r>
              <a:rPr lang="en-US" altLang="zh-CN" sz="1800" dirty="0" smtClean="0"/>
              <a:t>6</a:t>
            </a:r>
            <a:r>
              <a:rPr lang="zh-CN" altLang="en-US" sz="1800" dirty="0" smtClean="0"/>
              <a:t>）</a:t>
            </a:r>
            <a:r>
              <a:rPr sz="1800" dirty="0" smtClean="0"/>
              <a:t>建立其他柱形图</a:t>
            </a:r>
            <a:endParaRPr sz="1800" dirty="0" smtClean="0"/>
          </a:p>
        </p:txBody>
      </p:sp>
      <p:pic>
        <p:nvPicPr>
          <p:cNvPr id="9" name="图片 8"/>
          <p:cNvPicPr>
            <a:picLocks noChangeAspect="1"/>
          </p:cNvPicPr>
          <p:nvPr>
            <p:custDataLst>
              <p:tags r:id="rId5"/>
            </p:custDataLst>
          </p:nvPr>
        </p:nvPicPr>
        <p:blipFill>
          <a:blip r:embed="rId6"/>
          <a:stretch>
            <a:fillRect/>
          </a:stretch>
        </p:blipFill>
        <p:spPr>
          <a:xfrm>
            <a:off x="1253852" y="1090567"/>
            <a:ext cx="4178595" cy="2173598"/>
          </a:xfrm>
          <a:prstGeom prst="rect">
            <a:avLst/>
          </a:prstGeom>
        </p:spPr>
      </p:pic>
      <p:pic>
        <p:nvPicPr>
          <p:cNvPr id="10" name="图片 9"/>
          <p:cNvPicPr>
            <a:picLocks noChangeAspect="1"/>
          </p:cNvPicPr>
          <p:nvPr>
            <p:custDataLst>
              <p:tags r:id="rId7"/>
            </p:custDataLst>
          </p:nvPr>
        </p:nvPicPr>
        <p:blipFill>
          <a:blip r:embed="rId8"/>
          <a:stretch>
            <a:fillRect/>
          </a:stretch>
        </p:blipFill>
        <p:spPr>
          <a:xfrm>
            <a:off x="6631848" y="1097916"/>
            <a:ext cx="3847465" cy="2173598"/>
          </a:xfrm>
          <a:prstGeom prst="rect">
            <a:avLst/>
          </a:prstGeom>
        </p:spPr>
      </p:pic>
      <p:sp>
        <p:nvSpPr>
          <p:cNvPr id="11" name="矩形 10"/>
          <p:cNvSpPr/>
          <p:nvPr>
            <p:custDataLst>
              <p:tags r:id="rId9"/>
            </p:custDataLst>
          </p:nvPr>
        </p:nvSpPr>
        <p:spPr>
          <a:xfrm>
            <a:off x="1253852" y="6290924"/>
            <a:ext cx="9209612" cy="4337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文本框 11"/>
          <p:cNvSpPr txBox="1"/>
          <p:nvPr>
            <p:custDataLst>
              <p:tags r:id="rId10"/>
            </p:custDataLst>
          </p:nvPr>
        </p:nvSpPr>
        <p:spPr>
          <a:xfrm>
            <a:off x="1373528" y="6290924"/>
            <a:ext cx="9105785" cy="369332"/>
          </a:xfrm>
          <a:prstGeom prst="rect">
            <a:avLst/>
          </a:prstGeom>
          <a:noFill/>
        </p:spPr>
        <p:txBody>
          <a:bodyPr wrap="square" rtlCol="0">
            <a:spAutoFit/>
          </a:bodyPr>
          <a:lstStyle/>
          <a:p>
            <a:r>
              <a:rPr lang="en-US" altLang="zh-CN" sz="1800" dirty="0" smtClean="0"/>
              <a:t>              </a:t>
            </a:r>
            <a:r>
              <a:rPr lang="zh-CN" altLang="en-US" sz="1800" dirty="0" smtClean="0"/>
              <a:t>（</a:t>
            </a:r>
            <a:r>
              <a:rPr lang="en-US" altLang="zh-CN" sz="1800" dirty="0" smtClean="0"/>
              <a:t>7</a:t>
            </a:r>
            <a:r>
              <a:rPr lang="zh-CN" altLang="en-US" sz="1800" dirty="0" smtClean="0"/>
              <a:t>）分析高访客数商品     </a:t>
            </a:r>
            <a:r>
              <a:rPr lang="en-US" altLang="zh-CN" sz="1800" dirty="0" smtClean="0"/>
              <a:t>                                </a:t>
            </a:r>
            <a:r>
              <a:rPr lang="zh-CN" altLang="en-US" sz="1800" dirty="0" smtClean="0"/>
              <a:t>    （</a:t>
            </a:r>
            <a:r>
              <a:rPr lang="en-US" altLang="zh-CN" sz="1800" dirty="0" smtClean="0"/>
              <a:t>8</a:t>
            </a:r>
            <a:r>
              <a:rPr lang="zh-CN" altLang="en-US" sz="1800" dirty="0" smtClean="0"/>
              <a:t>）</a:t>
            </a:r>
            <a:r>
              <a:rPr sz="1800" dirty="0" smtClean="0"/>
              <a:t>分析高利润商品</a:t>
            </a:r>
            <a:endParaRPr sz="1800" dirty="0" smtClean="0"/>
          </a:p>
        </p:txBody>
      </p:sp>
      <p:pic>
        <p:nvPicPr>
          <p:cNvPr id="13" name="图片 12"/>
          <p:cNvPicPr>
            <a:picLocks noChangeAspect="1"/>
          </p:cNvPicPr>
          <p:nvPr>
            <p:custDataLst>
              <p:tags r:id="rId11"/>
            </p:custDataLst>
          </p:nvPr>
        </p:nvPicPr>
        <p:blipFill>
          <a:blip r:embed="rId12"/>
          <a:stretch>
            <a:fillRect/>
          </a:stretch>
        </p:blipFill>
        <p:spPr>
          <a:xfrm>
            <a:off x="1373528" y="3923509"/>
            <a:ext cx="4100493" cy="2326958"/>
          </a:xfrm>
          <a:prstGeom prst="rect">
            <a:avLst/>
          </a:prstGeom>
        </p:spPr>
      </p:pic>
      <p:pic>
        <p:nvPicPr>
          <p:cNvPr id="14" name="图片 13"/>
          <p:cNvPicPr>
            <a:picLocks noChangeAspect="1"/>
          </p:cNvPicPr>
          <p:nvPr>
            <p:custDataLst>
              <p:tags r:id="rId13"/>
            </p:custDataLst>
          </p:nvPr>
        </p:nvPicPr>
        <p:blipFill>
          <a:blip r:embed="rId14"/>
          <a:stretch>
            <a:fillRect/>
          </a:stretch>
        </p:blipFill>
        <p:spPr>
          <a:xfrm>
            <a:off x="6438174" y="3923509"/>
            <a:ext cx="4118176" cy="232695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title"/>
            <p:custDataLst>
              <p:tags r:id="rId1"/>
            </p:custDataLst>
          </p:nvPr>
        </p:nvSpPr>
        <p:spPr/>
        <p:txBody>
          <a:bodyPr/>
          <a:lstStyle/>
          <a:p>
            <a:r>
              <a:rPr lang="zh-CN" altLang="en-US" dirty="0">
                <a:latin typeface="+mn-lt"/>
                <a:ea typeface="+mn-ea"/>
                <a:cs typeface="+mn-ea"/>
                <a:sym typeface="+mn-lt"/>
              </a:rPr>
              <a:t> </a:t>
            </a:r>
            <a:r>
              <a:rPr lang="zh-CN" altLang="en-US" dirty="0" smtClean="0">
                <a:latin typeface="+mn-lt"/>
                <a:ea typeface="+mn-ea"/>
                <a:cs typeface="+mn-ea"/>
                <a:sym typeface="+mn-lt"/>
              </a:rPr>
              <a:t>任务实战</a:t>
            </a:r>
            <a:r>
              <a:rPr lang="en-US" altLang="zh-CN" dirty="0" smtClean="0">
                <a:latin typeface="+mn-lt"/>
                <a:ea typeface="+mn-ea"/>
                <a:cs typeface="+mn-ea"/>
                <a:sym typeface="+mn-lt"/>
              </a:rPr>
              <a:t>2</a:t>
            </a:r>
            <a:r>
              <a:rPr lang="zh-CN" altLang="en-US" dirty="0">
                <a:latin typeface="+mn-lt"/>
                <a:ea typeface="+mn-ea"/>
                <a:cs typeface="+mn-ea"/>
                <a:sym typeface="+mn-lt"/>
              </a:rPr>
              <a:t>：从多个维度分析商品测试效果</a:t>
            </a:r>
            <a:endParaRPr lang="zh-CN" altLang="en-US" dirty="0">
              <a:latin typeface="+mn-lt"/>
              <a:ea typeface="+mn-ea"/>
              <a:cs typeface="+mn-ea"/>
              <a:sym typeface="+mn-lt"/>
            </a:endParaRPr>
          </a:p>
        </p:txBody>
      </p:sp>
      <p:sp>
        <p:nvSpPr>
          <p:cNvPr id="9" name="文本框 5"/>
          <p:cNvSpPr txBox="1">
            <a:spLocks noChangeArrowheads="1"/>
          </p:cNvSpPr>
          <p:nvPr>
            <p:custDataLst>
              <p:tags r:id="rId2"/>
            </p:custDataLst>
          </p:nvPr>
        </p:nvSpPr>
        <p:spPr bwMode="auto">
          <a:xfrm>
            <a:off x="7849701" y="307062"/>
            <a:ext cx="196664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dist"/>
            <a:r>
              <a:rPr lang="zh-CN" altLang="en-US" sz="2400" b="1" dirty="0" smtClean="0">
                <a:solidFill>
                  <a:schemeClr val="accent1"/>
                </a:solidFill>
                <a:latin typeface="+mn-lt"/>
                <a:ea typeface="+mn-ea"/>
                <a:cs typeface="+mn-ea"/>
                <a:sym typeface="+mn-lt"/>
              </a:rPr>
              <a:t>任务实施</a:t>
            </a:r>
            <a:endParaRPr lang="zh-CN" altLang="en-US" sz="2400" b="1" dirty="0" smtClean="0">
              <a:solidFill>
                <a:schemeClr val="accent1"/>
              </a:solidFill>
              <a:latin typeface="+mn-lt"/>
              <a:ea typeface="+mn-ea"/>
              <a:cs typeface="+mn-ea"/>
              <a:sym typeface="+mn-lt"/>
            </a:endParaRPr>
          </a:p>
        </p:txBody>
      </p:sp>
      <p:sp>
        <p:nvSpPr>
          <p:cNvPr id="10" name="矩形 9"/>
          <p:cNvSpPr/>
          <p:nvPr>
            <p:custDataLst>
              <p:tags r:id="rId3"/>
            </p:custDataLst>
          </p:nvPr>
        </p:nvSpPr>
        <p:spPr>
          <a:xfrm>
            <a:off x="915670" y="3354070"/>
            <a:ext cx="9994900" cy="4337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p:cNvSpPr txBox="1"/>
          <p:nvPr>
            <p:custDataLst>
              <p:tags r:id="rId4"/>
            </p:custDataLst>
          </p:nvPr>
        </p:nvSpPr>
        <p:spPr>
          <a:xfrm>
            <a:off x="1041400" y="3354070"/>
            <a:ext cx="9807575" cy="368300"/>
          </a:xfrm>
          <a:prstGeom prst="rect">
            <a:avLst/>
          </a:prstGeom>
          <a:noFill/>
        </p:spPr>
        <p:txBody>
          <a:bodyPr wrap="square" rtlCol="0">
            <a:spAutoFit/>
          </a:bodyPr>
          <a:lstStyle/>
          <a:p>
            <a:r>
              <a:rPr lang="en-US" altLang="zh-CN" sz="1800" dirty="0" smtClean="0"/>
              <a:t>                </a:t>
            </a:r>
            <a:r>
              <a:rPr lang="zh-CN" altLang="en-US" sz="1800" dirty="0" smtClean="0"/>
              <a:t>（</a:t>
            </a:r>
            <a:r>
              <a:rPr lang="en-US" altLang="zh-CN" sz="1800" dirty="0" smtClean="0"/>
              <a:t>1</a:t>
            </a:r>
            <a:r>
              <a:rPr lang="zh-CN" altLang="en-US" sz="1800" dirty="0" smtClean="0"/>
              <a:t>）计算点击率     </a:t>
            </a:r>
            <a:r>
              <a:rPr lang="en-US" altLang="zh-CN" sz="1800" dirty="0" smtClean="0"/>
              <a:t>                                                </a:t>
            </a:r>
            <a:r>
              <a:rPr lang="zh-CN" altLang="en-US" sz="1800" dirty="0" smtClean="0"/>
              <a:t>    （</a:t>
            </a:r>
            <a:r>
              <a:rPr lang="en-US" altLang="zh-CN" sz="1800" dirty="0" smtClean="0"/>
              <a:t>2</a:t>
            </a:r>
            <a:r>
              <a:rPr lang="zh-CN" altLang="en-US" sz="1800" dirty="0" smtClean="0"/>
              <a:t>）</a:t>
            </a:r>
            <a:r>
              <a:rPr sz="1800" dirty="0" smtClean="0"/>
              <a:t>计算转化率</a:t>
            </a:r>
            <a:endParaRPr sz="1800" dirty="0" smtClean="0"/>
          </a:p>
        </p:txBody>
      </p:sp>
      <p:pic>
        <p:nvPicPr>
          <p:cNvPr id="4" name="图片 3"/>
          <p:cNvPicPr>
            <a:picLocks noChangeAspect="1"/>
          </p:cNvPicPr>
          <p:nvPr>
            <p:custDataLst>
              <p:tags r:id="rId5"/>
            </p:custDataLst>
          </p:nvPr>
        </p:nvPicPr>
        <p:blipFill>
          <a:blip r:embed="rId6"/>
          <a:stretch>
            <a:fillRect/>
          </a:stretch>
        </p:blipFill>
        <p:spPr>
          <a:xfrm>
            <a:off x="915670" y="1040765"/>
            <a:ext cx="4640580" cy="2165350"/>
          </a:xfrm>
          <a:prstGeom prst="rect">
            <a:avLst/>
          </a:prstGeom>
        </p:spPr>
      </p:pic>
      <p:pic>
        <p:nvPicPr>
          <p:cNvPr id="5" name="图片 4"/>
          <p:cNvPicPr>
            <a:picLocks noChangeAspect="1"/>
          </p:cNvPicPr>
          <p:nvPr>
            <p:custDataLst>
              <p:tags r:id="rId7"/>
            </p:custDataLst>
          </p:nvPr>
        </p:nvPicPr>
        <p:blipFill>
          <a:blip r:embed="rId8"/>
          <a:stretch>
            <a:fillRect/>
          </a:stretch>
        </p:blipFill>
        <p:spPr>
          <a:xfrm>
            <a:off x="6284595" y="1040765"/>
            <a:ext cx="4625340" cy="2165985"/>
          </a:xfrm>
          <a:prstGeom prst="rect">
            <a:avLst/>
          </a:prstGeom>
        </p:spPr>
      </p:pic>
      <p:sp>
        <p:nvSpPr>
          <p:cNvPr id="2" name="矩形 1"/>
          <p:cNvSpPr/>
          <p:nvPr>
            <p:custDataLst>
              <p:tags r:id="rId9"/>
            </p:custDataLst>
          </p:nvPr>
        </p:nvSpPr>
        <p:spPr>
          <a:xfrm>
            <a:off x="915670" y="6303645"/>
            <a:ext cx="10008235" cy="4337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文本框 2"/>
          <p:cNvSpPr txBox="1"/>
          <p:nvPr>
            <p:custDataLst>
              <p:tags r:id="rId10"/>
            </p:custDataLst>
          </p:nvPr>
        </p:nvSpPr>
        <p:spPr>
          <a:xfrm>
            <a:off x="1041400" y="6303645"/>
            <a:ext cx="9807575" cy="368300"/>
          </a:xfrm>
          <a:prstGeom prst="rect">
            <a:avLst/>
          </a:prstGeom>
          <a:noFill/>
        </p:spPr>
        <p:txBody>
          <a:bodyPr wrap="square" rtlCol="0">
            <a:spAutoFit/>
          </a:bodyPr>
          <a:lstStyle/>
          <a:p>
            <a:r>
              <a:rPr lang="en-US" altLang="zh-CN" sz="1800" dirty="0" smtClean="0"/>
              <a:t>                 </a:t>
            </a:r>
            <a:r>
              <a:rPr lang="zh-CN" altLang="en-US" sz="1800" dirty="0" smtClean="0"/>
              <a:t>（</a:t>
            </a:r>
            <a:r>
              <a:rPr lang="en-US" altLang="zh-CN" sz="1800" dirty="0" smtClean="0"/>
              <a:t>3</a:t>
            </a:r>
            <a:r>
              <a:rPr lang="zh-CN" altLang="en-US" sz="1800" dirty="0" smtClean="0"/>
              <a:t>）计算收藏率     </a:t>
            </a:r>
            <a:r>
              <a:rPr lang="en-US" altLang="zh-CN" sz="1800" dirty="0" smtClean="0"/>
              <a:t>                                                   </a:t>
            </a:r>
            <a:r>
              <a:rPr lang="zh-CN" altLang="en-US" sz="1800" dirty="0" smtClean="0"/>
              <a:t>    （</a:t>
            </a:r>
            <a:r>
              <a:rPr lang="en-US" altLang="zh-CN" sz="1800" dirty="0" smtClean="0"/>
              <a:t>4</a:t>
            </a:r>
            <a:r>
              <a:rPr lang="zh-CN" altLang="en-US" sz="1800" dirty="0" smtClean="0"/>
              <a:t>）</a:t>
            </a:r>
            <a:r>
              <a:rPr sz="1800" dirty="0" smtClean="0"/>
              <a:t>计算加购率</a:t>
            </a:r>
            <a:endParaRPr sz="1800" dirty="0" smtClean="0"/>
          </a:p>
        </p:txBody>
      </p:sp>
      <p:pic>
        <p:nvPicPr>
          <p:cNvPr id="6" name="图片 5"/>
          <p:cNvPicPr>
            <a:picLocks noChangeAspect="1"/>
          </p:cNvPicPr>
          <p:nvPr>
            <p:custDataLst>
              <p:tags r:id="rId11"/>
            </p:custDataLst>
          </p:nvPr>
        </p:nvPicPr>
        <p:blipFill>
          <a:blip r:embed="rId12"/>
          <a:stretch>
            <a:fillRect/>
          </a:stretch>
        </p:blipFill>
        <p:spPr>
          <a:xfrm>
            <a:off x="915670" y="4024630"/>
            <a:ext cx="4641215" cy="2165350"/>
          </a:xfrm>
          <a:prstGeom prst="rect">
            <a:avLst/>
          </a:prstGeom>
        </p:spPr>
      </p:pic>
      <p:pic>
        <p:nvPicPr>
          <p:cNvPr id="7" name="图片 6"/>
          <p:cNvPicPr>
            <a:picLocks noChangeAspect="1"/>
          </p:cNvPicPr>
          <p:nvPr>
            <p:custDataLst>
              <p:tags r:id="rId13"/>
            </p:custDataLst>
          </p:nvPr>
        </p:nvPicPr>
        <p:blipFill>
          <a:blip r:embed="rId14"/>
          <a:stretch>
            <a:fillRect/>
          </a:stretch>
        </p:blipFill>
        <p:spPr>
          <a:xfrm>
            <a:off x="6284595" y="4025265"/>
            <a:ext cx="4639310" cy="2164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title"/>
            <p:custDataLst>
              <p:tags r:id="rId1"/>
            </p:custDataLst>
          </p:nvPr>
        </p:nvSpPr>
        <p:spPr/>
        <p:txBody>
          <a:bodyPr/>
          <a:lstStyle/>
          <a:p>
            <a:r>
              <a:rPr lang="zh-CN" altLang="en-US" dirty="0">
                <a:latin typeface="+mn-lt"/>
                <a:ea typeface="+mn-ea"/>
                <a:cs typeface="+mn-ea"/>
                <a:sym typeface="+mn-lt"/>
              </a:rPr>
              <a:t> </a:t>
            </a:r>
            <a:r>
              <a:rPr lang="zh-CN" altLang="en-US" dirty="0" smtClean="0">
                <a:latin typeface="+mn-lt"/>
                <a:ea typeface="+mn-ea"/>
                <a:cs typeface="+mn-ea"/>
                <a:sym typeface="+mn-lt"/>
              </a:rPr>
              <a:t>任务实战</a:t>
            </a:r>
            <a:r>
              <a:rPr lang="en-US" altLang="zh-CN" dirty="0" smtClean="0">
                <a:latin typeface="+mn-lt"/>
                <a:ea typeface="+mn-ea"/>
                <a:cs typeface="+mn-ea"/>
                <a:sym typeface="+mn-lt"/>
              </a:rPr>
              <a:t>2</a:t>
            </a:r>
            <a:r>
              <a:rPr lang="zh-CN" altLang="en-US" dirty="0">
                <a:latin typeface="+mn-lt"/>
                <a:ea typeface="+mn-ea"/>
                <a:cs typeface="+mn-ea"/>
                <a:sym typeface="+mn-lt"/>
              </a:rPr>
              <a:t>：从多个维度分析商品测试效果</a:t>
            </a:r>
            <a:endParaRPr lang="zh-CN" altLang="en-US" dirty="0">
              <a:latin typeface="+mn-lt"/>
              <a:ea typeface="+mn-ea"/>
              <a:cs typeface="+mn-ea"/>
              <a:sym typeface="+mn-lt"/>
            </a:endParaRPr>
          </a:p>
        </p:txBody>
      </p:sp>
      <p:sp>
        <p:nvSpPr>
          <p:cNvPr id="9" name="文本框 5"/>
          <p:cNvSpPr txBox="1">
            <a:spLocks noChangeArrowheads="1"/>
          </p:cNvSpPr>
          <p:nvPr>
            <p:custDataLst>
              <p:tags r:id="rId2"/>
            </p:custDataLst>
          </p:nvPr>
        </p:nvSpPr>
        <p:spPr bwMode="auto">
          <a:xfrm>
            <a:off x="7849701" y="307062"/>
            <a:ext cx="196664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dist"/>
            <a:r>
              <a:rPr lang="zh-CN" altLang="en-US" sz="2400" b="1" dirty="0" smtClean="0">
                <a:solidFill>
                  <a:schemeClr val="accent1"/>
                </a:solidFill>
                <a:latin typeface="+mn-lt"/>
                <a:ea typeface="+mn-ea"/>
                <a:cs typeface="+mn-ea"/>
                <a:sym typeface="+mn-lt"/>
              </a:rPr>
              <a:t>任务实施</a:t>
            </a:r>
            <a:endParaRPr lang="zh-CN" altLang="en-US" sz="2400" b="1" dirty="0" smtClean="0">
              <a:solidFill>
                <a:schemeClr val="accent1"/>
              </a:solidFill>
              <a:latin typeface="+mn-lt"/>
              <a:ea typeface="+mn-ea"/>
              <a:cs typeface="+mn-ea"/>
              <a:sym typeface="+mn-lt"/>
            </a:endParaRPr>
          </a:p>
        </p:txBody>
      </p:sp>
      <p:sp>
        <p:nvSpPr>
          <p:cNvPr id="10" name="矩形 9"/>
          <p:cNvSpPr/>
          <p:nvPr>
            <p:custDataLst>
              <p:tags r:id="rId3"/>
            </p:custDataLst>
          </p:nvPr>
        </p:nvSpPr>
        <p:spPr>
          <a:xfrm>
            <a:off x="946150" y="3246755"/>
            <a:ext cx="10112375" cy="4337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p:cNvSpPr txBox="1"/>
          <p:nvPr>
            <p:custDataLst>
              <p:tags r:id="rId4"/>
            </p:custDataLst>
          </p:nvPr>
        </p:nvSpPr>
        <p:spPr>
          <a:xfrm>
            <a:off x="1071880" y="3246755"/>
            <a:ext cx="9986010" cy="368300"/>
          </a:xfrm>
          <a:prstGeom prst="rect">
            <a:avLst/>
          </a:prstGeom>
          <a:noFill/>
        </p:spPr>
        <p:txBody>
          <a:bodyPr wrap="square" rtlCol="0">
            <a:spAutoFit/>
          </a:bodyPr>
          <a:lstStyle/>
          <a:p>
            <a:r>
              <a:rPr lang="en-US" altLang="zh-CN" sz="1800" dirty="0" smtClean="0"/>
              <a:t>                </a:t>
            </a:r>
            <a:r>
              <a:rPr lang="zh-CN" altLang="en-US" sz="1800" dirty="0" smtClean="0"/>
              <a:t>（</a:t>
            </a:r>
            <a:r>
              <a:rPr lang="en-US" altLang="zh-CN" sz="1800" dirty="0" smtClean="0"/>
              <a:t>5</a:t>
            </a:r>
            <a:r>
              <a:rPr lang="zh-CN" altLang="en-US" sz="1800" dirty="0" smtClean="0"/>
              <a:t>）计算 UV 价值     </a:t>
            </a:r>
            <a:r>
              <a:rPr lang="en-US" altLang="zh-CN" sz="1800" dirty="0" smtClean="0"/>
              <a:t>                                        </a:t>
            </a:r>
            <a:r>
              <a:rPr lang="zh-CN" altLang="en-US" sz="1800" dirty="0" smtClean="0"/>
              <a:t>  （</a:t>
            </a:r>
            <a:r>
              <a:rPr lang="en-US" altLang="zh-CN" sz="1800" dirty="0" smtClean="0"/>
              <a:t>6</a:t>
            </a:r>
            <a:r>
              <a:rPr lang="zh-CN" altLang="en-US" sz="1800" dirty="0" smtClean="0"/>
              <a:t>）</a:t>
            </a:r>
            <a:r>
              <a:rPr sz="1800" dirty="0" smtClean="0"/>
              <a:t>计算 UV 利润</a:t>
            </a:r>
            <a:endParaRPr sz="1800" dirty="0" smtClean="0"/>
          </a:p>
        </p:txBody>
      </p:sp>
      <p:pic>
        <p:nvPicPr>
          <p:cNvPr id="4" name="图片 3"/>
          <p:cNvPicPr>
            <a:picLocks noChangeAspect="1"/>
          </p:cNvPicPr>
          <p:nvPr>
            <p:custDataLst>
              <p:tags r:id="rId5"/>
            </p:custDataLst>
          </p:nvPr>
        </p:nvPicPr>
        <p:blipFill>
          <a:blip r:embed="rId6"/>
          <a:srcRect r="6073"/>
          <a:stretch>
            <a:fillRect/>
          </a:stretch>
        </p:blipFill>
        <p:spPr>
          <a:xfrm>
            <a:off x="946150" y="1162050"/>
            <a:ext cx="4315460" cy="2000885"/>
          </a:xfrm>
          <a:prstGeom prst="rect">
            <a:avLst/>
          </a:prstGeom>
        </p:spPr>
      </p:pic>
      <p:pic>
        <p:nvPicPr>
          <p:cNvPr id="5" name="图片 4"/>
          <p:cNvPicPr>
            <a:picLocks noChangeAspect="1"/>
          </p:cNvPicPr>
          <p:nvPr>
            <p:custDataLst>
              <p:tags r:id="rId7"/>
            </p:custDataLst>
          </p:nvPr>
        </p:nvPicPr>
        <p:blipFill>
          <a:blip r:embed="rId8"/>
          <a:stretch>
            <a:fillRect/>
          </a:stretch>
        </p:blipFill>
        <p:spPr>
          <a:xfrm>
            <a:off x="5493385" y="1192530"/>
            <a:ext cx="5564505" cy="1970405"/>
          </a:xfrm>
          <a:prstGeom prst="rect">
            <a:avLst/>
          </a:prstGeom>
        </p:spPr>
      </p:pic>
      <p:pic>
        <p:nvPicPr>
          <p:cNvPr id="2" name="图片 1"/>
          <p:cNvPicPr>
            <a:picLocks noChangeAspect="1"/>
          </p:cNvPicPr>
          <p:nvPr>
            <p:custDataLst>
              <p:tags r:id="rId9"/>
            </p:custDataLst>
          </p:nvPr>
        </p:nvPicPr>
        <p:blipFill>
          <a:blip r:embed="rId10"/>
          <a:stretch>
            <a:fillRect/>
          </a:stretch>
        </p:blipFill>
        <p:spPr>
          <a:xfrm>
            <a:off x="2484755" y="4026535"/>
            <a:ext cx="6921500" cy="2067560"/>
          </a:xfrm>
          <a:prstGeom prst="rect">
            <a:avLst/>
          </a:prstGeom>
        </p:spPr>
      </p:pic>
      <p:sp>
        <p:nvSpPr>
          <p:cNvPr id="3" name="矩形 2"/>
          <p:cNvSpPr/>
          <p:nvPr>
            <p:custDataLst>
              <p:tags r:id="rId11"/>
            </p:custDataLst>
          </p:nvPr>
        </p:nvSpPr>
        <p:spPr>
          <a:xfrm>
            <a:off x="2484755" y="6244590"/>
            <a:ext cx="6922135" cy="4337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文本框 5"/>
          <p:cNvSpPr txBox="1"/>
          <p:nvPr>
            <p:custDataLst>
              <p:tags r:id="rId12"/>
            </p:custDataLst>
          </p:nvPr>
        </p:nvSpPr>
        <p:spPr>
          <a:xfrm>
            <a:off x="2485390" y="6244590"/>
            <a:ext cx="6920865" cy="368300"/>
          </a:xfrm>
          <a:prstGeom prst="rect">
            <a:avLst/>
          </a:prstGeom>
          <a:noFill/>
        </p:spPr>
        <p:txBody>
          <a:bodyPr wrap="square" rtlCol="0">
            <a:spAutoFit/>
          </a:bodyPr>
          <a:lstStyle/>
          <a:p>
            <a:pPr algn="ctr"/>
            <a:r>
              <a:rPr lang="zh-CN" altLang="en-US" sz="1800" dirty="0" smtClean="0"/>
              <a:t>（</a:t>
            </a:r>
            <a:r>
              <a:rPr lang="en-US" altLang="zh-CN" sz="1800" dirty="0" smtClean="0"/>
              <a:t>7</a:t>
            </a:r>
            <a:r>
              <a:rPr lang="zh-CN" altLang="en-US" sz="1800" dirty="0" smtClean="0"/>
              <a:t>）</a:t>
            </a:r>
            <a:r>
              <a:rPr sz="1800" dirty="0" smtClean="0"/>
              <a:t>　切换行列数据的前后对比效果</a:t>
            </a:r>
            <a:endParaRPr sz="1800" dirty="0" smtClean="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title"/>
            <p:custDataLst>
              <p:tags r:id="rId1"/>
            </p:custDataLst>
          </p:nvPr>
        </p:nvSpPr>
        <p:spPr/>
        <p:txBody>
          <a:bodyPr/>
          <a:lstStyle/>
          <a:p>
            <a:r>
              <a:rPr lang="zh-CN" altLang="en-US" dirty="0">
                <a:latin typeface="+mn-lt"/>
                <a:ea typeface="+mn-ea"/>
                <a:cs typeface="+mn-ea"/>
                <a:sym typeface="+mn-lt"/>
              </a:rPr>
              <a:t> </a:t>
            </a:r>
            <a:r>
              <a:rPr lang="zh-CN" altLang="en-US" dirty="0" smtClean="0">
                <a:latin typeface="+mn-lt"/>
                <a:ea typeface="+mn-ea"/>
                <a:cs typeface="+mn-ea"/>
                <a:sym typeface="+mn-lt"/>
              </a:rPr>
              <a:t>任务实战</a:t>
            </a:r>
            <a:r>
              <a:rPr lang="en-US" altLang="zh-CN" dirty="0" smtClean="0">
                <a:latin typeface="+mn-lt"/>
                <a:ea typeface="+mn-ea"/>
                <a:cs typeface="+mn-ea"/>
                <a:sym typeface="+mn-lt"/>
              </a:rPr>
              <a:t>2</a:t>
            </a:r>
            <a:r>
              <a:rPr lang="zh-CN" altLang="en-US" dirty="0">
                <a:latin typeface="+mn-lt"/>
                <a:ea typeface="+mn-ea"/>
                <a:cs typeface="+mn-ea"/>
                <a:sym typeface="+mn-lt"/>
              </a:rPr>
              <a:t>：从多个维度分析商品测试效果</a:t>
            </a:r>
            <a:endParaRPr lang="zh-CN" altLang="en-US" dirty="0">
              <a:latin typeface="+mn-lt"/>
              <a:ea typeface="+mn-ea"/>
              <a:cs typeface="+mn-ea"/>
              <a:sym typeface="+mn-lt"/>
            </a:endParaRPr>
          </a:p>
        </p:txBody>
      </p:sp>
      <p:sp>
        <p:nvSpPr>
          <p:cNvPr id="9" name="文本框 5"/>
          <p:cNvSpPr txBox="1">
            <a:spLocks noChangeArrowheads="1"/>
          </p:cNvSpPr>
          <p:nvPr>
            <p:custDataLst>
              <p:tags r:id="rId2"/>
            </p:custDataLst>
          </p:nvPr>
        </p:nvSpPr>
        <p:spPr bwMode="auto">
          <a:xfrm>
            <a:off x="7849701" y="307062"/>
            <a:ext cx="196664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dist"/>
            <a:r>
              <a:rPr lang="zh-CN" altLang="en-US" sz="2400" b="1" dirty="0" smtClean="0">
                <a:solidFill>
                  <a:schemeClr val="accent1"/>
                </a:solidFill>
                <a:latin typeface="+mn-lt"/>
                <a:ea typeface="+mn-ea"/>
                <a:cs typeface="+mn-ea"/>
                <a:sym typeface="+mn-lt"/>
              </a:rPr>
              <a:t>任务实施</a:t>
            </a:r>
            <a:endParaRPr lang="zh-CN" altLang="en-US" sz="2400" b="1" dirty="0" smtClean="0">
              <a:solidFill>
                <a:schemeClr val="accent1"/>
              </a:solidFill>
              <a:latin typeface="+mn-lt"/>
              <a:ea typeface="+mn-ea"/>
              <a:cs typeface="+mn-ea"/>
              <a:sym typeface="+mn-lt"/>
            </a:endParaRPr>
          </a:p>
        </p:txBody>
      </p:sp>
      <p:sp>
        <p:nvSpPr>
          <p:cNvPr id="10" name="矩形 9"/>
          <p:cNvSpPr/>
          <p:nvPr>
            <p:custDataLst>
              <p:tags r:id="rId3"/>
            </p:custDataLst>
          </p:nvPr>
        </p:nvSpPr>
        <p:spPr>
          <a:xfrm>
            <a:off x="1200150" y="3281680"/>
            <a:ext cx="9211945" cy="4337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p:cNvSpPr txBox="1"/>
          <p:nvPr>
            <p:custDataLst>
              <p:tags r:id="rId4"/>
            </p:custDataLst>
          </p:nvPr>
        </p:nvSpPr>
        <p:spPr>
          <a:xfrm>
            <a:off x="1325880" y="3281680"/>
            <a:ext cx="9086215" cy="368300"/>
          </a:xfrm>
          <a:prstGeom prst="rect">
            <a:avLst/>
          </a:prstGeom>
          <a:noFill/>
        </p:spPr>
        <p:txBody>
          <a:bodyPr wrap="square" rtlCol="0">
            <a:spAutoFit/>
          </a:bodyPr>
          <a:lstStyle/>
          <a:p>
            <a:r>
              <a:rPr lang="en-US" altLang="zh-CN" sz="1800" dirty="0" smtClean="0"/>
              <a:t>            </a:t>
            </a:r>
            <a:r>
              <a:rPr lang="zh-CN" altLang="en-US" sz="1800" dirty="0" smtClean="0"/>
              <a:t>（</a:t>
            </a:r>
            <a:r>
              <a:rPr lang="en-US" altLang="zh-CN" sz="1800" dirty="0" smtClean="0"/>
              <a:t>8</a:t>
            </a:r>
            <a:r>
              <a:rPr lang="zh-CN" altLang="en-US" sz="1800" dirty="0" smtClean="0"/>
              <a:t>）设置并美化图表     </a:t>
            </a:r>
            <a:r>
              <a:rPr lang="en-US" altLang="zh-CN" sz="1800" dirty="0" smtClean="0"/>
              <a:t>                                </a:t>
            </a:r>
            <a:r>
              <a:rPr lang="zh-CN" altLang="en-US" sz="1800" dirty="0" smtClean="0"/>
              <a:t>    （</a:t>
            </a:r>
            <a:r>
              <a:rPr lang="en-US" altLang="zh-CN" sz="1800" dirty="0" smtClean="0"/>
              <a:t>9</a:t>
            </a:r>
            <a:r>
              <a:rPr lang="zh-CN" altLang="en-US" sz="1800" dirty="0" smtClean="0"/>
              <a:t>）</a:t>
            </a:r>
            <a:r>
              <a:rPr sz="1800" dirty="0" smtClean="0"/>
              <a:t>设置数据系列格式</a:t>
            </a:r>
            <a:endParaRPr sz="1800" dirty="0" smtClean="0"/>
          </a:p>
        </p:txBody>
      </p:sp>
      <p:pic>
        <p:nvPicPr>
          <p:cNvPr id="6" name="图片 5"/>
          <p:cNvPicPr>
            <a:picLocks noChangeAspect="1"/>
          </p:cNvPicPr>
          <p:nvPr>
            <p:custDataLst>
              <p:tags r:id="rId5"/>
            </p:custDataLst>
          </p:nvPr>
        </p:nvPicPr>
        <p:blipFill>
          <a:blip r:embed="rId6"/>
          <a:stretch>
            <a:fillRect/>
          </a:stretch>
        </p:blipFill>
        <p:spPr>
          <a:xfrm>
            <a:off x="1200150" y="1132205"/>
            <a:ext cx="4286250" cy="2002790"/>
          </a:xfrm>
          <a:prstGeom prst="rect">
            <a:avLst/>
          </a:prstGeom>
        </p:spPr>
      </p:pic>
      <p:pic>
        <p:nvPicPr>
          <p:cNvPr id="7" name="图片 6"/>
          <p:cNvPicPr>
            <a:picLocks noChangeAspect="1"/>
          </p:cNvPicPr>
          <p:nvPr>
            <p:custDataLst>
              <p:tags r:id="rId7"/>
            </p:custDataLst>
          </p:nvPr>
        </p:nvPicPr>
        <p:blipFill>
          <a:blip r:embed="rId8"/>
          <a:stretch>
            <a:fillRect/>
          </a:stretch>
        </p:blipFill>
        <p:spPr>
          <a:xfrm>
            <a:off x="5794375" y="1132205"/>
            <a:ext cx="4617720" cy="2002790"/>
          </a:xfrm>
          <a:prstGeom prst="rect">
            <a:avLst/>
          </a:prstGeom>
        </p:spPr>
      </p:pic>
      <p:sp>
        <p:nvSpPr>
          <p:cNvPr id="2" name="矩形 1"/>
          <p:cNvSpPr/>
          <p:nvPr>
            <p:custDataLst>
              <p:tags r:id="rId9"/>
            </p:custDataLst>
          </p:nvPr>
        </p:nvSpPr>
        <p:spPr>
          <a:xfrm>
            <a:off x="1200150" y="6229350"/>
            <a:ext cx="9211945" cy="4337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文本框 2"/>
          <p:cNvSpPr txBox="1"/>
          <p:nvPr>
            <p:custDataLst>
              <p:tags r:id="rId10"/>
            </p:custDataLst>
          </p:nvPr>
        </p:nvSpPr>
        <p:spPr>
          <a:xfrm>
            <a:off x="1325880" y="6229350"/>
            <a:ext cx="9084945" cy="368300"/>
          </a:xfrm>
          <a:prstGeom prst="rect">
            <a:avLst/>
          </a:prstGeom>
          <a:noFill/>
        </p:spPr>
        <p:txBody>
          <a:bodyPr wrap="square" rtlCol="0">
            <a:spAutoFit/>
          </a:bodyPr>
          <a:lstStyle/>
          <a:p>
            <a:r>
              <a:rPr lang="en-US" altLang="zh-CN" sz="1800" dirty="0" smtClean="0"/>
              <a:t> </a:t>
            </a:r>
            <a:r>
              <a:rPr lang="zh-CN" altLang="en-US" sz="1800" dirty="0" smtClean="0"/>
              <a:t>（</a:t>
            </a:r>
            <a:r>
              <a:rPr lang="en-US" altLang="zh-CN" sz="1800" dirty="0" smtClean="0"/>
              <a:t>10</a:t>
            </a:r>
            <a:r>
              <a:rPr lang="zh-CN" altLang="en-US" sz="1800" dirty="0" smtClean="0"/>
              <a:t>）创建引流型商品的 UV 数据柱形图    </a:t>
            </a:r>
            <a:r>
              <a:rPr lang="en-US" altLang="zh-CN" sz="1800" dirty="0" smtClean="0"/>
              <a:t>      </a:t>
            </a:r>
            <a:r>
              <a:rPr lang="zh-CN" altLang="en-US" sz="1800" dirty="0" smtClean="0"/>
              <a:t>  （</a:t>
            </a:r>
            <a:r>
              <a:rPr lang="en-US" altLang="zh-CN" sz="1800" dirty="0" smtClean="0"/>
              <a:t>11</a:t>
            </a:r>
            <a:r>
              <a:rPr lang="zh-CN" altLang="en-US" sz="1800" dirty="0" smtClean="0"/>
              <a:t>）</a:t>
            </a:r>
            <a:r>
              <a:rPr sz="1800" dirty="0" smtClean="0"/>
              <a:t>分析活动型商品的测试表现</a:t>
            </a:r>
            <a:endParaRPr sz="1800" dirty="0" smtClean="0"/>
          </a:p>
        </p:txBody>
      </p:sp>
      <p:pic>
        <p:nvPicPr>
          <p:cNvPr id="4" name="图片 3"/>
          <p:cNvPicPr>
            <a:picLocks noChangeAspect="1"/>
          </p:cNvPicPr>
          <p:nvPr>
            <p:custDataLst>
              <p:tags r:id="rId11"/>
            </p:custDataLst>
          </p:nvPr>
        </p:nvPicPr>
        <p:blipFill>
          <a:blip r:embed="rId12"/>
          <a:stretch>
            <a:fillRect/>
          </a:stretch>
        </p:blipFill>
        <p:spPr>
          <a:xfrm>
            <a:off x="1200150" y="4118610"/>
            <a:ext cx="4474210" cy="1943735"/>
          </a:xfrm>
          <a:prstGeom prst="rect">
            <a:avLst/>
          </a:prstGeom>
        </p:spPr>
      </p:pic>
      <p:pic>
        <p:nvPicPr>
          <p:cNvPr id="5" name="图片 4"/>
          <p:cNvPicPr>
            <a:picLocks noChangeAspect="1"/>
          </p:cNvPicPr>
          <p:nvPr>
            <p:custDataLst>
              <p:tags r:id="rId13"/>
            </p:custDataLst>
          </p:nvPr>
        </p:nvPicPr>
        <p:blipFill>
          <a:blip r:embed="rId14"/>
          <a:stretch>
            <a:fillRect/>
          </a:stretch>
        </p:blipFill>
        <p:spPr>
          <a:xfrm>
            <a:off x="5794375" y="4020185"/>
            <a:ext cx="4616450" cy="21412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tags/tag1.xml><?xml version="1.0" encoding="utf-8"?>
<p:tagLst xmlns:p="http://schemas.openxmlformats.org/presentationml/2006/main">
  <p:tag name="MH" val="20160427150712"/>
  <p:tag name="MH_LIBRARY" val="CONTENTS"/>
  <p:tag name="MH_TYPE" val="ENTRY"/>
  <p:tag name="ID" val="545818"/>
  <p:tag name="MH_ORDER" val="1"/>
</p:tagLst>
</file>

<file path=ppt/tags/tag10.xml><?xml version="1.0" encoding="utf-8"?>
<p:tagLst xmlns:p="http://schemas.openxmlformats.org/presentationml/2006/main">
  <p:tag name="MH" val="20160427150712"/>
  <p:tag name="MH_LIBRARY" val="CONTENTS"/>
  <p:tag name="MH_TYPE" val="NUMBER"/>
  <p:tag name="ID" val="545818"/>
  <p:tag name="MH_ORDER" val="1"/>
  <p:tag name="KSO_WM_BEAUTIFY_FLAG" val=""/>
</p:tagLst>
</file>

<file path=ppt/tags/tag100.xml><?xml version="1.0" encoding="utf-8"?>
<p:tagLst xmlns:p="http://schemas.openxmlformats.org/presentationml/2006/main">
  <p:tag name="MH" val="20160427150712"/>
  <p:tag name="MH_LIBRARY" val="CONTENTS"/>
  <p:tag name="MH_TYPE" val="ENTRY"/>
  <p:tag name="ID" val="545818"/>
  <p:tag name="MH_ORDER" val="2"/>
  <p:tag name="KSO_WM_BEAUTIFY_FLAG" val=""/>
</p:tagLst>
</file>

<file path=ppt/tags/tag101.xml><?xml version="1.0" encoding="utf-8"?>
<p:tagLst xmlns:p="http://schemas.openxmlformats.org/presentationml/2006/main">
  <p:tag name="MH" val="20160427150712"/>
  <p:tag name="MH_LIBRARY" val="CONTENTS"/>
  <p:tag name="MH_TYPE" val="NUMBER"/>
  <p:tag name="ID" val="545818"/>
  <p:tag name="MH_ORDER" val="1"/>
  <p:tag name="KSO_WM_BEAUTIFY_FLAG" val=""/>
</p:tagLst>
</file>

<file path=ppt/tags/tag102.xml><?xml version="1.0" encoding="utf-8"?>
<p:tagLst xmlns:p="http://schemas.openxmlformats.org/presentationml/2006/main">
  <p:tag name="MH" val="20160427150712"/>
  <p:tag name="MH_LIBRARY" val="CONTENTS"/>
  <p:tag name="MH_TYPE" val="ENTRY"/>
  <p:tag name="ID" val="545818"/>
  <p:tag name="MH_ORDER" val="2"/>
  <p:tag name="KSO_WM_BEAUTIFY_FLAG" val=""/>
</p:tagLst>
</file>

<file path=ppt/tags/tag103.xml><?xml version="1.0" encoding="utf-8"?>
<p:tagLst xmlns:p="http://schemas.openxmlformats.org/presentationml/2006/main">
  <p:tag name="MH" val="20160427150712"/>
  <p:tag name="MH_LIBRARY" val="CONTENTS"/>
  <p:tag name="MH_TYPE" val="NUMBER"/>
  <p:tag name="ID" val="545818"/>
  <p:tag name="MH_ORDER" val="1"/>
  <p:tag name="KSO_WM_BEAUTIFY_FLAG" val=""/>
</p:tagLst>
</file>

<file path=ppt/tags/tag104.xml><?xml version="1.0" encoding="utf-8"?>
<p:tagLst xmlns:p="http://schemas.openxmlformats.org/presentationml/2006/main">
  <p:tag name="MH" val="20160427150712"/>
  <p:tag name="MH_LIBRARY" val="CONTENTS"/>
  <p:tag name="MH_TYPE" val="ENTRY"/>
  <p:tag name="ID" val="545818"/>
  <p:tag name="MH_ORDER" val="2"/>
  <p:tag name="KSO_WM_BEAUTIFY_FLAG" val=""/>
</p:tagLst>
</file>

<file path=ppt/tags/tag105.xml><?xml version="1.0" encoding="utf-8"?>
<p:tagLst xmlns:p="http://schemas.openxmlformats.org/presentationml/2006/main">
  <p:tag name="MH" val="20160427150712"/>
  <p:tag name="MH_LIBRARY" val="CONTENTS"/>
  <p:tag name="MH_TYPE" val="NUMBER"/>
  <p:tag name="ID" val="545818"/>
  <p:tag name="MH_ORDER" val="1"/>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 name="KSO_WM_DIAGRAM_VIRTUALLY_FRAME" val="{&quot;height&quot;:404.1546456692913,&quot;left&quot;:52.49141732283465,&quot;top&quot;:115.54535433070866,&quot;width&quot;:852.9231496062991}"/>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 name="KSO_WM_DIAGRAM_VIRTUALLY_FRAME" val="{&quot;height&quot;:404.1546456692913,&quot;left&quot;:52.49141732283465,&quot;top&quot;:115.54535433070866,&quot;width&quot;:852.9231496062991}"/>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 name="KSO_WM_DIAGRAM_VIRTUALLY_FRAME" val="{&quot;height&quot;:404.1546456692913,&quot;left&quot;:52.49141732283465,&quot;top&quot;:115.54535433070866,&quot;width&quot;:852.9231496062991}"/>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 name="KSO_WM_DIAGRAM_VIRTUALLY_FRAME" val="{&quot;height&quot;:404.1546456692913,&quot;left&quot;:52.49141732283465,&quot;top&quot;:115.54535433070866,&quot;width&quot;:852.9231496062991}"/>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 name="KSO_WM_DIAGRAM_VIRTUALLY_FRAME" val="{&quot;height&quot;:404.1546456692913,&quot;left&quot;:52.49141732283465,&quot;top&quot;:115.54535433070866,&quot;width&quot;:852.9231496062991}"/>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 name="KSO_WM_DIAGRAM_VIRTUALLY_FRAME" val="{&quot;height&quot;:404.1546456692913,&quot;left&quot;:52.49141732283465,&quot;top&quot;:115.54535433070866,&quot;width&quot;:852.9231496062991}"/>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 name="KSO_WM_DIAGRAM_VIRTUALLY_FRAME" val="{&quot;height&quot;:404.1546456692913,&quot;left&quot;:52.49141732283465,&quot;top&quot;:115.54535433070866,&quot;width&quot;:852.9231496062991}"/>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 name="KSO_WM_DIAGRAM_VIRTUALLY_FRAME" val="{&quot;height&quot;:404.1546456692913,&quot;left&quot;:52.49141732283465,&quot;top&quot;:115.54535433070866,&quot;width&quot;:852.9231496062991}"/>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 name="KSO_WM_DIAGRAM_VIRTUALLY_FRAME" val="{&quot;height&quot;:404.1546456692913,&quot;left&quot;:52.49141732283465,&quot;top&quot;:115.54535433070866,&quot;width&quot;:852.9231496062991}"/>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MH" val="20160427150712"/>
  <p:tag name="MH_LIBRARY" val="CONTENTS"/>
  <p:tag name="MH_TYPE" val="NUMBER"/>
  <p:tag name="ID" val="545818"/>
  <p:tag name="MH_ORDER" val="1"/>
</p:tagLst>
</file>

<file path=ppt/tags/tag20.xml><?xml version="1.0" encoding="utf-8"?>
<p:tagLst xmlns:p="http://schemas.openxmlformats.org/presentationml/2006/main">
  <p:tag name="KSO_WM_BEAUTIFY_FLAG" val=""/>
  <p:tag name="KSO_WM_DIAGRAM_VIRTUALLY_FRAME" val="{&quot;height&quot;:404.1546456692913,&quot;left&quot;:52.49141732283465,&quot;top&quot;:115.54535433070866,&quot;width&quot;:852.9231496062991}"/>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 name="KSO_WM_DIAGRAM_VIRTUALLY_FRAME" val="{&quot;height&quot;:404.1546456692913,&quot;left&quot;:52.49141732283465,&quot;top&quot;:115.54535433070866,&quot;width&quot;:852.9231496062991}"/>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 name="KSO_WM_DIAGRAM_VIRTUALLY_FRAME" val="{&quot;height&quot;:404.1546456692913,&quot;left&quot;:52.49141732283465,&quot;top&quot;:115.54535433070866,&quot;width&quot;:852.9231496062991}"/>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 name="KSO_WM_DIAGRAM_VIRTUALLY_FRAME" val="{&quot;height&quot;:404.1546456692913,&quot;left&quot;:52.49141732283465,&quot;top&quot;:115.54535433070866,&quot;width&quot;:852.9231496062991}"/>
</p:tagLst>
</file>

<file path=ppt/tags/tag230.xml><?xml version="1.0" encoding="utf-8"?>
<p:tagLst xmlns:p="http://schemas.openxmlformats.org/presentationml/2006/main">
  <p:tag name="MH" val="20160427150712"/>
  <p:tag name="MH_LIBRARY" val="CONTENTS"/>
  <p:tag name="MH_TYPE" val="ENTRY"/>
  <p:tag name="ID" val="545818"/>
  <p:tag name="MH_ORDER" val="1"/>
  <p:tag name="KSO_WM_BEAUTIFY_FLAG" val=""/>
</p:tagLst>
</file>

<file path=ppt/tags/tag231.xml><?xml version="1.0" encoding="utf-8"?>
<p:tagLst xmlns:p="http://schemas.openxmlformats.org/presentationml/2006/main">
  <p:tag name="MH" val="20160427150712"/>
  <p:tag name="MH_LIBRARY" val="CONTENTS"/>
  <p:tag name="MH_TYPE" val="NUMBER"/>
  <p:tag name="ID" val="545818"/>
  <p:tag name="MH_ORDER" val="1"/>
  <p:tag name="KSO_WM_BEAUTIFY_FLAG" val=""/>
</p:tagLst>
</file>

<file path=ppt/tags/tag232.xml><?xml version="1.0" encoding="utf-8"?>
<p:tagLst xmlns:p="http://schemas.openxmlformats.org/presentationml/2006/main">
  <p:tag name="MH" val="20160427150712"/>
  <p:tag name="MH_LIBRARY" val="CONTENTS"/>
  <p:tag name="MH_TYPE" val="ENTRY"/>
  <p:tag name="ID" val="545818"/>
  <p:tag name="MH_ORDER" val="2"/>
  <p:tag name="KSO_WM_BEAUTIFY_FLAG" val=""/>
</p:tagLst>
</file>

<file path=ppt/tags/tag233.xml><?xml version="1.0" encoding="utf-8"?>
<p:tagLst xmlns:p="http://schemas.openxmlformats.org/presentationml/2006/main">
  <p:tag name="MH" val="20160427150712"/>
  <p:tag name="MH_LIBRARY" val="CONTENTS"/>
  <p:tag name="MH_TYPE" val="NUMBER"/>
  <p:tag name="ID" val="545818"/>
  <p:tag name="MH_ORDER" val="1"/>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MH" val="20160427150712"/>
  <p:tag name="MH_LIBRARY" val="CONTENTS"/>
  <p:tag name="MH_TYPE" val="ENTRY"/>
  <p:tag name="ID" val="545818"/>
  <p:tag name="MH_ORDER" val="2"/>
  <p:tag name="KSO_WM_BEAUTIFY_FLAG" val=""/>
</p:tagLst>
</file>

<file path=ppt/tags/tag236.xml><?xml version="1.0" encoding="utf-8"?>
<p:tagLst xmlns:p="http://schemas.openxmlformats.org/presentationml/2006/main">
  <p:tag name="MH" val="20160427150712"/>
  <p:tag name="MH_LIBRARY" val="CONTENTS"/>
  <p:tag name="MH_TYPE" val="NUMBER"/>
  <p:tag name="ID" val="545818"/>
  <p:tag name="MH_ORDER" val="1"/>
  <p:tag name="KSO_WM_BEAUTIFY_FLAG" val=""/>
</p:tagLst>
</file>

<file path=ppt/tags/tag237.xml><?xml version="1.0" encoding="utf-8"?>
<p:tagLst xmlns:p="http://schemas.openxmlformats.org/presentationml/2006/main">
  <p:tag name="MH" val="20160427150712"/>
  <p:tag name="MH_LIBRARY" val="CONTENTS"/>
  <p:tag name="MH_TYPE" val="ENTRY"/>
  <p:tag name="ID" val="545818"/>
  <p:tag name="MH_ORDER" val="2"/>
  <p:tag name="KSO_WM_BEAUTIFY_FLAG" val=""/>
</p:tagLst>
</file>

<file path=ppt/tags/tag238.xml><?xml version="1.0" encoding="utf-8"?>
<p:tagLst xmlns:p="http://schemas.openxmlformats.org/presentationml/2006/main">
  <p:tag name="MH" val="20160427150712"/>
  <p:tag name="MH_LIBRARY" val="CONTENTS"/>
  <p:tag name="MH_TYPE" val="NUMBER"/>
  <p:tag name="ID" val="545818"/>
  <p:tag name="MH_ORDER" val="1"/>
  <p:tag name="KSO_WM_BEAUTIFY_FLAG" val=""/>
</p:tagLst>
</file>

<file path=ppt/tags/tag239.xml><?xml version="1.0" encoding="utf-8"?>
<p:tagLst xmlns:p="http://schemas.openxmlformats.org/presentationml/2006/main">
  <p:tag name="MH" val="20160427150712"/>
  <p:tag name="MH_LIBRARY" val="CONTENTS"/>
  <p:tag name="MH_TYPE" val="ENTRY"/>
  <p:tag name="ID" val="545818"/>
  <p:tag name="MH_ORDER" val="2"/>
  <p:tag name="KSO_WM_BEAUTIFY_FLAG" val=""/>
</p:tagLst>
</file>

<file path=ppt/tags/tag24.xml><?xml version="1.0" encoding="utf-8"?>
<p:tagLst xmlns:p="http://schemas.openxmlformats.org/presentationml/2006/main">
  <p:tag name="KSO_WM_BEAUTIFY_FLAG" val=""/>
  <p:tag name="KSO_WM_DIAGRAM_VIRTUALLY_FRAME" val="{&quot;height&quot;:404.1546456692913,&quot;left&quot;:52.49141732283465,&quot;top&quot;:115.54535433070866,&quot;width&quot;:852.9231496062991}"/>
</p:tagLst>
</file>

<file path=ppt/tags/tag240.xml><?xml version="1.0" encoding="utf-8"?>
<p:tagLst xmlns:p="http://schemas.openxmlformats.org/presentationml/2006/main">
  <p:tag name="MH" val="20160427150712"/>
  <p:tag name="MH_LIBRARY" val="CONTENTS"/>
  <p:tag name="MH_TYPE" val="NUMBER"/>
  <p:tag name="ID" val="545818"/>
  <p:tag name="MH_ORDER" val="1"/>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 name="KSO_WM_DIAGRAM_VIRTUALLY_FRAME" val="{&quot;height&quot;:404.1546456692913,&quot;left&quot;:52.49141732283465,&quot;top&quot;:115.54535433070866,&quot;width&quot;:852.9231496062991}"/>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 name="KSO_WM_DIAGRAM_VIRTUALLY_FRAME" val="{&quot;height&quot;:404.1546456692913,&quot;left&quot;:52.49141732283465,&quot;top&quot;:115.54535433070866,&quot;width&quot;:852.9231496062991}"/>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 name="KSO_WM_DIAGRAM_VIRTUALLY_FRAME" val="{&quot;height&quot;:404.1546456692913,&quot;left&quot;:52.49141732283465,&quot;top&quot;:115.54535433070866,&quot;width&quot;:852.9231496062991}"/>
</p:tagLst>
</file>

<file path=ppt/tags/tag270.xml><?xml version="1.0" encoding="utf-8"?>
<p:tagLst xmlns:p="http://schemas.openxmlformats.org/presentationml/2006/main">
  <p:tag name="KSO_WM_DIAGRAM_VIRTUALLY_FRAME" val="{&quot;height&quot;:279.7784251968504,&quot;left&quot;:101.17220472440945,&quot;top&quot;:188.54535433070868,&quot;width&quot;:765.6553141141679}"/>
  <p:tag name="KSO_WM_BEAUTIFY_FLAG" val=""/>
</p:tagLst>
</file>

<file path=ppt/tags/tag271.xml><?xml version="1.0" encoding="utf-8"?>
<p:tagLst xmlns:p="http://schemas.openxmlformats.org/presentationml/2006/main">
  <p:tag name="KSO_WM_DIAGRAM_VIRTUALLY_FRAME" val="{&quot;height&quot;:279.7784251968504,&quot;left&quot;:101.17220472440945,&quot;top&quot;:188.54535433070868,&quot;width&quot;:765.6553141141679}"/>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 name="KSO_WM_DIAGRAM_VIRTUALLY_FRAME" val="{&quot;height&quot;:404.1546456692913,&quot;left&quot;:52.49141732283465,&quot;top&quot;:115.54535433070866,&quot;width&quot;:852.9231496062991}"/>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 name="KSO_WM_DIAGRAM_VIRTUALLY_FRAME" val="{&quot;height&quot;:404.1546456692913,&quot;left&quot;:52.49141732283465,&quot;top&quot;:115.54535433070866,&quot;width&quot;:852.9231496062991}"/>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MH" val="20160427150712"/>
  <p:tag name="MH_LIBRARY" val="CONTENTS"/>
  <p:tag name="MH_TYPE" val="ENTRY"/>
  <p:tag name="ID" val="545818"/>
  <p:tag name="MH_ORDER" val="2"/>
</p:tagLst>
</file>

<file path=ppt/tags/tag30.xml><?xml version="1.0" encoding="utf-8"?>
<p:tagLst xmlns:p="http://schemas.openxmlformats.org/presentationml/2006/main">
  <p:tag name="KSO_WM_BEAUTIFY_FLAG" val=""/>
  <p:tag name="KSO_WM_DIAGRAM_VIRTUALLY_FRAME" val="{&quot;height&quot;:404.1546456692913,&quot;left&quot;:52.49141732283465,&quot;top&quot;:115.54535433070866,&quot;width&quot;:852.9231496062991}"/>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MH" val="20160427150712"/>
  <p:tag name="MH_LIBRARY" val="CONTENTS"/>
  <p:tag name="MH_TYPE" val="ENTRY"/>
  <p:tag name="ID" val="545818"/>
  <p:tag name="MH_ORDER" val="1"/>
  <p:tag name="KSO_WM_BEAUTIFY_FLAG" val=""/>
  <p:tag name="KSO_WM_DIAGRAM_VIRTUALLY_FRAME" val="{&quot;height&quot;:389.0785039370079,&quot;left&quot;:88.75047244094489,&quot;top&quot;:94.43858267716536,&quot;width&quot;:541.3773228346457}"/>
</p:tagLst>
</file>

<file path=ppt/tags/tag317.xml><?xml version="1.0" encoding="utf-8"?>
<p:tagLst xmlns:p="http://schemas.openxmlformats.org/presentationml/2006/main">
  <p:tag name="MH" val="20160427150712"/>
  <p:tag name="MH_LIBRARY" val="CONTENTS"/>
  <p:tag name="MH_TYPE" val="NUMBER"/>
  <p:tag name="ID" val="545818"/>
  <p:tag name="MH_ORDER" val="1"/>
  <p:tag name="KSO_WM_BEAUTIFY_FLAG" val=""/>
  <p:tag name="KSO_WM_DIAGRAM_VIRTUALLY_FRAME" val="{&quot;height&quot;:389.0785039370079,&quot;left&quot;:88.75047244094489,&quot;top&quot;:94.43858267716536,&quot;width&quot;:541.3773228346457}"/>
</p:tagLst>
</file>

<file path=ppt/tags/tag318.xml><?xml version="1.0" encoding="utf-8"?>
<p:tagLst xmlns:p="http://schemas.openxmlformats.org/presentationml/2006/main">
  <p:tag name="MH" val="20160427150712"/>
  <p:tag name="MH_LIBRARY" val="CONTENTS"/>
  <p:tag name="MH_TYPE" val="ENTRY"/>
  <p:tag name="ID" val="545818"/>
  <p:tag name="MH_ORDER" val="2"/>
  <p:tag name="KSO_WM_BEAUTIFY_FLAG" val=""/>
  <p:tag name="KSO_WM_DIAGRAM_VIRTUALLY_FRAME" val="{&quot;height&quot;:389.0785039370079,&quot;left&quot;:88.75047244094489,&quot;top&quot;:94.43858267716536,&quot;width&quot;:541.3773228346457}"/>
</p:tagLst>
</file>

<file path=ppt/tags/tag319.xml><?xml version="1.0" encoding="utf-8"?>
<p:tagLst xmlns:p="http://schemas.openxmlformats.org/presentationml/2006/main">
  <p:tag name="MH" val="20160427150712"/>
  <p:tag name="MH_LIBRARY" val="CONTENTS"/>
  <p:tag name="MH_TYPE" val="NUMBER"/>
  <p:tag name="ID" val="545818"/>
  <p:tag name="MH_ORDER" val="1"/>
  <p:tag name="KSO_WM_BEAUTIFY_FLAG" val=""/>
  <p:tag name="KSO_WM_DIAGRAM_VIRTUALLY_FRAME" val="{&quot;height&quot;:389.0785039370079,&quot;left&quot;:88.75047244094489,&quot;top&quot;:94.43858267716536,&quot;width&quot;:541.3773228346457}"/>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MH" val="20160427150712"/>
  <p:tag name="MH_LIBRARY" val="CONTENTS"/>
  <p:tag name="MH_TYPE" val="ENTRY"/>
  <p:tag name="ID" val="545818"/>
  <p:tag name="MH_ORDER" val="2"/>
  <p:tag name="KSO_WM_BEAUTIFY_FLAG" val=""/>
  <p:tag name="KSO_WM_DIAGRAM_VIRTUALLY_FRAME" val="{&quot;height&quot;:389.0785039370079,&quot;left&quot;:88.75047244094489,&quot;top&quot;:94.43858267716536,&quot;width&quot;:541.3773228346457}"/>
</p:tagLst>
</file>

<file path=ppt/tags/tag322.xml><?xml version="1.0" encoding="utf-8"?>
<p:tagLst xmlns:p="http://schemas.openxmlformats.org/presentationml/2006/main">
  <p:tag name="MH" val="20160427150712"/>
  <p:tag name="MH_LIBRARY" val="CONTENTS"/>
  <p:tag name="MH_TYPE" val="NUMBER"/>
  <p:tag name="ID" val="545818"/>
  <p:tag name="MH_ORDER" val="1"/>
  <p:tag name="KSO_WM_BEAUTIFY_FLAG" val=""/>
  <p:tag name="KSO_WM_DIAGRAM_VIRTUALLY_FRAME" val="{&quot;height&quot;:389.0785039370079,&quot;left&quot;:88.75047244094489,&quot;top&quot;:94.43858267716536,&quot;width&quot;:541.3773228346457}"/>
</p:tagLst>
</file>

<file path=ppt/tags/tag323.xml><?xml version="1.0" encoding="utf-8"?>
<p:tagLst xmlns:p="http://schemas.openxmlformats.org/presentationml/2006/main">
  <p:tag name="MH" val="20160427150712"/>
  <p:tag name="MH_LIBRARY" val="CONTENTS"/>
  <p:tag name="MH_TYPE" val="ENTRY"/>
  <p:tag name="ID" val="545818"/>
  <p:tag name="MH_ORDER" val="2"/>
  <p:tag name="KSO_WM_BEAUTIFY_FLAG" val=""/>
  <p:tag name="KSO_WM_DIAGRAM_VIRTUALLY_FRAME" val="{&quot;height&quot;:389.0785039370079,&quot;left&quot;:88.75047244094489,&quot;top&quot;:94.43858267716536,&quot;width&quot;:541.3773228346457}"/>
</p:tagLst>
</file>

<file path=ppt/tags/tag324.xml><?xml version="1.0" encoding="utf-8"?>
<p:tagLst xmlns:p="http://schemas.openxmlformats.org/presentationml/2006/main">
  <p:tag name="MH" val="20160427150712"/>
  <p:tag name="MH_LIBRARY" val="CONTENTS"/>
  <p:tag name="MH_TYPE" val="NUMBER"/>
  <p:tag name="ID" val="545818"/>
  <p:tag name="MH_ORDER" val="1"/>
  <p:tag name="KSO_WM_BEAUTIFY_FLAG" val=""/>
  <p:tag name="KSO_WM_DIAGRAM_VIRTUALLY_FRAME" val="{&quot;height&quot;:389.0785039370079,&quot;left&quot;:88.75047244094489,&quot;top&quot;:94.43858267716536,&quot;width&quot;:541.3773228346457}"/>
</p:tagLst>
</file>

<file path=ppt/tags/tag325.xml><?xml version="1.0" encoding="utf-8"?>
<p:tagLst xmlns:p="http://schemas.openxmlformats.org/presentationml/2006/main">
  <p:tag name="MH" val="20160427150712"/>
  <p:tag name="MH_LIBRARY" val="CONTENTS"/>
  <p:tag name="MH_TYPE" val="ENTRY"/>
  <p:tag name="ID" val="545818"/>
  <p:tag name="MH_ORDER" val="2"/>
  <p:tag name="KSO_WM_BEAUTIFY_FLAG" val=""/>
  <p:tag name="KSO_WM_DIAGRAM_VIRTUALLY_FRAME" val="{&quot;height&quot;:389.0785039370079,&quot;left&quot;:88.75047244094489,&quot;top&quot;:94.43858267716536,&quot;width&quot;:541.3773228346457}"/>
</p:tagLst>
</file>

<file path=ppt/tags/tag326.xml><?xml version="1.0" encoding="utf-8"?>
<p:tagLst xmlns:p="http://schemas.openxmlformats.org/presentationml/2006/main">
  <p:tag name="MH" val="20160427150712"/>
  <p:tag name="MH_LIBRARY" val="CONTENTS"/>
  <p:tag name="MH_TYPE" val="NUMBER"/>
  <p:tag name="ID" val="545818"/>
  <p:tag name="MH_ORDER" val="1"/>
  <p:tag name="KSO_WM_BEAUTIFY_FLAG" val=""/>
  <p:tag name="KSO_WM_DIAGRAM_VIRTUALLY_FRAME" val="{&quot;height&quot;:389.0785039370079,&quot;left&quot;:88.75047244094489,&quot;top&quot;:94.43858267716536,&quot;width&quot;:541.3773228346457}"/>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MH" val="20160427150712"/>
  <p:tag name="MH_LIBRARY" val="CONTENTS"/>
  <p:tag name="MH_TYPE" val="ENTRY"/>
  <p:tag name="ID" val="545818"/>
  <p:tag name="MH_ORDER" val="1"/>
  <p:tag name="KSO_WM_BEAUTIFY_FLAG" val=""/>
</p:tagLst>
</file>

<file path=ppt/tags/tag399.xml><?xml version="1.0" encoding="utf-8"?>
<p:tagLst xmlns:p="http://schemas.openxmlformats.org/presentationml/2006/main">
  <p:tag name="MH" val="20160427150712"/>
  <p:tag name="MH_LIBRARY" val="CONTENTS"/>
  <p:tag name="MH_TYPE" val="NUMBER"/>
  <p:tag name="ID" val="545818"/>
  <p:tag name="MH_ORDER" val="1"/>
  <p:tag name="KSO_WM_BEAUTIFY_FLAG" val=""/>
</p:tagLst>
</file>

<file path=ppt/tags/tag4.xml><?xml version="1.0" encoding="utf-8"?>
<p:tagLst xmlns:p="http://schemas.openxmlformats.org/presentationml/2006/main">
  <p:tag name="MH" val="20160427150712"/>
  <p:tag name="MH_LIBRARY" val="CONTENTS"/>
  <p:tag name="MH_TYPE" val="NUMBER"/>
  <p:tag name="ID" val="545818"/>
  <p:tag name="MH_ORDER" val="1"/>
</p:tagLst>
</file>

<file path=ppt/tags/tag40.xml><?xml version="1.0" encoding="utf-8"?>
<p:tagLst xmlns:p="http://schemas.openxmlformats.org/presentationml/2006/main">
  <p:tag name="KSO_WM_BEAUTIFY_FLAG" val=""/>
</p:tagLst>
</file>

<file path=ppt/tags/tag400.xml><?xml version="1.0" encoding="utf-8"?>
<p:tagLst xmlns:p="http://schemas.openxmlformats.org/presentationml/2006/main">
  <p:tag name="MH" val="20160427150712"/>
  <p:tag name="MH_LIBRARY" val="CONTENTS"/>
  <p:tag name="MH_TYPE" val="ENTRY"/>
  <p:tag name="ID" val="545818"/>
  <p:tag name="MH_ORDER" val="2"/>
  <p:tag name="KSO_WM_BEAUTIFY_FLAG" val=""/>
</p:tagLst>
</file>

<file path=ppt/tags/tag401.xml><?xml version="1.0" encoding="utf-8"?>
<p:tagLst xmlns:p="http://schemas.openxmlformats.org/presentationml/2006/main">
  <p:tag name="MH" val="20160427150712"/>
  <p:tag name="MH_LIBRARY" val="CONTENTS"/>
  <p:tag name="MH_TYPE" val="NUMBER"/>
  <p:tag name="ID" val="545818"/>
  <p:tag name="MH_ORDER" val="1"/>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MH" val="20160427150712"/>
  <p:tag name="MH_LIBRARY" val="CONTENTS"/>
  <p:tag name="MH_TYPE" val="ENTRY"/>
  <p:tag name="ID" val="545818"/>
  <p:tag name="MH_ORDER" val="2"/>
  <p:tag name="KSO_WM_BEAUTIFY_FLAG" val=""/>
</p:tagLst>
</file>

<file path=ppt/tags/tag404.xml><?xml version="1.0" encoding="utf-8"?>
<p:tagLst xmlns:p="http://schemas.openxmlformats.org/presentationml/2006/main">
  <p:tag name="MH" val="20160427150712"/>
  <p:tag name="MH_LIBRARY" val="CONTENTS"/>
  <p:tag name="MH_TYPE" val="ENTRY"/>
  <p:tag name="ID" val="545818"/>
  <p:tag name="MH_ORDER" val="2"/>
  <p:tag name="KSO_WM_BEAUTIFY_FLAG" val=""/>
</p:tagLst>
</file>

<file path=ppt/tags/tag405.xml><?xml version="1.0" encoding="utf-8"?>
<p:tagLst xmlns:p="http://schemas.openxmlformats.org/presentationml/2006/main">
  <p:tag name="MH" val="20160427150712"/>
  <p:tag name="MH_LIBRARY" val="CONTENTS"/>
  <p:tag name="MH_TYPE" val="NUMBER"/>
  <p:tag name="ID" val="545818"/>
  <p:tag name="MH_ORDER" val="1"/>
  <p:tag name="KSO_WM_BEAUTIFY_FLAG" val=""/>
</p:tagLst>
</file>

<file path=ppt/tags/tag406.xml><?xml version="1.0" encoding="utf-8"?>
<p:tagLst xmlns:p="http://schemas.openxmlformats.org/presentationml/2006/main">
  <p:tag name="MH" val="20160427150712"/>
  <p:tag name="MH_LIBRARY" val="CONTENTS"/>
  <p:tag name="MH_TYPE" val="ENTRY"/>
  <p:tag name="ID" val="545818"/>
  <p:tag name="MH_ORDER" val="2"/>
  <p:tag name="KSO_WM_BEAUTIFY_FLAG" val=""/>
</p:tagLst>
</file>

<file path=ppt/tags/tag407.xml><?xml version="1.0" encoding="utf-8"?>
<p:tagLst xmlns:p="http://schemas.openxmlformats.org/presentationml/2006/main">
  <p:tag name="MH" val="20160427150712"/>
  <p:tag name="MH_LIBRARY" val="CONTENTS"/>
  <p:tag name="MH_TYPE" val="NUMBER"/>
  <p:tag name="ID" val="545818"/>
  <p:tag name="MH_ORDER" val="1"/>
  <p:tag name="KSO_WM_BEAUTIFY_FLAG" val=""/>
</p:tagLst>
</file>

<file path=ppt/tags/tag408.xml><?xml version="1.0" encoding="utf-8"?>
<p:tagLst xmlns:p="http://schemas.openxmlformats.org/presentationml/2006/main">
  <p:tag name="MH" val="20160427150712"/>
  <p:tag name="MH_LIBRARY" val="CONTENTS"/>
  <p:tag name="MH_TYPE" val="NUMBER"/>
  <p:tag name="ID" val="545818"/>
  <p:tag name="MH_ORDER" val="1"/>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BEAUTIFY_FLAG" val=""/>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PP_MARK_KEY" val="ff0ed195-8a47-49fc-8ed6-1478e2e88297"/>
  <p:tag name="COMMONDATA" val="eyJoZGlkIjoiMGE0MTZlNWEyZWFiNWZjMmE5ZmM2YTlmY2ExY2Q1NzkifQ=="/>
  <p:tag name="commondata" val="eyJoZGlkIjoiZWNlM2RkYmQyMTYxMTBiNDVlYjNlODE3MWU3OTQ2N2EifQ=="/>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MH" val="20160427150712"/>
  <p:tag name="MH_LIBRARY" val="CONTENTS"/>
  <p:tag name="MH_TYPE" val="ENTRY"/>
  <p:tag name="ID" val="545818"/>
  <p:tag name="MH_ORDER" val="2"/>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MH" val="20160427150712"/>
  <p:tag name="MH_LIBRARY" val="CONTENTS"/>
  <p:tag name="MH_TYPE" val="NUMBER"/>
  <p:tag name="ID" val="545818"/>
  <p:tag name="MH_ORDER" val="1"/>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MH" val="20160427150712"/>
  <p:tag name="MH_LIBRARY" val="CONTENTS"/>
  <p:tag name="MH_TYPE" val="ENTRY"/>
  <p:tag name="ID" val="545818"/>
  <p:tag name="MH_ORDER" val="2"/>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MH" val="20160427150712"/>
  <p:tag name="MH_LIBRARY" val="CONTENTS"/>
  <p:tag name="MH_TYPE" val="NUMBER"/>
  <p:tag name="ID" val="545818"/>
  <p:tag name="MH_ORDER" val="1"/>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MH" val="20160427150712"/>
  <p:tag name="MH_LIBRARY" val="CONTENTS"/>
  <p:tag name="MH_TYPE" val="ENTRY"/>
  <p:tag name="ID" val="545818"/>
  <p:tag name="MH_ORDER" val="2"/>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MH" val="20160427150712"/>
  <p:tag name="MH_LIBRARY" val="CONTENTS"/>
  <p:tag name="MH_TYPE" val="ENTRY"/>
  <p:tag name="ID" val="545818"/>
  <p:tag name="MH_ORDER" val="1"/>
  <p:tag name="KSO_WM_BEAUTIFY_FLAG" val=""/>
</p:tagLst>
</file>

<file path=ppt/tags/tag96.xml><?xml version="1.0" encoding="utf-8"?>
<p:tagLst xmlns:p="http://schemas.openxmlformats.org/presentationml/2006/main">
  <p:tag name="MH" val="20160427150712"/>
  <p:tag name="MH_LIBRARY" val="CONTENTS"/>
  <p:tag name="MH_TYPE" val="NUMBER"/>
  <p:tag name="ID" val="545818"/>
  <p:tag name="MH_ORDER" val="1"/>
  <p:tag name="KSO_WM_BEAUTIFY_FLAG" val=""/>
</p:tagLst>
</file>

<file path=ppt/tags/tag97.xml><?xml version="1.0" encoding="utf-8"?>
<p:tagLst xmlns:p="http://schemas.openxmlformats.org/presentationml/2006/main">
  <p:tag name="MH" val="20160427150712"/>
  <p:tag name="MH_LIBRARY" val="CONTENTS"/>
  <p:tag name="MH_TYPE" val="ENTRY"/>
  <p:tag name="ID" val="545818"/>
  <p:tag name="MH_ORDER" val="2"/>
  <p:tag name="KSO_WM_BEAUTIFY_FLAG" val=""/>
</p:tagLst>
</file>

<file path=ppt/tags/tag98.xml><?xml version="1.0" encoding="utf-8"?>
<p:tagLst xmlns:p="http://schemas.openxmlformats.org/presentationml/2006/main">
  <p:tag name="MH" val="20160427150712"/>
  <p:tag name="MH_LIBRARY" val="CONTENTS"/>
  <p:tag name="MH_TYPE" val="NUMBER"/>
  <p:tag name="ID" val="545818"/>
  <p:tag name="MH_ORDER" val="1"/>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自定义 646">
      <a:dk1>
        <a:sysClr val="windowText" lastClr="000000"/>
      </a:dk1>
      <a:lt1>
        <a:sysClr val="window" lastClr="FFFFFF"/>
      </a:lt1>
      <a:dk2>
        <a:srgbClr val="44546A"/>
      </a:dk2>
      <a:lt2>
        <a:srgbClr val="E7E6E6"/>
      </a:lt2>
      <a:accent1>
        <a:srgbClr val="3A98BC"/>
      </a:accent1>
      <a:accent2>
        <a:srgbClr val="E6460C"/>
      </a:accent2>
      <a:accent3>
        <a:srgbClr val="3A98BC"/>
      </a:accent3>
      <a:accent4>
        <a:srgbClr val="E6460C"/>
      </a:accent4>
      <a:accent5>
        <a:srgbClr val="5B9BD5"/>
      </a:accent5>
      <a:accent6>
        <a:srgbClr val="70AD47"/>
      </a:accent6>
      <a:hlink>
        <a:srgbClr val="0563C1"/>
      </a:hlink>
      <a:folHlink>
        <a:srgbClr val="954F72"/>
      </a:folHlink>
    </a:clrScheme>
    <a:fontScheme name="r4ebi3wh">
      <a:majorFont>
        <a:latin typeface=""/>
        <a:ea typeface="微软雅黑"/>
        <a:cs typeface=""/>
      </a:majorFont>
      <a:minorFont>
        <a:latin typeface=""/>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6091</Words>
  <Application>WPS 演示</Application>
  <PresentationFormat>自定义</PresentationFormat>
  <Paragraphs>517</Paragraphs>
  <Slides>40</Slides>
  <Notes>2</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40</vt:i4>
      </vt:variant>
    </vt:vector>
  </HeadingPairs>
  <TitlesOfParts>
    <vt:vector size="53" baseType="lpstr">
      <vt:lpstr>Arial</vt:lpstr>
      <vt:lpstr>宋体</vt:lpstr>
      <vt:lpstr>Wingdings</vt:lpstr>
      <vt:lpstr>微软雅黑</vt:lpstr>
      <vt:lpstr>Calibri</vt:lpstr>
      <vt:lpstr>Calibri Light</vt:lpstr>
      <vt:lpstr>方正宋刻本秀楷简体</vt:lpstr>
      <vt:lpstr>Arial Unicode MS</vt:lpstr>
      <vt:lpstr>等线</vt:lpstr>
      <vt:lpstr>FZLTDHK-GBK1-0</vt:lpstr>
      <vt:lpstr>Segoe Print</vt:lpstr>
      <vt:lpstr>FZLTXIHJW-GB1-0</vt:lpstr>
      <vt:lpstr>Office 主题​​</vt:lpstr>
      <vt:lpstr>PowerPoint 演示文稿</vt:lpstr>
      <vt:lpstr>PowerPoint 演示文稿</vt:lpstr>
      <vt:lpstr>一、商品定位</vt:lpstr>
      <vt:lpstr>二、商品测试指标</vt:lpstr>
      <vt:lpstr> 任务实战1：根据商品数据进行规划定位操作</vt:lpstr>
      <vt:lpstr> 任务实战1：根据商品数据进行规划定位操作</vt:lpstr>
      <vt:lpstr> 任务实战2：从多个维度分析商品测试效果</vt:lpstr>
      <vt:lpstr> 任务实战2：从多个维度分析商品测试效果</vt:lpstr>
      <vt:lpstr> 任务实战2：从多个维度分析商品测试效果</vt:lpstr>
      <vt:lpstr> </vt:lpstr>
      <vt:lpstr>一、流量来源的分类</vt:lpstr>
      <vt:lpstr>一、流量来源的分类</vt:lpstr>
      <vt:lpstr>一、流量来源的分类</vt:lpstr>
      <vt:lpstr>一、流量来源的分类</vt:lpstr>
      <vt:lpstr>一、流量来源的分类</vt:lpstr>
      <vt:lpstr>二、页面类型</vt:lpstr>
      <vt:lpstr>三、关键词的作用与分类</vt:lpstr>
      <vt:lpstr> 任务实战1：寻找店铺的优质流量渠道</vt:lpstr>
      <vt:lpstr> 任务实战2：分析店铺页面的流量数据</vt:lpstr>
      <vt:lpstr> 任务实战3：分析关键词的推广效果</vt:lpstr>
      <vt:lpstr> </vt:lpstr>
      <vt:lpstr>一、库存体系</vt:lpstr>
      <vt:lpstr>一、库存体系</vt:lpstr>
      <vt:lpstr>二、安全库存数量、库存天数、库存周转率</vt:lpstr>
      <vt:lpstr>二、安全库存数量、库存天数、库存周转率</vt:lpstr>
      <vt:lpstr> 任务实战1：分析商品的库存天数并实现预警</vt:lpstr>
      <vt:lpstr> 任务实战2：利用库存周转率分析商品库存表现</vt:lpstr>
      <vt:lpstr> </vt:lpstr>
      <vt:lpstr>一、商品定价的主要策略</vt:lpstr>
      <vt:lpstr>一、商品定价的主要策略</vt:lpstr>
      <vt:lpstr>一、商品定价的主要策略</vt:lpstr>
      <vt:lpstr>二、商品定价的方法与技巧</vt:lpstr>
      <vt:lpstr> 任务实战：使用黄金价格点法为商品定价</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秋秋</cp:lastModifiedBy>
  <cp:revision>227</cp:revision>
  <dcterms:created xsi:type="dcterms:W3CDTF">2017-06-21T11:05:00Z</dcterms:created>
  <dcterms:modified xsi:type="dcterms:W3CDTF">2024-04-18T05:53:38Z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26C65698E75B45EB8437585BA88E691F_13</vt:lpwstr>
  </property>
  <property fmtid="{D5CDD505-2E9C-101B-9397-08002B2CF9AE}" pid="3" name="KSOProductBuildVer">
    <vt:lpwstr>2052-12.1.0.16729</vt:lpwstr>
  </property>
</Properties>
</file>