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8"/>
  </p:handoutMasterIdLst>
  <p:sldIdLst>
    <p:sldId id="257" r:id="rId3"/>
    <p:sldId id="258" r:id="rId4"/>
    <p:sldId id="592" r:id="rId6"/>
    <p:sldId id="616" r:id="rId7"/>
    <p:sldId id="617" r:id="rId8"/>
    <p:sldId id="610" r:id="rId9"/>
    <p:sldId id="624" r:id="rId10"/>
    <p:sldId id="625" r:id="rId11"/>
    <p:sldId id="626" r:id="rId12"/>
    <p:sldId id="627" r:id="rId13"/>
    <p:sldId id="628" r:id="rId14"/>
    <p:sldId id="629" r:id="rId15"/>
    <p:sldId id="630" r:id="rId16"/>
    <p:sldId id="631" r:id="rId17"/>
    <p:sldId id="632" r:id="rId18"/>
    <p:sldId id="634" r:id="rId19"/>
    <p:sldId id="635" r:id="rId20"/>
    <p:sldId id="636" r:id="rId21"/>
    <p:sldId id="637" r:id="rId22"/>
    <p:sldId id="638" r:id="rId23"/>
    <p:sldId id="639" r:id="rId24"/>
    <p:sldId id="640" r:id="rId25"/>
    <p:sldId id="641" r:id="rId26"/>
    <p:sldId id="642" r:id="rId27"/>
    <p:sldId id="643" r:id="rId28"/>
    <p:sldId id="644" r:id="rId29"/>
    <p:sldId id="645" r:id="rId30"/>
    <p:sldId id="646" r:id="rId31"/>
    <p:sldId id="370" r:id="rId32"/>
    <p:sldId id="542" r:id="rId33"/>
    <p:sldId id="343" r:id="rId34"/>
    <p:sldId id="648" r:id="rId35"/>
    <p:sldId id="324" r:id="rId36"/>
    <p:sldId id="325" r:id="rId37"/>
  </p:sldIdLst>
  <p:sldSz cx="12190095" cy="6859270"/>
  <p:notesSz cx="6858000" cy="9144000"/>
  <p:custDataLst>
    <p:tags r:id="rId42"/>
  </p:custDataLst>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165" algn="l" defTabSz="609600" rtl="0" eaLnBrk="1" latinLnBrk="0" hangingPunct="1">
      <a:defRPr sz="2400" kern="1200">
        <a:solidFill>
          <a:schemeClr val="tx1"/>
        </a:solidFill>
        <a:latin typeface="+mn-lt"/>
        <a:ea typeface="+mn-ea"/>
        <a:cs typeface="+mn-cs"/>
      </a:defRPr>
    </a:lvl4pPr>
    <a:lvl5pPr marL="2437765" algn="l" defTabSz="609600" rtl="0" eaLnBrk="1" latinLnBrk="0" hangingPunct="1">
      <a:defRPr sz="2400" kern="1200">
        <a:solidFill>
          <a:schemeClr val="tx1"/>
        </a:solidFill>
        <a:latin typeface="+mn-lt"/>
        <a:ea typeface="+mn-ea"/>
        <a:cs typeface="+mn-cs"/>
      </a:defRPr>
    </a:lvl5pPr>
    <a:lvl6pPr marL="3047365" algn="l" defTabSz="609600" rtl="0" eaLnBrk="1" latinLnBrk="0" hangingPunct="1">
      <a:defRPr sz="2400" kern="1200">
        <a:solidFill>
          <a:schemeClr val="tx1"/>
        </a:solidFill>
        <a:latin typeface="+mn-lt"/>
        <a:ea typeface="+mn-ea"/>
        <a:cs typeface="+mn-cs"/>
      </a:defRPr>
    </a:lvl6pPr>
    <a:lvl7pPr marL="3656965" algn="l" defTabSz="609600" rtl="0" eaLnBrk="1" latinLnBrk="0" hangingPunct="1">
      <a:defRPr sz="2400" kern="1200">
        <a:solidFill>
          <a:schemeClr val="tx1"/>
        </a:solidFill>
        <a:latin typeface="+mn-lt"/>
        <a:ea typeface="+mn-ea"/>
        <a:cs typeface="+mn-cs"/>
      </a:defRPr>
    </a:lvl7pPr>
    <a:lvl8pPr marL="4266565" algn="l" defTabSz="609600" rtl="0" eaLnBrk="1" latinLnBrk="0" hangingPunct="1">
      <a:defRPr sz="2400" kern="1200">
        <a:solidFill>
          <a:schemeClr val="tx1"/>
        </a:solidFill>
        <a:latin typeface="+mn-lt"/>
        <a:ea typeface="+mn-ea"/>
        <a:cs typeface="+mn-cs"/>
      </a:defRPr>
    </a:lvl8pPr>
    <a:lvl9pPr marL="4876165"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3A98BC"/>
    <a:srgbClr val="E6460C"/>
    <a:srgbClr val="FEECE6"/>
    <a:srgbClr val="E5450F"/>
    <a:srgbClr val="912D09"/>
    <a:srgbClr val="2A6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9" autoAdjust="0"/>
    <p:restoredTop sz="94660"/>
  </p:normalViewPr>
  <p:slideViewPr>
    <p:cSldViewPr snapToGrid="0" showGuides="1">
      <p:cViewPr>
        <p:scale>
          <a:sx n="66" d="100"/>
          <a:sy n="66" d="100"/>
        </p:scale>
        <p:origin x="2250" y="1158"/>
      </p:cViewPr>
      <p:guideLst>
        <p:guide orient="horz" pos="2160"/>
        <p:guide pos="3816"/>
      </p:guideLst>
    </p:cSldViewPr>
  </p:slideViewPr>
  <p:notesTextViewPr>
    <p:cViewPr>
      <p:scale>
        <a:sx n="1" d="1"/>
        <a:sy n="1" d="1"/>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2" Type="http://schemas.openxmlformats.org/officeDocument/2006/relationships/tags" Target="tags/tag218.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a:t>
            </a:r>
            <a:r>
              <a:rPr lang="zh-CN" altLang="en-US" dirty="0" smtClean="0"/>
              <a:t>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年度工作概述</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Content Placeholder 2"/>
          <p:cNvSpPr>
            <a:spLocks noGrp="1"/>
          </p:cNvSpPr>
          <p:nvPr>
            <p:ph idx="13"/>
          </p:nvPr>
        </p:nvSpPr>
        <p:spPr>
          <a:xfrm>
            <a:off x="841266" y="739351"/>
            <a:ext cx="10745659" cy="464566"/>
          </a:xfrm>
          <a:prstGeom prst="rect">
            <a:avLst/>
          </a:prstGeom>
        </p:spPr>
        <p:txBody>
          <a:bodyPr/>
          <a:lstStyle>
            <a:lvl1pPr marL="0" indent="0">
              <a:lnSpc>
                <a:spcPct val="120000"/>
              </a:lnSpc>
              <a:buSzPct val="80000"/>
              <a:buFont typeface="Wingdings" panose="05000000000000000000" pitchFamily="2" charset="2"/>
              <a:buNone/>
              <a:defRPr b="0">
                <a:solidFill>
                  <a:srgbClr val="07836E"/>
                </a:solidFill>
              </a:defRPr>
            </a:lvl1pPr>
          </a:lstStyle>
          <a:p>
            <a:pPr lvl="0"/>
            <a:r>
              <a:rPr lang="en-US" dirty="0" smtClean="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a:t>
            </a:r>
            <a:r>
              <a:rPr lang="zh-CN" altLang="en-US" dirty="0" smtClean="0"/>
              <a:t>样式</a:t>
            </a:r>
            <a:endParaRPr lang="zh-CN" altLang="en-US" dirty="0"/>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lstStyle/>
            <a:p>
              <a:endParaRPr lang="zh-CN" altLang="en-US"/>
            </a:p>
          </p:txBody>
        </p:sp>
        <p:sp>
          <p:nvSpPr>
            <p:cNvPr id="12" name="Freeform 179"/>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2"/>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3"/>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4"/>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lstStyle/>
            <a:p>
              <a:endParaRPr lang="zh-CN" altLang="en-US"/>
            </a:p>
          </p:txBody>
        </p:sp>
        <p:sp>
          <p:nvSpPr>
            <p:cNvPr id="22" name="Freeform 202"/>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lstStyle/>
            <a:p>
              <a:endParaRPr lang="zh-CN" altLang="en-US"/>
            </a:p>
          </p:txBody>
        </p:sp>
        <p:sp>
          <p:nvSpPr>
            <p:cNvPr id="23" name="Freeform 203"/>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4"/>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6"/>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7"/>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8"/>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9"/>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0"/>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1"/>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2"/>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3"/>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4"/>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5"/>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6"/>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4.png"/><Relationship Id="rId7" Type="http://schemas.openxmlformats.org/officeDocument/2006/relationships/tags" Target="../tags/tag60.xml"/><Relationship Id="rId6" Type="http://schemas.openxmlformats.org/officeDocument/2006/relationships/image" Target="../media/image13.png"/><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image" Target="../media/image2.png"/><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3" Type="http://schemas.openxmlformats.org/officeDocument/2006/relationships/slideLayout" Target="../slideLayouts/slideLayout1.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tags" Target="../tags/tag61.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6.png"/><Relationship Id="rId7" Type="http://schemas.openxmlformats.org/officeDocument/2006/relationships/tags" Target="../tags/tag89.xml"/><Relationship Id="rId6" Type="http://schemas.openxmlformats.org/officeDocument/2006/relationships/image" Target="../media/image15.png"/><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image" Target="../media/image18.png"/><Relationship Id="rId7" Type="http://schemas.openxmlformats.org/officeDocument/2006/relationships/tags" Target="../tags/tag95.xml"/><Relationship Id="rId6" Type="http://schemas.openxmlformats.org/officeDocument/2006/relationships/image" Target="../media/image17.png"/><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5" Type="http://schemas.openxmlformats.org/officeDocument/2006/relationships/slideLayout" Target="../slideLayouts/slideLayout2.xml"/><Relationship Id="rId14" Type="http://schemas.openxmlformats.org/officeDocument/2006/relationships/image" Target="../media/image20.png"/><Relationship Id="rId13" Type="http://schemas.openxmlformats.org/officeDocument/2006/relationships/tags" Target="../tags/tag99.xml"/><Relationship Id="rId12" Type="http://schemas.openxmlformats.org/officeDocument/2006/relationships/image" Target="../media/image19.png"/><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90.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2.png"/><Relationship Id="rId7" Type="http://schemas.openxmlformats.org/officeDocument/2006/relationships/tags" Target="../tags/tag105.xml"/><Relationship Id="rId6" Type="http://schemas.openxmlformats.org/officeDocument/2006/relationships/image" Target="../media/image21.png"/><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4.png"/><Relationship Id="rId7" Type="http://schemas.openxmlformats.org/officeDocument/2006/relationships/tags" Target="../tags/tag111.xml"/><Relationship Id="rId6" Type="http://schemas.openxmlformats.org/officeDocument/2006/relationships/image" Target="../media/image23.png"/><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6.png"/><Relationship Id="rId7" Type="http://schemas.openxmlformats.org/officeDocument/2006/relationships/tags" Target="../tags/tag117.xml"/><Relationship Id="rId6" Type="http://schemas.openxmlformats.org/officeDocument/2006/relationships/image" Target="../media/image25.png"/><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2.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9.png"/><Relationship Id="rId7" Type="http://schemas.openxmlformats.org/officeDocument/2006/relationships/tags" Target="../tags/tag128.xml"/><Relationship Id="rId6" Type="http://schemas.openxmlformats.org/officeDocument/2006/relationships/image" Target="../media/image28.png"/><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1.png"/><Relationship Id="rId7" Type="http://schemas.openxmlformats.org/officeDocument/2006/relationships/tags" Target="../tags/tag134.xml"/><Relationship Id="rId6" Type="http://schemas.openxmlformats.org/officeDocument/2006/relationships/image" Target="../media/image30.png"/><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2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image" Target="../media/image2.png"/><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3" Type="http://schemas.openxmlformats.org/officeDocument/2006/relationships/slideLayout" Target="../slideLayouts/slideLayout1.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5" Type="http://schemas.openxmlformats.org/officeDocument/2006/relationships/slideLayout" Target="../slideLayouts/slideLayout2.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tags" Target="../tags/tag14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27.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image" Target="../media/image33.png"/><Relationship Id="rId7" Type="http://schemas.openxmlformats.org/officeDocument/2006/relationships/tags" Target="../tags/tag178.xml"/><Relationship Id="rId6" Type="http://schemas.openxmlformats.org/officeDocument/2006/relationships/image" Target="../media/image32.png"/><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6" Type="http://schemas.openxmlformats.org/officeDocument/2006/relationships/notesSlide" Target="../notesSlides/notesSlide3.xml"/><Relationship Id="rId15" Type="http://schemas.openxmlformats.org/officeDocument/2006/relationships/slideLayout" Target="../slideLayouts/slideLayout2.xml"/><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image" Target="../media/image34.png"/><Relationship Id="rId1" Type="http://schemas.openxmlformats.org/officeDocument/2006/relationships/tags" Target="../tags/tag173.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6.png"/><Relationship Id="rId7" Type="http://schemas.openxmlformats.org/officeDocument/2006/relationships/tags" Target="../tags/tag189.xml"/><Relationship Id="rId6" Type="http://schemas.openxmlformats.org/officeDocument/2006/relationships/image" Target="../media/image35.png"/><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29.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image" Target="../media/image38.png"/><Relationship Id="rId7" Type="http://schemas.openxmlformats.org/officeDocument/2006/relationships/tags" Target="../tags/tag195.xml"/><Relationship Id="rId6" Type="http://schemas.openxmlformats.org/officeDocument/2006/relationships/image" Target="../media/image37.png"/><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3" Type="http://schemas.openxmlformats.org/officeDocument/2006/relationships/slideLayout" Target="../slideLayouts/slideLayout2.xml"/><Relationship Id="rId12" Type="http://schemas.openxmlformats.org/officeDocument/2006/relationships/image" Target="../media/image39.png"/><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9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image" Target="../media/image2.png"/><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4" Type="http://schemas.openxmlformats.org/officeDocument/2006/relationships/notesSlide" Target="../notesSlides/notesSlide4.xml"/><Relationship Id="rId13" Type="http://schemas.openxmlformats.org/officeDocument/2006/relationships/slideLayout" Target="../slideLayouts/slideLayout1.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199.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1.xml"/><Relationship Id="rId2" Type="http://schemas.openxmlformats.org/officeDocument/2006/relationships/image" Target="../media/image40.png"/><Relationship Id="rId1" Type="http://schemas.openxmlformats.org/officeDocument/2006/relationships/tags" Target="../tags/tag210.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1.png"/><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2" Type="http://schemas.openxmlformats.org/officeDocument/2006/relationships/notesSlide" Target="../notesSlides/notesSlide2.xml"/><Relationship Id="rId21" Type="http://schemas.openxmlformats.org/officeDocument/2006/relationships/slideLayout" Target="../slideLayouts/slideLayout2.xml"/><Relationship Id="rId20" Type="http://schemas.openxmlformats.org/officeDocument/2006/relationships/tags" Target="../tags/tag30.xml"/><Relationship Id="rId2" Type="http://schemas.openxmlformats.org/officeDocument/2006/relationships/tags" Target="../tags/tag12.xml"/><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image" Target="../media/image4.png"/><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tags" Target="../tags/tag36.xml"/><Relationship Id="rId2" Type="http://schemas.openxmlformats.org/officeDocument/2006/relationships/image" Target="../media/image5.png"/><Relationship Id="rId1" Type="http://schemas.openxmlformats.org/officeDocument/2006/relationships/tags" Target="../tags/tag35.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png"/><Relationship Id="rId7" Type="http://schemas.openxmlformats.org/officeDocument/2006/relationships/tags" Target="../tags/tag42.xml"/><Relationship Id="rId6" Type="http://schemas.openxmlformats.org/officeDocument/2006/relationships/image" Target="../media/image7.png"/><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png"/><Relationship Id="rId7" Type="http://schemas.openxmlformats.org/officeDocument/2006/relationships/tags" Target="../tags/tag48.xml"/><Relationship Id="rId6" Type="http://schemas.openxmlformats.org/officeDocument/2006/relationships/image" Target="../media/image9.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tags" Target="../tags/tag54.xml"/><Relationship Id="rId6" Type="http://schemas.openxmlformats.org/officeDocument/2006/relationships/image" Target="../media/image11.pn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5698659" y="3099965"/>
            <a:ext cx="5866754" cy="975995"/>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a:solidFill>
                  <a:schemeClr val="accent1"/>
                </a:solidFill>
                <a:latin typeface="+mn-lt"/>
                <a:cs typeface="+mn-ea"/>
                <a:sym typeface="+mn-lt"/>
              </a:rPr>
              <a:t>分析竞争对手数据</a:t>
            </a:r>
            <a:endParaRPr lang="zh-CN" altLang="en-US" sz="4800" b="1" dirty="0">
              <a:solidFill>
                <a:schemeClr val="accent1"/>
              </a:solidFill>
              <a:latin typeface="+mn-lt"/>
              <a:cs typeface="+mn-ea"/>
              <a:sym typeface="+mn-lt"/>
            </a:endParaRPr>
          </a:p>
        </p:txBody>
      </p:sp>
      <p:sp>
        <p:nvSpPr>
          <p:cNvPr id="9" name="TextBox 6"/>
          <p:cNvSpPr txBox="1">
            <a:spLocks noChangeArrowheads="1"/>
          </p:cNvSpPr>
          <p:nvPr/>
        </p:nvSpPr>
        <p:spPr bwMode="auto">
          <a:xfrm>
            <a:off x="5776971" y="3990812"/>
            <a:ext cx="5710129" cy="42799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000" dirty="0">
                <a:solidFill>
                  <a:schemeClr val="accent1"/>
                </a:solidFill>
                <a:latin typeface="+mn-lt"/>
                <a:ea typeface="+mn-ea"/>
                <a:cs typeface="+mn-ea"/>
                <a:sym typeface="+mn-lt"/>
              </a:rPr>
              <a:t>数据化运营管理（第2版</a:t>
            </a:r>
            <a:r>
              <a:rPr lang="en-US" altLang="zh-CN" sz="2000" dirty="0">
                <a:solidFill>
                  <a:schemeClr val="accent1"/>
                </a:solidFill>
                <a:latin typeface="+mn-lt"/>
                <a:ea typeface="+mn-ea"/>
                <a:cs typeface="+mn-ea"/>
                <a:sym typeface="+mn-lt"/>
              </a:rPr>
              <a:t> </a:t>
            </a:r>
            <a:r>
              <a:rPr lang="zh-CN" altLang="en-US" sz="2000" dirty="0">
                <a:solidFill>
                  <a:schemeClr val="accent1"/>
                </a:solidFill>
                <a:latin typeface="+mn-lt"/>
                <a:ea typeface="+mn-ea"/>
                <a:cs typeface="+mn-ea"/>
                <a:sym typeface="+mn-lt"/>
              </a:rPr>
              <a:t>微课版）</a:t>
            </a:r>
            <a:endParaRPr lang="zh-CN" altLang="en-US" sz="2000" dirty="0">
              <a:solidFill>
                <a:schemeClr val="accent1"/>
              </a:solidFill>
              <a:latin typeface="+mn-lt"/>
              <a:ea typeface="+mn-ea"/>
              <a:cs typeface="+mn-ea"/>
              <a:sym typeface="+mn-lt"/>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1" name="矩形 10"/>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5" name="TextBox 6"/>
          <p:cNvSpPr txBox="1">
            <a:spLocks noChangeArrowheads="1"/>
          </p:cNvSpPr>
          <p:nvPr/>
        </p:nvSpPr>
        <p:spPr bwMode="auto">
          <a:xfrm>
            <a:off x="5759995" y="2602006"/>
            <a:ext cx="1705242" cy="55118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800" smtClean="0">
                <a:solidFill>
                  <a:srgbClr val="3A98BC"/>
                </a:solidFill>
                <a:latin typeface="+mn-lt"/>
                <a:ea typeface="+mn-ea"/>
                <a:cs typeface="+mn-ea"/>
                <a:sym typeface="+mn-lt"/>
              </a:rPr>
              <a:t>项目三</a:t>
            </a:r>
            <a:endParaRPr lang="en-US" altLang="zh-CN" sz="2800" dirty="0">
              <a:solidFill>
                <a:srgbClr val="3A98BC"/>
              </a:solidFill>
              <a:latin typeface="+mn-lt"/>
              <a:ea typeface="+mn-ea"/>
              <a:cs typeface="+mn-ea"/>
              <a:sym typeface="+mn-lt"/>
            </a:endParaRPr>
          </a:p>
        </p:txBody>
      </p:sp>
      <p:grpSp>
        <p:nvGrpSpPr>
          <p:cNvPr id="2" name="组合 1"/>
          <p:cNvGrpSpPr/>
          <p:nvPr/>
        </p:nvGrpSpPr>
        <p:grpSpPr>
          <a:xfrm>
            <a:off x="5903270" y="4659496"/>
            <a:ext cx="4635189" cy="361339"/>
            <a:chOff x="5903270" y="4659496"/>
            <a:chExt cx="4635189" cy="361339"/>
          </a:xfrm>
        </p:grpSpPr>
        <p:sp>
          <p:nvSpPr>
            <p:cNvPr id="7" name="TextBox 4"/>
            <p:cNvSpPr txBox="1"/>
            <p:nvPr/>
          </p:nvSpPr>
          <p:spPr>
            <a:xfrm>
              <a:off x="5903270" y="4659496"/>
              <a:ext cx="4635189" cy="361339"/>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endParaRPr lang="id-ID" altLang="zh-CN" sz="1300" dirty="0">
                <a:solidFill>
                  <a:schemeClr val="accent1"/>
                </a:solidFill>
                <a:latin typeface="+mn-lt"/>
                <a:cs typeface="+mn-ea"/>
                <a:sym typeface="+mn-lt"/>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5208" y="4665382"/>
              <a:ext cx="1638608" cy="341072"/>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18" y="475307"/>
            <a:ext cx="5761775" cy="57528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animEffect transition="in" filter="fade">
                                      <p:cBhvr>
                                        <p:cTn id="16" dur="750"/>
                                        <p:tgtEl>
                                          <p:spTgt spid="15"/>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2</a:t>
            </a:r>
            <a:r>
              <a:rPr lang="zh-CN" altLang="en-US" sz="2000" dirty="0">
                <a:latin typeface="+mn-lt"/>
                <a:ea typeface="+mn-ea"/>
                <a:cs typeface="+mn-ea"/>
                <a:sym typeface="+mn-lt"/>
              </a:rPr>
              <a:t>：对比分析本品牌与竞争品牌的交易数据</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459105" y="5464175"/>
            <a:ext cx="1133030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574040" y="5464175"/>
            <a:ext cx="1138110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3</a:t>
            </a:r>
            <a:r>
              <a:rPr lang="zh-CN" altLang="en-US" sz="1800" dirty="0" smtClean="0"/>
              <a:t>）创建并设置数据透视图         </a:t>
            </a:r>
            <a:r>
              <a:rPr lang="en-US" altLang="zh-CN" sz="1800" dirty="0" smtClean="0"/>
              <a:t>                              </a:t>
            </a:r>
            <a:r>
              <a:rPr lang="zh-CN" altLang="en-US" sz="1800" dirty="0" smtClean="0"/>
              <a:t>（</a:t>
            </a:r>
            <a:r>
              <a:rPr lang="en-US" altLang="zh-CN" sz="1800" dirty="0" smtClean="0"/>
              <a:t>4</a:t>
            </a:r>
            <a:r>
              <a:rPr lang="zh-CN" altLang="en-US" sz="1800" dirty="0" smtClean="0"/>
              <a:t>）对比竞争品牌的数据</a:t>
            </a:r>
            <a:endParaRPr lang="zh-CN" altLang="en-US" sz="1800" dirty="0" smtClean="0"/>
          </a:p>
        </p:txBody>
      </p:sp>
      <p:pic>
        <p:nvPicPr>
          <p:cNvPr id="8" name="图片 7"/>
          <p:cNvPicPr>
            <a:picLocks noChangeAspect="1"/>
          </p:cNvPicPr>
          <p:nvPr>
            <p:custDataLst>
              <p:tags r:id="rId5"/>
            </p:custDataLst>
          </p:nvPr>
        </p:nvPicPr>
        <p:blipFill>
          <a:blip r:embed="rId6"/>
          <a:stretch>
            <a:fillRect/>
          </a:stretch>
        </p:blipFill>
        <p:spPr>
          <a:xfrm>
            <a:off x="367665" y="2276475"/>
            <a:ext cx="5558790" cy="2900680"/>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065520" y="2276475"/>
            <a:ext cx="5798185" cy="2900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分析竞争品牌数据</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5010879" y="303837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任务二</a:t>
            </a:r>
            <a:endParaRPr lang="en-US" altLang="zh-CN" dirty="0" smtClean="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mtClean="0">
                <a:solidFill>
                  <a:schemeClr val="bg1"/>
                </a:solidFill>
                <a:cs typeface="+mn-ea"/>
                <a:sym typeface="+mn-lt"/>
              </a:rPr>
              <a:t>分析竞争店铺数据</a:t>
            </a:r>
            <a:endParaRPr lang="zh-CN" altLang="en-US"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10879" y="178039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任务一</a:t>
            </a:r>
            <a:endParaRPr lang="zh-CN" altLang="en-US" dirty="0">
              <a:solidFill>
                <a:schemeClr val="tx1">
                  <a:lumMod val="50000"/>
                  <a:lumOff val="50000"/>
                </a:schemeClr>
              </a:solidFill>
              <a:cs typeface="+mn-ea"/>
              <a:sym typeface="+mn-lt"/>
            </a:endParaRPr>
          </a:p>
        </p:txBody>
      </p:sp>
      <p:pic>
        <p:nvPicPr>
          <p:cNvPr id="11" name="图片 10"/>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9" name="MH_Entry_2">
            <a:hlinkClick r:id="" action="ppaction://noaction"/>
          </p:cNvPr>
          <p:cNvSpPr txBox="1"/>
          <p:nvPr>
            <p:custDataLst>
              <p:tags r:id="rId9"/>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smtClean="0">
                <a:solidFill>
                  <a:schemeClr val="bg1"/>
                </a:solidFill>
                <a:cs typeface="+mn-ea"/>
                <a:sym typeface="+mn-lt"/>
              </a:rPr>
              <a:t>综合实训</a:t>
            </a:r>
            <a:endParaRPr lang="zh-CN" altLang="en-US" dirty="0">
              <a:solidFill>
                <a:schemeClr val="bg1"/>
              </a:solidFill>
              <a:cs typeface="+mn-ea"/>
              <a:sym typeface="+mn-lt"/>
            </a:endParaRPr>
          </a:p>
        </p:txBody>
      </p:sp>
      <p:sp>
        <p:nvSpPr>
          <p:cNvPr id="10" name="MH_Number_1">
            <a:hlinkClick r:id="" action="ppaction://noaction"/>
          </p:cNvPr>
          <p:cNvSpPr/>
          <p:nvPr>
            <p:custDataLst>
              <p:tags r:id="rId10"/>
            </p:custDataLst>
          </p:nvPr>
        </p:nvSpPr>
        <p:spPr>
          <a:xfrm>
            <a:off x="5010879" y="54753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a:solidFill>
                <a:schemeClr val="tx1">
                  <a:lumMod val="50000"/>
                  <a:lumOff val="50000"/>
                </a:schemeClr>
              </a:solidFill>
              <a:cs typeface="+mn-ea"/>
              <a:sym typeface="+mn-lt"/>
            </a:endParaRPr>
          </a:p>
        </p:txBody>
      </p:sp>
      <p:sp>
        <p:nvSpPr>
          <p:cNvPr id="12" name="MH_Entry_2">
            <a:hlinkClick r:id="" action="ppaction://noaction"/>
          </p:cNvPr>
          <p:cNvSpPr txBox="1"/>
          <p:nvPr>
            <p:custDataLst>
              <p:tags r:id="rId11"/>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smtClean="0">
                <a:solidFill>
                  <a:schemeClr val="bg1"/>
                </a:solidFill>
                <a:cs typeface="+mn-ea"/>
                <a:sym typeface="+mn-lt"/>
              </a:rPr>
              <a:t>分析竞争商品数据</a:t>
            </a:r>
            <a:endParaRPr lang="zh-CN" altLang="en-US" smtClean="0">
              <a:solidFill>
                <a:schemeClr val="bg1"/>
              </a:solidFill>
              <a:cs typeface="+mn-ea"/>
              <a:sym typeface="+mn-lt"/>
            </a:endParaRPr>
          </a:p>
        </p:txBody>
      </p:sp>
      <p:sp>
        <p:nvSpPr>
          <p:cNvPr id="13" name="MH_Number_1">
            <a:hlinkClick r:id="" action="ppaction://noaction"/>
          </p:cNvPr>
          <p:cNvSpPr/>
          <p:nvPr>
            <p:custDataLst>
              <p:tags r:id="rId12"/>
            </p:custDataLst>
          </p:nvPr>
        </p:nvSpPr>
        <p:spPr>
          <a:xfrm>
            <a:off x="5015959" y="4256893"/>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任务三</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一、动销率与售罄率</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31" name="任意多边形 30"/>
          <p:cNvSpPr/>
          <p:nvPr>
            <p:custDataLst>
              <p:tags r:id="rId3"/>
            </p:custDataLst>
          </p:nvPr>
        </p:nvSpPr>
        <p:spPr>
          <a:xfrm>
            <a:off x="1159019" y="2437192"/>
            <a:ext cx="9145937"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solidFill>
            <a:schemeClr val="accent1"/>
          </a:solidFill>
          <a:ln w="25400" cap="flat" cmpd="sng" algn="ctr">
            <a:solidFill>
              <a:schemeClr val="accent1"/>
            </a:solidFill>
            <a:prstDash val="solid"/>
            <a:headEnd type="oval" w="med" len="med"/>
            <a:tailEnd type="oval" w="med" len="med"/>
          </a:ln>
          <a:effectLst/>
        </p:spPr>
        <p:txBody>
          <a:bodyPr lIns="91376" tIns="45687" rIns="91376" bIns="45687" anchor="ctr"/>
          <a:lstStyle/>
          <a:p>
            <a:pPr algn="ctr">
              <a:defRPr/>
            </a:pPr>
            <a:endParaRPr lang="en-US" sz="1335" kern="0" dirty="0">
              <a:solidFill>
                <a:sysClr val="window" lastClr="FFFFFF"/>
              </a:solidFill>
              <a:cs typeface="+mn-ea"/>
              <a:sym typeface="+mn-lt"/>
            </a:endParaRPr>
          </a:p>
        </p:txBody>
      </p:sp>
      <p:sp>
        <p:nvSpPr>
          <p:cNvPr id="32" name="椭圆 31"/>
          <p:cNvSpPr/>
          <p:nvPr>
            <p:custDataLst>
              <p:tags r:id="rId4"/>
            </p:custDataLst>
          </p:nvPr>
        </p:nvSpPr>
        <p:spPr>
          <a:xfrm>
            <a:off x="4043205" y="2341965"/>
            <a:ext cx="179239" cy="177759"/>
          </a:xfrm>
          <a:prstGeom prst="ellipse">
            <a:avLst/>
          </a:prstGeom>
          <a:solidFill>
            <a:schemeClr val="accent1"/>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4" name="任意多边形 33"/>
          <p:cNvSpPr/>
          <p:nvPr>
            <p:custDataLst>
              <p:tags r:id="rId5"/>
            </p:custDataLst>
          </p:nvPr>
        </p:nvSpPr>
        <p:spPr>
          <a:xfrm>
            <a:off x="1909445" y="2597785"/>
            <a:ext cx="3411855" cy="3023870"/>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1"/>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sz="1800" dirty="0">
                <a:solidFill>
                  <a:prstClr val="white"/>
                </a:solidFill>
                <a:cs typeface="+mn-ea"/>
                <a:sym typeface="+mn-lt"/>
              </a:rPr>
              <a:t>指店铺有销售的商品品种数与店铺所经营商品品种数的比率，该指标可以反映进货品种的有效性。动销率越高，有效的进货品种越多；动销率越低，无</a:t>
            </a:r>
            <a:endParaRPr sz="1800" dirty="0">
              <a:solidFill>
                <a:prstClr val="white"/>
              </a:solidFill>
              <a:cs typeface="+mn-ea"/>
              <a:sym typeface="+mn-lt"/>
            </a:endParaRPr>
          </a:p>
          <a:p>
            <a:pPr>
              <a:spcBef>
                <a:spcPct val="0"/>
              </a:spcBef>
            </a:pPr>
            <a:r>
              <a:rPr sz="1800" dirty="0">
                <a:solidFill>
                  <a:prstClr val="white"/>
                </a:solidFill>
                <a:cs typeface="+mn-ea"/>
                <a:sym typeface="+mn-lt"/>
              </a:rPr>
              <a:t>效的进货品种越多。</a:t>
            </a:r>
            <a:endParaRPr sz="1800" dirty="0">
              <a:solidFill>
                <a:prstClr val="white"/>
              </a:solidFill>
              <a:cs typeface="+mn-ea"/>
              <a:sym typeface="+mn-lt"/>
            </a:endParaRPr>
          </a:p>
        </p:txBody>
      </p:sp>
      <p:sp>
        <p:nvSpPr>
          <p:cNvPr id="35" name="椭圆 34"/>
          <p:cNvSpPr/>
          <p:nvPr>
            <p:custDataLst>
              <p:tags r:id="rId6"/>
            </p:custDataLst>
          </p:nvPr>
        </p:nvSpPr>
        <p:spPr>
          <a:xfrm>
            <a:off x="8194915" y="2341965"/>
            <a:ext cx="179238" cy="177759"/>
          </a:xfrm>
          <a:prstGeom prst="ellipse">
            <a:avLst/>
          </a:prstGeom>
          <a:solidFill>
            <a:schemeClr val="accent2"/>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7" name="任意多边形 36"/>
          <p:cNvSpPr/>
          <p:nvPr>
            <p:custDataLst>
              <p:tags r:id="rId7"/>
            </p:custDataLst>
          </p:nvPr>
        </p:nvSpPr>
        <p:spPr>
          <a:xfrm>
            <a:off x="6035040" y="2597785"/>
            <a:ext cx="3540760" cy="3023870"/>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2"/>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a:solidFill>
                  <a:prstClr val="white"/>
                </a:solidFill>
                <a:cs typeface="+mn-ea"/>
                <a:sym typeface="+mn-lt"/>
              </a:rPr>
              <a:t>指商品的销售数量占进货数量的比率，该指标可以衡量商品的销售速度，凸显商品在市场上受欢迎的程度。售罄率与进货数量有很大的关系，在相同进货量的情况下，售罄率越高，商品的销售情况越好；售罄率越低，商品的销售情况越差。</a:t>
            </a:r>
            <a:endParaRPr lang="zh-CN" altLang="en-US" sz="1800">
              <a:solidFill>
                <a:prstClr val="white"/>
              </a:solidFill>
              <a:cs typeface="+mn-ea"/>
              <a:sym typeface="+mn-lt"/>
            </a:endParaRPr>
          </a:p>
        </p:txBody>
      </p:sp>
      <p:sp>
        <p:nvSpPr>
          <p:cNvPr id="5" name="文本框 4"/>
          <p:cNvSpPr txBox="1"/>
          <p:nvPr/>
        </p:nvSpPr>
        <p:spPr>
          <a:xfrm>
            <a:off x="3530600" y="1805305"/>
            <a:ext cx="1205230" cy="398780"/>
          </a:xfrm>
          <a:prstGeom prst="rect">
            <a:avLst/>
          </a:prstGeom>
          <a:noFill/>
        </p:spPr>
        <p:txBody>
          <a:bodyPr wrap="square" rtlCol="0">
            <a:spAutoFit/>
          </a:bodyPr>
          <a:lstStyle/>
          <a:p>
            <a:pPr algn="ctr"/>
            <a:r>
              <a:rPr lang="zh-CN" altLang="en-US" sz="2000" b="1"/>
              <a:t>动销率</a:t>
            </a:r>
            <a:endParaRPr lang="zh-CN" altLang="en-US" sz="2000" b="1"/>
          </a:p>
        </p:txBody>
      </p:sp>
      <p:sp>
        <p:nvSpPr>
          <p:cNvPr id="6" name="文本框 5"/>
          <p:cNvSpPr txBox="1"/>
          <p:nvPr>
            <p:custDataLst>
              <p:tags r:id="rId8"/>
            </p:custDataLst>
          </p:nvPr>
        </p:nvSpPr>
        <p:spPr>
          <a:xfrm>
            <a:off x="7681595" y="1805305"/>
            <a:ext cx="1205230" cy="398780"/>
          </a:xfrm>
          <a:prstGeom prst="rect">
            <a:avLst/>
          </a:prstGeom>
          <a:noFill/>
        </p:spPr>
        <p:txBody>
          <a:bodyPr wrap="square" rtlCol="0">
            <a:spAutoFit/>
          </a:bodyPr>
          <a:lstStyle/>
          <a:p>
            <a:pPr algn="ctr"/>
            <a:r>
              <a:rPr lang="zh-CN" altLang="en-US" sz="2000" b="1"/>
              <a:t>售罄率</a:t>
            </a:r>
            <a:endParaRPr lang="zh-CN" altLang="en-US" sz="2000" b="1"/>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955" y="4412615"/>
            <a:ext cx="12203430" cy="1779270"/>
          </a:xfrm>
          <a:prstGeom prst="rect">
            <a:avLst/>
          </a:prstGeom>
          <a:solidFill>
            <a:schemeClr val="accent5">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二、商品的销售贡献</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18" name="内容占位符 2"/>
          <p:cNvSpPr txBox="1"/>
          <p:nvPr>
            <p:custDataLst>
              <p:tags r:id="rId3"/>
            </p:custDataLst>
          </p:nvPr>
        </p:nvSpPr>
        <p:spPr>
          <a:xfrm>
            <a:off x="1224915" y="1446530"/>
            <a:ext cx="9740900" cy="2500630"/>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商品的销售贡献是指在特定时期内，某商品对店铺销售额和利润的贡献程度。商品的销售贡献的计算公式如下。</a:t>
            </a:r>
            <a:endParaRPr sz="2000" dirty="0">
              <a:cs typeface="+mn-ea"/>
              <a:sym typeface="+mn-lt"/>
            </a:endParaRPr>
          </a:p>
          <a:p>
            <a:endParaRPr sz="2000" b="1" dirty="0">
              <a:cs typeface="+mn-ea"/>
              <a:sym typeface="+mn-lt"/>
            </a:endParaRPr>
          </a:p>
          <a:p>
            <a:pPr algn="ctr"/>
            <a:r>
              <a:rPr sz="2700" b="1" dirty="0">
                <a:cs typeface="+mn-ea"/>
                <a:sym typeface="+mn-lt"/>
              </a:rPr>
              <a:t>销售贡献 = 销售收入 - 可变成本</a:t>
            </a:r>
            <a:endParaRPr sz="2700" b="1" dirty="0">
              <a:cs typeface="+mn-ea"/>
              <a:sym typeface="+mn-lt"/>
            </a:endParaRPr>
          </a:p>
        </p:txBody>
      </p:sp>
      <p:sp>
        <p:nvSpPr>
          <p:cNvPr id="5" name="内容占位符 2"/>
          <p:cNvSpPr txBox="1"/>
          <p:nvPr>
            <p:custDataLst>
              <p:tags r:id="rId4"/>
            </p:custDataLst>
          </p:nvPr>
        </p:nvSpPr>
        <p:spPr>
          <a:xfrm>
            <a:off x="1103630" y="4676140"/>
            <a:ext cx="9740900" cy="1381760"/>
          </a:xfrm>
          <a:prstGeom prst="rect">
            <a:avLst/>
          </a:prstGeom>
        </p:spPr>
        <p:txBody>
          <a:bodyPr vert="horz" lIns="121899" tIns="60949" rIns="121899" bIns="60949" rtlCol="0">
            <a:normAutofit fontScale="87500" lnSpcReduction="20000"/>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通常来说，店铺可以按照商品的销售贡献来制订商品组合、促销策略等方面的决策。对于销售贡献较高的商品，店铺通常可以加大宣传力度、加强库存管理等，以便最大化其贡献能力；对于销售贡献较低的商品，店铺则可以采取降价、清仓等方式，或调整其定位和目标客户群体，以便提高其销售贡献能力。</a:t>
            </a:r>
            <a:endParaRPr sz="2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：分析竞争店铺在指定时期的整体销售情况</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486410" y="5475605"/>
            <a:ext cx="1132141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795020" y="5475605"/>
            <a:ext cx="1101217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）加载数据        </a:t>
            </a:r>
            <a:r>
              <a:rPr lang="en-US" altLang="zh-CN" sz="1800" dirty="0" smtClean="0"/>
              <a:t>                                                      </a:t>
            </a:r>
            <a:r>
              <a:rPr lang="zh-CN" altLang="en-US" sz="1800" dirty="0" smtClean="0"/>
              <a:t>（</a:t>
            </a:r>
            <a:r>
              <a:rPr lang="en-US" altLang="zh-CN" sz="1800" dirty="0" smtClean="0"/>
              <a:t>2</a:t>
            </a:r>
            <a:r>
              <a:rPr lang="zh-CN" altLang="en-US" sz="1800" dirty="0" smtClean="0"/>
              <a:t>）计算动销率</a:t>
            </a:r>
            <a:endParaRPr lang="zh-CN" altLang="en-US" sz="1800" dirty="0" smtClean="0"/>
          </a:p>
        </p:txBody>
      </p:sp>
      <p:pic>
        <p:nvPicPr>
          <p:cNvPr id="8" name="图片 7"/>
          <p:cNvPicPr>
            <a:picLocks noChangeAspect="1"/>
          </p:cNvPicPr>
          <p:nvPr>
            <p:custDataLst>
              <p:tags r:id="rId5"/>
            </p:custDataLst>
          </p:nvPr>
        </p:nvPicPr>
        <p:blipFill>
          <a:blip r:embed="rId6"/>
          <a:stretch>
            <a:fillRect/>
          </a:stretch>
        </p:blipFill>
        <p:spPr>
          <a:xfrm>
            <a:off x="486410" y="2541270"/>
            <a:ext cx="5921375" cy="2679700"/>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711950" y="2037080"/>
            <a:ext cx="5095240" cy="3183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：分析竞争店铺在指定时期的整体销售情况</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969011" y="3486918"/>
            <a:ext cx="986903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1264438" y="3512318"/>
            <a:ext cx="9599457" cy="338554"/>
          </a:xfrm>
          <a:prstGeom prst="rect">
            <a:avLst/>
          </a:prstGeom>
          <a:noFill/>
        </p:spPr>
        <p:txBody>
          <a:bodyPr wrap="square" rtlCol="0">
            <a:spAutoFit/>
          </a:bodyPr>
          <a:lstStyle/>
          <a:p>
            <a:r>
              <a:rPr lang="en-US" altLang="zh-CN" sz="1600" dirty="0" smtClean="0"/>
              <a:t>                        </a:t>
            </a:r>
            <a:r>
              <a:rPr lang="zh-CN" altLang="en-US" sz="1600" dirty="0" smtClean="0"/>
              <a:t>（</a:t>
            </a:r>
            <a:r>
              <a:rPr lang="en-US" altLang="zh-CN" sz="1600" dirty="0" smtClean="0"/>
              <a:t>3</a:t>
            </a:r>
            <a:r>
              <a:rPr lang="zh-CN" altLang="en-US" sz="1600" dirty="0" smtClean="0"/>
              <a:t>）设置数据类型        </a:t>
            </a:r>
            <a:r>
              <a:rPr lang="en-US" altLang="zh-CN" sz="1600" dirty="0" smtClean="0"/>
              <a:t>                                                      </a:t>
            </a:r>
            <a:r>
              <a:rPr lang="zh-CN" altLang="en-US" sz="1600" dirty="0" smtClean="0"/>
              <a:t>（</a:t>
            </a:r>
            <a:r>
              <a:rPr lang="en-US" altLang="zh-CN" sz="1600" dirty="0" smtClean="0"/>
              <a:t>4</a:t>
            </a:r>
            <a:r>
              <a:rPr lang="zh-CN" altLang="en-US" sz="1600" dirty="0" smtClean="0"/>
              <a:t>） 计算售罄率</a:t>
            </a:r>
            <a:endParaRPr lang="zh-CN" altLang="en-US" sz="1600" dirty="0" smtClean="0"/>
          </a:p>
        </p:txBody>
      </p:sp>
      <p:pic>
        <p:nvPicPr>
          <p:cNvPr id="9" name="图片 8"/>
          <p:cNvPicPr>
            <a:picLocks noChangeAspect="1"/>
          </p:cNvPicPr>
          <p:nvPr>
            <p:custDataLst>
              <p:tags r:id="rId5"/>
            </p:custDataLst>
          </p:nvPr>
        </p:nvPicPr>
        <p:blipFill>
          <a:blip r:embed="rId6"/>
          <a:stretch>
            <a:fillRect/>
          </a:stretch>
        </p:blipFill>
        <p:spPr>
          <a:xfrm>
            <a:off x="969010" y="2014166"/>
            <a:ext cx="5771285" cy="1355462"/>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7264445" y="1120458"/>
            <a:ext cx="3599450" cy="2249170"/>
          </a:xfrm>
          <a:prstGeom prst="rect">
            <a:avLst/>
          </a:prstGeom>
        </p:spPr>
      </p:pic>
      <p:sp>
        <p:nvSpPr>
          <p:cNvPr id="11" name="矩形 10"/>
          <p:cNvSpPr/>
          <p:nvPr>
            <p:custDataLst>
              <p:tags r:id="rId9"/>
            </p:custDataLst>
          </p:nvPr>
        </p:nvSpPr>
        <p:spPr>
          <a:xfrm>
            <a:off x="911631" y="6130816"/>
            <a:ext cx="10440692"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custDataLst>
              <p:tags r:id="rId10"/>
            </p:custDataLst>
          </p:nvPr>
        </p:nvSpPr>
        <p:spPr>
          <a:xfrm>
            <a:off x="795020" y="6156216"/>
            <a:ext cx="11012170" cy="338554"/>
          </a:xfrm>
          <a:prstGeom prst="rect">
            <a:avLst/>
          </a:prstGeom>
          <a:noFill/>
        </p:spPr>
        <p:txBody>
          <a:bodyPr wrap="square" rtlCol="0">
            <a:spAutoFit/>
          </a:bodyPr>
          <a:lstStyle/>
          <a:p>
            <a:r>
              <a:rPr lang="en-US" altLang="zh-CN" sz="1600" dirty="0" smtClean="0"/>
              <a:t>                          </a:t>
            </a:r>
            <a:r>
              <a:rPr lang="zh-CN" altLang="en-US" sz="1600" dirty="0" smtClean="0"/>
              <a:t>（</a:t>
            </a:r>
            <a:r>
              <a:rPr lang="en-US" altLang="zh-CN" sz="1600" dirty="0" smtClean="0"/>
              <a:t>5</a:t>
            </a:r>
            <a:r>
              <a:rPr lang="zh-CN" altLang="en-US" sz="1600" dirty="0" smtClean="0"/>
              <a:t>）设置数据类型并应用设置  </a:t>
            </a:r>
            <a:r>
              <a:rPr lang="en-US" altLang="zh-CN" sz="1600" dirty="0" smtClean="0"/>
              <a:t>                                             </a:t>
            </a:r>
            <a:r>
              <a:rPr lang="zh-CN" altLang="en-US" sz="1600" dirty="0" smtClean="0"/>
              <a:t>（</a:t>
            </a:r>
            <a:r>
              <a:rPr lang="en-US" altLang="zh-CN" sz="1600" dirty="0" smtClean="0"/>
              <a:t>6</a:t>
            </a:r>
            <a:r>
              <a:rPr lang="zh-CN" altLang="en-US" sz="1600" dirty="0" smtClean="0"/>
              <a:t>） 新建并重命名列</a:t>
            </a:r>
            <a:endParaRPr lang="zh-CN" altLang="en-US" sz="1600" dirty="0" smtClean="0"/>
          </a:p>
        </p:txBody>
      </p:sp>
      <p:pic>
        <p:nvPicPr>
          <p:cNvPr id="13" name="图片 12"/>
          <p:cNvPicPr>
            <a:picLocks noChangeAspect="1"/>
          </p:cNvPicPr>
          <p:nvPr>
            <p:custDataLst>
              <p:tags r:id="rId11"/>
            </p:custDataLst>
          </p:nvPr>
        </p:nvPicPr>
        <p:blipFill>
          <a:blip r:embed="rId12"/>
          <a:stretch>
            <a:fillRect/>
          </a:stretch>
        </p:blipFill>
        <p:spPr>
          <a:xfrm>
            <a:off x="911630" y="4037913"/>
            <a:ext cx="5828665" cy="1975613"/>
          </a:xfrm>
          <a:prstGeom prst="rect">
            <a:avLst/>
          </a:prstGeom>
        </p:spPr>
      </p:pic>
      <p:pic>
        <p:nvPicPr>
          <p:cNvPr id="14" name="图片 13"/>
          <p:cNvPicPr>
            <a:picLocks noChangeAspect="1"/>
          </p:cNvPicPr>
          <p:nvPr>
            <p:custDataLst>
              <p:tags r:id="rId13"/>
            </p:custDataLst>
          </p:nvPr>
        </p:nvPicPr>
        <p:blipFill rotWithShape="1">
          <a:blip r:embed="rId14"/>
          <a:srcRect b="17629"/>
          <a:stretch>
            <a:fillRect/>
          </a:stretch>
        </p:blipFill>
        <p:spPr>
          <a:xfrm>
            <a:off x="7077121" y="4064507"/>
            <a:ext cx="4275201" cy="18861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：分析竞争店铺在指定时期的整体销售情况</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486410" y="5709920"/>
            <a:ext cx="1132141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795020" y="5709920"/>
            <a:ext cx="1101217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7</a:t>
            </a:r>
            <a:r>
              <a:rPr lang="zh-CN" altLang="en-US" sz="1800" dirty="0" smtClean="0"/>
              <a:t>）调整月份的排列顺序  </a:t>
            </a:r>
            <a:r>
              <a:rPr lang="en-US" altLang="zh-CN" sz="1800" dirty="0" smtClean="0"/>
              <a:t>                                        </a:t>
            </a:r>
            <a:r>
              <a:rPr lang="zh-CN" altLang="en-US" sz="1800" dirty="0" smtClean="0"/>
              <a:t>（</a:t>
            </a:r>
            <a:r>
              <a:rPr lang="en-US" altLang="zh-CN" sz="1800" dirty="0" smtClean="0"/>
              <a:t>8</a:t>
            </a:r>
            <a:r>
              <a:rPr lang="zh-CN" altLang="en-US" sz="1800" dirty="0" smtClean="0"/>
              <a:t>） 设置图表标题</a:t>
            </a:r>
            <a:endParaRPr lang="zh-CN" altLang="en-US" sz="1800" dirty="0" smtClean="0"/>
          </a:p>
        </p:txBody>
      </p:sp>
      <p:pic>
        <p:nvPicPr>
          <p:cNvPr id="9" name="图片 8"/>
          <p:cNvPicPr>
            <a:picLocks noChangeAspect="1"/>
          </p:cNvPicPr>
          <p:nvPr>
            <p:custDataLst>
              <p:tags r:id="rId5"/>
            </p:custDataLst>
          </p:nvPr>
        </p:nvPicPr>
        <p:blipFill>
          <a:blip r:embed="rId6"/>
          <a:stretch>
            <a:fillRect/>
          </a:stretch>
        </p:blipFill>
        <p:spPr>
          <a:xfrm>
            <a:off x="486410" y="2492375"/>
            <a:ext cx="5669280" cy="2870200"/>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6421120" y="2519045"/>
            <a:ext cx="5306060" cy="2843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：分析竞争店铺在指定时期的整体销售情况</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486410" y="5709920"/>
            <a:ext cx="1132141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795020" y="5709920"/>
            <a:ext cx="1101217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9</a:t>
            </a:r>
            <a:r>
              <a:rPr lang="zh-CN" altLang="en-US" sz="1800" dirty="0" smtClean="0"/>
              <a:t>）设置坐标轴  </a:t>
            </a:r>
            <a:r>
              <a:rPr lang="en-US" altLang="zh-CN" sz="1800" dirty="0" smtClean="0"/>
              <a:t>                                                    </a:t>
            </a:r>
            <a:r>
              <a:rPr lang="zh-CN" altLang="en-US" sz="1800" dirty="0" smtClean="0"/>
              <a:t>（</a:t>
            </a:r>
            <a:r>
              <a:rPr lang="en-US" altLang="zh-CN" sz="1800" dirty="0" smtClean="0"/>
              <a:t>10</a:t>
            </a:r>
            <a:r>
              <a:rPr lang="zh-CN" altLang="en-US" sz="1800" dirty="0" smtClean="0"/>
              <a:t>） 创建折线和簇状柱形图</a:t>
            </a:r>
            <a:endParaRPr lang="zh-CN" altLang="en-US" sz="1800" dirty="0" smtClean="0"/>
          </a:p>
        </p:txBody>
      </p:sp>
      <p:pic>
        <p:nvPicPr>
          <p:cNvPr id="5" name="图片 4"/>
          <p:cNvPicPr>
            <a:picLocks noChangeAspect="1"/>
          </p:cNvPicPr>
          <p:nvPr>
            <p:custDataLst>
              <p:tags r:id="rId5"/>
            </p:custDataLst>
          </p:nvPr>
        </p:nvPicPr>
        <p:blipFill>
          <a:blip r:embed="rId6"/>
          <a:stretch>
            <a:fillRect/>
          </a:stretch>
        </p:blipFill>
        <p:spPr>
          <a:xfrm>
            <a:off x="486410" y="2624455"/>
            <a:ext cx="5793105" cy="2715260"/>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6522720" y="3145155"/>
            <a:ext cx="5268595" cy="2194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：分析竞争店铺在指定时期的整体销售情况</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486410" y="5709920"/>
            <a:ext cx="1132141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795020" y="5709920"/>
            <a:ext cx="1101217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11</a:t>
            </a:r>
            <a:r>
              <a:rPr lang="zh-CN" altLang="en-US" sz="1800" dirty="0" smtClean="0"/>
              <a:t>）设置坐标轴和图例  </a:t>
            </a:r>
            <a:r>
              <a:rPr lang="en-US" altLang="zh-CN" sz="1800" dirty="0" smtClean="0"/>
              <a:t>                          </a:t>
            </a:r>
            <a:r>
              <a:rPr lang="zh-CN" altLang="en-US" sz="1800" dirty="0" smtClean="0"/>
              <a:t>（</a:t>
            </a:r>
            <a:r>
              <a:rPr lang="en-US" altLang="zh-CN" sz="1800" dirty="0" smtClean="0"/>
              <a:t>12</a:t>
            </a:r>
            <a:r>
              <a:rPr lang="zh-CN" altLang="en-US" sz="1800" dirty="0" smtClean="0"/>
              <a:t>） 创建动销率和售罄率变化的折线图</a:t>
            </a:r>
            <a:endParaRPr lang="zh-CN" altLang="en-US" sz="1800" dirty="0" smtClean="0"/>
          </a:p>
        </p:txBody>
      </p:sp>
      <p:pic>
        <p:nvPicPr>
          <p:cNvPr id="5" name="图片 4"/>
          <p:cNvPicPr>
            <a:picLocks noChangeAspect="1"/>
          </p:cNvPicPr>
          <p:nvPr>
            <p:custDataLst>
              <p:tags r:id="rId5"/>
            </p:custDataLst>
          </p:nvPr>
        </p:nvPicPr>
        <p:blipFill>
          <a:blip r:embed="rId6"/>
          <a:stretch>
            <a:fillRect/>
          </a:stretch>
        </p:blipFill>
        <p:spPr>
          <a:xfrm>
            <a:off x="486410" y="2913380"/>
            <a:ext cx="5381625" cy="2562225"/>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091555" y="2249170"/>
            <a:ext cx="5714365" cy="3226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1900" dirty="0">
                <a:latin typeface="+mn-lt"/>
                <a:ea typeface="+mn-ea"/>
                <a:cs typeface="+mn-ea"/>
                <a:sym typeface="+mn-lt"/>
              </a:rPr>
              <a:t> </a:t>
            </a:r>
            <a:r>
              <a:rPr lang="zh-CN" altLang="en-US" sz="1900" dirty="0" smtClean="0">
                <a:latin typeface="+mn-lt"/>
                <a:ea typeface="+mn-ea"/>
                <a:cs typeface="+mn-ea"/>
                <a:sym typeface="+mn-lt"/>
              </a:rPr>
              <a:t>任务实战</a:t>
            </a:r>
            <a:r>
              <a:rPr lang="en-US" altLang="zh-CN" sz="1900" dirty="0" smtClean="0">
                <a:latin typeface="+mn-lt"/>
                <a:ea typeface="+mn-ea"/>
                <a:cs typeface="+mn-ea"/>
                <a:sym typeface="+mn-lt"/>
              </a:rPr>
              <a:t>2</a:t>
            </a:r>
            <a:r>
              <a:rPr lang="zh-CN" altLang="en-US" sz="1900" dirty="0">
                <a:latin typeface="+mn-lt"/>
                <a:ea typeface="+mn-ea"/>
                <a:cs typeface="+mn-ea"/>
                <a:sym typeface="+mn-lt"/>
              </a:rPr>
              <a:t>：分析为竞争店铺作出主要销售贡献的商品类目</a:t>
            </a:r>
            <a:endParaRPr lang="zh-CN" altLang="en-US" sz="19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2458085" y="5709920"/>
            <a:ext cx="705675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2457450" y="5709920"/>
            <a:ext cx="705739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）计算销售额</a:t>
            </a:r>
            <a:endParaRPr lang="zh-CN" altLang="en-US" sz="1800" dirty="0" smtClean="0"/>
          </a:p>
        </p:txBody>
      </p:sp>
      <p:pic>
        <p:nvPicPr>
          <p:cNvPr id="10" name="图片 9"/>
          <p:cNvPicPr>
            <a:picLocks noChangeAspect="1"/>
          </p:cNvPicPr>
          <p:nvPr>
            <p:custDataLst>
              <p:tags r:id="rId5"/>
            </p:custDataLst>
          </p:nvPr>
        </p:nvPicPr>
        <p:blipFill>
          <a:blip r:embed="rId6"/>
          <a:stretch>
            <a:fillRect/>
          </a:stretch>
        </p:blipFill>
        <p:spPr>
          <a:xfrm>
            <a:off x="2457450" y="1553210"/>
            <a:ext cx="7058025" cy="3927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1"/>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algn="ctr"/>
            <a:r>
              <a:rPr lang="zh-CN" altLang="en-US" smtClean="0">
                <a:solidFill>
                  <a:schemeClr val="bg1"/>
                </a:solidFill>
                <a:cs typeface="+mn-ea"/>
                <a:sym typeface="+mn-lt"/>
              </a:rPr>
              <a:t>分析竞争品牌数据</a:t>
            </a:r>
            <a:endParaRPr lang="zh-CN" altLang="en-US" smtClean="0">
              <a:solidFill>
                <a:schemeClr val="bg1"/>
              </a:solidFill>
              <a:cs typeface="+mn-ea"/>
              <a:sym typeface="+mn-lt"/>
            </a:endParaRPr>
          </a:p>
        </p:txBody>
      </p:sp>
      <p:sp>
        <p:nvSpPr>
          <p:cNvPr id="7" name="MH_Number_1">
            <a:hlinkClick r:id="" action="ppaction://noaction"/>
          </p:cNvPr>
          <p:cNvSpPr/>
          <p:nvPr>
            <p:custDataLst>
              <p:tags r:id="rId2"/>
            </p:custDataLst>
          </p:nvPr>
        </p:nvSpPr>
        <p:spPr>
          <a:xfrm>
            <a:off x="5015959" y="177980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任务一</a:t>
            </a:r>
            <a:endParaRPr lang="zh-CN" altLang="en-US" dirty="0">
              <a:solidFill>
                <a:schemeClr val="accent1"/>
              </a:solidFill>
              <a:cs typeface="+mn-ea"/>
              <a:sym typeface="+mn-lt"/>
            </a:endParaRPr>
          </a:p>
        </p:txBody>
      </p:sp>
      <p:sp>
        <p:nvSpPr>
          <p:cNvPr id="8" name="MH_Entry_2">
            <a:hlinkClick r:id="" action="ppaction://noaction"/>
          </p:cNvPr>
          <p:cNvSpPr txBox="1"/>
          <p:nvPr>
            <p:custDataLst>
              <p:tags r:id="rId3"/>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smtClean="0">
                <a:solidFill>
                  <a:schemeClr val="bg1"/>
                </a:solidFill>
                <a:cs typeface="+mn-ea"/>
                <a:sym typeface="+mn-lt"/>
              </a:rPr>
              <a:t>分析竞争店铺数据</a:t>
            </a:r>
            <a:endParaRPr lang="zh-CN" altLang="en-US" smtClean="0">
              <a:solidFill>
                <a:schemeClr val="bg1"/>
              </a:solidFill>
              <a:cs typeface="+mn-ea"/>
              <a:sym typeface="+mn-lt"/>
            </a:endParaRPr>
          </a:p>
        </p:txBody>
      </p:sp>
      <p:sp>
        <p:nvSpPr>
          <p:cNvPr id="14" name="MH_Number_1">
            <a:hlinkClick r:id="" action="ppaction://noaction"/>
          </p:cNvPr>
          <p:cNvSpPr/>
          <p:nvPr>
            <p:custDataLst>
              <p:tags r:id="rId4"/>
            </p:custDataLst>
          </p:nvPr>
        </p:nvSpPr>
        <p:spPr>
          <a:xfrm>
            <a:off x="5015959" y="303769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任务二</a:t>
            </a:r>
            <a:endParaRPr lang="zh-CN" altLang="en-US" dirty="0">
              <a:solidFill>
                <a:schemeClr val="tx1">
                  <a:lumMod val="50000"/>
                  <a:lumOff val="50000"/>
                </a:schemeClr>
              </a:solidFill>
              <a:cs typeface="+mn-ea"/>
              <a:sym typeface="+mn-lt"/>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2" name="MH_Entry_2">
            <a:hlinkClick r:id="" action="ppaction://noaction"/>
          </p:cNvPr>
          <p:cNvSpPr txBox="1"/>
          <p:nvPr>
            <p:custDataLst>
              <p:tags r:id="rId6"/>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smtClean="0">
                <a:solidFill>
                  <a:schemeClr val="bg1"/>
                </a:solidFill>
                <a:cs typeface="+mn-ea"/>
                <a:sym typeface="+mn-lt"/>
              </a:rPr>
              <a:t>综合实训</a:t>
            </a:r>
            <a:endParaRPr lang="zh-CN" altLang="en-US" dirty="0">
              <a:solidFill>
                <a:schemeClr val="bg1"/>
              </a:solidFill>
              <a:cs typeface="+mn-ea"/>
              <a:sym typeface="+mn-lt"/>
            </a:endParaRPr>
          </a:p>
        </p:txBody>
      </p:sp>
      <p:sp>
        <p:nvSpPr>
          <p:cNvPr id="3" name="MH_Number_1">
            <a:hlinkClick r:id="" action="ppaction://noaction"/>
          </p:cNvPr>
          <p:cNvSpPr/>
          <p:nvPr>
            <p:custDataLst>
              <p:tags r:id="rId7"/>
            </p:custDataLst>
          </p:nvPr>
        </p:nvSpPr>
        <p:spPr>
          <a:xfrm>
            <a:off x="5010879" y="54753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a:solidFill>
                <a:schemeClr val="tx1">
                  <a:lumMod val="50000"/>
                  <a:lumOff val="50000"/>
                </a:schemeClr>
              </a:solidFill>
              <a:cs typeface="+mn-ea"/>
              <a:sym typeface="+mn-lt"/>
            </a:endParaRPr>
          </a:p>
        </p:txBody>
      </p:sp>
      <p:sp>
        <p:nvSpPr>
          <p:cNvPr id="12" name="MH_Entry_2">
            <a:hlinkClick r:id="" action="ppaction://noaction"/>
          </p:cNvPr>
          <p:cNvSpPr txBox="1"/>
          <p:nvPr>
            <p:custDataLst>
              <p:tags r:id="rId8"/>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smtClean="0">
                <a:solidFill>
                  <a:schemeClr val="bg1"/>
                </a:solidFill>
                <a:cs typeface="+mn-ea"/>
                <a:sym typeface="+mn-lt"/>
              </a:rPr>
              <a:t>分析竞争商品数据</a:t>
            </a:r>
            <a:endParaRPr lang="zh-CN" altLang="en-US" smtClean="0">
              <a:solidFill>
                <a:schemeClr val="bg1"/>
              </a:solidFill>
              <a:cs typeface="+mn-ea"/>
              <a:sym typeface="+mn-lt"/>
            </a:endParaRPr>
          </a:p>
        </p:txBody>
      </p:sp>
      <p:sp>
        <p:nvSpPr>
          <p:cNvPr id="13" name="MH_Number_1">
            <a:hlinkClick r:id="" action="ppaction://noaction"/>
          </p:cNvPr>
          <p:cNvSpPr/>
          <p:nvPr>
            <p:custDataLst>
              <p:tags r:id="rId9"/>
            </p:custDataLst>
          </p:nvPr>
        </p:nvSpPr>
        <p:spPr>
          <a:xfrm>
            <a:off x="5015959" y="4256893"/>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任务三</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1900" dirty="0">
                <a:latin typeface="+mn-lt"/>
                <a:ea typeface="+mn-ea"/>
                <a:cs typeface="+mn-ea"/>
                <a:sym typeface="+mn-lt"/>
              </a:rPr>
              <a:t> </a:t>
            </a:r>
            <a:r>
              <a:rPr lang="zh-CN" altLang="en-US" sz="1900" dirty="0" smtClean="0">
                <a:latin typeface="+mn-lt"/>
                <a:ea typeface="+mn-ea"/>
                <a:cs typeface="+mn-ea"/>
                <a:sym typeface="+mn-lt"/>
              </a:rPr>
              <a:t>任务实战</a:t>
            </a:r>
            <a:r>
              <a:rPr lang="en-US" altLang="zh-CN" sz="1900" dirty="0" smtClean="0">
                <a:latin typeface="+mn-lt"/>
                <a:ea typeface="+mn-ea"/>
                <a:cs typeface="+mn-ea"/>
                <a:sym typeface="+mn-lt"/>
              </a:rPr>
              <a:t>2</a:t>
            </a:r>
            <a:r>
              <a:rPr lang="zh-CN" altLang="en-US" sz="1900" dirty="0">
                <a:latin typeface="+mn-lt"/>
                <a:ea typeface="+mn-ea"/>
                <a:cs typeface="+mn-ea"/>
                <a:sym typeface="+mn-lt"/>
              </a:rPr>
              <a:t>：分析为竞争店铺作出主要销售贡献的商品类目</a:t>
            </a:r>
            <a:endParaRPr lang="zh-CN" altLang="en-US" sz="19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 y="2157065"/>
            <a:ext cx="12190413" cy="37256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734060" y="5340204"/>
            <a:ext cx="11071860" cy="368300"/>
          </a:xfrm>
          <a:prstGeom prst="rect">
            <a:avLst/>
          </a:prstGeom>
          <a:noFill/>
        </p:spPr>
        <p:txBody>
          <a:bodyPr wrap="square" rtlCol="0">
            <a:spAutoFit/>
          </a:bodyPr>
          <a:lstStyle/>
          <a:p>
            <a:r>
              <a:rPr lang="en-US" altLang="zh-CN" sz="1800" dirty="0" smtClean="0">
                <a:sym typeface="+mn-ea"/>
              </a:rPr>
              <a:t>                  </a:t>
            </a:r>
            <a:r>
              <a:rPr lang="zh-CN" altLang="en-US" sz="1800" dirty="0" smtClean="0">
                <a:sym typeface="+mn-ea"/>
              </a:rPr>
              <a:t>（</a:t>
            </a:r>
            <a:r>
              <a:rPr lang="en-US" altLang="zh-CN" sz="1800" dirty="0" smtClean="0">
                <a:sym typeface="+mn-ea"/>
              </a:rPr>
              <a:t>2</a:t>
            </a:r>
            <a:r>
              <a:rPr lang="zh-CN" altLang="en-US" sz="1800" dirty="0" smtClean="0">
                <a:sym typeface="+mn-ea"/>
              </a:rPr>
              <a:t>） 计算销售贡献</a:t>
            </a:r>
            <a:r>
              <a:rPr lang="en-US" altLang="zh-CN" sz="1800" dirty="0" smtClean="0">
                <a:sym typeface="+mn-ea"/>
              </a:rPr>
              <a:t>                           </a:t>
            </a:r>
            <a:r>
              <a:rPr lang="en-US" altLang="zh-CN" sz="1800" dirty="0" smtClean="0"/>
              <a:t>                                    </a:t>
            </a:r>
            <a:r>
              <a:rPr lang="zh-CN" altLang="en-US" sz="1800" dirty="0" smtClean="0"/>
              <a:t>（</a:t>
            </a:r>
            <a:r>
              <a:rPr lang="en-US" altLang="zh-CN" sz="1800" dirty="0" smtClean="0"/>
              <a:t>3</a:t>
            </a:r>
            <a:r>
              <a:rPr lang="zh-CN" altLang="en-US" sz="1800" dirty="0" smtClean="0"/>
              <a:t>）  创建数据透视表</a:t>
            </a:r>
            <a:endParaRPr lang="zh-CN" altLang="en-US" sz="1800" dirty="0" smtClean="0"/>
          </a:p>
        </p:txBody>
      </p:sp>
      <p:pic>
        <p:nvPicPr>
          <p:cNvPr id="5" name="图片 4"/>
          <p:cNvPicPr>
            <a:picLocks noChangeAspect="1"/>
          </p:cNvPicPr>
          <p:nvPr>
            <p:custDataLst>
              <p:tags r:id="rId5"/>
            </p:custDataLst>
          </p:nvPr>
        </p:nvPicPr>
        <p:blipFill>
          <a:blip r:embed="rId6"/>
          <a:srcRect r="7361"/>
          <a:stretch>
            <a:fillRect/>
          </a:stretch>
        </p:blipFill>
        <p:spPr>
          <a:xfrm>
            <a:off x="425450" y="3343184"/>
            <a:ext cx="5581015" cy="1847215"/>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402070" y="2586264"/>
            <a:ext cx="5437505" cy="26041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1900" dirty="0">
                <a:latin typeface="+mn-lt"/>
                <a:ea typeface="+mn-ea"/>
                <a:cs typeface="+mn-ea"/>
                <a:sym typeface="+mn-lt"/>
              </a:rPr>
              <a:t> </a:t>
            </a:r>
            <a:r>
              <a:rPr lang="zh-CN" altLang="en-US" sz="1900" dirty="0" smtClean="0">
                <a:latin typeface="+mn-lt"/>
                <a:ea typeface="+mn-ea"/>
                <a:cs typeface="+mn-ea"/>
                <a:sym typeface="+mn-lt"/>
              </a:rPr>
              <a:t>任务实战</a:t>
            </a:r>
            <a:r>
              <a:rPr lang="en-US" altLang="zh-CN" sz="1900" dirty="0" smtClean="0">
                <a:latin typeface="+mn-lt"/>
                <a:ea typeface="+mn-ea"/>
                <a:cs typeface="+mn-ea"/>
                <a:sym typeface="+mn-lt"/>
              </a:rPr>
              <a:t>2</a:t>
            </a:r>
            <a:r>
              <a:rPr lang="zh-CN" altLang="en-US" sz="1900" dirty="0">
                <a:latin typeface="+mn-lt"/>
                <a:ea typeface="+mn-ea"/>
                <a:cs typeface="+mn-ea"/>
                <a:sym typeface="+mn-lt"/>
              </a:rPr>
              <a:t>：分析为竞争店铺作出主要销售贡献的商品类目</a:t>
            </a:r>
            <a:endParaRPr lang="zh-CN" altLang="en-US" sz="19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648335" y="5709920"/>
            <a:ext cx="1078674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734060" y="5709920"/>
            <a:ext cx="10701020" cy="368300"/>
          </a:xfrm>
          <a:prstGeom prst="rect">
            <a:avLst/>
          </a:prstGeom>
          <a:noFill/>
        </p:spPr>
        <p:txBody>
          <a:bodyPr wrap="square" rtlCol="0">
            <a:spAutoFit/>
          </a:bodyPr>
          <a:lstStyle/>
          <a:p>
            <a:r>
              <a:rPr lang="en-US" altLang="zh-CN" sz="1800" dirty="0" smtClean="0">
                <a:sym typeface="+mn-ea"/>
              </a:rPr>
              <a:t>                  </a:t>
            </a:r>
            <a:r>
              <a:rPr lang="zh-CN" altLang="en-US" sz="1800" dirty="0" smtClean="0">
                <a:sym typeface="+mn-ea"/>
              </a:rPr>
              <a:t>（</a:t>
            </a:r>
            <a:r>
              <a:rPr lang="en-US" altLang="zh-CN" sz="1800" dirty="0" smtClean="0">
                <a:sym typeface="+mn-ea"/>
              </a:rPr>
              <a:t>4</a:t>
            </a:r>
            <a:r>
              <a:rPr lang="zh-CN" altLang="en-US" sz="1800" dirty="0" smtClean="0">
                <a:sym typeface="+mn-ea"/>
              </a:rPr>
              <a:t>） </a:t>
            </a:r>
            <a:r>
              <a:rPr sz="1800" dirty="0" smtClean="0">
                <a:sym typeface="+mn-ea"/>
              </a:rPr>
              <a:t>设置数据标签</a:t>
            </a:r>
            <a:r>
              <a:rPr lang="en-US" altLang="zh-CN" sz="1800" dirty="0" smtClean="0">
                <a:sym typeface="+mn-ea"/>
              </a:rPr>
              <a:t>                       </a:t>
            </a:r>
            <a:r>
              <a:rPr lang="en-US" altLang="zh-CN" sz="1800" dirty="0" smtClean="0"/>
              <a:t>                                    </a:t>
            </a:r>
            <a:r>
              <a:rPr lang="zh-CN" altLang="en-US" sz="1800" dirty="0" smtClean="0"/>
              <a:t>（</a:t>
            </a:r>
            <a:r>
              <a:rPr lang="en-US" altLang="zh-CN" sz="1800" dirty="0" smtClean="0"/>
              <a:t>5</a:t>
            </a:r>
            <a:r>
              <a:rPr lang="zh-CN" altLang="en-US" sz="1800" dirty="0" smtClean="0"/>
              <a:t>） 调整数据标签</a:t>
            </a:r>
            <a:endParaRPr lang="zh-CN" altLang="en-US" sz="1800" dirty="0" smtClean="0"/>
          </a:p>
        </p:txBody>
      </p:sp>
      <p:pic>
        <p:nvPicPr>
          <p:cNvPr id="10" name="图片 9"/>
          <p:cNvPicPr>
            <a:picLocks noChangeAspect="1"/>
          </p:cNvPicPr>
          <p:nvPr>
            <p:custDataLst>
              <p:tags r:id="rId5"/>
            </p:custDataLst>
          </p:nvPr>
        </p:nvPicPr>
        <p:blipFill>
          <a:blip r:embed="rId6"/>
          <a:stretch>
            <a:fillRect/>
          </a:stretch>
        </p:blipFill>
        <p:spPr>
          <a:xfrm>
            <a:off x="648335" y="2474595"/>
            <a:ext cx="5015865" cy="2870200"/>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6144260" y="2773045"/>
            <a:ext cx="5290185" cy="2571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分析竞争品牌数据</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5017229" y="426519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任务三</a:t>
            </a:r>
            <a:endParaRPr lang="en-US" altLang="zh-CN" dirty="0" smtClean="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分析竞争店铺数据</a:t>
            </a:r>
            <a:endParaRPr lang="zh-CN" altLang="en-US"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10879" y="178039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任务一</a:t>
            </a:r>
            <a:endParaRPr lang="zh-CN" altLang="en-US" dirty="0">
              <a:solidFill>
                <a:schemeClr val="tx1">
                  <a:lumMod val="50000"/>
                  <a:lumOff val="50000"/>
                </a:schemeClr>
              </a:solidFill>
              <a:cs typeface="+mn-ea"/>
              <a:sym typeface="+mn-lt"/>
            </a:endParaRPr>
          </a:p>
        </p:txBody>
      </p:sp>
      <p:pic>
        <p:nvPicPr>
          <p:cNvPr id="11" name="图片 10"/>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9" name="MH_Entry_2">
            <a:hlinkClick r:id="" action="ppaction://noaction"/>
          </p:cNvPr>
          <p:cNvSpPr txBox="1"/>
          <p:nvPr>
            <p:custDataLst>
              <p:tags r:id="rId9"/>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smtClean="0">
                <a:solidFill>
                  <a:schemeClr val="bg1"/>
                </a:solidFill>
                <a:cs typeface="+mn-ea"/>
                <a:sym typeface="+mn-lt"/>
              </a:rPr>
              <a:t>综合实训</a:t>
            </a:r>
            <a:endParaRPr lang="zh-CN" altLang="en-US" dirty="0">
              <a:solidFill>
                <a:schemeClr val="bg1"/>
              </a:solidFill>
              <a:cs typeface="+mn-ea"/>
              <a:sym typeface="+mn-lt"/>
            </a:endParaRPr>
          </a:p>
        </p:txBody>
      </p:sp>
      <p:sp>
        <p:nvSpPr>
          <p:cNvPr id="10" name="MH_Number_1">
            <a:hlinkClick r:id="" action="ppaction://noaction"/>
          </p:cNvPr>
          <p:cNvSpPr/>
          <p:nvPr>
            <p:custDataLst>
              <p:tags r:id="rId10"/>
            </p:custDataLst>
          </p:nvPr>
        </p:nvSpPr>
        <p:spPr>
          <a:xfrm>
            <a:off x="5010879" y="54753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a:solidFill>
                <a:schemeClr val="tx1">
                  <a:lumMod val="50000"/>
                  <a:lumOff val="50000"/>
                </a:schemeClr>
              </a:solidFill>
              <a:cs typeface="+mn-ea"/>
              <a:sym typeface="+mn-lt"/>
            </a:endParaRPr>
          </a:p>
        </p:txBody>
      </p:sp>
      <p:sp>
        <p:nvSpPr>
          <p:cNvPr id="12" name="MH_Entry_2">
            <a:hlinkClick r:id="" action="ppaction://noaction"/>
          </p:cNvPr>
          <p:cNvSpPr txBox="1"/>
          <p:nvPr>
            <p:custDataLst>
              <p:tags r:id="rId11"/>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mtClean="0">
                <a:solidFill>
                  <a:schemeClr val="bg1"/>
                </a:solidFill>
                <a:cs typeface="+mn-ea"/>
                <a:sym typeface="+mn-lt"/>
              </a:rPr>
              <a:t>分析竞争商品数据</a:t>
            </a:r>
            <a:endParaRPr lang="zh-CN" altLang="en-US" smtClean="0">
              <a:solidFill>
                <a:schemeClr val="bg1"/>
              </a:solidFill>
              <a:cs typeface="+mn-ea"/>
              <a:sym typeface="+mn-lt"/>
            </a:endParaRPr>
          </a:p>
        </p:txBody>
      </p:sp>
      <p:sp>
        <p:nvSpPr>
          <p:cNvPr id="13" name="MH_Number_1">
            <a:hlinkClick r:id="" action="ppaction://noaction"/>
          </p:cNvPr>
          <p:cNvSpPr/>
          <p:nvPr>
            <p:custDataLst>
              <p:tags r:id="rId12"/>
            </p:custDataLst>
          </p:nvPr>
        </p:nvSpPr>
        <p:spPr>
          <a:xfrm>
            <a:off x="5016594" y="303832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任务二</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14680" y="2375535"/>
            <a:ext cx="2352675" cy="3936365"/>
            <a:chOff x="1267781" y="1879918"/>
            <a:chExt cx="2900680" cy="3936365"/>
          </a:xfrm>
        </p:grpSpPr>
        <p:sp>
          <p:nvSpPr>
            <p:cNvPr id="21" name="íślíḋè-Rectangle 1"/>
            <p:cNvSpPr/>
            <p:nvPr>
              <p:custDataLst>
                <p:tags r:id="rId1"/>
              </p:custDataLst>
            </p:nvPr>
          </p:nvSpPr>
          <p:spPr>
            <a:xfrm>
              <a:off x="1359221" y="2003743"/>
              <a:ext cx="2807970" cy="3812540"/>
            </a:xfrm>
            <a:prstGeom prst="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2" name="íślíḋè-Arrow: Pentagon 2"/>
            <p:cNvSpPr/>
            <p:nvPr>
              <p:custDataLst>
                <p:tags r:id="rId2"/>
              </p:custDataLst>
            </p:nvPr>
          </p:nvSpPr>
          <p:spPr>
            <a:xfrm rot="5400000">
              <a:off x="2018033" y="1129665"/>
              <a:ext cx="1400175" cy="290068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监测市场竞争情况</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3453765" y="2394585"/>
            <a:ext cx="2352675" cy="3936365"/>
            <a:chOff x="4645844" y="1879918"/>
            <a:chExt cx="2900680" cy="3936682"/>
          </a:xfrm>
        </p:grpSpPr>
        <p:sp>
          <p:nvSpPr>
            <p:cNvPr id="24" name="íślíḋè-Rectangle 6"/>
            <p:cNvSpPr/>
            <p:nvPr>
              <p:custDataLst>
                <p:tags r:id="rId3"/>
              </p:custDataLst>
            </p:nvPr>
          </p:nvSpPr>
          <p:spPr>
            <a:xfrm>
              <a:off x="4737371" y="2003926"/>
              <a:ext cx="2717260" cy="3812674"/>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sp>
          <p:nvSpPr>
            <p:cNvPr id="25" name="íślíḋè-Arrow: Pentagon 7"/>
            <p:cNvSpPr/>
            <p:nvPr>
              <p:custDataLst>
                <p:tags r:id="rId4"/>
              </p:custDataLst>
            </p:nvPr>
          </p:nvSpPr>
          <p:spPr>
            <a:xfrm rot="5400000">
              <a:off x="5396096" y="1129665"/>
              <a:ext cx="1400175" cy="290068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提供高质量的商品</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文本框 25"/>
          <p:cNvSpPr txBox="1"/>
          <p:nvPr>
            <p:custDataLst>
              <p:tags r:id="rId5"/>
            </p:custDataLst>
          </p:nvPr>
        </p:nvSpPr>
        <p:spPr>
          <a:xfrm>
            <a:off x="723900" y="3870960"/>
            <a:ext cx="2254250" cy="1960880"/>
          </a:xfrm>
          <a:prstGeom prst="rect">
            <a:avLst/>
          </a:prstGeom>
          <a:noFill/>
        </p:spPr>
        <p:txBody>
          <a:bodyPr wrap="square" rtlCol="0" anchor="t">
            <a:noAutofit/>
          </a:bodyPr>
          <a:lstStyle/>
          <a:p>
            <a:pPr algn="ctr">
              <a:lnSpc>
                <a:spcPct val="120000"/>
              </a:lnSpc>
            </a:pPr>
            <a:r>
              <a:rPr lang="zh-CN" altLang="en-US" sz="1800">
                <a:latin typeface="Arial" panose="020B0604020202020204" pitchFamily="34" charset="0"/>
                <a:ea typeface="微软雅黑" panose="020B0503020204020204" pitchFamily="34" charset="-122"/>
                <a:sym typeface="Arial" panose="020B0604020202020204" pitchFamily="34" charset="0"/>
              </a:rPr>
              <a:t>企业应该时刻监测市场竞争情况，了解竞争对手的动态，并及时调整自身的销售策略和商品定价策略等，提高企业竞争力。</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custDataLst>
              <p:tags r:id="rId6"/>
            </p:custDataLst>
          </p:nvPr>
        </p:nvSpPr>
        <p:spPr>
          <a:xfrm>
            <a:off x="3500755" y="3837305"/>
            <a:ext cx="2286635" cy="2473960"/>
          </a:xfrm>
          <a:prstGeom prst="rect">
            <a:avLst/>
          </a:prstGeom>
          <a:noFill/>
        </p:spPr>
        <p:txBody>
          <a:bodyPr wrap="square" rtlCol="0" anchor="t">
            <a:noAutofit/>
          </a:bodyPr>
          <a:lstStyle/>
          <a:p>
            <a:pPr algn="ctr">
              <a:lnSpc>
                <a:spcPct val="120000"/>
              </a:lnSpc>
            </a:pPr>
            <a:r>
              <a:rPr lang="zh-CN" altLang="en-US" sz="1800">
                <a:latin typeface="Arial" panose="020B0604020202020204" pitchFamily="34" charset="0"/>
                <a:ea typeface="微软雅黑" panose="020B0503020204020204" pitchFamily="34" charset="-122"/>
                <a:sym typeface="Arial" panose="020B0604020202020204" pitchFamily="34" charset="0"/>
              </a:rPr>
              <a:t>企业应该保持商品质量的监测和改进，确保商品能够满足客户需求。</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 name="标题 3"/>
          <p:cNvSpPr>
            <a:spLocks noGrp="1"/>
          </p:cNvSpPr>
          <p:nvPr>
            <p:ph type="title"/>
            <p:custDataLst>
              <p:tags r:id="rId7"/>
            </p:custDataLst>
          </p:nvPr>
        </p:nvSpPr>
        <p:spPr/>
        <p:txBody>
          <a:bodyPr/>
          <a:lstStyle/>
          <a:p>
            <a:r>
              <a:rPr lang="zh-CN" altLang="en-US">
                <a:latin typeface="+mn-lt"/>
                <a:ea typeface="+mn-ea"/>
                <a:cs typeface="+mn-ea"/>
                <a:sym typeface="+mn-lt"/>
              </a:rPr>
              <a:t>一、客户流失</a:t>
            </a:r>
            <a:endParaRPr lang="zh-CN" altLang="en-US">
              <a:latin typeface="+mn-lt"/>
              <a:ea typeface="+mn-ea"/>
              <a:cs typeface="+mn-ea"/>
              <a:sym typeface="+mn-lt"/>
            </a:endParaRPr>
          </a:p>
        </p:txBody>
      </p:sp>
      <p:sp>
        <p:nvSpPr>
          <p:cNvPr id="7" name="文本框 5"/>
          <p:cNvSpPr txBox="1">
            <a:spLocks noChangeArrowheads="1"/>
          </p:cNvSpPr>
          <p:nvPr>
            <p:custDataLst>
              <p:tags r:id="rId8"/>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grpSp>
        <p:nvGrpSpPr>
          <p:cNvPr id="5" name="组合 4"/>
          <p:cNvGrpSpPr/>
          <p:nvPr/>
        </p:nvGrpSpPr>
        <p:grpSpPr>
          <a:xfrm>
            <a:off x="6282055" y="2375535"/>
            <a:ext cx="2352675" cy="3936365"/>
            <a:chOff x="1267781" y="1879918"/>
            <a:chExt cx="2900680" cy="3936365"/>
          </a:xfrm>
        </p:grpSpPr>
        <p:sp>
          <p:nvSpPr>
            <p:cNvPr id="6" name="íślíḋè-Rectangle 1"/>
            <p:cNvSpPr/>
            <p:nvPr>
              <p:custDataLst>
                <p:tags r:id="rId9"/>
              </p:custDataLst>
            </p:nvPr>
          </p:nvSpPr>
          <p:spPr>
            <a:xfrm>
              <a:off x="1359221" y="2003743"/>
              <a:ext cx="2807970" cy="3812540"/>
            </a:xfrm>
            <a:prstGeom prst="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8" name="íślíḋè-Arrow: Pentagon 2"/>
            <p:cNvSpPr/>
            <p:nvPr>
              <p:custDataLst>
                <p:tags r:id="rId10"/>
              </p:custDataLst>
            </p:nvPr>
          </p:nvSpPr>
          <p:spPr>
            <a:xfrm rot="5400000">
              <a:off x="2018033" y="1129665"/>
              <a:ext cx="1400175" cy="290068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与客户建立联系</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9110345" y="2394585"/>
            <a:ext cx="2352675" cy="3936365"/>
            <a:chOff x="4645844" y="1879918"/>
            <a:chExt cx="2900680" cy="3936682"/>
          </a:xfrm>
        </p:grpSpPr>
        <p:sp>
          <p:nvSpPr>
            <p:cNvPr id="10" name="íślíḋè-Rectangle 6"/>
            <p:cNvSpPr/>
            <p:nvPr>
              <p:custDataLst>
                <p:tags r:id="rId11"/>
              </p:custDataLst>
            </p:nvPr>
          </p:nvSpPr>
          <p:spPr>
            <a:xfrm>
              <a:off x="4737371" y="2003926"/>
              <a:ext cx="2717260" cy="3812674"/>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sp>
          <p:nvSpPr>
            <p:cNvPr id="11" name="íślíḋè-Arrow: Pentagon 7"/>
            <p:cNvSpPr/>
            <p:nvPr>
              <p:custDataLst>
                <p:tags r:id="rId12"/>
              </p:custDataLst>
            </p:nvPr>
          </p:nvSpPr>
          <p:spPr>
            <a:xfrm rot="5400000">
              <a:off x="5396096" y="1129665"/>
              <a:ext cx="1400175" cy="290068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及时解决客户</a:t>
              </a:r>
              <a:br>
                <a:rPr lang="zh-CN" altLang="en-US" sz="2200" b="1">
                  <a:latin typeface="Arial" panose="020B0604020202020204" pitchFamily="34" charset="0"/>
                  <a:ea typeface="微软雅黑" panose="020B0503020204020204" pitchFamily="34" charset="-122"/>
                  <a:sym typeface="Arial" panose="020B0604020202020204" pitchFamily="34" charset="0"/>
                </a:rPr>
              </a:br>
              <a:r>
                <a:rPr lang="zh-CN" altLang="en-US" sz="2200" b="1">
                  <a:latin typeface="Arial" panose="020B0604020202020204" pitchFamily="34" charset="0"/>
                  <a:ea typeface="微软雅黑" panose="020B0503020204020204" pitchFamily="34" charset="-122"/>
                  <a:sym typeface="Arial" panose="020B0604020202020204" pitchFamily="34" charset="0"/>
                </a:rPr>
                <a:t>投诉和意见</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文本框 11"/>
          <p:cNvSpPr txBox="1"/>
          <p:nvPr>
            <p:custDataLst>
              <p:tags r:id="rId13"/>
            </p:custDataLst>
          </p:nvPr>
        </p:nvSpPr>
        <p:spPr>
          <a:xfrm>
            <a:off x="6328410" y="3870960"/>
            <a:ext cx="2317115" cy="1960880"/>
          </a:xfrm>
          <a:prstGeom prst="rect">
            <a:avLst/>
          </a:prstGeom>
          <a:noFill/>
        </p:spPr>
        <p:txBody>
          <a:bodyPr wrap="square" rtlCol="0" anchor="t">
            <a:noAutofit/>
          </a:bodyPr>
          <a:lstStyle/>
          <a:p>
            <a:pPr algn="ctr">
              <a:lnSpc>
                <a:spcPct val="120000"/>
              </a:lnSpc>
            </a:pPr>
            <a:r>
              <a:rPr lang="zh-CN" altLang="en-US" sz="1800">
                <a:latin typeface="Arial" panose="020B0604020202020204" pitchFamily="34" charset="0"/>
                <a:ea typeface="微软雅黑" panose="020B0503020204020204" pitchFamily="34" charset="-122"/>
                <a:sym typeface="Arial" panose="020B0604020202020204" pitchFamily="34" charset="0"/>
              </a:rPr>
              <a:t>企业应该通过多种渠道与客户建立联系，并及时回复客户的疑虑和问题，以便更好地维护客户关系。</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custDataLst>
              <p:tags r:id="rId14"/>
            </p:custDataLst>
          </p:nvPr>
        </p:nvSpPr>
        <p:spPr>
          <a:xfrm>
            <a:off x="9180830" y="3837305"/>
            <a:ext cx="2202180" cy="2473960"/>
          </a:xfrm>
          <a:prstGeom prst="rect">
            <a:avLst/>
          </a:prstGeom>
          <a:noFill/>
        </p:spPr>
        <p:txBody>
          <a:bodyPr wrap="square" rtlCol="0" anchor="t">
            <a:noAutofit/>
          </a:bodyPr>
          <a:lstStyle/>
          <a:p>
            <a:pPr algn="ctr">
              <a:lnSpc>
                <a:spcPct val="120000"/>
              </a:lnSpc>
            </a:pPr>
            <a:r>
              <a:rPr lang="zh-CN" altLang="en-US" sz="1800">
                <a:latin typeface="Arial" panose="020B0604020202020204" pitchFamily="34" charset="0"/>
                <a:ea typeface="微软雅黑" panose="020B0503020204020204" pitchFamily="34" charset="-122"/>
                <a:sym typeface="Arial" panose="020B0604020202020204" pitchFamily="34" charset="0"/>
              </a:rPr>
              <a:t>企业应该建立有效的客户服务体系，及时处理客户投诉和意见，提高客户的满意度。</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6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accel="40000" decel="6000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ppt_x"/>
                                          </p:val>
                                        </p:tav>
                                        <p:tav tm="100000">
                                          <p:val>
                                            <p:strVal val="#ppt_x"/>
                                          </p:val>
                                        </p:tav>
                                      </p:tavLst>
                                    </p:anim>
                                    <p:anim calcmode="lin" valueType="num">
                                      <p:cBhvr additive="base">
                                        <p:cTn id="13" dur="10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accel="40000" decel="6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accel="40000" decel="6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ppt_x"/>
                                          </p:val>
                                        </p:tav>
                                        <p:tav tm="100000">
                                          <p:val>
                                            <p:strVal val="#ppt_x"/>
                                          </p:val>
                                        </p:tav>
                                      </p:tavLst>
                                    </p:anim>
                                    <p:anim calcmode="lin" valueType="num">
                                      <p:cBhvr additive="base">
                                        <p:cTn id="2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二、商品上下架管理</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18" name="内容占位符 2"/>
          <p:cNvSpPr txBox="1"/>
          <p:nvPr>
            <p:custDataLst>
              <p:tags r:id="rId3"/>
            </p:custDataLst>
          </p:nvPr>
        </p:nvSpPr>
        <p:spPr>
          <a:xfrm>
            <a:off x="1224915" y="2504440"/>
            <a:ext cx="9740900" cy="2500630"/>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为了体现公平竞争的原则，大多数电商平台往往都有专门的商品上下架规定。例如，某电商平台对商品上下架的要求是，在将某商品上架后需要以 7 天或 14 天为周期将其下架，下架后的商品默认又立即重新上架继续销售。再该规定下，商品下架只是一个虚拟的行为，也就是说，商品一旦上架销售，在不进行其他操作后就一直处于销售状态，无论是否到了下架时间，同样可以被销售，只是该上下架周期结束，会以一个新的周期开始计算上下架周期，不会影响商品的销售状态。</a:t>
            </a:r>
            <a:endParaRPr sz="2000" dirty="0">
              <a:cs typeface="+mn-ea"/>
              <a:sym typeface="+mn-lt"/>
            </a:endParaRPr>
          </a:p>
        </p:txBody>
      </p:sp>
      <p:sp>
        <p:nvSpPr>
          <p:cNvPr id="5" name="矩形 4"/>
          <p:cNvSpPr/>
          <p:nvPr/>
        </p:nvSpPr>
        <p:spPr>
          <a:xfrm>
            <a:off x="843915" y="1851025"/>
            <a:ext cx="10515600" cy="3738880"/>
          </a:xfrm>
          <a:prstGeom prst="rect">
            <a:avLst/>
          </a:prstGeom>
          <a:noFill/>
          <a:ln w="19050">
            <a:solidFill>
              <a:schemeClr val="accent5"/>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二、商品上下架管理</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2" name="矩形 61"/>
          <p:cNvSpPr/>
          <p:nvPr>
            <p:custDataLst>
              <p:tags r:id="rId3"/>
            </p:custDataLst>
          </p:nvPr>
        </p:nvSpPr>
        <p:spPr>
          <a:xfrm>
            <a:off x="838091" y="1137497"/>
            <a:ext cx="2926080" cy="460375"/>
          </a:xfrm>
          <a:prstGeom prst="rect">
            <a:avLst/>
          </a:prstGeom>
        </p:spPr>
        <p:txBody>
          <a:bodyPr wrap="none">
            <a:spAutoFit/>
          </a:bodyPr>
          <a:lstStyle/>
          <a:p>
            <a:pPr algn="l"/>
            <a:r>
              <a:rPr lang="zh-CN" altLang="en-US" dirty="0">
                <a:solidFill>
                  <a:srgbClr val="E5450F"/>
                </a:solidFill>
                <a:cs typeface="+mn-ea"/>
                <a:sym typeface="+mn-lt"/>
              </a:rPr>
              <a:t>（一）上架时间优化</a:t>
            </a:r>
            <a:endParaRPr lang="zh-CN" altLang="en-US" dirty="0">
              <a:solidFill>
                <a:srgbClr val="E5450F"/>
              </a:solidFill>
              <a:cs typeface="+mn-ea"/>
              <a:sym typeface="+mn-lt"/>
            </a:endParaRPr>
          </a:p>
        </p:txBody>
      </p:sp>
      <p:sp>
        <p:nvSpPr>
          <p:cNvPr id="18" name="内容占位符 2"/>
          <p:cNvSpPr txBox="1"/>
          <p:nvPr>
            <p:custDataLst>
              <p:tags r:id="rId4"/>
            </p:custDataLst>
          </p:nvPr>
        </p:nvSpPr>
        <p:spPr>
          <a:xfrm>
            <a:off x="1224915" y="1965960"/>
            <a:ext cx="9526270" cy="2367280"/>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假设网购的黄金时段有 3 个， 分别是 上 午 9:00~11:00，下午 15:00~17:00，晚上20:00~22:00。由于商品的上架时间就是商品的下架时间点，如果该时间点处于人气高峰的黄金时段，那么商品获得的关注就更多。</a:t>
            </a:r>
            <a:endParaRPr sz="2000" dirty="0">
              <a:cs typeface="+mn-ea"/>
              <a:sym typeface="+mn-lt"/>
            </a:endParaRPr>
          </a:p>
          <a:p>
            <a:r>
              <a:rPr sz="2000" dirty="0">
                <a:cs typeface="+mn-ea"/>
                <a:sym typeface="+mn-lt"/>
              </a:rPr>
              <a:t>另外，除了考虑商品上架的黄金时段外，还应考虑如何避开主要竞争商品的销售高峰时段，避免商品流量被竞争商品瓜分。</a:t>
            </a:r>
            <a:endParaRPr sz="2000" dirty="0">
              <a:cs typeface="+mn-ea"/>
              <a:sym typeface="+mn-lt"/>
            </a:endParaRPr>
          </a:p>
        </p:txBody>
      </p:sp>
      <p:sp>
        <p:nvSpPr>
          <p:cNvPr id="5" name="矩形 4"/>
          <p:cNvSpPr/>
          <p:nvPr>
            <p:custDataLst>
              <p:tags r:id="rId5"/>
            </p:custDataLst>
          </p:nvPr>
        </p:nvSpPr>
        <p:spPr>
          <a:xfrm>
            <a:off x="0" y="5695950"/>
            <a:ext cx="12190413" cy="11636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二、商品上下架管理</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2" name="矩形 61"/>
          <p:cNvSpPr/>
          <p:nvPr>
            <p:custDataLst>
              <p:tags r:id="rId3"/>
            </p:custDataLst>
          </p:nvPr>
        </p:nvSpPr>
        <p:spPr>
          <a:xfrm>
            <a:off x="838091" y="1137497"/>
            <a:ext cx="2926080" cy="460375"/>
          </a:xfrm>
          <a:prstGeom prst="rect">
            <a:avLst/>
          </a:prstGeom>
        </p:spPr>
        <p:txBody>
          <a:bodyPr wrap="none">
            <a:spAutoFit/>
          </a:bodyPr>
          <a:lstStyle/>
          <a:p>
            <a:pPr algn="l"/>
            <a:r>
              <a:rPr lang="zh-CN" altLang="en-US" dirty="0">
                <a:solidFill>
                  <a:srgbClr val="E5450F"/>
                </a:solidFill>
                <a:cs typeface="+mn-ea"/>
                <a:sym typeface="+mn-lt"/>
              </a:rPr>
              <a:t>（二）分次上架商品</a:t>
            </a:r>
            <a:endParaRPr lang="zh-CN" altLang="en-US" dirty="0">
              <a:solidFill>
                <a:srgbClr val="E5450F"/>
              </a:solidFill>
              <a:cs typeface="+mn-ea"/>
              <a:sym typeface="+mn-lt"/>
            </a:endParaRPr>
          </a:p>
        </p:txBody>
      </p:sp>
      <p:sp>
        <p:nvSpPr>
          <p:cNvPr id="18" name="内容占位符 2"/>
          <p:cNvSpPr txBox="1"/>
          <p:nvPr>
            <p:custDataLst>
              <p:tags r:id="rId4"/>
            </p:custDataLst>
          </p:nvPr>
        </p:nvSpPr>
        <p:spPr>
          <a:xfrm>
            <a:off x="1224915" y="2625725"/>
            <a:ext cx="9526270" cy="2367280"/>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电商平台有不同的商品排名刷新频率，如某平台一天大部分时间的刷新频率为 15 分钟 1次，晚上 19:30~23:30 为 30 分钟 1 次。因此，企业可以结合确定的黄金时段，按照刷新频率来分次上架商品，从而保证商品获得较大的流量和关注度，促使商品获取更好的竞争力。</a:t>
            </a:r>
            <a:endParaRPr sz="2000" dirty="0">
              <a:cs typeface="+mn-ea"/>
              <a:sym typeface="+mn-lt"/>
            </a:endParaRPr>
          </a:p>
        </p:txBody>
      </p:sp>
      <p:sp>
        <p:nvSpPr>
          <p:cNvPr id="5" name="矩形 4"/>
          <p:cNvSpPr/>
          <p:nvPr>
            <p:custDataLst>
              <p:tags r:id="rId5"/>
            </p:custDataLst>
          </p:nvPr>
        </p:nvSpPr>
        <p:spPr>
          <a:xfrm>
            <a:off x="3687445" y="5835650"/>
            <a:ext cx="8503285" cy="3333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：分析竞争商品的客户流失情况</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486410" y="6096000"/>
            <a:ext cx="512381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795020" y="6096000"/>
            <a:ext cx="482790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）设置计算公式</a:t>
            </a:r>
            <a:endParaRPr lang="zh-CN" altLang="en-US" sz="1800" dirty="0" smtClean="0"/>
          </a:p>
        </p:txBody>
      </p:sp>
      <p:pic>
        <p:nvPicPr>
          <p:cNvPr id="9" name="图片 8"/>
          <p:cNvPicPr>
            <a:picLocks noChangeAspect="1"/>
          </p:cNvPicPr>
          <p:nvPr>
            <p:custDataLst>
              <p:tags r:id="rId5"/>
            </p:custDataLst>
          </p:nvPr>
        </p:nvPicPr>
        <p:blipFill>
          <a:blip r:embed="rId6"/>
          <a:stretch>
            <a:fillRect/>
          </a:stretch>
        </p:blipFill>
        <p:spPr>
          <a:xfrm>
            <a:off x="486410" y="2345055"/>
            <a:ext cx="5123815" cy="3210560"/>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6058535" y="1491615"/>
            <a:ext cx="5356225" cy="2116455"/>
          </a:xfrm>
          <a:prstGeom prst="rect">
            <a:avLst/>
          </a:prstGeom>
        </p:spPr>
      </p:pic>
      <p:pic>
        <p:nvPicPr>
          <p:cNvPr id="12" name="图片 11"/>
          <p:cNvPicPr>
            <a:picLocks noChangeAspect="1"/>
          </p:cNvPicPr>
          <p:nvPr>
            <p:custDataLst>
              <p:tags r:id="rId9"/>
            </p:custDataLst>
          </p:nvPr>
        </p:nvPicPr>
        <p:blipFill>
          <a:blip r:embed="rId10"/>
          <a:stretch>
            <a:fillRect/>
          </a:stretch>
        </p:blipFill>
        <p:spPr>
          <a:xfrm>
            <a:off x="6058535" y="4330700"/>
            <a:ext cx="5323205" cy="1590675"/>
          </a:xfrm>
          <a:prstGeom prst="rect">
            <a:avLst/>
          </a:prstGeom>
        </p:spPr>
      </p:pic>
      <p:sp>
        <p:nvSpPr>
          <p:cNvPr id="14" name="矩形 13"/>
          <p:cNvSpPr/>
          <p:nvPr>
            <p:custDataLst>
              <p:tags r:id="rId11"/>
            </p:custDataLst>
          </p:nvPr>
        </p:nvSpPr>
        <p:spPr>
          <a:xfrm>
            <a:off x="6058535" y="3752850"/>
            <a:ext cx="535622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custDataLst>
              <p:tags r:id="rId12"/>
            </p:custDataLst>
          </p:nvPr>
        </p:nvSpPr>
        <p:spPr>
          <a:xfrm>
            <a:off x="6367145" y="3752850"/>
            <a:ext cx="504634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2</a:t>
            </a:r>
            <a:r>
              <a:rPr lang="zh-CN" altLang="en-US" sz="1800" dirty="0" smtClean="0"/>
              <a:t>）设置数据类型</a:t>
            </a:r>
            <a:endParaRPr lang="zh-CN" altLang="en-US" sz="1800" dirty="0" smtClean="0"/>
          </a:p>
        </p:txBody>
      </p:sp>
      <p:sp>
        <p:nvSpPr>
          <p:cNvPr id="16" name="矩形 15"/>
          <p:cNvSpPr/>
          <p:nvPr>
            <p:custDataLst>
              <p:tags r:id="rId13"/>
            </p:custDataLst>
          </p:nvPr>
        </p:nvSpPr>
        <p:spPr>
          <a:xfrm>
            <a:off x="6058535" y="6065520"/>
            <a:ext cx="535622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custDataLst>
              <p:tags r:id="rId14"/>
            </p:custDataLst>
          </p:nvPr>
        </p:nvSpPr>
        <p:spPr>
          <a:xfrm>
            <a:off x="6306185" y="6065520"/>
            <a:ext cx="5046345" cy="368300"/>
          </a:xfrm>
          <a:prstGeom prst="rect">
            <a:avLst/>
          </a:prstGeom>
          <a:noFill/>
        </p:spPr>
        <p:txBody>
          <a:bodyPr wrap="square" rtlCol="0">
            <a:spAutoFit/>
          </a:bodyPr>
          <a:lstStyle/>
          <a:p>
            <a:r>
              <a:rPr lang="zh-CN" altLang="en-US" sz="1800" dirty="0" smtClean="0"/>
              <a:t>（</a:t>
            </a:r>
            <a:r>
              <a:rPr lang="en-US" altLang="zh-CN" sz="1800" dirty="0" smtClean="0"/>
              <a:t>3</a:t>
            </a:r>
            <a:r>
              <a:rPr lang="zh-CN" altLang="en-US" sz="1800" dirty="0" smtClean="0"/>
              <a:t>） 创建“流失金额 / 元”列并设置数据类型</a:t>
            </a:r>
            <a:endParaRPr lang="zh-CN" altLang="en-US" sz="1800" dirty="0" smtClean="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5"/>
          <p:cNvSpPr txBox="1">
            <a:spLocks noChangeArrowheads="1"/>
          </p:cNvSpPr>
          <p:nvPr>
            <p:custDataLst>
              <p:tags r:id="rId1"/>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2"/>
            </p:custDataLst>
          </p:nvPr>
        </p:nvSpPr>
        <p:spPr>
          <a:xfrm>
            <a:off x="465455" y="5290820"/>
            <a:ext cx="1138364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3"/>
            </p:custDataLst>
          </p:nvPr>
        </p:nvSpPr>
        <p:spPr>
          <a:xfrm>
            <a:off x="551180" y="5290820"/>
            <a:ext cx="11298555" cy="368300"/>
          </a:xfrm>
          <a:prstGeom prst="rect">
            <a:avLst/>
          </a:prstGeom>
          <a:noFill/>
        </p:spPr>
        <p:txBody>
          <a:bodyPr wrap="square" rtlCol="0">
            <a:spAutoFit/>
          </a:bodyPr>
          <a:lstStyle/>
          <a:p>
            <a:r>
              <a:rPr lang="en-US" altLang="zh-CN" sz="1800" dirty="0" smtClean="0">
                <a:sym typeface="+mn-ea"/>
              </a:rPr>
              <a:t>                  </a:t>
            </a:r>
            <a:r>
              <a:rPr lang="zh-CN" altLang="en-US" sz="1800" dirty="0" smtClean="0">
                <a:sym typeface="+mn-ea"/>
              </a:rPr>
              <a:t>（</a:t>
            </a:r>
            <a:r>
              <a:rPr lang="en-US" altLang="zh-CN" sz="1800" dirty="0" smtClean="0">
                <a:sym typeface="+mn-ea"/>
              </a:rPr>
              <a:t>4</a:t>
            </a:r>
            <a:r>
              <a:rPr lang="zh-CN" altLang="en-US" sz="1800" dirty="0" smtClean="0">
                <a:sym typeface="+mn-ea"/>
              </a:rPr>
              <a:t>） </a:t>
            </a:r>
            <a:r>
              <a:rPr sz="1800" dirty="0" smtClean="0">
                <a:sym typeface="+mn-ea"/>
              </a:rPr>
              <a:t>创建流失率条形图</a:t>
            </a:r>
            <a:r>
              <a:rPr lang="en-US" altLang="zh-CN" sz="1800" dirty="0" smtClean="0">
                <a:sym typeface="+mn-ea"/>
              </a:rPr>
              <a:t>              </a:t>
            </a:r>
            <a:r>
              <a:rPr lang="en-US" altLang="zh-CN" sz="1800" dirty="0" smtClean="0"/>
              <a:t>                                    </a:t>
            </a:r>
            <a:r>
              <a:rPr lang="zh-CN" altLang="en-US" sz="1800" dirty="0" smtClean="0"/>
              <a:t>（</a:t>
            </a:r>
            <a:r>
              <a:rPr lang="en-US" altLang="zh-CN" sz="1800" dirty="0" smtClean="0"/>
              <a:t>5</a:t>
            </a:r>
            <a:r>
              <a:rPr lang="zh-CN" altLang="en-US" sz="1800" dirty="0" smtClean="0"/>
              <a:t>） 创建流失金额条形图</a:t>
            </a:r>
            <a:endParaRPr lang="zh-CN" altLang="en-US" sz="1800" dirty="0" smtClean="0"/>
          </a:p>
        </p:txBody>
      </p:sp>
      <p:sp>
        <p:nvSpPr>
          <p:cNvPr id="9" name="标题 8"/>
          <p:cNvSpPr>
            <a:spLocks noGrp="1"/>
          </p:cNvSpPr>
          <p:nvPr>
            <p:ph type="title"/>
            <p:custDataLst>
              <p:tags r:id="rId4"/>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：分析竞争商品的客户流失情况</a:t>
            </a:r>
            <a:endParaRPr lang="zh-CN" altLang="en-US" sz="2000" dirty="0">
              <a:latin typeface="+mn-lt"/>
              <a:ea typeface="+mn-ea"/>
              <a:cs typeface="+mn-ea"/>
              <a:sym typeface="+mn-lt"/>
            </a:endParaRPr>
          </a:p>
        </p:txBody>
      </p:sp>
      <p:pic>
        <p:nvPicPr>
          <p:cNvPr id="12" name="图片 11"/>
          <p:cNvPicPr>
            <a:picLocks noChangeAspect="1"/>
          </p:cNvPicPr>
          <p:nvPr>
            <p:custDataLst>
              <p:tags r:id="rId5"/>
            </p:custDataLst>
          </p:nvPr>
        </p:nvPicPr>
        <p:blipFill>
          <a:blip r:embed="rId6"/>
          <a:stretch>
            <a:fillRect/>
          </a:stretch>
        </p:blipFill>
        <p:spPr>
          <a:xfrm>
            <a:off x="465455" y="2275840"/>
            <a:ext cx="5588635" cy="2799715"/>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6289040" y="2275205"/>
            <a:ext cx="5561330" cy="2800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a:spLocks noChangeArrowheads="1"/>
          </p:cNvSpPr>
          <p:nvPr>
            <p:custDataLst>
              <p:tags r:id="rId1"/>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2"/>
            </p:custDataLst>
          </p:nvPr>
        </p:nvSpPr>
        <p:spPr>
          <a:xfrm>
            <a:off x="351622" y="4775343"/>
            <a:ext cx="6950439"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3"/>
            </p:custDataLst>
          </p:nvPr>
        </p:nvSpPr>
        <p:spPr>
          <a:xfrm>
            <a:off x="255102" y="4775343"/>
            <a:ext cx="6826939" cy="369332"/>
          </a:xfrm>
          <a:prstGeom prst="rect">
            <a:avLst/>
          </a:prstGeom>
          <a:noFill/>
        </p:spPr>
        <p:txBody>
          <a:bodyPr wrap="square" rtlCol="0">
            <a:spAutoFit/>
          </a:bodyPr>
          <a:lstStyle/>
          <a:p>
            <a:r>
              <a:rPr lang="en-US" altLang="zh-CN" sz="1800" dirty="0" smtClean="0">
                <a:sym typeface="+mn-ea"/>
              </a:rPr>
              <a:t>                  </a:t>
            </a:r>
            <a:r>
              <a:rPr lang="zh-CN" altLang="en-US" sz="1800" dirty="0" smtClean="0">
                <a:sym typeface="+mn-ea"/>
              </a:rPr>
              <a:t>（</a:t>
            </a:r>
            <a:r>
              <a:rPr lang="en-US" altLang="zh-CN" sz="1800" dirty="0" smtClean="0">
                <a:sym typeface="+mn-ea"/>
              </a:rPr>
              <a:t>1</a:t>
            </a:r>
            <a:r>
              <a:rPr lang="zh-CN" altLang="en-US" sz="1800" dirty="0" smtClean="0">
                <a:sym typeface="+mn-ea"/>
              </a:rPr>
              <a:t>） </a:t>
            </a:r>
            <a:r>
              <a:rPr sz="1800" dirty="0" err="1" smtClean="0">
                <a:sym typeface="+mn-ea"/>
              </a:rPr>
              <a:t>转换数据</a:t>
            </a:r>
            <a:r>
              <a:rPr lang="en-US" altLang="zh-CN" sz="1800" dirty="0" smtClean="0">
                <a:sym typeface="+mn-ea"/>
              </a:rPr>
              <a:t> </a:t>
            </a:r>
            <a:r>
              <a:rPr lang="en-US" altLang="zh-CN" sz="1800" dirty="0" smtClean="0"/>
              <a:t>                               </a:t>
            </a:r>
            <a:r>
              <a:rPr lang="zh-CN" altLang="en-US" sz="1800" dirty="0" smtClean="0"/>
              <a:t>（</a:t>
            </a:r>
            <a:r>
              <a:rPr lang="en-US" altLang="zh-CN" sz="1800" dirty="0" smtClean="0"/>
              <a:t>2</a:t>
            </a:r>
            <a:r>
              <a:rPr lang="zh-CN" altLang="en-US" sz="1800" dirty="0" smtClean="0"/>
              <a:t>） 设置组合图</a:t>
            </a:r>
            <a:endParaRPr lang="zh-CN" altLang="en-US" sz="1800" dirty="0" smtClean="0"/>
          </a:p>
        </p:txBody>
      </p:sp>
      <p:sp>
        <p:nvSpPr>
          <p:cNvPr id="9" name="标题 8"/>
          <p:cNvSpPr>
            <a:spLocks noGrp="1"/>
          </p:cNvSpPr>
          <p:nvPr>
            <p:ph type="title"/>
            <p:custDataLst>
              <p:tags r:id="rId4"/>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2</a:t>
            </a:r>
            <a:r>
              <a:rPr lang="zh-CN" altLang="en-US" sz="2000" dirty="0">
                <a:latin typeface="+mn-lt"/>
                <a:ea typeface="+mn-ea"/>
                <a:cs typeface="+mn-ea"/>
                <a:sym typeface="+mn-lt"/>
              </a:rPr>
              <a:t>：分析竞争商品的销售高峰时期</a:t>
            </a:r>
            <a:endParaRPr lang="zh-CN" altLang="en-US" sz="2000" dirty="0">
              <a:latin typeface="+mn-lt"/>
              <a:ea typeface="+mn-ea"/>
              <a:cs typeface="+mn-ea"/>
              <a:sym typeface="+mn-lt"/>
            </a:endParaRPr>
          </a:p>
        </p:txBody>
      </p:sp>
      <p:pic>
        <p:nvPicPr>
          <p:cNvPr id="22" name="图片 21"/>
          <p:cNvPicPr>
            <a:picLocks noChangeAspect="1"/>
          </p:cNvPicPr>
          <p:nvPr>
            <p:custDataLst>
              <p:tags r:id="rId5"/>
            </p:custDataLst>
          </p:nvPr>
        </p:nvPicPr>
        <p:blipFill>
          <a:blip r:embed="rId6"/>
          <a:srcRect r="24043"/>
          <a:stretch>
            <a:fillRect/>
          </a:stretch>
        </p:blipFill>
        <p:spPr>
          <a:xfrm>
            <a:off x="255102" y="2601064"/>
            <a:ext cx="4320302" cy="2090632"/>
          </a:xfrm>
          <a:prstGeom prst="rect">
            <a:avLst/>
          </a:prstGeom>
        </p:spPr>
      </p:pic>
      <p:pic>
        <p:nvPicPr>
          <p:cNvPr id="23" name="图片 22"/>
          <p:cNvPicPr>
            <a:picLocks noChangeAspect="1"/>
          </p:cNvPicPr>
          <p:nvPr>
            <p:custDataLst>
              <p:tags r:id="rId7"/>
            </p:custDataLst>
          </p:nvPr>
        </p:nvPicPr>
        <p:blipFill>
          <a:blip r:embed="rId8"/>
          <a:stretch>
            <a:fillRect/>
          </a:stretch>
        </p:blipFill>
        <p:spPr>
          <a:xfrm>
            <a:off x="5009346" y="2568479"/>
            <a:ext cx="2292715" cy="2168622"/>
          </a:xfrm>
          <a:prstGeom prst="rect">
            <a:avLst/>
          </a:prstGeom>
        </p:spPr>
      </p:pic>
      <p:sp>
        <p:nvSpPr>
          <p:cNvPr id="8" name="矩形 7"/>
          <p:cNvSpPr/>
          <p:nvPr>
            <p:custDataLst>
              <p:tags r:id="rId9"/>
            </p:custDataLst>
          </p:nvPr>
        </p:nvSpPr>
        <p:spPr>
          <a:xfrm>
            <a:off x="7888403" y="4839716"/>
            <a:ext cx="4045366"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custDataLst>
              <p:tags r:id="rId10"/>
            </p:custDataLst>
          </p:nvPr>
        </p:nvSpPr>
        <p:spPr>
          <a:xfrm>
            <a:off x="7889038" y="4839716"/>
            <a:ext cx="4045005" cy="369332"/>
          </a:xfrm>
          <a:prstGeom prst="rect">
            <a:avLst/>
          </a:prstGeom>
          <a:noFill/>
        </p:spPr>
        <p:txBody>
          <a:bodyPr wrap="square" rtlCol="0">
            <a:spAutoFit/>
          </a:bodyPr>
          <a:lstStyle/>
          <a:p>
            <a:r>
              <a:rPr lang="zh-CN" altLang="en-US" sz="1800" dirty="0" smtClean="0">
                <a:sym typeface="+mn-ea"/>
              </a:rPr>
              <a:t>     （</a:t>
            </a:r>
            <a:r>
              <a:rPr lang="en-US" altLang="zh-CN" sz="1800" dirty="0" smtClean="0">
                <a:sym typeface="+mn-ea"/>
              </a:rPr>
              <a:t>3</a:t>
            </a:r>
            <a:r>
              <a:rPr lang="zh-CN" altLang="en-US" sz="1800" dirty="0" smtClean="0">
                <a:sym typeface="+mn-ea"/>
              </a:rPr>
              <a:t>） </a:t>
            </a:r>
            <a:r>
              <a:rPr sz="1800" dirty="0" smtClean="0">
                <a:sym typeface="+mn-ea"/>
              </a:rPr>
              <a:t>设置坐标轴标题</a:t>
            </a:r>
            <a:endParaRPr sz="1800" dirty="0" smtClean="0">
              <a:sym typeface="+mn-ea"/>
            </a:endParaRPr>
          </a:p>
        </p:txBody>
      </p:sp>
      <p:pic>
        <p:nvPicPr>
          <p:cNvPr id="11" name="图片 10"/>
          <p:cNvPicPr>
            <a:picLocks noChangeAspect="1"/>
          </p:cNvPicPr>
          <p:nvPr>
            <p:custDataLst>
              <p:tags r:id="rId11"/>
            </p:custDataLst>
          </p:nvPr>
        </p:nvPicPr>
        <p:blipFill>
          <a:blip r:embed="rId12"/>
          <a:stretch>
            <a:fillRect/>
          </a:stretch>
        </p:blipFill>
        <p:spPr>
          <a:xfrm>
            <a:off x="7888403" y="2513085"/>
            <a:ext cx="4045640" cy="216862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一、竞争对手的分类与界定</a:t>
            </a:r>
            <a:endParaRPr lang="zh-CN" altLang="en-US">
              <a:latin typeface="+mn-lt"/>
              <a:ea typeface="+mn-ea"/>
              <a:cs typeface="+mn-ea"/>
              <a:sym typeface="+mn-lt"/>
            </a:endParaRPr>
          </a:p>
        </p:txBody>
      </p:sp>
      <p:sp>
        <p:nvSpPr>
          <p:cNvPr id="7" name="文本框 5"/>
          <p:cNvSpPr txBox="1">
            <a:spLocks noChangeArrowheads="1"/>
          </p:cNvSpPr>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2" name="矩形 61"/>
          <p:cNvSpPr/>
          <p:nvPr/>
        </p:nvSpPr>
        <p:spPr>
          <a:xfrm>
            <a:off x="838091" y="1137497"/>
            <a:ext cx="3230880" cy="460375"/>
          </a:xfrm>
          <a:prstGeom prst="rect">
            <a:avLst/>
          </a:prstGeom>
        </p:spPr>
        <p:txBody>
          <a:bodyPr wrap="none">
            <a:spAutoFit/>
          </a:bodyPr>
          <a:lstStyle/>
          <a:p>
            <a:pPr algn="l"/>
            <a:r>
              <a:rPr lang="zh-CN" altLang="en-US" dirty="0">
                <a:solidFill>
                  <a:srgbClr val="E5450F"/>
                </a:solidFill>
                <a:cs typeface="+mn-ea"/>
                <a:sym typeface="+mn-lt"/>
              </a:rPr>
              <a:t>（一）竞争对手的分类</a:t>
            </a:r>
            <a:endParaRPr lang="zh-CN" altLang="en-US" dirty="0">
              <a:solidFill>
                <a:srgbClr val="E5450F"/>
              </a:solidFill>
              <a:cs typeface="+mn-ea"/>
              <a:sym typeface="+mn-lt"/>
            </a:endParaRPr>
          </a:p>
        </p:txBody>
      </p:sp>
      <p:sp>
        <p:nvSpPr>
          <p:cNvPr id="18" name="内容占位符 2"/>
          <p:cNvSpPr txBox="1"/>
          <p:nvPr>
            <p:custDataLst>
              <p:tags r:id="rId1"/>
            </p:custDataLst>
          </p:nvPr>
        </p:nvSpPr>
        <p:spPr>
          <a:xfrm>
            <a:off x="1224915" y="1687830"/>
            <a:ext cx="9740900" cy="1381760"/>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竞争对手之间的竞争性主要体现在市场资源的争夺上，除了市场份额、订单、客户、同行业商誉等经营要素之外，还包括人力资源、优惠政策、上市名额、专营许可、荣誉称号、资质认定等各种竞争性资源。</a:t>
            </a:r>
            <a:endParaRPr sz="2000" dirty="0">
              <a:cs typeface="+mn-ea"/>
              <a:sym typeface="+mn-lt"/>
            </a:endParaRPr>
          </a:p>
        </p:txBody>
      </p:sp>
      <p:pic>
        <p:nvPicPr>
          <p:cNvPr id="3" name="图片 2"/>
          <p:cNvPicPr>
            <a:picLocks noChangeAspect="1"/>
          </p:cNvPicPr>
          <p:nvPr>
            <p:custDataLst>
              <p:tags r:id="rId2"/>
            </p:custDataLst>
          </p:nvPr>
        </p:nvPicPr>
        <p:blipFill>
          <a:blip r:embed="rId3">
            <a:duotone>
              <a:schemeClr val="accent2">
                <a:shade val="45000"/>
                <a:satMod val="135000"/>
              </a:schemeClr>
              <a:prstClr val="white"/>
            </a:duotone>
          </a:blip>
          <a:stretch>
            <a:fillRect/>
          </a:stretch>
        </p:blipFill>
        <p:spPr>
          <a:xfrm>
            <a:off x="1486535" y="3159760"/>
            <a:ext cx="9217660" cy="3276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3"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分析竞争品牌数据</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5017864" y="547550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实训</a:t>
            </a:r>
            <a:endParaRPr lang="en-US" altLang="zh-CN" dirty="0" smtClean="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分析竞争店铺数据</a:t>
            </a:r>
            <a:endParaRPr lang="zh-CN" altLang="en-US"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10879" y="178039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任务一</a:t>
            </a:r>
            <a:endParaRPr lang="zh-CN" altLang="en-US" dirty="0">
              <a:solidFill>
                <a:schemeClr val="tx1">
                  <a:lumMod val="50000"/>
                  <a:lumOff val="50000"/>
                </a:schemeClr>
              </a:solidFill>
              <a:cs typeface="+mn-ea"/>
              <a:sym typeface="+mn-lt"/>
            </a:endParaRPr>
          </a:p>
        </p:txBody>
      </p:sp>
      <p:pic>
        <p:nvPicPr>
          <p:cNvPr id="9" name="图片 8"/>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10" name="MH_Entry_2">
            <a:hlinkClick r:id="" action="ppaction://noaction"/>
          </p:cNvPr>
          <p:cNvSpPr txBox="1"/>
          <p:nvPr>
            <p:custDataLst>
              <p:tags r:id="rId9"/>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mtClean="0">
                <a:solidFill>
                  <a:schemeClr val="bg1"/>
                </a:solidFill>
                <a:cs typeface="+mn-ea"/>
                <a:sym typeface="+mn-lt"/>
              </a:rPr>
              <a:t>综合实训</a:t>
            </a:r>
            <a:endParaRPr lang="zh-CN" altLang="en-US" smtClean="0">
              <a:solidFill>
                <a:schemeClr val="bg1"/>
              </a:solidFill>
              <a:cs typeface="+mn-ea"/>
              <a:sym typeface="+mn-lt"/>
            </a:endParaRPr>
          </a:p>
        </p:txBody>
      </p:sp>
      <p:sp>
        <p:nvSpPr>
          <p:cNvPr id="21" name="MH_Number_1">
            <a:hlinkClick r:id="" action="ppaction://noaction"/>
          </p:cNvPr>
          <p:cNvSpPr/>
          <p:nvPr>
            <p:custDataLst>
              <p:tags r:id="rId10"/>
            </p:custDataLst>
          </p:nvPr>
        </p:nvSpPr>
        <p:spPr>
          <a:xfrm>
            <a:off x="5017229" y="425678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任务三</a:t>
            </a:r>
            <a:endParaRPr lang="zh-CN" altLang="en-US" dirty="0">
              <a:solidFill>
                <a:schemeClr val="tx1">
                  <a:lumMod val="50000"/>
                  <a:lumOff val="50000"/>
                </a:schemeClr>
              </a:solidFill>
              <a:cs typeface="+mn-ea"/>
              <a:sym typeface="+mn-lt"/>
            </a:endParaRPr>
          </a:p>
        </p:txBody>
      </p:sp>
      <p:sp>
        <p:nvSpPr>
          <p:cNvPr id="22" name="MH_Entry_2">
            <a:hlinkClick r:id="" action="ppaction://noaction"/>
          </p:cNvPr>
          <p:cNvSpPr txBox="1"/>
          <p:nvPr>
            <p:custDataLst>
              <p:tags r:id="rId11"/>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分析竞争商品数据</a:t>
            </a:r>
            <a:endParaRPr lang="zh-CN" altLang="en-US" smtClean="0">
              <a:solidFill>
                <a:schemeClr val="bg1"/>
              </a:solidFill>
              <a:cs typeface="+mn-ea"/>
              <a:sym typeface="+mn-lt"/>
            </a:endParaRPr>
          </a:p>
        </p:txBody>
      </p:sp>
      <p:sp>
        <p:nvSpPr>
          <p:cNvPr id="23" name="MH_Number_1">
            <a:hlinkClick r:id="" action="ppaction://noaction"/>
          </p:cNvPr>
          <p:cNvSpPr/>
          <p:nvPr>
            <p:custDataLst>
              <p:tags r:id="rId12"/>
            </p:custDataLst>
          </p:nvPr>
        </p:nvSpPr>
        <p:spPr>
          <a:xfrm>
            <a:off x="5016594" y="303832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任务二</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a:spLocks noChangeArrowheads="1"/>
          </p:cNvSpPr>
          <p:nvPr/>
        </p:nvSpPr>
        <p:spPr bwMode="auto">
          <a:xfrm>
            <a:off x="6772106" y="444222"/>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综合实训</a:t>
            </a:r>
            <a:endParaRPr lang="en-US" altLang="zh-CN" sz="2400" b="1" dirty="0">
              <a:solidFill>
                <a:schemeClr val="accent1"/>
              </a:solidFill>
              <a:latin typeface="+mn-lt"/>
              <a:ea typeface="+mn-ea"/>
              <a:cs typeface="+mn-ea"/>
              <a:sym typeface="+mn-lt"/>
            </a:endParaRPr>
          </a:p>
        </p:txBody>
      </p:sp>
      <p:sp>
        <p:nvSpPr>
          <p:cNvPr id="77" name="TextBox 25"/>
          <p:cNvSpPr/>
          <p:nvPr/>
        </p:nvSpPr>
        <p:spPr>
          <a:xfrm flipH="1">
            <a:off x="8958725" y="413466"/>
            <a:ext cx="3229808" cy="400067"/>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000" dirty="0">
                <a:solidFill>
                  <a:schemeClr val="bg1"/>
                </a:solidFill>
                <a:cs typeface="+mn-ea"/>
                <a:sym typeface="+mn-lt"/>
              </a:rPr>
              <a:t>Comprehensive Training</a:t>
            </a:r>
            <a:endParaRPr lang="en-US" altLang="zh-CN" sz="2000" dirty="0">
              <a:solidFill>
                <a:schemeClr val="bg1"/>
              </a:solidFill>
              <a:cs typeface="+mn-ea"/>
              <a:sym typeface="+mn-lt"/>
            </a:endParaRPr>
          </a:p>
        </p:txBody>
      </p:sp>
      <p:sp>
        <p:nvSpPr>
          <p:cNvPr id="78" name="矩形 77"/>
          <p:cNvSpPr/>
          <p:nvPr/>
        </p:nvSpPr>
        <p:spPr>
          <a:xfrm>
            <a:off x="1048102" y="1108754"/>
            <a:ext cx="3704590" cy="460375"/>
          </a:xfrm>
          <a:prstGeom prst="rect">
            <a:avLst/>
          </a:prstGeom>
        </p:spPr>
        <p:txBody>
          <a:bodyPr wrap="none">
            <a:spAutoFit/>
          </a:bodyPr>
          <a:lstStyle/>
          <a:p>
            <a:pPr algn="l"/>
            <a:r>
              <a:rPr lang="zh-CN" altLang="en-US">
                <a:solidFill>
                  <a:srgbClr val="E5450F"/>
                </a:solidFill>
                <a:cs typeface="+mn-ea"/>
                <a:sym typeface="+mn-lt"/>
              </a:rPr>
              <a:t>实训一  详细分析竞店数据</a:t>
            </a:r>
            <a:endParaRPr lang="zh-CN" altLang="en-US">
              <a:solidFill>
                <a:srgbClr val="E5450F"/>
              </a:solidFill>
              <a:cs typeface="+mn-ea"/>
              <a:sym typeface="+mn-lt"/>
            </a:endParaRPr>
          </a:p>
        </p:txBody>
      </p:sp>
      <p:sp>
        <p:nvSpPr>
          <p:cNvPr id="81" name="内容占位符 2"/>
          <p:cNvSpPr txBox="1"/>
          <p:nvPr/>
        </p:nvSpPr>
        <p:spPr>
          <a:xfrm>
            <a:off x="877570" y="2033270"/>
            <a:ext cx="4952365" cy="3463290"/>
          </a:xfrm>
          <a:prstGeom prst="rect">
            <a:avLst/>
          </a:prstGeom>
        </p:spPr>
        <p:txBody>
          <a:bodyPr>
            <a:normAutofit/>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cs typeface="+mn-ea"/>
                <a:sym typeface="+mn-lt"/>
              </a:rPr>
              <a:t>实训</a:t>
            </a:r>
            <a:r>
              <a:rPr lang="zh-CN" altLang="en-US" b="1" dirty="0" smtClean="0">
                <a:cs typeface="+mn-ea"/>
                <a:sym typeface="+mn-lt"/>
              </a:rPr>
              <a:t>目标：</a:t>
            </a:r>
            <a:r>
              <a:rPr lang="zh-CN" altLang="en-US" dirty="0">
                <a:cs typeface="+mn-ea"/>
                <a:sym typeface="+mn-lt"/>
              </a:rPr>
              <a:t>使用数据透视图汇总该竞争店铺的商品类目分布情况及各类目的销售贡献。</a:t>
            </a:r>
            <a:endParaRPr lang="zh-CN" altLang="en-US" dirty="0">
              <a:cs typeface="+mn-ea"/>
              <a:sym typeface="+mn-lt"/>
            </a:endParaRPr>
          </a:p>
          <a:p>
            <a:r>
              <a:rPr lang="zh-CN" altLang="en-US" b="1" dirty="0">
                <a:cs typeface="+mn-ea"/>
                <a:sym typeface="+mn-lt"/>
              </a:rPr>
              <a:t>实</a:t>
            </a:r>
            <a:r>
              <a:rPr lang="zh-CN" altLang="en-US" b="1" dirty="0" smtClean="0">
                <a:cs typeface="+mn-ea"/>
                <a:sym typeface="+mn-lt"/>
              </a:rPr>
              <a:t>训描述：</a:t>
            </a:r>
            <a:r>
              <a:rPr lang="zh-CN" altLang="en-US" dirty="0">
                <a:cs typeface="+mn-ea"/>
                <a:sym typeface="+mn-lt"/>
              </a:rPr>
              <a:t>打开“竞店数据 .xlsx”文件，建立数据透视表和数据透视图，汇总不同商品类目的数量，查看各类目的占比情况；然后汇总不同类目 30 天的销量数据，并分析各类目商品的销售贡献</a:t>
            </a:r>
            <a:r>
              <a:rPr lang="zh-CN" altLang="en-US" dirty="0" smtClean="0">
                <a:cs typeface="+mn-ea"/>
                <a:sym typeface="+mn-lt"/>
              </a:rPr>
              <a:t>。</a:t>
            </a:r>
            <a:endParaRPr lang="zh-CN" altLang="en-US" dirty="0">
              <a:cs typeface="+mn-ea"/>
              <a:sym typeface="+mn-lt"/>
            </a:endParaRPr>
          </a:p>
        </p:txBody>
      </p:sp>
      <p:sp>
        <p:nvSpPr>
          <p:cNvPr id="9" name="Text Placeholder 4"/>
          <p:cNvSpPr txBox="1"/>
          <p:nvPr/>
        </p:nvSpPr>
        <p:spPr>
          <a:xfrm>
            <a:off x="4313555" y="6071235"/>
            <a:ext cx="1516380" cy="366395"/>
          </a:xfrm>
          <a:prstGeom prst="rect">
            <a:avLst/>
          </a:prstGeom>
          <a:solidFill>
            <a:schemeClr val="accent5">
              <a:lumMod val="40000"/>
              <a:lumOff val="60000"/>
            </a:schemeClr>
          </a:solidFill>
          <a:ln>
            <a:solidFill>
              <a:schemeClr val="accent5">
                <a:lumMod val="40000"/>
                <a:lumOff val="60000"/>
              </a:schemeClr>
            </a:solidFill>
          </a:ln>
        </p:spPr>
        <p:txBody>
          <a:bodyPr wrap="square" lIns="121917" tIns="60958" rIns="121917" bIns="60958" anchor="ctr">
            <a:spAutoFit/>
          </a:bodyPr>
          <a:lstStyle>
            <a:defPPr>
              <a:defRPr lang="en-US"/>
            </a:defPPr>
            <a:lvl1pPr indent="0" defTabSz="914400">
              <a:spcBef>
                <a:spcPct val="20000"/>
              </a:spcBef>
              <a:buFont typeface="Arial" panose="020B0604020202020204" pitchFamily="34" charset="0"/>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ctr"/>
            <a:r>
              <a:rPr lang="zh-CN" altLang="en-US" dirty="0">
                <a:latin typeface="+mn-lt"/>
                <a:ea typeface="+mn-ea"/>
                <a:cs typeface="+mn-ea"/>
                <a:sym typeface="+mn-lt"/>
              </a:rPr>
              <a:t>参考效果</a:t>
            </a:r>
            <a:endParaRPr lang="en-GB" altLang="zh-CN" dirty="0">
              <a:latin typeface="+mn-lt"/>
              <a:ea typeface="+mn-ea"/>
              <a:cs typeface="+mn-ea"/>
              <a:sym typeface="+mn-lt"/>
            </a:endParaRPr>
          </a:p>
        </p:txBody>
      </p:sp>
      <p:pic>
        <p:nvPicPr>
          <p:cNvPr id="2" name="图片 1"/>
          <p:cNvPicPr>
            <a:picLocks noChangeAspect="1"/>
          </p:cNvPicPr>
          <p:nvPr>
            <p:custDataLst>
              <p:tags r:id="rId1"/>
            </p:custDataLst>
          </p:nvPr>
        </p:nvPicPr>
        <p:blipFill>
          <a:blip r:embed="rId2"/>
          <a:srcRect r="50603"/>
          <a:stretch>
            <a:fillRect/>
          </a:stretch>
        </p:blipFill>
        <p:spPr>
          <a:xfrm>
            <a:off x="6085840" y="2660650"/>
            <a:ext cx="2872740" cy="2468880"/>
          </a:xfrm>
          <a:prstGeom prst="rect">
            <a:avLst/>
          </a:prstGeom>
        </p:spPr>
      </p:pic>
      <p:pic>
        <p:nvPicPr>
          <p:cNvPr id="3" name="图片 2"/>
          <p:cNvPicPr>
            <a:picLocks noChangeAspect="1"/>
          </p:cNvPicPr>
          <p:nvPr>
            <p:custDataLst>
              <p:tags r:id="rId3"/>
            </p:custDataLst>
          </p:nvPr>
        </p:nvPicPr>
        <p:blipFill>
          <a:blip r:embed="rId2"/>
          <a:srcRect l="50723"/>
          <a:stretch>
            <a:fillRect/>
          </a:stretch>
        </p:blipFill>
        <p:spPr>
          <a:xfrm>
            <a:off x="9030335" y="2660650"/>
            <a:ext cx="2865120" cy="24688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a:spLocks noChangeArrowheads="1"/>
          </p:cNvSpPr>
          <p:nvPr>
            <p:custDataLst>
              <p:tags r:id="rId1"/>
            </p:custDataLst>
          </p:nvPr>
        </p:nvSpPr>
        <p:spPr bwMode="auto">
          <a:xfrm>
            <a:off x="6772106" y="444222"/>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综合实训</a:t>
            </a:r>
            <a:endParaRPr lang="en-US" altLang="zh-CN" sz="2400" b="1" dirty="0">
              <a:solidFill>
                <a:schemeClr val="accent1"/>
              </a:solidFill>
              <a:latin typeface="+mn-lt"/>
              <a:ea typeface="+mn-ea"/>
              <a:cs typeface="+mn-ea"/>
              <a:sym typeface="+mn-lt"/>
            </a:endParaRPr>
          </a:p>
        </p:txBody>
      </p:sp>
      <p:sp>
        <p:nvSpPr>
          <p:cNvPr id="77" name="TextBox 25"/>
          <p:cNvSpPr/>
          <p:nvPr>
            <p:custDataLst>
              <p:tags r:id="rId2"/>
            </p:custDataLst>
          </p:nvPr>
        </p:nvSpPr>
        <p:spPr>
          <a:xfrm flipH="1">
            <a:off x="8958725" y="413466"/>
            <a:ext cx="3229808" cy="400067"/>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000" dirty="0">
                <a:solidFill>
                  <a:schemeClr val="bg1"/>
                </a:solidFill>
                <a:cs typeface="+mn-ea"/>
                <a:sym typeface="+mn-lt"/>
              </a:rPr>
              <a:t>Comprehensive Training</a:t>
            </a:r>
            <a:endParaRPr lang="en-US" altLang="zh-CN" sz="2000" dirty="0">
              <a:solidFill>
                <a:schemeClr val="bg1"/>
              </a:solidFill>
              <a:cs typeface="+mn-ea"/>
              <a:sym typeface="+mn-lt"/>
            </a:endParaRPr>
          </a:p>
        </p:txBody>
      </p:sp>
      <p:sp>
        <p:nvSpPr>
          <p:cNvPr id="78" name="矩形 77"/>
          <p:cNvSpPr/>
          <p:nvPr>
            <p:custDataLst>
              <p:tags r:id="rId3"/>
            </p:custDataLst>
          </p:nvPr>
        </p:nvSpPr>
        <p:spPr>
          <a:xfrm>
            <a:off x="1048102" y="1108754"/>
            <a:ext cx="3704590" cy="460375"/>
          </a:xfrm>
          <a:prstGeom prst="rect">
            <a:avLst/>
          </a:prstGeom>
        </p:spPr>
        <p:txBody>
          <a:bodyPr wrap="none">
            <a:spAutoFit/>
          </a:bodyPr>
          <a:lstStyle/>
          <a:p>
            <a:pPr algn="l"/>
            <a:r>
              <a:rPr lang="zh-CN" altLang="en-US">
                <a:solidFill>
                  <a:srgbClr val="E5450F"/>
                </a:solidFill>
                <a:cs typeface="+mn-ea"/>
                <a:sym typeface="+mn-lt"/>
              </a:rPr>
              <a:t>实训二  详细分析竞品数据</a:t>
            </a:r>
            <a:endParaRPr lang="zh-CN" altLang="en-US">
              <a:solidFill>
                <a:srgbClr val="E5450F"/>
              </a:solidFill>
              <a:cs typeface="+mn-ea"/>
              <a:sym typeface="+mn-lt"/>
            </a:endParaRPr>
          </a:p>
        </p:txBody>
      </p:sp>
      <p:sp>
        <p:nvSpPr>
          <p:cNvPr id="81" name="内容占位符 2"/>
          <p:cNvSpPr txBox="1"/>
          <p:nvPr>
            <p:custDataLst>
              <p:tags r:id="rId4"/>
            </p:custDataLst>
          </p:nvPr>
        </p:nvSpPr>
        <p:spPr>
          <a:xfrm>
            <a:off x="877570" y="2033270"/>
            <a:ext cx="4424680" cy="3463290"/>
          </a:xfrm>
          <a:prstGeom prst="rect">
            <a:avLst/>
          </a:prstGeom>
        </p:spPr>
        <p:txBody>
          <a:bodyPr>
            <a:normAutofit/>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cs typeface="+mn-ea"/>
                <a:sym typeface="+mn-lt"/>
              </a:rPr>
              <a:t>实训</a:t>
            </a:r>
            <a:r>
              <a:rPr lang="zh-CN" altLang="en-US" b="1" dirty="0" smtClean="0">
                <a:cs typeface="+mn-ea"/>
                <a:sym typeface="+mn-lt"/>
              </a:rPr>
              <a:t>目标：</a:t>
            </a:r>
            <a:r>
              <a:rPr lang="zh-CN" altLang="en-US" dirty="0">
                <a:cs typeface="+mn-ea"/>
                <a:sym typeface="+mn-lt"/>
              </a:rPr>
              <a:t>使用图表分析竞争商品的销售变化趋势和销售高峰。</a:t>
            </a:r>
            <a:endParaRPr lang="zh-CN" altLang="en-US" dirty="0">
              <a:cs typeface="+mn-ea"/>
              <a:sym typeface="+mn-lt"/>
            </a:endParaRPr>
          </a:p>
          <a:p>
            <a:r>
              <a:rPr lang="zh-CN" altLang="en-US" b="1" dirty="0">
                <a:cs typeface="+mn-ea"/>
                <a:sym typeface="+mn-lt"/>
              </a:rPr>
              <a:t>实</a:t>
            </a:r>
            <a:r>
              <a:rPr lang="zh-CN" altLang="en-US" b="1" dirty="0" smtClean="0">
                <a:cs typeface="+mn-ea"/>
                <a:sym typeface="+mn-lt"/>
              </a:rPr>
              <a:t>训描述：</a:t>
            </a:r>
            <a:r>
              <a:rPr lang="zh-CN" altLang="en-US" dirty="0">
                <a:cs typeface="+mn-ea"/>
                <a:sym typeface="+mn-lt"/>
              </a:rPr>
              <a:t>打开“竞品数据 .xlsx”文件，使用 TEXT 函数得到星期数据，建立数据透视图，汇总销量数据，然后建立日销售额折线图</a:t>
            </a:r>
            <a:r>
              <a:rPr lang="zh-CN" altLang="en-US" dirty="0" smtClean="0">
                <a:cs typeface="+mn-ea"/>
                <a:sym typeface="+mn-lt"/>
              </a:rPr>
              <a:t>。</a:t>
            </a:r>
            <a:endParaRPr lang="zh-CN" altLang="en-US" dirty="0">
              <a:cs typeface="+mn-ea"/>
              <a:sym typeface="+mn-lt"/>
            </a:endParaRPr>
          </a:p>
        </p:txBody>
      </p:sp>
      <p:sp>
        <p:nvSpPr>
          <p:cNvPr id="9" name="Text Placeholder 4"/>
          <p:cNvSpPr txBox="1"/>
          <p:nvPr>
            <p:custDataLst>
              <p:tags r:id="rId5"/>
            </p:custDataLst>
          </p:nvPr>
        </p:nvSpPr>
        <p:spPr>
          <a:xfrm>
            <a:off x="3622675" y="6071235"/>
            <a:ext cx="1516380" cy="366395"/>
          </a:xfrm>
          <a:prstGeom prst="rect">
            <a:avLst/>
          </a:prstGeom>
          <a:solidFill>
            <a:schemeClr val="accent5">
              <a:lumMod val="40000"/>
              <a:lumOff val="60000"/>
            </a:schemeClr>
          </a:solidFill>
          <a:ln>
            <a:solidFill>
              <a:schemeClr val="accent5">
                <a:lumMod val="40000"/>
                <a:lumOff val="60000"/>
              </a:schemeClr>
            </a:solidFill>
          </a:ln>
        </p:spPr>
        <p:txBody>
          <a:bodyPr wrap="square" lIns="121917" tIns="60958" rIns="121917" bIns="60958" anchor="ctr">
            <a:spAutoFit/>
          </a:bodyPr>
          <a:lstStyle>
            <a:defPPr>
              <a:defRPr lang="en-US"/>
            </a:defPPr>
            <a:lvl1pPr indent="0" defTabSz="914400">
              <a:spcBef>
                <a:spcPct val="20000"/>
              </a:spcBef>
              <a:buFont typeface="Arial" panose="020B0604020202020204" pitchFamily="34" charset="0"/>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ctr"/>
            <a:r>
              <a:rPr lang="zh-CN" altLang="en-US" dirty="0">
                <a:latin typeface="+mn-lt"/>
                <a:ea typeface="+mn-ea"/>
                <a:cs typeface="+mn-ea"/>
                <a:sym typeface="+mn-lt"/>
              </a:rPr>
              <a:t>参考效果</a:t>
            </a:r>
            <a:endParaRPr lang="en-GB" altLang="zh-CN" dirty="0">
              <a:latin typeface="+mn-lt"/>
              <a:ea typeface="+mn-ea"/>
              <a:cs typeface="+mn-ea"/>
              <a:sym typeface="+mn-lt"/>
            </a:endParaRPr>
          </a:p>
        </p:txBody>
      </p:sp>
      <p:pic>
        <p:nvPicPr>
          <p:cNvPr id="5" name="图片 4"/>
          <p:cNvPicPr>
            <a:picLocks noChangeAspect="1"/>
          </p:cNvPicPr>
          <p:nvPr>
            <p:custDataLst>
              <p:tags r:id="rId6"/>
            </p:custDataLst>
          </p:nvPr>
        </p:nvPicPr>
        <p:blipFill>
          <a:blip r:embed="rId7"/>
          <a:stretch>
            <a:fillRect/>
          </a:stretch>
        </p:blipFill>
        <p:spPr>
          <a:xfrm>
            <a:off x="5485130" y="2114550"/>
            <a:ext cx="6317615" cy="314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5698659" y="2519558"/>
            <a:ext cx="5866754" cy="916106"/>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smtClean="0">
                <a:solidFill>
                  <a:schemeClr val="accent1"/>
                </a:solidFill>
                <a:latin typeface="+mn-lt"/>
                <a:cs typeface="+mn-ea"/>
                <a:sym typeface="+mn-lt"/>
              </a:rPr>
              <a:t>祝：学有所成！</a:t>
            </a:r>
            <a:endParaRPr lang="id-ID" altLang="zh-CN" sz="4800" b="1" dirty="0">
              <a:solidFill>
                <a:schemeClr val="accent1"/>
              </a:solidFill>
              <a:latin typeface="+mn-lt"/>
              <a:cs typeface="+mn-ea"/>
              <a:sym typeface="+mn-lt"/>
            </a:endParaRPr>
          </a:p>
        </p:txBody>
      </p:sp>
      <p:sp>
        <p:nvSpPr>
          <p:cNvPr id="9" name="TextBox 6"/>
          <p:cNvSpPr txBox="1">
            <a:spLocks noChangeArrowheads="1"/>
          </p:cNvSpPr>
          <p:nvPr/>
        </p:nvSpPr>
        <p:spPr bwMode="auto">
          <a:xfrm>
            <a:off x="5776971" y="3620998"/>
            <a:ext cx="5710129" cy="42799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000" dirty="0">
                <a:solidFill>
                  <a:schemeClr val="accent1"/>
                </a:solidFill>
                <a:latin typeface="+mn-lt"/>
                <a:ea typeface="+mn-ea"/>
                <a:cs typeface="+mn-ea"/>
                <a:sym typeface="+mn-lt"/>
              </a:rPr>
              <a:t>数据化运营管理（第</a:t>
            </a:r>
            <a:r>
              <a:rPr lang="en-US" altLang="zh-CN" sz="2000" dirty="0">
                <a:solidFill>
                  <a:schemeClr val="accent1"/>
                </a:solidFill>
                <a:latin typeface="+mn-lt"/>
                <a:ea typeface="+mn-ea"/>
                <a:cs typeface="+mn-ea"/>
                <a:sym typeface="+mn-lt"/>
              </a:rPr>
              <a:t>2</a:t>
            </a:r>
            <a:r>
              <a:rPr lang="zh-CN" altLang="en-US" sz="2000" dirty="0">
                <a:solidFill>
                  <a:schemeClr val="accent1"/>
                </a:solidFill>
                <a:latin typeface="+mn-lt"/>
                <a:ea typeface="+mn-ea"/>
                <a:cs typeface="+mn-ea"/>
                <a:sym typeface="+mn-lt"/>
              </a:rPr>
              <a:t>版</a:t>
            </a:r>
            <a:r>
              <a:rPr lang="en-US" altLang="zh-CN" sz="2000" dirty="0">
                <a:solidFill>
                  <a:schemeClr val="accent1"/>
                </a:solidFill>
                <a:latin typeface="+mn-lt"/>
                <a:ea typeface="+mn-ea"/>
                <a:cs typeface="+mn-ea"/>
                <a:sym typeface="+mn-lt"/>
              </a:rPr>
              <a:t> </a:t>
            </a:r>
            <a:r>
              <a:rPr lang="zh-CN" altLang="en-US" sz="2000" dirty="0">
                <a:solidFill>
                  <a:schemeClr val="accent1"/>
                </a:solidFill>
                <a:latin typeface="+mn-lt"/>
                <a:ea typeface="+mn-ea"/>
                <a:cs typeface="+mn-ea"/>
                <a:sym typeface="+mn-lt"/>
              </a:rPr>
              <a:t>微课版）</a:t>
            </a:r>
            <a:endParaRPr lang="zh-CN" altLang="en-US" sz="2000" dirty="0">
              <a:solidFill>
                <a:schemeClr val="accent1"/>
              </a:solidFill>
              <a:latin typeface="+mn-lt"/>
              <a:ea typeface="+mn-ea"/>
              <a:cs typeface="+mn-ea"/>
              <a:sym typeface="+mn-lt"/>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1" name="矩形 10"/>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grpSp>
        <p:nvGrpSpPr>
          <p:cNvPr id="2" name="组合 1"/>
          <p:cNvGrpSpPr/>
          <p:nvPr/>
        </p:nvGrpSpPr>
        <p:grpSpPr>
          <a:xfrm>
            <a:off x="5903270" y="4289682"/>
            <a:ext cx="4635189" cy="364103"/>
            <a:chOff x="5903270" y="4289682"/>
            <a:chExt cx="4635189" cy="364103"/>
          </a:xfrm>
        </p:grpSpPr>
        <p:sp>
          <p:nvSpPr>
            <p:cNvPr id="7" name="TextBox 4"/>
            <p:cNvSpPr txBox="1"/>
            <p:nvPr/>
          </p:nvSpPr>
          <p:spPr>
            <a:xfrm>
              <a:off x="5903270" y="4289682"/>
              <a:ext cx="4635189" cy="361339"/>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endParaRPr lang="id-ID" altLang="zh-CN" sz="1300" dirty="0">
                <a:solidFill>
                  <a:schemeClr val="accent1"/>
                </a:solidFill>
                <a:latin typeface="+mn-lt"/>
                <a:cs typeface="+mn-ea"/>
                <a:sym typeface="+mn-lt"/>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5208" y="4312713"/>
              <a:ext cx="1638608" cy="341072"/>
            </a:xfrm>
            <a:prstGeom prst="rect">
              <a:avLst/>
            </a:prstGeom>
          </p:spPr>
        </p:pic>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43" y="546712"/>
            <a:ext cx="5761775" cy="57528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Scale>
                                      <p:cBhvr>
                                        <p:cTn id="14"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xEl>
                                              <p:pRg st="0" end="0"/>
                                            </p:txEl>
                                          </p:spTgt>
                                        </p:tgtEl>
                                        <p:attrNameLst>
                                          <p:attrName>ppt_x</p:attrName>
                                          <p:attrName>ppt_y</p:attrName>
                                        </p:attrNameLst>
                                      </p:cBhvr>
                                    </p:animMotion>
                                    <p:animEffect transition="in" filter="fade">
                                      <p:cBhvr>
                                        <p:cTn id="16" dur="1000"/>
                                        <p:tgtEl>
                                          <p:spTgt spid="8">
                                            <p:txEl>
                                              <p:pRg st="0" end="0"/>
                                            </p:tx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fltVal val="0"/>
                                          </p:val>
                                        </p:tav>
                                        <p:tav tm="100000">
                                          <p:val>
                                            <p:strVal val="#ppt_w"/>
                                          </p:val>
                                        </p:tav>
                                      </p:tavLst>
                                    </p:anim>
                                    <p:anim calcmode="lin" valueType="num">
                                      <p:cBhvr>
                                        <p:cTn id="21" dur="750" fill="hold"/>
                                        <p:tgtEl>
                                          <p:spTgt spid="9"/>
                                        </p:tgtEl>
                                        <p:attrNameLst>
                                          <p:attrName>ppt_h</p:attrName>
                                        </p:attrNameLst>
                                      </p:cBhvr>
                                      <p:tavLst>
                                        <p:tav tm="0">
                                          <p:val>
                                            <p:fltVal val="0"/>
                                          </p:val>
                                        </p:tav>
                                        <p:tav tm="100000">
                                          <p:val>
                                            <p:strVal val="#ppt_h"/>
                                          </p:val>
                                        </p:tav>
                                      </p:tavLst>
                                    </p:anim>
                                    <p:animEffect transition="in" filter="fade">
                                      <p:cBhvr>
                                        <p:cTn id="22" dur="750"/>
                                        <p:tgtEl>
                                          <p:spTgt spid="9"/>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bwMode="auto">
          <a:xfrm>
            <a:off x="0" y="1538870"/>
            <a:ext cx="12190413" cy="5320718"/>
          </a:xfrm>
          <a:prstGeom prst="rect">
            <a:avLst/>
          </a:prstGeom>
          <a:solidFill>
            <a:srgbClr val="3A98BC">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cs typeface="+mn-ea"/>
              <a:sym typeface="+mn-lt"/>
            </a:endParaRPr>
          </a:p>
        </p:txBody>
      </p:sp>
      <p:cxnSp>
        <p:nvCxnSpPr>
          <p:cNvPr id="70" name="直接连接符 69"/>
          <p:cNvCxnSpPr/>
          <p:nvPr/>
        </p:nvCxnSpPr>
        <p:spPr bwMode="auto">
          <a:xfrm flipH="1">
            <a:off x="667570" y="5525494"/>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flipH="1">
            <a:off x="667570" y="2481536"/>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flipH="1">
            <a:off x="667570" y="3881837"/>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Shape 120"/>
          <p:cNvSpPr/>
          <p:nvPr/>
        </p:nvSpPr>
        <p:spPr>
          <a:xfrm rot="912886" flipH="1">
            <a:off x="4760597" y="2756654"/>
            <a:ext cx="2769766" cy="213031"/>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8" name="Shape 122"/>
          <p:cNvSpPr/>
          <p:nvPr/>
        </p:nvSpPr>
        <p:spPr>
          <a:xfrm rot="20623009">
            <a:off x="5057058" y="3477618"/>
            <a:ext cx="2156665" cy="21303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grpSp>
        <p:nvGrpSpPr>
          <p:cNvPr id="21" name="Group 138"/>
          <p:cNvGrpSpPr/>
          <p:nvPr/>
        </p:nvGrpSpPr>
        <p:grpSpPr>
          <a:xfrm>
            <a:off x="4301734" y="1870023"/>
            <a:ext cx="1067036" cy="1067421"/>
            <a:chOff x="0" y="0"/>
            <a:chExt cx="1270000" cy="1270000"/>
          </a:xfrm>
        </p:grpSpPr>
        <p:sp>
          <p:nvSpPr>
            <p:cNvPr id="22" name="Shape 135"/>
            <p:cNvSpPr/>
            <p:nvPr/>
          </p:nvSpPr>
          <p:spPr>
            <a:xfrm>
              <a:off x="0" y="0"/>
              <a:ext cx="1270000" cy="1270000"/>
            </a:xfrm>
            <a:prstGeom prst="ellipse">
              <a:avLst/>
            </a:prstGeom>
            <a:solidFill>
              <a:schemeClr val="accent1">
                <a:hueOff val="-78595"/>
                <a:satOff val="12505"/>
                <a:lumOff val="13871"/>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23" name="Shape 136"/>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lgn="r">
                <a:defRPr>
                  <a:solidFill>
                    <a:srgbClr val="FFFFFF"/>
                  </a:solidFill>
                </a:defRPr>
              </a:pPr>
              <a:endParaRPr>
                <a:cs typeface="+mn-ea"/>
                <a:sym typeface="+mn-lt"/>
              </a:endParaRPr>
            </a:p>
          </p:txBody>
        </p:sp>
        <p:pic>
          <p:nvPicPr>
            <p:cNvPr id="24" name="pasted-image.pdf"/>
            <p:cNvPicPr>
              <a:picLocks noChangeAspect="1"/>
            </p:cNvPicPr>
            <p:nvPr/>
          </p:nvPicPr>
          <p:blipFill>
            <a:blip r:embed="rId1"/>
            <a:stretch>
              <a:fillRect/>
            </a:stretch>
          </p:blipFill>
          <p:spPr>
            <a:xfrm>
              <a:off x="400501" y="416289"/>
              <a:ext cx="468998" cy="437422"/>
            </a:xfrm>
            <a:prstGeom prst="rect">
              <a:avLst/>
            </a:prstGeom>
            <a:ln w="12700" cap="flat">
              <a:noFill/>
              <a:miter lim="400000"/>
              <a:headEnd/>
              <a:tailEnd/>
            </a:ln>
            <a:effectLst/>
          </p:spPr>
        </p:pic>
      </p:grpSp>
      <p:sp>
        <p:nvSpPr>
          <p:cNvPr id="34" name="Shape 148"/>
          <p:cNvSpPr/>
          <p:nvPr/>
        </p:nvSpPr>
        <p:spPr>
          <a:xfrm>
            <a:off x="933919" y="2043712"/>
            <a:ext cx="2154156"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海量图书方便查询</a:t>
            </a:r>
            <a:endParaRPr dirty="0">
              <a:latin typeface="+mn-lt"/>
              <a:ea typeface="+mn-ea"/>
              <a:cs typeface="+mn-ea"/>
              <a:sym typeface="+mn-lt"/>
            </a:endParaRPr>
          </a:p>
        </p:txBody>
      </p:sp>
      <p:sp>
        <p:nvSpPr>
          <p:cNvPr id="35" name="Shape 149"/>
          <p:cNvSpPr/>
          <p:nvPr/>
        </p:nvSpPr>
        <p:spPr>
          <a:xfrm>
            <a:off x="933920" y="3449668"/>
            <a:ext cx="1641261"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免费申请样书</a:t>
            </a:r>
            <a:endParaRPr dirty="0">
              <a:latin typeface="+mn-lt"/>
              <a:ea typeface="+mn-ea"/>
              <a:cs typeface="+mn-ea"/>
              <a:sym typeface="+mn-lt"/>
            </a:endParaRPr>
          </a:p>
        </p:txBody>
      </p:sp>
      <p:sp>
        <p:nvSpPr>
          <p:cNvPr id="36" name="Shape 150"/>
          <p:cNvSpPr/>
          <p:nvPr/>
        </p:nvSpPr>
        <p:spPr>
          <a:xfrm>
            <a:off x="933920" y="5096459"/>
            <a:ext cx="1641261"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下载配套资源</a:t>
            </a:r>
            <a:endParaRPr dirty="0">
              <a:latin typeface="+mn-lt"/>
              <a:ea typeface="+mn-ea"/>
              <a:cs typeface="+mn-ea"/>
              <a:sym typeface="+mn-lt"/>
            </a:endParaRPr>
          </a:p>
        </p:txBody>
      </p:sp>
      <p:sp>
        <p:nvSpPr>
          <p:cNvPr id="37" name="Shape 151"/>
          <p:cNvSpPr/>
          <p:nvPr/>
        </p:nvSpPr>
        <p:spPr>
          <a:xfrm>
            <a:off x="10070309" y="2780951"/>
            <a:ext cx="1128367"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优惠购书</a:t>
            </a:r>
            <a:endParaRPr dirty="0">
              <a:latin typeface="+mn-lt"/>
              <a:ea typeface="+mn-ea"/>
              <a:cs typeface="+mn-ea"/>
              <a:sym typeface="+mn-lt"/>
            </a:endParaRPr>
          </a:p>
        </p:txBody>
      </p:sp>
      <p:sp>
        <p:nvSpPr>
          <p:cNvPr id="38" name="Shape 152"/>
          <p:cNvSpPr/>
          <p:nvPr/>
        </p:nvSpPr>
        <p:spPr>
          <a:xfrm>
            <a:off x="10070309" y="4482752"/>
            <a:ext cx="1128367"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成为作者</a:t>
            </a:r>
            <a:endParaRPr dirty="0">
              <a:latin typeface="+mn-lt"/>
              <a:ea typeface="+mn-ea"/>
              <a:cs typeface="+mn-ea"/>
              <a:sym typeface="+mn-lt"/>
            </a:endParaRPr>
          </a:p>
        </p:txBody>
      </p:sp>
      <p:sp>
        <p:nvSpPr>
          <p:cNvPr id="48" name="Shape 162"/>
          <p:cNvSpPr/>
          <p:nvPr/>
        </p:nvSpPr>
        <p:spPr>
          <a:xfrm>
            <a:off x="9209423" y="1881441"/>
            <a:ext cx="102644" cy="318110"/>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cs typeface="+mn-ea"/>
              <a:sym typeface="+mn-lt"/>
            </a:endParaRPr>
          </a:p>
        </p:txBody>
      </p:sp>
      <p:sp>
        <p:nvSpPr>
          <p:cNvPr id="49" name="Shape 163"/>
          <p:cNvSpPr/>
          <p:nvPr/>
        </p:nvSpPr>
        <p:spPr>
          <a:xfrm>
            <a:off x="10901775" y="2157157"/>
            <a:ext cx="102644" cy="318110"/>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cs typeface="+mn-ea"/>
              <a:sym typeface="+mn-lt"/>
            </a:endParaRPr>
          </a:p>
        </p:txBody>
      </p:sp>
      <p:pic>
        <p:nvPicPr>
          <p:cNvPr id="50" name="pasted-image.pdf"/>
          <p:cNvPicPr>
            <a:picLocks noChangeAspect="1"/>
          </p:cNvPicPr>
          <p:nvPr/>
        </p:nvPicPr>
        <p:blipFill>
          <a:blip r:embed="rId2"/>
          <a:stretch>
            <a:fillRect/>
          </a:stretch>
        </p:blipFill>
        <p:spPr>
          <a:xfrm>
            <a:off x="484134" y="417927"/>
            <a:ext cx="3756062" cy="979166"/>
          </a:xfrm>
          <a:prstGeom prst="rect">
            <a:avLst/>
          </a:prstGeom>
          <a:ln w="12700">
            <a:miter lim="400000"/>
            <a:headEnd/>
            <a:tailEnd/>
          </a:ln>
        </p:spPr>
      </p:pic>
      <p:sp>
        <p:nvSpPr>
          <p:cNvPr id="51" name="Shape 165"/>
          <p:cNvSpPr/>
          <p:nvPr/>
        </p:nvSpPr>
        <p:spPr>
          <a:xfrm>
            <a:off x="4732490" y="395064"/>
            <a:ext cx="6418411" cy="1024890"/>
          </a:xfrm>
          <a:prstGeom prst="rect">
            <a:avLst/>
          </a:prstGeom>
          <a:ln w="12700">
            <a:miter lim="400000"/>
          </a:ln>
        </p:spPr>
        <p:txBody>
          <a:bodyPr wrap="squar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sz="2000" dirty="0">
              <a:cs typeface="+mn-ea"/>
              <a:sym typeface="+mn-lt"/>
            </a:endParaRPr>
          </a:p>
          <a:p>
            <a:pPr algn="l">
              <a:defRPr sz="1400">
                <a:solidFill>
                  <a:srgbClr val="000000"/>
                </a:solidFill>
                <a:latin typeface="FZLTXIHJW-GB1-0"/>
                <a:ea typeface="FZLTXIHJW-GB1-0"/>
                <a:cs typeface="FZLTXIHJW-GB1-0"/>
                <a:sym typeface="FZLTXIHJW-GB1-0"/>
              </a:defRPr>
            </a:pPr>
            <a:r>
              <a:rPr lang="zh-CN" altLang="en-US" sz="2000" dirty="0" smtClean="0">
                <a:cs typeface="+mn-ea"/>
                <a:sym typeface="+mn-lt"/>
              </a:rPr>
              <a:t>更多</a:t>
            </a:r>
            <a:r>
              <a:rPr lang="zh-CN" altLang="en-US" sz="2000" b="1" dirty="0" smtClean="0">
                <a:cs typeface="+mn-ea"/>
                <a:sym typeface="+mn-lt"/>
              </a:rPr>
              <a:t>样书申请和资源下载需求，请登录人邮教育社区（www.ryjiaoyu.com)</a:t>
            </a:r>
            <a:endParaRPr lang="zh-CN" altLang="en-US" sz="2000" b="1" dirty="0" smtClean="0">
              <a:cs typeface="+mn-ea"/>
              <a:sym typeface="+mn-lt"/>
            </a:endParaRPr>
          </a:p>
        </p:txBody>
      </p:sp>
      <p:grpSp>
        <p:nvGrpSpPr>
          <p:cNvPr id="55" name="组合 54"/>
          <p:cNvGrpSpPr/>
          <p:nvPr/>
        </p:nvGrpSpPr>
        <p:grpSpPr>
          <a:xfrm>
            <a:off x="6993783" y="2687184"/>
            <a:ext cx="1067036" cy="1067421"/>
            <a:chOff x="6933148" y="4374243"/>
            <a:chExt cx="1270001" cy="1270000"/>
          </a:xfrm>
        </p:grpSpPr>
        <p:sp>
          <p:nvSpPr>
            <p:cNvPr id="52" name="Shape 166"/>
            <p:cNvSpPr/>
            <p:nvPr/>
          </p:nvSpPr>
          <p:spPr>
            <a:xfrm>
              <a:off x="6933148" y="4374243"/>
              <a:ext cx="1270001" cy="1270000"/>
            </a:xfrm>
            <a:prstGeom prst="ellipse">
              <a:avLst/>
            </a:prstGeom>
            <a:solidFill>
              <a:schemeClr val="accent2">
                <a:hueOff val="50042"/>
                <a:satOff val="8963"/>
                <a:lumOff val="14616"/>
              </a:scheme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53" name="Shape 167"/>
            <p:cNvSpPr/>
            <p:nvPr/>
          </p:nvSpPr>
          <p:spPr>
            <a:xfrm>
              <a:off x="7135975" y="4577069"/>
              <a:ext cx="864348" cy="864348"/>
            </a:xfrm>
            <a:prstGeom prst="ellipse">
              <a:avLst/>
            </a:prstGeom>
            <a:solidFill>
              <a:srgbClr val="FFFFFF"/>
            </a:solidFill>
            <a:ln w="12700">
              <a:miter lim="400000"/>
            </a:ln>
          </p:spPr>
          <p:txBody>
            <a:bodyPr lIns="50800" tIns="50800" rIns="50800" bIns="50800" anchor="ctr"/>
            <a:lstStyle/>
            <a:p>
              <a:pPr>
                <a:defRPr>
                  <a:solidFill>
                    <a:srgbClr val="FFFFFF"/>
                  </a:solidFill>
                </a:defRPr>
              </a:pPr>
              <a:endParaRPr>
                <a:cs typeface="+mn-ea"/>
                <a:sym typeface="+mn-lt"/>
              </a:endParaRPr>
            </a:p>
          </p:txBody>
        </p:sp>
        <p:pic>
          <p:nvPicPr>
            <p:cNvPr id="54" name="pasted-image.pdf"/>
            <p:cNvPicPr>
              <a:picLocks noChangeAspect="1"/>
            </p:cNvPicPr>
            <p:nvPr/>
          </p:nvPicPr>
          <p:blipFill>
            <a:blip r:embed="rId3"/>
            <a:stretch>
              <a:fillRect/>
            </a:stretch>
          </p:blipFill>
          <p:spPr>
            <a:xfrm>
              <a:off x="7301327" y="4756861"/>
              <a:ext cx="533645" cy="504764"/>
            </a:xfrm>
            <a:prstGeom prst="rect">
              <a:avLst/>
            </a:prstGeom>
            <a:ln w="12700">
              <a:miter lim="400000"/>
              <a:headEnd/>
              <a:tailEnd/>
            </a:ln>
          </p:spPr>
        </p:pic>
      </p:grpSp>
      <p:sp>
        <p:nvSpPr>
          <p:cNvPr id="56" name="Shape 120"/>
          <p:cNvSpPr/>
          <p:nvPr/>
        </p:nvSpPr>
        <p:spPr>
          <a:xfrm rot="1370647" flipH="1">
            <a:off x="4743942" y="4272536"/>
            <a:ext cx="2769766" cy="213031"/>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57" name="Shape 122"/>
          <p:cNvSpPr/>
          <p:nvPr/>
        </p:nvSpPr>
        <p:spPr>
          <a:xfrm rot="21144047">
            <a:off x="5029241" y="4972887"/>
            <a:ext cx="2156665" cy="21303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grpSp>
        <p:nvGrpSpPr>
          <p:cNvPr id="9" name="Group 126"/>
          <p:cNvGrpSpPr/>
          <p:nvPr/>
        </p:nvGrpSpPr>
        <p:grpSpPr>
          <a:xfrm>
            <a:off x="4265993" y="3365308"/>
            <a:ext cx="1067036" cy="1067422"/>
            <a:chOff x="0" y="0"/>
            <a:chExt cx="1270000" cy="1270000"/>
          </a:xfrm>
        </p:grpSpPr>
        <p:sp>
          <p:nvSpPr>
            <p:cNvPr id="10" name="Shape 123"/>
            <p:cNvSpPr/>
            <p:nvPr/>
          </p:nvSpPr>
          <p:spPr>
            <a:xfrm>
              <a:off x="0" y="0"/>
              <a:ext cx="1270000" cy="1270000"/>
            </a:xfrm>
            <a:prstGeom prst="ellipse">
              <a:avLst/>
            </a:prstGeom>
            <a:solidFill>
              <a:srgbClr val="0AB79B"/>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1" name="Shape 124"/>
            <p:cNvSpPr/>
            <p:nvPr/>
          </p:nvSpPr>
          <p:spPr>
            <a:xfrm>
              <a:off x="202826" y="193691"/>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700">
                  <a:solidFill>
                    <a:srgbClr val="FFFFFF"/>
                  </a:solidFill>
                </a:defRPr>
              </a:pPr>
              <a:endParaRPr>
                <a:cs typeface="+mn-ea"/>
                <a:sym typeface="+mn-lt"/>
              </a:endParaRPr>
            </a:p>
          </p:txBody>
        </p:sp>
        <p:pic>
          <p:nvPicPr>
            <p:cNvPr id="12" name="pasted-image.pdf"/>
            <p:cNvPicPr>
              <a:picLocks noChangeAspect="1"/>
            </p:cNvPicPr>
            <p:nvPr/>
          </p:nvPicPr>
          <p:blipFill>
            <a:blip r:embed="rId4"/>
            <a:stretch>
              <a:fillRect/>
            </a:stretch>
          </p:blipFill>
          <p:spPr>
            <a:xfrm>
              <a:off x="377088" y="373483"/>
              <a:ext cx="515823" cy="504765"/>
            </a:xfrm>
            <a:prstGeom prst="rect">
              <a:avLst/>
            </a:prstGeom>
            <a:ln w="12700" cap="flat">
              <a:noFill/>
              <a:miter lim="400000"/>
              <a:headEnd/>
              <a:tailEnd/>
            </a:ln>
            <a:effectLst/>
          </p:spPr>
        </p:pic>
      </p:grpSp>
      <p:sp>
        <p:nvSpPr>
          <p:cNvPr id="60" name="TextBox 59"/>
          <p:cNvSpPr txBox="1"/>
          <p:nvPr/>
        </p:nvSpPr>
        <p:spPr>
          <a:xfrm>
            <a:off x="768691" y="2548187"/>
            <a:ext cx="3709413" cy="707886"/>
          </a:xfrm>
          <a:prstGeom prst="rect">
            <a:avLst/>
          </a:prstGeom>
          <a:noFill/>
        </p:spPr>
        <p:txBody>
          <a:bodyPr wrap="square" rtlCol="0">
            <a:spAutoFit/>
          </a:bodyPr>
          <a:lstStyle/>
          <a:p>
            <a:r>
              <a:rPr lang="zh-CN" altLang="en-US" sz="2000" dirty="0">
                <a:cs typeface="+mn-ea"/>
                <a:sym typeface="+mn-lt"/>
              </a:rPr>
              <a:t>囊括各大品类，您想要的</a:t>
            </a:r>
            <a:r>
              <a:rPr lang="zh-CN" altLang="en-US" sz="2000" dirty="0" smtClean="0">
                <a:cs typeface="+mn-ea"/>
                <a:sym typeface="+mn-lt"/>
              </a:rPr>
              <a:t>应有尽有</a:t>
            </a:r>
            <a:endParaRPr lang="zh-CN" altLang="en-US" sz="2000" dirty="0">
              <a:cs typeface="+mn-ea"/>
              <a:sym typeface="+mn-lt"/>
            </a:endParaRPr>
          </a:p>
        </p:txBody>
      </p:sp>
      <p:cxnSp>
        <p:nvCxnSpPr>
          <p:cNvPr id="65" name="直接连接符 64"/>
          <p:cNvCxnSpPr/>
          <p:nvPr/>
        </p:nvCxnSpPr>
        <p:spPr bwMode="auto">
          <a:xfrm>
            <a:off x="8060819" y="3233345"/>
            <a:ext cx="3407980"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连接符 65"/>
          <p:cNvCxnSpPr/>
          <p:nvPr/>
        </p:nvCxnSpPr>
        <p:spPr bwMode="auto">
          <a:xfrm>
            <a:off x="7941694" y="4904147"/>
            <a:ext cx="3527105"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30"/>
          <p:cNvGrpSpPr/>
          <p:nvPr/>
        </p:nvGrpSpPr>
        <p:grpSpPr>
          <a:xfrm>
            <a:off x="4320247" y="4973358"/>
            <a:ext cx="1067036" cy="1067422"/>
            <a:chOff x="0" y="0"/>
            <a:chExt cx="1270000" cy="1270000"/>
          </a:xfrm>
        </p:grpSpPr>
        <p:sp>
          <p:nvSpPr>
            <p:cNvPr id="14" name="Shape 127"/>
            <p:cNvSpPr/>
            <p:nvPr/>
          </p:nvSpPr>
          <p:spPr>
            <a:xfrm>
              <a:off x="0" y="0"/>
              <a:ext cx="1270000" cy="1270000"/>
            </a:xfrm>
            <a:prstGeom prst="ellipse">
              <a:avLst/>
            </a:prstGeom>
            <a:solidFill>
              <a:schemeClr val="accent6">
                <a:hueOff val="-193447"/>
                <a:satOff val="3713"/>
                <a:lumOff val="11329"/>
                <a:alpha val="90000"/>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5" name="Shape 128"/>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pic>
          <p:nvPicPr>
            <p:cNvPr id="16" name="pasted-image.pdf"/>
            <p:cNvPicPr>
              <a:picLocks noChangeAspect="1"/>
            </p:cNvPicPr>
            <p:nvPr/>
          </p:nvPicPr>
          <p:blipFill>
            <a:blip r:embed="rId5"/>
            <a:stretch>
              <a:fillRect/>
            </a:stretch>
          </p:blipFill>
          <p:spPr>
            <a:xfrm>
              <a:off x="377088" y="376184"/>
              <a:ext cx="515823" cy="517633"/>
            </a:xfrm>
            <a:prstGeom prst="rect">
              <a:avLst/>
            </a:prstGeom>
            <a:ln w="12700" cap="flat">
              <a:noFill/>
              <a:miter lim="400000"/>
              <a:headEnd/>
              <a:tailEnd/>
            </a:ln>
            <a:effectLst/>
          </p:spPr>
        </p:pic>
      </p:grpSp>
      <p:grpSp>
        <p:nvGrpSpPr>
          <p:cNvPr id="17" name="Group 134"/>
          <p:cNvGrpSpPr/>
          <p:nvPr/>
        </p:nvGrpSpPr>
        <p:grpSpPr>
          <a:xfrm>
            <a:off x="6993783" y="4398850"/>
            <a:ext cx="1067036" cy="1067421"/>
            <a:chOff x="0" y="0"/>
            <a:chExt cx="1270000" cy="1270000"/>
          </a:xfrm>
        </p:grpSpPr>
        <p:sp>
          <p:nvSpPr>
            <p:cNvPr id="18" name="Shape 131"/>
            <p:cNvSpPr/>
            <p:nvPr/>
          </p:nvSpPr>
          <p:spPr>
            <a:xfrm>
              <a:off x="0" y="0"/>
              <a:ext cx="1270000" cy="1270000"/>
            </a:xfrm>
            <a:prstGeom prst="ellipse">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9" name="Shape 132"/>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pic>
          <p:nvPicPr>
            <p:cNvPr id="20" name="pasted-image.pdf"/>
            <p:cNvPicPr>
              <a:picLocks noChangeAspect="1"/>
            </p:cNvPicPr>
            <p:nvPr/>
          </p:nvPicPr>
          <p:blipFill>
            <a:blip r:embed="rId6"/>
            <a:stretch>
              <a:fillRect/>
            </a:stretch>
          </p:blipFill>
          <p:spPr>
            <a:xfrm>
              <a:off x="458105" y="376184"/>
              <a:ext cx="353790" cy="517633"/>
            </a:xfrm>
            <a:prstGeom prst="rect">
              <a:avLst/>
            </a:prstGeom>
            <a:ln w="12700" cap="flat">
              <a:noFill/>
              <a:miter lim="400000"/>
              <a:headEnd/>
              <a:tailEnd/>
            </a:ln>
            <a:effectLst/>
          </p:spPr>
        </p:pic>
      </p:grpSp>
      <p:sp>
        <p:nvSpPr>
          <p:cNvPr id="71" name="TextBox 70"/>
          <p:cNvSpPr txBox="1"/>
          <p:nvPr/>
        </p:nvSpPr>
        <p:spPr>
          <a:xfrm>
            <a:off x="789915" y="3947467"/>
            <a:ext cx="3709413" cy="707886"/>
          </a:xfrm>
          <a:prstGeom prst="rect">
            <a:avLst/>
          </a:prstGeom>
          <a:noFill/>
        </p:spPr>
        <p:txBody>
          <a:bodyPr wrap="square" rtlCol="0">
            <a:spAutoFit/>
          </a:bodyPr>
          <a:lstStyle/>
          <a:p>
            <a:r>
              <a:rPr lang="zh-CN" altLang="en-US" sz="2000" dirty="0">
                <a:cs typeface="+mn-ea"/>
                <a:sym typeface="+mn-lt"/>
              </a:rPr>
              <a:t>教师免费申请样书</a:t>
            </a:r>
            <a:r>
              <a:rPr lang="zh-CN" altLang="en-US" sz="2000" dirty="0" smtClean="0">
                <a:cs typeface="+mn-ea"/>
                <a:sym typeface="+mn-lt"/>
              </a:rPr>
              <a:t>，</a:t>
            </a:r>
            <a:endParaRPr lang="en-US" altLang="zh-CN" sz="2000" dirty="0" smtClean="0">
              <a:cs typeface="+mn-ea"/>
              <a:sym typeface="+mn-lt"/>
            </a:endParaRPr>
          </a:p>
          <a:p>
            <a:r>
              <a:rPr lang="zh-CN" altLang="en-US" sz="2000" dirty="0" smtClean="0">
                <a:cs typeface="+mn-ea"/>
                <a:sym typeface="+mn-lt"/>
              </a:rPr>
              <a:t>我们</a:t>
            </a:r>
            <a:r>
              <a:rPr lang="zh-CN" altLang="en-US" sz="2000" dirty="0">
                <a:cs typeface="+mn-ea"/>
                <a:sym typeface="+mn-lt"/>
              </a:rPr>
              <a:t>将安排快递迅速送达</a:t>
            </a:r>
            <a:endParaRPr lang="zh-CN" altLang="en-US" sz="2000" dirty="0">
              <a:cs typeface="+mn-ea"/>
              <a:sym typeface="+mn-lt"/>
            </a:endParaRPr>
          </a:p>
        </p:txBody>
      </p:sp>
      <p:sp>
        <p:nvSpPr>
          <p:cNvPr id="72" name="TextBox 71"/>
          <p:cNvSpPr txBox="1"/>
          <p:nvPr/>
        </p:nvSpPr>
        <p:spPr>
          <a:xfrm>
            <a:off x="754175" y="5579007"/>
            <a:ext cx="4123129" cy="1015663"/>
          </a:xfrm>
          <a:prstGeom prst="rect">
            <a:avLst/>
          </a:prstGeom>
          <a:noFill/>
        </p:spPr>
        <p:txBody>
          <a:bodyPr wrap="square" rtlCol="0">
            <a:spAutoFit/>
          </a:bodyPr>
          <a:lstStyle/>
          <a:p>
            <a:r>
              <a:rPr lang="zh-CN" altLang="en-US" sz="2000" dirty="0">
                <a:cs typeface="+mn-ea"/>
                <a:sym typeface="+mn-lt"/>
              </a:rPr>
              <a:t>教学视频、</a:t>
            </a:r>
            <a:r>
              <a:rPr lang="en-US" altLang="zh-CN" sz="2000" dirty="0">
                <a:cs typeface="+mn-ea"/>
                <a:sym typeface="+mn-lt"/>
              </a:rPr>
              <a:t>PPT</a:t>
            </a:r>
            <a:r>
              <a:rPr lang="zh-CN" altLang="en-US" sz="2000" dirty="0">
                <a:cs typeface="+mn-ea"/>
                <a:sym typeface="+mn-lt"/>
              </a:rPr>
              <a:t>课件</a:t>
            </a:r>
            <a:r>
              <a:rPr lang="zh-CN" altLang="en-US" sz="2000" dirty="0" smtClean="0">
                <a:cs typeface="+mn-ea"/>
                <a:sym typeface="+mn-lt"/>
              </a:rPr>
              <a:t>、教学</a:t>
            </a:r>
            <a:r>
              <a:rPr lang="zh-CN" altLang="en-US" sz="2000" dirty="0">
                <a:cs typeface="+mn-ea"/>
                <a:sym typeface="+mn-lt"/>
              </a:rPr>
              <a:t>案例</a:t>
            </a:r>
            <a:r>
              <a:rPr lang="zh-CN" altLang="en-US" sz="2000" dirty="0" smtClean="0">
                <a:cs typeface="+mn-ea"/>
                <a:sym typeface="+mn-lt"/>
              </a:rPr>
              <a:t>、</a:t>
            </a:r>
            <a:endParaRPr lang="en-US" altLang="zh-CN" sz="2000" dirty="0" smtClean="0">
              <a:cs typeface="+mn-ea"/>
              <a:sym typeface="+mn-lt"/>
            </a:endParaRPr>
          </a:p>
          <a:p>
            <a:r>
              <a:rPr lang="zh-CN" altLang="en-US" sz="2000" dirty="0" smtClean="0">
                <a:cs typeface="+mn-ea"/>
                <a:sym typeface="+mn-lt"/>
              </a:rPr>
              <a:t>习题</a:t>
            </a:r>
            <a:r>
              <a:rPr lang="zh-CN" altLang="en-US" sz="2000" dirty="0">
                <a:cs typeface="+mn-ea"/>
                <a:sym typeface="+mn-lt"/>
              </a:rPr>
              <a:t>答案</a:t>
            </a:r>
            <a:r>
              <a:rPr lang="zh-CN" altLang="en-US" sz="2000" dirty="0" smtClean="0">
                <a:cs typeface="+mn-ea"/>
                <a:sym typeface="+mn-lt"/>
              </a:rPr>
              <a:t>、模拟</a:t>
            </a:r>
            <a:r>
              <a:rPr lang="zh-CN" altLang="en-US" sz="2000" dirty="0">
                <a:cs typeface="+mn-ea"/>
                <a:sym typeface="+mn-lt"/>
              </a:rPr>
              <a:t>试卷等丰富资源</a:t>
            </a:r>
            <a:endParaRPr lang="zh-CN" altLang="en-US" sz="2000" dirty="0">
              <a:cs typeface="+mn-ea"/>
              <a:sym typeface="+mn-lt"/>
            </a:endParaRPr>
          </a:p>
          <a:p>
            <a:r>
              <a:rPr lang="zh-CN" altLang="en-US" sz="2000" dirty="0">
                <a:cs typeface="+mn-ea"/>
                <a:sym typeface="+mn-lt"/>
              </a:rPr>
              <a:t>免费下载</a:t>
            </a:r>
            <a:endParaRPr lang="zh-CN" altLang="en-US" sz="2000" dirty="0">
              <a:cs typeface="+mn-ea"/>
              <a:sym typeface="+mn-lt"/>
            </a:endParaRPr>
          </a:p>
        </p:txBody>
      </p:sp>
      <p:sp>
        <p:nvSpPr>
          <p:cNvPr id="73" name="TextBox 72"/>
          <p:cNvSpPr txBox="1"/>
          <p:nvPr/>
        </p:nvSpPr>
        <p:spPr>
          <a:xfrm>
            <a:off x="8518967" y="3244861"/>
            <a:ext cx="2866371" cy="707886"/>
          </a:xfrm>
          <a:prstGeom prst="rect">
            <a:avLst/>
          </a:prstGeom>
          <a:noFill/>
        </p:spPr>
        <p:txBody>
          <a:bodyPr wrap="square" rtlCol="0">
            <a:spAutoFit/>
          </a:bodyPr>
          <a:lstStyle/>
          <a:p>
            <a:pPr algn="r"/>
            <a:r>
              <a:rPr lang="zh-CN" altLang="en-US" sz="2000" dirty="0">
                <a:cs typeface="+mn-ea"/>
                <a:sym typeface="+mn-lt"/>
              </a:rPr>
              <a:t>教师可以申请最低折扣</a:t>
            </a:r>
            <a:endParaRPr lang="zh-CN" altLang="en-US" sz="2000" dirty="0">
              <a:cs typeface="+mn-ea"/>
              <a:sym typeface="+mn-lt"/>
            </a:endParaRPr>
          </a:p>
          <a:p>
            <a:pPr algn="r"/>
            <a:r>
              <a:rPr lang="zh-CN" altLang="en-US" sz="2000" dirty="0">
                <a:cs typeface="+mn-ea"/>
                <a:sym typeface="+mn-lt"/>
              </a:rPr>
              <a:t>学生直接优惠购买图书</a:t>
            </a:r>
            <a:endParaRPr lang="zh-CN" altLang="en-US" sz="2000" dirty="0">
              <a:cs typeface="+mn-ea"/>
              <a:sym typeface="+mn-lt"/>
            </a:endParaRPr>
          </a:p>
        </p:txBody>
      </p:sp>
      <p:sp>
        <p:nvSpPr>
          <p:cNvPr id="74" name="TextBox 73"/>
          <p:cNvSpPr txBox="1"/>
          <p:nvPr/>
        </p:nvSpPr>
        <p:spPr>
          <a:xfrm>
            <a:off x="8199504" y="4994837"/>
            <a:ext cx="3269295" cy="1015663"/>
          </a:xfrm>
          <a:prstGeom prst="rect">
            <a:avLst/>
          </a:prstGeom>
          <a:noFill/>
        </p:spPr>
        <p:txBody>
          <a:bodyPr wrap="square" rtlCol="0">
            <a:spAutoFit/>
          </a:bodyPr>
          <a:lstStyle/>
          <a:p>
            <a:pPr algn="r"/>
            <a:r>
              <a:rPr lang="zh-CN" altLang="en-US" sz="2000" dirty="0">
                <a:cs typeface="+mn-ea"/>
                <a:sym typeface="+mn-lt"/>
              </a:rPr>
              <a:t>欢迎写文章／投稿，</a:t>
            </a:r>
            <a:r>
              <a:rPr lang="zh-CN" altLang="en-US" sz="2000" dirty="0" smtClean="0">
                <a:cs typeface="+mn-ea"/>
                <a:sym typeface="+mn-lt"/>
              </a:rPr>
              <a:t>我们</a:t>
            </a:r>
            <a:r>
              <a:rPr lang="zh-CN" altLang="en-US" sz="2000" dirty="0">
                <a:cs typeface="+mn-ea"/>
                <a:sym typeface="+mn-lt"/>
              </a:rPr>
              <a:t>强大的编辑团队将</a:t>
            </a:r>
            <a:r>
              <a:rPr lang="zh-CN" altLang="en-US" sz="2000" dirty="0" smtClean="0">
                <a:cs typeface="+mn-ea"/>
                <a:sym typeface="+mn-lt"/>
              </a:rPr>
              <a:t>为您</a:t>
            </a:r>
            <a:r>
              <a:rPr lang="zh-CN" altLang="en-US" sz="2000" dirty="0">
                <a:cs typeface="+mn-ea"/>
                <a:sym typeface="+mn-lt"/>
              </a:rPr>
              <a:t>提供专业和高效的</a:t>
            </a:r>
            <a:r>
              <a:rPr lang="zh-CN" altLang="en-US" sz="2000" dirty="0" smtClean="0">
                <a:cs typeface="+mn-ea"/>
                <a:sym typeface="+mn-lt"/>
              </a:rPr>
              <a:t>编辑</a:t>
            </a:r>
            <a:r>
              <a:rPr lang="zh-CN" altLang="en-US" sz="2000" dirty="0">
                <a:cs typeface="+mn-ea"/>
                <a:sym typeface="+mn-lt"/>
              </a:rPr>
              <a:t>出版服务</a:t>
            </a:r>
            <a:endParaRPr lang="zh-CN" altLang="en-US" sz="2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r>
              <a:rPr lang="zh-CN" altLang="en-US">
                <a:latin typeface="+mn-lt"/>
                <a:ea typeface="+mn-ea"/>
                <a:cs typeface="+mn-ea"/>
                <a:sym typeface="+mn-lt"/>
              </a:rPr>
              <a:t>一、竞争对手的分类与界定</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2" name="矩形 61"/>
          <p:cNvSpPr/>
          <p:nvPr>
            <p:custDataLst>
              <p:tags r:id="rId3"/>
            </p:custDataLst>
          </p:nvPr>
        </p:nvSpPr>
        <p:spPr>
          <a:xfrm>
            <a:off x="838091" y="1137497"/>
            <a:ext cx="3230880" cy="460375"/>
          </a:xfrm>
          <a:prstGeom prst="rect">
            <a:avLst/>
          </a:prstGeom>
        </p:spPr>
        <p:txBody>
          <a:bodyPr wrap="none">
            <a:spAutoFit/>
          </a:bodyPr>
          <a:lstStyle/>
          <a:p>
            <a:pPr algn="l"/>
            <a:r>
              <a:rPr lang="zh-CN" altLang="en-US" dirty="0">
                <a:solidFill>
                  <a:srgbClr val="E5450F"/>
                </a:solidFill>
                <a:cs typeface="+mn-ea"/>
                <a:sym typeface="+mn-lt"/>
              </a:rPr>
              <a:t>（二）竞争对手的界定</a:t>
            </a:r>
            <a:endParaRPr lang="zh-CN" altLang="en-US" dirty="0">
              <a:solidFill>
                <a:srgbClr val="E5450F"/>
              </a:solidFill>
              <a:cs typeface="+mn-ea"/>
              <a:sym typeface="+mn-lt"/>
            </a:endParaRPr>
          </a:p>
        </p:txBody>
      </p:sp>
      <p:sp>
        <p:nvSpPr>
          <p:cNvPr id="59" name="Rectangle 7"/>
          <p:cNvSpPr>
            <a:spLocks noChangeArrowheads="1"/>
          </p:cNvSpPr>
          <p:nvPr>
            <p:custDataLst>
              <p:tags r:id="rId4"/>
            </p:custDataLst>
          </p:nvPr>
        </p:nvSpPr>
        <p:spPr bwMode="auto">
          <a:xfrm>
            <a:off x="838091" y="4196338"/>
            <a:ext cx="10972800" cy="61913"/>
          </a:xfrm>
          <a:prstGeom prst="rect">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5" name="Oval 8"/>
          <p:cNvSpPr>
            <a:spLocks noChangeArrowheads="1"/>
          </p:cNvSpPr>
          <p:nvPr>
            <p:custDataLst>
              <p:tags r:id="rId5"/>
            </p:custDataLst>
          </p:nvPr>
        </p:nvSpPr>
        <p:spPr bwMode="auto">
          <a:xfrm>
            <a:off x="1357521" y="4104263"/>
            <a:ext cx="260350" cy="261938"/>
          </a:xfrm>
          <a:prstGeom prst="ellipse">
            <a:avLst/>
          </a:pr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75" name="Oval 9"/>
          <p:cNvSpPr>
            <a:spLocks noChangeArrowheads="1"/>
          </p:cNvSpPr>
          <p:nvPr>
            <p:custDataLst>
              <p:tags r:id="rId6"/>
            </p:custDataLst>
          </p:nvPr>
        </p:nvSpPr>
        <p:spPr bwMode="auto">
          <a:xfrm>
            <a:off x="2110575" y="4104263"/>
            <a:ext cx="260350" cy="261938"/>
          </a:xfrm>
          <a:prstGeom prst="ellipse">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76" name="Oval 10"/>
          <p:cNvSpPr>
            <a:spLocks noChangeArrowheads="1"/>
          </p:cNvSpPr>
          <p:nvPr>
            <p:custDataLst>
              <p:tags r:id="rId7"/>
            </p:custDataLst>
          </p:nvPr>
        </p:nvSpPr>
        <p:spPr bwMode="auto">
          <a:xfrm>
            <a:off x="3841456" y="4104263"/>
            <a:ext cx="261938" cy="261938"/>
          </a:xfrm>
          <a:prstGeom prst="ellipse">
            <a:avLst/>
          </a:pr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77" name="Oval 11"/>
          <p:cNvSpPr>
            <a:spLocks noChangeArrowheads="1"/>
          </p:cNvSpPr>
          <p:nvPr>
            <p:custDataLst>
              <p:tags r:id="rId8"/>
            </p:custDataLst>
          </p:nvPr>
        </p:nvSpPr>
        <p:spPr bwMode="auto">
          <a:xfrm>
            <a:off x="4669367" y="4104263"/>
            <a:ext cx="260350" cy="261938"/>
          </a:xfrm>
          <a:prstGeom prst="ellipse">
            <a:avLst/>
          </a:prstGeom>
          <a:solidFill>
            <a:srgbClr val="4C6062"/>
          </a:solidFill>
          <a:ln>
            <a:noFill/>
          </a:ln>
        </p:spPr>
        <p:txBody>
          <a:bodyPr vert="horz" wrap="square" lIns="91440" tIns="45720" rIns="91440" bIns="45720" numCol="1" anchor="t" anchorCtr="0" compatLnSpc="1"/>
          <a:lstStyle/>
          <a:p>
            <a:endParaRPr lang="zh-CN" altLang="en-US"/>
          </a:p>
        </p:txBody>
      </p:sp>
      <p:sp>
        <p:nvSpPr>
          <p:cNvPr id="78" name="Oval 12"/>
          <p:cNvSpPr>
            <a:spLocks noChangeArrowheads="1"/>
          </p:cNvSpPr>
          <p:nvPr>
            <p:custDataLst>
              <p:tags r:id="rId9"/>
            </p:custDataLst>
          </p:nvPr>
        </p:nvSpPr>
        <p:spPr bwMode="auto">
          <a:xfrm>
            <a:off x="6379928" y="4104263"/>
            <a:ext cx="261938" cy="26193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79" name="Oval 13"/>
          <p:cNvSpPr>
            <a:spLocks noChangeArrowheads="1"/>
          </p:cNvSpPr>
          <p:nvPr>
            <p:custDataLst>
              <p:tags r:id="rId10"/>
            </p:custDataLst>
          </p:nvPr>
        </p:nvSpPr>
        <p:spPr bwMode="auto">
          <a:xfrm>
            <a:off x="7300232" y="4104263"/>
            <a:ext cx="260350" cy="261938"/>
          </a:xfrm>
          <a:prstGeom prst="ellipse">
            <a:avLst/>
          </a:pr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80" name="Oval 14"/>
          <p:cNvSpPr>
            <a:spLocks noChangeArrowheads="1"/>
          </p:cNvSpPr>
          <p:nvPr>
            <p:custDataLst>
              <p:tags r:id="rId11"/>
            </p:custDataLst>
          </p:nvPr>
        </p:nvSpPr>
        <p:spPr bwMode="auto">
          <a:xfrm>
            <a:off x="9290193" y="4104263"/>
            <a:ext cx="260350" cy="261938"/>
          </a:xfrm>
          <a:prstGeom prst="ellipse">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83" name="Freeform 18"/>
          <p:cNvSpPr/>
          <p:nvPr>
            <p:custDataLst>
              <p:tags r:id="rId12"/>
            </p:custDataLst>
          </p:nvPr>
        </p:nvSpPr>
        <p:spPr bwMode="auto">
          <a:xfrm>
            <a:off x="396240" y="1958340"/>
            <a:ext cx="2169160" cy="2099945"/>
          </a:xfrm>
          <a:custGeom>
            <a:avLst/>
            <a:gdLst>
              <a:gd name="T0" fmla="*/ 77 w 97"/>
              <a:gd name="T1" fmla="*/ 0 h 108"/>
              <a:gd name="T2" fmla="*/ 19 w 97"/>
              <a:gd name="T3" fmla="*/ 0 h 108"/>
              <a:gd name="T4" fmla="*/ 0 w 97"/>
              <a:gd name="T5" fmla="*/ 20 h 108"/>
              <a:gd name="T6" fmla="*/ 0 w 97"/>
              <a:gd name="T7" fmla="*/ 78 h 108"/>
              <a:gd name="T8" fmla="*/ 19 w 97"/>
              <a:gd name="T9" fmla="*/ 98 h 108"/>
              <a:gd name="T10" fmla="*/ 42 w 97"/>
              <a:gd name="T11" fmla="*/ 98 h 108"/>
              <a:gd name="T12" fmla="*/ 43 w 97"/>
              <a:gd name="T13" fmla="*/ 99 h 108"/>
              <a:gd name="T14" fmla="*/ 48 w 97"/>
              <a:gd name="T15" fmla="*/ 108 h 108"/>
              <a:gd name="T16" fmla="*/ 53 w 97"/>
              <a:gd name="T17" fmla="*/ 99 h 108"/>
              <a:gd name="T18" fmla="*/ 54 w 97"/>
              <a:gd name="T19" fmla="*/ 98 h 108"/>
              <a:gd name="T20" fmla="*/ 77 w 97"/>
              <a:gd name="T21" fmla="*/ 98 h 108"/>
              <a:gd name="T22" fmla="*/ 97 w 97"/>
              <a:gd name="T23" fmla="*/ 78 h 108"/>
              <a:gd name="T24" fmla="*/ 97 w 97"/>
              <a:gd name="T25" fmla="*/ 20 h 108"/>
              <a:gd name="T26" fmla="*/ 77 w 97"/>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77" y="0"/>
                </a:moveTo>
                <a:cubicBezTo>
                  <a:pt x="19" y="0"/>
                  <a:pt x="19" y="0"/>
                  <a:pt x="19" y="0"/>
                </a:cubicBezTo>
                <a:cubicBezTo>
                  <a:pt x="8" y="0"/>
                  <a:pt x="0" y="9"/>
                  <a:pt x="0" y="20"/>
                </a:cubicBezTo>
                <a:cubicBezTo>
                  <a:pt x="0" y="78"/>
                  <a:pt x="0" y="78"/>
                  <a:pt x="0" y="78"/>
                </a:cubicBezTo>
                <a:cubicBezTo>
                  <a:pt x="0" y="89"/>
                  <a:pt x="8" y="98"/>
                  <a:pt x="19" y="98"/>
                </a:cubicBezTo>
                <a:cubicBezTo>
                  <a:pt x="42" y="98"/>
                  <a:pt x="42" y="98"/>
                  <a:pt x="42" y="98"/>
                </a:cubicBezTo>
                <a:cubicBezTo>
                  <a:pt x="43" y="99"/>
                  <a:pt x="43" y="99"/>
                  <a:pt x="43" y="99"/>
                </a:cubicBezTo>
                <a:cubicBezTo>
                  <a:pt x="48" y="108"/>
                  <a:pt x="48" y="108"/>
                  <a:pt x="48" y="108"/>
                </a:cubicBezTo>
                <a:cubicBezTo>
                  <a:pt x="53" y="99"/>
                  <a:pt x="53" y="99"/>
                  <a:pt x="53" y="99"/>
                </a:cubicBezTo>
                <a:cubicBezTo>
                  <a:pt x="54" y="98"/>
                  <a:pt x="54" y="98"/>
                  <a:pt x="54" y="98"/>
                </a:cubicBezTo>
                <a:cubicBezTo>
                  <a:pt x="77" y="98"/>
                  <a:pt x="77" y="98"/>
                  <a:pt x="77" y="98"/>
                </a:cubicBezTo>
                <a:cubicBezTo>
                  <a:pt x="88" y="98"/>
                  <a:pt x="97" y="89"/>
                  <a:pt x="97" y="78"/>
                </a:cubicBezTo>
                <a:cubicBezTo>
                  <a:pt x="97" y="20"/>
                  <a:pt x="97" y="20"/>
                  <a:pt x="97" y="20"/>
                </a:cubicBezTo>
                <a:cubicBezTo>
                  <a:pt x="97" y="9"/>
                  <a:pt x="88" y="0"/>
                  <a:pt x="77" y="0"/>
                </a:cubicBezTo>
                <a:close/>
              </a:path>
            </a:pathLst>
          </a:custGeom>
          <a:solidFill>
            <a:schemeClr val="accent1">
              <a:lumMod val="60000"/>
              <a:lumOff val="40000"/>
            </a:schemeClr>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（1）市场份额接近，或近期有潜力接近甚至超过本企业。</a:t>
            </a:r>
            <a:endParaRPr sz="2000">
              <a:latin typeface="微软雅黑" panose="020B0503020204020204" pitchFamily="34" charset="-122"/>
              <a:ea typeface="微软雅黑" panose="020B0503020204020204" pitchFamily="34" charset="-122"/>
            </a:endParaRPr>
          </a:p>
        </p:txBody>
      </p:sp>
      <p:sp>
        <p:nvSpPr>
          <p:cNvPr id="84" name="Freeform 19"/>
          <p:cNvSpPr/>
          <p:nvPr>
            <p:custDataLst>
              <p:tags r:id="rId13"/>
            </p:custDataLst>
          </p:nvPr>
        </p:nvSpPr>
        <p:spPr bwMode="auto">
          <a:xfrm>
            <a:off x="2865120" y="1958340"/>
            <a:ext cx="2215515" cy="2099945"/>
          </a:xfrm>
          <a:custGeom>
            <a:avLst/>
            <a:gdLst>
              <a:gd name="T0" fmla="*/ 78 w 97"/>
              <a:gd name="T1" fmla="*/ 0 h 108"/>
              <a:gd name="T2" fmla="*/ 20 w 97"/>
              <a:gd name="T3" fmla="*/ 0 h 108"/>
              <a:gd name="T4" fmla="*/ 0 w 97"/>
              <a:gd name="T5" fmla="*/ 20 h 108"/>
              <a:gd name="T6" fmla="*/ 0 w 97"/>
              <a:gd name="T7" fmla="*/ 78 h 108"/>
              <a:gd name="T8" fmla="*/ 20 w 97"/>
              <a:gd name="T9" fmla="*/ 98 h 108"/>
              <a:gd name="T10" fmla="*/ 43 w 97"/>
              <a:gd name="T11" fmla="*/ 98 h 108"/>
              <a:gd name="T12" fmla="*/ 44 w 97"/>
              <a:gd name="T13" fmla="*/ 99 h 108"/>
              <a:gd name="T14" fmla="*/ 49 w 97"/>
              <a:gd name="T15" fmla="*/ 108 h 108"/>
              <a:gd name="T16" fmla="*/ 54 w 97"/>
              <a:gd name="T17" fmla="*/ 99 h 108"/>
              <a:gd name="T18" fmla="*/ 55 w 97"/>
              <a:gd name="T19" fmla="*/ 98 h 108"/>
              <a:gd name="T20" fmla="*/ 78 w 97"/>
              <a:gd name="T21" fmla="*/ 98 h 108"/>
              <a:gd name="T22" fmla="*/ 97 w 97"/>
              <a:gd name="T23" fmla="*/ 78 h 108"/>
              <a:gd name="T24" fmla="*/ 97 w 97"/>
              <a:gd name="T25" fmla="*/ 20 h 108"/>
              <a:gd name="T26" fmla="*/ 78 w 97"/>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78" y="0"/>
                </a:moveTo>
                <a:cubicBezTo>
                  <a:pt x="20" y="0"/>
                  <a:pt x="20" y="0"/>
                  <a:pt x="20" y="0"/>
                </a:cubicBezTo>
                <a:cubicBezTo>
                  <a:pt x="9" y="0"/>
                  <a:pt x="0" y="9"/>
                  <a:pt x="0" y="20"/>
                </a:cubicBezTo>
                <a:cubicBezTo>
                  <a:pt x="0" y="78"/>
                  <a:pt x="0" y="78"/>
                  <a:pt x="0" y="78"/>
                </a:cubicBezTo>
                <a:cubicBezTo>
                  <a:pt x="0" y="89"/>
                  <a:pt x="9" y="98"/>
                  <a:pt x="20" y="98"/>
                </a:cubicBezTo>
                <a:cubicBezTo>
                  <a:pt x="43" y="98"/>
                  <a:pt x="43" y="98"/>
                  <a:pt x="43" y="98"/>
                </a:cubicBezTo>
                <a:cubicBezTo>
                  <a:pt x="44" y="99"/>
                  <a:pt x="44" y="99"/>
                  <a:pt x="44" y="99"/>
                </a:cubicBezTo>
                <a:cubicBezTo>
                  <a:pt x="49" y="108"/>
                  <a:pt x="49" y="108"/>
                  <a:pt x="49" y="108"/>
                </a:cubicBezTo>
                <a:cubicBezTo>
                  <a:pt x="54" y="99"/>
                  <a:pt x="54" y="99"/>
                  <a:pt x="54" y="99"/>
                </a:cubicBezTo>
                <a:cubicBezTo>
                  <a:pt x="55" y="98"/>
                  <a:pt x="55" y="98"/>
                  <a:pt x="55" y="98"/>
                </a:cubicBezTo>
                <a:cubicBezTo>
                  <a:pt x="78" y="98"/>
                  <a:pt x="78" y="98"/>
                  <a:pt x="78" y="98"/>
                </a:cubicBezTo>
                <a:cubicBezTo>
                  <a:pt x="89" y="98"/>
                  <a:pt x="97" y="89"/>
                  <a:pt x="97" y="78"/>
                </a:cubicBezTo>
                <a:cubicBezTo>
                  <a:pt x="97" y="20"/>
                  <a:pt x="97" y="20"/>
                  <a:pt x="97" y="20"/>
                </a:cubicBezTo>
                <a:cubicBezTo>
                  <a:pt x="97" y="9"/>
                  <a:pt x="89" y="0"/>
                  <a:pt x="78" y="0"/>
                </a:cubicBezTo>
                <a:close/>
              </a:path>
            </a:pathLst>
          </a:custGeom>
          <a:solidFill>
            <a:schemeClr val="accent1"/>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（3）企业规模与本企业相近。</a:t>
            </a:r>
            <a:endParaRPr sz="2000">
              <a:latin typeface="微软雅黑" panose="020B0503020204020204" pitchFamily="34" charset="-122"/>
              <a:ea typeface="微软雅黑" panose="020B0503020204020204" pitchFamily="34" charset="-122"/>
            </a:endParaRPr>
          </a:p>
        </p:txBody>
      </p:sp>
      <p:sp>
        <p:nvSpPr>
          <p:cNvPr id="85" name="Freeform 20"/>
          <p:cNvSpPr/>
          <p:nvPr>
            <p:custDataLst>
              <p:tags r:id="rId14"/>
            </p:custDataLst>
          </p:nvPr>
        </p:nvSpPr>
        <p:spPr bwMode="auto">
          <a:xfrm>
            <a:off x="5490845" y="1963420"/>
            <a:ext cx="2085975" cy="2094865"/>
          </a:xfrm>
          <a:custGeom>
            <a:avLst/>
            <a:gdLst>
              <a:gd name="T0" fmla="*/ 77 w 97"/>
              <a:gd name="T1" fmla="*/ 0 h 107"/>
              <a:gd name="T2" fmla="*/ 19 w 97"/>
              <a:gd name="T3" fmla="*/ 0 h 107"/>
              <a:gd name="T4" fmla="*/ 0 w 97"/>
              <a:gd name="T5" fmla="*/ 19 h 107"/>
              <a:gd name="T6" fmla="*/ 0 w 97"/>
              <a:gd name="T7" fmla="*/ 77 h 107"/>
              <a:gd name="T8" fmla="*/ 19 w 97"/>
              <a:gd name="T9" fmla="*/ 97 h 107"/>
              <a:gd name="T10" fmla="*/ 42 w 97"/>
              <a:gd name="T11" fmla="*/ 97 h 107"/>
              <a:gd name="T12" fmla="*/ 43 w 97"/>
              <a:gd name="T13" fmla="*/ 98 h 107"/>
              <a:gd name="T14" fmla="*/ 48 w 97"/>
              <a:gd name="T15" fmla="*/ 107 h 107"/>
              <a:gd name="T16" fmla="*/ 54 w 97"/>
              <a:gd name="T17" fmla="*/ 98 h 107"/>
              <a:gd name="T18" fmla="*/ 55 w 97"/>
              <a:gd name="T19" fmla="*/ 97 h 107"/>
              <a:gd name="T20" fmla="*/ 77 w 97"/>
              <a:gd name="T21" fmla="*/ 97 h 107"/>
              <a:gd name="T22" fmla="*/ 97 w 97"/>
              <a:gd name="T23" fmla="*/ 77 h 107"/>
              <a:gd name="T24" fmla="*/ 97 w 97"/>
              <a:gd name="T25" fmla="*/ 19 h 107"/>
              <a:gd name="T26" fmla="*/ 77 w 97"/>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7">
                <a:moveTo>
                  <a:pt x="77" y="0"/>
                </a:moveTo>
                <a:cubicBezTo>
                  <a:pt x="19" y="0"/>
                  <a:pt x="19" y="0"/>
                  <a:pt x="19" y="0"/>
                </a:cubicBezTo>
                <a:cubicBezTo>
                  <a:pt x="9" y="0"/>
                  <a:pt x="0" y="8"/>
                  <a:pt x="0" y="19"/>
                </a:cubicBezTo>
                <a:cubicBezTo>
                  <a:pt x="0" y="77"/>
                  <a:pt x="0" y="77"/>
                  <a:pt x="0" y="77"/>
                </a:cubicBezTo>
                <a:cubicBezTo>
                  <a:pt x="0" y="88"/>
                  <a:pt x="9" y="97"/>
                  <a:pt x="19" y="97"/>
                </a:cubicBezTo>
                <a:cubicBezTo>
                  <a:pt x="42" y="97"/>
                  <a:pt x="42" y="97"/>
                  <a:pt x="42" y="97"/>
                </a:cubicBezTo>
                <a:cubicBezTo>
                  <a:pt x="43" y="98"/>
                  <a:pt x="43" y="98"/>
                  <a:pt x="43" y="98"/>
                </a:cubicBezTo>
                <a:cubicBezTo>
                  <a:pt x="48" y="107"/>
                  <a:pt x="48" y="107"/>
                  <a:pt x="48" y="107"/>
                </a:cubicBezTo>
                <a:cubicBezTo>
                  <a:pt x="54" y="98"/>
                  <a:pt x="54" y="98"/>
                  <a:pt x="54" y="98"/>
                </a:cubicBezTo>
                <a:cubicBezTo>
                  <a:pt x="55" y="97"/>
                  <a:pt x="55" y="97"/>
                  <a:pt x="55" y="97"/>
                </a:cubicBezTo>
                <a:cubicBezTo>
                  <a:pt x="77" y="97"/>
                  <a:pt x="77" y="97"/>
                  <a:pt x="77" y="97"/>
                </a:cubicBezTo>
                <a:cubicBezTo>
                  <a:pt x="88" y="97"/>
                  <a:pt x="97" y="88"/>
                  <a:pt x="97" y="77"/>
                </a:cubicBezTo>
                <a:cubicBezTo>
                  <a:pt x="97" y="19"/>
                  <a:pt x="97" y="19"/>
                  <a:pt x="97" y="19"/>
                </a:cubicBezTo>
                <a:cubicBezTo>
                  <a:pt x="97" y="8"/>
                  <a:pt x="88" y="0"/>
                  <a:pt x="77" y="0"/>
                </a:cubicBezTo>
                <a:close/>
              </a:path>
            </a:pathLst>
          </a:custGeom>
          <a:solidFill>
            <a:schemeClr val="accent2"/>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（5）可能使本企业的客户发生重大转移。</a:t>
            </a:r>
            <a:endParaRPr sz="2000">
              <a:latin typeface="微软雅黑" panose="020B0503020204020204" pitchFamily="34" charset="-122"/>
              <a:ea typeface="微软雅黑" panose="020B0503020204020204" pitchFamily="34" charset="-122"/>
            </a:endParaRPr>
          </a:p>
        </p:txBody>
      </p:sp>
      <p:sp>
        <p:nvSpPr>
          <p:cNvPr id="86" name="Freeform 21"/>
          <p:cNvSpPr/>
          <p:nvPr>
            <p:custDataLst>
              <p:tags r:id="rId15"/>
            </p:custDataLst>
          </p:nvPr>
        </p:nvSpPr>
        <p:spPr bwMode="auto">
          <a:xfrm>
            <a:off x="7987030" y="1972945"/>
            <a:ext cx="2951480" cy="2085340"/>
          </a:xfrm>
          <a:custGeom>
            <a:avLst/>
            <a:gdLst>
              <a:gd name="T0" fmla="*/ 77 w 97"/>
              <a:gd name="T1" fmla="*/ 0 h 108"/>
              <a:gd name="T2" fmla="*/ 19 w 97"/>
              <a:gd name="T3" fmla="*/ 0 h 108"/>
              <a:gd name="T4" fmla="*/ 0 w 97"/>
              <a:gd name="T5" fmla="*/ 20 h 108"/>
              <a:gd name="T6" fmla="*/ 0 w 97"/>
              <a:gd name="T7" fmla="*/ 78 h 108"/>
              <a:gd name="T8" fmla="*/ 19 w 97"/>
              <a:gd name="T9" fmla="*/ 98 h 108"/>
              <a:gd name="T10" fmla="*/ 42 w 97"/>
              <a:gd name="T11" fmla="*/ 98 h 108"/>
              <a:gd name="T12" fmla="*/ 43 w 97"/>
              <a:gd name="T13" fmla="*/ 99 h 108"/>
              <a:gd name="T14" fmla="*/ 48 w 97"/>
              <a:gd name="T15" fmla="*/ 108 h 108"/>
              <a:gd name="T16" fmla="*/ 53 w 97"/>
              <a:gd name="T17" fmla="*/ 99 h 108"/>
              <a:gd name="T18" fmla="*/ 54 w 97"/>
              <a:gd name="T19" fmla="*/ 98 h 108"/>
              <a:gd name="T20" fmla="*/ 77 w 97"/>
              <a:gd name="T21" fmla="*/ 98 h 108"/>
              <a:gd name="T22" fmla="*/ 97 w 97"/>
              <a:gd name="T23" fmla="*/ 78 h 108"/>
              <a:gd name="T24" fmla="*/ 97 w 97"/>
              <a:gd name="T25" fmla="*/ 20 h 108"/>
              <a:gd name="T26" fmla="*/ 77 w 97"/>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77" y="0"/>
                </a:moveTo>
                <a:cubicBezTo>
                  <a:pt x="19" y="0"/>
                  <a:pt x="19" y="0"/>
                  <a:pt x="19" y="0"/>
                </a:cubicBezTo>
                <a:cubicBezTo>
                  <a:pt x="8" y="0"/>
                  <a:pt x="0" y="9"/>
                  <a:pt x="0" y="20"/>
                </a:cubicBezTo>
                <a:cubicBezTo>
                  <a:pt x="0" y="78"/>
                  <a:pt x="0" y="78"/>
                  <a:pt x="0" y="78"/>
                </a:cubicBezTo>
                <a:cubicBezTo>
                  <a:pt x="0" y="89"/>
                  <a:pt x="8" y="98"/>
                  <a:pt x="19" y="98"/>
                </a:cubicBezTo>
                <a:cubicBezTo>
                  <a:pt x="42" y="98"/>
                  <a:pt x="42" y="98"/>
                  <a:pt x="42" y="98"/>
                </a:cubicBezTo>
                <a:cubicBezTo>
                  <a:pt x="43" y="99"/>
                  <a:pt x="43" y="99"/>
                  <a:pt x="43" y="99"/>
                </a:cubicBezTo>
                <a:cubicBezTo>
                  <a:pt x="48" y="108"/>
                  <a:pt x="48" y="108"/>
                  <a:pt x="48" y="108"/>
                </a:cubicBezTo>
                <a:cubicBezTo>
                  <a:pt x="53" y="99"/>
                  <a:pt x="53" y="99"/>
                  <a:pt x="53" y="99"/>
                </a:cubicBezTo>
                <a:cubicBezTo>
                  <a:pt x="54" y="98"/>
                  <a:pt x="54" y="98"/>
                  <a:pt x="54" y="98"/>
                </a:cubicBezTo>
                <a:cubicBezTo>
                  <a:pt x="77" y="98"/>
                  <a:pt x="77" y="98"/>
                  <a:pt x="77" y="98"/>
                </a:cubicBezTo>
                <a:cubicBezTo>
                  <a:pt x="88" y="98"/>
                  <a:pt x="97" y="89"/>
                  <a:pt x="97" y="78"/>
                </a:cubicBezTo>
                <a:cubicBezTo>
                  <a:pt x="97" y="20"/>
                  <a:pt x="97" y="20"/>
                  <a:pt x="97" y="20"/>
                </a:cubicBezTo>
                <a:cubicBezTo>
                  <a:pt x="97" y="9"/>
                  <a:pt x="88" y="0"/>
                  <a:pt x="77" y="0"/>
                </a:cubicBezTo>
                <a:close/>
              </a:path>
            </a:pathLst>
          </a:custGeom>
          <a:solidFill>
            <a:schemeClr val="accent2">
              <a:lumMod val="60000"/>
              <a:lumOff val="40000"/>
            </a:schemeClr>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（7）规模、市场份额与本企业相差甚远但近期有可能通过技术创新、商品改进等手段使企业的市场地位发生改变。</a:t>
            </a:r>
            <a:endParaRPr sz="2000">
              <a:latin typeface="微软雅黑" panose="020B0503020204020204" pitchFamily="34" charset="-122"/>
              <a:ea typeface="微软雅黑" panose="020B0503020204020204" pitchFamily="34" charset="-122"/>
            </a:endParaRPr>
          </a:p>
        </p:txBody>
      </p:sp>
      <p:sp>
        <p:nvSpPr>
          <p:cNvPr id="89" name="Freeform 25"/>
          <p:cNvSpPr/>
          <p:nvPr>
            <p:custDataLst>
              <p:tags r:id="rId16"/>
            </p:custDataLst>
          </p:nvPr>
        </p:nvSpPr>
        <p:spPr bwMode="auto">
          <a:xfrm>
            <a:off x="6207125" y="4458335"/>
            <a:ext cx="2346325" cy="2068830"/>
          </a:xfrm>
          <a:custGeom>
            <a:avLst/>
            <a:gdLst>
              <a:gd name="T0" fmla="*/ 20 w 98"/>
              <a:gd name="T1" fmla="*/ 108 h 108"/>
              <a:gd name="T2" fmla="*/ 78 w 98"/>
              <a:gd name="T3" fmla="*/ 108 h 108"/>
              <a:gd name="T4" fmla="*/ 98 w 98"/>
              <a:gd name="T5" fmla="*/ 88 h 108"/>
              <a:gd name="T6" fmla="*/ 98 w 98"/>
              <a:gd name="T7" fmla="*/ 30 h 108"/>
              <a:gd name="T8" fmla="*/ 78 w 98"/>
              <a:gd name="T9" fmla="*/ 11 h 108"/>
              <a:gd name="T10" fmla="*/ 55 w 98"/>
              <a:gd name="T11" fmla="*/ 11 h 108"/>
              <a:gd name="T12" fmla="*/ 54 w 98"/>
              <a:gd name="T13" fmla="*/ 9 h 108"/>
              <a:gd name="T14" fmla="*/ 49 w 98"/>
              <a:gd name="T15" fmla="*/ 0 h 108"/>
              <a:gd name="T16" fmla="*/ 44 w 98"/>
              <a:gd name="T17" fmla="*/ 9 h 108"/>
              <a:gd name="T18" fmla="*/ 43 w 98"/>
              <a:gd name="T19" fmla="*/ 11 h 108"/>
              <a:gd name="T20" fmla="*/ 20 w 98"/>
              <a:gd name="T21" fmla="*/ 11 h 108"/>
              <a:gd name="T22" fmla="*/ 0 w 98"/>
              <a:gd name="T23" fmla="*/ 30 h 108"/>
              <a:gd name="T24" fmla="*/ 0 w 98"/>
              <a:gd name="T25" fmla="*/ 88 h 108"/>
              <a:gd name="T26" fmla="*/ 20 w 98"/>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20" y="108"/>
                </a:moveTo>
                <a:cubicBezTo>
                  <a:pt x="78" y="108"/>
                  <a:pt x="78" y="108"/>
                  <a:pt x="78" y="108"/>
                </a:cubicBezTo>
                <a:cubicBezTo>
                  <a:pt x="89" y="108"/>
                  <a:pt x="98" y="99"/>
                  <a:pt x="98" y="88"/>
                </a:cubicBezTo>
                <a:cubicBezTo>
                  <a:pt x="98" y="30"/>
                  <a:pt x="98" y="30"/>
                  <a:pt x="98" y="30"/>
                </a:cubicBezTo>
                <a:cubicBezTo>
                  <a:pt x="98" y="19"/>
                  <a:pt x="89" y="11"/>
                  <a:pt x="78" y="11"/>
                </a:cubicBezTo>
                <a:cubicBezTo>
                  <a:pt x="55" y="11"/>
                  <a:pt x="55" y="11"/>
                  <a:pt x="55" y="11"/>
                </a:cubicBezTo>
                <a:cubicBezTo>
                  <a:pt x="54" y="9"/>
                  <a:pt x="54" y="9"/>
                  <a:pt x="54" y="9"/>
                </a:cubicBezTo>
                <a:cubicBezTo>
                  <a:pt x="49" y="0"/>
                  <a:pt x="49" y="0"/>
                  <a:pt x="49" y="0"/>
                </a:cubicBezTo>
                <a:cubicBezTo>
                  <a:pt x="44" y="9"/>
                  <a:pt x="44" y="9"/>
                  <a:pt x="44" y="9"/>
                </a:cubicBezTo>
                <a:cubicBezTo>
                  <a:pt x="43" y="11"/>
                  <a:pt x="43" y="11"/>
                  <a:pt x="43" y="11"/>
                </a:cubicBezTo>
                <a:cubicBezTo>
                  <a:pt x="20" y="11"/>
                  <a:pt x="20" y="11"/>
                  <a:pt x="20" y="11"/>
                </a:cubicBezTo>
                <a:cubicBezTo>
                  <a:pt x="9" y="11"/>
                  <a:pt x="0" y="19"/>
                  <a:pt x="0" y="30"/>
                </a:cubicBezTo>
                <a:cubicBezTo>
                  <a:pt x="0" y="88"/>
                  <a:pt x="0" y="88"/>
                  <a:pt x="0" y="88"/>
                </a:cubicBezTo>
                <a:cubicBezTo>
                  <a:pt x="0" y="99"/>
                  <a:pt x="9" y="108"/>
                  <a:pt x="20" y="108"/>
                </a:cubicBezTo>
                <a:close/>
              </a:path>
            </a:pathLst>
          </a:custGeom>
          <a:solidFill>
            <a:schemeClr val="accent1"/>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（6）与本企业有稀缺资源的激烈争夺。</a:t>
            </a:r>
            <a:endParaRPr sz="2000">
              <a:latin typeface="微软雅黑" panose="020B0503020204020204" pitchFamily="34" charset="-122"/>
              <a:ea typeface="微软雅黑" panose="020B0503020204020204" pitchFamily="34" charset="-122"/>
            </a:endParaRPr>
          </a:p>
        </p:txBody>
      </p:sp>
      <p:sp>
        <p:nvSpPr>
          <p:cNvPr id="90" name="Freeform 26"/>
          <p:cNvSpPr/>
          <p:nvPr>
            <p:custDataLst>
              <p:tags r:id="rId17"/>
            </p:custDataLst>
          </p:nvPr>
        </p:nvSpPr>
        <p:spPr bwMode="auto">
          <a:xfrm>
            <a:off x="3649980" y="4458335"/>
            <a:ext cx="2299335" cy="2059305"/>
          </a:xfrm>
          <a:custGeom>
            <a:avLst/>
            <a:gdLst>
              <a:gd name="T0" fmla="*/ 19 w 97"/>
              <a:gd name="T1" fmla="*/ 108 h 108"/>
              <a:gd name="T2" fmla="*/ 77 w 97"/>
              <a:gd name="T3" fmla="*/ 108 h 108"/>
              <a:gd name="T4" fmla="*/ 97 w 97"/>
              <a:gd name="T5" fmla="*/ 88 h 108"/>
              <a:gd name="T6" fmla="*/ 97 w 97"/>
              <a:gd name="T7" fmla="*/ 31 h 108"/>
              <a:gd name="T8" fmla="*/ 77 w 97"/>
              <a:gd name="T9" fmla="*/ 11 h 108"/>
              <a:gd name="T10" fmla="*/ 54 w 97"/>
              <a:gd name="T11" fmla="*/ 11 h 108"/>
              <a:gd name="T12" fmla="*/ 53 w 97"/>
              <a:gd name="T13" fmla="*/ 9 h 108"/>
              <a:gd name="T14" fmla="*/ 48 w 97"/>
              <a:gd name="T15" fmla="*/ 0 h 108"/>
              <a:gd name="T16" fmla="*/ 43 w 97"/>
              <a:gd name="T17" fmla="*/ 9 h 108"/>
              <a:gd name="T18" fmla="*/ 42 w 97"/>
              <a:gd name="T19" fmla="*/ 11 h 108"/>
              <a:gd name="T20" fmla="*/ 19 w 97"/>
              <a:gd name="T21" fmla="*/ 11 h 108"/>
              <a:gd name="T22" fmla="*/ 0 w 97"/>
              <a:gd name="T23" fmla="*/ 31 h 108"/>
              <a:gd name="T24" fmla="*/ 0 w 97"/>
              <a:gd name="T25" fmla="*/ 88 h 108"/>
              <a:gd name="T26" fmla="*/ 19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19" y="108"/>
                </a:moveTo>
                <a:cubicBezTo>
                  <a:pt x="77" y="108"/>
                  <a:pt x="77" y="108"/>
                  <a:pt x="77" y="108"/>
                </a:cubicBezTo>
                <a:cubicBezTo>
                  <a:pt x="88" y="108"/>
                  <a:pt x="97" y="99"/>
                  <a:pt x="97" y="88"/>
                </a:cubicBezTo>
                <a:cubicBezTo>
                  <a:pt x="97" y="31"/>
                  <a:pt x="97" y="31"/>
                  <a:pt x="97" y="31"/>
                </a:cubicBezTo>
                <a:cubicBezTo>
                  <a:pt x="97" y="20"/>
                  <a:pt x="88" y="11"/>
                  <a:pt x="77" y="11"/>
                </a:cubicBezTo>
                <a:cubicBezTo>
                  <a:pt x="54" y="11"/>
                  <a:pt x="54" y="11"/>
                  <a:pt x="54" y="11"/>
                </a:cubicBezTo>
                <a:cubicBezTo>
                  <a:pt x="53" y="9"/>
                  <a:pt x="53" y="9"/>
                  <a:pt x="53" y="9"/>
                </a:cubicBezTo>
                <a:cubicBezTo>
                  <a:pt x="48" y="0"/>
                  <a:pt x="48" y="0"/>
                  <a:pt x="48" y="0"/>
                </a:cubicBezTo>
                <a:cubicBezTo>
                  <a:pt x="43" y="9"/>
                  <a:pt x="43" y="9"/>
                  <a:pt x="43" y="9"/>
                </a:cubicBezTo>
                <a:cubicBezTo>
                  <a:pt x="42" y="11"/>
                  <a:pt x="42" y="11"/>
                  <a:pt x="42" y="11"/>
                </a:cubicBezTo>
                <a:cubicBezTo>
                  <a:pt x="19" y="11"/>
                  <a:pt x="19" y="11"/>
                  <a:pt x="19" y="11"/>
                </a:cubicBezTo>
                <a:cubicBezTo>
                  <a:pt x="8" y="11"/>
                  <a:pt x="0" y="20"/>
                  <a:pt x="0" y="31"/>
                </a:cubicBezTo>
                <a:cubicBezTo>
                  <a:pt x="0" y="88"/>
                  <a:pt x="0" y="88"/>
                  <a:pt x="0" y="88"/>
                </a:cubicBezTo>
                <a:cubicBezTo>
                  <a:pt x="0" y="99"/>
                  <a:pt x="8" y="108"/>
                  <a:pt x="19" y="108"/>
                </a:cubicBezTo>
                <a:close/>
              </a:path>
            </a:pathLst>
          </a:custGeom>
          <a:solidFill>
            <a:srgbClr val="4C6062"/>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（4）对本企业的市场份额构成现实的和未来的挑战和威胁。</a:t>
            </a:r>
            <a:endParaRPr sz="2000">
              <a:latin typeface="微软雅黑" panose="020B0503020204020204" pitchFamily="34" charset="-122"/>
              <a:ea typeface="微软雅黑" panose="020B0503020204020204" pitchFamily="34" charset="-122"/>
            </a:endParaRPr>
          </a:p>
        </p:txBody>
      </p:sp>
      <p:sp>
        <p:nvSpPr>
          <p:cNvPr id="91" name="Freeform 27"/>
          <p:cNvSpPr/>
          <p:nvPr>
            <p:custDataLst>
              <p:tags r:id="rId18"/>
            </p:custDataLst>
          </p:nvPr>
        </p:nvSpPr>
        <p:spPr bwMode="auto">
          <a:xfrm>
            <a:off x="1090295" y="4458335"/>
            <a:ext cx="2301240" cy="2068195"/>
          </a:xfrm>
          <a:custGeom>
            <a:avLst/>
            <a:gdLst>
              <a:gd name="T0" fmla="*/ 20 w 97"/>
              <a:gd name="T1" fmla="*/ 108 h 108"/>
              <a:gd name="T2" fmla="*/ 77 w 97"/>
              <a:gd name="T3" fmla="*/ 108 h 108"/>
              <a:gd name="T4" fmla="*/ 97 w 97"/>
              <a:gd name="T5" fmla="*/ 88 h 108"/>
              <a:gd name="T6" fmla="*/ 97 w 97"/>
              <a:gd name="T7" fmla="*/ 31 h 108"/>
              <a:gd name="T8" fmla="*/ 77 w 97"/>
              <a:gd name="T9" fmla="*/ 11 h 108"/>
              <a:gd name="T10" fmla="*/ 55 w 97"/>
              <a:gd name="T11" fmla="*/ 11 h 108"/>
              <a:gd name="T12" fmla="*/ 54 w 97"/>
              <a:gd name="T13" fmla="*/ 9 h 108"/>
              <a:gd name="T14" fmla="*/ 48 w 97"/>
              <a:gd name="T15" fmla="*/ 0 h 108"/>
              <a:gd name="T16" fmla="*/ 43 w 97"/>
              <a:gd name="T17" fmla="*/ 9 h 108"/>
              <a:gd name="T18" fmla="*/ 42 w 97"/>
              <a:gd name="T19" fmla="*/ 11 h 108"/>
              <a:gd name="T20" fmla="*/ 20 w 97"/>
              <a:gd name="T21" fmla="*/ 11 h 108"/>
              <a:gd name="T22" fmla="*/ 0 w 97"/>
              <a:gd name="T23" fmla="*/ 31 h 108"/>
              <a:gd name="T24" fmla="*/ 0 w 97"/>
              <a:gd name="T25" fmla="*/ 88 h 108"/>
              <a:gd name="T26" fmla="*/ 20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20" y="108"/>
                </a:moveTo>
                <a:cubicBezTo>
                  <a:pt x="77" y="108"/>
                  <a:pt x="77" y="108"/>
                  <a:pt x="77" y="108"/>
                </a:cubicBezTo>
                <a:cubicBezTo>
                  <a:pt x="88" y="108"/>
                  <a:pt x="97" y="99"/>
                  <a:pt x="97" y="88"/>
                </a:cubicBezTo>
                <a:cubicBezTo>
                  <a:pt x="97" y="31"/>
                  <a:pt x="97" y="31"/>
                  <a:pt x="97" y="31"/>
                </a:cubicBezTo>
                <a:cubicBezTo>
                  <a:pt x="97" y="20"/>
                  <a:pt x="88" y="11"/>
                  <a:pt x="77" y="11"/>
                </a:cubicBezTo>
                <a:cubicBezTo>
                  <a:pt x="55" y="11"/>
                  <a:pt x="55" y="11"/>
                  <a:pt x="55" y="11"/>
                </a:cubicBezTo>
                <a:cubicBezTo>
                  <a:pt x="54" y="9"/>
                  <a:pt x="54" y="9"/>
                  <a:pt x="54" y="9"/>
                </a:cubicBezTo>
                <a:cubicBezTo>
                  <a:pt x="48" y="0"/>
                  <a:pt x="48" y="0"/>
                  <a:pt x="48" y="0"/>
                </a:cubicBezTo>
                <a:cubicBezTo>
                  <a:pt x="43" y="9"/>
                  <a:pt x="43" y="9"/>
                  <a:pt x="43" y="9"/>
                </a:cubicBezTo>
                <a:cubicBezTo>
                  <a:pt x="42" y="11"/>
                  <a:pt x="42" y="11"/>
                  <a:pt x="42" y="11"/>
                </a:cubicBezTo>
                <a:cubicBezTo>
                  <a:pt x="20" y="11"/>
                  <a:pt x="20" y="11"/>
                  <a:pt x="20" y="11"/>
                </a:cubicBezTo>
                <a:cubicBezTo>
                  <a:pt x="9" y="11"/>
                  <a:pt x="0" y="20"/>
                  <a:pt x="0" y="31"/>
                </a:cubicBezTo>
                <a:cubicBezTo>
                  <a:pt x="0" y="88"/>
                  <a:pt x="0" y="88"/>
                  <a:pt x="0" y="88"/>
                </a:cubicBezTo>
                <a:cubicBezTo>
                  <a:pt x="0" y="99"/>
                  <a:pt x="9" y="108"/>
                  <a:pt x="20" y="108"/>
                </a:cubicBezTo>
                <a:close/>
              </a:path>
            </a:pathLst>
          </a:custGeom>
          <a:solidFill>
            <a:schemeClr val="accent2">
              <a:lumMod val="60000"/>
              <a:lumOff val="40000"/>
            </a:schemeClr>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（2）技术实力相近，创新能力强，商品性能或服务质量与本企业相近。</a:t>
            </a:r>
            <a:endParaRPr sz="2000">
              <a:latin typeface="微软雅黑" panose="020B0503020204020204" pitchFamily="34" charset="-122"/>
              <a:ea typeface="微软雅黑" panose="020B0503020204020204" pitchFamily="34" charset="-122"/>
            </a:endParaRPr>
          </a:p>
        </p:txBody>
      </p:sp>
      <p:sp>
        <p:nvSpPr>
          <p:cNvPr id="6" name="Freeform 24"/>
          <p:cNvSpPr/>
          <p:nvPr>
            <p:custDataLst>
              <p:tags r:id="rId19"/>
            </p:custDataLst>
          </p:nvPr>
        </p:nvSpPr>
        <p:spPr bwMode="auto">
          <a:xfrm>
            <a:off x="8872220" y="4458335"/>
            <a:ext cx="2593340" cy="2072640"/>
          </a:xfrm>
          <a:custGeom>
            <a:avLst/>
            <a:gdLst>
              <a:gd name="T0" fmla="*/ 20 w 97"/>
              <a:gd name="T1" fmla="*/ 108 h 108"/>
              <a:gd name="T2" fmla="*/ 77 w 97"/>
              <a:gd name="T3" fmla="*/ 108 h 108"/>
              <a:gd name="T4" fmla="*/ 97 w 97"/>
              <a:gd name="T5" fmla="*/ 88 h 108"/>
              <a:gd name="T6" fmla="*/ 97 w 97"/>
              <a:gd name="T7" fmla="*/ 31 h 108"/>
              <a:gd name="T8" fmla="*/ 77 w 97"/>
              <a:gd name="T9" fmla="*/ 11 h 108"/>
              <a:gd name="T10" fmla="*/ 55 w 97"/>
              <a:gd name="T11" fmla="*/ 11 h 108"/>
              <a:gd name="T12" fmla="*/ 54 w 97"/>
              <a:gd name="T13" fmla="*/ 9 h 108"/>
              <a:gd name="T14" fmla="*/ 48 w 97"/>
              <a:gd name="T15" fmla="*/ 0 h 108"/>
              <a:gd name="T16" fmla="*/ 43 w 97"/>
              <a:gd name="T17" fmla="*/ 9 h 108"/>
              <a:gd name="T18" fmla="*/ 42 w 97"/>
              <a:gd name="T19" fmla="*/ 11 h 108"/>
              <a:gd name="T20" fmla="*/ 20 w 97"/>
              <a:gd name="T21" fmla="*/ 11 h 108"/>
              <a:gd name="T22" fmla="*/ 0 w 97"/>
              <a:gd name="T23" fmla="*/ 31 h 108"/>
              <a:gd name="T24" fmla="*/ 0 w 97"/>
              <a:gd name="T25" fmla="*/ 88 h 108"/>
              <a:gd name="T26" fmla="*/ 20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20" y="108"/>
                </a:moveTo>
                <a:cubicBezTo>
                  <a:pt x="77" y="108"/>
                  <a:pt x="77" y="108"/>
                  <a:pt x="77" y="108"/>
                </a:cubicBezTo>
                <a:cubicBezTo>
                  <a:pt x="88" y="108"/>
                  <a:pt x="97" y="99"/>
                  <a:pt x="97" y="88"/>
                </a:cubicBezTo>
                <a:cubicBezTo>
                  <a:pt x="97" y="31"/>
                  <a:pt x="97" y="31"/>
                  <a:pt x="97" y="31"/>
                </a:cubicBezTo>
                <a:cubicBezTo>
                  <a:pt x="97" y="20"/>
                  <a:pt x="88" y="11"/>
                  <a:pt x="77" y="11"/>
                </a:cubicBezTo>
                <a:cubicBezTo>
                  <a:pt x="55" y="11"/>
                  <a:pt x="55" y="11"/>
                  <a:pt x="55" y="11"/>
                </a:cubicBezTo>
                <a:cubicBezTo>
                  <a:pt x="54" y="9"/>
                  <a:pt x="54" y="9"/>
                  <a:pt x="54" y="9"/>
                </a:cubicBezTo>
                <a:cubicBezTo>
                  <a:pt x="48" y="0"/>
                  <a:pt x="48" y="0"/>
                  <a:pt x="48" y="0"/>
                </a:cubicBezTo>
                <a:cubicBezTo>
                  <a:pt x="43" y="9"/>
                  <a:pt x="43" y="9"/>
                  <a:pt x="43" y="9"/>
                </a:cubicBezTo>
                <a:cubicBezTo>
                  <a:pt x="42" y="11"/>
                  <a:pt x="42" y="11"/>
                  <a:pt x="42" y="11"/>
                </a:cubicBezTo>
                <a:cubicBezTo>
                  <a:pt x="20" y="11"/>
                  <a:pt x="20" y="11"/>
                  <a:pt x="20" y="11"/>
                </a:cubicBezTo>
                <a:cubicBezTo>
                  <a:pt x="9" y="11"/>
                  <a:pt x="0" y="20"/>
                  <a:pt x="0" y="31"/>
                </a:cubicBezTo>
                <a:cubicBezTo>
                  <a:pt x="0" y="88"/>
                  <a:pt x="0" y="88"/>
                  <a:pt x="0" y="88"/>
                </a:cubicBezTo>
                <a:cubicBezTo>
                  <a:pt x="0" y="99"/>
                  <a:pt x="9" y="108"/>
                  <a:pt x="20" y="108"/>
                </a:cubicBezTo>
                <a:close/>
              </a:path>
            </a:pathLst>
          </a:custGeom>
          <a:solidFill>
            <a:schemeClr val="accent1">
              <a:lumMod val="60000"/>
              <a:lumOff val="40000"/>
            </a:schemeClr>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（8）本企业发展战略锁定的竞争对手。换句话说，具有以上一种或几种特征的其他企</a:t>
            </a:r>
            <a:endParaRPr sz="2000">
              <a:latin typeface="微软雅黑" panose="020B0503020204020204" pitchFamily="34" charset="-122"/>
              <a:ea typeface="微软雅黑" panose="020B0503020204020204" pitchFamily="34" charset="-122"/>
            </a:endParaRPr>
          </a:p>
        </p:txBody>
      </p:sp>
      <p:sp>
        <p:nvSpPr>
          <p:cNvPr id="8" name="Oval 15"/>
          <p:cNvSpPr>
            <a:spLocks noChangeArrowheads="1"/>
          </p:cNvSpPr>
          <p:nvPr>
            <p:custDataLst>
              <p:tags r:id="rId20"/>
            </p:custDataLst>
          </p:nvPr>
        </p:nvSpPr>
        <p:spPr bwMode="auto">
          <a:xfrm>
            <a:off x="10038729" y="4104263"/>
            <a:ext cx="260350" cy="261938"/>
          </a:xfrm>
          <a:prstGeom prst="ellipse">
            <a:avLst/>
          </a:pr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r>
              <a:rPr lang="zh-CN" altLang="en-US">
                <a:latin typeface="+mn-lt"/>
                <a:ea typeface="+mn-ea"/>
                <a:cs typeface="+mn-ea"/>
                <a:sym typeface="+mn-lt"/>
              </a:rPr>
              <a:t>二、品牌潜力</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pic>
        <p:nvPicPr>
          <p:cNvPr id="4" name="图片 3"/>
          <p:cNvPicPr>
            <a:picLocks noChangeAspect="1"/>
          </p:cNvPicPr>
          <p:nvPr>
            <p:custDataLst>
              <p:tags r:id="rId3"/>
            </p:custDataLst>
          </p:nvPr>
        </p:nvPicPr>
        <p:blipFill>
          <a:blip r:embed="rId4">
            <a:duotone>
              <a:schemeClr val="accent4">
                <a:shade val="45000"/>
                <a:satMod val="135000"/>
              </a:schemeClr>
              <a:prstClr val="white"/>
            </a:duotone>
          </a:blip>
          <a:stretch>
            <a:fillRect/>
          </a:stretch>
        </p:blipFill>
        <p:spPr>
          <a:xfrm>
            <a:off x="2259330" y="2051050"/>
            <a:ext cx="7305675" cy="4294505"/>
          </a:xfrm>
          <a:prstGeom prst="rect">
            <a:avLst/>
          </a:prstGeom>
        </p:spPr>
      </p:pic>
      <p:sp>
        <p:nvSpPr>
          <p:cNvPr id="18" name="内容占位符 2"/>
          <p:cNvSpPr txBox="1"/>
          <p:nvPr>
            <p:custDataLst>
              <p:tags r:id="rId5"/>
            </p:custDataLst>
          </p:nvPr>
        </p:nvSpPr>
        <p:spPr>
          <a:xfrm>
            <a:off x="1224915" y="1078230"/>
            <a:ext cx="9740900" cy="1381760"/>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根据特定时期内各竞争品牌的销量和销量增长幅度，可以划分出该时期内各竞争品牌的不同潜力。</a:t>
            </a:r>
            <a:endParaRPr sz="2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：分析各主要竞争品牌的市场潜力</a:t>
            </a:r>
            <a:endParaRPr lang="zh-CN" altLang="en-US" sz="2000" dirty="0">
              <a:latin typeface="+mn-lt"/>
              <a:ea typeface="+mn-ea"/>
              <a:cs typeface="+mn-ea"/>
              <a:sym typeface="+mn-lt"/>
            </a:endParaRPr>
          </a:p>
        </p:txBody>
      </p:sp>
      <p:sp>
        <p:nvSpPr>
          <p:cNvPr id="7" name="文本框 5"/>
          <p:cNvSpPr txBox="1">
            <a:spLocks noChangeArrowheads="1"/>
          </p:cNvSpPr>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nvSpPr>
        <p:spPr>
          <a:xfrm>
            <a:off x="265430" y="5448300"/>
            <a:ext cx="1168908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574040" y="5448300"/>
            <a:ext cx="1138110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）计算各竞争品牌的销量增长幅度         </a:t>
            </a:r>
            <a:r>
              <a:rPr lang="en-US" altLang="zh-CN" sz="1800" dirty="0" smtClean="0"/>
              <a:t>                                   </a:t>
            </a:r>
            <a:r>
              <a:rPr lang="zh-CN" altLang="en-US" sz="1800" dirty="0" smtClean="0"/>
              <a:t>（</a:t>
            </a:r>
            <a:r>
              <a:rPr lang="en-US" altLang="zh-CN" sz="1800" dirty="0" smtClean="0"/>
              <a:t>2</a:t>
            </a:r>
            <a:r>
              <a:rPr lang="zh-CN" altLang="en-US" sz="1800" dirty="0" smtClean="0"/>
              <a:t>）设置图表的字体和尺寸</a:t>
            </a:r>
            <a:endParaRPr lang="zh-CN" altLang="en-US" sz="1800" dirty="0" smtClean="0"/>
          </a:p>
        </p:txBody>
      </p:sp>
      <p:pic>
        <p:nvPicPr>
          <p:cNvPr id="3" name="图片 2"/>
          <p:cNvPicPr>
            <a:picLocks noChangeAspect="1"/>
          </p:cNvPicPr>
          <p:nvPr>
            <p:custDataLst>
              <p:tags r:id="rId1"/>
            </p:custDataLst>
          </p:nvPr>
        </p:nvPicPr>
        <p:blipFill>
          <a:blip r:embed="rId2"/>
          <a:stretch>
            <a:fillRect/>
          </a:stretch>
        </p:blipFill>
        <p:spPr>
          <a:xfrm>
            <a:off x="265430" y="2211705"/>
            <a:ext cx="5657215" cy="295021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144260" y="2211705"/>
            <a:ext cx="5810250" cy="2950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：分析各主要竞争品牌的市场潜力</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265430" y="5499100"/>
            <a:ext cx="1168908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574040" y="5499100"/>
            <a:ext cx="1138110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3</a:t>
            </a:r>
            <a:r>
              <a:rPr lang="zh-CN" altLang="en-US" sz="1800" dirty="0" smtClean="0"/>
              <a:t>）添加并修改纵坐标轴标题         </a:t>
            </a:r>
            <a:r>
              <a:rPr lang="en-US" altLang="zh-CN" sz="1800" dirty="0" smtClean="0"/>
              <a:t>                                   </a:t>
            </a:r>
            <a:r>
              <a:rPr lang="zh-CN" altLang="en-US" sz="1800" dirty="0" smtClean="0"/>
              <a:t>（</a:t>
            </a:r>
            <a:r>
              <a:rPr lang="en-US" altLang="zh-CN" sz="1800" dirty="0" smtClean="0"/>
              <a:t>4</a:t>
            </a:r>
            <a:r>
              <a:rPr lang="zh-CN" altLang="en-US" sz="1800" dirty="0" smtClean="0"/>
              <a:t>）调整坐标轴的交叉位置</a:t>
            </a:r>
            <a:endParaRPr lang="zh-CN" altLang="en-US" sz="1800" dirty="0" smtClean="0"/>
          </a:p>
        </p:txBody>
      </p:sp>
      <p:pic>
        <p:nvPicPr>
          <p:cNvPr id="10" name="图片 9"/>
          <p:cNvPicPr>
            <a:picLocks noChangeAspect="1"/>
          </p:cNvPicPr>
          <p:nvPr>
            <p:custDataLst>
              <p:tags r:id="rId5"/>
            </p:custDataLst>
          </p:nvPr>
        </p:nvPicPr>
        <p:blipFill>
          <a:blip r:embed="rId6"/>
          <a:stretch>
            <a:fillRect/>
          </a:stretch>
        </p:blipFill>
        <p:spPr>
          <a:xfrm>
            <a:off x="265430" y="2273300"/>
            <a:ext cx="5791835" cy="2939415"/>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6514465" y="2273300"/>
            <a:ext cx="5016500" cy="2939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：分析各主要竞争品牌的市场潜力</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459105" y="5410200"/>
            <a:ext cx="1126172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574040" y="5410200"/>
            <a:ext cx="1138110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5</a:t>
            </a:r>
            <a:r>
              <a:rPr lang="zh-CN" altLang="en-US" sz="1800" dirty="0" smtClean="0"/>
              <a:t>）添加并设置数据标签         </a:t>
            </a:r>
            <a:r>
              <a:rPr lang="en-US" altLang="zh-CN" sz="1800" dirty="0" smtClean="0"/>
              <a:t>                                        </a:t>
            </a:r>
            <a:r>
              <a:rPr lang="zh-CN" altLang="en-US" sz="1800" dirty="0" smtClean="0"/>
              <a:t>（</a:t>
            </a:r>
            <a:r>
              <a:rPr lang="en-US" altLang="zh-CN" sz="1800" dirty="0" smtClean="0"/>
              <a:t>6</a:t>
            </a:r>
            <a:r>
              <a:rPr lang="zh-CN" altLang="en-US" sz="1800" dirty="0" smtClean="0"/>
              <a:t>）各竞争品牌的散点图分布</a:t>
            </a:r>
            <a:endParaRPr lang="zh-CN" altLang="en-US" sz="1800" dirty="0" smtClean="0"/>
          </a:p>
        </p:txBody>
      </p:sp>
      <p:pic>
        <p:nvPicPr>
          <p:cNvPr id="8" name="图片 7"/>
          <p:cNvPicPr>
            <a:picLocks noChangeAspect="1"/>
          </p:cNvPicPr>
          <p:nvPr>
            <p:custDataLst>
              <p:tags r:id="rId5"/>
            </p:custDataLst>
          </p:nvPr>
        </p:nvPicPr>
        <p:blipFill>
          <a:blip r:embed="rId6"/>
          <a:stretch>
            <a:fillRect/>
          </a:stretch>
        </p:blipFill>
        <p:spPr>
          <a:xfrm>
            <a:off x="459105" y="2185035"/>
            <a:ext cx="5041900" cy="2938780"/>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5945505" y="2185670"/>
            <a:ext cx="5775325" cy="2938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2</a:t>
            </a:r>
            <a:r>
              <a:rPr lang="zh-CN" altLang="en-US" sz="2000" dirty="0">
                <a:latin typeface="+mn-lt"/>
                <a:ea typeface="+mn-ea"/>
                <a:cs typeface="+mn-ea"/>
                <a:sym typeface="+mn-lt"/>
              </a:rPr>
              <a:t>：对比分析本品牌与竞争品牌的交易数据</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459105" y="5514975"/>
            <a:ext cx="1133030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574040" y="5514975"/>
            <a:ext cx="1138110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）创建数据透视表         </a:t>
            </a:r>
            <a:r>
              <a:rPr lang="en-US" altLang="zh-CN" sz="1800" dirty="0" smtClean="0"/>
              <a:t>                                                       </a:t>
            </a:r>
            <a:r>
              <a:rPr lang="zh-CN" altLang="en-US" sz="1800" dirty="0" smtClean="0"/>
              <a:t>（</a:t>
            </a:r>
            <a:r>
              <a:rPr lang="en-US" altLang="zh-CN" sz="1800" dirty="0" smtClean="0"/>
              <a:t>2</a:t>
            </a:r>
            <a:r>
              <a:rPr lang="zh-CN" altLang="en-US" sz="1800" dirty="0" smtClean="0"/>
              <a:t>）添加字段</a:t>
            </a:r>
            <a:endParaRPr lang="zh-CN" altLang="en-US" sz="1800" dirty="0" smtClean="0"/>
          </a:p>
        </p:txBody>
      </p:sp>
      <p:pic>
        <p:nvPicPr>
          <p:cNvPr id="10" name="图片 9"/>
          <p:cNvPicPr>
            <a:picLocks noChangeAspect="1"/>
          </p:cNvPicPr>
          <p:nvPr>
            <p:custDataLst>
              <p:tags r:id="rId5"/>
            </p:custDataLst>
          </p:nvPr>
        </p:nvPicPr>
        <p:blipFill>
          <a:blip r:embed="rId6"/>
          <a:stretch>
            <a:fillRect/>
          </a:stretch>
        </p:blipFill>
        <p:spPr>
          <a:xfrm>
            <a:off x="459105" y="2184400"/>
            <a:ext cx="5783580" cy="3124835"/>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6564630" y="2185035"/>
            <a:ext cx="5224780" cy="3124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tags/tag1.xml><?xml version="1.0" encoding="utf-8"?>
<p:tagLst xmlns:p="http://schemas.openxmlformats.org/presentationml/2006/main">
  <p:tag name="MH" val="20160427150712"/>
  <p:tag name="MH_LIBRARY" val="CONTENTS"/>
  <p:tag name="MH_TYPE" val="ENTRY"/>
  <p:tag name="ID" val="545818"/>
  <p:tag name="MH_ORDER" val="1"/>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MH" val="20160427150712"/>
  <p:tag name="MH_LIBRARY" val="CONTENTS"/>
  <p:tag name="MH_TYPE" val="ENTRY"/>
  <p:tag name="ID" val="545818"/>
  <p:tag name="MH_ORDER" val="1"/>
  <p:tag name="KSO_WM_BEAUTIFY_FLAG" val=""/>
  <p:tag name="KSO_WM_DIAGRAM_VIRTUALLY_FRAME" val="{&quot;height&quot;:331.9285039370079,&quot;left&quot;:88.75047244094489,&quot;top&quot;:140.18858267716536,&quot;width&quot;:423.8773228346457}"/>
</p:tagLst>
</file>

<file path=ppt/tags/tag138.xml><?xml version="1.0" encoding="utf-8"?>
<p:tagLst xmlns:p="http://schemas.openxmlformats.org/presentationml/2006/main">
  <p:tag name="MH" val="20160427150712"/>
  <p:tag name="MH_LIBRARY" val="CONTENTS"/>
  <p:tag name="MH_TYPE" val="NUMBER"/>
  <p:tag name="ID" val="545818"/>
  <p:tag name="MH_ORDER" val="1"/>
  <p:tag name="KSO_WM_BEAUTIFY_FLAG" val=""/>
  <p:tag name="KSO_WM_DIAGRAM_VIRTUALLY_FRAME" val="{&quot;height&quot;:331.9285039370079,&quot;left&quot;:88.75047244094489,&quot;top&quot;:140.18858267716536,&quot;width&quot;:423.8773228346457}"/>
</p:tagLst>
</file>

<file path=ppt/tags/tag139.xml><?xml version="1.0" encoding="utf-8"?>
<p:tagLst xmlns:p="http://schemas.openxmlformats.org/presentationml/2006/main">
  <p:tag name="MH" val="20160427150712"/>
  <p:tag name="MH_LIBRARY" val="CONTENTS"/>
  <p:tag name="MH_TYPE" val="ENTRY"/>
  <p:tag name="ID" val="545818"/>
  <p:tag name="MH_ORDER" val="2"/>
  <p:tag name="KSO_WM_BEAUTIFY_FLAG" val=""/>
  <p:tag name="KSO_WM_DIAGRAM_VIRTUALLY_FRAME" val="{&quot;height&quot;:331.9285039370079,&quot;left&quot;:88.75047244094489,&quot;top&quot;:140.18858267716536,&quot;width&quot;:423.8773228346457}"/>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MH" val="20160427150712"/>
  <p:tag name="MH_LIBRARY" val="CONTENTS"/>
  <p:tag name="MH_TYPE" val="NUMBER"/>
  <p:tag name="ID" val="545818"/>
  <p:tag name="MH_ORDER" val="1"/>
  <p:tag name="KSO_WM_BEAUTIFY_FLAG" val=""/>
  <p:tag name="KSO_WM_DIAGRAM_VIRTUALLY_FRAME" val="{&quot;height&quot;:331.9285039370079,&quot;left&quot;:88.75047244094489,&quot;top&quot;:140.18858267716536,&quot;width&quot;:423.8773228346457}"/>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MH" val="20160427150712"/>
  <p:tag name="MH_LIBRARY" val="CONTENTS"/>
  <p:tag name="MH_TYPE" val="ENTRY"/>
  <p:tag name="ID" val="545818"/>
  <p:tag name="MH_ORDER" val="2"/>
  <p:tag name="KSO_WM_BEAUTIFY_FLAG" val=""/>
  <p:tag name="KSO_WM_DIAGRAM_VIRTUALLY_FRAME" val="{&quot;height&quot;:331.9285039370079,&quot;left&quot;:88.75047244094489,&quot;top&quot;:140.18858267716536,&quot;width&quot;:423.8773228346457}"/>
</p:tagLst>
</file>

<file path=ppt/tags/tag143.xml><?xml version="1.0" encoding="utf-8"?>
<p:tagLst xmlns:p="http://schemas.openxmlformats.org/presentationml/2006/main">
  <p:tag name="MH" val="20160427150712"/>
  <p:tag name="MH_LIBRARY" val="CONTENTS"/>
  <p:tag name="MH_TYPE" val="NUMBER"/>
  <p:tag name="ID" val="545818"/>
  <p:tag name="MH_ORDER" val="1"/>
  <p:tag name="KSO_WM_BEAUTIFY_FLAG" val=""/>
  <p:tag name="KSO_WM_DIAGRAM_VIRTUALLY_FRAME" val="{&quot;height&quot;:331.9285039370079,&quot;left&quot;:88.75047244094489,&quot;top&quot;:140.18858267716536,&quot;width&quot;:423.8773228346457}"/>
</p:tagLst>
</file>

<file path=ppt/tags/tag144.xml><?xml version="1.0" encoding="utf-8"?>
<p:tagLst xmlns:p="http://schemas.openxmlformats.org/presentationml/2006/main">
  <p:tag name="MH" val="20160427150712"/>
  <p:tag name="MH_LIBRARY" val="CONTENTS"/>
  <p:tag name="MH_TYPE" val="ENTRY"/>
  <p:tag name="ID" val="545818"/>
  <p:tag name="MH_ORDER" val="2"/>
  <p:tag name="KSO_WM_BEAUTIFY_FLAG" val=""/>
  <p:tag name="KSO_WM_DIAGRAM_VIRTUALLY_FRAME" val="{&quot;height&quot;:331.9285039370079,&quot;left&quot;:88.75047244094489,&quot;top&quot;:140.18858267716536,&quot;width&quot;:423.8773228346457}"/>
</p:tagLst>
</file>

<file path=ppt/tags/tag145.xml><?xml version="1.0" encoding="utf-8"?>
<p:tagLst xmlns:p="http://schemas.openxmlformats.org/presentationml/2006/main">
  <p:tag name="MH" val="20160427150712"/>
  <p:tag name="MH_LIBRARY" val="CONTENTS"/>
  <p:tag name="MH_TYPE" val="NUMBER"/>
  <p:tag name="ID" val="545818"/>
  <p:tag name="MH_ORDER" val="1"/>
  <p:tag name="KSO_WM_BEAUTIFY_FLAG" val=""/>
  <p:tag name="KSO_WM_DIAGRAM_VIRTUALLY_FRAME" val="{&quot;height&quot;:331.9285039370079,&quot;left&quot;:88.75047244094489,&quot;top&quot;:140.18858267716536,&quot;width&quot;:423.8773228346457}"/>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MH" val="20160427150712"/>
  <p:tag name="MH_LIBRARY" val="CONTENTS"/>
  <p:tag name="MH_TYPE" val="NUMBER"/>
  <p:tag name="ID" val="545818"/>
  <p:tag name="MH_ORDER" val="1"/>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MH" val="20160427150712"/>
  <p:tag name="MH_LIBRARY" val="CONTENTS"/>
  <p:tag name="MH_TYPE" val="ENTRY"/>
  <p:tag name="ID" val="545818"/>
  <p:tag name="MH_ORDER" val="1"/>
  <p:tag name="KSO_WM_BEAUTIFY_FLAG" val=""/>
  <p:tag name="KSO_WM_DIAGRAM_VIRTUALLY_FRAME" val="{&quot;height&quot;:331.9285039370079,&quot;left&quot;:88.75047244094489,&quot;top&quot;:140.18858267716536,&quot;width&quot;:567.077322834646}"/>
</p:tagLst>
</file>

<file path=ppt/tags/tag202.xml><?xml version="1.0" encoding="utf-8"?>
<p:tagLst xmlns:p="http://schemas.openxmlformats.org/presentationml/2006/main">
  <p:tag name="MH" val="20160427150712"/>
  <p:tag name="MH_LIBRARY" val="CONTENTS"/>
  <p:tag name="MH_TYPE" val="NUMBER"/>
  <p:tag name="ID" val="545818"/>
  <p:tag name="MH_ORDER" val="1"/>
  <p:tag name="KSO_WM_BEAUTIFY_FLAG" val=""/>
  <p:tag name="KSO_WM_DIAGRAM_VIRTUALLY_FRAME" val="{&quot;height&quot;:331.9285039370079,&quot;left&quot;:88.75047244094489,&quot;top&quot;:140.18858267716536,&quot;width&quot;:567.077322834646}"/>
</p:tagLst>
</file>

<file path=ppt/tags/tag203.xml><?xml version="1.0" encoding="utf-8"?>
<p:tagLst xmlns:p="http://schemas.openxmlformats.org/presentationml/2006/main">
  <p:tag name="MH" val="20160427150712"/>
  <p:tag name="MH_LIBRARY" val="CONTENTS"/>
  <p:tag name="MH_TYPE" val="ENTRY"/>
  <p:tag name="ID" val="545818"/>
  <p:tag name="MH_ORDER" val="2"/>
  <p:tag name="KSO_WM_BEAUTIFY_FLAG" val=""/>
  <p:tag name="KSO_WM_DIAGRAM_VIRTUALLY_FRAME" val="{&quot;height&quot;:331.9285039370079,&quot;left&quot;:88.75047244094489,&quot;top&quot;:140.18858267716536,&quot;width&quot;:567.077322834646}"/>
</p:tagLst>
</file>

<file path=ppt/tags/tag204.xml><?xml version="1.0" encoding="utf-8"?>
<p:tagLst xmlns:p="http://schemas.openxmlformats.org/presentationml/2006/main">
  <p:tag name="MH" val="20160427150712"/>
  <p:tag name="MH_LIBRARY" val="CONTENTS"/>
  <p:tag name="MH_TYPE" val="NUMBER"/>
  <p:tag name="ID" val="545818"/>
  <p:tag name="MH_ORDER" val="1"/>
  <p:tag name="KSO_WM_BEAUTIFY_FLAG" val=""/>
  <p:tag name="KSO_WM_DIAGRAM_VIRTUALLY_FRAME" val="{&quot;height&quot;:331.9285039370079,&quot;left&quot;:88.75047244094489,&quot;top&quot;:140.18858267716536,&quot;width&quot;:567.077322834646}"/>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MH" val="20160427150712"/>
  <p:tag name="MH_LIBRARY" val="CONTENTS"/>
  <p:tag name="MH_TYPE" val="ENTRY"/>
  <p:tag name="ID" val="545818"/>
  <p:tag name="MH_ORDER" val="2"/>
  <p:tag name="KSO_WM_BEAUTIFY_FLAG" val=""/>
  <p:tag name="KSO_WM_DIAGRAM_VIRTUALLY_FRAME" val="{&quot;height&quot;:331.9285039370079,&quot;left&quot;:88.75047244094489,&quot;top&quot;:140.18858267716536,&quot;width&quot;:567.077322834646}"/>
</p:tagLst>
</file>

<file path=ppt/tags/tag207.xml><?xml version="1.0" encoding="utf-8"?>
<p:tagLst xmlns:p="http://schemas.openxmlformats.org/presentationml/2006/main">
  <p:tag name="MH" val="20160427150712"/>
  <p:tag name="MH_LIBRARY" val="CONTENTS"/>
  <p:tag name="MH_TYPE" val="NUMBER"/>
  <p:tag name="ID" val="545818"/>
  <p:tag name="MH_ORDER" val="1"/>
  <p:tag name="KSO_WM_BEAUTIFY_FLAG" val=""/>
  <p:tag name="KSO_WM_DIAGRAM_VIRTUALLY_FRAME" val="{&quot;height&quot;:331.9285039370079,&quot;left&quot;:88.75047244094489,&quot;top&quot;:140.18858267716536,&quot;width&quot;:567.077322834646}"/>
</p:tagLst>
</file>

<file path=ppt/tags/tag208.xml><?xml version="1.0" encoding="utf-8"?>
<p:tagLst xmlns:p="http://schemas.openxmlformats.org/presentationml/2006/main">
  <p:tag name="MH" val="20160427150712"/>
  <p:tag name="MH_LIBRARY" val="CONTENTS"/>
  <p:tag name="MH_TYPE" val="ENTRY"/>
  <p:tag name="ID" val="545818"/>
  <p:tag name="MH_ORDER" val="2"/>
  <p:tag name="KSO_WM_BEAUTIFY_FLAG" val=""/>
  <p:tag name="KSO_WM_DIAGRAM_VIRTUALLY_FRAME" val="{&quot;height&quot;:331.9285039370079,&quot;left&quot;:88.75047244094489,&quot;top&quot;:140.18858267716536,&quot;width&quot;:567.077322834646}"/>
</p:tagLst>
</file>

<file path=ppt/tags/tag209.xml><?xml version="1.0" encoding="utf-8"?>
<p:tagLst xmlns:p="http://schemas.openxmlformats.org/presentationml/2006/main">
  <p:tag name="MH" val="20160427150712"/>
  <p:tag name="MH_LIBRARY" val="CONTENTS"/>
  <p:tag name="MH_TYPE" val="NUMBER"/>
  <p:tag name="ID" val="545818"/>
  <p:tag name="MH_ORDER" val="1"/>
  <p:tag name="KSO_WM_BEAUTIFY_FLAG" val=""/>
  <p:tag name="KSO_WM_DIAGRAM_VIRTUALLY_FRAME" val="{&quot;height&quot;:331.9285039370079,&quot;left&quot;:88.75047244094489,&quot;top&quot;:140.18858267716536,&quot;width&quot;:567.077322834646}"/>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PP_MARK_KEY" val="ff0ed195-8a47-49fc-8ed6-1478e2e88297"/>
  <p:tag name="COMMONDATA" val="eyJoZGlkIjoiMGE0MTZlNWEyZWFiNWZjMmE5ZmM2YTlmY2ExY2Q1NzkifQ=="/>
  <p:tag name="commondata" val="eyJoZGlkIjoiZWNlM2RkYmQyMTYxMTBiNDVlYjNlODE3MWU3OTQ2N2EifQ=="/>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MH" val="20160427150712"/>
  <p:tag name="MH_LIBRARY" val="CONTENTS"/>
  <p:tag name="MH_TYPE" val="ENTRY"/>
  <p:tag name="ID" val="545818"/>
  <p:tag name="MH_ORDER" val="2"/>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60427150712"/>
  <p:tag name="MH_LIBRARY" val="CONTENTS"/>
  <p:tag name="MH_TYPE" val="NUMBER"/>
  <p:tag name="ID" val="545818"/>
  <p:tag name="MH_ORDER" val="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MH" val="20160427150712"/>
  <p:tag name="MH_LIBRARY" val="CONTENTS"/>
  <p:tag name="MH_TYPE" val="ENTRY"/>
  <p:tag name="ID" val="545818"/>
  <p:tag name="MH_ORDER" val="2"/>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MH" val="20160427150712"/>
  <p:tag name="MH_LIBRARY" val="CONTENTS"/>
  <p:tag name="MH_TYPE" val="NUMBER"/>
  <p:tag name="ID" val="545818"/>
  <p:tag name="MH_ORDER" val="1"/>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MH" val="20160427150712"/>
  <p:tag name="MH_LIBRARY" val="CONTENTS"/>
  <p:tag name="MH_TYPE" val="ENTRY"/>
  <p:tag name="ID" val="545818"/>
  <p:tag name="MH_ORDER" val="1"/>
  <p:tag name="KSO_WM_BEAUTIFY_FLAG" val=""/>
</p:tagLst>
</file>

<file path=ppt/tags/tag64.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65.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66.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69.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7.xml><?xml version="1.0" encoding="utf-8"?>
<p:tagLst xmlns:p="http://schemas.openxmlformats.org/presentationml/2006/main">
  <p:tag name="MH" val="20160427150712"/>
  <p:tag name="MH_LIBRARY" val="CONTENTS"/>
  <p:tag name="MH_TYPE" val="ENTRY"/>
  <p:tag name="ID" val="545818"/>
  <p:tag name="MH_ORDER" val="2"/>
</p:tagLst>
</file>

<file path=ppt/tags/tag70.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71.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MH" val="20160427150712"/>
  <p:tag name="MH_LIBRARY" val="CONTENTS"/>
  <p:tag name="MH_TYPE" val="NUMBER"/>
  <p:tag name="ID" val="545818"/>
  <p:tag name="MH_ORDER" val="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r4ebi3wh">
      <a:majorFont>
        <a:latin typeface=""/>
        <a:ea typeface="微软雅黑"/>
        <a:cs typeface=""/>
      </a:majorFont>
      <a:minorFont>
        <a:latin typeface=""/>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4338</Words>
  <Application>WPS 演示</Application>
  <PresentationFormat>自定义</PresentationFormat>
  <Paragraphs>344</Paragraphs>
  <Slides>34</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vt:lpstr>
      <vt:lpstr>宋体</vt:lpstr>
      <vt:lpstr>Wingdings</vt:lpstr>
      <vt:lpstr>微软雅黑</vt:lpstr>
      <vt:lpstr>Calibri</vt:lpstr>
      <vt:lpstr>Calibri Light</vt:lpstr>
      <vt:lpstr>方正宋刻本秀楷简体</vt:lpstr>
      <vt:lpstr>Arial Unicode MS</vt:lpstr>
      <vt:lpstr>等线</vt:lpstr>
      <vt:lpstr>FZLTDHK-GBK1-0</vt:lpstr>
      <vt:lpstr>Segoe Print</vt:lpstr>
      <vt:lpstr>FZLTXIHJW-GB1-0</vt:lpstr>
      <vt:lpstr>Office 主题​​</vt:lpstr>
      <vt:lpstr>PowerPoint 演示文稿</vt:lpstr>
      <vt:lpstr>PowerPoint 演示文稿</vt:lpstr>
      <vt:lpstr>一、竞争对手的分类与界定</vt:lpstr>
      <vt:lpstr>一、竞争对手的分类与界定</vt:lpstr>
      <vt:lpstr>二、品牌潜力</vt:lpstr>
      <vt:lpstr> 任务实战1：分析各主要竞争品牌的市场潜力</vt:lpstr>
      <vt:lpstr> 任务实战1：分析各主要竞争品牌的市场潜力</vt:lpstr>
      <vt:lpstr> 任务实战1：分析各主要竞争品牌的市场潜力</vt:lpstr>
      <vt:lpstr> 任务实战2：对比分析本品牌与竞争品牌的交易数据</vt:lpstr>
      <vt:lpstr> 任务实战2：对比分析本品牌与竞争品牌的交易数据</vt:lpstr>
      <vt:lpstr>PowerPoint 演示文稿</vt:lpstr>
      <vt:lpstr>一、动销率与售罄率</vt:lpstr>
      <vt:lpstr>二、商品的销售贡献</vt:lpstr>
      <vt:lpstr> 任务实战1：分析竞争店铺在指定时期的整体销售情况</vt:lpstr>
      <vt:lpstr> 任务实战1：分析竞争店铺在指定时期的整体销售情况</vt:lpstr>
      <vt:lpstr> 任务实战1：分析竞争店铺在指定时期的整体销售情况</vt:lpstr>
      <vt:lpstr> 任务实战1：分析竞争店铺在指定时期的整体销售情况</vt:lpstr>
      <vt:lpstr> 任务实战1：分析竞争店铺在指定时期的整体销售情况</vt:lpstr>
      <vt:lpstr> 任务实战2：分析为竞争店铺作出主要销售贡献的商品类目</vt:lpstr>
      <vt:lpstr> 任务实战2：分析为竞争店铺作出主要销售贡献的商品类目</vt:lpstr>
      <vt:lpstr> 任务实战2：分析为竞争店铺作出主要销售贡献的商品类目</vt:lpstr>
      <vt:lpstr>PowerPoint 演示文稿</vt:lpstr>
      <vt:lpstr>一、客户流失</vt:lpstr>
      <vt:lpstr>二、商品上下架管理</vt:lpstr>
      <vt:lpstr>二、商品上下架管理</vt:lpstr>
      <vt:lpstr>二、商品上下架管理</vt:lpstr>
      <vt:lpstr> 任务实战1：分析竞争商品的客户流失情况</vt:lpstr>
      <vt:lpstr> 任务实战1：分析竞争商品的客户流失情况</vt:lpstr>
      <vt:lpstr> 任务实战2：分析竞争商品的销售高峰时期</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秋秋</cp:lastModifiedBy>
  <cp:revision>174</cp:revision>
  <dcterms:created xsi:type="dcterms:W3CDTF">2017-06-21T11:05:00Z</dcterms:created>
  <dcterms:modified xsi:type="dcterms:W3CDTF">2024-04-18T05:53:55Z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26C65698E75B45EB8437585BA88E691F_13</vt:lpwstr>
  </property>
  <property fmtid="{D5CDD505-2E9C-101B-9397-08002B2CF9AE}" pid="3" name="KSOProductBuildVer">
    <vt:lpwstr>2052-12.1.0.16729</vt:lpwstr>
  </property>
</Properties>
</file>