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4"/>
  </p:handoutMasterIdLst>
  <p:sldIdLst>
    <p:sldId id="257" r:id="rId3"/>
    <p:sldId id="258" r:id="rId4"/>
    <p:sldId id="592" r:id="rId6"/>
    <p:sldId id="616" r:id="rId7"/>
    <p:sldId id="617" r:id="rId8"/>
    <p:sldId id="610" r:id="rId9"/>
    <p:sldId id="619" r:id="rId10"/>
    <p:sldId id="620" r:id="rId11"/>
    <p:sldId id="622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542" r:id="rId29"/>
    <p:sldId id="343" r:id="rId30"/>
    <p:sldId id="640" r:id="rId31"/>
    <p:sldId id="324" r:id="rId32"/>
    <p:sldId id="325" r:id="rId33"/>
  </p:sldIdLst>
  <p:sldSz cx="12190095" cy="6859270"/>
  <p:notesSz cx="6858000" cy="9144000"/>
  <p:custDataLst>
    <p:tags r:id="rId38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3A98BC"/>
    <a:srgbClr val="E6460C"/>
    <a:srgbClr val="FEECE6"/>
    <a:srgbClr val="E5450F"/>
    <a:srgbClr val="912D09"/>
    <a:srgbClr val="2A6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50" y="1158"/>
      </p:cViewPr>
      <p:guideLst>
        <p:guide orient="horz" pos="2163"/>
        <p:guide pos="37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tags" Target="tags/tag190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79"/>
            <p:cNvSpPr/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2"/>
            <p:cNvSpPr/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3"/>
            <p:cNvSpPr/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4"/>
            <p:cNvSpPr/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5"/>
            <p:cNvSpPr/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2"/>
            <p:cNvSpPr/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3"/>
            <p:cNvSpPr/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4"/>
            <p:cNvSpPr/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6"/>
            <p:cNvSpPr/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7"/>
            <p:cNvSpPr/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8"/>
            <p:cNvSpPr/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9"/>
            <p:cNvSpPr/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0"/>
            <p:cNvSpPr/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1"/>
            <p:cNvSpPr/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2"/>
            <p:cNvSpPr/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3"/>
            <p:cNvSpPr/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4"/>
            <p:cNvSpPr/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5"/>
            <p:cNvSpPr/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/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16.png"/><Relationship Id="rId7" Type="http://schemas.openxmlformats.org/officeDocument/2006/relationships/tags" Target="../tags/tag72.xml"/><Relationship Id="rId6" Type="http://schemas.openxmlformats.org/officeDocument/2006/relationships/image" Target="../media/image15.png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1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image" Target="../media/image19.png"/><Relationship Id="rId7" Type="http://schemas.openxmlformats.org/officeDocument/2006/relationships/tags" Target="../tags/tag79.xml"/><Relationship Id="rId6" Type="http://schemas.openxmlformats.org/officeDocument/2006/relationships/image" Target="../media/image18.png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../media/image23.png"/><Relationship Id="rId7" Type="http://schemas.openxmlformats.org/officeDocument/2006/relationships/tags" Target="../tags/tag85.xml"/><Relationship Id="rId6" Type="http://schemas.openxmlformats.org/officeDocument/2006/relationships/image" Target="../media/image22.png"/><Relationship Id="rId5" Type="http://schemas.openxmlformats.org/officeDocument/2006/relationships/tags" Target="../tags/tag84.xml"/><Relationship Id="rId4" Type="http://schemas.openxmlformats.org/officeDocument/2006/relationships/image" Target="../media/image21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image" Target="../media/image2.png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95.xml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image" Target="../media/image24.png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image" Target="../media/image25.png"/><Relationship Id="rId1" Type="http://schemas.openxmlformats.org/officeDocument/2006/relationships/tags" Target="../tags/tag9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5.xml"/><Relationship Id="rId4" Type="http://schemas.openxmlformats.org/officeDocument/2006/relationships/image" Target="../media/image26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8.png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image" Target="../media/image27.png"/><Relationship Id="rId1" Type="http://schemas.openxmlformats.org/officeDocument/2006/relationships/tags" Target="../tags/tag11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image" Target="../media/image30.png"/><Relationship Id="rId5" Type="http://schemas.openxmlformats.org/officeDocument/2006/relationships/tags" Target="../tags/tag125.xml"/><Relationship Id="rId4" Type="http://schemas.openxmlformats.org/officeDocument/2006/relationships/image" Target="../media/image29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../media/image32.png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31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35.xml"/><Relationship Id="rId10" Type="http://schemas.openxmlformats.org/officeDocument/2006/relationships/image" Target="../media/image33.png"/><Relationship Id="rId1" Type="http://schemas.openxmlformats.org/officeDocument/2006/relationships/tags" Target="../tags/tag12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image" Target="../media/image35.png"/><Relationship Id="rId5" Type="http://schemas.openxmlformats.org/officeDocument/2006/relationships/tags" Target="../tags/tag139.xml"/><Relationship Id="rId4" Type="http://schemas.openxmlformats.org/officeDocument/2006/relationships/image" Target="../media/image34.png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image" Target="../media/image37.png"/><Relationship Id="rId5" Type="http://schemas.openxmlformats.org/officeDocument/2006/relationships/tags" Target="../tags/tag145.xml"/><Relationship Id="rId4" Type="http://schemas.openxmlformats.org/officeDocument/2006/relationships/image" Target="../media/image36.png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0" Type="http://schemas.openxmlformats.org/officeDocument/2006/relationships/tags" Target="../tags/tag149.xml"/><Relationship Id="rId1" Type="http://schemas.openxmlformats.org/officeDocument/2006/relationships/tags" Target="../tags/tag14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0.png"/><Relationship Id="rId7" Type="http://schemas.openxmlformats.org/officeDocument/2006/relationships/tags" Target="../tags/tag155.xml"/><Relationship Id="rId6" Type="http://schemas.openxmlformats.org/officeDocument/2006/relationships/image" Target="../media/image39.png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2.png"/><Relationship Id="rId7" Type="http://schemas.openxmlformats.org/officeDocument/2006/relationships/tags" Target="../tags/tag161.xml"/><Relationship Id="rId6" Type="http://schemas.openxmlformats.org/officeDocument/2006/relationships/image" Target="../media/image41.png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4.png"/><Relationship Id="rId7" Type="http://schemas.openxmlformats.org/officeDocument/2006/relationships/tags" Target="../tags/tag167.xml"/><Relationship Id="rId6" Type="http://schemas.openxmlformats.org/officeDocument/2006/relationships/image" Target="../media/image43.png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6.png"/><Relationship Id="rId7" Type="http://schemas.openxmlformats.org/officeDocument/2006/relationships/tags" Target="../tags/tag173.xml"/><Relationship Id="rId6" Type="http://schemas.openxmlformats.org/officeDocument/2006/relationships/image" Target="../media/image45.png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image" Target="../media/image2.png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82.xml"/><Relationship Id="rId1" Type="http://schemas.openxmlformats.org/officeDocument/2006/relationships/tags" Target="../tags/tag1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1" Type="http://schemas.openxmlformats.org/officeDocument/2006/relationships/tags" Target="../tags/tag18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8.png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.png"/><Relationship Id="rId7" Type="http://schemas.openxmlformats.org/officeDocument/2006/relationships/tags" Target="../tags/tag40.xml"/><Relationship Id="rId6" Type="http://schemas.openxmlformats.org/officeDocument/2006/relationships/image" Target="../media/image3.pn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.png"/><Relationship Id="rId7" Type="http://schemas.openxmlformats.org/officeDocument/2006/relationships/tags" Target="../tags/tag46.xml"/><Relationship Id="rId6" Type="http://schemas.openxmlformats.org/officeDocument/2006/relationships/image" Target="../media/image5.png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../media/image8.png"/><Relationship Id="rId6" Type="http://schemas.openxmlformats.org/officeDocument/2006/relationships/tags" Target="../tags/tag51.xml"/><Relationship Id="rId5" Type="http://schemas.openxmlformats.org/officeDocument/2006/relationships/image" Target="../media/image7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56.xml"/><Relationship Id="rId13" Type="http://schemas.openxmlformats.org/officeDocument/2006/relationships/image" Target="../media/image10.png"/><Relationship Id="rId12" Type="http://schemas.openxmlformats.org/officeDocument/2006/relationships/tags" Target="../tags/tag55.xml"/><Relationship Id="rId11" Type="http://schemas.openxmlformats.org/officeDocument/2006/relationships/image" Target="../media/image9.png"/><Relationship Id="rId10" Type="http://schemas.openxmlformats.org/officeDocument/2006/relationships/tags" Target="../tags/tag54.xml"/><Relationship Id="rId1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../media/image12.png"/><Relationship Id="rId7" Type="http://schemas.openxmlformats.org/officeDocument/2006/relationships/tags" Target="../tags/tag62.xml"/><Relationship Id="rId6" Type="http://schemas.openxmlformats.org/officeDocument/2006/relationships/image" Target="../media/image11.png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4.png"/><Relationship Id="rId13" Type="http://schemas.openxmlformats.org/officeDocument/2006/relationships/tags" Target="../tags/tag66.xml"/><Relationship Id="rId12" Type="http://schemas.openxmlformats.org/officeDocument/2006/relationships/image" Target="../media/image13.png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698659" y="3099965"/>
            <a:ext cx="5866754" cy="975995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分析市场与行业数据</a:t>
            </a:r>
            <a:endParaRPr lang="zh-CN" altLang="en-US" sz="4800" b="1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6971" y="3990812"/>
            <a:ext cx="5710129" cy="427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数据化运营管理（第2版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微课版）</a:t>
            </a:r>
            <a:endParaRPr lang="zh-CN" altLang="en-US" sz="20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759995" y="2602006"/>
            <a:ext cx="1705242" cy="55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800" smtClean="0">
                <a:solidFill>
                  <a:srgbClr val="3A98BC"/>
                </a:solidFill>
                <a:latin typeface="+mn-lt"/>
                <a:ea typeface="+mn-ea"/>
                <a:cs typeface="+mn-ea"/>
                <a:sym typeface="+mn-lt"/>
              </a:rPr>
              <a:t>项目二</a:t>
            </a:r>
            <a:endParaRPr lang="en-US" altLang="zh-CN" sz="2800" dirty="0">
              <a:solidFill>
                <a:srgbClr val="3A98B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03270" y="4659496"/>
            <a:ext cx="4635189" cy="361339"/>
            <a:chOff x="5903270" y="4659496"/>
            <a:chExt cx="4635189" cy="361339"/>
          </a:xfrm>
        </p:grpSpPr>
        <p:sp>
          <p:nvSpPr>
            <p:cNvPr id="7" name="TextBox 4"/>
            <p:cNvSpPr txBox="1"/>
            <p:nvPr/>
          </p:nvSpPr>
          <p:spPr>
            <a:xfrm>
              <a:off x="5903270" y="4659496"/>
              <a:ext cx="4635189" cy="361339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665382"/>
              <a:ext cx="1638608" cy="34107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8" y="475307"/>
            <a:ext cx="5761775" cy="575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：使用蛋糕指数分析细分市场的市场潜力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25425" y="5337175"/>
            <a:ext cx="1168336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24790" y="5337175"/>
            <a:ext cx="1144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）</a:t>
            </a:r>
            <a:r>
              <a:rPr sz="1800" dirty="0" smtClean="0"/>
              <a:t> </a:t>
            </a:r>
            <a:r>
              <a:rPr lang="zh-CN" sz="1800" dirty="0" smtClean="0"/>
              <a:t>导入数据并计算蛋糕指数</a:t>
            </a:r>
            <a:r>
              <a:rPr lang="en-US" sz="1800" dirty="0" smtClean="0"/>
              <a:t>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）</a:t>
            </a:r>
            <a:r>
              <a:rPr lang="en-US" sz="1800" dirty="0" smtClean="0"/>
              <a:t>设置数据类型</a:t>
            </a:r>
            <a:endParaRPr lang="en-US" sz="1800" dirty="0" smtClean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5425" y="1045845"/>
            <a:ext cx="4183380" cy="1903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99870" y="2461260"/>
            <a:ext cx="4427855" cy="2784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28385" y="2607945"/>
            <a:ext cx="5537200" cy="2637790"/>
          </a:xfrm>
          <a:prstGeom prst="rect">
            <a:avLst/>
          </a:prstGeom>
        </p:spPr>
      </p:pic>
      <p:sp>
        <p:nvSpPr>
          <p:cNvPr id="14" name="上弧形箭头 13"/>
          <p:cNvSpPr/>
          <p:nvPr/>
        </p:nvSpPr>
        <p:spPr>
          <a:xfrm rot="2760000">
            <a:off x="4003675" y="1955165"/>
            <a:ext cx="1270000" cy="784860"/>
          </a:xfrm>
          <a:prstGeom prst="curved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：使用蛋糕指数分析细分市场的市场潜力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25425" y="5337175"/>
            <a:ext cx="1168336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24790" y="5337175"/>
            <a:ext cx="1144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）</a:t>
            </a:r>
            <a:r>
              <a:rPr sz="1800" dirty="0" smtClean="0"/>
              <a:t> </a:t>
            </a:r>
            <a:r>
              <a:rPr lang="zh-CN" sz="1800" dirty="0" smtClean="0"/>
              <a:t>导入指数</a:t>
            </a:r>
            <a:r>
              <a:rPr lang="en-US" sz="1800" dirty="0" smtClean="0"/>
              <a:t>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4</a:t>
            </a:r>
            <a:r>
              <a:rPr lang="zh-CN" altLang="en-US" sz="1800" dirty="0" smtClean="0"/>
              <a:t>）</a:t>
            </a:r>
            <a:r>
              <a:rPr lang="en-US" sz="1800" dirty="0" smtClean="0"/>
              <a:t>选择导入方式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5</a:t>
            </a:r>
            <a:r>
              <a:rPr lang="zh-CN" altLang="en-US" sz="1800" dirty="0" smtClean="0"/>
              <a:t>）添加字段</a:t>
            </a:r>
            <a:endParaRPr lang="zh-CN" altLang="en-US" sz="1800" dirty="0" smtClean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5425" y="2244090"/>
            <a:ext cx="5300345" cy="2982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62015" y="2244090"/>
            <a:ext cx="2569845" cy="29825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68105" y="2244090"/>
            <a:ext cx="2273935" cy="2982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25425" y="5337175"/>
            <a:ext cx="1168336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24790" y="5337175"/>
            <a:ext cx="1144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6</a:t>
            </a:r>
            <a:r>
              <a:rPr lang="zh-CN" altLang="en-US" sz="1800" dirty="0" smtClean="0"/>
              <a:t>）</a:t>
            </a:r>
            <a:r>
              <a:rPr sz="1800" dirty="0" smtClean="0"/>
              <a:t> 设置图表标题</a:t>
            </a:r>
            <a:r>
              <a:rPr lang="en-US" sz="1800" dirty="0" smtClean="0"/>
              <a:t>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7</a:t>
            </a:r>
            <a:r>
              <a:rPr lang="zh-CN" altLang="en-US" sz="1800" dirty="0" smtClean="0"/>
              <a:t>）</a:t>
            </a:r>
            <a:r>
              <a:rPr lang="en-US" sz="1800" dirty="0" smtClean="0"/>
              <a:t>设置数据标签和图例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8</a:t>
            </a:r>
            <a:r>
              <a:rPr lang="zh-CN" altLang="en-US" sz="1800" dirty="0" smtClean="0"/>
              <a:t>） 添加筛选器</a:t>
            </a:r>
            <a:endParaRPr lang="zh-CN" altLang="en-US" sz="1800" dirty="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4365" y="1889125"/>
            <a:ext cx="2142490" cy="3190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27375" y="1889760"/>
            <a:ext cx="2117725" cy="3190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95950" y="1889125"/>
            <a:ext cx="6126480" cy="3190875"/>
          </a:xfrm>
          <a:prstGeom prst="rect">
            <a:avLst/>
          </a:prstGeom>
        </p:spPr>
      </p:pic>
      <p:sp>
        <p:nvSpPr>
          <p:cNvPr id="10" name="标题 4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：使用蛋糕指数分析细分市场的市场潜力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5"/>
          <p:cNvSpPr/>
          <p:nvPr>
            <p:custDataLst>
              <p:tags r:id="rId1"/>
            </p:custDataLst>
          </p:nvPr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25"/>
          <p:cNvSpPr txBox="1"/>
          <p:nvPr>
            <p:custDataLst>
              <p:tags r:id="rId2"/>
            </p:custDataLst>
          </p:nvPr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cs typeface="+mn-ea"/>
                <a:sym typeface="+mn-lt"/>
              </a:rPr>
              <a:t>目 录 </a:t>
            </a:r>
            <a:endParaRPr lang="zh-CN" altLang="en-US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MH_Entry_1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132211" y="184832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数据化展现市场行情</a:t>
            </a:r>
            <a:endParaRPr lang="zh-CN" altLang="en-US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MH_Entry_2">
            <a:hlinkClick r:id="" action="ppaction://noaction"/>
          </p:cNvPr>
          <p:cNvSpPr txBox="1"/>
          <p:nvPr>
            <p:custDataLst>
              <p:tags r:id="rId4"/>
            </p:custDataLst>
          </p:nvPr>
        </p:nvSpPr>
        <p:spPr>
          <a:xfrm>
            <a:off x="1132211" y="311422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分析行业数据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56" y="1843973"/>
            <a:ext cx="4526777" cy="4519803"/>
          </a:xfrm>
          <a:prstGeom prst="rect">
            <a:avLst/>
          </a:prstGeom>
        </p:spPr>
      </p:pic>
      <p:sp>
        <p:nvSpPr>
          <p:cNvPr id="10" name="MH_Entry_2">
            <a:hlinkClick r:id="" action="ppaction://noaction"/>
          </p:cNvPr>
          <p:cNvSpPr txBox="1"/>
          <p:nvPr>
            <p:custDataLst>
              <p:tags r:id="rId7"/>
            </p:custDataLst>
          </p:nvPr>
        </p:nvSpPr>
        <p:spPr>
          <a:xfrm>
            <a:off x="1127131" y="445650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综合实训</a:t>
            </a:r>
            <a:endParaRPr lang="zh-CN" altLang="en-US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5010879" y="437997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实训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9"/>
            </p:custDataLst>
          </p:nvPr>
        </p:nvSpPr>
        <p:spPr>
          <a:xfrm>
            <a:off x="5016594" y="3045997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任务二</a:t>
            </a:r>
            <a:endParaRPr lang="en-US" altLang="zh-CN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5016594" y="177965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任务一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79870" y="295938"/>
            <a:ext cx="10015367" cy="441724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一、波动系数与极差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687747" y="1736481"/>
            <a:ext cx="8648065" cy="1543616"/>
            <a:chOff x="3456781" y="2112927"/>
            <a:chExt cx="7504216" cy="1543616"/>
          </a:xfrm>
        </p:grpSpPr>
        <p:sp>
          <p:nvSpPr>
            <p:cNvPr id="25" name="矩形 24"/>
            <p:cNvSpPr/>
            <p:nvPr>
              <p:custDataLst>
                <p:tags r:id="rId3"/>
              </p:custDataLst>
            </p:nvPr>
          </p:nvSpPr>
          <p:spPr>
            <a:xfrm>
              <a:off x="3461189" y="3196168"/>
              <a:ext cx="3560632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>
                  <a:solidFill>
                    <a:srgbClr val="008000"/>
                  </a:solidFill>
                  <a:cs typeface="+mn-ea"/>
                  <a:sym typeface="+mn-lt"/>
                </a:rPr>
                <a:t>波动系数 = 标准差 / 平均值</a:t>
              </a:r>
              <a:endParaRPr lang="zh-CN" altLang="en-US">
                <a:solidFill>
                  <a:srgbClr val="008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4"/>
              </p:custDataLst>
            </p:nvPr>
          </p:nvSpPr>
          <p:spPr>
            <a:xfrm>
              <a:off x="3456781" y="2112927"/>
              <a:ext cx="7504216" cy="101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2000" dirty="0">
                  <a:solidFill>
                    <a:srgbClr val="474747"/>
                  </a:solidFill>
                  <a:cs typeface="+mn-ea"/>
                  <a:sym typeface="+mn-lt"/>
                </a:rPr>
                <a:t>波动系数是衡量数据离散程度的统计指标，它可以用于比较两个或多个数据集之间的差异，也可以用于判断一个数据集内部的变异情况。波动系数越大，表明数据的离散程度越高，行业稳定性越低。波动系数的计算公式为：</a:t>
              </a:r>
              <a:endParaRPr lang="zh-CN" altLang="en-US" sz="2000" dirty="0">
                <a:solidFill>
                  <a:srgbClr val="47474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81833" y="1839038"/>
            <a:ext cx="1224136" cy="1224136"/>
            <a:chOff x="1872605" y="1439887"/>
            <a:chExt cx="1224136" cy="1224136"/>
          </a:xfrm>
        </p:grpSpPr>
        <p:sp>
          <p:nvSpPr>
            <p:cNvPr id="31" name="椭圆 30"/>
            <p:cNvSpPr/>
            <p:nvPr>
              <p:custDataLst>
                <p:tags r:id="rId5"/>
              </p:custDataLst>
            </p:nvPr>
          </p:nvSpPr>
          <p:spPr>
            <a:xfrm>
              <a:off x="1872605" y="1439887"/>
              <a:ext cx="1224136" cy="1224136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33" name="Picture 14" descr="C:\Users\Administrator\Desktop\01.pn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1" t="34835" r="32541" b="30165"/>
            <a:stretch>
              <a:fillRect/>
            </a:stretch>
          </p:blipFill>
          <p:spPr bwMode="auto">
            <a:xfrm>
              <a:off x="2156359" y="1701565"/>
              <a:ext cx="656628" cy="773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>
            <a:off x="823230" y="3587742"/>
            <a:ext cx="1800200" cy="2039594"/>
            <a:chOff x="1584573" y="2592015"/>
            <a:chExt cx="1800200" cy="2039594"/>
          </a:xfrm>
        </p:grpSpPr>
        <p:sp>
          <p:nvSpPr>
            <p:cNvPr id="35" name="椭圆 34"/>
            <p:cNvSpPr/>
            <p:nvPr>
              <p:custDataLst>
                <p:tags r:id="rId8"/>
              </p:custDataLst>
            </p:nvPr>
          </p:nvSpPr>
          <p:spPr>
            <a:xfrm>
              <a:off x="1872605" y="2999802"/>
              <a:ext cx="1224136" cy="1224136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36" name="Picture 15" descr="C:\Users\Administrator\Desktop\02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573" y="2592015"/>
              <a:ext cx="1800200" cy="20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2692827" y="3750066"/>
            <a:ext cx="8648065" cy="1817936"/>
            <a:chOff x="3456781" y="2112927"/>
            <a:chExt cx="7504216" cy="1817936"/>
          </a:xfrm>
        </p:grpSpPr>
        <p:sp>
          <p:nvSpPr>
            <p:cNvPr id="8" name="矩形 7"/>
            <p:cNvSpPr/>
            <p:nvPr>
              <p:custDataLst>
                <p:tags r:id="rId11"/>
              </p:custDataLst>
            </p:nvPr>
          </p:nvSpPr>
          <p:spPr>
            <a:xfrm>
              <a:off x="3461189" y="3470488"/>
              <a:ext cx="3560632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>
                  <a:solidFill>
                    <a:srgbClr val="008000"/>
                  </a:solidFill>
                  <a:cs typeface="+mn-ea"/>
                  <a:sym typeface="+mn-lt"/>
                </a:rPr>
                <a:t>极差 = 最大值 / 最小值</a:t>
              </a:r>
              <a:endParaRPr lang="zh-CN" altLang="en-US">
                <a:solidFill>
                  <a:srgbClr val="008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2"/>
              </p:custDataLst>
            </p:nvPr>
          </p:nvSpPr>
          <p:spPr>
            <a:xfrm>
              <a:off x="3456781" y="2112927"/>
              <a:ext cx="7504216" cy="1322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2000" dirty="0">
                  <a:solidFill>
                    <a:srgbClr val="474747"/>
                  </a:solidFill>
                  <a:cs typeface="+mn-ea"/>
                  <a:sym typeface="+mn-lt"/>
                </a:rPr>
                <a:t>极差是一组数据中最大值和最小值之间的差异，是一种常用的描述数据变异程度的统计指标。通常情况下，极差越大表示数据的变异程度越大，反之则表示数据的变异程度越小。在行业数据分析中，极差则可以反映行业的交易体量大小。极差的计算公式为：</a:t>
              </a:r>
              <a:endParaRPr lang="zh-CN" altLang="en-US" sz="2000" dirty="0">
                <a:solidFill>
                  <a:srgbClr val="474747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79870" y="295938"/>
            <a:ext cx="10015367" cy="441724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二、赫芬达尔指数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71062" y="6160181"/>
            <a:ext cx="96838" cy="155575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buFontTx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椭圆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7887" y="3253469"/>
            <a:ext cx="95250" cy="15716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buFontTx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6090" y="1595120"/>
            <a:ext cx="10829925" cy="462089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48000" rIns="25200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6315" y="1491615"/>
            <a:ext cx="492125" cy="4826000"/>
          </a:xfrm>
          <a:custGeom>
            <a:avLst/>
            <a:gdLst>
              <a:gd name="T0" fmla="*/ 26719 w 738285"/>
              <a:gd name="T1" fmla="*/ 55405 h 4248500"/>
              <a:gd name="T2" fmla="*/ 3700 w 738285"/>
              <a:gd name="T3" fmla="*/ 4 h 4248500"/>
              <a:gd name="T4" fmla="*/ 186673 w 738285"/>
              <a:gd name="T5" fmla="*/ 4 h 4248500"/>
              <a:gd name="T6" fmla="*/ 218664 w 738285"/>
              <a:gd name="T7" fmla="*/ 40959 h 4248500"/>
              <a:gd name="T8" fmla="*/ 218664 w 738285"/>
              <a:gd name="T9" fmla="*/ 1569903 h 4248500"/>
              <a:gd name="T10" fmla="*/ 186673 w 738285"/>
              <a:gd name="T11" fmla="*/ 1610858 h 4248500"/>
              <a:gd name="T12" fmla="*/ 10752 w 738285"/>
              <a:gd name="T13" fmla="*/ 1610858 h 4248500"/>
              <a:gd name="T14" fmla="*/ 26719 w 738285"/>
              <a:gd name="T15" fmla="*/ 1569903 h 4248500"/>
              <a:gd name="T16" fmla="*/ 26719 w 738285"/>
              <a:gd name="T17" fmla="*/ 55405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2000" tIns="0" rIns="0" bIns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6125" y="1882775"/>
            <a:ext cx="8543290" cy="4158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赫芬达尔指数是经济学中衡量行业垄断程度的统计指标，它会考虑到市场上所有企业的市场份额及其对市场的影响力，从而反映行业集中度的高低。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赫芬达尔指数的计算方法为：将市场上每个企业的市场份额的平方值相加，得到一个0~1 之间的数值。其中，1 代表市场上只存在 1 个企业，0 代表市场上存在无限个企业，即竞争非常激烈。一般来说，赫芬达尔指数越高，说明市场上垄断程度越高，反之则说明市场上竞争程度越激烈。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79870" y="295938"/>
            <a:ext cx="10015367" cy="441724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三、波士顿矩阵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1815" y="1664970"/>
            <a:ext cx="3394710" cy="3969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/>
              <a:t>波士顿矩阵又叫“成长 - 市场占有率矩阵”，是一种常用的市场营销工具，可以通过将商品或服务划分为不同类别并对其进行分类，来帮助企业制订合理的业务发展战略。在行业数据分析领域，波士顿矩阵可以分析各子行业的行业表现，从而帮助企业有针对性地制订相应的经营策略，切实提高企业的市场竞争力。</a:t>
            </a:r>
            <a:endParaRPr lang="zh-CN" altLang="en-US" sz="200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38345" y="1664970"/>
            <a:ext cx="6872605" cy="418655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438015" y="6076950"/>
            <a:ext cx="8535035" cy="78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5440" y="2276475"/>
            <a:ext cx="2795905" cy="272796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：使用波动系数与极差分析行业稳定性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1614805" y="5337175"/>
            <a:ext cx="873442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68325" y="5337175"/>
            <a:ext cx="11313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）</a:t>
            </a:r>
            <a:r>
              <a:rPr sz="1800" dirty="0" smtClean="0"/>
              <a:t> </a:t>
            </a:r>
            <a:r>
              <a:rPr lang="zh-CN" sz="1800" dirty="0" smtClean="0"/>
              <a:t>选择函数</a:t>
            </a:r>
            <a:r>
              <a:rPr lang="en-US" sz="1800" dirty="0" smtClean="0"/>
              <a:t>        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）</a:t>
            </a:r>
            <a:r>
              <a:rPr lang="en-US" sz="1800" dirty="0" smtClean="0"/>
              <a:t>设置参数</a:t>
            </a:r>
            <a:endParaRPr lang="en-US" sz="1800" dirty="0" smtClean="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29250" y="1802130"/>
            <a:ext cx="4919980" cy="3202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：使用波动系数与极差分析行业稳定性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7980" y="2499360"/>
            <a:ext cx="5507990" cy="24580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50280" y="2498090"/>
            <a:ext cx="5808345" cy="245935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347345" y="5337175"/>
            <a:ext cx="1151191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68325" y="5337175"/>
            <a:ext cx="11313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）</a:t>
            </a:r>
            <a:r>
              <a:rPr sz="1800" dirty="0" smtClean="0"/>
              <a:t> </a:t>
            </a:r>
            <a:r>
              <a:rPr lang="zh-CN" sz="1800" dirty="0" smtClean="0"/>
              <a:t>填充函数</a:t>
            </a:r>
            <a:r>
              <a:rPr lang="en-US" sz="1800" dirty="0" smtClean="0"/>
              <a:t>      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4</a:t>
            </a:r>
            <a:r>
              <a:rPr lang="zh-CN" altLang="en-US" sz="1800" dirty="0" smtClean="0"/>
              <a:t>）计算平均值、波动系数、极差</a:t>
            </a:r>
            <a:endParaRPr lang="zh-CN" altLang="en-US" sz="1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：使用波动系数与极差分析行业稳定性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2190" y="1397000"/>
            <a:ext cx="4293870" cy="407479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012825" y="5705475"/>
            <a:ext cx="10259060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568325" y="5705475"/>
            <a:ext cx="1070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5</a:t>
            </a:r>
            <a:r>
              <a:rPr lang="zh-CN" altLang="en-US" sz="1800" dirty="0" smtClean="0"/>
              <a:t>）</a:t>
            </a:r>
            <a:r>
              <a:rPr sz="1800" dirty="0" smtClean="0"/>
              <a:t> </a:t>
            </a:r>
            <a:r>
              <a:rPr lang="zh-CN" sz="1800" dirty="0" smtClean="0"/>
              <a:t>创建组合图</a:t>
            </a:r>
            <a:r>
              <a:rPr lang="en-US" sz="1800" dirty="0" smtClean="0"/>
              <a:t>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6</a:t>
            </a:r>
            <a:r>
              <a:rPr lang="zh-CN" altLang="en-US" sz="1800" dirty="0" smtClean="0"/>
              <a:t>）引用单元格区域并设置标签</a:t>
            </a:r>
            <a:endParaRPr lang="zh-CN" altLang="en-US" sz="1800" dirty="0" smtClean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23915" y="1605280"/>
            <a:ext cx="2785110" cy="10896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28155" y="2843530"/>
            <a:ext cx="4382135" cy="2470785"/>
          </a:xfrm>
          <a:prstGeom prst="rect">
            <a:avLst/>
          </a:prstGeom>
        </p:spPr>
      </p:pic>
      <p:sp>
        <p:nvSpPr>
          <p:cNvPr id="14" name="上弧形箭头 13"/>
          <p:cNvSpPr/>
          <p:nvPr>
            <p:custDataLst>
              <p:tags r:id="rId11"/>
            </p:custDataLst>
          </p:nvPr>
        </p:nvSpPr>
        <p:spPr>
          <a:xfrm rot="3660000">
            <a:off x="8540115" y="2133600"/>
            <a:ext cx="1165860" cy="581660"/>
          </a:xfrm>
          <a:prstGeom prst="curved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cs typeface="+mn-ea"/>
                <a:sym typeface="+mn-lt"/>
              </a:rPr>
              <a:t>目 录 </a:t>
            </a:r>
            <a:endParaRPr lang="zh-CN" altLang="en-US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132211" y="184832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数据化展现市场行情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5015959" y="1779807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任务一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132211" y="311422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分析行业数据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5015959" y="303769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任务二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56" y="1843973"/>
            <a:ext cx="4526777" cy="4519803"/>
          </a:xfrm>
          <a:prstGeom prst="rect">
            <a:avLst/>
          </a:prstGeom>
        </p:spPr>
      </p:pic>
      <p:sp>
        <p:nvSpPr>
          <p:cNvPr id="2" name="MH_Entry_2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1127131" y="445650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综合实训</a:t>
            </a:r>
            <a:endParaRPr lang="zh-CN" altLang="en-US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5010879" y="437997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实训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478155" y="5705475"/>
            <a:ext cx="1132268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68325" y="5705475"/>
            <a:ext cx="1070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7</a:t>
            </a:r>
            <a:r>
              <a:rPr lang="zh-CN" altLang="en-US" sz="1800" dirty="0" smtClean="0"/>
              <a:t>）</a:t>
            </a:r>
            <a:r>
              <a:rPr sz="1800" dirty="0" smtClean="0"/>
              <a:t> 设置图表</a:t>
            </a:r>
            <a:r>
              <a:rPr lang="en-US" sz="1800" dirty="0" smtClean="0"/>
              <a:t>              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8</a:t>
            </a:r>
            <a:r>
              <a:rPr lang="zh-CN" altLang="en-US" sz="1800" dirty="0" smtClean="0"/>
              <a:t>）添加坐标轴标题</a:t>
            </a:r>
            <a:endParaRPr lang="zh-CN" altLang="en-US" sz="1800" dirty="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8155" y="2552700"/>
            <a:ext cx="5496560" cy="2664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16345" y="2553335"/>
            <a:ext cx="5484495" cy="2663825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：使用波动系数与极差分析行业稳定性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：计算并分析行业集中度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1565" y="1130300"/>
            <a:ext cx="4194810" cy="2230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91565" y="3501390"/>
            <a:ext cx="4194810" cy="2262505"/>
          </a:xfrm>
          <a:prstGeom prst="rect">
            <a:avLst/>
          </a:prstGeom>
        </p:spPr>
      </p:pic>
      <p:sp>
        <p:nvSpPr>
          <p:cNvPr id="14" name="上弧形箭头 13"/>
          <p:cNvSpPr/>
          <p:nvPr>
            <p:custDataLst>
              <p:tags r:id="rId7"/>
            </p:custDataLst>
          </p:nvPr>
        </p:nvSpPr>
        <p:spPr>
          <a:xfrm rot="5040000">
            <a:off x="4591685" y="3254375"/>
            <a:ext cx="1165860" cy="581660"/>
          </a:xfrm>
          <a:prstGeom prst="curved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478155" y="6073775"/>
            <a:ext cx="1132268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68325" y="6073775"/>
            <a:ext cx="1070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）</a:t>
            </a:r>
            <a:r>
              <a:rPr sz="1800" dirty="0" smtClean="0"/>
              <a:t> 设置公式</a:t>
            </a:r>
            <a:r>
              <a:rPr lang="en-US" sz="1800" dirty="0" smtClean="0"/>
              <a:t>               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）填充公式</a:t>
            </a:r>
            <a:endParaRPr lang="zh-CN" altLang="en-US" sz="1800" dirty="0" smtClean="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524500" y="2553970"/>
            <a:ext cx="6028055" cy="320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：计算并分析行业集中度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348615" y="5485130"/>
            <a:ext cx="11513820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38785" y="5485130"/>
            <a:ext cx="1070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）</a:t>
            </a:r>
            <a:r>
              <a:rPr sz="1800" dirty="0" smtClean="0"/>
              <a:t> 计算市场份额占比平方值</a:t>
            </a:r>
            <a:r>
              <a:rPr lang="en-US" sz="1800" dirty="0" smtClean="0"/>
              <a:t> 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4</a:t>
            </a:r>
            <a:r>
              <a:rPr lang="zh-CN" altLang="en-US" sz="1800" dirty="0" smtClean="0"/>
              <a:t>）计算行业集中度</a:t>
            </a:r>
            <a:endParaRPr lang="zh-CN" altLang="en-US" sz="1800" dirty="0" smtClean="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8615" y="2931795"/>
            <a:ext cx="5269230" cy="2266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04535" y="2932430"/>
            <a:ext cx="6057265" cy="2265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：利用波士顿矩阵分析各子行业的市场表现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78155" y="5496560"/>
            <a:ext cx="1132268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68325" y="5496560"/>
            <a:ext cx="1070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）</a:t>
            </a:r>
            <a:r>
              <a:rPr sz="1800" dirty="0" smtClean="0"/>
              <a:t> 加载 Excel 文件中的数据</a:t>
            </a:r>
            <a:r>
              <a:rPr lang="en-US" sz="1800" dirty="0" smtClean="0"/>
              <a:t>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）设置数据类型</a:t>
            </a:r>
            <a:endParaRPr lang="zh-CN" altLang="en-US" sz="1800" dirty="0" smtClean="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8155" y="2262505"/>
            <a:ext cx="5786755" cy="28936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83985" y="3276600"/>
            <a:ext cx="5166360" cy="187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：利用波士顿矩阵分析各子行业的市场表现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78155" y="5496560"/>
            <a:ext cx="1132268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68325" y="5496560"/>
            <a:ext cx="1070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）</a:t>
            </a:r>
            <a:r>
              <a:rPr sz="1800" dirty="0" smtClean="0"/>
              <a:t> 创建可视化图表并添加字段</a:t>
            </a:r>
            <a:r>
              <a:rPr lang="en-US" sz="1800" dirty="0" smtClean="0"/>
              <a:t>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4</a:t>
            </a:r>
            <a:r>
              <a:rPr lang="zh-CN" altLang="en-US" sz="1800" dirty="0" smtClean="0"/>
              <a:t>） 设置坐标轴标题</a:t>
            </a:r>
            <a:endParaRPr lang="zh-CN" altLang="en-US" sz="1800" dirty="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8325" y="2626995"/>
            <a:ext cx="5173980" cy="26739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01385" y="2115185"/>
            <a:ext cx="5663565" cy="3185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：利用波士顿矩阵分析各子行业的市场表现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386080" y="5496560"/>
            <a:ext cx="1132268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76250" y="5496560"/>
            <a:ext cx="1070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5</a:t>
            </a:r>
            <a:r>
              <a:rPr lang="zh-CN" altLang="en-US" sz="1800" dirty="0" smtClean="0"/>
              <a:t>）</a:t>
            </a:r>
            <a:r>
              <a:rPr sz="1800" dirty="0" smtClean="0"/>
              <a:t>  添加直线</a:t>
            </a:r>
            <a:r>
              <a:rPr lang="zh-CN" sz="1800" dirty="0" smtClean="0"/>
              <a:t>和直线</a:t>
            </a:r>
            <a:r>
              <a:rPr lang="en-US" sz="1800" dirty="0" smtClean="0"/>
              <a:t>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6</a:t>
            </a:r>
            <a:r>
              <a:rPr lang="zh-CN" altLang="en-US" sz="1800" dirty="0" smtClean="0"/>
              <a:t>） 显示并设置类别标签</a:t>
            </a:r>
            <a:endParaRPr lang="zh-CN" altLang="en-US" sz="1800" dirty="0" smtClean="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8325" y="2218055"/>
            <a:ext cx="5426710" cy="30626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90310" y="2218055"/>
            <a:ext cx="5418455" cy="3062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Number_1">
            <a:hlinkClick r:id="" action="ppaction://noaction"/>
          </p:cNvPr>
          <p:cNvSpPr/>
          <p:nvPr>
            <p:custDataLst>
              <p:tags r:id="rId1"/>
            </p:custDataLst>
          </p:nvPr>
        </p:nvSpPr>
        <p:spPr>
          <a:xfrm>
            <a:off x="5017229" y="438759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实训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TextBox 25"/>
          <p:cNvSpPr/>
          <p:nvPr>
            <p:custDataLst>
              <p:tags r:id="rId2"/>
            </p:custDataLst>
          </p:nvPr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25"/>
          <p:cNvSpPr txBox="1"/>
          <p:nvPr>
            <p:custDataLst>
              <p:tags r:id="rId3"/>
            </p:custDataLst>
          </p:nvPr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cs typeface="+mn-ea"/>
                <a:sym typeface="+mn-lt"/>
              </a:rPr>
              <a:t>目 录 </a:t>
            </a:r>
            <a:endParaRPr lang="zh-CN" altLang="en-US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MH_Entry_1">
            <a:hlinkClick r:id="" action="ppaction://noaction"/>
          </p:cNvPr>
          <p:cNvSpPr txBox="1"/>
          <p:nvPr>
            <p:custDataLst>
              <p:tags r:id="rId4"/>
            </p:custDataLst>
          </p:nvPr>
        </p:nvSpPr>
        <p:spPr>
          <a:xfrm>
            <a:off x="1132211" y="184832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数据化展现市场行情</a:t>
            </a:r>
            <a:endParaRPr lang="zh-CN" altLang="en-US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MH_Entry_2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132211" y="311422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分析行业数据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56" y="1843973"/>
            <a:ext cx="4526777" cy="4519803"/>
          </a:xfrm>
          <a:prstGeom prst="rect">
            <a:avLst/>
          </a:prstGeom>
        </p:spPr>
      </p:pic>
      <p:sp>
        <p:nvSpPr>
          <p:cNvPr id="10" name="MH_Entry_2">
            <a:hlinkClick r:id="" action="ppaction://noaction"/>
          </p:cNvPr>
          <p:cNvSpPr txBox="1"/>
          <p:nvPr>
            <p:custDataLst>
              <p:tags r:id="rId8"/>
            </p:custDataLst>
          </p:nvPr>
        </p:nvSpPr>
        <p:spPr>
          <a:xfrm>
            <a:off x="1127131" y="445650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综合实训</a:t>
            </a:r>
            <a:endParaRPr lang="zh-CN" altLang="en-US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Number_1">
            <a:hlinkClick r:id="" action="ppaction://noaction"/>
          </p:cNvPr>
          <p:cNvSpPr/>
          <p:nvPr>
            <p:custDataLst>
              <p:tags r:id="rId9"/>
            </p:custDataLst>
          </p:nvPr>
        </p:nvSpPr>
        <p:spPr>
          <a:xfrm>
            <a:off x="5016594" y="177965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任务一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5010879" y="30375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任务二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6772106" y="444222"/>
            <a:ext cx="1966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综合实训</a:t>
            </a:r>
            <a:endParaRPr lang="en-US" altLang="zh-CN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25"/>
          <p:cNvSpPr/>
          <p:nvPr/>
        </p:nvSpPr>
        <p:spPr>
          <a:xfrm flipH="1">
            <a:off x="8958725" y="413466"/>
            <a:ext cx="3229808" cy="40006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Comprehensive Training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048102" y="1108754"/>
            <a:ext cx="43141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实训一  分析细分市场交易情况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81" name="内容占位符 2"/>
          <p:cNvSpPr txBox="1"/>
          <p:nvPr/>
        </p:nvSpPr>
        <p:spPr>
          <a:xfrm>
            <a:off x="877570" y="2033270"/>
            <a:ext cx="5622290" cy="3463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cs typeface="+mn-ea"/>
                <a:sym typeface="+mn-lt"/>
              </a:rPr>
              <a:t>实训</a:t>
            </a:r>
            <a:r>
              <a:rPr lang="zh-CN" altLang="en-US" b="1" dirty="0" smtClean="0">
                <a:cs typeface="+mn-ea"/>
                <a:sym typeface="+mn-lt"/>
              </a:rPr>
              <a:t>目标：</a:t>
            </a:r>
            <a:r>
              <a:rPr lang="zh-CN" altLang="en-US" dirty="0">
                <a:cs typeface="+mn-ea"/>
                <a:sym typeface="+mn-lt"/>
              </a:rPr>
              <a:t>使用饼图和折线图分析各细分市场的交易额占比与交易额变化趋势。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CN" altLang="en-US" b="1" dirty="0">
                <a:cs typeface="+mn-ea"/>
                <a:sym typeface="+mn-lt"/>
              </a:rPr>
              <a:t>实</a:t>
            </a:r>
            <a:r>
              <a:rPr lang="zh-CN" altLang="en-US" b="1" dirty="0" smtClean="0">
                <a:cs typeface="+mn-ea"/>
                <a:sym typeface="+mn-lt"/>
              </a:rPr>
              <a:t>训描述：</a:t>
            </a:r>
            <a:r>
              <a:rPr lang="zh-CN" altLang="en-US" dirty="0">
                <a:cs typeface="+mn-ea"/>
                <a:sym typeface="+mn-lt"/>
              </a:rPr>
              <a:t>打开“市场数据 .xlsx”文件，建立数据透视表，使用饼图汇总不同细分市场的交易额占比；重新建立数据透视表，使用折线图和“细分市场”切片器分析各细分市场的交易额变化趋势。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4955540" y="6071235"/>
            <a:ext cx="1516380" cy="366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121917" tIns="60958" rIns="121917" bIns="60958" anchor="ctr">
            <a:spAutoFit/>
          </a:bodyPr>
          <a:lstStyle>
            <a:defPPr>
              <a:defRPr lang="en-US"/>
            </a:defPPr>
            <a:lvl1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参考效果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72275" y="1800225"/>
            <a:ext cx="5114925" cy="463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72106" y="444222"/>
            <a:ext cx="1966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综合实训</a:t>
            </a:r>
            <a:endParaRPr lang="en-US" altLang="zh-CN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25"/>
          <p:cNvSpPr/>
          <p:nvPr>
            <p:custDataLst>
              <p:tags r:id="rId2"/>
            </p:custDataLst>
          </p:nvPr>
        </p:nvSpPr>
        <p:spPr>
          <a:xfrm flipH="1">
            <a:off x="8958725" y="413466"/>
            <a:ext cx="3229808" cy="40006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Comprehensive Training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>
            <p:custDataLst>
              <p:tags r:id="rId3"/>
            </p:custDataLst>
          </p:nvPr>
        </p:nvSpPr>
        <p:spPr>
          <a:xfrm>
            <a:off x="1048102" y="1108754"/>
            <a:ext cx="46189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实训二  分析子行业市场表现情况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81" name="内容占位符 2"/>
          <p:cNvSpPr txBox="1"/>
          <p:nvPr>
            <p:custDataLst>
              <p:tags r:id="rId4"/>
            </p:custDataLst>
          </p:nvPr>
        </p:nvSpPr>
        <p:spPr>
          <a:xfrm>
            <a:off x="784860" y="2033270"/>
            <a:ext cx="3917315" cy="34632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cs typeface="+mn-ea"/>
                <a:sym typeface="+mn-lt"/>
              </a:rPr>
              <a:t>实训</a:t>
            </a:r>
            <a:r>
              <a:rPr lang="zh-CN" altLang="en-US" b="1" dirty="0" smtClean="0">
                <a:cs typeface="+mn-ea"/>
                <a:sym typeface="+mn-lt"/>
              </a:rPr>
              <a:t>目标：</a:t>
            </a:r>
            <a:r>
              <a:rPr lang="zh-CN" altLang="en-US" dirty="0">
                <a:cs typeface="+mn-ea"/>
                <a:sym typeface="+mn-lt"/>
              </a:rPr>
              <a:t>使用 Power BI 的散点图和直线元素建立波士顿矩阵，分析子行业的市场表现情况。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CN" altLang="en-US" b="1" dirty="0">
                <a:cs typeface="+mn-ea"/>
                <a:sym typeface="+mn-lt"/>
              </a:rPr>
              <a:t>实</a:t>
            </a:r>
            <a:r>
              <a:rPr lang="zh-CN" altLang="en-US" b="1" dirty="0" smtClean="0">
                <a:cs typeface="+mn-ea"/>
                <a:sym typeface="+mn-lt"/>
              </a:rPr>
              <a:t>训描述：</a:t>
            </a:r>
            <a:r>
              <a:rPr lang="zh-CN" altLang="en-US" dirty="0">
                <a:cs typeface="+mn-ea"/>
                <a:sym typeface="+mn-lt"/>
              </a:rPr>
              <a:t>在 Power BI 中导入“行业数据 .xlsx”文件，建立散点图和直线元素，使各子行业分别落入波士顿矩阵中的相应区域。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Text Placeholder 4"/>
          <p:cNvSpPr txBox="1"/>
          <p:nvPr>
            <p:custDataLst>
              <p:tags r:id="rId5"/>
            </p:custDataLst>
          </p:nvPr>
        </p:nvSpPr>
        <p:spPr>
          <a:xfrm>
            <a:off x="4794885" y="6071235"/>
            <a:ext cx="1516380" cy="366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121917" tIns="60958" rIns="121917" bIns="60958" anchor="ctr">
            <a:spAutoFit/>
          </a:bodyPr>
          <a:lstStyle>
            <a:defPPr>
              <a:defRPr lang="en-US"/>
            </a:defPPr>
            <a:lvl1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参考效果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94885" y="1917700"/>
            <a:ext cx="6968490" cy="3805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698659" y="2519558"/>
            <a:ext cx="5866754" cy="916106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6971" y="3620998"/>
            <a:ext cx="5710129" cy="427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数据化运营管理（第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版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微课版）</a:t>
            </a:r>
            <a:endParaRPr lang="zh-CN" altLang="en-US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364103"/>
            <a:chOff x="5903270" y="4289682"/>
            <a:chExt cx="4635189" cy="364103"/>
          </a:xfrm>
        </p:grpSpPr>
        <p:sp>
          <p:nvSpPr>
            <p:cNvPr id="7" name="TextBox 4"/>
            <p:cNvSpPr txBox="1"/>
            <p:nvPr/>
          </p:nvSpPr>
          <p:spPr>
            <a:xfrm>
              <a:off x="5903270" y="4289682"/>
              <a:ext cx="4635189" cy="361339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12713"/>
              <a:ext cx="1638608" cy="341072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" y="546712"/>
            <a:ext cx="5761775" cy="575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一、分析市场数据的作用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平行四边形 4"/>
          <p:cNvSpPr/>
          <p:nvPr>
            <p:custDataLst>
              <p:tags r:id="rId1"/>
            </p:custDataLst>
          </p:nvPr>
        </p:nvSpPr>
        <p:spPr>
          <a:xfrm rot="20362696" flipV="1">
            <a:off x="4543997" y="3533721"/>
            <a:ext cx="2422944" cy="1085662"/>
          </a:xfrm>
          <a:prstGeom prst="parallelogram">
            <a:avLst>
              <a:gd name="adj" fmla="val 689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平行四边形 5"/>
          <p:cNvSpPr/>
          <p:nvPr>
            <p:custDataLst>
              <p:tags r:id="rId2"/>
            </p:custDataLst>
          </p:nvPr>
        </p:nvSpPr>
        <p:spPr>
          <a:xfrm rot="5400000">
            <a:off x="3887569" y="4442586"/>
            <a:ext cx="2006253" cy="1163078"/>
          </a:xfrm>
          <a:prstGeom prst="parallelogram">
            <a:avLst>
              <a:gd name="adj" fmla="val 689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平行四边形 7"/>
          <p:cNvSpPr/>
          <p:nvPr>
            <p:custDataLst>
              <p:tags r:id="rId3"/>
            </p:custDataLst>
          </p:nvPr>
        </p:nvSpPr>
        <p:spPr>
          <a:xfrm rot="5400000" flipH="1">
            <a:off x="5439428" y="4387081"/>
            <a:ext cx="1788801" cy="1491532"/>
          </a:xfrm>
          <a:prstGeom prst="parallelogram">
            <a:avLst>
              <a:gd name="adj" fmla="val 383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 flipV="1">
            <a:off x="5792752" y="2898829"/>
            <a:ext cx="0" cy="112216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>
            <a:off x="6333832" y="5024127"/>
            <a:ext cx="1120234" cy="6301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>
          <a:xfrm flipH="1">
            <a:off x="3952143" y="5024123"/>
            <a:ext cx="937760" cy="52695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>
            <p:custDataLst>
              <p:tags r:id="rId7"/>
            </p:custDataLst>
          </p:nvPr>
        </p:nvSpPr>
        <p:spPr bwMode="auto">
          <a:xfrm>
            <a:off x="5400828" y="2113152"/>
            <a:ext cx="785435" cy="785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 bwMode="auto">
          <a:xfrm>
            <a:off x="3225419" y="5313000"/>
            <a:ext cx="785434" cy="7840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>
            <p:custDataLst>
              <p:tags r:id="rId9"/>
            </p:custDataLst>
          </p:nvPr>
        </p:nvSpPr>
        <p:spPr bwMode="auto">
          <a:xfrm>
            <a:off x="7414399" y="5460614"/>
            <a:ext cx="785434" cy="7856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09030" y="1527175"/>
            <a:ext cx="452501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/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市场数据分析是企业进行项目评估的起点和基础</a:t>
            </a:r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21174" y="2367103"/>
            <a:ext cx="3799126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>
              <a:spcBef>
                <a:spcPct val="0"/>
              </a:spcBef>
            </a:pPr>
            <a:r>
              <a:rPr lang="zh-CN" altLang="en-US" sz="18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项目评估的目的是确定项目的必要性、可行性，核心在于分析该项目能否适应市场的需求。</a:t>
            </a:r>
            <a:endParaRPr lang="zh-CN" altLang="en-US" sz="18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719060" y="3472180"/>
            <a:ext cx="3332480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/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市场数据分析是确定合理经济规模的重要依据</a:t>
            </a:r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19060" y="4275455"/>
            <a:ext cx="40627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>
              <a:spcBef>
                <a:spcPct val="0"/>
              </a:spcBef>
            </a:pPr>
            <a:r>
              <a:rPr lang="zh-CN" altLang="en-US" sz="18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合理经济规模是指在一定的技术经济条件下，项目的投入产出比处于优化状态，资源和资金可以得到充分利用，并可获取较好的经济效益的一种规模。</a:t>
            </a:r>
            <a:endParaRPr lang="zh-CN" altLang="en-US" sz="18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89000" y="2193290"/>
            <a:ext cx="28575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09600"/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市场数据分析是探寻行业整体情况的有效方法</a:t>
            </a:r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8091" y="3381985"/>
            <a:ext cx="296079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>
              <a:spcBef>
                <a:spcPct val="0"/>
              </a:spcBef>
            </a:pPr>
            <a:r>
              <a:rPr lang="zh-CN" altLang="en-US" sz="18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通过市场数据分析，企业可以了解行业的稳定性和集中度等基本情况，从而达到了解行业的目的。</a:t>
            </a:r>
            <a:endParaRPr lang="zh-CN" altLang="en-US" sz="18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3827" y="2272478"/>
            <a:ext cx="695555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/>
            <a:r>
              <a:rPr lang="en-US" altLang="zh-CN" sz="24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04275" y="5607267"/>
            <a:ext cx="695555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/>
            <a:r>
              <a:rPr lang="en-US" altLang="zh-CN" sz="24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52439" y="5509664"/>
            <a:ext cx="695555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9600"/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12" grpId="0" bldLvl="0" animBg="1"/>
      <p:bldP spid="13" grpId="0" bldLvl="0" animBg="1"/>
      <p:bldP spid="14" grpId="0" bldLvl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 bwMode="auto">
          <a:xfrm>
            <a:off x="0" y="1538870"/>
            <a:ext cx="12190413" cy="5320718"/>
          </a:xfrm>
          <a:prstGeom prst="rect">
            <a:avLst/>
          </a:prstGeom>
          <a:solidFill>
            <a:srgbClr val="3A98BC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70" name="直接连接符 69"/>
          <p:cNvCxnSpPr/>
          <p:nvPr/>
        </p:nvCxnSpPr>
        <p:spPr bwMode="auto">
          <a:xfrm flipH="1">
            <a:off x="667570" y="5525494"/>
            <a:ext cx="3790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H="1">
            <a:off x="667570" y="2481536"/>
            <a:ext cx="3790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接连接符 68"/>
          <p:cNvCxnSpPr/>
          <p:nvPr/>
        </p:nvCxnSpPr>
        <p:spPr bwMode="auto">
          <a:xfrm flipH="1">
            <a:off x="667570" y="3881837"/>
            <a:ext cx="3790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hape 120"/>
          <p:cNvSpPr/>
          <p:nvPr/>
        </p:nvSpPr>
        <p:spPr>
          <a:xfrm rot="912886" flipH="1">
            <a:off x="4760597" y="2756654"/>
            <a:ext cx="2769766" cy="213031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8" name="Shape 122"/>
          <p:cNvSpPr/>
          <p:nvPr/>
        </p:nvSpPr>
        <p:spPr>
          <a:xfrm rot="20623009">
            <a:off x="5057058" y="3477618"/>
            <a:ext cx="2156665" cy="213032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21" name="Group 138"/>
          <p:cNvGrpSpPr/>
          <p:nvPr/>
        </p:nvGrpSpPr>
        <p:grpSpPr>
          <a:xfrm>
            <a:off x="4301734" y="1870023"/>
            <a:ext cx="1067036" cy="1067421"/>
            <a:chOff x="0" y="0"/>
            <a:chExt cx="1270000" cy="1270000"/>
          </a:xfrm>
        </p:grpSpPr>
        <p:sp>
          <p:nvSpPr>
            <p:cNvPr id="22" name="Shape 135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1">
                <a:hueOff val="-78595"/>
                <a:satOff val="12505"/>
                <a:lumOff val="1387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3" name="Shape 136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24" name="pasted-image.pd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0501" y="416289"/>
              <a:ext cx="468998" cy="43742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34" name="Shape 148"/>
          <p:cNvSpPr/>
          <p:nvPr/>
        </p:nvSpPr>
        <p:spPr>
          <a:xfrm>
            <a:off x="933919" y="2043712"/>
            <a:ext cx="2154156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海量图书方便查询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Shape 149"/>
          <p:cNvSpPr/>
          <p:nvPr/>
        </p:nvSpPr>
        <p:spPr>
          <a:xfrm>
            <a:off x="933920" y="3449668"/>
            <a:ext cx="1641261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免费申请样书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Shape 150"/>
          <p:cNvSpPr/>
          <p:nvPr/>
        </p:nvSpPr>
        <p:spPr>
          <a:xfrm>
            <a:off x="933920" y="5096459"/>
            <a:ext cx="1641261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下载配套资源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Shape 151"/>
          <p:cNvSpPr/>
          <p:nvPr/>
        </p:nvSpPr>
        <p:spPr>
          <a:xfrm>
            <a:off x="10070309" y="2780951"/>
            <a:ext cx="1128367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优惠购书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Shape 152"/>
          <p:cNvSpPr/>
          <p:nvPr/>
        </p:nvSpPr>
        <p:spPr>
          <a:xfrm>
            <a:off x="10070309" y="4482752"/>
            <a:ext cx="1128367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成为作者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Shape 162"/>
          <p:cNvSpPr/>
          <p:nvPr/>
        </p:nvSpPr>
        <p:spPr>
          <a:xfrm>
            <a:off x="9209423" y="1881441"/>
            <a:ext cx="102644" cy="3181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49" name="Shape 163"/>
          <p:cNvSpPr/>
          <p:nvPr/>
        </p:nvSpPr>
        <p:spPr>
          <a:xfrm>
            <a:off x="10901775" y="2157157"/>
            <a:ext cx="102644" cy="3181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dirty="0">
              <a:cs typeface="+mn-ea"/>
              <a:sym typeface="+mn-lt"/>
            </a:endParaRPr>
          </a:p>
        </p:txBody>
      </p:sp>
      <p:pic>
        <p:nvPicPr>
          <p:cNvPr id="50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34" y="417927"/>
            <a:ext cx="3756062" cy="9791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1" name="Shape 165"/>
          <p:cNvSpPr/>
          <p:nvPr/>
        </p:nvSpPr>
        <p:spPr>
          <a:xfrm>
            <a:off x="4732490" y="395064"/>
            <a:ext cx="6418411" cy="10248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sz="2000" dirty="0">
              <a:cs typeface="+mn-ea"/>
              <a:sym typeface="+mn-lt"/>
            </a:endParaRPr>
          </a:p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r>
              <a:rPr lang="zh-CN" altLang="en-US" sz="2000" dirty="0" smtClean="0">
                <a:cs typeface="+mn-ea"/>
                <a:sym typeface="+mn-lt"/>
              </a:rPr>
              <a:t>更多</a:t>
            </a:r>
            <a:r>
              <a:rPr lang="zh-CN" altLang="en-US" sz="2000" b="1" dirty="0" smtClean="0">
                <a:cs typeface="+mn-ea"/>
                <a:sym typeface="+mn-lt"/>
              </a:rPr>
              <a:t>样书申请和资源下载需求，请登录人邮教育社区（www.ryjiaoyu.com)</a:t>
            </a:r>
            <a:endParaRPr lang="zh-CN" altLang="en-US" sz="2000" b="1" dirty="0" smtClean="0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993783" y="2687184"/>
            <a:ext cx="1067036" cy="1067421"/>
            <a:chOff x="6933148" y="4374243"/>
            <a:chExt cx="1270001" cy="1270000"/>
          </a:xfrm>
        </p:grpSpPr>
        <p:sp>
          <p:nvSpPr>
            <p:cNvPr id="52" name="Shape 166"/>
            <p:cNvSpPr/>
            <p:nvPr/>
          </p:nvSpPr>
          <p:spPr>
            <a:xfrm>
              <a:off x="6933148" y="4374243"/>
              <a:ext cx="1270001" cy="1270000"/>
            </a:xfrm>
            <a:prstGeom prst="ellipse">
              <a:avLst/>
            </a:prstGeom>
            <a:solidFill>
              <a:schemeClr val="accent2">
                <a:hueOff val="50042"/>
                <a:satOff val="8963"/>
                <a:lumOff val="14616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3" name="Shape 167"/>
            <p:cNvSpPr/>
            <p:nvPr/>
          </p:nvSpPr>
          <p:spPr>
            <a:xfrm>
              <a:off x="7135975" y="4577069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54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1327" y="4756861"/>
              <a:ext cx="533645" cy="504764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</p:grpSp>
      <p:sp>
        <p:nvSpPr>
          <p:cNvPr id="56" name="Shape 120"/>
          <p:cNvSpPr/>
          <p:nvPr/>
        </p:nvSpPr>
        <p:spPr>
          <a:xfrm rot="1370647" flipH="1">
            <a:off x="4743942" y="4272536"/>
            <a:ext cx="2769766" cy="213031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57" name="Shape 122"/>
          <p:cNvSpPr/>
          <p:nvPr/>
        </p:nvSpPr>
        <p:spPr>
          <a:xfrm rot="21144047">
            <a:off x="5029241" y="4972887"/>
            <a:ext cx="2156665" cy="213032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9" name="Group 126"/>
          <p:cNvGrpSpPr/>
          <p:nvPr/>
        </p:nvGrpSpPr>
        <p:grpSpPr>
          <a:xfrm>
            <a:off x="4265993" y="3365308"/>
            <a:ext cx="1067036" cy="1067422"/>
            <a:chOff x="0" y="0"/>
            <a:chExt cx="1270000" cy="1270000"/>
          </a:xfrm>
        </p:grpSpPr>
        <p:sp>
          <p:nvSpPr>
            <p:cNvPr id="10" name="Shape 123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0AB79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" name="Shape 124"/>
            <p:cNvSpPr/>
            <p:nvPr/>
          </p:nvSpPr>
          <p:spPr>
            <a:xfrm>
              <a:off x="202826" y="193691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700"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88" y="373483"/>
              <a:ext cx="515823" cy="50476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60" name="TextBox 59"/>
          <p:cNvSpPr txBox="1"/>
          <p:nvPr/>
        </p:nvSpPr>
        <p:spPr>
          <a:xfrm>
            <a:off x="768691" y="2548187"/>
            <a:ext cx="3709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囊括各大品类，您想要的</a:t>
            </a:r>
            <a:r>
              <a:rPr lang="zh-CN" altLang="en-US" sz="2000" dirty="0" smtClean="0">
                <a:cs typeface="+mn-ea"/>
                <a:sym typeface="+mn-lt"/>
              </a:rPr>
              <a:t>应有尽有</a:t>
            </a:r>
            <a:endParaRPr lang="zh-CN" altLang="en-US" sz="2000" dirty="0">
              <a:cs typeface="+mn-ea"/>
              <a:sym typeface="+mn-lt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8060819" y="3233345"/>
            <a:ext cx="34079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接连接符 65"/>
          <p:cNvCxnSpPr/>
          <p:nvPr/>
        </p:nvCxnSpPr>
        <p:spPr bwMode="auto">
          <a:xfrm>
            <a:off x="7941694" y="4904147"/>
            <a:ext cx="352710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30"/>
          <p:cNvGrpSpPr/>
          <p:nvPr/>
        </p:nvGrpSpPr>
        <p:grpSpPr>
          <a:xfrm>
            <a:off x="4320247" y="4973358"/>
            <a:ext cx="1067036" cy="1067422"/>
            <a:chOff x="0" y="0"/>
            <a:chExt cx="1270000" cy="1270000"/>
          </a:xfrm>
        </p:grpSpPr>
        <p:sp>
          <p:nvSpPr>
            <p:cNvPr id="14" name="Shape 127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6">
                <a:hueOff val="-193447"/>
                <a:satOff val="3713"/>
                <a:lumOff val="11329"/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" name="Shape 128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16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88" y="376184"/>
              <a:ext cx="515823" cy="51763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17" name="Group 134"/>
          <p:cNvGrpSpPr/>
          <p:nvPr/>
        </p:nvGrpSpPr>
        <p:grpSpPr>
          <a:xfrm>
            <a:off x="6993783" y="4398850"/>
            <a:ext cx="1067036" cy="1067421"/>
            <a:chOff x="0" y="0"/>
            <a:chExt cx="1270000" cy="1270000"/>
          </a:xfrm>
        </p:grpSpPr>
        <p:sp>
          <p:nvSpPr>
            <p:cNvPr id="18" name="Shape 131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" name="Shape 132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105" y="376184"/>
              <a:ext cx="353790" cy="51763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71" name="TextBox 70"/>
          <p:cNvSpPr txBox="1"/>
          <p:nvPr/>
        </p:nvSpPr>
        <p:spPr>
          <a:xfrm>
            <a:off x="789915" y="3947467"/>
            <a:ext cx="3709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教师免费申请样书</a:t>
            </a:r>
            <a:r>
              <a:rPr lang="zh-CN" altLang="en-US" sz="2000" dirty="0" smtClean="0">
                <a:cs typeface="+mn-ea"/>
                <a:sym typeface="+mn-lt"/>
              </a:rPr>
              <a:t>，</a:t>
            </a:r>
            <a:endParaRPr lang="en-US" altLang="zh-CN" sz="2000" dirty="0" smtClean="0">
              <a:cs typeface="+mn-ea"/>
              <a:sym typeface="+mn-lt"/>
            </a:endParaRPr>
          </a:p>
          <a:p>
            <a:r>
              <a:rPr lang="zh-CN" altLang="en-US" sz="2000" dirty="0" smtClean="0">
                <a:cs typeface="+mn-ea"/>
                <a:sym typeface="+mn-lt"/>
              </a:rPr>
              <a:t>我们</a:t>
            </a:r>
            <a:r>
              <a:rPr lang="zh-CN" altLang="en-US" sz="2000" dirty="0">
                <a:cs typeface="+mn-ea"/>
                <a:sym typeface="+mn-lt"/>
              </a:rPr>
              <a:t>将安排快递迅速送达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54175" y="5579007"/>
            <a:ext cx="4123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教学视频、</a:t>
            </a:r>
            <a:r>
              <a:rPr lang="en-US" altLang="zh-CN" sz="2000" dirty="0">
                <a:cs typeface="+mn-ea"/>
                <a:sym typeface="+mn-lt"/>
              </a:rPr>
              <a:t>PPT</a:t>
            </a:r>
            <a:r>
              <a:rPr lang="zh-CN" altLang="en-US" sz="2000" dirty="0">
                <a:cs typeface="+mn-ea"/>
                <a:sym typeface="+mn-lt"/>
              </a:rPr>
              <a:t>课件</a:t>
            </a:r>
            <a:r>
              <a:rPr lang="zh-CN" altLang="en-US" sz="2000" dirty="0" smtClean="0">
                <a:cs typeface="+mn-ea"/>
                <a:sym typeface="+mn-lt"/>
              </a:rPr>
              <a:t>、教学</a:t>
            </a:r>
            <a:r>
              <a:rPr lang="zh-CN" altLang="en-US" sz="2000" dirty="0">
                <a:cs typeface="+mn-ea"/>
                <a:sym typeface="+mn-lt"/>
              </a:rPr>
              <a:t>案例</a:t>
            </a:r>
            <a:r>
              <a:rPr lang="zh-CN" altLang="en-US" sz="2000" dirty="0" smtClean="0">
                <a:cs typeface="+mn-ea"/>
                <a:sym typeface="+mn-lt"/>
              </a:rPr>
              <a:t>、</a:t>
            </a:r>
            <a:endParaRPr lang="en-US" altLang="zh-CN" sz="2000" dirty="0" smtClean="0">
              <a:cs typeface="+mn-ea"/>
              <a:sym typeface="+mn-lt"/>
            </a:endParaRPr>
          </a:p>
          <a:p>
            <a:r>
              <a:rPr lang="zh-CN" altLang="en-US" sz="2000" dirty="0" smtClean="0">
                <a:cs typeface="+mn-ea"/>
                <a:sym typeface="+mn-lt"/>
              </a:rPr>
              <a:t>习题</a:t>
            </a:r>
            <a:r>
              <a:rPr lang="zh-CN" altLang="en-US" sz="2000" dirty="0">
                <a:cs typeface="+mn-ea"/>
                <a:sym typeface="+mn-lt"/>
              </a:rPr>
              <a:t>答案</a:t>
            </a:r>
            <a:r>
              <a:rPr lang="zh-CN" altLang="en-US" sz="2000" dirty="0" smtClean="0">
                <a:cs typeface="+mn-ea"/>
                <a:sym typeface="+mn-lt"/>
              </a:rPr>
              <a:t>、模拟</a:t>
            </a:r>
            <a:r>
              <a:rPr lang="zh-CN" altLang="en-US" sz="2000" dirty="0">
                <a:cs typeface="+mn-ea"/>
                <a:sym typeface="+mn-lt"/>
              </a:rPr>
              <a:t>试卷等丰富资源</a:t>
            </a:r>
            <a:endParaRPr lang="zh-CN" altLang="en-US" sz="2000" dirty="0"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免费下载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18967" y="3244861"/>
            <a:ext cx="286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教师可以申请最低折扣</a:t>
            </a:r>
            <a:endParaRPr lang="zh-CN" altLang="en-US" sz="2000" dirty="0">
              <a:cs typeface="+mn-ea"/>
              <a:sym typeface="+mn-lt"/>
            </a:endParaRPr>
          </a:p>
          <a:p>
            <a:pPr algn="r"/>
            <a:r>
              <a:rPr lang="zh-CN" altLang="en-US" sz="2000" dirty="0">
                <a:cs typeface="+mn-ea"/>
                <a:sym typeface="+mn-lt"/>
              </a:rPr>
              <a:t>学生直接优惠购买图书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99504" y="4994837"/>
            <a:ext cx="3269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欢迎写文章／投稿，</a:t>
            </a:r>
            <a:r>
              <a:rPr lang="zh-CN" altLang="en-US" sz="2000" dirty="0" smtClean="0">
                <a:cs typeface="+mn-ea"/>
                <a:sym typeface="+mn-lt"/>
              </a:rPr>
              <a:t>我们</a:t>
            </a:r>
            <a:r>
              <a:rPr lang="zh-CN" altLang="en-US" sz="2000" dirty="0">
                <a:cs typeface="+mn-ea"/>
                <a:sym typeface="+mn-lt"/>
              </a:rPr>
              <a:t>强大的编辑团队将</a:t>
            </a:r>
            <a:r>
              <a:rPr lang="zh-CN" altLang="en-US" sz="2000" dirty="0" smtClean="0">
                <a:cs typeface="+mn-ea"/>
                <a:sym typeface="+mn-lt"/>
              </a:rPr>
              <a:t>为您</a:t>
            </a:r>
            <a:r>
              <a:rPr lang="zh-CN" altLang="en-US" sz="2000" dirty="0">
                <a:cs typeface="+mn-ea"/>
                <a:sym typeface="+mn-lt"/>
              </a:rPr>
              <a:t>提供专业和高效的</a:t>
            </a:r>
            <a:r>
              <a:rPr lang="zh-CN" altLang="en-US" sz="2000" dirty="0" smtClean="0">
                <a:cs typeface="+mn-ea"/>
                <a:sym typeface="+mn-lt"/>
              </a:rPr>
              <a:t>编辑</a:t>
            </a:r>
            <a:r>
              <a:rPr lang="zh-CN" altLang="en-US" sz="2000" dirty="0">
                <a:cs typeface="+mn-ea"/>
                <a:sym typeface="+mn-lt"/>
              </a:rPr>
              <a:t>出版服务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二、市场增幅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67535"/>
            <a:ext cx="10378440" cy="3980815"/>
          </a:xfrm>
        </p:spPr>
        <p:txBody>
          <a:bodyPr>
            <a:normAutofit/>
          </a:bodyPr>
          <a:lstStyle/>
          <a:p>
            <a:r>
              <a:rPr lang="zh-CN" altLang="en-US">
                <a:cs typeface="+mn-ea"/>
                <a:sym typeface="+mn-lt"/>
              </a:rPr>
              <a:t>市场增幅可以体现市场数据的增减变化和增减幅度，这就需要借助环比增幅与同比增幅这两个指标。环比增幅可以分为日环比、周环比、月环比和年环比，主要是对比短时期内的增幅程度；同比增幅一般用于相邻两年的相同月份之间的比较，很少以两月的相同日期来对比。环比增幅和同比增幅虽然都反映变化速度，但由于采用基期的不同，因此反映的内容也是完全不同的。通常来说，在大部分数据波动频繁的情况下，环比增幅更为合适，而在评估长期趋势时，则需要使用同比增幅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5695950"/>
            <a:ext cx="12190413" cy="11636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三、蛋糕指数</a:t>
            </a:r>
            <a:endParaRPr lang="zh-CN" altLang="en-US">
              <a:sym typeface="+mn-ea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351744" y="1706390"/>
            <a:ext cx="1865631" cy="4371341"/>
            <a:chOff x="1085091" y="1279283"/>
            <a:chExt cx="1400527" cy="3278503"/>
          </a:xfrm>
          <a:solidFill>
            <a:srgbClr val="DEA900"/>
          </a:solidFill>
        </p:grpSpPr>
        <p:sp>
          <p:nvSpPr>
            <p:cNvPr id="51" name="矩形 2"/>
            <p:cNvSpPr/>
            <p:nvPr>
              <p:custDataLst>
                <p:tags r:id="rId2"/>
              </p:custDataLst>
            </p:nvPr>
          </p:nvSpPr>
          <p:spPr>
            <a:xfrm>
              <a:off x="1085091" y="1279283"/>
              <a:ext cx="1400527" cy="3278503"/>
            </a:xfrm>
            <a:custGeom>
              <a:avLst/>
              <a:gdLst>
                <a:gd name="connsiteX0" fmla="*/ 9 w 2938"/>
                <a:gd name="connsiteY0" fmla="*/ 0 h 6884"/>
                <a:gd name="connsiteX1" fmla="*/ 2938 w 2938"/>
                <a:gd name="connsiteY1" fmla="*/ 0 h 6884"/>
                <a:gd name="connsiteX2" fmla="*/ 2928 w 2938"/>
                <a:gd name="connsiteY2" fmla="*/ 6228 h 6884"/>
                <a:gd name="connsiteX3" fmla="*/ 384 w 2938"/>
                <a:gd name="connsiteY3" fmla="*/ 6196 h 6884"/>
                <a:gd name="connsiteX4" fmla="*/ 0 w 2938"/>
                <a:gd name="connsiteY4" fmla="*/ 6884 h 6884"/>
                <a:gd name="connsiteX5" fmla="*/ 9 w 2938"/>
                <a:gd name="connsiteY5" fmla="*/ 3777 h 6884"/>
                <a:gd name="connsiteX6" fmla="*/ 9 w 2938"/>
                <a:gd name="connsiteY6" fmla="*/ 2860 h 6884"/>
                <a:gd name="connsiteX7" fmla="*/ 9 w 2938"/>
                <a:gd name="connsiteY7" fmla="*/ 0 h 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8" h="6884">
                  <a:moveTo>
                    <a:pt x="9" y="0"/>
                  </a:moveTo>
                  <a:lnTo>
                    <a:pt x="2938" y="0"/>
                  </a:lnTo>
                  <a:lnTo>
                    <a:pt x="2928" y="6228"/>
                  </a:lnTo>
                  <a:lnTo>
                    <a:pt x="384" y="6196"/>
                  </a:lnTo>
                  <a:lnTo>
                    <a:pt x="0" y="6884"/>
                  </a:lnTo>
                  <a:lnTo>
                    <a:pt x="9" y="3777"/>
                  </a:lnTo>
                  <a:lnTo>
                    <a:pt x="9" y="286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15"/>
            <p:cNvSpPr txBox="1"/>
            <p:nvPr>
              <p:custDataLst>
                <p:tags r:id="rId3"/>
              </p:custDataLst>
            </p:nvPr>
          </p:nvSpPr>
          <p:spPr>
            <a:xfrm>
              <a:off x="1261334" y="2648434"/>
              <a:ext cx="1052540" cy="34528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 defTabSz="609600"/>
              <a:r>
                <a:rPr lang="zh-CN" altLang="en-US" b="1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蛋糕指数</a:t>
              </a:r>
              <a:endParaRPr lang="zh-CN" altLang="en-US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308314" y="1706391"/>
            <a:ext cx="7588250" cy="4248785"/>
            <a:chOff x="2553885" y="1279283"/>
            <a:chExt cx="5696486" cy="3186590"/>
          </a:xfrm>
        </p:grpSpPr>
        <p:sp>
          <p:nvSpPr>
            <p:cNvPr id="54" name="矩形 53"/>
            <p:cNvSpPr/>
            <p:nvPr>
              <p:custDataLst>
                <p:tags r:id="rId4"/>
              </p:custDataLst>
            </p:nvPr>
          </p:nvSpPr>
          <p:spPr>
            <a:xfrm>
              <a:off x="2553885" y="1279283"/>
              <a:ext cx="5696486" cy="318659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zh-CN" altLang="en-US" sz="2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13" descr="FD1DDF730CE4456e89755B07FE1653D0# #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79894" y="1460127"/>
              <a:ext cx="5284488" cy="283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609600" eaLnBrk="1" hangingPunct="1">
                <a:spcBef>
                  <a:spcPct val="0"/>
                </a:spcBef>
                <a:buNone/>
                <a:defRPr/>
              </a:pPr>
              <a:r>
                <a:rPr sz="240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衡量一个国家或地区收入分配结构的指标，通常被用来研究经济发展和贫富差距的关系。在市场数据分析领域，企业可以借助蛋糕指数来分析市场潜力。蛋糕指数越高，表示市场潜力越大，其计算公式为：蛋糕指数 = 细分市场占比 ÷ 商家数占比。分析市场潜力时，可以采集近 1 年各细分市场占比和商家数占比数据，建立蛋糕指数字段，并以该字段与细分市场字段为数据源创建雷达图，以时期为筛选器，查看不同时期内各细分市场的潜力情况，从而找到特定时期下潜力更大的细分市场。</a:t>
              </a:r>
              <a:endParaRPr sz="2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8915" y="30292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：分析各细分市场的市场容量占比及变化趋势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624840" y="5534025"/>
            <a:ext cx="1074483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2000250" y="5534025"/>
            <a:ext cx="95315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（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）创建数据透视表         </a:t>
            </a:r>
            <a:r>
              <a:rPr lang="en-US" altLang="zh-CN" sz="1800" dirty="0" smtClean="0"/>
              <a:t> 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） 添加字段</a:t>
            </a:r>
            <a:endParaRPr lang="zh-CN" altLang="en-US" sz="1800" dirty="0" smtClean="0"/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4840" y="2286635"/>
            <a:ext cx="5325110" cy="27190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43625" y="2287270"/>
            <a:ext cx="5225415" cy="2718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8915" y="30292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：分析各细分市场的市场容量占比及变化趋势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624840" y="5943600"/>
            <a:ext cx="1074483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2000250" y="5943600"/>
            <a:ext cx="95315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（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）插入饼图         </a:t>
            </a:r>
            <a:r>
              <a:rPr lang="en-US" altLang="zh-CN" sz="1800" dirty="0" smtClean="0"/>
              <a:t>         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4</a:t>
            </a:r>
            <a:r>
              <a:rPr lang="zh-CN" altLang="en-US" sz="1800" dirty="0" smtClean="0"/>
              <a:t>）设置图表</a:t>
            </a:r>
            <a:endParaRPr lang="zh-CN" altLang="en-US" sz="1800" dirty="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89990" y="1858645"/>
            <a:ext cx="3959225" cy="3750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58460" y="2380615"/>
            <a:ext cx="5911215" cy="3228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49701" y="1323153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1037953" y="3632019"/>
            <a:ext cx="939782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1975027" y="3632018"/>
            <a:ext cx="8460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）调整数据标签         </a:t>
            </a:r>
            <a:r>
              <a:rPr lang="en-US" altLang="zh-CN" sz="1600" dirty="0" smtClean="0"/>
              <a:t>                                            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）创建并设置数据透视表</a:t>
            </a:r>
            <a:endParaRPr lang="zh-CN" altLang="en-US" sz="1600" dirty="0" smtClean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7953" y="1281539"/>
            <a:ext cx="4047472" cy="221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15660" y="1281040"/>
            <a:ext cx="4520111" cy="2218499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1052467" y="6411370"/>
            <a:ext cx="9397818" cy="432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851615" y="6458123"/>
            <a:ext cx="8024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7</a:t>
            </a:r>
            <a:r>
              <a:rPr lang="zh-CN" altLang="en-US" sz="1600" dirty="0" smtClean="0"/>
              <a:t>）创建并设置数据透视图         </a:t>
            </a:r>
            <a:r>
              <a:rPr lang="en-US" altLang="zh-CN" sz="1600" dirty="0" smtClean="0"/>
              <a:t>                                    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8</a:t>
            </a:r>
            <a:r>
              <a:rPr lang="zh-CN" altLang="en-US" sz="1600" dirty="0" smtClean="0"/>
              <a:t>） 显示交易走势</a:t>
            </a:r>
            <a:endParaRPr lang="zh-CN" altLang="en-US" sz="1600" dirty="0" smtClean="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52467" y="4195989"/>
            <a:ext cx="4038601" cy="21672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31673" y="4156463"/>
            <a:ext cx="4108450" cy="2203623"/>
          </a:xfrm>
          <a:prstGeom prst="rect">
            <a:avLst/>
          </a:prstGeom>
        </p:spPr>
      </p:pic>
      <p:sp>
        <p:nvSpPr>
          <p:cNvPr id="13" name="标题 17"/>
          <p:cNvSpPr txBox="1"/>
          <p:nvPr>
            <p:custDataLst>
              <p:tags r:id="rId14"/>
            </p:custDataLst>
          </p:nvPr>
        </p:nvSpPr>
        <p:spPr>
          <a:xfrm>
            <a:off x="1258915" y="302923"/>
            <a:ext cx="10015367" cy="441724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smtClean="0">
                <a:latin typeface="+mn-lt"/>
                <a:ea typeface="+mn-ea"/>
                <a:cs typeface="+mn-ea"/>
                <a:sym typeface="+mn-lt"/>
              </a:rPr>
              <a:t> 任务实战</a:t>
            </a:r>
            <a:r>
              <a:rPr lang="en-US" altLang="zh-CN" sz="200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smtClean="0">
                <a:latin typeface="+mn-lt"/>
                <a:ea typeface="+mn-ea"/>
                <a:cs typeface="+mn-ea"/>
                <a:sym typeface="+mn-lt"/>
              </a:rPr>
              <a:t>：分析各细分市场的市场容量占比及变化趋势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010" y="325783"/>
            <a:ext cx="10015367" cy="441724"/>
          </a:xfrm>
        </p:spPr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：分析细分市场的环比和同比增幅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860112" y="3272125"/>
            <a:ext cx="10643928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59520" y="3272125"/>
            <a:ext cx="10645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dirty="0" smtClean="0"/>
              <a:t>                 （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）</a:t>
            </a:r>
            <a:r>
              <a:rPr sz="1800" dirty="0" err="1" smtClean="0"/>
              <a:t>计算环比增幅</a:t>
            </a:r>
            <a:r>
              <a:rPr lang="en-US" sz="1800" dirty="0" smtClean="0"/>
              <a:t>                     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）</a:t>
            </a:r>
            <a:r>
              <a:rPr lang="en-US" sz="1800" dirty="0" smtClean="0"/>
              <a:t>计算同比增幅</a:t>
            </a:r>
            <a:endParaRPr lang="en-US" sz="1800" dirty="0" smtClean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9520" y="1519977"/>
            <a:ext cx="4779695" cy="15923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46981" y="1533577"/>
            <a:ext cx="4557624" cy="1580433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796830" y="6333937"/>
            <a:ext cx="10533049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796239" y="6333937"/>
            <a:ext cx="1053419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/>
              <a:t>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）</a:t>
            </a:r>
            <a:r>
              <a:rPr sz="1800" dirty="0" smtClean="0"/>
              <a:t> 创建并设置图表</a:t>
            </a:r>
            <a:r>
              <a:rPr lang="en-US" sz="1800" dirty="0" smtClean="0"/>
              <a:t>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4</a:t>
            </a:r>
            <a:r>
              <a:rPr lang="zh-CN" altLang="en-US" sz="1800" dirty="0" smtClean="0"/>
              <a:t>）</a:t>
            </a:r>
            <a:r>
              <a:rPr lang="en-US" sz="1800" dirty="0" smtClean="0"/>
              <a:t>设置数据系列并添加数据标签</a:t>
            </a:r>
            <a:endParaRPr lang="en-US" sz="1800" dirty="0" smtClean="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85371" y="3811748"/>
            <a:ext cx="4682990" cy="24754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761448" y="3838734"/>
            <a:ext cx="4632266" cy="2451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tags/tag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  <p:tag name="KSO_WM_BEAUTIFY_FLAG" val=""/>
</p:tagLst>
</file>

<file path=ppt/tags/tag178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181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18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PP_MARK_KEY" val="ff0ed195-8a47-49fc-8ed6-1478e2e88297"/>
  <p:tag name="COMMONDATA" val="eyJoZGlkIjoiMGE0MTZlNWEyZWFiNWZjMmE5ZmM2YTlmY2ExY2Q1NzkifQ=="/>
  <p:tag name="commondata" val="eyJoZGlkIjoiZWNlM2RkYmQyMTYxMTBiNDVlYjNlODE3MWU3OTQ2N2EifQ=="/>
</p:tagLst>
</file>

<file path=ppt/tags/tag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93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9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95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4ebi3wh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4037</Words>
  <Application>WPS 演示</Application>
  <PresentationFormat>自定义</PresentationFormat>
  <Paragraphs>266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Calibri</vt:lpstr>
      <vt:lpstr>Calibri Light</vt:lpstr>
      <vt:lpstr>方正宋刻本秀楷简体</vt:lpstr>
      <vt:lpstr>Arial Unicode MS</vt:lpstr>
      <vt:lpstr>等线</vt:lpstr>
      <vt:lpstr>Arial Narrow</vt:lpstr>
      <vt:lpstr>FZLTDHK-GBK1-0</vt:lpstr>
      <vt:lpstr>Segoe Print</vt:lpstr>
      <vt:lpstr>FZLTXIHJW-GB1-0</vt:lpstr>
      <vt:lpstr>Office 主题​​</vt:lpstr>
      <vt:lpstr>PowerPoint 演示文稿</vt:lpstr>
      <vt:lpstr>PowerPoint 演示文稿</vt:lpstr>
      <vt:lpstr>一、分析市场数据的作用</vt:lpstr>
      <vt:lpstr>二、市场增幅</vt:lpstr>
      <vt:lpstr>三、蛋糕指数</vt:lpstr>
      <vt:lpstr> 任务实战1：分析各细分市场的市场容量占比及变化趋势</vt:lpstr>
      <vt:lpstr> 任务实战1：分析各细分市场的市场容量占比及变化趋势</vt:lpstr>
      <vt:lpstr>PowerPoint 演示文稿</vt:lpstr>
      <vt:lpstr> 任务实战2：分析细分市场的环比和同比增幅</vt:lpstr>
      <vt:lpstr> 任务实战3：使用蛋糕指数分析细分市场的市场潜力</vt:lpstr>
      <vt:lpstr> 任务实战3：使用蛋糕指数分析细分市场的市场潜力</vt:lpstr>
      <vt:lpstr> 任务实战3：使用蛋糕指数分析细分市场的市场潜力</vt:lpstr>
      <vt:lpstr>PowerPoint 演示文稿</vt:lpstr>
      <vt:lpstr>一、波动系数与极差</vt:lpstr>
      <vt:lpstr>二、赫芬达尔指数</vt:lpstr>
      <vt:lpstr>三、波士顿矩阵</vt:lpstr>
      <vt:lpstr> 任务实战1：使用波动系数与极差分析行业稳定性</vt:lpstr>
      <vt:lpstr> 任务实战1：使用波动系数与极差分析行业稳定性</vt:lpstr>
      <vt:lpstr> 任务实战1：使用波动系数与极差分析行业稳定性</vt:lpstr>
      <vt:lpstr> 任务实战1：使用波动系数与极差分析行业稳定性</vt:lpstr>
      <vt:lpstr> 任务实战2：计算并分析行业集中度</vt:lpstr>
      <vt:lpstr> 任务实战2：计算并分析行业集中度</vt:lpstr>
      <vt:lpstr> 任务实战3：利用波士顿矩阵分析各子行业的市场表现</vt:lpstr>
      <vt:lpstr> 任务实战3：利用波士顿矩阵分析各子行业的市场表现</vt:lpstr>
      <vt:lpstr> 任务实战3：利用波士顿矩阵分析各子行业的市场表现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秋秋</cp:lastModifiedBy>
  <cp:revision>156</cp:revision>
  <dcterms:created xsi:type="dcterms:W3CDTF">2017-06-21T11:05:00Z</dcterms:created>
  <dcterms:modified xsi:type="dcterms:W3CDTF">2024-04-18T05:54:12Z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26C65698E75B45EB8437585BA88E691F_13</vt:lpwstr>
  </property>
  <property fmtid="{D5CDD505-2E9C-101B-9397-08002B2CF9AE}" pid="3" name="KSOProductBuildVer">
    <vt:lpwstr>2052-12.1.0.16729</vt:lpwstr>
  </property>
</Properties>
</file>