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42"/>
  </p:handoutMasterIdLst>
  <p:sldIdLst>
    <p:sldId id="257" r:id="rId3"/>
    <p:sldId id="258" r:id="rId4"/>
    <p:sldId id="592" r:id="rId6"/>
    <p:sldId id="616" r:id="rId7"/>
    <p:sldId id="617" r:id="rId8"/>
    <p:sldId id="618" r:id="rId9"/>
    <p:sldId id="619" r:id="rId10"/>
    <p:sldId id="620" r:id="rId11"/>
    <p:sldId id="621" r:id="rId12"/>
    <p:sldId id="610" r:id="rId13"/>
    <p:sldId id="623" r:id="rId14"/>
    <p:sldId id="625" r:id="rId15"/>
    <p:sldId id="626" r:id="rId16"/>
    <p:sldId id="627" r:id="rId17"/>
    <p:sldId id="628" r:id="rId18"/>
    <p:sldId id="629" r:id="rId19"/>
    <p:sldId id="630" r:id="rId20"/>
    <p:sldId id="631" r:id="rId21"/>
    <p:sldId id="632" r:id="rId22"/>
    <p:sldId id="633" r:id="rId23"/>
    <p:sldId id="634" r:id="rId24"/>
    <p:sldId id="635" r:id="rId25"/>
    <p:sldId id="636" r:id="rId26"/>
    <p:sldId id="637" r:id="rId27"/>
    <p:sldId id="639" r:id="rId28"/>
    <p:sldId id="645" r:id="rId29"/>
    <p:sldId id="646" r:id="rId30"/>
    <p:sldId id="647" r:id="rId31"/>
    <p:sldId id="648" r:id="rId32"/>
    <p:sldId id="649" r:id="rId33"/>
    <p:sldId id="650" r:id="rId34"/>
    <p:sldId id="651" r:id="rId35"/>
    <p:sldId id="653" r:id="rId36"/>
    <p:sldId id="542" r:id="rId37"/>
    <p:sldId id="343" r:id="rId38"/>
    <p:sldId id="654" r:id="rId39"/>
    <p:sldId id="324" r:id="rId40"/>
    <p:sldId id="325" r:id="rId41"/>
  </p:sldIdLst>
  <p:sldSz cx="12190095" cy="6859270"/>
  <p:notesSz cx="6858000" cy="9144000"/>
  <p:custDataLst>
    <p:tags r:id="rId46"/>
  </p:custDataLst>
  <p:defaultTextStyle>
    <a:defPPr>
      <a:defRPr lang="en-US"/>
    </a:defPPr>
    <a:lvl1pPr marL="0" algn="l" defTabSz="609600" rtl="0" eaLnBrk="1" latinLnBrk="0" hangingPunct="1">
      <a:defRPr sz="2400" kern="1200">
        <a:solidFill>
          <a:schemeClr val="tx1"/>
        </a:solidFill>
        <a:latin typeface="+mn-lt"/>
        <a:ea typeface="+mn-ea"/>
        <a:cs typeface="+mn-cs"/>
      </a:defRPr>
    </a:lvl1pPr>
    <a:lvl2pPr marL="609600" algn="l" defTabSz="609600" rtl="0" eaLnBrk="1" latinLnBrk="0" hangingPunct="1">
      <a:defRPr sz="2400" kern="1200">
        <a:solidFill>
          <a:schemeClr val="tx1"/>
        </a:solidFill>
        <a:latin typeface="+mn-lt"/>
        <a:ea typeface="+mn-ea"/>
        <a:cs typeface="+mn-cs"/>
      </a:defRPr>
    </a:lvl2pPr>
    <a:lvl3pPr marL="1219200" algn="l" defTabSz="609600" rtl="0" eaLnBrk="1" latinLnBrk="0" hangingPunct="1">
      <a:defRPr sz="2400" kern="1200">
        <a:solidFill>
          <a:schemeClr val="tx1"/>
        </a:solidFill>
        <a:latin typeface="+mn-lt"/>
        <a:ea typeface="+mn-ea"/>
        <a:cs typeface="+mn-cs"/>
      </a:defRPr>
    </a:lvl3pPr>
    <a:lvl4pPr marL="1828165" algn="l" defTabSz="609600" rtl="0" eaLnBrk="1" latinLnBrk="0" hangingPunct="1">
      <a:defRPr sz="2400" kern="1200">
        <a:solidFill>
          <a:schemeClr val="tx1"/>
        </a:solidFill>
        <a:latin typeface="+mn-lt"/>
        <a:ea typeface="+mn-ea"/>
        <a:cs typeface="+mn-cs"/>
      </a:defRPr>
    </a:lvl4pPr>
    <a:lvl5pPr marL="2437765" algn="l" defTabSz="609600" rtl="0" eaLnBrk="1" latinLnBrk="0" hangingPunct="1">
      <a:defRPr sz="2400" kern="1200">
        <a:solidFill>
          <a:schemeClr val="tx1"/>
        </a:solidFill>
        <a:latin typeface="+mn-lt"/>
        <a:ea typeface="+mn-ea"/>
        <a:cs typeface="+mn-cs"/>
      </a:defRPr>
    </a:lvl5pPr>
    <a:lvl6pPr marL="3047365" algn="l" defTabSz="609600" rtl="0" eaLnBrk="1" latinLnBrk="0" hangingPunct="1">
      <a:defRPr sz="2400" kern="1200">
        <a:solidFill>
          <a:schemeClr val="tx1"/>
        </a:solidFill>
        <a:latin typeface="+mn-lt"/>
        <a:ea typeface="+mn-ea"/>
        <a:cs typeface="+mn-cs"/>
      </a:defRPr>
    </a:lvl6pPr>
    <a:lvl7pPr marL="3656965" algn="l" defTabSz="609600" rtl="0" eaLnBrk="1" latinLnBrk="0" hangingPunct="1">
      <a:defRPr sz="2400" kern="1200">
        <a:solidFill>
          <a:schemeClr val="tx1"/>
        </a:solidFill>
        <a:latin typeface="+mn-lt"/>
        <a:ea typeface="+mn-ea"/>
        <a:cs typeface="+mn-cs"/>
      </a:defRPr>
    </a:lvl7pPr>
    <a:lvl8pPr marL="4266565" algn="l" defTabSz="609600" rtl="0" eaLnBrk="1" latinLnBrk="0" hangingPunct="1">
      <a:defRPr sz="2400" kern="1200">
        <a:solidFill>
          <a:schemeClr val="tx1"/>
        </a:solidFill>
        <a:latin typeface="+mn-lt"/>
        <a:ea typeface="+mn-ea"/>
        <a:cs typeface="+mn-cs"/>
      </a:defRPr>
    </a:lvl8pPr>
    <a:lvl9pPr marL="4876165" algn="l" defTabSz="60960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58" userDrawn="1">
          <p15:clr>
            <a:srgbClr val="A4A3A4"/>
          </p15:clr>
        </p15:guide>
        <p15:guide id="2" pos="380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7F7F"/>
    <a:srgbClr val="3A98BC"/>
    <a:srgbClr val="E6460C"/>
    <a:srgbClr val="FEECE6"/>
    <a:srgbClr val="E5450F"/>
    <a:srgbClr val="912D09"/>
    <a:srgbClr val="2A6F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39" autoAdjust="0"/>
    <p:restoredTop sz="94660"/>
  </p:normalViewPr>
  <p:slideViewPr>
    <p:cSldViewPr snapToGrid="0" showGuides="1">
      <p:cViewPr>
        <p:scale>
          <a:sx n="75" d="100"/>
          <a:sy n="75" d="100"/>
        </p:scale>
        <p:origin x="1890" y="954"/>
      </p:cViewPr>
      <p:guideLst>
        <p:guide orient="horz" pos="2058"/>
        <p:guide pos="3801"/>
      </p:guideLst>
    </p:cSldViewPr>
  </p:slideViewPr>
  <p:notesTextViewPr>
    <p:cViewPr>
      <p:scale>
        <a:sx n="1" d="1"/>
        <a:sy n="1" d="1"/>
      </p:scale>
      <p:origin x="0" y="0"/>
    </p:cViewPr>
  </p:notesTextViewPr>
  <p:sorterViewPr>
    <p:cViewPr>
      <p:scale>
        <a:sx n="75" d="100"/>
        <a:sy n="75" d="100"/>
      </p:scale>
      <p:origin x="0" y="0"/>
    </p:cViewPr>
  </p:sorter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6" Type="http://schemas.openxmlformats.org/officeDocument/2006/relationships/tags" Target="tags/tag332.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handoutMaster" Target="handoutMasters/handoutMaster1.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55E8E9-A2CF-4517-9F55-BCB03E20C73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EA2B24-06B0-4A43-98BF-776478D7BE6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165" algn="l" defTabSz="914400" rtl="0" eaLnBrk="1" latinLnBrk="0" hangingPunct="1">
      <a:defRPr sz="1200" kern="1200">
        <a:solidFill>
          <a:schemeClr val="tx1"/>
        </a:solidFill>
        <a:latin typeface="+mn-lt"/>
        <a:ea typeface="+mn-ea"/>
        <a:cs typeface="+mn-cs"/>
      </a:defRPr>
    </a:lvl5pPr>
    <a:lvl6pPr marL="2285365" algn="l" defTabSz="914400" rtl="0" eaLnBrk="1" latinLnBrk="0" hangingPunct="1">
      <a:defRPr sz="1200" kern="1200">
        <a:solidFill>
          <a:schemeClr val="tx1"/>
        </a:solidFill>
        <a:latin typeface="+mn-lt"/>
        <a:ea typeface="+mn-ea"/>
        <a:cs typeface="+mn-cs"/>
      </a:defRPr>
    </a:lvl6pPr>
    <a:lvl7pPr marL="2742565" algn="l" defTabSz="914400" rtl="0" eaLnBrk="1" latinLnBrk="0" hangingPunct="1">
      <a:defRPr sz="1200" kern="1200">
        <a:solidFill>
          <a:schemeClr val="tx1"/>
        </a:solidFill>
        <a:latin typeface="+mn-lt"/>
        <a:ea typeface="+mn-ea"/>
        <a:cs typeface="+mn-cs"/>
      </a:defRPr>
    </a:lvl7pPr>
    <a:lvl8pPr marL="3199765" algn="l" defTabSz="914400" rtl="0" eaLnBrk="1" latinLnBrk="0" hangingPunct="1">
      <a:defRPr sz="1200" kern="1200">
        <a:solidFill>
          <a:schemeClr val="tx1"/>
        </a:solidFill>
        <a:latin typeface="+mn-lt"/>
        <a:ea typeface="+mn-ea"/>
        <a:cs typeface="+mn-cs"/>
      </a:defRPr>
    </a:lvl8pPr>
    <a:lvl9pPr marL="3656965"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7" name="矩形 6"/>
          <p:cNvSpPr/>
          <p:nvPr userDrawn="1"/>
        </p:nvSpPr>
        <p:spPr>
          <a:xfrm>
            <a:off x="1882" y="1061"/>
            <a:ext cx="12186652" cy="6844822"/>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a:xfrm>
            <a:off x="838091" y="1005840"/>
            <a:ext cx="10378549" cy="5172554"/>
          </a:xfrm>
        </p:spPr>
        <p:txBody>
          <a:bodyPr>
            <a:normAutofit/>
          </a:bodyPr>
          <a:lstStyle>
            <a:lvl1pPr>
              <a:defRPr sz="2200"/>
            </a:lvl1pPr>
          </a:lstStyle>
          <a:p>
            <a:pPr lvl="0"/>
            <a:r>
              <a:rPr lang="zh-CN" altLang="en-US" dirty="0"/>
              <a:t>编辑母版文本</a:t>
            </a:r>
            <a:r>
              <a:rPr lang="zh-CN" altLang="en-US" dirty="0" smtClean="0"/>
              <a:t>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091" y="6357823"/>
            <a:ext cx="2742843" cy="365209"/>
          </a:xfrm>
          <a:prstGeom prst="rect">
            <a:avLst/>
          </a:prstGeom>
        </p:spPr>
        <p:txBody>
          <a:bodyPr/>
          <a:lstStyle/>
          <a:p>
            <a:fld id="{507A946E-B064-4211-A11D-E702AF025A18}" type="datetimeFigureOut">
              <a:rPr lang="zh-CN" altLang="en-US" smtClean="0"/>
            </a:fld>
            <a:endParaRPr lang="zh-CN" altLang="en-US"/>
          </a:p>
        </p:txBody>
      </p:sp>
      <p:sp>
        <p:nvSpPr>
          <p:cNvPr id="3" name="页脚占位符 2"/>
          <p:cNvSpPr>
            <a:spLocks noGrp="1"/>
          </p:cNvSpPr>
          <p:nvPr>
            <p:ph type="ftr" sz="quarter" idx="11"/>
          </p:nvPr>
        </p:nvSpPr>
        <p:spPr>
          <a:xfrm>
            <a:off x="4038075" y="6357823"/>
            <a:ext cx="4114264" cy="36520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09479" y="6357823"/>
            <a:ext cx="2742843" cy="365209"/>
          </a:xfrm>
          <a:prstGeom prst="rect">
            <a:avLst/>
          </a:prstGeom>
        </p:spPr>
        <p:txBody>
          <a:bodyPr/>
          <a:lstStyle/>
          <a:p>
            <a:fld id="{347ECCD5-501B-4F30-908A-642832F21398}" type="slidenum">
              <a:rPr lang="zh-CN" altLang="en-US" smtClean="0"/>
            </a:fld>
            <a:endParaRPr lang="zh-CN" altLang="en-US"/>
          </a:p>
        </p:txBody>
      </p:sp>
      <p:sp>
        <p:nvSpPr>
          <p:cNvPr id="5" name="矩形 4"/>
          <p:cNvSpPr/>
          <p:nvPr userDrawn="1"/>
        </p:nvSpPr>
        <p:spPr>
          <a:xfrm>
            <a:off x="-1" y="328794"/>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
        <p:nvSpPr>
          <p:cNvPr id="6" name="TextBox 5"/>
          <p:cNvSpPr txBox="1"/>
          <p:nvPr userDrawn="1"/>
        </p:nvSpPr>
        <p:spPr>
          <a:xfrm>
            <a:off x="1268234" y="331366"/>
            <a:ext cx="1708118" cy="415476"/>
          </a:xfrm>
          <a:prstGeom prst="rect">
            <a:avLst/>
          </a:prstGeom>
          <a:noFill/>
        </p:spPr>
        <p:txBody>
          <a:bodyPr wrap="none" lIns="121899" tIns="60949" rIns="121899" bIns="60949" rtlCol="0">
            <a:spAutoFit/>
          </a:bodyPr>
          <a:lstStyle/>
          <a:p>
            <a:pPr lvl="0"/>
            <a:r>
              <a:rPr lang="zh-CN" altLang="zh-CN" sz="1900" b="1" dirty="0">
                <a:solidFill>
                  <a:schemeClr val="accent1"/>
                </a:solidFill>
                <a:latin typeface="微软雅黑" panose="020B0503020204020204" pitchFamily="34" charset="-122"/>
                <a:ea typeface="微软雅黑" panose="020B0503020204020204" pitchFamily="34" charset="-122"/>
              </a:rPr>
              <a:t>年度工作概述</a:t>
            </a:r>
            <a:endParaRPr lang="zh-CN" altLang="zh-CN" sz="19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091" y="6357823"/>
            <a:ext cx="2742843" cy="365209"/>
          </a:xfrm>
          <a:prstGeom prst="rect">
            <a:avLst/>
          </a:prstGeom>
        </p:spPr>
        <p:txBody>
          <a:bodyPr/>
          <a:lstStyle/>
          <a:p>
            <a:fld id="{507A946E-B064-4211-A11D-E702AF025A18}" type="datetimeFigureOut">
              <a:rPr lang="zh-CN" altLang="en-US" smtClean="0"/>
            </a:fld>
            <a:endParaRPr lang="zh-CN" altLang="en-US"/>
          </a:p>
        </p:txBody>
      </p:sp>
      <p:sp>
        <p:nvSpPr>
          <p:cNvPr id="3" name="页脚占位符 2"/>
          <p:cNvSpPr>
            <a:spLocks noGrp="1"/>
          </p:cNvSpPr>
          <p:nvPr>
            <p:ph type="ftr" sz="quarter" idx="11"/>
          </p:nvPr>
        </p:nvSpPr>
        <p:spPr>
          <a:xfrm>
            <a:off x="4038075" y="6357823"/>
            <a:ext cx="4114264" cy="36520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09479" y="6357823"/>
            <a:ext cx="2742843" cy="365209"/>
          </a:xfrm>
          <a:prstGeom prst="rect">
            <a:avLst/>
          </a:prstGeom>
        </p:spPr>
        <p:txBody>
          <a:bodyPr/>
          <a:lstStyle/>
          <a:p>
            <a:fld id="{347ECCD5-501B-4F30-908A-642832F21398}" type="slidenum">
              <a:rPr lang="zh-CN" altLang="en-US" smtClean="0"/>
            </a:fld>
            <a:endParaRPr lang="zh-CN" altLang="en-US"/>
          </a:p>
        </p:txBody>
      </p:sp>
      <p:sp>
        <p:nvSpPr>
          <p:cNvPr id="6" name="TextBox 5"/>
          <p:cNvSpPr txBox="1"/>
          <p:nvPr userDrawn="1"/>
        </p:nvSpPr>
        <p:spPr>
          <a:xfrm>
            <a:off x="1268232" y="331366"/>
            <a:ext cx="1708118" cy="415476"/>
          </a:xfrm>
          <a:prstGeom prst="rect">
            <a:avLst/>
          </a:prstGeom>
          <a:noFill/>
        </p:spPr>
        <p:txBody>
          <a:bodyPr wrap="none" lIns="121899" tIns="60949" rIns="121899" bIns="60949" rtlCol="0">
            <a:spAutoFit/>
          </a:bodyPr>
          <a:lstStyle/>
          <a:p>
            <a:pPr lvl="0"/>
            <a:r>
              <a:rPr lang="zh-CN" altLang="zh-CN" sz="1900" b="1" dirty="0">
                <a:solidFill>
                  <a:schemeClr val="accent1"/>
                </a:solidFill>
                <a:latin typeface="微软雅黑" panose="020B0503020204020204" pitchFamily="34" charset="-122"/>
                <a:ea typeface="微软雅黑" panose="020B0503020204020204" pitchFamily="34" charset="-122"/>
              </a:rPr>
              <a:t>工作完成情况</a:t>
            </a:r>
            <a:endParaRPr lang="zh-CN" altLang="zh-CN" sz="1900" b="1" dirty="0">
              <a:solidFill>
                <a:schemeClr val="accent1"/>
              </a:solidFill>
              <a:latin typeface="微软雅黑" panose="020B0503020204020204" pitchFamily="34" charset="-122"/>
              <a:ea typeface="微软雅黑" panose="020B0503020204020204" pitchFamily="34" charset="-122"/>
            </a:endParaRPr>
          </a:p>
        </p:txBody>
      </p:sp>
      <p:sp>
        <p:nvSpPr>
          <p:cNvPr id="7" name="矩形 6"/>
          <p:cNvSpPr/>
          <p:nvPr userDrawn="1"/>
        </p:nvSpPr>
        <p:spPr>
          <a:xfrm>
            <a:off x="-1" y="328794"/>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6"/>
                                        </p:tgtEl>
                                        <p:attrNameLst>
                                          <p:attrName>ppt_y</p:attrName>
                                        </p:attrNameLst>
                                      </p:cBhvr>
                                      <p:tavLst>
                                        <p:tav tm="0">
                                          <p:val>
                                            <p:strVal val="#ppt_y"/>
                                          </p:val>
                                        </p:tav>
                                        <p:tav tm="100000">
                                          <p:val>
                                            <p:strVal val="#ppt_y"/>
                                          </p:val>
                                        </p:tav>
                                      </p:tavLst>
                                    </p:anim>
                                    <p:anim calcmode="lin" valueType="num">
                                      <p:cBhvr>
                                        <p:cTn id="9"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6"/>
                                        </p:tgtEl>
                                      </p:cBhvr>
                                    </p:animEffect>
                                  </p:childTnLst>
                                </p:cTn>
                              </p:par>
                            </p:childTnLst>
                          </p:cTn>
                        </p:par>
                        <p:par>
                          <p:cTn id="12" fill="hold">
                            <p:stCondLst>
                              <p:cond delay="6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091" y="6357823"/>
            <a:ext cx="2742843" cy="365209"/>
          </a:xfrm>
          <a:prstGeom prst="rect">
            <a:avLst/>
          </a:prstGeom>
        </p:spPr>
        <p:txBody>
          <a:bodyPr/>
          <a:lstStyle/>
          <a:p>
            <a:fld id="{507A946E-B064-4211-A11D-E702AF025A18}" type="datetimeFigureOut">
              <a:rPr lang="zh-CN" altLang="en-US" smtClean="0"/>
            </a:fld>
            <a:endParaRPr lang="zh-CN" altLang="en-US"/>
          </a:p>
        </p:txBody>
      </p:sp>
      <p:sp>
        <p:nvSpPr>
          <p:cNvPr id="3" name="页脚占位符 2"/>
          <p:cNvSpPr>
            <a:spLocks noGrp="1"/>
          </p:cNvSpPr>
          <p:nvPr>
            <p:ph type="ftr" sz="quarter" idx="11"/>
          </p:nvPr>
        </p:nvSpPr>
        <p:spPr>
          <a:xfrm>
            <a:off x="4038075" y="6357823"/>
            <a:ext cx="4114264" cy="36520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09479" y="6357823"/>
            <a:ext cx="2742843" cy="365209"/>
          </a:xfrm>
          <a:prstGeom prst="rect">
            <a:avLst/>
          </a:prstGeom>
        </p:spPr>
        <p:txBody>
          <a:bodyPr/>
          <a:lstStyle/>
          <a:p>
            <a:fld id="{347ECCD5-501B-4F30-908A-642832F21398}" type="slidenum">
              <a:rPr lang="zh-CN" altLang="en-US" smtClean="0"/>
            </a:fld>
            <a:endParaRPr lang="zh-CN" altLang="en-US"/>
          </a:p>
        </p:txBody>
      </p:sp>
      <p:sp>
        <p:nvSpPr>
          <p:cNvPr id="6" name="TextBox 5"/>
          <p:cNvSpPr txBox="1"/>
          <p:nvPr userDrawn="1"/>
        </p:nvSpPr>
        <p:spPr>
          <a:xfrm>
            <a:off x="1268232" y="331366"/>
            <a:ext cx="1708118" cy="415476"/>
          </a:xfrm>
          <a:prstGeom prst="rect">
            <a:avLst/>
          </a:prstGeom>
          <a:noFill/>
        </p:spPr>
        <p:txBody>
          <a:bodyPr wrap="none" lIns="121899" tIns="60949" rIns="121899" bIns="60949" rtlCol="0">
            <a:spAutoFit/>
          </a:bodyPr>
          <a:lstStyle/>
          <a:p>
            <a:pPr lvl="0"/>
            <a:r>
              <a:rPr lang="zh-CN" altLang="zh-CN" sz="1900" b="1" dirty="0">
                <a:solidFill>
                  <a:schemeClr val="accent1"/>
                </a:solidFill>
                <a:latin typeface="微软雅黑" panose="020B0503020204020204" pitchFamily="34" charset="-122"/>
                <a:ea typeface="微软雅黑" panose="020B0503020204020204" pitchFamily="34" charset="-122"/>
              </a:rPr>
              <a:t>成功项目展示</a:t>
            </a:r>
            <a:endParaRPr lang="zh-CN" altLang="zh-CN" sz="1900" b="1" dirty="0">
              <a:solidFill>
                <a:schemeClr val="accent1"/>
              </a:solidFill>
              <a:latin typeface="微软雅黑" panose="020B0503020204020204" pitchFamily="34" charset="-122"/>
              <a:ea typeface="微软雅黑" panose="020B0503020204020204" pitchFamily="34" charset="-122"/>
            </a:endParaRPr>
          </a:p>
        </p:txBody>
      </p:sp>
      <p:sp>
        <p:nvSpPr>
          <p:cNvPr id="7" name="矩形 6"/>
          <p:cNvSpPr/>
          <p:nvPr userDrawn="1"/>
        </p:nvSpPr>
        <p:spPr>
          <a:xfrm>
            <a:off x="-1" y="328794"/>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6"/>
                                        </p:tgtEl>
                                        <p:attrNameLst>
                                          <p:attrName>ppt_y</p:attrName>
                                        </p:attrNameLst>
                                      </p:cBhvr>
                                      <p:tavLst>
                                        <p:tav tm="0">
                                          <p:val>
                                            <p:strVal val="#ppt_y"/>
                                          </p:val>
                                        </p:tav>
                                        <p:tav tm="100000">
                                          <p:val>
                                            <p:strVal val="#ppt_y"/>
                                          </p:val>
                                        </p:tav>
                                      </p:tavLst>
                                    </p:anim>
                                    <p:anim calcmode="lin" valueType="num">
                                      <p:cBhvr>
                                        <p:cTn id="9"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6"/>
                                        </p:tgtEl>
                                      </p:cBhvr>
                                    </p:animEffect>
                                  </p:childTnLst>
                                </p:cTn>
                              </p:par>
                            </p:childTnLst>
                          </p:cTn>
                        </p:par>
                        <p:par>
                          <p:cTn id="12" fill="hold">
                            <p:stCondLst>
                              <p:cond delay="6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091" y="6357823"/>
            <a:ext cx="2742843" cy="365209"/>
          </a:xfrm>
          <a:prstGeom prst="rect">
            <a:avLst/>
          </a:prstGeom>
        </p:spPr>
        <p:txBody>
          <a:bodyPr/>
          <a:lstStyle/>
          <a:p>
            <a:fld id="{507A946E-B064-4211-A11D-E702AF025A18}" type="datetimeFigureOut">
              <a:rPr lang="zh-CN" altLang="en-US" smtClean="0"/>
            </a:fld>
            <a:endParaRPr lang="zh-CN" altLang="en-US"/>
          </a:p>
        </p:txBody>
      </p:sp>
      <p:sp>
        <p:nvSpPr>
          <p:cNvPr id="3" name="页脚占位符 2"/>
          <p:cNvSpPr>
            <a:spLocks noGrp="1"/>
          </p:cNvSpPr>
          <p:nvPr>
            <p:ph type="ftr" sz="quarter" idx="11"/>
          </p:nvPr>
        </p:nvSpPr>
        <p:spPr>
          <a:xfrm>
            <a:off x="4038075" y="6357823"/>
            <a:ext cx="4114264" cy="36520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09479" y="6357823"/>
            <a:ext cx="2742843" cy="365209"/>
          </a:xfrm>
          <a:prstGeom prst="rect">
            <a:avLst/>
          </a:prstGeom>
        </p:spPr>
        <p:txBody>
          <a:bodyPr/>
          <a:lstStyle/>
          <a:p>
            <a:fld id="{347ECCD5-501B-4F30-908A-642832F21398}" type="slidenum">
              <a:rPr lang="zh-CN" altLang="en-US" smtClean="0"/>
            </a:fld>
            <a:endParaRPr lang="zh-CN" altLang="en-US"/>
          </a:p>
        </p:txBody>
      </p:sp>
      <p:sp>
        <p:nvSpPr>
          <p:cNvPr id="6" name="TextBox 5"/>
          <p:cNvSpPr txBox="1"/>
          <p:nvPr userDrawn="1"/>
        </p:nvSpPr>
        <p:spPr>
          <a:xfrm>
            <a:off x="1268232" y="331366"/>
            <a:ext cx="1708118" cy="415476"/>
          </a:xfrm>
          <a:prstGeom prst="rect">
            <a:avLst/>
          </a:prstGeom>
          <a:noFill/>
        </p:spPr>
        <p:txBody>
          <a:bodyPr wrap="none" lIns="121899" tIns="60949" rIns="121899" bIns="60949" rtlCol="0">
            <a:spAutoFit/>
          </a:bodyPr>
          <a:lstStyle/>
          <a:p>
            <a:r>
              <a:rPr lang="zh-CN" altLang="zh-CN" sz="1900" b="1" dirty="0">
                <a:solidFill>
                  <a:schemeClr val="accent1"/>
                </a:solidFill>
                <a:latin typeface="微软雅黑" panose="020B0503020204020204" pitchFamily="34" charset="-122"/>
                <a:ea typeface="微软雅黑" panose="020B0503020204020204" pitchFamily="34" charset="-122"/>
              </a:rPr>
              <a:t>明年工作计划</a:t>
            </a:r>
            <a:endParaRPr lang="zh-CN" altLang="zh-CN" sz="1900" b="1" dirty="0">
              <a:solidFill>
                <a:schemeClr val="accent1"/>
              </a:solidFill>
              <a:latin typeface="微软雅黑" panose="020B0503020204020204" pitchFamily="34" charset="-122"/>
              <a:ea typeface="微软雅黑" panose="020B0503020204020204" pitchFamily="34" charset="-122"/>
            </a:endParaRPr>
          </a:p>
        </p:txBody>
      </p:sp>
      <p:sp>
        <p:nvSpPr>
          <p:cNvPr id="7" name="矩形 6"/>
          <p:cNvSpPr/>
          <p:nvPr userDrawn="1"/>
        </p:nvSpPr>
        <p:spPr>
          <a:xfrm>
            <a:off x="-1" y="328794"/>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6"/>
                                        </p:tgtEl>
                                        <p:attrNameLst>
                                          <p:attrName>ppt_y</p:attrName>
                                        </p:attrNameLst>
                                      </p:cBhvr>
                                      <p:tavLst>
                                        <p:tav tm="0">
                                          <p:val>
                                            <p:strVal val="#ppt_y"/>
                                          </p:val>
                                        </p:tav>
                                        <p:tav tm="100000">
                                          <p:val>
                                            <p:strVal val="#ppt_y"/>
                                          </p:val>
                                        </p:tav>
                                      </p:tavLst>
                                    </p:anim>
                                    <p:anim calcmode="lin" valueType="num">
                                      <p:cBhvr>
                                        <p:cTn id="9"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6"/>
                                        </p:tgtEl>
                                      </p:cBhvr>
                                    </p:animEffect>
                                  </p:childTnLst>
                                </p:cTn>
                              </p:par>
                            </p:childTnLst>
                          </p:cTn>
                        </p:par>
                        <p:par>
                          <p:cTn id="12" fill="hold">
                            <p:stCondLst>
                              <p:cond delay="6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41720" y="217198"/>
            <a:ext cx="10015367" cy="441724"/>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091" y="1210103"/>
            <a:ext cx="10780311" cy="5248463"/>
          </a:xfrm>
          <a:prstGeom prst="rect">
            <a:avLst/>
          </a:prstGeo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Content Placeholder 2"/>
          <p:cNvSpPr>
            <a:spLocks noGrp="1"/>
          </p:cNvSpPr>
          <p:nvPr>
            <p:ph idx="13"/>
          </p:nvPr>
        </p:nvSpPr>
        <p:spPr>
          <a:xfrm>
            <a:off x="841266" y="739351"/>
            <a:ext cx="10745659" cy="464566"/>
          </a:xfrm>
          <a:prstGeom prst="rect">
            <a:avLst/>
          </a:prstGeom>
        </p:spPr>
        <p:txBody>
          <a:bodyPr/>
          <a:lstStyle>
            <a:lvl1pPr marL="0" indent="0">
              <a:lnSpc>
                <a:spcPct val="120000"/>
              </a:lnSpc>
              <a:buSzPct val="80000"/>
              <a:buFont typeface="Wingdings" panose="05000000000000000000" pitchFamily="2" charset="2"/>
              <a:buNone/>
              <a:defRPr b="0">
                <a:solidFill>
                  <a:srgbClr val="07836E"/>
                </a:solidFill>
              </a:defRPr>
            </a:lvl1pPr>
          </a:lstStyle>
          <a:p>
            <a:pPr lvl="0"/>
            <a:r>
              <a:rPr lang="en-US" dirty="0" smtClean="0"/>
              <a:t>Click to edit Master text styles</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 name="矩形 39"/>
          <p:cNvSpPr/>
          <p:nvPr userDrawn="1"/>
        </p:nvSpPr>
        <p:spPr>
          <a:xfrm>
            <a:off x="10529" y="765497"/>
            <a:ext cx="9360000" cy="2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
        <p:nvSpPr>
          <p:cNvPr id="2" name="Title Placeholder 1"/>
          <p:cNvSpPr>
            <a:spLocks noGrp="1"/>
          </p:cNvSpPr>
          <p:nvPr>
            <p:ph type="title"/>
          </p:nvPr>
        </p:nvSpPr>
        <p:spPr>
          <a:xfrm>
            <a:off x="1357460" y="336858"/>
            <a:ext cx="9994862" cy="431995"/>
          </a:xfrm>
          <a:prstGeom prst="rect">
            <a:avLst/>
          </a:prstGeom>
        </p:spPr>
        <p:txBody>
          <a:bodyPr vert="horz" lIns="121899" tIns="60949" rIns="121899" bIns="60949" rtlCol="0" anchor="ctr">
            <a:no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838091" y="962406"/>
            <a:ext cx="10514231" cy="5215988"/>
          </a:xfrm>
          <a:prstGeom prst="rect">
            <a:avLst/>
          </a:prstGeom>
        </p:spPr>
        <p:txBody>
          <a:bodyPr vert="horz" lIns="121899" tIns="60949" rIns="121899" bIns="60949" rtlCol="0">
            <a:normAutofit/>
          </a:bodyPr>
          <a:lstStyle/>
          <a:p>
            <a:pPr lvl="0"/>
            <a:r>
              <a:rPr lang="zh-CN" altLang="en-US" dirty="0"/>
              <a:t>编辑母版文本</a:t>
            </a:r>
            <a:r>
              <a:rPr lang="zh-CN" altLang="en-US" dirty="0" smtClean="0"/>
              <a:t>样式</a:t>
            </a:r>
            <a:endParaRPr lang="zh-CN" altLang="en-US" dirty="0"/>
          </a:p>
        </p:txBody>
      </p:sp>
      <p:sp>
        <p:nvSpPr>
          <p:cNvPr id="7" name="矩形 6"/>
          <p:cNvSpPr/>
          <p:nvPr userDrawn="1"/>
        </p:nvSpPr>
        <p:spPr>
          <a:xfrm>
            <a:off x="-1" y="328794"/>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
        <p:nvSpPr>
          <p:cNvPr id="36" name="椭圆 35"/>
          <p:cNvSpPr/>
          <p:nvPr userDrawn="1"/>
        </p:nvSpPr>
        <p:spPr>
          <a:xfrm>
            <a:off x="9683093" y="-1481030"/>
            <a:ext cx="2271860" cy="2271860"/>
          </a:xfrm>
          <a:prstGeom prst="ellipse">
            <a:avLst/>
          </a:prstGeom>
          <a:noFill/>
          <a:ln w="19050">
            <a:solidFill>
              <a:srgbClr val="E5450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userDrawn="1"/>
        </p:nvSpPr>
        <p:spPr>
          <a:xfrm>
            <a:off x="10785936" y="-1142729"/>
            <a:ext cx="2271860" cy="2271860"/>
          </a:xfrm>
          <a:prstGeom prst="ellipse">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p:cNvGrpSpPr/>
          <p:nvPr userDrawn="1"/>
        </p:nvGrpSpPr>
        <p:grpSpPr>
          <a:xfrm>
            <a:off x="11245213" y="864448"/>
            <a:ext cx="672834" cy="671094"/>
            <a:chOff x="11038546" y="1045334"/>
            <a:chExt cx="672834" cy="671094"/>
          </a:xfrm>
        </p:grpSpPr>
        <p:sp>
          <p:nvSpPr>
            <p:cNvPr id="11" name="Oval 24"/>
            <p:cNvSpPr>
              <a:spLocks noChangeArrowheads="1"/>
            </p:cNvSpPr>
            <p:nvPr/>
          </p:nvSpPr>
          <p:spPr bwMode="auto">
            <a:xfrm>
              <a:off x="11038546" y="1045334"/>
              <a:ext cx="672834" cy="671094"/>
            </a:xfrm>
            <a:prstGeom prst="ellipse">
              <a:avLst/>
            </a:prstGeom>
            <a:solidFill>
              <a:srgbClr val="E5450F"/>
            </a:solidFill>
            <a:ln>
              <a:noFill/>
            </a:ln>
          </p:spPr>
          <p:txBody>
            <a:bodyPr vert="horz" wrap="square" lIns="91440" tIns="45720" rIns="91440" bIns="45720" numCol="1" anchor="t" anchorCtr="0" compatLnSpc="1"/>
            <a:lstStyle/>
            <a:p>
              <a:endParaRPr lang="zh-CN" altLang="en-US"/>
            </a:p>
          </p:txBody>
        </p:sp>
        <p:sp>
          <p:nvSpPr>
            <p:cNvPr id="12" name="Freeform 179"/>
            <p:cNvSpPr/>
            <p:nvPr/>
          </p:nvSpPr>
          <p:spPr bwMode="auto">
            <a:xfrm>
              <a:off x="11125588" y="1135858"/>
              <a:ext cx="585792" cy="580570"/>
            </a:xfrm>
            <a:custGeom>
              <a:avLst/>
              <a:gdLst>
                <a:gd name="T0" fmla="*/ 22 w 309"/>
                <a:gd name="T1" fmla="*/ 146 h 306"/>
                <a:gd name="T2" fmla="*/ 25 w 309"/>
                <a:gd name="T3" fmla="*/ 139 h 306"/>
                <a:gd name="T4" fmla="*/ 17 w 309"/>
                <a:gd name="T5" fmla="*/ 131 h 306"/>
                <a:gd name="T6" fmla="*/ 18 w 309"/>
                <a:gd name="T7" fmla="*/ 111 h 306"/>
                <a:gd name="T8" fmla="*/ 22 w 309"/>
                <a:gd name="T9" fmla="*/ 81 h 306"/>
                <a:gd name="T10" fmla="*/ 57 w 309"/>
                <a:gd name="T11" fmla="*/ 29 h 306"/>
                <a:gd name="T12" fmla="*/ 121 w 309"/>
                <a:gd name="T13" fmla="*/ 0 h 306"/>
                <a:gd name="T14" fmla="*/ 167 w 309"/>
                <a:gd name="T15" fmla="*/ 11 h 306"/>
                <a:gd name="T16" fmla="*/ 220 w 309"/>
                <a:gd name="T17" fmla="*/ 38 h 306"/>
                <a:gd name="T18" fmla="*/ 309 w 309"/>
                <a:gd name="T19" fmla="*/ 128 h 306"/>
                <a:gd name="T20" fmla="*/ 309 w 309"/>
                <a:gd name="T21" fmla="*/ 129 h 306"/>
                <a:gd name="T22" fmla="*/ 132 w 309"/>
                <a:gd name="T23" fmla="*/ 306 h 306"/>
                <a:gd name="T24" fmla="*/ 95 w 309"/>
                <a:gd name="T25" fmla="*/ 303 h 306"/>
                <a:gd name="T26" fmla="*/ 10 w 309"/>
                <a:gd name="T27" fmla="*/ 217 h 306"/>
                <a:gd name="T28" fmla="*/ 12 w 309"/>
                <a:gd name="T29" fmla="*/ 215 h 306"/>
                <a:gd name="T30" fmla="*/ 0 w 309"/>
                <a:gd name="T31" fmla="*/ 204 h 306"/>
                <a:gd name="T32" fmla="*/ 1 w 309"/>
                <a:gd name="T33" fmla="*/ 189 h 306"/>
                <a:gd name="T34" fmla="*/ 13 w 309"/>
                <a:gd name="T35" fmla="*/ 200 h 306"/>
                <a:gd name="T36" fmla="*/ 13 w 309"/>
                <a:gd name="T37" fmla="*/ 186 h 306"/>
                <a:gd name="T38" fmla="*/ 0 w 309"/>
                <a:gd name="T39" fmla="*/ 173 h 306"/>
                <a:gd name="T40" fmla="*/ 1 w 309"/>
                <a:gd name="T41" fmla="*/ 157 h 306"/>
                <a:gd name="T42" fmla="*/ 10 w 309"/>
                <a:gd name="T43" fmla="*/ 152 h 306"/>
                <a:gd name="T44" fmla="*/ 12 w 309"/>
                <a:gd name="T45" fmla="*/ 150 h 306"/>
                <a:gd name="T46" fmla="*/ 16 w 309"/>
                <a:gd name="T47" fmla="*/ 139 h 306"/>
                <a:gd name="T48" fmla="*/ 22 w 309"/>
                <a:gd name="T49" fmla="*/ 14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9" h="306">
                  <a:moveTo>
                    <a:pt x="22" y="146"/>
                  </a:moveTo>
                  <a:cubicBezTo>
                    <a:pt x="25" y="139"/>
                    <a:pt x="25" y="139"/>
                    <a:pt x="25" y="139"/>
                  </a:cubicBezTo>
                  <a:cubicBezTo>
                    <a:pt x="17" y="131"/>
                    <a:pt x="17" y="131"/>
                    <a:pt x="17" y="131"/>
                  </a:cubicBezTo>
                  <a:cubicBezTo>
                    <a:pt x="18" y="111"/>
                    <a:pt x="18" y="111"/>
                    <a:pt x="18" y="111"/>
                  </a:cubicBezTo>
                  <a:cubicBezTo>
                    <a:pt x="22" y="81"/>
                    <a:pt x="22" y="81"/>
                    <a:pt x="22" y="81"/>
                  </a:cubicBezTo>
                  <a:cubicBezTo>
                    <a:pt x="57" y="29"/>
                    <a:pt x="57" y="29"/>
                    <a:pt x="57" y="29"/>
                  </a:cubicBezTo>
                  <a:cubicBezTo>
                    <a:pt x="121" y="0"/>
                    <a:pt x="121" y="0"/>
                    <a:pt x="121" y="0"/>
                  </a:cubicBezTo>
                  <a:cubicBezTo>
                    <a:pt x="167" y="11"/>
                    <a:pt x="167" y="11"/>
                    <a:pt x="167" y="11"/>
                  </a:cubicBezTo>
                  <a:cubicBezTo>
                    <a:pt x="220" y="38"/>
                    <a:pt x="220" y="38"/>
                    <a:pt x="220" y="38"/>
                  </a:cubicBezTo>
                  <a:cubicBezTo>
                    <a:pt x="309" y="128"/>
                    <a:pt x="309" y="128"/>
                    <a:pt x="309" y="128"/>
                  </a:cubicBezTo>
                  <a:cubicBezTo>
                    <a:pt x="309" y="128"/>
                    <a:pt x="309" y="129"/>
                    <a:pt x="309" y="129"/>
                  </a:cubicBezTo>
                  <a:cubicBezTo>
                    <a:pt x="309" y="227"/>
                    <a:pt x="229" y="306"/>
                    <a:pt x="132" y="306"/>
                  </a:cubicBezTo>
                  <a:cubicBezTo>
                    <a:pt x="119" y="306"/>
                    <a:pt x="107" y="305"/>
                    <a:pt x="95" y="303"/>
                  </a:cubicBezTo>
                  <a:cubicBezTo>
                    <a:pt x="10" y="217"/>
                    <a:pt x="10" y="217"/>
                    <a:pt x="10" y="217"/>
                  </a:cubicBezTo>
                  <a:cubicBezTo>
                    <a:pt x="12" y="215"/>
                    <a:pt x="12" y="215"/>
                    <a:pt x="12" y="215"/>
                  </a:cubicBezTo>
                  <a:cubicBezTo>
                    <a:pt x="0" y="204"/>
                    <a:pt x="0" y="204"/>
                    <a:pt x="0" y="204"/>
                  </a:cubicBezTo>
                  <a:cubicBezTo>
                    <a:pt x="1" y="189"/>
                    <a:pt x="1" y="189"/>
                    <a:pt x="1" y="189"/>
                  </a:cubicBezTo>
                  <a:cubicBezTo>
                    <a:pt x="13" y="200"/>
                    <a:pt x="13" y="200"/>
                    <a:pt x="13" y="200"/>
                  </a:cubicBezTo>
                  <a:cubicBezTo>
                    <a:pt x="13" y="186"/>
                    <a:pt x="13" y="186"/>
                    <a:pt x="13" y="186"/>
                  </a:cubicBezTo>
                  <a:cubicBezTo>
                    <a:pt x="0" y="173"/>
                    <a:pt x="0" y="173"/>
                    <a:pt x="0" y="173"/>
                  </a:cubicBezTo>
                  <a:cubicBezTo>
                    <a:pt x="1" y="157"/>
                    <a:pt x="1" y="157"/>
                    <a:pt x="1" y="157"/>
                  </a:cubicBezTo>
                  <a:cubicBezTo>
                    <a:pt x="10" y="152"/>
                    <a:pt x="10" y="152"/>
                    <a:pt x="10" y="152"/>
                  </a:cubicBezTo>
                  <a:cubicBezTo>
                    <a:pt x="12" y="150"/>
                    <a:pt x="12" y="150"/>
                    <a:pt x="12" y="150"/>
                  </a:cubicBezTo>
                  <a:cubicBezTo>
                    <a:pt x="16" y="139"/>
                    <a:pt x="16" y="139"/>
                    <a:pt x="16" y="139"/>
                  </a:cubicBezTo>
                  <a:cubicBezTo>
                    <a:pt x="22" y="146"/>
                    <a:pt x="22" y="146"/>
                    <a:pt x="22" y="146"/>
                  </a:cubicBezTo>
                  <a:close/>
                </a:path>
              </a:pathLst>
            </a:custGeom>
            <a:solidFill>
              <a:srgbClr val="912D09"/>
            </a:solidFill>
            <a:ln>
              <a:noFill/>
            </a:ln>
          </p:spPr>
          <p:txBody>
            <a:bodyPr vert="horz" wrap="square" lIns="91440" tIns="45720" rIns="91440" bIns="45720" numCol="1" anchor="t" anchorCtr="0" compatLnSpc="1"/>
            <a:lstStyle/>
            <a:p>
              <a:endParaRPr lang="zh-CN" altLang="en-US"/>
            </a:p>
          </p:txBody>
        </p:sp>
        <p:sp>
          <p:nvSpPr>
            <p:cNvPr id="13" name="Oval 180"/>
            <p:cNvSpPr>
              <a:spLocks noChangeArrowheads="1"/>
            </p:cNvSpPr>
            <p:nvPr/>
          </p:nvSpPr>
          <p:spPr bwMode="auto">
            <a:xfrm>
              <a:off x="11231779" y="1213325"/>
              <a:ext cx="278534" cy="279405"/>
            </a:xfrm>
            <a:prstGeom prst="ellipse">
              <a:avLst/>
            </a:prstGeom>
            <a:solidFill>
              <a:srgbClr val="506B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81"/>
            <p:cNvSpPr>
              <a:spLocks noEditPoints="1"/>
            </p:cNvSpPr>
            <p:nvPr/>
          </p:nvSpPr>
          <p:spPr bwMode="auto">
            <a:xfrm>
              <a:off x="11241354" y="1232475"/>
              <a:ext cx="263737" cy="242847"/>
            </a:xfrm>
            <a:custGeom>
              <a:avLst/>
              <a:gdLst>
                <a:gd name="T0" fmla="*/ 133 w 139"/>
                <a:gd name="T1" fmla="*/ 91 h 128"/>
                <a:gd name="T2" fmla="*/ 136 w 139"/>
                <a:gd name="T3" fmla="*/ 39 h 128"/>
                <a:gd name="T4" fmla="*/ 125 w 139"/>
                <a:gd name="T5" fmla="*/ 34 h 128"/>
                <a:gd name="T6" fmla="*/ 134 w 139"/>
                <a:gd name="T7" fmla="*/ 46 h 128"/>
                <a:gd name="T8" fmla="*/ 129 w 139"/>
                <a:gd name="T9" fmla="*/ 51 h 128"/>
                <a:gd name="T10" fmla="*/ 127 w 139"/>
                <a:gd name="T11" fmla="*/ 45 h 128"/>
                <a:gd name="T12" fmla="*/ 123 w 139"/>
                <a:gd name="T13" fmla="*/ 48 h 128"/>
                <a:gd name="T14" fmla="*/ 121 w 139"/>
                <a:gd name="T15" fmla="*/ 70 h 128"/>
                <a:gd name="T16" fmla="*/ 123 w 139"/>
                <a:gd name="T17" fmla="*/ 88 h 128"/>
                <a:gd name="T18" fmla="*/ 127 w 139"/>
                <a:gd name="T19" fmla="*/ 91 h 128"/>
                <a:gd name="T20" fmla="*/ 114 w 139"/>
                <a:gd name="T21" fmla="*/ 78 h 128"/>
                <a:gd name="T22" fmla="*/ 109 w 139"/>
                <a:gd name="T23" fmla="*/ 64 h 128"/>
                <a:gd name="T24" fmla="*/ 105 w 139"/>
                <a:gd name="T25" fmla="*/ 77 h 128"/>
                <a:gd name="T26" fmla="*/ 94 w 139"/>
                <a:gd name="T27" fmla="*/ 61 h 128"/>
                <a:gd name="T28" fmla="*/ 79 w 139"/>
                <a:gd name="T29" fmla="*/ 112 h 128"/>
                <a:gd name="T30" fmla="*/ 69 w 139"/>
                <a:gd name="T31" fmla="*/ 101 h 128"/>
                <a:gd name="T32" fmla="*/ 57 w 139"/>
                <a:gd name="T33" fmla="*/ 48 h 128"/>
                <a:gd name="T34" fmla="*/ 61 w 139"/>
                <a:gd name="T35" fmla="*/ 25 h 128"/>
                <a:gd name="T36" fmla="*/ 66 w 139"/>
                <a:gd name="T37" fmla="*/ 20 h 128"/>
                <a:gd name="T38" fmla="*/ 83 w 139"/>
                <a:gd name="T39" fmla="*/ 14 h 128"/>
                <a:gd name="T40" fmla="*/ 97 w 139"/>
                <a:gd name="T41" fmla="*/ 8 h 128"/>
                <a:gd name="T42" fmla="*/ 139 w 139"/>
                <a:gd name="T43" fmla="*/ 83 h 128"/>
                <a:gd name="T44" fmla="*/ 133 w 139"/>
                <a:gd name="T45" fmla="*/ 83 h 128"/>
                <a:gd name="T46" fmla="*/ 30 w 139"/>
                <a:gd name="T47" fmla="*/ 126 h 128"/>
                <a:gd name="T48" fmla="*/ 19 w 139"/>
                <a:gd name="T49" fmla="*/ 79 h 128"/>
                <a:gd name="T50" fmla="*/ 11 w 139"/>
                <a:gd name="T51" fmla="*/ 67 h 128"/>
                <a:gd name="T52" fmla="*/ 4 w 139"/>
                <a:gd name="T53" fmla="*/ 43 h 128"/>
                <a:gd name="T54" fmla="*/ 11 w 139"/>
                <a:gd name="T55" fmla="*/ 24 h 128"/>
                <a:gd name="T56" fmla="*/ 29 w 139"/>
                <a:gd name="T57" fmla="*/ 16 h 128"/>
                <a:gd name="T58" fmla="*/ 36 w 139"/>
                <a:gd name="T59" fmla="*/ 6 h 128"/>
                <a:gd name="T60" fmla="*/ 61 w 139"/>
                <a:gd name="T61" fmla="*/ 3 h 128"/>
                <a:gd name="T62" fmla="*/ 45 w 139"/>
                <a:gd name="T63" fmla="*/ 9 h 128"/>
                <a:gd name="T64" fmla="*/ 39 w 139"/>
                <a:gd name="T65" fmla="*/ 18 h 128"/>
                <a:gd name="T66" fmla="*/ 36 w 139"/>
                <a:gd name="T67" fmla="*/ 17 h 128"/>
                <a:gd name="T68" fmla="*/ 25 w 139"/>
                <a:gd name="T69" fmla="*/ 28 h 128"/>
                <a:gd name="T70" fmla="*/ 37 w 139"/>
                <a:gd name="T71" fmla="*/ 32 h 128"/>
                <a:gd name="T72" fmla="*/ 24 w 139"/>
                <a:gd name="T73" fmla="*/ 45 h 128"/>
                <a:gd name="T74" fmla="*/ 17 w 139"/>
                <a:gd name="T75" fmla="*/ 53 h 128"/>
                <a:gd name="T76" fmla="*/ 16 w 139"/>
                <a:gd name="T77" fmla="*/ 66 h 128"/>
                <a:gd name="T78" fmla="*/ 41 w 139"/>
                <a:gd name="T79" fmla="*/ 85 h 128"/>
                <a:gd name="T80" fmla="*/ 35 w 139"/>
                <a:gd name="T81" fmla="*/ 116 h 128"/>
                <a:gd name="T82" fmla="*/ 132 w 139"/>
                <a:gd name="T83" fmla="*/ 85 h 128"/>
                <a:gd name="T84" fmla="*/ 126 w 139"/>
                <a:gd name="T85" fmla="*/ 87 h 128"/>
                <a:gd name="T86" fmla="*/ 136 w 139"/>
                <a:gd name="T87" fmla="*/ 83 h 128"/>
                <a:gd name="T88" fmla="*/ 126 w 139"/>
                <a:gd name="T89" fmla="*/ 81 h 128"/>
                <a:gd name="T90" fmla="*/ 58 w 139"/>
                <a:gd name="T91" fmla="*/ 14 h 128"/>
                <a:gd name="T92" fmla="*/ 30 w 139"/>
                <a:gd name="T93" fmla="*/ 68 h 128"/>
                <a:gd name="T94" fmla="*/ 19 w 139"/>
                <a:gd name="T95" fmla="*/ 63 h 128"/>
                <a:gd name="T96" fmla="*/ 26 w 139"/>
                <a:gd name="T97" fmla="*/ 63 h 128"/>
                <a:gd name="T98" fmla="*/ 26 w 139"/>
                <a:gd name="T99" fmla="*/ 63 h 128"/>
                <a:gd name="T100" fmla="*/ 32 w 139"/>
                <a:gd name="T101" fmla="*/ 14 h 128"/>
                <a:gd name="T102" fmla="*/ 72 w 139"/>
                <a:gd name="T103" fmla="*/ 48 h 128"/>
                <a:gd name="T104" fmla="*/ 62 w 139"/>
                <a:gd name="T105" fmla="*/ 43 h 128"/>
                <a:gd name="T106" fmla="*/ 68 w 139"/>
                <a:gd name="T107" fmla="*/ 40 h 128"/>
                <a:gd name="T108" fmla="*/ 74 w 139"/>
                <a:gd name="T109" fmla="*/ 45 h 128"/>
                <a:gd name="T110" fmla="*/ 80 w 139"/>
                <a:gd name="T111" fmla="*/ 47 h 128"/>
                <a:gd name="T112" fmla="*/ 85 w 139"/>
                <a:gd name="T113" fmla="*/ 105 h 128"/>
                <a:gd name="T114" fmla="*/ 128 w 139"/>
                <a:gd name="T115" fmla="*/ 75 h 128"/>
                <a:gd name="T116" fmla="*/ 126 w 139"/>
                <a:gd name="T117" fmla="*/ 74 h 128"/>
                <a:gd name="T118" fmla="*/ 128 w 139"/>
                <a:gd name="T119" fmla="*/ 69 h 128"/>
                <a:gd name="T120" fmla="*/ 126 w 139"/>
                <a:gd name="T121" fmla="*/ 6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9" h="128">
                  <a:moveTo>
                    <a:pt x="131" y="94"/>
                  </a:moveTo>
                  <a:cubicBezTo>
                    <a:pt x="130" y="95"/>
                    <a:pt x="129" y="93"/>
                    <a:pt x="129" y="94"/>
                  </a:cubicBezTo>
                  <a:cubicBezTo>
                    <a:pt x="127" y="95"/>
                    <a:pt x="126" y="98"/>
                    <a:pt x="125" y="100"/>
                  </a:cubicBezTo>
                  <a:cubicBezTo>
                    <a:pt x="124" y="101"/>
                    <a:pt x="122" y="100"/>
                    <a:pt x="121" y="102"/>
                  </a:cubicBezTo>
                  <a:cubicBezTo>
                    <a:pt x="120" y="106"/>
                    <a:pt x="117" y="113"/>
                    <a:pt x="119" y="115"/>
                  </a:cubicBezTo>
                  <a:cubicBezTo>
                    <a:pt x="120" y="115"/>
                    <a:pt x="120" y="115"/>
                    <a:pt x="120" y="115"/>
                  </a:cubicBezTo>
                  <a:cubicBezTo>
                    <a:pt x="126" y="109"/>
                    <a:pt x="132" y="102"/>
                    <a:pt x="135" y="94"/>
                  </a:cubicBezTo>
                  <a:cubicBezTo>
                    <a:pt x="135" y="93"/>
                    <a:pt x="135" y="93"/>
                    <a:pt x="134" y="93"/>
                  </a:cubicBezTo>
                  <a:cubicBezTo>
                    <a:pt x="134" y="92"/>
                    <a:pt x="135" y="91"/>
                    <a:pt x="135" y="90"/>
                  </a:cubicBezTo>
                  <a:cubicBezTo>
                    <a:pt x="134" y="90"/>
                    <a:pt x="134" y="91"/>
                    <a:pt x="133" y="91"/>
                  </a:cubicBezTo>
                  <a:cubicBezTo>
                    <a:pt x="132" y="91"/>
                    <a:pt x="131" y="92"/>
                    <a:pt x="131" y="94"/>
                  </a:cubicBezTo>
                  <a:close/>
                  <a:moveTo>
                    <a:pt x="131" y="25"/>
                  </a:moveTo>
                  <a:cubicBezTo>
                    <a:pt x="133" y="28"/>
                    <a:pt x="134" y="31"/>
                    <a:pt x="135" y="34"/>
                  </a:cubicBezTo>
                  <a:cubicBezTo>
                    <a:pt x="135" y="34"/>
                    <a:pt x="134" y="33"/>
                    <a:pt x="134" y="33"/>
                  </a:cubicBezTo>
                  <a:cubicBezTo>
                    <a:pt x="134" y="33"/>
                    <a:pt x="134" y="33"/>
                    <a:pt x="134" y="33"/>
                  </a:cubicBezTo>
                  <a:cubicBezTo>
                    <a:pt x="133" y="33"/>
                    <a:pt x="133" y="33"/>
                    <a:pt x="133" y="34"/>
                  </a:cubicBezTo>
                  <a:cubicBezTo>
                    <a:pt x="134" y="34"/>
                    <a:pt x="134" y="34"/>
                    <a:pt x="135" y="35"/>
                  </a:cubicBezTo>
                  <a:cubicBezTo>
                    <a:pt x="135" y="35"/>
                    <a:pt x="135" y="36"/>
                    <a:pt x="136" y="37"/>
                  </a:cubicBezTo>
                  <a:cubicBezTo>
                    <a:pt x="136" y="37"/>
                    <a:pt x="136" y="37"/>
                    <a:pt x="136" y="37"/>
                  </a:cubicBezTo>
                  <a:cubicBezTo>
                    <a:pt x="136" y="38"/>
                    <a:pt x="136" y="38"/>
                    <a:pt x="136" y="39"/>
                  </a:cubicBezTo>
                  <a:cubicBezTo>
                    <a:pt x="136" y="40"/>
                    <a:pt x="136" y="40"/>
                    <a:pt x="135" y="40"/>
                  </a:cubicBezTo>
                  <a:cubicBezTo>
                    <a:pt x="134" y="39"/>
                    <a:pt x="134" y="39"/>
                    <a:pt x="134" y="38"/>
                  </a:cubicBezTo>
                  <a:cubicBezTo>
                    <a:pt x="134" y="38"/>
                    <a:pt x="131" y="35"/>
                    <a:pt x="131" y="34"/>
                  </a:cubicBezTo>
                  <a:cubicBezTo>
                    <a:pt x="131" y="32"/>
                    <a:pt x="132" y="33"/>
                    <a:pt x="131" y="32"/>
                  </a:cubicBezTo>
                  <a:cubicBezTo>
                    <a:pt x="131" y="30"/>
                    <a:pt x="130" y="30"/>
                    <a:pt x="129" y="30"/>
                  </a:cubicBezTo>
                  <a:cubicBezTo>
                    <a:pt x="129" y="30"/>
                    <a:pt x="129" y="31"/>
                    <a:pt x="129" y="31"/>
                  </a:cubicBezTo>
                  <a:cubicBezTo>
                    <a:pt x="127" y="32"/>
                    <a:pt x="126" y="30"/>
                    <a:pt x="124" y="30"/>
                  </a:cubicBezTo>
                  <a:cubicBezTo>
                    <a:pt x="124" y="31"/>
                    <a:pt x="124" y="31"/>
                    <a:pt x="124" y="32"/>
                  </a:cubicBezTo>
                  <a:cubicBezTo>
                    <a:pt x="124" y="32"/>
                    <a:pt x="124" y="33"/>
                    <a:pt x="124" y="33"/>
                  </a:cubicBezTo>
                  <a:cubicBezTo>
                    <a:pt x="124" y="34"/>
                    <a:pt x="125" y="34"/>
                    <a:pt x="125" y="34"/>
                  </a:cubicBezTo>
                  <a:cubicBezTo>
                    <a:pt x="126" y="34"/>
                    <a:pt x="126" y="34"/>
                    <a:pt x="127" y="35"/>
                  </a:cubicBezTo>
                  <a:cubicBezTo>
                    <a:pt x="127" y="35"/>
                    <a:pt x="127" y="35"/>
                    <a:pt x="128" y="35"/>
                  </a:cubicBezTo>
                  <a:cubicBezTo>
                    <a:pt x="130" y="37"/>
                    <a:pt x="131" y="40"/>
                    <a:pt x="132" y="43"/>
                  </a:cubicBezTo>
                  <a:cubicBezTo>
                    <a:pt x="132" y="44"/>
                    <a:pt x="133" y="44"/>
                    <a:pt x="133" y="44"/>
                  </a:cubicBezTo>
                  <a:cubicBezTo>
                    <a:pt x="133" y="45"/>
                    <a:pt x="132" y="44"/>
                    <a:pt x="132" y="44"/>
                  </a:cubicBezTo>
                  <a:cubicBezTo>
                    <a:pt x="131" y="44"/>
                    <a:pt x="131" y="45"/>
                    <a:pt x="132" y="46"/>
                  </a:cubicBezTo>
                  <a:cubicBezTo>
                    <a:pt x="132" y="46"/>
                    <a:pt x="133" y="46"/>
                    <a:pt x="133" y="46"/>
                  </a:cubicBezTo>
                  <a:cubicBezTo>
                    <a:pt x="133" y="46"/>
                    <a:pt x="132" y="43"/>
                    <a:pt x="134" y="45"/>
                  </a:cubicBezTo>
                  <a:cubicBezTo>
                    <a:pt x="134" y="45"/>
                    <a:pt x="134" y="45"/>
                    <a:pt x="134" y="46"/>
                  </a:cubicBezTo>
                  <a:cubicBezTo>
                    <a:pt x="134" y="46"/>
                    <a:pt x="134" y="46"/>
                    <a:pt x="134" y="46"/>
                  </a:cubicBezTo>
                  <a:cubicBezTo>
                    <a:pt x="134" y="46"/>
                    <a:pt x="135" y="46"/>
                    <a:pt x="135" y="47"/>
                  </a:cubicBezTo>
                  <a:cubicBezTo>
                    <a:pt x="135" y="48"/>
                    <a:pt x="134" y="48"/>
                    <a:pt x="134" y="49"/>
                  </a:cubicBezTo>
                  <a:cubicBezTo>
                    <a:pt x="134" y="50"/>
                    <a:pt x="134" y="51"/>
                    <a:pt x="134" y="53"/>
                  </a:cubicBezTo>
                  <a:cubicBezTo>
                    <a:pt x="134" y="53"/>
                    <a:pt x="134" y="53"/>
                    <a:pt x="134" y="53"/>
                  </a:cubicBezTo>
                  <a:cubicBezTo>
                    <a:pt x="133" y="52"/>
                    <a:pt x="133" y="52"/>
                    <a:pt x="133" y="52"/>
                  </a:cubicBezTo>
                  <a:cubicBezTo>
                    <a:pt x="132" y="53"/>
                    <a:pt x="131" y="53"/>
                    <a:pt x="131" y="54"/>
                  </a:cubicBezTo>
                  <a:cubicBezTo>
                    <a:pt x="131" y="54"/>
                    <a:pt x="131" y="55"/>
                    <a:pt x="131" y="55"/>
                  </a:cubicBezTo>
                  <a:cubicBezTo>
                    <a:pt x="131" y="55"/>
                    <a:pt x="131" y="55"/>
                    <a:pt x="130" y="55"/>
                  </a:cubicBezTo>
                  <a:cubicBezTo>
                    <a:pt x="130" y="55"/>
                    <a:pt x="130" y="55"/>
                    <a:pt x="130" y="55"/>
                  </a:cubicBezTo>
                  <a:cubicBezTo>
                    <a:pt x="129" y="54"/>
                    <a:pt x="129" y="52"/>
                    <a:pt x="129" y="51"/>
                  </a:cubicBezTo>
                  <a:cubicBezTo>
                    <a:pt x="130" y="51"/>
                    <a:pt x="131" y="51"/>
                    <a:pt x="131" y="51"/>
                  </a:cubicBezTo>
                  <a:cubicBezTo>
                    <a:pt x="132" y="51"/>
                    <a:pt x="132" y="51"/>
                    <a:pt x="132" y="50"/>
                  </a:cubicBezTo>
                  <a:cubicBezTo>
                    <a:pt x="132" y="50"/>
                    <a:pt x="133" y="50"/>
                    <a:pt x="133" y="50"/>
                  </a:cubicBezTo>
                  <a:cubicBezTo>
                    <a:pt x="133" y="49"/>
                    <a:pt x="133" y="48"/>
                    <a:pt x="132" y="47"/>
                  </a:cubicBezTo>
                  <a:cubicBezTo>
                    <a:pt x="132" y="46"/>
                    <a:pt x="131" y="46"/>
                    <a:pt x="131" y="45"/>
                  </a:cubicBezTo>
                  <a:cubicBezTo>
                    <a:pt x="131" y="44"/>
                    <a:pt x="131" y="43"/>
                    <a:pt x="131" y="43"/>
                  </a:cubicBezTo>
                  <a:cubicBezTo>
                    <a:pt x="131" y="41"/>
                    <a:pt x="130" y="40"/>
                    <a:pt x="129" y="39"/>
                  </a:cubicBezTo>
                  <a:cubicBezTo>
                    <a:pt x="128" y="39"/>
                    <a:pt x="129" y="41"/>
                    <a:pt x="129" y="42"/>
                  </a:cubicBezTo>
                  <a:cubicBezTo>
                    <a:pt x="129" y="43"/>
                    <a:pt x="129" y="44"/>
                    <a:pt x="128" y="45"/>
                  </a:cubicBezTo>
                  <a:cubicBezTo>
                    <a:pt x="128" y="45"/>
                    <a:pt x="127" y="44"/>
                    <a:pt x="127" y="45"/>
                  </a:cubicBezTo>
                  <a:cubicBezTo>
                    <a:pt x="127" y="46"/>
                    <a:pt x="127" y="47"/>
                    <a:pt x="127" y="48"/>
                  </a:cubicBezTo>
                  <a:cubicBezTo>
                    <a:pt x="127" y="48"/>
                    <a:pt x="127" y="48"/>
                    <a:pt x="128" y="49"/>
                  </a:cubicBezTo>
                  <a:cubicBezTo>
                    <a:pt x="129" y="50"/>
                    <a:pt x="129" y="50"/>
                    <a:pt x="129" y="52"/>
                  </a:cubicBezTo>
                  <a:cubicBezTo>
                    <a:pt x="129" y="53"/>
                    <a:pt x="127" y="52"/>
                    <a:pt x="127" y="52"/>
                  </a:cubicBezTo>
                  <a:cubicBezTo>
                    <a:pt x="125" y="48"/>
                    <a:pt x="126" y="50"/>
                    <a:pt x="125" y="47"/>
                  </a:cubicBezTo>
                  <a:cubicBezTo>
                    <a:pt x="125" y="47"/>
                    <a:pt x="124" y="48"/>
                    <a:pt x="124" y="48"/>
                  </a:cubicBezTo>
                  <a:cubicBezTo>
                    <a:pt x="123" y="47"/>
                    <a:pt x="124" y="47"/>
                    <a:pt x="123" y="46"/>
                  </a:cubicBezTo>
                  <a:cubicBezTo>
                    <a:pt x="123" y="46"/>
                    <a:pt x="123" y="46"/>
                    <a:pt x="123" y="46"/>
                  </a:cubicBezTo>
                  <a:cubicBezTo>
                    <a:pt x="122" y="46"/>
                    <a:pt x="122" y="46"/>
                    <a:pt x="122" y="47"/>
                  </a:cubicBezTo>
                  <a:cubicBezTo>
                    <a:pt x="122" y="47"/>
                    <a:pt x="123" y="48"/>
                    <a:pt x="123" y="48"/>
                  </a:cubicBezTo>
                  <a:cubicBezTo>
                    <a:pt x="125" y="49"/>
                    <a:pt x="124" y="48"/>
                    <a:pt x="124" y="51"/>
                  </a:cubicBezTo>
                  <a:cubicBezTo>
                    <a:pt x="124" y="53"/>
                    <a:pt x="125" y="55"/>
                    <a:pt x="126" y="57"/>
                  </a:cubicBezTo>
                  <a:cubicBezTo>
                    <a:pt x="126" y="57"/>
                    <a:pt x="126" y="58"/>
                    <a:pt x="126" y="58"/>
                  </a:cubicBezTo>
                  <a:cubicBezTo>
                    <a:pt x="126" y="59"/>
                    <a:pt x="125" y="61"/>
                    <a:pt x="124" y="62"/>
                  </a:cubicBezTo>
                  <a:cubicBezTo>
                    <a:pt x="123" y="63"/>
                    <a:pt x="123" y="63"/>
                    <a:pt x="122" y="64"/>
                  </a:cubicBezTo>
                  <a:cubicBezTo>
                    <a:pt x="121" y="64"/>
                    <a:pt x="121" y="63"/>
                    <a:pt x="121" y="63"/>
                  </a:cubicBezTo>
                  <a:cubicBezTo>
                    <a:pt x="120" y="63"/>
                    <a:pt x="119" y="63"/>
                    <a:pt x="119" y="64"/>
                  </a:cubicBezTo>
                  <a:cubicBezTo>
                    <a:pt x="119" y="65"/>
                    <a:pt x="119" y="65"/>
                    <a:pt x="119" y="66"/>
                  </a:cubicBezTo>
                  <a:cubicBezTo>
                    <a:pt x="120" y="67"/>
                    <a:pt x="120" y="67"/>
                    <a:pt x="121" y="67"/>
                  </a:cubicBezTo>
                  <a:cubicBezTo>
                    <a:pt x="121" y="68"/>
                    <a:pt x="121" y="69"/>
                    <a:pt x="121" y="70"/>
                  </a:cubicBezTo>
                  <a:cubicBezTo>
                    <a:pt x="121" y="71"/>
                    <a:pt x="121" y="71"/>
                    <a:pt x="121" y="72"/>
                  </a:cubicBezTo>
                  <a:cubicBezTo>
                    <a:pt x="121" y="73"/>
                    <a:pt x="120" y="74"/>
                    <a:pt x="120" y="74"/>
                  </a:cubicBezTo>
                  <a:cubicBezTo>
                    <a:pt x="119" y="75"/>
                    <a:pt x="119" y="75"/>
                    <a:pt x="118" y="74"/>
                  </a:cubicBezTo>
                  <a:cubicBezTo>
                    <a:pt x="118" y="74"/>
                    <a:pt x="117" y="71"/>
                    <a:pt x="116" y="71"/>
                  </a:cubicBezTo>
                  <a:cubicBezTo>
                    <a:pt x="115" y="71"/>
                    <a:pt x="116" y="73"/>
                    <a:pt x="116" y="74"/>
                  </a:cubicBezTo>
                  <a:cubicBezTo>
                    <a:pt x="117" y="75"/>
                    <a:pt x="118" y="76"/>
                    <a:pt x="118" y="77"/>
                  </a:cubicBezTo>
                  <a:cubicBezTo>
                    <a:pt x="118" y="77"/>
                    <a:pt x="118" y="78"/>
                    <a:pt x="118" y="79"/>
                  </a:cubicBezTo>
                  <a:cubicBezTo>
                    <a:pt x="118" y="80"/>
                    <a:pt x="118" y="82"/>
                    <a:pt x="118" y="83"/>
                  </a:cubicBezTo>
                  <a:cubicBezTo>
                    <a:pt x="118" y="85"/>
                    <a:pt x="119" y="86"/>
                    <a:pt x="119" y="88"/>
                  </a:cubicBezTo>
                  <a:cubicBezTo>
                    <a:pt x="119" y="90"/>
                    <a:pt x="122" y="88"/>
                    <a:pt x="123" y="88"/>
                  </a:cubicBezTo>
                  <a:cubicBezTo>
                    <a:pt x="123" y="89"/>
                    <a:pt x="123" y="90"/>
                    <a:pt x="124" y="90"/>
                  </a:cubicBezTo>
                  <a:cubicBezTo>
                    <a:pt x="125" y="90"/>
                    <a:pt x="126" y="89"/>
                    <a:pt x="127" y="89"/>
                  </a:cubicBezTo>
                  <a:cubicBezTo>
                    <a:pt x="127" y="89"/>
                    <a:pt x="127" y="90"/>
                    <a:pt x="128" y="90"/>
                  </a:cubicBezTo>
                  <a:cubicBezTo>
                    <a:pt x="128" y="90"/>
                    <a:pt x="128" y="90"/>
                    <a:pt x="128" y="90"/>
                  </a:cubicBezTo>
                  <a:cubicBezTo>
                    <a:pt x="129" y="90"/>
                    <a:pt x="129" y="89"/>
                    <a:pt x="129" y="89"/>
                  </a:cubicBezTo>
                  <a:cubicBezTo>
                    <a:pt x="130" y="89"/>
                    <a:pt x="130" y="89"/>
                    <a:pt x="130" y="89"/>
                  </a:cubicBezTo>
                  <a:cubicBezTo>
                    <a:pt x="130" y="89"/>
                    <a:pt x="131" y="89"/>
                    <a:pt x="131" y="90"/>
                  </a:cubicBezTo>
                  <a:cubicBezTo>
                    <a:pt x="130" y="90"/>
                    <a:pt x="128" y="91"/>
                    <a:pt x="128" y="91"/>
                  </a:cubicBezTo>
                  <a:cubicBezTo>
                    <a:pt x="128" y="92"/>
                    <a:pt x="128" y="91"/>
                    <a:pt x="127" y="91"/>
                  </a:cubicBezTo>
                  <a:cubicBezTo>
                    <a:pt x="127" y="91"/>
                    <a:pt x="127" y="91"/>
                    <a:pt x="127" y="91"/>
                  </a:cubicBezTo>
                  <a:cubicBezTo>
                    <a:pt x="126" y="91"/>
                    <a:pt x="127" y="92"/>
                    <a:pt x="127" y="92"/>
                  </a:cubicBezTo>
                  <a:cubicBezTo>
                    <a:pt x="126" y="92"/>
                    <a:pt x="126" y="92"/>
                    <a:pt x="126" y="92"/>
                  </a:cubicBezTo>
                  <a:cubicBezTo>
                    <a:pt x="125" y="92"/>
                    <a:pt x="125" y="91"/>
                    <a:pt x="125" y="91"/>
                  </a:cubicBezTo>
                  <a:cubicBezTo>
                    <a:pt x="125" y="91"/>
                    <a:pt x="124" y="91"/>
                    <a:pt x="124" y="91"/>
                  </a:cubicBezTo>
                  <a:cubicBezTo>
                    <a:pt x="122" y="91"/>
                    <a:pt x="121" y="91"/>
                    <a:pt x="119" y="90"/>
                  </a:cubicBezTo>
                  <a:cubicBezTo>
                    <a:pt x="118" y="90"/>
                    <a:pt x="118" y="89"/>
                    <a:pt x="117" y="88"/>
                  </a:cubicBezTo>
                  <a:cubicBezTo>
                    <a:pt x="117" y="87"/>
                    <a:pt x="117" y="87"/>
                    <a:pt x="117" y="87"/>
                  </a:cubicBezTo>
                  <a:cubicBezTo>
                    <a:pt x="116" y="84"/>
                    <a:pt x="115" y="82"/>
                    <a:pt x="114" y="79"/>
                  </a:cubicBezTo>
                  <a:cubicBezTo>
                    <a:pt x="114" y="79"/>
                    <a:pt x="113" y="78"/>
                    <a:pt x="114" y="78"/>
                  </a:cubicBezTo>
                  <a:cubicBezTo>
                    <a:pt x="114" y="77"/>
                    <a:pt x="114" y="78"/>
                    <a:pt x="114" y="78"/>
                  </a:cubicBezTo>
                  <a:cubicBezTo>
                    <a:pt x="115" y="78"/>
                    <a:pt x="115" y="78"/>
                    <a:pt x="115" y="78"/>
                  </a:cubicBezTo>
                  <a:cubicBezTo>
                    <a:pt x="115" y="78"/>
                    <a:pt x="116" y="80"/>
                    <a:pt x="116" y="79"/>
                  </a:cubicBezTo>
                  <a:cubicBezTo>
                    <a:pt x="117" y="76"/>
                    <a:pt x="116" y="78"/>
                    <a:pt x="115" y="76"/>
                  </a:cubicBezTo>
                  <a:cubicBezTo>
                    <a:pt x="115" y="73"/>
                    <a:pt x="115" y="70"/>
                    <a:pt x="114" y="68"/>
                  </a:cubicBezTo>
                  <a:cubicBezTo>
                    <a:pt x="114" y="67"/>
                    <a:pt x="113" y="69"/>
                    <a:pt x="112" y="68"/>
                  </a:cubicBezTo>
                  <a:cubicBezTo>
                    <a:pt x="112" y="68"/>
                    <a:pt x="112" y="67"/>
                    <a:pt x="112" y="66"/>
                  </a:cubicBezTo>
                  <a:cubicBezTo>
                    <a:pt x="112" y="65"/>
                    <a:pt x="112" y="65"/>
                    <a:pt x="112" y="64"/>
                  </a:cubicBezTo>
                  <a:cubicBezTo>
                    <a:pt x="112" y="64"/>
                    <a:pt x="111" y="62"/>
                    <a:pt x="111" y="62"/>
                  </a:cubicBezTo>
                  <a:cubicBezTo>
                    <a:pt x="110" y="62"/>
                    <a:pt x="109" y="62"/>
                    <a:pt x="109" y="62"/>
                  </a:cubicBezTo>
                  <a:cubicBezTo>
                    <a:pt x="109" y="63"/>
                    <a:pt x="109" y="64"/>
                    <a:pt x="109" y="64"/>
                  </a:cubicBezTo>
                  <a:cubicBezTo>
                    <a:pt x="109" y="65"/>
                    <a:pt x="108" y="64"/>
                    <a:pt x="108" y="65"/>
                  </a:cubicBezTo>
                  <a:cubicBezTo>
                    <a:pt x="108" y="65"/>
                    <a:pt x="108" y="66"/>
                    <a:pt x="108" y="66"/>
                  </a:cubicBezTo>
                  <a:cubicBezTo>
                    <a:pt x="108" y="66"/>
                    <a:pt x="107" y="66"/>
                    <a:pt x="107" y="66"/>
                  </a:cubicBezTo>
                  <a:cubicBezTo>
                    <a:pt x="107" y="66"/>
                    <a:pt x="107" y="67"/>
                    <a:pt x="106" y="68"/>
                  </a:cubicBezTo>
                  <a:cubicBezTo>
                    <a:pt x="106" y="68"/>
                    <a:pt x="106" y="68"/>
                    <a:pt x="105" y="68"/>
                  </a:cubicBezTo>
                  <a:cubicBezTo>
                    <a:pt x="105" y="69"/>
                    <a:pt x="105" y="70"/>
                    <a:pt x="105" y="72"/>
                  </a:cubicBezTo>
                  <a:cubicBezTo>
                    <a:pt x="105" y="72"/>
                    <a:pt x="105" y="73"/>
                    <a:pt x="105" y="73"/>
                  </a:cubicBezTo>
                  <a:cubicBezTo>
                    <a:pt x="106" y="74"/>
                    <a:pt x="106" y="74"/>
                    <a:pt x="106" y="76"/>
                  </a:cubicBezTo>
                  <a:cubicBezTo>
                    <a:pt x="106" y="76"/>
                    <a:pt x="107" y="77"/>
                    <a:pt x="106" y="77"/>
                  </a:cubicBezTo>
                  <a:cubicBezTo>
                    <a:pt x="106" y="78"/>
                    <a:pt x="105" y="78"/>
                    <a:pt x="105" y="77"/>
                  </a:cubicBezTo>
                  <a:cubicBezTo>
                    <a:pt x="105" y="77"/>
                    <a:pt x="105" y="75"/>
                    <a:pt x="105" y="75"/>
                  </a:cubicBezTo>
                  <a:cubicBezTo>
                    <a:pt x="105" y="74"/>
                    <a:pt x="104" y="76"/>
                    <a:pt x="104" y="76"/>
                  </a:cubicBezTo>
                  <a:cubicBezTo>
                    <a:pt x="103" y="76"/>
                    <a:pt x="103" y="74"/>
                    <a:pt x="103" y="73"/>
                  </a:cubicBezTo>
                  <a:cubicBezTo>
                    <a:pt x="102" y="69"/>
                    <a:pt x="101" y="66"/>
                    <a:pt x="100" y="63"/>
                  </a:cubicBezTo>
                  <a:cubicBezTo>
                    <a:pt x="100" y="63"/>
                    <a:pt x="101" y="63"/>
                    <a:pt x="101" y="63"/>
                  </a:cubicBezTo>
                  <a:cubicBezTo>
                    <a:pt x="100" y="63"/>
                    <a:pt x="100" y="63"/>
                    <a:pt x="100" y="63"/>
                  </a:cubicBezTo>
                  <a:cubicBezTo>
                    <a:pt x="99" y="63"/>
                    <a:pt x="99" y="62"/>
                    <a:pt x="99" y="61"/>
                  </a:cubicBezTo>
                  <a:cubicBezTo>
                    <a:pt x="98" y="60"/>
                    <a:pt x="98" y="59"/>
                    <a:pt x="97" y="58"/>
                  </a:cubicBezTo>
                  <a:cubicBezTo>
                    <a:pt x="96" y="58"/>
                    <a:pt x="94" y="58"/>
                    <a:pt x="92" y="58"/>
                  </a:cubicBezTo>
                  <a:cubicBezTo>
                    <a:pt x="92" y="59"/>
                    <a:pt x="94" y="59"/>
                    <a:pt x="94" y="61"/>
                  </a:cubicBezTo>
                  <a:cubicBezTo>
                    <a:pt x="94" y="65"/>
                    <a:pt x="91" y="67"/>
                    <a:pt x="90" y="69"/>
                  </a:cubicBezTo>
                  <a:cubicBezTo>
                    <a:pt x="89" y="71"/>
                    <a:pt x="86" y="69"/>
                    <a:pt x="85" y="72"/>
                  </a:cubicBezTo>
                  <a:cubicBezTo>
                    <a:pt x="85" y="75"/>
                    <a:pt x="89" y="70"/>
                    <a:pt x="90" y="72"/>
                  </a:cubicBezTo>
                  <a:cubicBezTo>
                    <a:pt x="91" y="81"/>
                    <a:pt x="83" y="84"/>
                    <a:pt x="83" y="90"/>
                  </a:cubicBezTo>
                  <a:cubicBezTo>
                    <a:pt x="83" y="91"/>
                    <a:pt x="83" y="92"/>
                    <a:pt x="83" y="93"/>
                  </a:cubicBezTo>
                  <a:cubicBezTo>
                    <a:pt x="83" y="95"/>
                    <a:pt x="84" y="94"/>
                    <a:pt x="84" y="96"/>
                  </a:cubicBezTo>
                  <a:cubicBezTo>
                    <a:pt x="84" y="97"/>
                    <a:pt x="84" y="97"/>
                    <a:pt x="84" y="98"/>
                  </a:cubicBezTo>
                  <a:cubicBezTo>
                    <a:pt x="84" y="101"/>
                    <a:pt x="81" y="103"/>
                    <a:pt x="81" y="105"/>
                  </a:cubicBezTo>
                  <a:cubicBezTo>
                    <a:pt x="80" y="106"/>
                    <a:pt x="81" y="107"/>
                    <a:pt x="81" y="109"/>
                  </a:cubicBezTo>
                  <a:cubicBezTo>
                    <a:pt x="81" y="112"/>
                    <a:pt x="80" y="109"/>
                    <a:pt x="79" y="112"/>
                  </a:cubicBezTo>
                  <a:cubicBezTo>
                    <a:pt x="79" y="112"/>
                    <a:pt x="79" y="116"/>
                    <a:pt x="79" y="116"/>
                  </a:cubicBezTo>
                  <a:cubicBezTo>
                    <a:pt x="78" y="116"/>
                    <a:pt x="78" y="117"/>
                    <a:pt x="78" y="117"/>
                  </a:cubicBezTo>
                  <a:cubicBezTo>
                    <a:pt x="78" y="117"/>
                    <a:pt x="78" y="118"/>
                    <a:pt x="78" y="118"/>
                  </a:cubicBezTo>
                  <a:cubicBezTo>
                    <a:pt x="77" y="118"/>
                    <a:pt x="77" y="118"/>
                    <a:pt x="77" y="118"/>
                  </a:cubicBezTo>
                  <a:cubicBezTo>
                    <a:pt x="77" y="120"/>
                    <a:pt x="76" y="121"/>
                    <a:pt x="75" y="121"/>
                  </a:cubicBezTo>
                  <a:cubicBezTo>
                    <a:pt x="74" y="121"/>
                    <a:pt x="72" y="122"/>
                    <a:pt x="72" y="121"/>
                  </a:cubicBezTo>
                  <a:cubicBezTo>
                    <a:pt x="70" y="117"/>
                    <a:pt x="70" y="112"/>
                    <a:pt x="70" y="108"/>
                  </a:cubicBezTo>
                  <a:cubicBezTo>
                    <a:pt x="69" y="105"/>
                    <a:pt x="68" y="104"/>
                    <a:pt x="68" y="102"/>
                  </a:cubicBezTo>
                  <a:cubicBezTo>
                    <a:pt x="68" y="101"/>
                    <a:pt x="68" y="101"/>
                    <a:pt x="68" y="101"/>
                  </a:cubicBezTo>
                  <a:cubicBezTo>
                    <a:pt x="68" y="101"/>
                    <a:pt x="69" y="101"/>
                    <a:pt x="69" y="101"/>
                  </a:cubicBezTo>
                  <a:cubicBezTo>
                    <a:pt x="69" y="95"/>
                    <a:pt x="68" y="90"/>
                    <a:pt x="67" y="85"/>
                  </a:cubicBezTo>
                  <a:cubicBezTo>
                    <a:pt x="67" y="84"/>
                    <a:pt x="67" y="85"/>
                    <a:pt x="67" y="85"/>
                  </a:cubicBezTo>
                  <a:cubicBezTo>
                    <a:pt x="67" y="85"/>
                    <a:pt x="67" y="85"/>
                    <a:pt x="67" y="84"/>
                  </a:cubicBezTo>
                  <a:cubicBezTo>
                    <a:pt x="67" y="82"/>
                    <a:pt x="68" y="79"/>
                    <a:pt x="67" y="79"/>
                  </a:cubicBezTo>
                  <a:cubicBezTo>
                    <a:pt x="63" y="77"/>
                    <a:pt x="65" y="76"/>
                    <a:pt x="63" y="77"/>
                  </a:cubicBezTo>
                  <a:cubicBezTo>
                    <a:pt x="61" y="78"/>
                    <a:pt x="61" y="79"/>
                    <a:pt x="58" y="78"/>
                  </a:cubicBezTo>
                  <a:cubicBezTo>
                    <a:pt x="53" y="78"/>
                    <a:pt x="55" y="73"/>
                    <a:pt x="53" y="71"/>
                  </a:cubicBezTo>
                  <a:cubicBezTo>
                    <a:pt x="52" y="71"/>
                    <a:pt x="53" y="69"/>
                    <a:pt x="53" y="68"/>
                  </a:cubicBezTo>
                  <a:cubicBezTo>
                    <a:pt x="52" y="65"/>
                    <a:pt x="52" y="60"/>
                    <a:pt x="54" y="58"/>
                  </a:cubicBezTo>
                  <a:cubicBezTo>
                    <a:pt x="56" y="56"/>
                    <a:pt x="56" y="50"/>
                    <a:pt x="57" y="48"/>
                  </a:cubicBezTo>
                  <a:cubicBezTo>
                    <a:pt x="57" y="47"/>
                    <a:pt x="59" y="47"/>
                    <a:pt x="59" y="46"/>
                  </a:cubicBezTo>
                  <a:cubicBezTo>
                    <a:pt x="59" y="44"/>
                    <a:pt x="58" y="46"/>
                    <a:pt x="57" y="44"/>
                  </a:cubicBezTo>
                  <a:cubicBezTo>
                    <a:pt x="57" y="42"/>
                    <a:pt x="58" y="39"/>
                    <a:pt x="58" y="37"/>
                  </a:cubicBezTo>
                  <a:cubicBezTo>
                    <a:pt x="58" y="36"/>
                    <a:pt x="59" y="36"/>
                    <a:pt x="59" y="36"/>
                  </a:cubicBezTo>
                  <a:cubicBezTo>
                    <a:pt x="59" y="36"/>
                    <a:pt x="60" y="37"/>
                    <a:pt x="61" y="36"/>
                  </a:cubicBezTo>
                  <a:cubicBezTo>
                    <a:pt x="62" y="35"/>
                    <a:pt x="61" y="33"/>
                    <a:pt x="61" y="31"/>
                  </a:cubicBezTo>
                  <a:cubicBezTo>
                    <a:pt x="61" y="30"/>
                    <a:pt x="60" y="31"/>
                    <a:pt x="61" y="30"/>
                  </a:cubicBezTo>
                  <a:cubicBezTo>
                    <a:pt x="61" y="29"/>
                    <a:pt x="61" y="28"/>
                    <a:pt x="62" y="27"/>
                  </a:cubicBezTo>
                  <a:cubicBezTo>
                    <a:pt x="62" y="26"/>
                    <a:pt x="62" y="26"/>
                    <a:pt x="62" y="25"/>
                  </a:cubicBezTo>
                  <a:cubicBezTo>
                    <a:pt x="61" y="25"/>
                    <a:pt x="61" y="25"/>
                    <a:pt x="61" y="25"/>
                  </a:cubicBezTo>
                  <a:cubicBezTo>
                    <a:pt x="61" y="26"/>
                    <a:pt x="61" y="28"/>
                    <a:pt x="60" y="28"/>
                  </a:cubicBezTo>
                  <a:cubicBezTo>
                    <a:pt x="60" y="29"/>
                    <a:pt x="60" y="29"/>
                    <a:pt x="60" y="29"/>
                  </a:cubicBezTo>
                  <a:cubicBezTo>
                    <a:pt x="59" y="29"/>
                    <a:pt x="58" y="29"/>
                    <a:pt x="58" y="29"/>
                  </a:cubicBezTo>
                  <a:cubicBezTo>
                    <a:pt x="58" y="27"/>
                    <a:pt x="59" y="26"/>
                    <a:pt x="59" y="25"/>
                  </a:cubicBezTo>
                  <a:cubicBezTo>
                    <a:pt x="60" y="24"/>
                    <a:pt x="60" y="25"/>
                    <a:pt x="61" y="24"/>
                  </a:cubicBezTo>
                  <a:cubicBezTo>
                    <a:pt x="61" y="24"/>
                    <a:pt x="61" y="23"/>
                    <a:pt x="61" y="23"/>
                  </a:cubicBezTo>
                  <a:cubicBezTo>
                    <a:pt x="61" y="22"/>
                    <a:pt x="62" y="21"/>
                    <a:pt x="62" y="22"/>
                  </a:cubicBezTo>
                  <a:cubicBezTo>
                    <a:pt x="63" y="24"/>
                    <a:pt x="63" y="27"/>
                    <a:pt x="65" y="28"/>
                  </a:cubicBezTo>
                  <a:cubicBezTo>
                    <a:pt x="69" y="31"/>
                    <a:pt x="66" y="22"/>
                    <a:pt x="66" y="22"/>
                  </a:cubicBezTo>
                  <a:cubicBezTo>
                    <a:pt x="66" y="21"/>
                    <a:pt x="66" y="20"/>
                    <a:pt x="66" y="20"/>
                  </a:cubicBezTo>
                  <a:cubicBezTo>
                    <a:pt x="66" y="17"/>
                    <a:pt x="66" y="17"/>
                    <a:pt x="67" y="16"/>
                  </a:cubicBezTo>
                  <a:cubicBezTo>
                    <a:pt x="67" y="16"/>
                    <a:pt x="68" y="17"/>
                    <a:pt x="68" y="17"/>
                  </a:cubicBezTo>
                  <a:cubicBezTo>
                    <a:pt x="69" y="15"/>
                    <a:pt x="71" y="10"/>
                    <a:pt x="73" y="10"/>
                  </a:cubicBezTo>
                  <a:cubicBezTo>
                    <a:pt x="73" y="10"/>
                    <a:pt x="74" y="10"/>
                    <a:pt x="74" y="10"/>
                  </a:cubicBezTo>
                  <a:cubicBezTo>
                    <a:pt x="76" y="10"/>
                    <a:pt x="76" y="11"/>
                    <a:pt x="78" y="12"/>
                  </a:cubicBezTo>
                  <a:cubicBezTo>
                    <a:pt x="79" y="12"/>
                    <a:pt x="80" y="13"/>
                    <a:pt x="80" y="14"/>
                  </a:cubicBezTo>
                  <a:cubicBezTo>
                    <a:pt x="80" y="14"/>
                    <a:pt x="80" y="15"/>
                    <a:pt x="80" y="15"/>
                  </a:cubicBezTo>
                  <a:cubicBezTo>
                    <a:pt x="81" y="15"/>
                    <a:pt x="81" y="15"/>
                    <a:pt x="81" y="15"/>
                  </a:cubicBezTo>
                  <a:cubicBezTo>
                    <a:pt x="81" y="14"/>
                    <a:pt x="81" y="13"/>
                    <a:pt x="81" y="13"/>
                  </a:cubicBezTo>
                  <a:cubicBezTo>
                    <a:pt x="82" y="13"/>
                    <a:pt x="82" y="14"/>
                    <a:pt x="83" y="14"/>
                  </a:cubicBezTo>
                  <a:cubicBezTo>
                    <a:pt x="83" y="14"/>
                    <a:pt x="83" y="14"/>
                    <a:pt x="83" y="13"/>
                  </a:cubicBezTo>
                  <a:cubicBezTo>
                    <a:pt x="83" y="13"/>
                    <a:pt x="83" y="13"/>
                    <a:pt x="83" y="13"/>
                  </a:cubicBezTo>
                  <a:cubicBezTo>
                    <a:pt x="85" y="13"/>
                    <a:pt x="87" y="14"/>
                    <a:pt x="89" y="13"/>
                  </a:cubicBezTo>
                  <a:cubicBezTo>
                    <a:pt x="89" y="13"/>
                    <a:pt x="88" y="11"/>
                    <a:pt x="89" y="11"/>
                  </a:cubicBezTo>
                  <a:cubicBezTo>
                    <a:pt x="89" y="10"/>
                    <a:pt x="89" y="10"/>
                    <a:pt x="90" y="10"/>
                  </a:cubicBezTo>
                  <a:cubicBezTo>
                    <a:pt x="91" y="10"/>
                    <a:pt x="90" y="11"/>
                    <a:pt x="91" y="12"/>
                  </a:cubicBezTo>
                  <a:cubicBezTo>
                    <a:pt x="92" y="12"/>
                    <a:pt x="93" y="10"/>
                    <a:pt x="94" y="10"/>
                  </a:cubicBezTo>
                  <a:cubicBezTo>
                    <a:pt x="94" y="10"/>
                    <a:pt x="94" y="10"/>
                    <a:pt x="95" y="10"/>
                  </a:cubicBezTo>
                  <a:cubicBezTo>
                    <a:pt x="95" y="10"/>
                    <a:pt x="94" y="9"/>
                    <a:pt x="94" y="9"/>
                  </a:cubicBezTo>
                  <a:cubicBezTo>
                    <a:pt x="95" y="9"/>
                    <a:pt x="96" y="9"/>
                    <a:pt x="97" y="8"/>
                  </a:cubicBezTo>
                  <a:cubicBezTo>
                    <a:pt x="98" y="8"/>
                    <a:pt x="98" y="8"/>
                    <a:pt x="98" y="8"/>
                  </a:cubicBezTo>
                  <a:cubicBezTo>
                    <a:pt x="100" y="8"/>
                    <a:pt x="101" y="9"/>
                    <a:pt x="103" y="10"/>
                  </a:cubicBezTo>
                  <a:cubicBezTo>
                    <a:pt x="103" y="10"/>
                    <a:pt x="103" y="12"/>
                    <a:pt x="103" y="12"/>
                  </a:cubicBezTo>
                  <a:cubicBezTo>
                    <a:pt x="106" y="13"/>
                    <a:pt x="108" y="13"/>
                    <a:pt x="110" y="14"/>
                  </a:cubicBezTo>
                  <a:cubicBezTo>
                    <a:pt x="111" y="15"/>
                    <a:pt x="113" y="16"/>
                    <a:pt x="114" y="17"/>
                  </a:cubicBezTo>
                  <a:cubicBezTo>
                    <a:pt x="115" y="17"/>
                    <a:pt x="114" y="16"/>
                    <a:pt x="114" y="16"/>
                  </a:cubicBezTo>
                  <a:cubicBezTo>
                    <a:pt x="118" y="18"/>
                    <a:pt x="122" y="20"/>
                    <a:pt x="126" y="23"/>
                  </a:cubicBezTo>
                  <a:cubicBezTo>
                    <a:pt x="127" y="23"/>
                    <a:pt x="128" y="24"/>
                    <a:pt x="130" y="24"/>
                  </a:cubicBezTo>
                  <a:cubicBezTo>
                    <a:pt x="130" y="25"/>
                    <a:pt x="131" y="25"/>
                    <a:pt x="131" y="25"/>
                  </a:cubicBezTo>
                  <a:close/>
                  <a:moveTo>
                    <a:pt x="139" y="83"/>
                  </a:moveTo>
                  <a:cubicBezTo>
                    <a:pt x="139" y="83"/>
                    <a:pt x="139" y="83"/>
                    <a:pt x="139" y="83"/>
                  </a:cubicBezTo>
                  <a:cubicBezTo>
                    <a:pt x="139" y="83"/>
                    <a:pt x="138" y="83"/>
                    <a:pt x="138" y="84"/>
                  </a:cubicBezTo>
                  <a:cubicBezTo>
                    <a:pt x="138" y="85"/>
                    <a:pt x="138" y="86"/>
                    <a:pt x="138" y="87"/>
                  </a:cubicBezTo>
                  <a:cubicBezTo>
                    <a:pt x="138" y="87"/>
                    <a:pt x="138" y="88"/>
                    <a:pt x="137" y="88"/>
                  </a:cubicBezTo>
                  <a:cubicBezTo>
                    <a:pt x="137" y="88"/>
                    <a:pt x="137" y="88"/>
                    <a:pt x="137" y="88"/>
                  </a:cubicBezTo>
                  <a:cubicBezTo>
                    <a:pt x="137" y="88"/>
                    <a:pt x="138" y="88"/>
                    <a:pt x="137" y="87"/>
                  </a:cubicBezTo>
                  <a:cubicBezTo>
                    <a:pt x="137" y="87"/>
                    <a:pt x="136" y="88"/>
                    <a:pt x="136" y="88"/>
                  </a:cubicBezTo>
                  <a:cubicBezTo>
                    <a:pt x="136" y="87"/>
                    <a:pt x="137" y="86"/>
                    <a:pt x="137" y="86"/>
                  </a:cubicBezTo>
                  <a:cubicBezTo>
                    <a:pt x="136" y="85"/>
                    <a:pt x="135" y="85"/>
                    <a:pt x="135" y="85"/>
                  </a:cubicBezTo>
                  <a:cubicBezTo>
                    <a:pt x="134" y="85"/>
                    <a:pt x="134" y="84"/>
                    <a:pt x="133" y="83"/>
                  </a:cubicBezTo>
                  <a:cubicBezTo>
                    <a:pt x="133" y="82"/>
                    <a:pt x="133" y="84"/>
                    <a:pt x="133" y="82"/>
                  </a:cubicBezTo>
                  <a:cubicBezTo>
                    <a:pt x="133" y="81"/>
                    <a:pt x="134" y="82"/>
                    <a:pt x="134" y="82"/>
                  </a:cubicBezTo>
                  <a:cubicBezTo>
                    <a:pt x="135" y="81"/>
                    <a:pt x="134" y="82"/>
                    <a:pt x="135" y="83"/>
                  </a:cubicBezTo>
                  <a:cubicBezTo>
                    <a:pt x="135" y="84"/>
                    <a:pt x="136" y="82"/>
                    <a:pt x="136" y="82"/>
                  </a:cubicBezTo>
                  <a:cubicBezTo>
                    <a:pt x="137" y="82"/>
                    <a:pt x="137" y="82"/>
                    <a:pt x="137" y="82"/>
                  </a:cubicBezTo>
                  <a:cubicBezTo>
                    <a:pt x="138" y="82"/>
                    <a:pt x="138" y="82"/>
                    <a:pt x="138" y="82"/>
                  </a:cubicBezTo>
                  <a:cubicBezTo>
                    <a:pt x="138" y="82"/>
                    <a:pt x="138" y="82"/>
                    <a:pt x="138" y="82"/>
                  </a:cubicBezTo>
                  <a:cubicBezTo>
                    <a:pt x="138" y="82"/>
                    <a:pt x="139" y="82"/>
                    <a:pt x="139" y="83"/>
                  </a:cubicBezTo>
                  <a:close/>
                  <a:moveTo>
                    <a:pt x="34" y="128"/>
                  </a:moveTo>
                  <a:cubicBezTo>
                    <a:pt x="33" y="127"/>
                    <a:pt x="31" y="127"/>
                    <a:pt x="30" y="126"/>
                  </a:cubicBezTo>
                  <a:cubicBezTo>
                    <a:pt x="30" y="125"/>
                    <a:pt x="30" y="125"/>
                    <a:pt x="30" y="124"/>
                  </a:cubicBezTo>
                  <a:cubicBezTo>
                    <a:pt x="30" y="123"/>
                    <a:pt x="29" y="122"/>
                    <a:pt x="29" y="121"/>
                  </a:cubicBezTo>
                  <a:cubicBezTo>
                    <a:pt x="29" y="121"/>
                    <a:pt x="28" y="120"/>
                    <a:pt x="28" y="120"/>
                  </a:cubicBezTo>
                  <a:cubicBezTo>
                    <a:pt x="28" y="117"/>
                    <a:pt x="27" y="114"/>
                    <a:pt x="27" y="112"/>
                  </a:cubicBezTo>
                  <a:cubicBezTo>
                    <a:pt x="27" y="108"/>
                    <a:pt x="27" y="104"/>
                    <a:pt x="25" y="100"/>
                  </a:cubicBezTo>
                  <a:cubicBezTo>
                    <a:pt x="24" y="95"/>
                    <a:pt x="23" y="98"/>
                    <a:pt x="21" y="92"/>
                  </a:cubicBezTo>
                  <a:cubicBezTo>
                    <a:pt x="21" y="91"/>
                    <a:pt x="20" y="91"/>
                    <a:pt x="20" y="91"/>
                  </a:cubicBezTo>
                  <a:cubicBezTo>
                    <a:pt x="20" y="90"/>
                    <a:pt x="18" y="86"/>
                    <a:pt x="18" y="85"/>
                  </a:cubicBezTo>
                  <a:cubicBezTo>
                    <a:pt x="18" y="84"/>
                    <a:pt x="18" y="83"/>
                    <a:pt x="18" y="82"/>
                  </a:cubicBezTo>
                  <a:cubicBezTo>
                    <a:pt x="17" y="80"/>
                    <a:pt x="18" y="80"/>
                    <a:pt x="19" y="79"/>
                  </a:cubicBezTo>
                  <a:cubicBezTo>
                    <a:pt x="19" y="79"/>
                    <a:pt x="19" y="79"/>
                    <a:pt x="19" y="78"/>
                  </a:cubicBezTo>
                  <a:cubicBezTo>
                    <a:pt x="19" y="78"/>
                    <a:pt x="19" y="78"/>
                    <a:pt x="19" y="77"/>
                  </a:cubicBezTo>
                  <a:cubicBezTo>
                    <a:pt x="19" y="76"/>
                    <a:pt x="19" y="75"/>
                    <a:pt x="19" y="74"/>
                  </a:cubicBezTo>
                  <a:cubicBezTo>
                    <a:pt x="19" y="74"/>
                    <a:pt x="19" y="74"/>
                    <a:pt x="19" y="74"/>
                  </a:cubicBezTo>
                  <a:cubicBezTo>
                    <a:pt x="19" y="73"/>
                    <a:pt x="19" y="73"/>
                    <a:pt x="19" y="73"/>
                  </a:cubicBezTo>
                  <a:cubicBezTo>
                    <a:pt x="19" y="73"/>
                    <a:pt x="18" y="72"/>
                    <a:pt x="18" y="73"/>
                  </a:cubicBezTo>
                  <a:cubicBezTo>
                    <a:pt x="18" y="73"/>
                    <a:pt x="18" y="74"/>
                    <a:pt x="18" y="74"/>
                  </a:cubicBezTo>
                  <a:cubicBezTo>
                    <a:pt x="18" y="74"/>
                    <a:pt x="17" y="74"/>
                    <a:pt x="17" y="73"/>
                  </a:cubicBezTo>
                  <a:cubicBezTo>
                    <a:pt x="16" y="72"/>
                    <a:pt x="15" y="70"/>
                    <a:pt x="14" y="69"/>
                  </a:cubicBezTo>
                  <a:cubicBezTo>
                    <a:pt x="13" y="68"/>
                    <a:pt x="12" y="68"/>
                    <a:pt x="11" y="67"/>
                  </a:cubicBezTo>
                  <a:cubicBezTo>
                    <a:pt x="11" y="67"/>
                    <a:pt x="11" y="66"/>
                    <a:pt x="11" y="66"/>
                  </a:cubicBezTo>
                  <a:cubicBezTo>
                    <a:pt x="8" y="66"/>
                    <a:pt x="6" y="67"/>
                    <a:pt x="5" y="64"/>
                  </a:cubicBezTo>
                  <a:cubicBezTo>
                    <a:pt x="4" y="60"/>
                    <a:pt x="4" y="61"/>
                    <a:pt x="3" y="59"/>
                  </a:cubicBezTo>
                  <a:cubicBezTo>
                    <a:pt x="3" y="58"/>
                    <a:pt x="4" y="58"/>
                    <a:pt x="3" y="57"/>
                  </a:cubicBezTo>
                  <a:cubicBezTo>
                    <a:pt x="3" y="57"/>
                    <a:pt x="3" y="57"/>
                    <a:pt x="3" y="57"/>
                  </a:cubicBezTo>
                  <a:cubicBezTo>
                    <a:pt x="3" y="59"/>
                    <a:pt x="4" y="60"/>
                    <a:pt x="3" y="61"/>
                  </a:cubicBezTo>
                  <a:cubicBezTo>
                    <a:pt x="2" y="62"/>
                    <a:pt x="2" y="59"/>
                    <a:pt x="2" y="56"/>
                  </a:cubicBezTo>
                  <a:cubicBezTo>
                    <a:pt x="2" y="55"/>
                    <a:pt x="2" y="54"/>
                    <a:pt x="1" y="54"/>
                  </a:cubicBezTo>
                  <a:cubicBezTo>
                    <a:pt x="0" y="52"/>
                    <a:pt x="0" y="52"/>
                    <a:pt x="0" y="50"/>
                  </a:cubicBezTo>
                  <a:cubicBezTo>
                    <a:pt x="0" y="49"/>
                    <a:pt x="3" y="44"/>
                    <a:pt x="4" y="43"/>
                  </a:cubicBezTo>
                  <a:cubicBezTo>
                    <a:pt x="4" y="42"/>
                    <a:pt x="3" y="41"/>
                    <a:pt x="4" y="40"/>
                  </a:cubicBezTo>
                  <a:cubicBezTo>
                    <a:pt x="4" y="40"/>
                    <a:pt x="4" y="40"/>
                    <a:pt x="4" y="40"/>
                  </a:cubicBezTo>
                  <a:cubicBezTo>
                    <a:pt x="5" y="40"/>
                    <a:pt x="4" y="39"/>
                    <a:pt x="5" y="39"/>
                  </a:cubicBezTo>
                  <a:cubicBezTo>
                    <a:pt x="5" y="39"/>
                    <a:pt x="5" y="38"/>
                    <a:pt x="5" y="37"/>
                  </a:cubicBezTo>
                  <a:cubicBezTo>
                    <a:pt x="5" y="37"/>
                    <a:pt x="4" y="38"/>
                    <a:pt x="4" y="38"/>
                  </a:cubicBezTo>
                  <a:cubicBezTo>
                    <a:pt x="4" y="37"/>
                    <a:pt x="4" y="37"/>
                    <a:pt x="5" y="36"/>
                  </a:cubicBezTo>
                  <a:cubicBezTo>
                    <a:pt x="5" y="35"/>
                    <a:pt x="5" y="35"/>
                    <a:pt x="5" y="35"/>
                  </a:cubicBezTo>
                  <a:cubicBezTo>
                    <a:pt x="3" y="36"/>
                    <a:pt x="1" y="37"/>
                    <a:pt x="0" y="38"/>
                  </a:cubicBezTo>
                  <a:cubicBezTo>
                    <a:pt x="1" y="36"/>
                    <a:pt x="2" y="33"/>
                    <a:pt x="3" y="31"/>
                  </a:cubicBezTo>
                  <a:cubicBezTo>
                    <a:pt x="5" y="28"/>
                    <a:pt x="6" y="27"/>
                    <a:pt x="11" y="24"/>
                  </a:cubicBezTo>
                  <a:cubicBezTo>
                    <a:pt x="14" y="22"/>
                    <a:pt x="15" y="22"/>
                    <a:pt x="19" y="20"/>
                  </a:cubicBezTo>
                  <a:cubicBezTo>
                    <a:pt x="20" y="19"/>
                    <a:pt x="20" y="20"/>
                    <a:pt x="21" y="20"/>
                  </a:cubicBezTo>
                  <a:cubicBezTo>
                    <a:pt x="21" y="20"/>
                    <a:pt x="21" y="19"/>
                    <a:pt x="21" y="19"/>
                  </a:cubicBezTo>
                  <a:cubicBezTo>
                    <a:pt x="21" y="19"/>
                    <a:pt x="20" y="20"/>
                    <a:pt x="20" y="19"/>
                  </a:cubicBezTo>
                  <a:cubicBezTo>
                    <a:pt x="19" y="18"/>
                    <a:pt x="22" y="15"/>
                    <a:pt x="23" y="15"/>
                  </a:cubicBezTo>
                  <a:cubicBezTo>
                    <a:pt x="24" y="14"/>
                    <a:pt x="24" y="15"/>
                    <a:pt x="26" y="15"/>
                  </a:cubicBezTo>
                  <a:cubicBezTo>
                    <a:pt x="26" y="15"/>
                    <a:pt x="27" y="14"/>
                    <a:pt x="28" y="14"/>
                  </a:cubicBezTo>
                  <a:cubicBezTo>
                    <a:pt x="28" y="14"/>
                    <a:pt x="28" y="16"/>
                    <a:pt x="27" y="17"/>
                  </a:cubicBezTo>
                  <a:cubicBezTo>
                    <a:pt x="27" y="17"/>
                    <a:pt x="26" y="19"/>
                    <a:pt x="26" y="18"/>
                  </a:cubicBezTo>
                  <a:cubicBezTo>
                    <a:pt x="27" y="18"/>
                    <a:pt x="28" y="17"/>
                    <a:pt x="29" y="16"/>
                  </a:cubicBezTo>
                  <a:cubicBezTo>
                    <a:pt x="29" y="15"/>
                    <a:pt x="28" y="15"/>
                    <a:pt x="28" y="14"/>
                  </a:cubicBezTo>
                  <a:cubicBezTo>
                    <a:pt x="29" y="12"/>
                    <a:pt x="31" y="12"/>
                    <a:pt x="32" y="12"/>
                  </a:cubicBezTo>
                  <a:cubicBezTo>
                    <a:pt x="32" y="12"/>
                    <a:pt x="32" y="12"/>
                    <a:pt x="33" y="12"/>
                  </a:cubicBezTo>
                  <a:cubicBezTo>
                    <a:pt x="33" y="12"/>
                    <a:pt x="33" y="12"/>
                    <a:pt x="33" y="12"/>
                  </a:cubicBezTo>
                  <a:cubicBezTo>
                    <a:pt x="33" y="12"/>
                    <a:pt x="34" y="12"/>
                    <a:pt x="34" y="12"/>
                  </a:cubicBezTo>
                  <a:cubicBezTo>
                    <a:pt x="34" y="11"/>
                    <a:pt x="34" y="9"/>
                    <a:pt x="34" y="9"/>
                  </a:cubicBezTo>
                  <a:cubicBezTo>
                    <a:pt x="35" y="9"/>
                    <a:pt x="35" y="10"/>
                    <a:pt x="36" y="9"/>
                  </a:cubicBezTo>
                  <a:cubicBezTo>
                    <a:pt x="36" y="9"/>
                    <a:pt x="36" y="8"/>
                    <a:pt x="36" y="8"/>
                  </a:cubicBezTo>
                  <a:cubicBezTo>
                    <a:pt x="36" y="8"/>
                    <a:pt x="35" y="8"/>
                    <a:pt x="35" y="8"/>
                  </a:cubicBezTo>
                  <a:cubicBezTo>
                    <a:pt x="35" y="7"/>
                    <a:pt x="35" y="7"/>
                    <a:pt x="36" y="6"/>
                  </a:cubicBezTo>
                  <a:cubicBezTo>
                    <a:pt x="36" y="6"/>
                    <a:pt x="36" y="6"/>
                    <a:pt x="37" y="5"/>
                  </a:cubicBezTo>
                  <a:cubicBezTo>
                    <a:pt x="37" y="5"/>
                    <a:pt x="38" y="5"/>
                    <a:pt x="38" y="5"/>
                  </a:cubicBezTo>
                  <a:cubicBezTo>
                    <a:pt x="38" y="5"/>
                    <a:pt x="38" y="7"/>
                    <a:pt x="38" y="7"/>
                  </a:cubicBezTo>
                  <a:cubicBezTo>
                    <a:pt x="40" y="4"/>
                    <a:pt x="43" y="2"/>
                    <a:pt x="46" y="2"/>
                  </a:cubicBezTo>
                  <a:cubicBezTo>
                    <a:pt x="46" y="2"/>
                    <a:pt x="46" y="3"/>
                    <a:pt x="46" y="3"/>
                  </a:cubicBezTo>
                  <a:cubicBezTo>
                    <a:pt x="48" y="3"/>
                    <a:pt x="50" y="3"/>
                    <a:pt x="51" y="2"/>
                  </a:cubicBezTo>
                  <a:cubicBezTo>
                    <a:pt x="52" y="2"/>
                    <a:pt x="54" y="1"/>
                    <a:pt x="56" y="0"/>
                  </a:cubicBezTo>
                  <a:cubicBezTo>
                    <a:pt x="56" y="0"/>
                    <a:pt x="57" y="1"/>
                    <a:pt x="58" y="1"/>
                  </a:cubicBezTo>
                  <a:cubicBezTo>
                    <a:pt x="59" y="0"/>
                    <a:pt x="59" y="1"/>
                    <a:pt x="61" y="1"/>
                  </a:cubicBezTo>
                  <a:cubicBezTo>
                    <a:pt x="61" y="1"/>
                    <a:pt x="61" y="3"/>
                    <a:pt x="61" y="3"/>
                  </a:cubicBezTo>
                  <a:cubicBezTo>
                    <a:pt x="57" y="4"/>
                    <a:pt x="60" y="6"/>
                    <a:pt x="56" y="9"/>
                  </a:cubicBezTo>
                  <a:cubicBezTo>
                    <a:pt x="56" y="9"/>
                    <a:pt x="57" y="10"/>
                    <a:pt x="57" y="11"/>
                  </a:cubicBezTo>
                  <a:cubicBezTo>
                    <a:pt x="57" y="12"/>
                    <a:pt x="56" y="12"/>
                    <a:pt x="56" y="13"/>
                  </a:cubicBezTo>
                  <a:cubicBezTo>
                    <a:pt x="52" y="13"/>
                    <a:pt x="52" y="15"/>
                    <a:pt x="50" y="16"/>
                  </a:cubicBezTo>
                  <a:cubicBezTo>
                    <a:pt x="46" y="19"/>
                    <a:pt x="48" y="22"/>
                    <a:pt x="45" y="22"/>
                  </a:cubicBezTo>
                  <a:cubicBezTo>
                    <a:pt x="44" y="22"/>
                    <a:pt x="43" y="21"/>
                    <a:pt x="43" y="18"/>
                  </a:cubicBezTo>
                  <a:cubicBezTo>
                    <a:pt x="43" y="18"/>
                    <a:pt x="44" y="17"/>
                    <a:pt x="44" y="17"/>
                  </a:cubicBezTo>
                  <a:cubicBezTo>
                    <a:pt x="44" y="14"/>
                    <a:pt x="45" y="15"/>
                    <a:pt x="45" y="13"/>
                  </a:cubicBezTo>
                  <a:cubicBezTo>
                    <a:pt x="45" y="12"/>
                    <a:pt x="45" y="11"/>
                    <a:pt x="45" y="10"/>
                  </a:cubicBezTo>
                  <a:cubicBezTo>
                    <a:pt x="45" y="9"/>
                    <a:pt x="45" y="9"/>
                    <a:pt x="45" y="9"/>
                  </a:cubicBezTo>
                  <a:cubicBezTo>
                    <a:pt x="45" y="9"/>
                    <a:pt x="45" y="8"/>
                    <a:pt x="45" y="8"/>
                  </a:cubicBezTo>
                  <a:cubicBezTo>
                    <a:pt x="44" y="8"/>
                    <a:pt x="43" y="8"/>
                    <a:pt x="42" y="8"/>
                  </a:cubicBezTo>
                  <a:cubicBezTo>
                    <a:pt x="42" y="8"/>
                    <a:pt x="42" y="6"/>
                    <a:pt x="42" y="6"/>
                  </a:cubicBezTo>
                  <a:cubicBezTo>
                    <a:pt x="40" y="7"/>
                    <a:pt x="38" y="9"/>
                    <a:pt x="37" y="11"/>
                  </a:cubicBezTo>
                  <a:cubicBezTo>
                    <a:pt x="36" y="12"/>
                    <a:pt x="38" y="11"/>
                    <a:pt x="38" y="11"/>
                  </a:cubicBezTo>
                  <a:cubicBezTo>
                    <a:pt x="38" y="12"/>
                    <a:pt x="38" y="13"/>
                    <a:pt x="38" y="13"/>
                  </a:cubicBezTo>
                  <a:cubicBezTo>
                    <a:pt x="38" y="13"/>
                    <a:pt x="39" y="13"/>
                    <a:pt x="39" y="13"/>
                  </a:cubicBezTo>
                  <a:cubicBezTo>
                    <a:pt x="40" y="13"/>
                    <a:pt x="40" y="14"/>
                    <a:pt x="40" y="15"/>
                  </a:cubicBezTo>
                  <a:cubicBezTo>
                    <a:pt x="40" y="16"/>
                    <a:pt x="40" y="16"/>
                    <a:pt x="40" y="16"/>
                  </a:cubicBezTo>
                  <a:cubicBezTo>
                    <a:pt x="40" y="17"/>
                    <a:pt x="40" y="18"/>
                    <a:pt x="39" y="18"/>
                  </a:cubicBezTo>
                  <a:cubicBezTo>
                    <a:pt x="39" y="18"/>
                    <a:pt x="39" y="17"/>
                    <a:pt x="38" y="18"/>
                  </a:cubicBezTo>
                  <a:cubicBezTo>
                    <a:pt x="38" y="18"/>
                    <a:pt x="38" y="19"/>
                    <a:pt x="38" y="20"/>
                  </a:cubicBezTo>
                  <a:cubicBezTo>
                    <a:pt x="38" y="21"/>
                    <a:pt x="37" y="20"/>
                    <a:pt x="37" y="20"/>
                  </a:cubicBezTo>
                  <a:cubicBezTo>
                    <a:pt x="37" y="21"/>
                    <a:pt x="37" y="21"/>
                    <a:pt x="37" y="21"/>
                  </a:cubicBezTo>
                  <a:cubicBezTo>
                    <a:pt x="36" y="22"/>
                    <a:pt x="36" y="22"/>
                    <a:pt x="35" y="22"/>
                  </a:cubicBezTo>
                  <a:cubicBezTo>
                    <a:pt x="35" y="22"/>
                    <a:pt x="35" y="21"/>
                    <a:pt x="35" y="20"/>
                  </a:cubicBezTo>
                  <a:cubicBezTo>
                    <a:pt x="34" y="19"/>
                    <a:pt x="35" y="20"/>
                    <a:pt x="34" y="20"/>
                  </a:cubicBezTo>
                  <a:cubicBezTo>
                    <a:pt x="34" y="20"/>
                    <a:pt x="33" y="21"/>
                    <a:pt x="33" y="20"/>
                  </a:cubicBezTo>
                  <a:cubicBezTo>
                    <a:pt x="33" y="18"/>
                    <a:pt x="33" y="19"/>
                    <a:pt x="35" y="18"/>
                  </a:cubicBezTo>
                  <a:cubicBezTo>
                    <a:pt x="36" y="18"/>
                    <a:pt x="36" y="17"/>
                    <a:pt x="36" y="17"/>
                  </a:cubicBezTo>
                  <a:cubicBezTo>
                    <a:pt x="36" y="15"/>
                    <a:pt x="36" y="15"/>
                    <a:pt x="35" y="15"/>
                  </a:cubicBezTo>
                  <a:cubicBezTo>
                    <a:pt x="35" y="15"/>
                    <a:pt x="34" y="15"/>
                    <a:pt x="34" y="15"/>
                  </a:cubicBezTo>
                  <a:cubicBezTo>
                    <a:pt x="33" y="16"/>
                    <a:pt x="33" y="17"/>
                    <a:pt x="33" y="18"/>
                  </a:cubicBezTo>
                  <a:cubicBezTo>
                    <a:pt x="32" y="19"/>
                    <a:pt x="32" y="18"/>
                    <a:pt x="32" y="19"/>
                  </a:cubicBezTo>
                  <a:cubicBezTo>
                    <a:pt x="31" y="20"/>
                    <a:pt x="32" y="21"/>
                    <a:pt x="32" y="21"/>
                  </a:cubicBezTo>
                  <a:cubicBezTo>
                    <a:pt x="31" y="22"/>
                    <a:pt x="30" y="21"/>
                    <a:pt x="29" y="22"/>
                  </a:cubicBezTo>
                  <a:cubicBezTo>
                    <a:pt x="28" y="22"/>
                    <a:pt x="28" y="22"/>
                    <a:pt x="27" y="22"/>
                  </a:cubicBezTo>
                  <a:cubicBezTo>
                    <a:pt x="26" y="23"/>
                    <a:pt x="25" y="25"/>
                    <a:pt x="24" y="26"/>
                  </a:cubicBezTo>
                  <a:cubicBezTo>
                    <a:pt x="24" y="26"/>
                    <a:pt x="24" y="27"/>
                    <a:pt x="24" y="27"/>
                  </a:cubicBezTo>
                  <a:cubicBezTo>
                    <a:pt x="24" y="28"/>
                    <a:pt x="25" y="28"/>
                    <a:pt x="25" y="28"/>
                  </a:cubicBezTo>
                  <a:cubicBezTo>
                    <a:pt x="26" y="28"/>
                    <a:pt x="27" y="28"/>
                    <a:pt x="27" y="28"/>
                  </a:cubicBezTo>
                  <a:cubicBezTo>
                    <a:pt x="27" y="29"/>
                    <a:pt x="27" y="30"/>
                    <a:pt x="27" y="31"/>
                  </a:cubicBezTo>
                  <a:cubicBezTo>
                    <a:pt x="27" y="32"/>
                    <a:pt x="27" y="32"/>
                    <a:pt x="27" y="31"/>
                  </a:cubicBezTo>
                  <a:cubicBezTo>
                    <a:pt x="28" y="28"/>
                    <a:pt x="30" y="28"/>
                    <a:pt x="31" y="22"/>
                  </a:cubicBezTo>
                  <a:cubicBezTo>
                    <a:pt x="32" y="22"/>
                    <a:pt x="32" y="21"/>
                    <a:pt x="32" y="21"/>
                  </a:cubicBezTo>
                  <a:cubicBezTo>
                    <a:pt x="34" y="21"/>
                    <a:pt x="34" y="21"/>
                    <a:pt x="35" y="24"/>
                  </a:cubicBezTo>
                  <a:cubicBezTo>
                    <a:pt x="35" y="25"/>
                    <a:pt x="36" y="22"/>
                    <a:pt x="37" y="22"/>
                  </a:cubicBezTo>
                  <a:cubicBezTo>
                    <a:pt x="37" y="23"/>
                    <a:pt x="37" y="25"/>
                    <a:pt x="37" y="26"/>
                  </a:cubicBezTo>
                  <a:cubicBezTo>
                    <a:pt x="37" y="27"/>
                    <a:pt x="38" y="27"/>
                    <a:pt x="38" y="28"/>
                  </a:cubicBezTo>
                  <a:cubicBezTo>
                    <a:pt x="38" y="29"/>
                    <a:pt x="37" y="31"/>
                    <a:pt x="37" y="32"/>
                  </a:cubicBezTo>
                  <a:cubicBezTo>
                    <a:pt x="37" y="33"/>
                    <a:pt x="38" y="32"/>
                    <a:pt x="38" y="32"/>
                  </a:cubicBezTo>
                  <a:cubicBezTo>
                    <a:pt x="39" y="33"/>
                    <a:pt x="39" y="34"/>
                    <a:pt x="38" y="34"/>
                  </a:cubicBezTo>
                  <a:cubicBezTo>
                    <a:pt x="37" y="35"/>
                    <a:pt x="36" y="36"/>
                    <a:pt x="35" y="35"/>
                  </a:cubicBezTo>
                  <a:cubicBezTo>
                    <a:pt x="34" y="34"/>
                    <a:pt x="36" y="33"/>
                    <a:pt x="36" y="32"/>
                  </a:cubicBezTo>
                  <a:cubicBezTo>
                    <a:pt x="35" y="31"/>
                    <a:pt x="34" y="31"/>
                    <a:pt x="33" y="32"/>
                  </a:cubicBezTo>
                  <a:cubicBezTo>
                    <a:pt x="32" y="33"/>
                    <a:pt x="32" y="35"/>
                    <a:pt x="32" y="36"/>
                  </a:cubicBezTo>
                  <a:cubicBezTo>
                    <a:pt x="33" y="36"/>
                    <a:pt x="34" y="35"/>
                    <a:pt x="34" y="36"/>
                  </a:cubicBezTo>
                  <a:cubicBezTo>
                    <a:pt x="34" y="39"/>
                    <a:pt x="32" y="39"/>
                    <a:pt x="31" y="39"/>
                  </a:cubicBezTo>
                  <a:cubicBezTo>
                    <a:pt x="31" y="39"/>
                    <a:pt x="30" y="38"/>
                    <a:pt x="30" y="39"/>
                  </a:cubicBezTo>
                  <a:cubicBezTo>
                    <a:pt x="28" y="41"/>
                    <a:pt x="26" y="43"/>
                    <a:pt x="24" y="45"/>
                  </a:cubicBezTo>
                  <a:cubicBezTo>
                    <a:pt x="24" y="45"/>
                    <a:pt x="24" y="46"/>
                    <a:pt x="23" y="48"/>
                  </a:cubicBezTo>
                  <a:cubicBezTo>
                    <a:pt x="23" y="49"/>
                    <a:pt x="22" y="49"/>
                    <a:pt x="22" y="49"/>
                  </a:cubicBezTo>
                  <a:cubicBezTo>
                    <a:pt x="21" y="51"/>
                    <a:pt x="21" y="51"/>
                    <a:pt x="20" y="53"/>
                  </a:cubicBezTo>
                  <a:cubicBezTo>
                    <a:pt x="19" y="54"/>
                    <a:pt x="19" y="55"/>
                    <a:pt x="20" y="55"/>
                  </a:cubicBezTo>
                  <a:cubicBezTo>
                    <a:pt x="20" y="56"/>
                    <a:pt x="21" y="55"/>
                    <a:pt x="22" y="55"/>
                  </a:cubicBezTo>
                  <a:cubicBezTo>
                    <a:pt x="22" y="56"/>
                    <a:pt x="21" y="58"/>
                    <a:pt x="21" y="58"/>
                  </a:cubicBezTo>
                  <a:cubicBezTo>
                    <a:pt x="21" y="59"/>
                    <a:pt x="20" y="59"/>
                    <a:pt x="20" y="59"/>
                  </a:cubicBezTo>
                  <a:cubicBezTo>
                    <a:pt x="20" y="58"/>
                    <a:pt x="20" y="57"/>
                    <a:pt x="20" y="56"/>
                  </a:cubicBezTo>
                  <a:cubicBezTo>
                    <a:pt x="20" y="56"/>
                    <a:pt x="20" y="57"/>
                    <a:pt x="19" y="57"/>
                  </a:cubicBezTo>
                  <a:cubicBezTo>
                    <a:pt x="16" y="58"/>
                    <a:pt x="20" y="55"/>
                    <a:pt x="17" y="53"/>
                  </a:cubicBezTo>
                  <a:cubicBezTo>
                    <a:pt x="16" y="53"/>
                    <a:pt x="16" y="53"/>
                    <a:pt x="15" y="53"/>
                  </a:cubicBezTo>
                  <a:cubicBezTo>
                    <a:pt x="15" y="54"/>
                    <a:pt x="16" y="54"/>
                    <a:pt x="15" y="54"/>
                  </a:cubicBezTo>
                  <a:cubicBezTo>
                    <a:pt x="12" y="55"/>
                    <a:pt x="10" y="55"/>
                    <a:pt x="10" y="62"/>
                  </a:cubicBezTo>
                  <a:cubicBezTo>
                    <a:pt x="10" y="63"/>
                    <a:pt x="11" y="64"/>
                    <a:pt x="12" y="64"/>
                  </a:cubicBezTo>
                  <a:cubicBezTo>
                    <a:pt x="12" y="64"/>
                    <a:pt x="13" y="63"/>
                    <a:pt x="13" y="62"/>
                  </a:cubicBezTo>
                  <a:cubicBezTo>
                    <a:pt x="14" y="62"/>
                    <a:pt x="13" y="61"/>
                    <a:pt x="14" y="61"/>
                  </a:cubicBezTo>
                  <a:cubicBezTo>
                    <a:pt x="15" y="61"/>
                    <a:pt x="15" y="60"/>
                    <a:pt x="15" y="61"/>
                  </a:cubicBezTo>
                  <a:cubicBezTo>
                    <a:pt x="15" y="61"/>
                    <a:pt x="15" y="62"/>
                    <a:pt x="15" y="62"/>
                  </a:cubicBezTo>
                  <a:cubicBezTo>
                    <a:pt x="15" y="64"/>
                    <a:pt x="14" y="64"/>
                    <a:pt x="14" y="66"/>
                  </a:cubicBezTo>
                  <a:cubicBezTo>
                    <a:pt x="15" y="66"/>
                    <a:pt x="15" y="66"/>
                    <a:pt x="16" y="66"/>
                  </a:cubicBezTo>
                  <a:cubicBezTo>
                    <a:pt x="17" y="66"/>
                    <a:pt x="16" y="68"/>
                    <a:pt x="16" y="69"/>
                  </a:cubicBezTo>
                  <a:cubicBezTo>
                    <a:pt x="16" y="70"/>
                    <a:pt x="16" y="71"/>
                    <a:pt x="17" y="72"/>
                  </a:cubicBezTo>
                  <a:cubicBezTo>
                    <a:pt x="19" y="72"/>
                    <a:pt x="20" y="68"/>
                    <a:pt x="22" y="70"/>
                  </a:cubicBezTo>
                  <a:cubicBezTo>
                    <a:pt x="24" y="71"/>
                    <a:pt x="26" y="71"/>
                    <a:pt x="28" y="70"/>
                  </a:cubicBezTo>
                  <a:cubicBezTo>
                    <a:pt x="29" y="70"/>
                    <a:pt x="29" y="68"/>
                    <a:pt x="29" y="67"/>
                  </a:cubicBezTo>
                  <a:cubicBezTo>
                    <a:pt x="29" y="67"/>
                    <a:pt x="29" y="67"/>
                    <a:pt x="29" y="67"/>
                  </a:cubicBezTo>
                  <a:cubicBezTo>
                    <a:pt x="29" y="69"/>
                    <a:pt x="28" y="71"/>
                    <a:pt x="29" y="73"/>
                  </a:cubicBezTo>
                  <a:cubicBezTo>
                    <a:pt x="29" y="74"/>
                    <a:pt x="30" y="75"/>
                    <a:pt x="31" y="76"/>
                  </a:cubicBezTo>
                  <a:cubicBezTo>
                    <a:pt x="32" y="76"/>
                    <a:pt x="33" y="76"/>
                    <a:pt x="34" y="76"/>
                  </a:cubicBezTo>
                  <a:cubicBezTo>
                    <a:pt x="38" y="79"/>
                    <a:pt x="36" y="81"/>
                    <a:pt x="41" y="85"/>
                  </a:cubicBezTo>
                  <a:cubicBezTo>
                    <a:pt x="43" y="86"/>
                    <a:pt x="43" y="87"/>
                    <a:pt x="43" y="89"/>
                  </a:cubicBezTo>
                  <a:cubicBezTo>
                    <a:pt x="43" y="90"/>
                    <a:pt x="43" y="90"/>
                    <a:pt x="43" y="91"/>
                  </a:cubicBezTo>
                  <a:cubicBezTo>
                    <a:pt x="43" y="93"/>
                    <a:pt x="43" y="93"/>
                    <a:pt x="43" y="94"/>
                  </a:cubicBezTo>
                  <a:cubicBezTo>
                    <a:pt x="42" y="94"/>
                    <a:pt x="42" y="94"/>
                    <a:pt x="42" y="95"/>
                  </a:cubicBezTo>
                  <a:cubicBezTo>
                    <a:pt x="41" y="98"/>
                    <a:pt x="43" y="102"/>
                    <a:pt x="41" y="106"/>
                  </a:cubicBezTo>
                  <a:cubicBezTo>
                    <a:pt x="40" y="107"/>
                    <a:pt x="39" y="106"/>
                    <a:pt x="38" y="107"/>
                  </a:cubicBezTo>
                  <a:cubicBezTo>
                    <a:pt x="38" y="108"/>
                    <a:pt x="38" y="109"/>
                    <a:pt x="38" y="110"/>
                  </a:cubicBezTo>
                  <a:cubicBezTo>
                    <a:pt x="38" y="112"/>
                    <a:pt x="37" y="114"/>
                    <a:pt x="37" y="115"/>
                  </a:cubicBezTo>
                  <a:cubicBezTo>
                    <a:pt x="37" y="116"/>
                    <a:pt x="37" y="117"/>
                    <a:pt x="36" y="117"/>
                  </a:cubicBezTo>
                  <a:cubicBezTo>
                    <a:pt x="36" y="116"/>
                    <a:pt x="35" y="116"/>
                    <a:pt x="35" y="116"/>
                  </a:cubicBezTo>
                  <a:cubicBezTo>
                    <a:pt x="35" y="117"/>
                    <a:pt x="35" y="117"/>
                    <a:pt x="35" y="118"/>
                  </a:cubicBezTo>
                  <a:cubicBezTo>
                    <a:pt x="35" y="119"/>
                    <a:pt x="36" y="119"/>
                    <a:pt x="36" y="120"/>
                  </a:cubicBezTo>
                  <a:cubicBezTo>
                    <a:pt x="35" y="120"/>
                    <a:pt x="35" y="120"/>
                    <a:pt x="35" y="120"/>
                  </a:cubicBezTo>
                  <a:cubicBezTo>
                    <a:pt x="35" y="120"/>
                    <a:pt x="34" y="119"/>
                    <a:pt x="34" y="120"/>
                  </a:cubicBezTo>
                  <a:cubicBezTo>
                    <a:pt x="33" y="120"/>
                    <a:pt x="34" y="121"/>
                    <a:pt x="34" y="122"/>
                  </a:cubicBezTo>
                  <a:cubicBezTo>
                    <a:pt x="34" y="122"/>
                    <a:pt x="33" y="122"/>
                    <a:pt x="33" y="122"/>
                  </a:cubicBezTo>
                  <a:cubicBezTo>
                    <a:pt x="33" y="123"/>
                    <a:pt x="33" y="125"/>
                    <a:pt x="34" y="126"/>
                  </a:cubicBezTo>
                  <a:cubicBezTo>
                    <a:pt x="34" y="127"/>
                    <a:pt x="34" y="128"/>
                    <a:pt x="34" y="128"/>
                  </a:cubicBezTo>
                  <a:close/>
                  <a:moveTo>
                    <a:pt x="132" y="85"/>
                  </a:moveTo>
                  <a:cubicBezTo>
                    <a:pt x="132" y="85"/>
                    <a:pt x="132" y="85"/>
                    <a:pt x="132" y="85"/>
                  </a:cubicBezTo>
                  <a:cubicBezTo>
                    <a:pt x="133" y="85"/>
                    <a:pt x="133" y="84"/>
                    <a:pt x="132" y="84"/>
                  </a:cubicBezTo>
                  <a:cubicBezTo>
                    <a:pt x="132" y="83"/>
                    <a:pt x="131" y="83"/>
                    <a:pt x="131" y="84"/>
                  </a:cubicBezTo>
                  <a:cubicBezTo>
                    <a:pt x="131" y="85"/>
                    <a:pt x="131" y="85"/>
                    <a:pt x="132" y="85"/>
                  </a:cubicBezTo>
                  <a:close/>
                  <a:moveTo>
                    <a:pt x="131" y="81"/>
                  </a:moveTo>
                  <a:cubicBezTo>
                    <a:pt x="131" y="81"/>
                    <a:pt x="130" y="82"/>
                    <a:pt x="131" y="82"/>
                  </a:cubicBezTo>
                  <a:cubicBezTo>
                    <a:pt x="131" y="82"/>
                    <a:pt x="132" y="82"/>
                    <a:pt x="132" y="82"/>
                  </a:cubicBezTo>
                  <a:cubicBezTo>
                    <a:pt x="132" y="81"/>
                    <a:pt x="133" y="79"/>
                    <a:pt x="132" y="79"/>
                  </a:cubicBezTo>
                  <a:cubicBezTo>
                    <a:pt x="131" y="78"/>
                    <a:pt x="131" y="79"/>
                    <a:pt x="131" y="81"/>
                  </a:cubicBezTo>
                  <a:close/>
                  <a:moveTo>
                    <a:pt x="126" y="84"/>
                  </a:moveTo>
                  <a:cubicBezTo>
                    <a:pt x="126" y="85"/>
                    <a:pt x="126" y="86"/>
                    <a:pt x="126" y="87"/>
                  </a:cubicBezTo>
                  <a:cubicBezTo>
                    <a:pt x="126" y="88"/>
                    <a:pt x="126" y="87"/>
                    <a:pt x="127" y="87"/>
                  </a:cubicBezTo>
                  <a:cubicBezTo>
                    <a:pt x="127" y="87"/>
                    <a:pt x="128" y="87"/>
                    <a:pt x="128" y="87"/>
                  </a:cubicBezTo>
                  <a:cubicBezTo>
                    <a:pt x="129" y="85"/>
                    <a:pt x="128" y="84"/>
                    <a:pt x="129" y="82"/>
                  </a:cubicBezTo>
                  <a:cubicBezTo>
                    <a:pt x="129" y="82"/>
                    <a:pt x="129" y="83"/>
                    <a:pt x="129" y="83"/>
                  </a:cubicBezTo>
                  <a:cubicBezTo>
                    <a:pt x="129" y="82"/>
                    <a:pt x="130" y="81"/>
                    <a:pt x="130" y="80"/>
                  </a:cubicBezTo>
                  <a:cubicBezTo>
                    <a:pt x="129" y="80"/>
                    <a:pt x="128" y="80"/>
                    <a:pt x="127" y="81"/>
                  </a:cubicBezTo>
                  <a:cubicBezTo>
                    <a:pt x="126" y="81"/>
                    <a:pt x="126" y="83"/>
                    <a:pt x="126" y="84"/>
                  </a:cubicBezTo>
                  <a:close/>
                  <a:moveTo>
                    <a:pt x="136" y="83"/>
                  </a:moveTo>
                  <a:cubicBezTo>
                    <a:pt x="137" y="82"/>
                    <a:pt x="138" y="83"/>
                    <a:pt x="137" y="85"/>
                  </a:cubicBezTo>
                  <a:cubicBezTo>
                    <a:pt x="135" y="86"/>
                    <a:pt x="135" y="84"/>
                    <a:pt x="136" y="83"/>
                  </a:cubicBezTo>
                  <a:close/>
                  <a:moveTo>
                    <a:pt x="122" y="85"/>
                  </a:moveTo>
                  <a:cubicBezTo>
                    <a:pt x="122" y="85"/>
                    <a:pt x="122" y="84"/>
                    <a:pt x="122" y="84"/>
                  </a:cubicBezTo>
                  <a:cubicBezTo>
                    <a:pt x="122" y="82"/>
                    <a:pt x="122" y="81"/>
                    <a:pt x="123" y="81"/>
                  </a:cubicBezTo>
                  <a:cubicBezTo>
                    <a:pt x="124" y="82"/>
                    <a:pt x="124" y="84"/>
                    <a:pt x="123" y="84"/>
                  </a:cubicBezTo>
                  <a:cubicBezTo>
                    <a:pt x="123" y="85"/>
                    <a:pt x="122" y="85"/>
                    <a:pt x="122" y="85"/>
                  </a:cubicBezTo>
                  <a:close/>
                  <a:moveTo>
                    <a:pt x="123" y="79"/>
                  </a:moveTo>
                  <a:cubicBezTo>
                    <a:pt x="122" y="80"/>
                    <a:pt x="121" y="80"/>
                    <a:pt x="121" y="81"/>
                  </a:cubicBezTo>
                  <a:cubicBezTo>
                    <a:pt x="120" y="84"/>
                    <a:pt x="121" y="85"/>
                    <a:pt x="122" y="86"/>
                  </a:cubicBezTo>
                  <a:cubicBezTo>
                    <a:pt x="123" y="86"/>
                    <a:pt x="124" y="87"/>
                    <a:pt x="124" y="86"/>
                  </a:cubicBezTo>
                  <a:cubicBezTo>
                    <a:pt x="125" y="86"/>
                    <a:pt x="126" y="82"/>
                    <a:pt x="126" y="81"/>
                  </a:cubicBezTo>
                  <a:cubicBezTo>
                    <a:pt x="126" y="79"/>
                    <a:pt x="126" y="81"/>
                    <a:pt x="126" y="80"/>
                  </a:cubicBezTo>
                  <a:cubicBezTo>
                    <a:pt x="126" y="79"/>
                    <a:pt x="127" y="78"/>
                    <a:pt x="127" y="78"/>
                  </a:cubicBezTo>
                  <a:cubicBezTo>
                    <a:pt x="127" y="77"/>
                    <a:pt x="126" y="76"/>
                    <a:pt x="126" y="76"/>
                  </a:cubicBezTo>
                  <a:cubicBezTo>
                    <a:pt x="126" y="75"/>
                    <a:pt x="125" y="75"/>
                    <a:pt x="125" y="76"/>
                  </a:cubicBezTo>
                  <a:cubicBezTo>
                    <a:pt x="124" y="77"/>
                    <a:pt x="124" y="78"/>
                    <a:pt x="123" y="79"/>
                  </a:cubicBezTo>
                  <a:cubicBezTo>
                    <a:pt x="123" y="79"/>
                    <a:pt x="123" y="79"/>
                    <a:pt x="123" y="79"/>
                  </a:cubicBezTo>
                  <a:close/>
                  <a:moveTo>
                    <a:pt x="55" y="18"/>
                  </a:moveTo>
                  <a:cubicBezTo>
                    <a:pt x="55" y="19"/>
                    <a:pt x="56" y="18"/>
                    <a:pt x="57" y="18"/>
                  </a:cubicBezTo>
                  <a:cubicBezTo>
                    <a:pt x="57" y="18"/>
                    <a:pt x="59" y="17"/>
                    <a:pt x="59" y="16"/>
                  </a:cubicBezTo>
                  <a:cubicBezTo>
                    <a:pt x="59" y="15"/>
                    <a:pt x="59" y="14"/>
                    <a:pt x="58" y="14"/>
                  </a:cubicBezTo>
                  <a:cubicBezTo>
                    <a:pt x="58" y="15"/>
                    <a:pt x="57" y="15"/>
                    <a:pt x="57" y="15"/>
                  </a:cubicBezTo>
                  <a:cubicBezTo>
                    <a:pt x="56" y="15"/>
                    <a:pt x="55" y="15"/>
                    <a:pt x="55" y="18"/>
                  </a:cubicBezTo>
                  <a:close/>
                  <a:moveTo>
                    <a:pt x="24" y="17"/>
                  </a:moveTo>
                  <a:cubicBezTo>
                    <a:pt x="24" y="16"/>
                    <a:pt x="25" y="16"/>
                    <a:pt x="26" y="16"/>
                  </a:cubicBezTo>
                  <a:cubicBezTo>
                    <a:pt x="26" y="16"/>
                    <a:pt x="26" y="17"/>
                    <a:pt x="25" y="18"/>
                  </a:cubicBezTo>
                  <a:cubicBezTo>
                    <a:pt x="25" y="19"/>
                    <a:pt x="24" y="20"/>
                    <a:pt x="23" y="20"/>
                  </a:cubicBezTo>
                  <a:cubicBezTo>
                    <a:pt x="23" y="19"/>
                    <a:pt x="23" y="18"/>
                    <a:pt x="24" y="17"/>
                  </a:cubicBezTo>
                  <a:close/>
                  <a:moveTo>
                    <a:pt x="30" y="69"/>
                  </a:moveTo>
                  <a:cubicBezTo>
                    <a:pt x="30" y="70"/>
                    <a:pt x="30" y="70"/>
                    <a:pt x="30" y="69"/>
                  </a:cubicBezTo>
                  <a:cubicBezTo>
                    <a:pt x="30" y="69"/>
                    <a:pt x="30" y="69"/>
                    <a:pt x="30" y="68"/>
                  </a:cubicBezTo>
                  <a:cubicBezTo>
                    <a:pt x="30" y="68"/>
                    <a:pt x="30" y="68"/>
                    <a:pt x="30" y="68"/>
                  </a:cubicBezTo>
                  <a:cubicBezTo>
                    <a:pt x="29" y="68"/>
                    <a:pt x="29" y="69"/>
                    <a:pt x="30" y="69"/>
                  </a:cubicBezTo>
                  <a:close/>
                  <a:moveTo>
                    <a:pt x="22" y="59"/>
                  </a:moveTo>
                  <a:cubicBezTo>
                    <a:pt x="22" y="59"/>
                    <a:pt x="22" y="59"/>
                    <a:pt x="22" y="59"/>
                  </a:cubicBezTo>
                  <a:cubicBezTo>
                    <a:pt x="22" y="58"/>
                    <a:pt x="22" y="58"/>
                    <a:pt x="22" y="57"/>
                  </a:cubicBezTo>
                  <a:cubicBezTo>
                    <a:pt x="22" y="57"/>
                    <a:pt x="22" y="57"/>
                    <a:pt x="21" y="57"/>
                  </a:cubicBezTo>
                  <a:cubicBezTo>
                    <a:pt x="21" y="58"/>
                    <a:pt x="21" y="59"/>
                    <a:pt x="21" y="59"/>
                  </a:cubicBezTo>
                  <a:cubicBezTo>
                    <a:pt x="22" y="60"/>
                    <a:pt x="22" y="60"/>
                    <a:pt x="22" y="59"/>
                  </a:cubicBezTo>
                  <a:close/>
                  <a:moveTo>
                    <a:pt x="21" y="65"/>
                  </a:moveTo>
                  <a:cubicBezTo>
                    <a:pt x="22" y="63"/>
                    <a:pt x="20" y="61"/>
                    <a:pt x="19" y="63"/>
                  </a:cubicBezTo>
                  <a:cubicBezTo>
                    <a:pt x="18" y="65"/>
                    <a:pt x="20" y="66"/>
                    <a:pt x="21" y="65"/>
                  </a:cubicBezTo>
                  <a:close/>
                  <a:moveTo>
                    <a:pt x="29" y="67"/>
                  </a:moveTo>
                  <a:cubicBezTo>
                    <a:pt x="29" y="67"/>
                    <a:pt x="29" y="67"/>
                    <a:pt x="29" y="67"/>
                  </a:cubicBezTo>
                  <a:cubicBezTo>
                    <a:pt x="29" y="66"/>
                    <a:pt x="29" y="65"/>
                    <a:pt x="29" y="64"/>
                  </a:cubicBezTo>
                  <a:cubicBezTo>
                    <a:pt x="29" y="63"/>
                    <a:pt x="28" y="64"/>
                    <a:pt x="28" y="64"/>
                  </a:cubicBezTo>
                  <a:cubicBezTo>
                    <a:pt x="28" y="64"/>
                    <a:pt x="28" y="63"/>
                    <a:pt x="28" y="63"/>
                  </a:cubicBezTo>
                  <a:cubicBezTo>
                    <a:pt x="28" y="63"/>
                    <a:pt x="27" y="62"/>
                    <a:pt x="27" y="63"/>
                  </a:cubicBezTo>
                  <a:cubicBezTo>
                    <a:pt x="27" y="63"/>
                    <a:pt x="27" y="64"/>
                    <a:pt x="27" y="65"/>
                  </a:cubicBezTo>
                  <a:cubicBezTo>
                    <a:pt x="28" y="66"/>
                    <a:pt x="28" y="66"/>
                    <a:pt x="29" y="67"/>
                  </a:cubicBezTo>
                  <a:close/>
                  <a:moveTo>
                    <a:pt x="26" y="63"/>
                  </a:moveTo>
                  <a:cubicBezTo>
                    <a:pt x="25" y="63"/>
                    <a:pt x="25" y="62"/>
                    <a:pt x="24" y="62"/>
                  </a:cubicBezTo>
                  <a:cubicBezTo>
                    <a:pt x="24" y="62"/>
                    <a:pt x="24" y="62"/>
                    <a:pt x="23" y="62"/>
                  </a:cubicBezTo>
                  <a:cubicBezTo>
                    <a:pt x="23" y="62"/>
                    <a:pt x="23" y="62"/>
                    <a:pt x="22" y="62"/>
                  </a:cubicBezTo>
                  <a:cubicBezTo>
                    <a:pt x="22" y="62"/>
                    <a:pt x="23" y="63"/>
                    <a:pt x="22" y="63"/>
                  </a:cubicBezTo>
                  <a:cubicBezTo>
                    <a:pt x="22" y="63"/>
                    <a:pt x="22" y="63"/>
                    <a:pt x="21" y="63"/>
                  </a:cubicBezTo>
                  <a:cubicBezTo>
                    <a:pt x="21" y="63"/>
                    <a:pt x="21" y="64"/>
                    <a:pt x="21" y="64"/>
                  </a:cubicBezTo>
                  <a:cubicBezTo>
                    <a:pt x="22" y="64"/>
                    <a:pt x="23" y="64"/>
                    <a:pt x="24" y="64"/>
                  </a:cubicBezTo>
                  <a:cubicBezTo>
                    <a:pt x="25" y="64"/>
                    <a:pt x="26" y="65"/>
                    <a:pt x="27" y="64"/>
                  </a:cubicBezTo>
                  <a:cubicBezTo>
                    <a:pt x="27" y="64"/>
                    <a:pt x="27" y="63"/>
                    <a:pt x="27" y="63"/>
                  </a:cubicBezTo>
                  <a:cubicBezTo>
                    <a:pt x="26" y="62"/>
                    <a:pt x="26" y="63"/>
                    <a:pt x="26" y="63"/>
                  </a:cubicBezTo>
                  <a:close/>
                  <a:moveTo>
                    <a:pt x="22" y="60"/>
                  </a:moveTo>
                  <a:cubicBezTo>
                    <a:pt x="22" y="60"/>
                    <a:pt x="23" y="60"/>
                    <a:pt x="22" y="60"/>
                  </a:cubicBezTo>
                  <a:cubicBezTo>
                    <a:pt x="21" y="60"/>
                    <a:pt x="22" y="60"/>
                    <a:pt x="21" y="61"/>
                  </a:cubicBezTo>
                  <a:cubicBezTo>
                    <a:pt x="21" y="61"/>
                    <a:pt x="20" y="59"/>
                    <a:pt x="18" y="59"/>
                  </a:cubicBezTo>
                  <a:cubicBezTo>
                    <a:pt x="17" y="59"/>
                    <a:pt x="17" y="59"/>
                    <a:pt x="16" y="60"/>
                  </a:cubicBezTo>
                  <a:cubicBezTo>
                    <a:pt x="16" y="60"/>
                    <a:pt x="16" y="61"/>
                    <a:pt x="16" y="61"/>
                  </a:cubicBezTo>
                  <a:cubicBezTo>
                    <a:pt x="17" y="61"/>
                    <a:pt x="17" y="61"/>
                    <a:pt x="18" y="61"/>
                  </a:cubicBezTo>
                  <a:cubicBezTo>
                    <a:pt x="19" y="61"/>
                    <a:pt x="19" y="62"/>
                    <a:pt x="21" y="62"/>
                  </a:cubicBezTo>
                  <a:cubicBezTo>
                    <a:pt x="22" y="62"/>
                    <a:pt x="22" y="61"/>
                    <a:pt x="22" y="60"/>
                  </a:cubicBezTo>
                  <a:close/>
                  <a:moveTo>
                    <a:pt x="32" y="14"/>
                  </a:moveTo>
                  <a:cubicBezTo>
                    <a:pt x="32" y="13"/>
                    <a:pt x="32" y="13"/>
                    <a:pt x="32" y="13"/>
                  </a:cubicBezTo>
                  <a:cubicBezTo>
                    <a:pt x="32" y="14"/>
                    <a:pt x="32" y="15"/>
                    <a:pt x="32" y="16"/>
                  </a:cubicBezTo>
                  <a:cubicBezTo>
                    <a:pt x="32" y="16"/>
                    <a:pt x="32" y="16"/>
                    <a:pt x="32" y="16"/>
                  </a:cubicBezTo>
                  <a:cubicBezTo>
                    <a:pt x="31" y="16"/>
                    <a:pt x="31" y="16"/>
                    <a:pt x="31" y="16"/>
                  </a:cubicBezTo>
                  <a:cubicBezTo>
                    <a:pt x="31" y="16"/>
                    <a:pt x="31" y="15"/>
                    <a:pt x="31" y="15"/>
                  </a:cubicBezTo>
                  <a:cubicBezTo>
                    <a:pt x="31" y="14"/>
                    <a:pt x="31" y="14"/>
                    <a:pt x="32" y="14"/>
                  </a:cubicBezTo>
                  <a:close/>
                  <a:moveTo>
                    <a:pt x="80" y="47"/>
                  </a:moveTo>
                  <a:cubicBezTo>
                    <a:pt x="80" y="47"/>
                    <a:pt x="80" y="47"/>
                    <a:pt x="80" y="47"/>
                  </a:cubicBezTo>
                  <a:cubicBezTo>
                    <a:pt x="80" y="50"/>
                    <a:pt x="80" y="50"/>
                    <a:pt x="79" y="50"/>
                  </a:cubicBezTo>
                  <a:cubicBezTo>
                    <a:pt x="77" y="50"/>
                    <a:pt x="75" y="48"/>
                    <a:pt x="72" y="48"/>
                  </a:cubicBezTo>
                  <a:cubicBezTo>
                    <a:pt x="72" y="48"/>
                    <a:pt x="73" y="50"/>
                    <a:pt x="72" y="50"/>
                  </a:cubicBezTo>
                  <a:cubicBezTo>
                    <a:pt x="72" y="51"/>
                    <a:pt x="71" y="50"/>
                    <a:pt x="71" y="50"/>
                  </a:cubicBezTo>
                  <a:cubicBezTo>
                    <a:pt x="70" y="49"/>
                    <a:pt x="69" y="48"/>
                    <a:pt x="68" y="47"/>
                  </a:cubicBezTo>
                  <a:cubicBezTo>
                    <a:pt x="68" y="46"/>
                    <a:pt x="69" y="45"/>
                    <a:pt x="68" y="44"/>
                  </a:cubicBezTo>
                  <a:cubicBezTo>
                    <a:pt x="66" y="44"/>
                    <a:pt x="64" y="44"/>
                    <a:pt x="62" y="44"/>
                  </a:cubicBezTo>
                  <a:cubicBezTo>
                    <a:pt x="62" y="44"/>
                    <a:pt x="62" y="46"/>
                    <a:pt x="62" y="46"/>
                  </a:cubicBezTo>
                  <a:cubicBezTo>
                    <a:pt x="61" y="46"/>
                    <a:pt x="60" y="46"/>
                    <a:pt x="60" y="45"/>
                  </a:cubicBezTo>
                  <a:cubicBezTo>
                    <a:pt x="60" y="45"/>
                    <a:pt x="60" y="45"/>
                    <a:pt x="61" y="45"/>
                  </a:cubicBezTo>
                  <a:cubicBezTo>
                    <a:pt x="61" y="45"/>
                    <a:pt x="62" y="45"/>
                    <a:pt x="62" y="45"/>
                  </a:cubicBezTo>
                  <a:cubicBezTo>
                    <a:pt x="62" y="44"/>
                    <a:pt x="62" y="44"/>
                    <a:pt x="62" y="43"/>
                  </a:cubicBezTo>
                  <a:cubicBezTo>
                    <a:pt x="63" y="43"/>
                    <a:pt x="62" y="42"/>
                    <a:pt x="62" y="42"/>
                  </a:cubicBezTo>
                  <a:cubicBezTo>
                    <a:pt x="63" y="41"/>
                    <a:pt x="63" y="41"/>
                    <a:pt x="63" y="41"/>
                  </a:cubicBezTo>
                  <a:cubicBezTo>
                    <a:pt x="63" y="41"/>
                    <a:pt x="63" y="41"/>
                    <a:pt x="63" y="41"/>
                  </a:cubicBezTo>
                  <a:cubicBezTo>
                    <a:pt x="64" y="40"/>
                    <a:pt x="64" y="39"/>
                    <a:pt x="64" y="38"/>
                  </a:cubicBezTo>
                  <a:cubicBezTo>
                    <a:pt x="65" y="37"/>
                    <a:pt x="65" y="38"/>
                    <a:pt x="65" y="38"/>
                  </a:cubicBezTo>
                  <a:cubicBezTo>
                    <a:pt x="66" y="38"/>
                    <a:pt x="67" y="37"/>
                    <a:pt x="67" y="38"/>
                  </a:cubicBezTo>
                  <a:cubicBezTo>
                    <a:pt x="67" y="39"/>
                    <a:pt x="67" y="40"/>
                    <a:pt x="67" y="41"/>
                  </a:cubicBezTo>
                  <a:cubicBezTo>
                    <a:pt x="67" y="41"/>
                    <a:pt x="66" y="42"/>
                    <a:pt x="67" y="43"/>
                  </a:cubicBezTo>
                  <a:cubicBezTo>
                    <a:pt x="67" y="43"/>
                    <a:pt x="67" y="43"/>
                    <a:pt x="68" y="43"/>
                  </a:cubicBezTo>
                  <a:cubicBezTo>
                    <a:pt x="68" y="42"/>
                    <a:pt x="68" y="41"/>
                    <a:pt x="68" y="40"/>
                  </a:cubicBezTo>
                  <a:cubicBezTo>
                    <a:pt x="68" y="40"/>
                    <a:pt x="68" y="39"/>
                    <a:pt x="68" y="38"/>
                  </a:cubicBezTo>
                  <a:cubicBezTo>
                    <a:pt x="68" y="38"/>
                    <a:pt x="68" y="39"/>
                    <a:pt x="68" y="39"/>
                  </a:cubicBezTo>
                  <a:cubicBezTo>
                    <a:pt x="69" y="40"/>
                    <a:pt x="69" y="40"/>
                    <a:pt x="70" y="41"/>
                  </a:cubicBezTo>
                  <a:cubicBezTo>
                    <a:pt x="70" y="41"/>
                    <a:pt x="70" y="42"/>
                    <a:pt x="70" y="43"/>
                  </a:cubicBezTo>
                  <a:cubicBezTo>
                    <a:pt x="70" y="43"/>
                    <a:pt x="70" y="44"/>
                    <a:pt x="70" y="44"/>
                  </a:cubicBezTo>
                  <a:cubicBezTo>
                    <a:pt x="71" y="44"/>
                    <a:pt x="72" y="42"/>
                    <a:pt x="71" y="40"/>
                  </a:cubicBezTo>
                  <a:cubicBezTo>
                    <a:pt x="70" y="39"/>
                    <a:pt x="70" y="40"/>
                    <a:pt x="70" y="38"/>
                  </a:cubicBezTo>
                  <a:cubicBezTo>
                    <a:pt x="70" y="37"/>
                    <a:pt x="71" y="38"/>
                    <a:pt x="72" y="39"/>
                  </a:cubicBezTo>
                  <a:cubicBezTo>
                    <a:pt x="72" y="39"/>
                    <a:pt x="71" y="39"/>
                    <a:pt x="72" y="40"/>
                  </a:cubicBezTo>
                  <a:cubicBezTo>
                    <a:pt x="72" y="42"/>
                    <a:pt x="72" y="46"/>
                    <a:pt x="74" y="45"/>
                  </a:cubicBezTo>
                  <a:cubicBezTo>
                    <a:pt x="75" y="45"/>
                    <a:pt x="74" y="44"/>
                    <a:pt x="74" y="43"/>
                  </a:cubicBezTo>
                  <a:cubicBezTo>
                    <a:pt x="75" y="41"/>
                    <a:pt x="75" y="41"/>
                    <a:pt x="75" y="42"/>
                  </a:cubicBezTo>
                  <a:cubicBezTo>
                    <a:pt x="76" y="43"/>
                    <a:pt x="77" y="45"/>
                    <a:pt x="76" y="46"/>
                  </a:cubicBezTo>
                  <a:cubicBezTo>
                    <a:pt x="76" y="47"/>
                    <a:pt x="75" y="45"/>
                    <a:pt x="74" y="46"/>
                  </a:cubicBezTo>
                  <a:cubicBezTo>
                    <a:pt x="74" y="46"/>
                    <a:pt x="74" y="47"/>
                    <a:pt x="74" y="47"/>
                  </a:cubicBezTo>
                  <a:cubicBezTo>
                    <a:pt x="74" y="47"/>
                    <a:pt x="75" y="47"/>
                    <a:pt x="75" y="47"/>
                  </a:cubicBezTo>
                  <a:cubicBezTo>
                    <a:pt x="77" y="47"/>
                    <a:pt x="76" y="46"/>
                    <a:pt x="78" y="46"/>
                  </a:cubicBezTo>
                  <a:cubicBezTo>
                    <a:pt x="78" y="46"/>
                    <a:pt x="78" y="46"/>
                    <a:pt x="79" y="46"/>
                  </a:cubicBezTo>
                  <a:cubicBezTo>
                    <a:pt x="79" y="46"/>
                    <a:pt x="78" y="47"/>
                    <a:pt x="79" y="47"/>
                  </a:cubicBezTo>
                  <a:cubicBezTo>
                    <a:pt x="79" y="47"/>
                    <a:pt x="80" y="47"/>
                    <a:pt x="80" y="47"/>
                  </a:cubicBezTo>
                  <a:close/>
                  <a:moveTo>
                    <a:pt x="91" y="58"/>
                  </a:moveTo>
                  <a:cubicBezTo>
                    <a:pt x="91" y="58"/>
                    <a:pt x="91" y="58"/>
                    <a:pt x="90" y="58"/>
                  </a:cubicBezTo>
                  <a:cubicBezTo>
                    <a:pt x="90" y="58"/>
                    <a:pt x="90" y="58"/>
                    <a:pt x="90" y="58"/>
                  </a:cubicBezTo>
                  <a:cubicBezTo>
                    <a:pt x="90" y="58"/>
                    <a:pt x="90" y="57"/>
                    <a:pt x="90" y="57"/>
                  </a:cubicBezTo>
                  <a:cubicBezTo>
                    <a:pt x="89" y="55"/>
                    <a:pt x="87" y="54"/>
                    <a:pt x="88" y="53"/>
                  </a:cubicBezTo>
                  <a:cubicBezTo>
                    <a:pt x="89" y="51"/>
                    <a:pt x="89" y="56"/>
                    <a:pt x="91" y="57"/>
                  </a:cubicBezTo>
                  <a:cubicBezTo>
                    <a:pt x="91" y="57"/>
                    <a:pt x="91" y="57"/>
                    <a:pt x="91" y="58"/>
                  </a:cubicBezTo>
                  <a:close/>
                  <a:moveTo>
                    <a:pt x="87" y="98"/>
                  </a:moveTo>
                  <a:cubicBezTo>
                    <a:pt x="86" y="99"/>
                    <a:pt x="85" y="99"/>
                    <a:pt x="85" y="101"/>
                  </a:cubicBezTo>
                  <a:cubicBezTo>
                    <a:pt x="85" y="102"/>
                    <a:pt x="85" y="103"/>
                    <a:pt x="85" y="105"/>
                  </a:cubicBezTo>
                  <a:cubicBezTo>
                    <a:pt x="85" y="105"/>
                    <a:pt x="85" y="105"/>
                    <a:pt x="85" y="106"/>
                  </a:cubicBezTo>
                  <a:cubicBezTo>
                    <a:pt x="85" y="107"/>
                    <a:pt x="84" y="109"/>
                    <a:pt x="84" y="111"/>
                  </a:cubicBezTo>
                  <a:cubicBezTo>
                    <a:pt x="85" y="111"/>
                    <a:pt x="86" y="112"/>
                    <a:pt x="86" y="111"/>
                  </a:cubicBezTo>
                  <a:cubicBezTo>
                    <a:pt x="87" y="110"/>
                    <a:pt x="87" y="108"/>
                    <a:pt x="88" y="106"/>
                  </a:cubicBezTo>
                  <a:cubicBezTo>
                    <a:pt x="88" y="103"/>
                    <a:pt x="89" y="102"/>
                    <a:pt x="89" y="99"/>
                  </a:cubicBezTo>
                  <a:cubicBezTo>
                    <a:pt x="89" y="97"/>
                    <a:pt x="89" y="97"/>
                    <a:pt x="88" y="96"/>
                  </a:cubicBezTo>
                  <a:cubicBezTo>
                    <a:pt x="88" y="96"/>
                    <a:pt x="87" y="98"/>
                    <a:pt x="87" y="98"/>
                  </a:cubicBezTo>
                  <a:close/>
                  <a:moveTo>
                    <a:pt x="130" y="73"/>
                  </a:moveTo>
                  <a:cubicBezTo>
                    <a:pt x="129" y="73"/>
                    <a:pt x="129" y="73"/>
                    <a:pt x="129" y="73"/>
                  </a:cubicBezTo>
                  <a:cubicBezTo>
                    <a:pt x="129" y="73"/>
                    <a:pt x="129" y="75"/>
                    <a:pt x="128" y="75"/>
                  </a:cubicBezTo>
                  <a:cubicBezTo>
                    <a:pt x="128" y="75"/>
                    <a:pt x="128" y="73"/>
                    <a:pt x="128" y="73"/>
                  </a:cubicBezTo>
                  <a:cubicBezTo>
                    <a:pt x="128" y="74"/>
                    <a:pt x="128" y="75"/>
                    <a:pt x="128" y="76"/>
                  </a:cubicBezTo>
                  <a:cubicBezTo>
                    <a:pt x="128" y="76"/>
                    <a:pt x="129" y="76"/>
                    <a:pt x="129" y="76"/>
                  </a:cubicBezTo>
                  <a:cubicBezTo>
                    <a:pt x="129" y="76"/>
                    <a:pt x="129" y="77"/>
                    <a:pt x="129" y="77"/>
                  </a:cubicBezTo>
                  <a:cubicBezTo>
                    <a:pt x="129" y="77"/>
                    <a:pt x="130" y="77"/>
                    <a:pt x="130" y="77"/>
                  </a:cubicBezTo>
                  <a:cubicBezTo>
                    <a:pt x="132" y="77"/>
                    <a:pt x="131" y="73"/>
                    <a:pt x="130" y="73"/>
                  </a:cubicBezTo>
                  <a:cubicBezTo>
                    <a:pt x="130" y="73"/>
                    <a:pt x="130" y="73"/>
                    <a:pt x="130" y="73"/>
                  </a:cubicBezTo>
                  <a:close/>
                  <a:moveTo>
                    <a:pt x="125" y="75"/>
                  </a:moveTo>
                  <a:cubicBezTo>
                    <a:pt x="125" y="75"/>
                    <a:pt x="126" y="75"/>
                    <a:pt x="126" y="75"/>
                  </a:cubicBezTo>
                  <a:cubicBezTo>
                    <a:pt x="127" y="74"/>
                    <a:pt x="126" y="74"/>
                    <a:pt x="126" y="74"/>
                  </a:cubicBezTo>
                  <a:cubicBezTo>
                    <a:pt x="127" y="73"/>
                    <a:pt x="127" y="74"/>
                    <a:pt x="127" y="74"/>
                  </a:cubicBezTo>
                  <a:cubicBezTo>
                    <a:pt x="127" y="73"/>
                    <a:pt x="127" y="73"/>
                    <a:pt x="128" y="73"/>
                  </a:cubicBezTo>
                  <a:cubicBezTo>
                    <a:pt x="128" y="73"/>
                    <a:pt x="128" y="72"/>
                    <a:pt x="128" y="72"/>
                  </a:cubicBezTo>
                  <a:cubicBezTo>
                    <a:pt x="128" y="71"/>
                    <a:pt x="129" y="71"/>
                    <a:pt x="129" y="72"/>
                  </a:cubicBezTo>
                  <a:cubicBezTo>
                    <a:pt x="129" y="72"/>
                    <a:pt x="128" y="73"/>
                    <a:pt x="128" y="73"/>
                  </a:cubicBezTo>
                  <a:cubicBezTo>
                    <a:pt x="129" y="73"/>
                    <a:pt x="129" y="72"/>
                    <a:pt x="129" y="72"/>
                  </a:cubicBezTo>
                  <a:cubicBezTo>
                    <a:pt x="130" y="72"/>
                    <a:pt x="130" y="71"/>
                    <a:pt x="130" y="71"/>
                  </a:cubicBezTo>
                  <a:cubicBezTo>
                    <a:pt x="130" y="71"/>
                    <a:pt x="129" y="71"/>
                    <a:pt x="129" y="71"/>
                  </a:cubicBezTo>
                  <a:cubicBezTo>
                    <a:pt x="129" y="71"/>
                    <a:pt x="129" y="70"/>
                    <a:pt x="129" y="69"/>
                  </a:cubicBezTo>
                  <a:cubicBezTo>
                    <a:pt x="129" y="69"/>
                    <a:pt x="128" y="70"/>
                    <a:pt x="128" y="69"/>
                  </a:cubicBezTo>
                  <a:cubicBezTo>
                    <a:pt x="128" y="68"/>
                    <a:pt x="128" y="67"/>
                    <a:pt x="128" y="66"/>
                  </a:cubicBezTo>
                  <a:cubicBezTo>
                    <a:pt x="128" y="65"/>
                    <a:pt x="127" y="65"/>
                    <a:pt x="127" y="66"/>
                  </a:cubicBezTo>
                  <a:cubicBezTo>
                    <a:pt x="126" y="68"/>
                    <a:pt x="126" y="67"/>
                    <a:pt x="126" y="69"/>
                  </a:cubicBezTo>
                  <a:cubicBezTo>
                    <a:pt x="126" y="69"/>
                    <a:pt x="127" y="72"/>
                    <a:pt x="127" y="72"/>
                  </a:cubicBezTo>
                  <a:cubicBezTo>
                    <a:pt x="126" y="73"/>
                    <a:pt x="125" y="72"/>
                    <a:pt x="125" y="75"/>
                  </a:cubicBezTo>
                  <a:close/>
                  <a:moveTo>
                    <a:pt x="127" y="60"/>
                  </a:moveTo>
                  <a:cubicBezTo>
                    <a:pt x="127" y="60"/>
                    <a:pt x="127" y="60"/>
                    <a:pt x="127" y="59"/>
                  </a:cubicBezTo>
                  <a:cubicBezTo>
                    <a:pt x="127" y="59"/>
                    <a:pt x="126" y="59"/>
                    <a:pt x="126" y="59"/>
                  </a:cubicBezTo>
                  <a:cubicBezTo>
                    <a:pt x="126" y="60"/>
                    <a:pt x="126" y="61"/>
                    <a:pt x="126" y="61"/>
                  </a:cubicBezTo>
                  <a:cubicBezTo>
                    <a:pt x="126" y="62"/>
                    <a:pt x="125" y="62"/>
                    <a:pt x="126" y="63"/>
                  </a:cubicBezTo>
                  <a:cubicBezTo>
                    <a:pt x="126" y="63"/>
                    <a:pt x="127" y="63"/>
                    <a:pt x="127" y="63"/>
                  </a:cubicBezTo>
                  <a:cubicBezTo>
                    <a:pt x="127" y="63"/>
                    <a:pt x="127" y="62"/>
                    <a:pt x="127" y="61"/>
                  </a:cubicBezTo>
                  <a:cubicBezTo>
                    <a:pt x="127" y="61"/>
                    <a:pt x="127" y="61"/>
                    <a:pt x="127" y="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82"/>
            <p:cNvSpPr/>
            <p:nvPr/>
          </p:nvSpPr>
          <p:spPr bwMode="auto">
            <a:xfrm>
              <a:off x="11421531" y="1504046"/>
              <a:ext cx="85301" cy="141879"/>
            </a:xfrm>
            <a:custGeom>
              <a:avLst/>
              <a:gdLst>
                <a:gd name="T0" fmla="*/ 4 w 45"/>
                <a:gd name="T1" fmla="*/ 46 h 75"/>
                <a:gd name="T2" fmla="*/ 4 w 45"/>
                <a:gd name="T3" fmla="*/ 40 h 75"/>
                <a:gd name="T4" fmla="*/ 9 w 45"/>
                <a:gd name="T5" fmla="*/ 40 h 75"/>
                <a:gd name="T6" fmla="*/ 6 w 45"/>
                <a:gd name="T7" fmla="*/ 30 h 75"/>
                <a:gd name="T8" fmla="*/ 12 w 45"/>
                <a:gd name="T9" fmla="*/ 11 h 75"/>
                <a:gd name="T10" fmla="*/ 45 w 45"/>
                <a:gd name="T11" fmla="*/ 11 h 75"/>
                <a:gd name="T12" fmla="*/ 41 w 45"/>
                <a:gd name="T13" fmla="*/ 19 h 75"/>
                <a:gd name="T14" fmla="*/ 27 w 45"/>
                <a:gd name="T15" fmla="*/ 13 h 75"/>
                <a:gd name="T16" fmla="*/ 15 w 45"/>
                <a:gd name="T17" fmla="*/ 29 h 75"/>
                <a:gd name="T18" fmla="*/ 18 w 45"/>
                <a:gd name="T19" fmla="*/ 39 h 75"/>
                <a:gd name="T20" fmla="*/ 19 w 45"/>
                <a:gd name="T21" fmla="*/ 40 h 75"/>
                <a:gd name="T22" fmla="*/ 31 w 45"/>
                <a:gd name="T23" fmla="*/ 40 h 75"/>
                <a:gd name="T24" fmla="*/ 31 w 45"/>
                <a:gd name="T25" fmla="*/ 46 h 75"/>
                <a:gd name="T26" fmla="*/ 21 w 45"/>
                <a:gd name="T27" fmla="*/ 46 h 75"/>
                <a:gd name="T28" fmla="*/ 23 w 45"/>
                <a:gd name="T29" fmla="*/ 51 h 75"/>
                <a:gd name="T30" fmla="*/ 17 w 45"/>
                <a:gd name="T31" fmla="*/ 69 h 75"/>
                <a:gd name="T32" fmla="*/ 38 w 45"/>
                <a:gd name="T33" fmla="*/ 69 h 75"/>
                <a:gd name="T34" fmla="*/ 38 w 45"/>
                <a:gd name="T35" fmla="*/ 75 h 75"/>
                <a:gd name="T36" fmla="*/ 0 w 45"/>
                <a:gd name="T37" fmla="*/ 75 h 75"/>
                <a:gd name="T38" fmla="*/ 0 w 45"/>
                <a:gd name="T39" fmla="*/ 69 h 75"/>
                <a:gd name="T40" fmla="*/ 3 w 45"/>
                <a:gd name="T41" fmla="*/ 69 h 75"/>
                <a:gd name="T42" fmla="*/ 14 w 45"/>
                <a:gd name="T43" fmla="*/ 53 h 75"/>
                <a:gd name="T44" fmla="*/ 12 w 45"/>
                <a:gd name="T45" fmla="*/ 46 h 75"/>
                <a:gd name="T46" fmla="*/ 4 w 45"/>
                <a:gd name="T47" fmla="*/ 4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 h="75">
                  <a:moveTo>
                    <a:pt x="4" y="46"/>
                  </a:moveTo>
                  <a:cubicBezTo>
                    <a:pt x="4" y="40"/>
                    <a:pt x="4" y="40"/>
                    <a:pt x="4" y="40"/>
                  </a:cubicBezTo>
                  <a:cubicBezTo>
                    <a:pt x="9" y="40"/>
                    <a:pt x="9" y="40"/>
                    <a:pt x="9" y="40"/>
                  </a:cubicBezTo>
                  <a:cubicBezTo>
                    <a:pt x="7" y="37"/>
                    <a:pt x="6" y="34"/>
                    <a:pt x="6" y="30"/>
                  </a:cubicBezTo>
                  <a:cubicBezTo>
                    <a:pt x="5" y="23"/>
                    <a:pt x="7" y="16"/>
                    <a:pt x="12" y="11"/>
                  </a:cubicBezTo>
                  <a:cubicBezTo>
                    <a:pt x="22" y="0"/>
                    <a:pt x="39" y="5"/>
                    <a:pt x="45" y="11"/>
                  </a:cubicBezTo>
                  <a:cubicBezTo>
                    <a:pt x="41" y="19"/>
                    <a:pt x="41" y="19"/>
                    <a:pt x="41" y="19"/>
                  </a:cubicBezTo>
                  <a:cubicBezTo>
                    <a:pt x="37" y="14"/>
                    <a:pt x="34" y="13"/>
                    <a:pt x="27" y="13"/>
                  </a:cubicBezTo>
                  <a:cubicBezTo>
                    <a:pt x="19" y="13"/>
                    <a:pt x="14" y="19"/>
                    <a:pt x="15" y="29"/>
                  </a:cubicBezTo>
                  <a:cubicBezTo>
                    <a:pt x="15" y="32"/>
                    <a:pt x="17" y="36"/>
                    <a:pt x="18" y="39"/>
                  </a:cubicBezTo>
                  <a:cubicBezTo>
                    <a:pt x="18" y="39"/>
                    <a:pt x="18" y="40"/>
                    <a:pt x="19" y="40"/>
                  </a:cubicBezTo>
                  <a:cubicBezTo>
                    <a:pt x="31" y="40"/>
                    <a:pt x="31" y="40"/>
                    <a:pt x="31" y="40"/>
                  </a:cubicBezTo>
                  <a:cubicBezTo>
                    <a:pt x="31" y="46"/>
                    <a:pt x="31" y="46"/>
                    <a:pt x="31" y="46"/>
                  </a:cubicBezTo>
                  <a:cubicBezTo>
                    <a:pt x="21" y="46"/>
                    <a:pt x="21" y="46"/>
                    <a:pt x="21" y="46"/>
                  </a:cubicBezTo>
                  <a:cubicBezTo>
                    <a:pt x="22" y="48"/>
                    <a:pt x="22" y="49"/>
                    <a:pt x="23" y="51"/>
                  </a:cubicBezTo>
                  <a:cubicBezTo>
                    <a:pt x="24" y="57"/>
                    <a:pt x="22" y="65"/>
                    <a:pt x="17" y="69"/>
                  </a:cubicBezTo>
                  <a:cubicBezTo>
                    <a:pt x="38" y="69"/>
                    <a:pt x="38" y="69"/>
                    <a:pt x="38" y="69"/>
                  </a:cubicBezTo>
                  <a:cubicBezTo>
                    <a:pt x="38" y="75"/>
                    <a:pt x="38" y="75"/>
                    <a:pt x="38" y="75"/>
                  </a:cubicBezTo>
                  <a:cubicBezTo>
                    <a:pt x="0" y="75"/>
                    <a:pt x="0" y="75"/>
                    <a:pt x="0" y="75"/>
                  </a:cubicBezTo>
                  <a:cubicBezTo>
                    <a:pt x="0" y="69"/>
                    <a:pt x="0" y="69"/>
                    <a:pt x="0" y="69"/>
                  </a:cubicBezTo>
                  <a:cubicBezTo>
                    <a:pt x="3" y="69"/>
                    <a:pt x="3" y="69"/>
                    <a:pt x="3" y="69"/>
                  </a:cubicBezTo>
                  <a:cubicBezTo>
                    <a:pt x="10" y="66"/>
                    <a:pt x="16" y="62"/>
                    <a:pt x="14" y="53"/>
                  </a:cubicBezTo>
                  <a:cubicBezTo>
                    <a:pt x="14" y="51"/>
                    <a:pt x="13" y="49"/>
                    <a:pt x="12" y="46"/>
                  </a:cubicBezTo>
                  <a:cubicBezTo>
                    <a:pt x="4" y="46"/>
                    <a:pt x="4" y="46"/>
                    <a:pt x="4" y="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83"/>
            <p:cNvSpPr/>
            <p:nvPr/>
          </p:nvSpPr>
          <p:spPr bwMode="auto">
            <a:xfrm>
              <a:off x="11527722" y="1430060"/>
              <a:ext cx="120988" cy="132304"/>
            </a:xfrm>
            <a:custGeom>
              <a:avLst/>
              <a:gdLst>
                <a:gd name="T0" fmla="*/ 59 w 139"/>
                <a:gd name="T1" fmla="*/ 152 h 152"/>
                <a:gd name="T2" fmla="*/ 59 w 139"/>
                <a:gd name="T3" fmla="*/ 104 h 152"/>
                <a:gd name="T4" fmla="*/ 26 w 139"/>
                <a:gd name="T5" fmla="*/ 104 h 152"/>
                <a:gd name="T6" fmla="*/ 26 w 139"/>
                <a:gd name="T7" fmla="*/ 89 h 152"/>
                <a:gd name="T8" fmla="*/ 59 w 139"/>
                <a:gd name="T9" fmla="*/ 89 h 152"/>
                <a:gd name="T10" fmla="*/ 59 w 139"/>
                <a:gd name="T11" fmla="*/ 78 h 152"/>
                <a:gd name="T12" fmla="*/ 26 w 139"/>
                <a:gd name="T13" fmla="*/ 78 h 152"/>
                <a:gd name="T14" fmla="*/ 26 w 139"/>
                <a:gd name="T15" fmla="*/ 65 h 152"/>
                <a:gd name="T16" fmla="*/ 56 w 139"/>
                <a:gd name="T17" fmla="*/ 65 h 152"/>
                <a:gd name="T18" fmla="*/ 0 w 139"/>
                <a:gd name="T19" fmla="*/ 0 h 152"/>
                <a:gd name="T20" fmla="*/ 24 w 139"/>
                <a:gd name="T21" fmla="*/ 0 h 152"/>
                <a:gd name="T22" fmla="*/ 69 w 139"/>
                <a:gd name="T23" fmla="*/ 50 h 152"/>
                <a:gd name="T24" fmla="*/ 115 w 139"/>
                <a:gd name="T25" fmla="*/ 0 h 152"/>
                <a:gd name="T26" fmla="*/ 139 w 139"/>
                <a:gd name="T27" fmla="*/ 0 h 152"/>
                <a:gd name="T28" fmla="*/ 80 w 139"/>
                <a:gd name="T29" fmla="*/ 65 h 152"/>
                <a:gd name="T30" fmla="*/ 113 w 139"/>
                <a:gd name="T31" fmla="*/ 65 h 152"/>
                <a:gd name="T32" fmla="*/ 113 w 139"/>
                <a:gd name="T33" fmla="*/ 78 h 152"/>
                <a:gd name="T34" fmla="*/ 78 w 139"/>
                <a:gd name="T35" fmla="*/ 78 h 152"/>
                <a:gd name="T36" fmla="*/ 78 w 139"/>
                <a:gd name="T37" fmla="*/ 89 h 152"/>
                <a:gd name="T38" fmla="*/ 113 w 139"/>
                <a:gd name="T39" fmla="*/ 89 h 152"/>
                <a:gd name="T40" fmla="*/ 113 w 139"/>
                <a:gd name="T41" fmla="*/ 104 h 152"/>
                <a:gd name="T42" fmla="*/ 78 w 139"/>
                <a:gd name="T43" fmla="*/ 104 h 152"/>
                <a:gd name="T44" fmla="*/ 78 w 139"/>
                <a:gd name="T45" fmla="*/ 152 h 152"/>
                <a:gd name="T46" fmla="*/ 59 w 139"/>
                <a:gd name="T47" fmla="*/ 152 h 152"/>
                <a:gd name="T48" fmla="*/ 59 w 139"/>
                <a:gd name="T49"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52">
                  <a:moveTo>
                    <a:pt x="59" y="152"/>
                  </a:moveTo>
                  <a:lnTo>
                    <a:pt x="59" y="104"/>
                  </a:lnTo>
                  <a:lnTo>
                    <a:pt x="26" y="104"/>
                  </a:lnTo>
                  <a:lnTo>
                    <a:pt x="26" y="89"/>
                  </a:lnTo>
                  <a:lnTo>
                    <a:pt x="59" y="89"/>
                  </a:lnTo>
                  <a:lnTo>
                    <a:pt x="59" y="78"/>
                  </a:lnTo>
                  <a:lnTo>
                    <a:pt x="26" y="78"/>
                  </a:lnTo>
                  <a:lnTo>
                    <a:pt x="26" y="65"/>
                  </a:lnTo>
                  <a:lnTo>
                    <a:pt x="56" y="65"/>
                  </a:lnTo>
                  <a:lnTo>
                    <a:pt x="0" y="0"/>
                  </a:lnTo>
                  <a:lnTo>
                    <a:pt x="24" y="0"/>
                  </a:lnTo>
                  <a:lnTo>
                    <a:pt x="69" y="50"/>
                  </a:lnTo>
                  <a:lnTo>
                    <a:pt x="115" y="0"/>
                  </a:lnTo>
                  <a:lnTo>
                    <a:pt x="139" y="0"/>
                  </a:lnTo>
                  <a:lnTo>
                    <a:pt x="80" y="65"/>
                  </a:lnTo>
                  <a:lnTo>
                    <a:pt x="113" y="65"/>
                  </a:lnTo>
                  <a:lnTo>
                    <a:pt x="113" y="78"/>
                  </a:lnTo>
                  <a:lnTo>
                    <a:pt x="78" y="78"/>
                  </a:lnTo>
                  <a:lnTo>
                    <a:pt x="78" y="89"/>
                  </a:lnTo>
                  <a:lnTo>
                    <a:pt x="113" y="89"/>
                  </a:lnTo>
                  <a:lnTo>
                    <a:pt x="113" y="104"/>
                  </a:lnTo>
                  <a:lnTo>
                    <a:pt x="78" y="104"/>
                  </a:lnTo>
                  <a:lnTo>
                    <a:pt x="78" y="152"/>
                  </a:lnTo>
                  <a:lnTo>
                    <a:pt x="59" y="152"/>
                  </a:lnTo>
                  <a:lnTo>
                    <a:pt x="59" y="1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84"/>
            <p:cNvSpPr/>
            <p:nvPr/>
          </p:nvSpPr>
          <p:spPr bwMode="auto">
            <a:xfrm>
              <a:off x="11121236" y="1130635"/>
              <a:ext cx="498750" cy="254163"/>
            </a:xfrm>
            <a:custGeom>
              <a:avLst/>
              <a:gdLst>
                <a:gd name="T0" fmla="*/ 263 w 263"/>
                <a:gd name="T1" fmla="*/ 107 h 134"/>
                <a:gd name="T2" fmla="*/ 244 w 263"/>
                <a:gd name="T3" fmla="*/ 134 h 134"/>
                <a:gd name="T4" fmla="*/ 225 w 263"/>
                <a:gd name="T5" fmla="*/ 107 h 134"/>
                <a:gd name="T6" fmla="*/ 238 w 263"/>
                <a:gd name="T7" fmla="*/ 107 h 134"/>
                <a:gd name="T8" fmla="*/ 132 w 263"/>
                <a:gd name="T9" fmla="*/ 12 h 134"/>
                <a:gd name="T10" fmla="*/ 25 w 263"/>
                <a:gd name="T11" fmla="*/ 107 h 134"/>
                <a:gd name="T12" fmla="*/ 38 w 263"/>
                <a:gd name="T13" fmla="*/ 107 h 134"/>
                <a:gd name="T14" fmla="*/ 19 w 263"/>
                <a:gd name="T15" fmla="*/ 134 h 134"/>
                <a:gd name="T16" fmla="*/ 0 w 263"/>
                <a:gd name="T17" fmla="*/ 107 h 134"/>
                <a:gd name="T18" fmla="*/ 13 w 263"/>
                <a:gd name="T19" fmla="*/ 107 h 134"/>
                <a:gd name="T20" fmla="*/ 132 w 263"/>
                <a:gd name="T21" fmla="*/ 0 h 134"/>
                <a:gd name="T22" fmla="*/ 250 w 263"/>
                <a:gd name="T23" fmla="*/ 107 h 134"/>
                <a:gd name="T24" fmla="*/ 263 w 263"/>
                <a:gd name="T25" fmla="*/ 10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3" h="134">
                  <a:moveTo>
                    <a:pt x="263" y="107"/>
                  </a:moveTo>
                  <a:cubicBezTo>
                    <a:pt x="244" y="134"/>
                    <a:pt x="244" y="134"/>
                    <a:pt x="244" y="134"/>
                  </a:cubicBezTo>
                  <a:cubicBezTo>
                    <a:pt x="225" y="107"/>
                    <a:pt x="225" y="107"/>
                    <a:pt x="225" y="107"/>
                  </a:cubicBezTo>
                  <a:cubicBezTo>
                    <a:pt x="238" y="107"/>
                    <a:pt x="238" y="107"/>
                    <a:pt x="238" y="107"/>
                  </a:cubicBezTo>
                  <a:cubicBezTo>
                    <a:pt x="232" y="53"/>
                    <a:pt x="187" y="12"/>
                    <a:pt x="132" y="12"/>
                  </a:cubicBezTo>
                  <a:cubicBezTo>
                    <a:pt x="76" y="12"/>
                    <a:pt x="31" y="53"/>
                    <a:pt x="25" y="107"/>
                  </a:cubicBezTo>
                  <a:cubicBezTo>
                    <a:pt x="38" y="107"/>
                    <a:pt x="38" y="107"/>
                    <a:pt x="38" y="107"/>
                  </a:cubicBezTo>
                  <a:cubicBezTo>
                    <a:pt x="19" y="134"/>
                    <a:pt x="19" y="134"/>
                    <a:pt x="19" y="134"/>
                  </a:cubicBezTo>
                  <a:cubicBezTo>
                    <a:pt x="0" y="107"/>
                    <a:pt x="0" y="107"/>
                    <a:pt x="0" y="107"/>
                  </a:cubicBezTo>
                  <a:cubicBezTo>
                    <a:pt x="13" y="107"/>
                    <a:pt x="13" y="107"/>
                    <a:pt x="13" y="107"/>
                  </a:cubicBezTo>
                  <a:cubicBezTo>
                    <a:pt x="20" y="47"/>
                    <a:pt x="70" y="0"/>
                    <a:pt x="132" y="0"/>
                  </a:cubicBezTo>
                  <a:cubicBezTo>
                    <a:pt x="193" y="0"/>
                    <a:pt x="243" y="47"/>
                    <a:pt x="250" y="107"/>
                  </a:cubicBezTo>
                  <a:cubicBezTo>
                    <a:pt x="263" y="107"/>
                    <a:pt x="263" y="107"/>
                    <a:pt x="263" y="10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85"/>
            <p:cNvSpPr/>
            <p:nvPr/>
          </p:nvSpPr>
          <p:spPr bwMode="auto">
            <a:xfrm>
              <a:off x="11241354" y="1509268"/>
              <a:ext cx="130563" cy="136656"/>
            </a:xfrm>
            <a:custGeom>
              <a:avLst/>
              <a:gdLst>
                <a:gd name="T0" fmla="*/ 58 w 69"/>
                <a:gd name="T1" fmla="*/ 45 h 72"/>
                <a:gd name="T2" fmla="*/ 69 w 69"/>
                <a:gd name="T3" fmla="*/ 47 h 72"/>
                <a:gd name="T4" fmla="*/ 60 w 69"/>
                <a:gd name="T5" fmla="*/ 66 h 72"/>
                <a:gd name="T6" fmla="*/ 40 w 69"/>
                <a:gd name="T7" fmla="*/ 72 h 72"/>
                <a:gd name="T8" fmla="*/ 17 w 69"/>
                <a:gd name="T9" fmla="*/ 63 h 72"/>
                <a:gd name="T10" fmla="*/ 10 w 69"/>
                <a:gd name="T11" fmla="*/ 47 h 72"/>
                <a:gd name="T12" fmla="*/ 0 w 69"/>
                <a:gd name="T13" fmla="*/ 47 h 72"/>
                <a:gd name="T14" fmla="*/ 0 w 69"/>
                <a:gd name="T15" fmla="*/ 40 h 72"/>
                <a:gd name="T16" fmla="*/ 9 w 69"/>
                <a:gd name="T17" fmla="*/ 40 h 72"/>
                <a:gd name="T18" fmla="*/ 9 w 69"/>
                <a:gd name="T19" fmla="*/ 36 h 72"/>
                <a:gd name="T20" fmla="*/ 9 w 69"/>
                <a:gd name="T21" fmla="*/ 35 h 72"/>
                <a:gd name="T22" fmla="*/ 0 w 69"/>
                <a:gd name="T23" fmla="*/ 35 h 72"/>
                <a:gd name="T24" fmla="*/ 0 w 69"/>
                <a:gd name="T25" fmla="*/ 29 h 72"/>
                <a:gd name="T26" fmla="*/ 9 w 69"/>
                <a:gd name="T27" fmla="*/ 29 h 72"/>
                <a:gd name="T28" fmla="*/ 18 w 69"/>
                <a:gd name="T29" fmla="*/ 9 h 72"/>
                <a:gd name="T30" fmla="*/ 40 w 69"/>
                <a:gd name="T31" fmla="*/ 0 h 72"/>
                <a:gd name="T32" fmla="*/ 68 w 69"/>
                <a:gd name="T33" fmla="*/ 22 h 72"/>
                <a:gd name="T34" fmla="*/ 57 w 69"/>
                <a:gd name="T35" fmla="*/ 24 h 72"/>
                <a:gd name="T36" fmla="*/ 41 w 69"/>
                <a:gd name="T37" fmla="*/ 9 h 72"/>
                <a:gd name="T38" fmla="*/ 21 w 69"/>
                <a:gd name="T39" fmla="*/ 29 h 72"/>
                <a:gd name="T40" fmla="*/ 50 w 69"/>
                <a:gd name="T41" fmla="*/ 29 h 72"/>
                <a:gd name="T42" fmla="*/ 50 w 69"/>
                <a:gd name="T43" fmla="*/ 35 h 72"/>
                <a:gd name="T44" fmla="*/ 21 w 69"/>
                <a:gd name="T45" fmla="*/ 35 h 72"/>
                <a:gd name="T46" fmla="*/ 21 w 69"/>
                <a:gd name="T47" fmla="*/ 36 h 72"/>
                <a:gd name="T48" fmla="*/ 21 w 69"/>
                <a:gd name="T49" fmla="*/ 40 h 72"/>
                <a:gd name="T50" fmla="*/ 50 w 69"/>
                <a:gd name="T51" fmla="*/ 40 h 72"/>
                <a:gd name="T52" fmla="*/ 50 w 69"/>
                <a:gd name="T53" fmla="*/ 47 h 72"/>
                <a:gd name="T54" fmla="*/ 22 w 69"/>
                <a:gd name="T55" fmla="*/ 47 h 72"/>
                <a:gd name="T56" fmla="*/ 40 w 69"/>
                <a:gd name="T57" fmla="*/ 63 h 72"/>
                <a:gd name="T58" fmla="*/ 58 w 69"/>
                <a:gd name="T59" fmla="*/ 4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9" h="72">
                  <a:moveTo>
                    <a:pt x="58" y="45"/>
                  </a:moveTo>
                  <a:cubicBezTo>
                    <a:pt x="69" y="47"/>
                    <a:pt x="69" y="47"/>
                    <a:pt x="69" y="47"/>
                  </a:cubicBezTo>
                  <a:cubicBezTo>
                    <a:pt x="68" y="55"/>
                    <a:pt x="65" y="61"/>
                    <a:pt x="60" y="66"/>
                  </a:cubicBezTo>
                  <a:cubicBezTo>
                    <a:pt x="55" y="70"/>
                    <a:pt x="48" y="72"/>
                    <a:pt x="40" y="72"/>
                  </a:cubicBezTo>
                  <a:cubicBezTo>
                    <a:pt x="30" y="72"/>
                    <a:pt x="23" y="69"/>
                    <a:pt x="17" y="63"/>
                  </a:cubicBezTo>
                  <a:cubicBezTo>
                    <a:pt x="13" y="59"/>
                    <a:pt x="11" y="53"/>
                    <a:pt x="10" y="47"/>
                  </a:cubicBezTo>
                  <a:cubicBezTo>
                    <a:pt x="0" y="47"/>
                    <a:pt x="0" y="47"/>
                    <a:pt x="0" y="47"/>
                  </a:cubicBezTo>
                  <a:cubicBezTo>
                    <a:pt x="0" y="40"/>
                    <a:pt x="0" y="40"/>
                    <a:pt x="0" y="40"/>
                  </a:cubicBezTo>
                  <a:cubicBezTo>
                    <a:pt x="9" y="40"/>
                    <a:pt x="9" y="40"/>
                    <a:pt x="9" y="40"/>
                  </a:cubicBezTo>
                  <a:cubicBezTo>
                    <a:pt x="9" y="39"/>
                    <a:pt x="9" y="38"/>
                    <a:pt x="9" y="36"/>
                  </a:cubicBezTo>
                  <a:cubicBezTo>
                    <a:pt x="9" y="36"/>
                    <a:pt x="9" y="36"/>
                    <a:pt x="9" y="35"/>
                  </a:cubicBezTo>
                  <a:cubicBezTo>
                    <a:pt x="0" y="35"/>
                    <a:pt x="0" y="35"/>
                    <a:pt x="0" y="35"/>
                  </a:cubicBezTo>
                  <a:cubicBezTo>
                    <a:pt x="0" y="29"/>
                    <a:pt x="0" y="29"/>
                    <a:pt x="0" y="29"/>
                  </a:cubicBezTo>
                  <a:cubicBezTo>
                    <a:pt x="9" y="29"/>
                    <a:pt x="9" y="29"/>
                    <a:pt x="9" y="29"/>
                  </a:cubicBezTo>
                  <a:cubicBezTo>
                    <a:pt x="10" y="20"/>
                    <a:pt x="13" y="13"/>
                    <a:pt x="18" y="9"/>
                  </a:cubicBezTo>
                  <a:cubicBezTo>
                    <a:pt x="24" y="3"/>
                    <a:pt x="31" y="0"/>
                    <a:pt x="40" y="0"/>
                  </a:cubicBezTo>
                  <a:cubicBezTo>
                    <a:pt x="56" y="0"/>
                    <a:pt x="65" y="7"/>
                    <a:pt x="68" y="22"/>
                  </a:cubicBezTo>
                  <a:cubicBezTo>
                    <a:pt x="57" y="24"/>
                    <a:pt x="57" y="24"/>
                    <a:pt x="57" y="24"/>
                  </a:cubicBezTo>
                  <a:cubicBezTo>
                    <a:pt x="55" y="14"/>
                    <a:pt x="49" y="9"/>
                    <a:pt x="41" y="9"/>
                  </a:cubicBezTo>
                  <a:cubicBezTo>
                    <a:pt x="30" y="9"/>
                    <a:pt x="23" y="16"/>
                    <a:pt x="21" y="29"/>
                  </a:cubicBezTo>
                  <a:cubicBezTo>
                    <a:pt x="50" y="29"/>
                    <a:pt x="50" y="29"/>
                    <a:pt x="50" y="29"/>
                  </a:cubicBezTo>
                  <a:cubicBezTo>
                    <a:pt x="50" y="35"/>
                    <a:pt x="50" y="35"/>
                    <a:pt x="50" y="35"/>
                  </a:cubicBezTo>
                  <a:cubicBezTo>
                    <a:pt x="21" y="35"/>
                    <a:pt x="21" y="35"/>
                    <a:pt x="21" y="35"/>
                  </a:cubicBezTo>
                  <a:cubicBezTo>
                    <a:pt x="21" y="36"/>
                    <a:pt x="21" y="36"/>
                    <a:pt x="21" y="36"/>
                  </a:cubicBezTo>
                  <a:cubicBezTo>
                    <a:pt x="21" y="37"/>
                    <a:pt x="21" y="39"/>
                    <a:pt x="21" y="40"/>
                  </a:cubicBezTo>
                  <a:cubicBezTo>
                    <a:pt x="50" y="40"/>
                    <a:pt x="50" y="40"/>
                    <a:pt x="50" y="40"/>
                  </a:cubicBezTo>
                  <a:cubicBezTo>
                    <a:pt x="50" y="47"/>
                    <a:pt x="50" y="47"/>
                    <a:pt x="50" y="47"/>
                  </a:cubicBezTo>
                  <a:cubicBezTo>
                    <a:pt x="22" y="47"/>
                    <a:pt x="22" y="47"/>
                    <a:pt x="22" y="47"/>
                  </a:cubicBezTo>
                  <a:cubicBezTo>
                    <a:pt x="24" y="57"/>
                    <a:pt x="30" y="63"/>
                    <a:pt x="40" y="63"/>
                  </a:cubicBezTo>
                  <a:cubicBezTo>
                    <a:pt x="50" y="63"/>
                    <a:pt x="56" y="57"/>
                    <a:pt x="58"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86"/>
            <p:cNvSpPr>
              <a:spLocks noEditPoints="1"/>
            </p:cNvSpPr>
            <p:nvPr/>
          </p:nvSpPr>
          <p:spPr bwMode="auto">
            <a:xfrm>
              <a:off x="11114273" y="1399595"/>
              <a:ext cx="92264" cy="147971"/>
            </a:xfrm>
            <a:custGeom>
              <a:avLst/>
              <a:gdLst>
                <a:gd name="T0" fmla="*/ 0 w 49"/>
                <a:gd name="T1" fmla="*/ 50 h 78"/>
                <a:gd name="T2" fmla="*/ 7 w 49"/>
                <a:gd name="T3" fmla="*/ 50 h 78"/>
                <a:gd name="T4" fmla="*/ 13 w 49"/>
                <a:gd name="T5" fmla="*/ 60 h 78"/>
                <a:gd name="T6" fmla="*/ 16 w 49"/>
                <a:gd name="T7" fmla="*/ 62 h 78"/>
                <a:gd name="T8" fmla="*/ 16 w 49"/>
                <a:gd name="T9" fmla="*/ 40 h 78"/>
                <a:gd name="T10" fmla="*/ 6 w 49"/>
                <a:gd name="T11" fmla="*/ 35 h 78"/>
                <a:gd name="T12" fmla="*/ 2 w 49"/>
                <a:gd name="T13" fmla="*/ 25 h 78"/>
                <a:gd name="T14" fmla="*/ 8 w 49"/>
                <a:gd name="T15" fmla="*/ 12 h 78"/>
                <a:gd name="T16" fmla="*/ 16 w 49"/>
                <a:gd name="T17" fmla="*/ 9 h 78"/>
                <a:gd name="T18" fmla="*/ 16 w 49"/>
                <a:gd name="T19" fmla="*/ 0 h 78"/>
                <a:gd name="T20" fmla="*/ 22 w 49"/>
                <a:gd name="T21" fmla="*/ 0 h 78"/>
                <a:gd name="T22" fmla="*/ 22 w 49"/>
                <a:gd name="T23" fmla="*/ 8 h 78"/>
                <a:gd name="T24" fmla="*/ 24 w 49"/>
                <a:gd name="T25" fmla="*/ 8 h 78"/>
                <a:gd name="T26" fmla="*/ 26 w 49"/>
                <a:gd name="T27" fmla="*/ 8 h 78"/>
                <a:gd name="T28" fmla="*/ 26 w 49"/>
                <a:gd name="T29" fmla="*/ 0 h 78"/>
                <a:gd name="T30" fmla="*/ 31 w 49"/>
                <a:gd name="T31" fmla="*/ 0 h 78"/>
                <a:gd name="T32" fmla="*/ 31 w 49"/>
                <a:gd name="T33" fmla="*/ 8 h 78"/>
                <a:gd name="T34" fmla="*/ 41 w 49"/>
                <a:gd name="T35" fmla="*/ 13 h 78"/>
                <a:gd name="T36" fmla="*/ 47 w 49"/>
                <a:gd name="T37" fmla="*/ 26 h 78"/>
                <a:gd name="T38" fmla="*/ 39 w 49"/>
                <a:gd name="T39" fmla="*/ 27 h 78"/>
                <a:gd name="T40" fmla="*/ 31 w 49"/>
                <a:gd name="T41" fmla="*/ 16 h 78"/>
                <a:gd name="T42" fmla="*/ 31 w 49"/>
                <a:gd name="T43" fmla="*/ 36 h 78"/>
                <a:gd name="T44" fmla="*/ 38 w 49"/>
                <a:gd name="T45" fmla="*/ 38 h 78"/>
                <a:gd name="T46" fmla="*/ 46 w 49"/>
                <a:gd name="T47" fmla="*/ 43 h 78"/>
                <a:gd name="T48" fmla="*/ 49 w 49"/>
                <a:gd name="T49" fmla="*/ 53 h 78"/>
                <a:gd name="T50" fmla="*/ 42 w 49"/>
                <a:gd name="T51" fmla="*/ 66 h 78"/>
                <a:gd name="T52" fmla="*/ 31 w 49"/>
                <a:gd name="T53" fmla="*/ 71 h 78"/>
                <a:gd name="T54" fmla="*/ 31 w 49"/>
                <a:gd name="T55" fmla="*/ 78 h 78"/>
                <a:gd name="T56" fmla="*/ 26 w 49"/>
                <a:gd name="T57" fmla="*/ 78 h 78"/>
                <a:gd name="T58" fmla="*/ 26 w 49"/>
                <a:gd name="T59" fmla="*/ 71 h 78"/>
                <a:gd name="T60" fmla="*/ 22 w 49"/>
                <a:gd name="T61" fmla="*/ 71 h 78"/>
                <a:gd name="T62" fmla="*/ 22 w 49"/>
                <a:gd name="T63" fmla="*/ 78 h 78"/>
                <a:gd name="T64" fmla="*/ 16 w 49"/>
                <a:gd name="T65" fmla="*/ 78 h 78"/>
                <a:gd name="T66" fmla="*/ 16 w 49"/>
                <a:gd name="T67" fmla="*/ 70 h 78"/>
                <a:gd name="T68" fmla="*/ 7 w 49"/>
                <a:gd name="T69" fmla="*/ 65 h 78"/>
                <a:gd name="T70" fmla="*/ 0 w 49"/>
                <a:gd name="T71" fmla="*/ 50 h 78"/>
                <a:gd name="T72" fmla="*/ 22 w 49"/>
                <a:gd name="T73" fmla="*/ 64 h 78"/>
                <a:gd name="T74" fmla="*/ 26 w 49"/>
                <a:gd name="T75" fmla="*/ 64 h 78"/>
                <a:gd name="T76" fmla="*/ 26 w 49"/>
                <a:gd name="T77" fmla="*/ 42 h 78"/>
                <a:gd name="T78" fmla="*/ 22 w 49"/>
                <a:gd name="T79" fmla="*/ 42 h 78"/>
                <a:gd name="T80" fmla="*/ 22 w 49"/>
                <a:gd name="T81" fmla="*/ 42 h 78"/>
                <a:gd name="T82" fmla="*/ 22 w 49"/>
                <a:gd name="T83" fmla="*/ 64 h 78"/>
                <a:gd name="T84" fmla="*/ 31 w 49"/>
                <a:gd name="T85" fmla="*/ 63 h 78"/>
                <a:gd name="T86" fmla="*/ 37 w 49"/>
                <a:gd name="T87" fmla="*/ 61 h 78"/>
                <a:gd name="T88" fmla="*/ 41 w 49"/>
                <a:gd name="T89" fmla="*/ 53 h 78"/>
                <a:gd name="T90" fmla="*/ 37 w 49"/>
                <a:gd name="T91" fmla="*/ 47 h 78"/>
                <a:gd name="T92" fmla="*/ 31 w 49"/>
                <a:gd name="T93" fmla="*/ 44 h 78"/>
                <a:gd name="T94" fmla="*/ 31 w 49"/>
                <a:gd name="T95" fmla="*/ 63 h 78"/>
                <a:gd name="T96" fmla="*/ 26 w 49"/>
                <a:gd name="T97" fmla="*/ 15 h 78"/>
                <a:gd name="T98" fmla="*/ 24 w 49"/>
                <a:gd name="T99" fmla="*/ 15 h 78"/>
                <a:gd name="T100" fmla="*/ 22 w 49"/>
                <a:gd name="T101" fmla="*/ 15 h 78"/>
                <a:gd name="T102" fmla="*/ 22 w 49"/>
                <a:gd name="T103" fmla="*/ 33 h 78"/>
                <a:gd name="T104" fmla="*/ 25 w 49"/>
                <a:gd name="T105" fmla="*/ 34 h 78"/>
                <a:gd name="T106" fmla="*/ 26 w 49"/>
                <a:gd name="T107" fmla="*/ 34 h 78"/>
                <a:gd name="T108" fmla="*/ 26 w 49"/>
                <a:gd name="T109" fmla="*/ 15 h 78"/>
                <a:gd name="T110" fmla="*/ 16 w 49"/>
                <a:gd name="T111" fmla="*/ 16 h 78"/>
                <a:gd name="T112" fmla="*/ 10 w 49"/>
                <a:gd name="T113" fmla="*/ 24 h 78"/>
                <a:gd name="T114" fmla="*/ 13 w 49"/>
                <a:gd name="T115" fmla="*/ 30 h 78"/>
                <a:gd name="T116" fmla="*/ 16 w 49"/>
                <a:gd name="T117" fmla="*/ 31 h 78"/>
                <a:gd name="T118" fmla="*/ 16 w 49"/>
                <a:gd name="T119" fmla="*/ 1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 h="78">
                  <a:moveTo>
                    <a:pt x="0" y="50"/>
                  </a:moveTo>
                  <a:cubicBezTo>
                    <a:pt x="7" y="50"/>
                    <a:pt x="7" y="50"/>
                    <a:pt x="7" y="50"/>
                  </a:cubicBezTo>
                  <a:cubicBezTo>
                    <a:pt x="8" y="55"/>
                    <a:pt x="10" y="58"/>
                    <a:pt x="13" y="60"/>
                  </a:cubicBezTo>
                  <a:cubicBezTo>
                    <a:pt x="14" y="61"/>
                    <a:pt x="15" y="61"/>
                    <a:pt x="16" y="62"/>
                  </a:cubicBezTo>
                  <a:cubicBezTo>
                    <a:pt x="16" y="40"/>
                    <a:pt x="16" y="40"/>
                    <a:pt x="16" y="40"/>
                  </a:cubicBezTo>
                  <a:cubicBezTo>
                    <a:pt x="11" y="38"/>
                    <a:pt x="8" y="37"/>
                    <a:pt x="6" y="35"/>
                  </a:cubicBezTo>
                  <a:cubicBezTo>
                    <a:pt x="4" y="32"/>
                    <a:pt x="2" y="28"/>
                    <a:pt x="2" y="25"/>
                  </a:cubicBezTo>
                  <a:cubicBezTo>
                    <a:pt x="2" y="19"/>
                    <a:pt x="4" y="15"/>
                    <a:pt x="8" y="12"/>
                  </a:cubicBezTo>
                  <a:cubicBezTo>
                    <a:pt x="11" y="11"/>
                    <a:pt x="13" y="9"/>
                    <a:pt x="16" y="9"/>
                  </a:cubicBezTo>
                  <a:cubicBezTo>
                    <a:pt x="16" y="0"/>
                    <a:pt x="16" y="0"/>
                    <a:pt x="16" y="0"/>
                  </a:cubicBezTo>
                  <a:cubicBezTo>
                    <a:pt x="22" y="0"/>
                    <a:pt x="22" y="0"/>
                    <a:pt x="22" y="0"/>
                  </a:cubicBezTo>
                  <a:cubicBezTo>
                    <a:pt x="22" y="8"/>
                    <a:pt x="22" y="8"/>
                    <a:pt x="22" y="8"/>
                  </a:cubicBezTo>
                  <a:cubicBezTo>
                    <a:pt x="22" y="8"/>
                    <a:pt x="23" y="8"/>
                    <a:pt x="24" y="8"/>
                  </a:cubicBezTo>
                  <a:cubicBezTo>
                    <a:pt x="24" y="8"/>
                    <a:pt x="25" y="8"/>
                    <a:pt x="26" y="8"/>
                  </a:cubicBezTo>
                  <a:cubicBezTo>
                    <a:pt x="26" y="0"/>
                    <a:pt x="26" y="0"/>
                    <a:pt x="26" y="0"/>
                  </a:cubicBezTo>
                  <a:cubicBezTo>
                    <a:pt x="31" y="0"/>
                    <a:pt x="31" y="0"/>
                    <a:pt x="31" y="0"/>
                  </a:cubicBezTo>
                  <a:cubicBezTo>
                    <a:pt x="31" y="8"/>
                    <a:pt x="31" y="8"/>
                    <a:pt x="31" y="8"/>
                  </a:cubicBezTo>
                  <a:cubicBezTo>
                    <a:pt x="35" y="9"/>
                    <a:pt x="38" y="11"/>
                    <a:pt x="41" y="13"/>
                  </a:cubicBezTo>
                  <a:cubicBezTo>
                    <a:pt x="45" y="16"/>
                    <a:pt x="47" y="21"/>
                    <a:pt x="47" y="26"/>
                  </a:cubicBezTo>
                  <a:cubicBezTo>
                    <a:pt x="39" y="27"/>
                    <a:pt x="39" y="27"/>
                    <a:pt x="39" y="27"/>
                  </a:cubicBezTo>
                  <a:cubicBezTo>
                    <a:pt x="38" y="21"/>
                    <a:pt x="36" y="18"/>
                    <a:pt x="31" y="16"/>
                  </a:cubicBezTo>
                  <a:cubicBezTo>
                    <a:pt x="31" y="36"/>
                    <a:pt x="31" y="36"/>
                    <a:pt x="31" y="36"/>
                  </a:cubicBezTo>
                  <a:cubicBezTo>
                    <a:pt x="34" y="36"/>
                    <a:pt x="36" y="37"/>
                    <a:pt x="38" y="38"/>
                  </a:cubicBezTo>
                  <a:cubicBezTo>
                    <a:pt x="41" y="39"/>
                    <a:pt x="43" y="41"/>
                    <a:pt x="46" y="43"/>
                  </a:cubicBezTo>
                  <a:cubicBezTo>
                    <a:pt x="48" y="46"/>
                    <a:pt x="49" y="49"/>
                    <a:pt x="49" y="53"/>
                  </a:cubicBezTo>
                  <a:cubicBezTo>
                    <a:pt x="49" y="59"/>
                    <a:pt x="46" y="63"/>
                    <a:pt x="42" y="66"/>
                  </a:cubicBezTo>
                  <a:cubicBezTo>
                    <a:pt x="39" y="69"/>
                    <a:pt x="35" y="70"/>
                    <a:pt x="31" y="71"/>
                  </a:cubicBezTo>
                  <a:cubicBezTo>
                    <a:pt x="31" y="78"/>
                    <a:pt x="31" y="78"/>
                    <a:pt x="31" y="78"/>
                  </a:cubicBezTo>
                  <a:cubicBezTo>
                    <a:pt x="26" y="78"/>
                    <a:pt x="26" y="78"/>
                    <a:pt x="26" y="78"/>
                  </a:cubicBezTo>
                  <a:cubicBezTo>
                    <a:pt x="26" y="71"/>
                    <a:pt x="26" y="71"/>
                    <a:pt x="26" y="71"/>
                  </a:cubicBezTo>
                  <a:cubicBezTo>
                    <a:pt x="24" y="71"/>
                    <a:pt x="23" y="71"/>
                    <a:pt x="22" y="71"/>
                  </a:cubicBezTo>
                  <a:cubicBezTo>
                    <a:pt x="22" y="78"/>
                    <a:pt x="22" y="78"/>
                    <a:pt x="22" y="78"/>
                  </a:cubicBezTo>
                  <a:cubicBezTo>
                    <a:pt x="16" y="78"/>
                    <a:pt x="16" y="78"/>
                    <a:pt x="16" y="78"/>
                  </a:cubicBezTo>
                  <a:cubicBezTo>
                    <a:pt x="16" y="70"/>
                    <a:pt x="16" y="70"/>
                    <a:pt x="16" y="70"/>
                  </a:cubicBezTo>
                  <a:cubicBezTo>
                    <a:pt x="12" y="69"/>
                    <a:pt x="9" y="67"/>
                    <a:pt x="7" y="65"/>
                  </a:cubicBezTo>
                  <a:cubicBezTo>
                    <a:pt x="2" y="61"/>
                    <a:pt x="0" y="56"/>
                    <a:pt x="0" y="50"/>
                  </a:cubicBezTo>
                  <a:close/>
                  <a:moveTo>
                    <a:pt x="22" y="64"/>
                  </a:moveTo>
                  <a:cubicBezTo>
                    <a:pt x="23" y="64"/>
                    <a:pt x="24" y="64"/>
                    <a:pt x="26" y="64"/>
                  </a:cubicBezTo>
                  <a:cubicBezTo>
                    <a:pt x="26" y="42"/>
                    <a:pt x="26" y="42"/>
                    <a:pt x="26" y="42"/>
                  </a:cubicBezTo>
                  <a:cubicBezTo>
                    <a:pt x="24" y="42"/>
                    <a:pt x="23" y="42"/>
                    <a:pt x="22" y="42"/>
                  </a:cubicBezTo>
                  <a:cubicBezTo>
                    <a:pt x="22" y="42"/>
                    <a:pt x="22" y="42"/>
                    <a:pt x="22" y="42"/>
                  </a:cubicBezTo>
                  <a:cubicBezTo>
                    <a:pt x="22" y="64"/>
                    <a:pt x="22" y="64"/>
                    <a:pt x="22" y="64"/>
                  </a:cubicBezTo>
                  <a:close/>
                  <a:moveTo>
                    <a:pt x="31" y="63"/>
                  </a:moveTo>
                  <a:cubicBezTo>
                    <a:pt x="34" y="63"/>
                    <a:pt x="36" y="62"/>
                    <a:pt x="37" y="61"/>
                  </a:cubicBezTo>
                  <a:cubicBezTo>
                    <a:pt x="40" y="59"/>
                    <a:pt x="41" y="56"/>
                    <a:pt x="41" y="53"/>
                  </a:cubicBezTo>
                  <a:cubicBezTo>
                    <a:pt x="41" y="51"/>
                    <a:pt x="40" y="48"/>
                    <a:pt x="37" y="47"/>
                  </a:cubicBezTo>
                  <a:cubicBezTo>
                    <a:pt x="36" y="46"/>
                    <a:pt x="34" y="45"/>
                    <a:pt x="31" y="44"/>
                  </a:cubicBezTo>
                  <a:cubicBezTo>
                    <a:pt x="31" y="63"/>
                    <a:pt x="31" y="63"/>
                    <a:pt x="31" y="63"/>
                  </a:cubicBezTo>
                  <a:close/>
                  <a:moveTo>
                    <a:pt x="26" y="15"/>
                  </a:moveTo>
                  <a:cubicBezTo>
                    <a:pt x="25" y="15"/>
                    <a:pt x="25" y="15"/>
                    <a:pt x="24" y="15"/>
                  </a:cubicBezTo>
                  <a:cubicBezTo>
                    <a:pt x="23" y="15"/>
                    <a:pt x="22" y="15"/>
                    <a:pt x="22" y="15"/>
                  </a:cubicBezTo>
                  <a:cubicBezTo>
                    <a:pt x="22" y="33"/>
                    <a:pt x="22" y="33"/>
                    <a:pt x="22" y="33"/>
                  </a:cubicBezTo>
                  <a:cubicBezTo>
                    <a:pt x="23" y="33"/>
                    <a:pt x="24" y="34"/>
                    <a:pt x="25" y="34"/>
                  </a:cubicBezTo>
                  <a:cubicBezTo>
                    <a:pt x="25" y="34"/>
                    <a:pt x="25" y="34"/>
                    <a:pt x="26" y="34"/>
                  </a:cubicBezTo>
                  <a:cubicBezTo>
                    <a:pt x="26" y="15"/>
                    <a:pt x="26" y="15"/>
                    <a:pt x="26" y="15"/>
                  </a:cubicBezTo>
                  <a:close/>
                  <a:moveTo>
                    <a:pt x="16" y="16"/>
                  </a:moveTo>
                  <a:cubicBezTo>
                    <a:pt x="12" y="17"/>
                    <a:pt x="10" y="20"/>
                    <a:pt x="10" y="24"/>
                  </a:cubicBezTo>
                  <a:cubicBezTo>
                    <a:pt x="10" y="27"/>
                    <a:pt x="11" y="28"/>
                    <a:pt x="13" y="30"/>
                  </a:cubicBezTo>
                  <a:cubicBezTo>
                    <a:pt x="14" y="30"/>
                    <a:pt x="15" y="31"/>
                    <a:pt x="16" y="31"/>
                  </a:cubicBezTo>
                  <a:cubicBezTo>
                    <a:pt x="16" y="16"/>
                    <a:pt x="16" y="16"/>
                    <a:pt x="16"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8" name="组合 37"/>
          <p:cNvGrpSpPr/>
          <p:nvPr userDrawn="1"/>
        </p:nvGrpSpPr>
        <p:grpSpPr>
          <a:xfrm>
            <a:off x="9779919" y="106281"/>
            <a:ext cx="712904" cy="712905"/>
            <a:chOff x="10073032" y="165921"/>
            <a:chExt cx="712904" cy="712905"/>
          </a:xfrm>
        </p:grpSpPr>
        <p:sp>
          <p:nvSpPr>
            <p:cNvPr id="21" name="Oval 21"/>
            <p:cNvSpPr>
              <a:spLocks noChangeArrowheads="1"/>
            </p:cNvSpPr>
            <p:nvPr userDrawn="1"/>
          </p:nvSpPr>
          <p:spPr bwMode="auto">
            <a:xfrm>
              <a:off x="10073032" y="165921"/>
              <a:ext cx="712904" cy="712905"/>
            </a:xfrm>
            <a:prstGeom prst="ellipse">
              <a:avLst/>
            </a:prstGeom>
            <a:solidFill>
              <a:srgbClr val="3A98BC"/>
            </a:solidFill>
            <a:ln>
              <a:noFill/>
            </a:ln>
          </p:spPr>
          <p:txBody>
            <a:bodyPr vert="horz" wrap="square" lIns="91440" tIns="45720" rIns="91440" bIns="45720" numCol="1" anchor="t" anchorCtr="0" compatLnSpc="1"/>
            <a:lstStyle/>
            <a:p>
              <a:endParaRPr lang="zh-CN" altLang="en-US"/>
            </a:p>
          </p:txBody>
        </p:sp>
        <p:sp>
          <p:nvSpPr>
            <p:cNvPr id="22" name="Freeform 202"/>
            <p:cNvSpPr/>
            <p:nvPr userDrawn="1"/>
          </p:nvSpPr>
          <p:spPr bwMode="auto">
            <a:xfrm>
              <a:off x="10250565" y="312941"/>
              <a:ext cx="533522" cy="565885"/>
            </a:xfrm>
            <a:custGeom>
              <a:avLst/>
              <a:gdLst>
                <a:gd name="T0" fmla="*/ 137 w 265"/>
                <a:gd name="T1" fmla="*/ 0 h 281"/>
                <a:gd name="T2" fmla="*/ 265 w 265"/>
                <a:gd name="T3" fmla="*/ 128 h 281"/>
                <a:gd name="T4" fmla="*/ 89 w 265"/>
                <a:gd name="T5" fmla="*/ 281 h 281"/>
                <a:gd name="T6" fmla="*/ 39 w 265"/>
                <a:gd name="T7" fmla="*/ 274 h 281"/>
                <a:gd name="T8" fmla="*/ 0 w 265"/>
                <a:gd name="T9" fmla="*/ 235 h 281"/>
                <a:gd name="T10" fmla="*/ 83 w 265"/>
                <a:gd name="T11" fmla="*/ 164 h 281"/>
                <a:gd name="T12" fmla="*/ 75 w 265"/>
                <a:gd name="T13" fmla="*/ 42 h 281"/>
                <a:gd name="T14" fmla="*/ 137 w 265"/>
                <a:gd name="T15" fmla="*/ 0 h 2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81">
                  <a:moveTo>
                    <a:pt x="137" y="0"/>
                  </a:moveTo>
                  <a:cubicBezTo>
                    <a:pt x="265" y="128"/>
                    <a:pt x="265" y="128"/>
                    <a:pt x="265" y="128"/>
                  </a:cubicBezTo>
                  <a:cubicBezTo>
                    <a:pt x="253" y="214"/>
                    <a:pt x="179" y="281"/>
                    <a:pt x="89" y="281"/>
                  </a:cubicBezTo>
                  <a:cubicBezTo>
                    <a:pt x="72" y="281"/>
                    <a:pt x="55" y="279"/>
                    <a:pt x="39" y="274"/>
                  </a:cubicBezTo>
                  <a:cubicBezTo>
                    <a:pt x="0" y="235"/>
                    <a:pt x="0" y="235"/>
                    <a:pt x="0" y="235"/>
                  </a:cubicBezTo>
                  <a:cubicBezTo>
                    <a:pt x="83" y="164"/>
                    <a:pt x="83" y="164"/>
                    <a:pt x="83" y="164"/>
                  </a:cubicBezTo>
                  <a:cubicBezTo>
                    <a:pt x="75" y="42"/>
                    <a:pt x="75" y="42"/>
                    <a:pt x="75" y="42"/>
                  </a:cubicBezTo>
                  <a:cubicBezTo>
                    <a:pt x="137" y="0"/>
                    <a:pt x="137" y="0"/>
                    <a:pt x="137" y="0"/>
                  </a:cubicBezTo>
                  <a:close/>
                </a:path>
              </a:pathLst>
            </a:custGeom>
            <a:solidFill>
              <a:srgbClr val="2A6F8A"/>
            </a:solidFill>
            <a:ln>
              <a:noFill/>
            </a:ln>
          </p:spPr>
          <p:txBody>
            <a:bodyPr vert="horz" wrap="square" lIns="91440" tIns="45720" rIns="91440" bIns="45720" numCol="1" anchor="t" anchorCtr="0" compatLnSpc="1"/>
            <a:lstStyle/>
            <a:p>
              <a:endParaRPr lang="zh-CN" altLang="en-US"/>
            </a:p>
          </p:txBody>
        </p:sp>
        <p:sp>
          <p:nvSpPr>
            <p:cNvPr id="23" name="Freeform 203"/>
            <p:cNvSpPr/>
            <p:nvPr userDrawn="1"/>
          </p:nvSpPr>
          <p:spPr bwMode="auto">
            <a:xfrm>
              <a:off x="10235770" y="568144"/>
              <a:ext cx="387428" cy="218217"/>
            </a:xfrm>
            <a:custGeom>
              <a:avLst/>
              <a:gdLst>
                <a:gd name="T0" fmla="*/ 7 w 192"/>
                <a:gd name="T1" fmla="*/ 108 h 108"/>
                <a:gd name="T2" fmla="*/ 77 w 192"/>
                <a:gd name="T3" fmla="*/ 29 h 108"/>
                <a:gd name="T4" fmla="*/ 77 w 192"/>
                <a:gd name="T5" fmla="*/ 0 h 108"/>
                <a:gd name="T6" fmla="*/ 96 w 192"/>
                <a:gd name="T7" fmla="*/ 0 h 108"/>
                <a:gd name="T8" fmla="*/ 97 w 192"/>
                <a:gd name="T9" fmla="*/ 0 h 108"/>
                <a:gd name="T10" fmla="*/ 116 w 192"/>
                <a:gd name="T11" fmla="*/ 0 h 108"/>
                <a:gd name="T12" fmla="*/ 116 w 192"/>
                <a:gd name="T13" fmla="*/ 29 h 108"/>
                <a:gd name="T14" fmla="*/ 186 w 192"/>
                <a:gd name="T15" fmla="*/ 108 h 108"/>
                <a:gd name="T16" fmla="*/ 7 w 192"/>
                <a:gd name="T17"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08">
                  <a:moveTo>
                    <a:pt x="7" y="108"/>
                  </a:moveTo>
                  <a:cubicBezTo>
                    <a:pt x="7" y="72"/>
                    <a:pt x="0" y="35"/>
                    <a:pt x="77" y="29"/>
                  </a:cubicBezTo>
                  <a:cubicBezTo>
                    <a:pt x="77" y="26"/>
                    <a:pt x="77" y="3"/>
                    <a:pt x="77" y="0"/>
                  </a:cubicBezTo>
                  <a:cubicBezTo>
                    <a:pt x="96" y="0"/>
                    <a:pt x="96" y="0"/>
                    <a:pt x="96" y="0"/>
                  </a:cubicBezTo>
                  <a:cubicBezTo>
                    <a:pt x="97" y="0"/>
                    <a:pt x="97" y="0"/>
                    <a:pt x="97" y="0"/>
                  </a:cubicBezTo>
                  <a:cubicBezTo>
                    <a:pt x="116" y="0"/>
                    <a:pt x="116" y="0"/>
                    <a:pt x="116" y="0"/>
                  </a:cubicBezTo>
                  <a:cubicBezTo>
                    <a:pt x="116" y="3"/>
                    <a:pt x="116" y="26"/>
                    <a:pt x="116" y="29"/>
                  </a:cubicBezTo>
                  <a:cubicBezTo>
                    <a:pt x="192" y="35"/>
                    <a:pt x="185" y="72"/>
                    <a:pt x="186" y="108"/>
                  </a:cubicBezTo>
                  <a:cubicBezTo>
                    <a:pt x="7" y="108"/>
                    <a:pt x="7" y="108"/>
                    <a:pt x="7" y="108"/>
                  </a:cubicBezTo>
                  <a:close/>
                </a:path>
              </a:pathLst>
            </a:custGeom>
            <a:solidFill>
              <a:srgbClr val="9764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04"/>
            <p:cNvSpPr/>
            <p:nvPr userDrawn="1"/>
          </p:nvSpPr>
          <p:spPr bwMode="auto">
            <a:xfrm>
              <a:off x="10389262" y="569993"/>
              <a:ext cx="80444" cy="32363"/>
            </a:xfrm>
            <a:custGeom>
              <a:avLst/>
              <a:gdLst>
                <a:gd name="T0" fmla="*/ 40 w 40"/>
                <a:gd name="T1" fmla="*/ 0 h 16"/>
                <a:gd name="T2" fmla="*/ 0 w 40"/>
                <a:gd name="T3" fmla="*/ 0 h 16"/>
                <a:gd name="T4" fmla="*/ 40 w 40"/>
                <a:gd name="T5" fmla="*/ 0 h 16"/>
              </a:gdLst>
              <a:ahLst/>
              <a:cxnLst>
                <a:cxn ang="0">
                  <a:pos x="T0" y="T1"/>
                </a:cxn>
                <a:cxn ang="0">
                  <a:pos x="T2" y="T3"/>
                </a:cxn>
                <a:cxn ang="0">
                  <a:pos x="T4" y="T5"/>
                </a:cxn>
              </a:cxnLst>
              <a:rect l="0" t="0" r="r" b="b"/>
              <a:pathLst>
                <a:path w="40" h="16">
                  <a:moveTo>
                    <a:pt x="40" y="0"/>
                  </a:moveTo>
                  <a:cubicBezTo>
                    <a:pt x="0" y="0"/>
                    <a:pt x="0" y="0"/>
                    <a:pt x="0" y="0"/>
                  </a:cubicBezTo>
                  <a:cubicBezTo>
                    <a:pt x="5" y="16"/>
                    <a:pt x="36" y="16"/>
                    <a:pt x="40" y="0"/>
                  </a:cubicBezTo>
                  <a:close/>
                </a:path>
              </a:pathLst>
            </a:custGeom>
            <a:solidFill>
              <a:srgbClr val="7B481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06"/>
            <p:cNvSpPr/>
            <p:nvPr userDrawn="1"/>
          </p:nvSpPr>
          <p:spPr bwMode="auto">
            <a:xfrm>
              <a:off x="10304194" y="290749"/>
              <a:ext cx="250580" cy="292189"/>
            </a:xfrm>
            <a:custGeom>
              <a:avLst/>
              <a:gdLst>
                <a:gd name="T0" fmla="*/ 7 w 124"/>
                <a:gd name="T1" fmla="*/ 69 h 145"/>
                <a:gd name="T2" fmla="*/ 13 w 124"/>
                <a:gd name="T3" fmla="*/ 108 h 145"/>
                <a:gd name="T4" fmla="*/ 62 w 124"/>
                <a:gd name="T5" fmla="*/ 145 h 145"/>
                <a:gd name="T6" fmla="*/ 112 w 124"/>
                <a:gd name="T7" fmla="*/ 108 h 145"/>
                <a:gd name="T8" fmla="*/ 117 w 124"/>
                <a:gd name="T9" fmla="*/ 69 h 145"/>
                <a:gd name="T10" fmla="*/ 62 w 124"/>
                <a:gd name="T11" fmla="*/ 0 h 145"/>
                <a:gd name="T12" fmla="*/ 7 w 124"/>
                <a:gd name="T13" fmla="*/ 69 h 145"/>
              </a:gdLst>
              <a:ahLst/>
              <a:cxnLst>
                <a:cxn ang="0">
                  <a:pos x="T0" y="T1"/>
                </a:cxn>
                <a:cxn ang="0">
                  <a:pos x="T2" y="T3"/>
                </a:cxn>
                <a:cxn ang="0">
                  <a:pos x="T4" y="T5"/>
                </a:cxn>
                <a:cxn ang="0">
                  <a:pos x="T6" y="T7"/>
                </a:cxn>
                <a:cxn ang="0">
                  <a:pos x="T8" y="T9"/>
                </a:cxn>
                <a:cxn ang="0">
                  <a:pos x="T10" y="T11"/>
                </a:cxn>
                <a:cxn ang="0">
                  <a:pos x="T12" y="T13"/>
                </a:cxn>
              </a:cxnLst>
              <a:rect l="0" t="0" r="r" b="b"/>
              <a:pathLst>
                <a:path w="124" h="145">
                  <a:moveTo>
                    <a:pt x="7" y="69"/>
                  </a:moveTo>
                  <a:cubicBezTo>
                    <a:pt x="0" y="68"/>
                    <a:pt x="1" y="108"/>
                    <a:pt x="13" y="108"/>
                  </a:cubicBezTo>
                  <a:cubicBezTo>
                    <a:pt x="22" y="128"/>
                    <a:pt x="38" y="145"/>
                    <a:pt x="62" y="145"/>
                  </a:cubicBezTo>
                  <a:cubicBezTo>
                    <a:pt x="86" y="145"/>
                    <a:pt x="103" y="128"/>
                    <a:pt x="112" y="108"/>
                  </a:cubicBezTo>
                  <a:cubicBezTo>
                    <a:pt x="122" y="108"/>
                    <a:pt x="124" y="68"/>
                    <a:pt x="117" y="69"/>
                  </a:cubicBezTo>
                  <a:cubicBezTo>
                    <a:pt x="120" y="26"/>
                    <a:pt x="118" y="0"/>
                    <a:pt x="62" y="0"/>
                  </a:cubicBezTo>
                  <a:cubicBezTo>
                    <a:pt x="7" y="0"/>
                    <a:pt x="4" y="25"/>
                    <a:pt x="7" y="69"/>
                  </a:cubicBezTo>
                  <a:close/>
                </a:path>
              </a:pathLst>
            </a:custGeom>
            <a:solidFill>
              <a:srgbClr val="9764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07"/>
            <p:cNvSpPr/>
            <p:nvPr userDrawn="1"/>
          </p:nvSpPr>
          <p:spPr bwMode="auto">
            <a:xfrm>
              <a:off x="10235770" y="626396"/>
              <a:ext cx="387428" cy="159965"/>
            </a:xfrm>
            <a:custGeom>
              <a:avLst/>
              <a:gdLst>
                <a:gd name="T0" fmla="*/ 7 w 192"/>
                <a:gd name="T1" fmla="*/ 79 h 79"/>
                <a:gd name="T2" fmla="*/ 77 w 192"/>
                <a:gd name="T3" fmla="*/ 0 h 79"/>
                <a:gd name="T4" fmla="*/ 116 w 192"/>
                <a:gd name="T5" fmla="*/ 0 h 79"/>
                <a:gd name="T6" fmla="*/ 186 w 192"/>
                <a:gd name="T7" fmla="*/ 79 h 79"/>
                <a:gd name="T8" fmla="*/ 7 w 192"/>
                <a:gd name="T9" fmla="*/ 79 h 79"/>
              </a:gdLst>
              <a:ahLst/>
              <a:cxnLst>
                <a:cxn ang="0">
                  <a:pos x="T0" y="T1"/>
                </a:cxn>
                <a:cxn ang="0">
                  <a:pos x="T2" y="T3"/>
                </a:cxn>
                <a:cxn ang="0">
                  <a:pos x="T4" y="T5"/>
                </a:cxn>
                <a:cxn ang="0">
                  <a:pos x="T6" y="T7"/>
                </a:cxn>
                <a:cxn ang="0">
                  <a:pos x="T8" y="T9"/>
                </a:cxn>
              </a:cxnLst>
              <a:rect l="0" t="0" r="r" b="b"/>
              <a:pathLst>
                <a:path w="192" h="79">
                  <a:moveTo>
                    <a:pt x="7" y="79"/>
                  </a:moveTo>
                  <a:cubicBezTo>
                    <a:pt x="7" y="43"/>
                    <a:pt x="0" y="6"/>
                    <a:pt x="77" y="0"/>
                  </a:cubicBezTo>
                  <a:cubicBezTo>
                    <a:pt x="89" y="7"/>
                    <a:pt x="102" y="7"/>
                    <a:pt x="116" y="0"/>
                  </a:cubicBezTo>
                  <a:cubicBezTo>
                    <a:pt x="192" y="6"/>
                    <a:pt x="185" y="43"/>
                    <a:pt x="186" y="79"/>
                  </a:cubicBezTo>
                  <a:cubicBezTo>
                    <a:pt x="7" y="79"/>
                    <a:pt x="7" y="79"/>
                    <a:pt x="7" y="7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08"/>
            <p:cNvSpPr/>
            <p:nvPr userDrawn="1"/>
          </p:nvSpPr>
          <p:spPr bwMode="auto">
            <a:xfrm>
              <a:off x="10302345" y="253763"/>
              <a:ext cx="282018" cy="206197"/>
            </a:xfrm>
            <a:custGeom>
              <a:avLst/>
              <a:gdLst>
                <a:gd name="T0" fmla="*/ 108 w 140"/>
                <a:gd name="T1" fmla="*/ 102 h 102"/>
                <a:gd name="T2" fmla="*/ 118 w 140"/>
                <a:gd name="T3" fmla="*/ 87 h 102"/>
                <a:gd name="T4" fmla="*/ 28 w 140"/>
                <a:gd name="T5" fmla="*/ 23 h 102"/>
                <a:gd name="T6" fmla="*/ 8 w 140"/>
                <a:gd name="T7" fmla="*/ 87 h 102"/>
                <a:gd name="T8" fmla="*/ 19 w 140"/>
                <a:gd name="T9" fmla="*/ 102 h 102"/>
                <a:gd name="T10" fmla="*/ 28 w 140"/>
                <a:gd name="T11" fmla="*/ 54 h 102"/>
                <a:gd name="T12" fmla="*/ 53 w 140"/>
                <a:gd name="T13" fmla="*/ 64 h 102"/>
                <a:gd name="T14" fmla="*/ 85 w 140"/>
                <a:gd name="T15" fmla="*/ 68 h 102"/>
                <a:gd name="T16" fmla="*/ 108 w 140"/>
                <a:gd name="T1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02">
                  <a:moveTo>
                    <a:pt x="108" y="102"/>
                  </a:moveTo>
                  <a:cubicBezTo>
                    <a:pt x="108" y="93"/>
                    <a:pt x="109" y="87"/>
                    <a:pt x="118" y="87"/>
                  </a:cubicBezTo>
                  <a:cubicBezTo>
                    <a:pt x="140" y="6"/>
                    <a:pt x="57" y="0"/>
                    <a:pt x="28" y="23"/>
                  </a:cubicBezTo>
                  <a:cubicBezTo>
                    <a:pt x="2" y="26"/>
                    <a:pt x="0" y="57"/>
                    <a:pt x="8" y="87"/>
                  </a:cubicBezTo>
                  <a:cubicBezTo>
                    <a:pt x="17" y="87"/>
                    <a:pt x="19" y="93"/>
                    <a:pt x="19" y="102"/>
                  </a:cubicBezTo>
                  <a:cubicBezTo>
                    <a:pt x="21" y="84"/>
                    <a:pt x="20" y="65"/>
                    <a:pt x="28" y="54"/>
                  </a:cubicBezTo>
                  <a:cubicBezTo>
                    <a:pt x="36" y="58"/>
                    <a:pt x="44" y="63"/>
                    <a:pt x="53" y="64"/>
                  </a:cubicBezTo>
                  <a:cubicBezTo>
                    <a:pt x="70" y="67"/>
                    <a:pt x="79" y="64"/>
                    <a:pt x="85" y="68"/>
                  </a:cubicBezTo>
                  <a:cubicBezTo>
                    <a:pt x="100" y="77"/>
                    <a:pt x="105" y="83"/>
                    <a:pt x="108"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09"/>
            <p:cNvSpPr/>
            <p:nvPr userDrawn="1"/>
          </p:nvSpPr>
          <p:spPr bwMode="auto">
            <a:xfrm>
              <a:off x="10404981" y="643040"/>
              <a:ext cx="49006" cy="143321"/>
            </a:xfrm>
            <a:custGeom>
              <a:avLst/>
              <a:gdLst>
                <a:gd name="T0" fmla="*/ 0 w 53"/>
                <a:gd name="T1" fmla="*/ 28 h 155"/>
                <a:gd name="T2" fmla="*/ 16 w 53"/>
                <a:gd name="T3" fmla="*/ 61 h 155"/>
                <a:gd name="T4" fmla="*/ 9 w 53"/>
                <a:gd name="T5" fmla="*/ 155 h 155"/>
                <a:gd name="T6" fmla="*/ 46 w 53"/>
                <a:gd name="T7" fmla="*/ 155 h 155"/>
                <a:gd name="T8" fmla="*/ 37 w 53"/>
                <a:gd name="T9" fmla="*/ 61 h 155"/>
                <a:gd name="T10" fmla="*/ 53 w 53"/>
                <a:gd name="T11" fmla="*/ 28 h 155"/>
                <a:gd name="T12" fmla="*/ 26 w 53"/>
                <a:gd name="T13" fmla="*/ 0 h 155"/>
                <a:gd name="T14" fmla="*/ 0 w 53"/>
                <a:gd name="T15" fmla="*/ 28 h 155"/>
                <a:gd name="T16" fmla="*/ 0 w 53"/>
                <a:gd name="T17" fmla="*/ 2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155">
                  <a:moveTo>
                    <a:pt x="0" y="28"/>
                  </a:moveTo>
                  <a:lnTo>
                    <a:pt x="16" y="61"/>
                  </a:lnTo>
                  <a:lnTo>
                    <a:pt x="9" y="155"/>
                  </a:lnTo>
                  <a:lnTo>
                    <a:pt x="46" y="155"/>
                  </a:lnTo>
                  <a:lnTo>
                    <a:pt x="37" y="61"/>
                  </a:lnTo>
                  <a:lnTo>
                    <a:pt x="53" y="28"/>
                  </a:lnTo>
                  <a:lnTo>
                    <a:pt x="26" y="0"/>
                  </a:lnTo>
                  <a:lnTo>
                    <a:pt x="0" y="28"/>
                  </a:lnTo>
                  <a:lnTo>
                    <a:pt x="0" y="28"/>
                  </a:lnTo>
                  <a:close/>
                </a:path>
              </a:pathLst>
            </a:custGeom>
            <a:solidFill>
              <a:srgbClr val="C447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10"/>
            <p:cNvSpPr/>
            <p:nvPr userDrawn="1"/>
          </p:nvSpPr>
          <p:spPr bwMode="auto">
            <a:xfrm>
              <a:off x="10544603" y="422974"/>
              <a:ext cx="49931" cy="93390"/>
            </a:xfrm>
            <a:custGeom>
              <a:avLst/>
              <a:gdLst>
                <a:gd name="T0" fmla="*/ 8 w 25"/>
                <a:gd name="T1" fmla="*/ 0 h 46"/>
                <a:gd name="T2" fmla="*/ 5 w 25"/>
                <a:gd name="T3" fmla="*/ 0 h 46"/>
                <a:gd name="T4" fmla="*/ 0 w 25"/>
                <a:gd name="T5" fmla="*/ 44 h 46"/>
                <a:gd name="T6" fmla="*/ 2 w 25"/>
                <a:gd name="T7" fmla="*/ 45 h 46"/>
                <a:gd name="T8" fmla="*/ 23 w 25"/>
                <a:gd name="T9" fmla="*/ 25 h 46"/>
                <a:gd name="T10" fmla="*/ 8 w 25"/>
                <a:gd name="T11" fmla="*/ 0 h 46"/>
              </a:gdLst>
              <a:ahLst/>
              <a:cxnLst>
                <a:cxn ang="0">
                  <a:pos x="T0" y="T1"/>
                </a:cxn>
                <a:cxn ang="0">
                  <a:pos x="T2" y="T3"/>
                </a:cxn>
                <a:cxn ang="0">
                  <a:pos x="T4" y="T5"/>
                </a:cxn>
                <a:cxn ang="0">
                  <a:pos x="T6" y="T7"/>
                </a:cxn>
                <a:cxn ang="0">
                  <a:pos x="T8" y="T9"/>
                </a:cxn>
                <a:cxn ang="0">
                  <a:pos x="T10" y="T11"/>
                </a:cxn>
              </a:cxnLst>
              <a:rect l="0" t="0" r="r" b="b"/>
              <a:pathLst>
                <a:path w="25" h="46">
                  <a:moveTo>
                    <a:pt x="8" y="0"/>
                  </a:moveTo>
                  <a:cubicBezTo>
                    <a:pt x="7" y="0"/>
                    <a:pt x="6" y="0"/>
                    <a:pt x="5" y="0"/>
                  </a:cubicBezTo>
                  <a:cubicBezTo>
                    <a:pt x="0" y="44"/>
                    <a:pt x="0" y="44"/>
                    <a:pt x="0" y="44"/>
                  </a:cubicBezTo>
                  <a:cubicBezTo>
                    <a:pt x="0" y="45"/>
                    <a:pt x="1" y="45"/>
                    <a:pt x="2" y="45"/>
                  </a:cubicBezTo>
                  <a:cubicBezTo>
                    <a:pt x="12" y="46"/>
                    <a:pt x="22" y="37"/>
                    <a:pt x="23" y="25"/>
                  </a:cubicBezTo>
                  <a:cubicBezTo>
                    <a:pt x="25" y="12"/>
                    <a:pt x="18" y="2"/>
                    <a:pt x="8" y="0"/>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11"/>
            <p:cNvSpPr/>
            <p:nvPr userDrawn="1"/>
          </p:nvSpPr>
          <p:spPr bwMode="auto">
            <a:xfrm>
              <a:off x="10505768" y="403556"/>
              <a:ext cx="54554" cy="124828"/>
            </a:xfrm>
            <a:custGeom>
              <a:avLst/>
              <a:gdLst>
                <a:gd name="T0" fmla="*/ 20 w 27"/>
                <a:gd name="T1" fmla="*/ 1 h 62"/>
                <a:gd name="T2" fmla="*/ 15 w 27"/>
                <a:gd name="T3" fmla="*/ 1 h 62"/>
                <a:gd name="T4" fmla="*/ 7 w 27"/>
                <a:gd name="T5" fmla="*/ 7 h 62"/>
                <a:gd name="T6" fmla="*/ 1 w 27"/>
                <a:gd name="T7" fmla="*/ 53 h 62"/>
                <a:gd name="T8" fmla="*/ 7 w 27"/>
                <a:gd name="T9" fmla="*/ 61 h 62"/>
                <a:gd name="T10" fmla="*/ 12 w 27"/>
                <a:gd name="T11" fmla="*/ 62 h 62"/>
                <a:gd name="T12" fmla="*/ 21 w 27"/>
                <a:gd name="T13" fmla="*/ 56 h 62"/>
                <a:gd name="T14" fmla="*/ 27 w 27"/>
                <a:gd name="T15" fmla="*/ 10 h 62"/>
                <a:gd name="T16" fmla="*/ 20 w 27"/>
                <a:gd name="T17"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62">
                  <a:moveTo>
                    <a:pt x="20" y="1"/>
                  </a:moveTo>
                  <a:cubicBezTo>
                    <a:pt x="15" y="1"/>
                    <a:pt x="15" y="1"/>
                    <a:pt x="15" y="1"/>
                  </a:cubicBezTo>
                  <a:cubicBezTo>
                    <a:pt x="11" y="0"/>
                    <a:pt x="7" y="3"/>
                    <a:pt x="7" y="7"/>
                  </a:cubicBezTo>
                  <a:cubicBezTo>
                    <a:pt x="1" y="53"/>
                    <a:pt x="1" y="53"/>
                    <a:pt x="1" y="53"/>
                  </a:cubicBezTo>
                  <a:cubicBezTo>
                    <a:pt x="0" y="57"/>
                    <a:pt x="3" y="61"/>
                    <a:pt x="7" y="61"/>
                  </a:cubicBezTo>
                  <a:cubicBezTo>
                    <a:pt x="12" y="62"/>
                    <a:pt x="12" y="62"/>
                    <a:pt x="12" y="62"/>
                  </a:cubicBezTo>
                  <a:cubicBezTo>
                    <a:pt x="16" y="62"/>
                    <a:pt x="20" y="60"/>
                    <a:pt x="21" y="56"/>
                  </a:cubicBezTo>
                  <a:cubicBezTo>
                    <a:pt x="27" y="10"/>
                    <a:pt x="27" y="10"/>
                    <a:pt x="27" y="10"/>
                  </a:cubicBezTo>
                  <a:cubicBezTo>
                    <a:pt x="27" y="6"/>
                    <a:pt x="24" y="2"/>
                    <a:pt x="20" y="1"/>
                  </a:cubicBezTo>
                  <a:close/>
                </a:path>
              </a:pathLst>
            </a:custGeom>
            <a:solidFill>
              <a:srgbClr val="496F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12"/>
            <p:cNvSpPr/>
            <p:nvPr userDrawn="1"/>
          </p:nvSpPr>
          <p:spPr bwMode="auto">
            <a:xfrm>
              <a:off x="10271831" y="212153"/>
              <a:ext cx="312531" cy="247806"/>
            </a:xfrm>
            <a:custGeom>
              <a:avLst/>
              <a:gdLst>
                <a:gd name="T0" fmla="*/ 152 w 155"/>
                <a:gd name="T1" fmla="*/ 94 h 123"/>
                <a:gd name="T2" fmla="*/ 152 w 155"/>
                <a:gd name="T3" fmla="*/ 94 h 123"/>
                <a:gd name="T4" fmla="*/ 3 w 155"/>
                <a:gd name="T5" fmla="*/ 94 h 123"/>
                <a:gd name="T6" fmla="*/ 3 w 155"/>
                <a:gd name="T7" fmla="*/ 94 h 123"/>
                <a:gd name="T8" fmla="*/ 1 w 155"/>
                <a:gd name="T9" fmla="*/ 96 h 123"/>
                <a:gd name="T10" fmla="*/ 4 w 155"/>
                <a:gd name="T11" fmla="*/ 121 h 123"/>
                <a:gd name="T12" fmla="*/ 7 w 155"/>
                <a:gd name="T13" fmla="*/ 123 h 123"/>
                <a:gd name="T14" fmla="*/ 11 w 155"/>
                <a:gd name="T15" fmla="*/ 122 h 123"/>
                <a:gd name="T16" fmla="*/ 13 w 155"/>
                <a:gd name="T17" fmla="*/ 119 h 123"/>
                <a:gd name="T18" fmla="*/ 10 w 155"/>
                <a:gd name="T19" fmla="*/ 95 h 123"/>
                <a:gd name="T20" fmla="*/ 8 w 155"/>
                <a:gd name="T21" fmla="*/ 93 h 123"/>
                <a:gd name="T22" fmla="*/ 147 w 155"/>
                <a:gd name="T23" fmla="*/ 93 h 123"/>
                <a:gd name="T24" fmla="*/ 145 w 155"/>
                <a:gd name="T25" fmla="*/ 95 h 123"/>
                <a:gd name="T26" fmla="*/ 142 w 155"/>
                <a:gd name="T27" fmla="*/ 119 h 123"/>
                <a:gd name="T28" fmla="*/ 144 w 155"/>
                <a:gd name="T29" fmla="*/ 122 h 123"/>
                <a:gd name="T30" fmla="*/ 149 w 155"/>
                <a:gd name="T31" fmla="*/ 123 h 123"/>
                <a:gd name="T32" fmla="*/ 151 w 155"/>
                <a:gd name="T33" fmla="*/ 121 h 123"/>
                <a:gd name="T34" fmla="*/ 154 w 155"/>
                <a:gd name="T35" fmla="*/ 96 h 123"/>
                <a:gd name="T36" fmla="*/ 152 w 155"/>
                <a:gd name="T37" fmla="*/ 9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5" h="123">
                  <a:moveTo>
                    <a:pt x="152" y="94"/>
                  </a:moveTo>
                  <a:cubicBezTo>
                    <a:pt x="152" y="94"/>
                    <a:pt x="152" y="94"/>
                    <a:pt x="152" y="94"/>
                  </a:cubicBezTo>
                  <a:cubicBezTo>
                    <a:pt x="150" y="1"/>
                    <a:pt x="3" y="0"/>
                    <a:pt x="3" y="94"/>
                  </a:cubicBezTo>
                  <a:cubicBezTo>
                    <a:pt x="3" y="94"/>
                    <a:pt x="3" y="94"/>
                    <a:pt x="3" y="94"/>
                  </a:cubicBezTo>
                  <a:cubicBezTo>
                    <a:pt x="1" y="94"/>
                    <a:pt x="0" y="95"/>
                    <a:pt x="1" y="96"/>
                  </a:cubicBezTo>
                  <a:cubicBezTo>
                    <a:pt x="4" y="121"/>
                    <a:pt x="4" y="121"/>
                    <a:pt x="4" y="121"/>
                  </a:cubicBezTo>
                  <a:cubicBezTo>
                    <a:pt x="4" y="122"/>
                    <a:pt x="5" y="123"/>
                    <a:pt x="7" y="123"/>
                  </a:cubicBezTo>
                  <a:cubicBezTo>
                    <a:pt x="11" y="122"/>
                    <a:pt x="11" y="122"/>
                    <a:pt x="11" y="122"/>
                  </a:cubicBezTo>
                  <a:cubicBezTo>
                    <a:pt x="12" y="122"/>
                    <a:pt x="13" y="121"/>
                    <a:pt x="13" y="119"/>
                  </a:cubicBezTo>
                  <a:cubicBezTo>
                    <a:pt x="10" y="95"/>
                    <a:pt x="10" y="95"/>
                    <a:pt x="10" y="95"/>
                  </a:cubicBezTo>
                  <a:cubicBezTo>
                    <a:pt x="10" y="94"/>
                    <a:pt x="9" y="93"/>
                    <a:pt x="8" y="93"/>
                  </a:cubicBezTo>
                  <a:cubicBezTo>
                    <a:pt x="8" y="5"/>
                    <a:pt x="147" y="6"/>
                    <a:pt x="147" y="93"/>
                  </a:cubicBezTo>
                  <a:cubicBezTo>
                    <a:pt x="146" y="93"/>
                    <a:pt x="145" y="94"/>
                    <a:pt x="145" y="95"/>
                  </a:cubicBezTo>
                  <a:cubicBezTo>
                    <a:pt x="142" y="119"/>
                    <a:pt x="142" y="119"/>
                    <a:pt x="142" y="119"/>
                  </a:cubicBezTo>
                  <a:cubicBezTo>
                    <a:pt x="142" y="121"/>
                    <a:pt x="143" y="122"/>
                    <a:pt x="144" y="122"/>
                  </a:cubicBezTo>
                  <a:cubicBezTo>
                    <a:pt x="149" y="123"/>
                    <a:pt x="149" y="123"/>
                    <a:pt x="149" y="123"/>
                  </a:cubicBezTo>
                  <a:cubicBezTo>
                    <a:pt x="150" y="123"/>
                    <a:pt x="151" y="122"/>
                    <a:pt x="151" y="121"/>
                  </a:cubicBezTo>
                  <a:cubicBezTo>
                    <a:pt x="154" y="96"/>
                    <a:pt x="154" y="96"/>
                    <a:pt x="154" y="96"/>
                  </a:cubicBezTo>
                  <a:cubicBezTo>
                    <a:pt x="155" y="95"/>
                    <a:pt x="154" y="94"/>
                    <a:pt x="152" y="9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13"/>
            <p:cNvSpPr/>
            <p:nvPr userDrawn="1"/>
          </p:nvSpPr>
          <p:spPr bwMode="auto">
            <a:xfrm>
              <a:off x="10264434" y="422974"/>
              <a:ext cx="49931" cy="93390"/>
            </a:xfrm>
            <a:custGeom>
              <a:avLst/>
              <a:gdLst>
                <a:gd name="T0" fmla="*/ 17 w 25"/>
                <a:gd name="T1" fmla="*/ 0 h 46"/>
                <a:gd name="T2" fmla="*/ 20 w 25"/>
                <a:gd name="T3" fmla="*/ 0 h 46"/>
                <a:gd name="T4" fmla="*/ 25 w 25"/>
                <a:gd name="T5" fmla="*/ 44 h 46"/>
                <a:gd name="T6" fmla="*/ 23 w 25"/>
                <a:gd name="T7" fmla="*/ 45 h 46"/>
                <a:gd name="T8" fmla="*/ 2 w 25"/>
                <a:gd name="T9" fmla="*/ 25 h 46"/>
                <a:gd name="T10" fmla="*/ 17 w 25"/>
                <a:gd name="T11" fmla="*/ 0 h 46"/>
              </a:gdLst>
              <a:ahLst/>
              <a:cxnLst>
                <a:cxn ang="0">
                  <a:pos x="T0" y="T1"/>
                </a:cxn>
                <a:cxn ang="0">
                  <a:pos x="T2" y="T3"/>
                </a:cxn>
                <a:cxn ang="0">
                  <a:pos x="T4" y="T5"/>
                </a:cxn>
                <a:cxn ang="0">
                  <a:pos x="T6" y="T7"/>
                </a:cxn>
                <a:cxn ang="0">
                  <a:pos x="T8" y="T9"/>
                </a:cxn>
                <a:cxn ang="0">
                  <a:pos x="T10" y="T11"/>
                </a:cxn>
              </a:cxnLst>
              <a:rect l="0" t="0" r="r" b="b"/>
              <a:pathLst>
                <a:path w="25" h="46">
                  <a:moveTo>
                    <a:pt x="17" y="0"/>
                  </a:moveTo>
                  <a:cubicBezTo>
                    <a:pt x="18" y="0"/>
                    <a:pt x="19" y="0"/>
                    <a:pt x="20" y="0"/>
                  </a:cubicBezTo>
                  <a:cubicBezTo>
                    <a:pt x="25" y="44"/>
                    <a:pt x="25" y="44"/>
                    <a:pt x="25" y="44"/>
                  </a:cubicBezTo>
                  <a:cubicBezTo>
                    <a:pt x="25" y="45"/>
                    <a:pt x="24" y="45"/>
                    <a:pt x="23" y="45"/>
                  </a:cubicBezTo>
                  <a:cubicBezTo>
                    <a:pt x="13" y="46"/>
                    <a:pt x="3" y="37"/>
                    <a:pt x="2" y="25"/>
                  </a:cubicBezTo>
                  <a:cubicBezTo>
                    <a:pt x="0" y="12"/>
                    <a:pt x="7" y="2"/>
                    <a:pt x="17" y="0"/>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14"/>
            <p:cNvSpPr/>
            <p:nvPr userDrawn="1"/>
          </p:nvSpPr>
          <p:spPr bwMode="auto">
            <a:xfrm>
              <a:off x="10298646" y="403556"/>
              <a:ext cx="54554" cy="124828"/>
            </a:xfrm>
            <a:custGeom>
              <a:avLst/>
              <a:gdLst>
                <a:gd name="T0" fmla="*/ 7 w 27"/>
                <a:gd name="T1" fmla="*/ 1 h 62"/>
                <a:gd name="T2" fmla="*/ 12 w 27"/>
                <a:gd name="T3" fmla="*/ 1 h 62"/>
                <a:gd name="T4" fmla="*/ 20 w 27"/>
                <a:gd name="T5" fmla="*/ 7 h 62"/>
                <a:gd name="T6" fmla="*/ 26 w 27"/>
                <a:gd name="T7" fmla="*/ 53 h 62"/>
                <a:gd name="T8" fmla="*/ 20 w 27"/>
                <a:gd name="T9" fmla="*/ 61 h 62"/>
                <a:gd name="T10" fmla="*/ 15 w 27"/>
                <a:gd name="T11" fmla="*/ 62 h 62"/>
                <a:gd name="T12" fmla="*/ 6 w 27"/>
                <a:gd name="T13" fmla="*/ 56 h 62"/>
                <a:gd name="T14" fmla="*/ 0 w 27"/>
                <a:gd name="T15" fmla="*/ 10 h 62"/>
                <a:gd name="T16" fmla="*/ 7 w 27"/>
                <a:gd name="T17"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62">
                  <a:moveTo>
                    <a:pt x="7" y="1"/>
                  </a:moveTo>
                  <a:cubicBezTo>
                    <a:pt x="12" y="1"/>
                    <a:pt x="12" y="1"/>
                    <a:pt x="12" y="1"/>
                  </a:cubicBezTo>
                  <a:cubicBezTo>
                    <a:pt x="16" y="0"/>
                    <a:pt x="20" y="3"/>
                    <a:pt x="20" y="7"/>
                  </a:cubicBezTo>
                  <a:cubicBezTo>
                    <a:pt x="26" y="53"/>
                    <a:pt x="26" y="53"/>
                    <a:pt x="26" y="53"/>
                  </a:cubicBezTo>
                  <a:cubicBezTo>
                    <a:pt x="27" y="57"/>
                    <a:pt x="24" y="61"/>
                    <a:pt x="20" y="61"/>
                  </a:cubicBezTo>
                  <a:cubicBezTo>
                    <a:pt x="15" y="62"/>
                    <a:pt x="15" y="62"/>
                    <a:pt x="15" y="62"/>
                  </a:cubicBezTo>
                  <a:cubicBezTo>
                    <a:pt x="11" y="62"/>
                    <a:pt x="7" y="60"/>
                    <a:pt x="6" y="56"/>
                  </a:cubicBezTo>
                  <a:cubicBezTo>
                    <a:pt x="0" y="10"/>
                    <a:pt x="0" y="10"/>
                    <a:pt x="0" y="10"/>
                  </a:cubicBezTo>
                  <a:cubicBezTo>
                    <a:pt x="0" y="6"/>
                    <a:pt x="3" y="2"/>
                    <a:pt x="7" y="1"/>
                  </a:cubicBezTo>
                  <a:close/>
                </a:path>
              </a:pathLst>
            </a:custGeom>
            <a:solidFill>
              <a:srgbClr val="496F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15"/>
            <p:cNvSpPr/>
            <p:nvPr userDrawn="1"/>
          </p:nvSpPr>
          <p:spPr bwMode="auto">
            <a:xfrm>
              <a:off x="10266283" y="484000"/>
              <a:ext cx="162738" cy="80445"/>
            </a:xfrm>
            <a:custGeom>
              <a:avLst/>
              <a:gdLst>
                <a:gd name="T0" fmla="*/ 2 w 81"/>
                <a:gd name="T1" fmla="*/ 0 h 40"/>
                <a:gd name="T2" fmla="*/ 57 w 81"/>
                <a:gd name="T3" fmla="*/ 36 h 40"/>
                <a:gd name="T4" fmla="*/ 69 w 81"/>
                <a:gd name="T5" fmla="*/ 40 h 40"/>
                <a:gd name="T6" fmla="*/ 81 w 81"/>
                <a:gd name="T7" fmla="*/ 35 h 40"/>
                <a:gd name="T8" fmla="*/ 69 w 81"/>
                <a:gd name="T9" fmla="*/ 29 h 40"/>
                <a:gd name="T10" fmla="*/ 57 w 81"/>
                <a:gd name="T11" fmla="*/ 34 h 40"/>
                <a:gd name="T12" fmla="*/ 12 w 81"/>
                <a:gd name="T13" fmla="*/ 24 h 40"/>
                <a:gd name="T14" fmla="*/ 5 w 81"/>
                <a:gd name="T15" fmla="*/ 5 h 40"/>
                <a:gd name="T16" fmla="*/ 2 w 81"/>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40">
                  <a:moveTo>
                    <a:pt x="2" y="0"/>
                  </a:moveTo>
                  <a:cubicBezTo>
                    <a:pt x="0" y="34"/>
                    <a:pt x="31" y="37"/>
                    <a:pt x="57" y="36"/>
                  </a:cubicBezTo>
                  <a:cubicBezTo>
                    <a:pt x="59" y="39"/>
                    <a:pt x="64" y="40"/>
                    <a:pt x="69" y="40"/>
                  </a:cubicBezTo>
                  <a:cubicBezTo>
                    <a:pt x="76" y="40"/>
                    <a:pt x="81" y="38"/>
                    <a:pt x="81" y="35"/>
                  </a:cubicBezTo>
                  <a:cubicBezTo>
                    <a:pt x="81" y="31"/>
                    <a:pt x="76" y="29"/>
                    <a:pt x="69" y="29"/>
                  </a:cubicBezTo>
                  <a:cubicBezTo>
                    <a:pt x="63" y="29"/>
                    <a:pt x="58" y="31"/>
                    <a:pt x="57" y="34"/>
                  </a:cubicBezTo>
                  <a:cubicBezTo>
                    <a:pt x="41" y="34"/>
                    <a:pt x="21" y="33"/>
                    <a:pt x="12" y="24"/>
                  </a:cubicBezTo>
                  <a:cubicBezTo>
                    <a:pt x="7" y="19"/>
                    <a:pt x="5" y="12"/>
                    <a:pt x="5" y="5"/>
                  </a:cubicBezTo>
                  <a:cubicBezTo>
                    <a:pt x="4" y="4"/>
                    <a:pt x="3" y="2"/>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9" name="椭圆 38"/>
          <p:cNvSpPr/>
          <p:nvPr userDrawn="1"/>
        </p:nvSpPr>
        <p:spPr>
          <a:xfrm>
            <a:off x="11013958" y="706106"/>
            <a:ext cx="167991" cy="167991"/>
          </a:xfrm>
          <a:prstGeom prst="ellipse">
            <a:avLst/>
          </a:prstGeom>
          <a:solidFill>
            <a:srgbClr val="2A6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userDrawn="1"/>
        </p:nvGrpSpPr>
        <p:grpSpPr>
          <a:xfrm>
            <a:off x="11403547" y="193153"/>
            <a:ext cx="428697" cy="453914"/>
            <a:chOff x="6122988" y="1643062"/>
            <a:chExt cx="369888" cy="371476"/>
          </a:xfrm>
          <a:solidFill>
            <a:srgbClr val="3A98BC"/>
          </a:solidFill>
        </p:grpSpPr>
        <p:sp>
          <p:nvSpPr>
            <p:cNvPr id="42" name="Freeform 64"/>
            <p:cNvSpPr/>
            <p:nvPr/>
          </p:nvSpPr>
          <p:spPr bwMode="auto">
            <a:xfrm>
              <a:off x="6122988" y="1643062"/>
              <a:ext cx="369888" cy="371476"/>
            </a:xfrm>
            <a:custGeom>
              <a:avLst/>
              <a:gdLst>
                <a:gd name="T0" fmla="*/ 60 w 1018"/>
                <a:gd name="T1" fmla="*/ 2 h 1023"/>
                <a:gd name="T2" fmla="*/ 0 w 1018"/>
                <a:gd name="T3" fmla="*/ 60 h 1023"/>
                <a:gd name="T4" fmla="*/ 0 w 1018"/>
                <a:gd name="T5" fmla="*/ 137 h 1023"/>
                <a:gd name="T6" fmla="*/ 60 w 1018"/>
                <a:gd name="T7" fmla="*/ 198 h 1023"/>
                <a:gd name="T8" fmla="*/ 820 w 1018"/>
                <a:gd name="T9" fmla="*/ 963 h 1023"/>
                <a:gd name="T10" fmla="*/ 882 w 1018"/>
                <a:gd name="T11" fmla="*/ 1023 h 1023"/>
                <a:gd name="T12" fmla="*/ 958 w 1018"/>
                <a:gd name="T13" fmla="*/ 1023 h 1023"/>
                <a:gd name="T14" fmla="*/ 1016 w 1018"/>
                <a:gd name="T15" fmla="*/ 963 h 1023"/>
                <a:gd name="T16" fmla="*/ 60 w 1018"/>
                <a:gd name="T17" fmla="*/ 2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8" h="1023">
                  <a:moveTo>
                    <a:pt x="60" y="2"/>
                  </a:moveTo>
                  <a:cubicBezTo>
                    <a:pt x="27" y="0"/>
                    <a:pt x="0" y="27"/>
                    <a:pt x="0" y="60"/>
                  </a:cubicBezTo>
                  <a:cubicBezTo>
                    <a:pt x="0" y="137"/>
                    <a:pt x="0" y="137"/>
                    <a:pt x="0" y="137"/>
                  </a:cubicBezTo>
                  <a:cubicBezTo>
                    <a:pt x="0" y="170"/>
                    <a:pt x="27" y="196"/>
                    <a:pt x="60" y="198"/>
                  </a:cubicBezTo>
                  <a:cubicBezTo>
                    <a:pt x="466" y="228"/>
                    <a:pt x="791" y="555"/>
                    <a:pt x="820" y="963"/>
                  </a:cubicBezTo>
                  <a:cubicBezTo>
                    <a:pt x="822" y="996"/>
                    <a:pt x="849" y="1023"/>
                    <a:pt x="882" y="1023"/>
                  </a:cubicBezTo>
                  <a:cubicBezTo>
                    <a:pt x="958" y="1023"/>
                    <a:pt x="958" y="1023"/>
                    <a:pt x="958" y="1023"/>
                  </a:cubicBezTo>
                  <a:cubicBezTo>
                    <a:pt x="991" y="1023"/>
                    <a:pt x="1018" y="996"/>
                    <a:pt x="1016" y="963"/>
                  </a:cubicBezTo>
                  <a:cubicBezTo>
                    <a:pt x="986" y="447"/>
                    <a:pt x="574" y="32"/>
                    <a:pt x="6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Oval 65"/>
            <p:cNvSpPr>
              <a:spLocks noChangeArrowheads="1"/>
            </p:cNvSpPr>
            <p:nvPr/>
          </p:nvSpPr>
          <p:spPr bwMode="auto">
            <a:xfrm>
              <a:off x="6122988" y="1916113"/>
              <a:ext cx="98425" cy="984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66"/>
            <p:cNvSpPr/>
            <p:nvPr/>
          </p:nvSpPr>
          <p:spPr bwMode="auto">
            <a:xfrm>
              <a:off x="6122988" y="1770063"/>
              <a:ext cx="244475" cy="244475"/>
            </a:xfrm>
            <a:custGeom>
              <a:avLst/>
              <a:gdLst>
                <a:gd name="T0" fmla="*/ 60 w 672"/>
                <a:gd name="T1" fmla="*/ 3 h 675"/>
                <a:gd name="T2" fmla="*/ 0 w 672"/>
                <a:gd name="T3" fmla="*/ 61 h 675"/>
                <a:gd name="T4" fmla="*/ 0 w 672"/>
                <a:gd name="T5" fmla="*/ 137 h 675"/>
                <a:gd name="T6" fmla="*/ 60 w 672"/>
                <a:gd name="T7" fmla="*/ 200 h 675"/>
                <a:gd name="T8" fmla="*/ 336 w 672"/>
                <a:gd name="T9" fmla="*/ 337 h 675"/>
                <a:gd name="T10" fmla="*/ 472 w 672"/>
                <a:gd name="T11" fmla="*/ 616 h 675"/>
                <a:gd name="T12" fmla="*/ 536 w 672"/>
                <a:gd name="T13" fmla="*/ 675 h 675"/>
                <a:gd name="T14" fmla="*/ 612 w 672"/>
                <a:gd name="T15" fmla="*/ 675 h 675"/>
                <a:gd name="T16" fmla="*/ 669 w 672"/>
                <a:gd name="T17" fmla="*/ 616 h 675"/>
                <a:gd name="T18" fmla="*/ 60 w 672"/>
                <a:gd name="T19" fmla="*/ 3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2" h="675">
                  <a:moveTo>
                    <a:pt x="60" y="3"/>
                  </a:moveTo>
                  <a:cubicBezTo>
                    <a:pt x="27" y="0"/>
                    <a:pt x="0" y="28"/>
                    <a:pt x="0" y="61"/>
                  </a:cubicBezTo>
                  <a:cubicBezTo>
                    <a:pt x="0" y="137"/>
                    <a:pt x="0" y="137"/>
                    <a:pt x="0" y="137"/>
                  </a:cubicBezTo>
                  <a:cubicBezTo>
                    <a:pt x="0" y="170"/>
                    <a:pt x="27" y="196"/>
                    <a:pt x="60" y="200"/>
                  </a:cubicBezTo>
                  <a:cubicBezTo>
                    <a:pt x="164" y="213"/>
                    <a:pt x="261" y="261"/>
                    <a:pt x="336" y="337"/>
                  </a:cubicBezTo>
                  <a:cubicBezTo>
                    <a:pt x="412" y="413"/>
                    <a:pt x="459" y="510"/>
                    <a:pt x="472" y="616"/>
                  </a:cubicBezTo>
                  <a:cubicBezTo>
                    <a:pt x="476" y="649"/>
                    <a:pt x="503" y="675"/>
                    <a:pt x="536" y="675"/>
                  </a:cubicBezTo>
                  <a:cubicBezTo>
                    <a:pt x="612" y="675"/>
                    <a:pt x="612" y="675"/>
                    <a:pt x="612" y="675"/>
                  </a:cubicBezTo>
                  <a:cubicBezTo>
                    <a:pt x="645" y="675"/>
                    <a:pt x="672" y="649"/>
                    <a:pt x="669" y="616"/>
                  </a:cubicBezTo>
                  <a:cubicBezTo>
                    <a:pt x="641" y="291"/>
                    <a:pt x="383" y="32"/>
                    <a:pt x="6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0" indent="536575" algn="l" defTabSz="914400" rtl="0" eaLnBrk="1" latinLnBrk="0" hangingPunct="1">
        <a:lnSpc>
          <a:spcPct val="130000"/>
        </a:lnSpc>
        <a:spcBef>
          <a:spcPts val="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tags" Target="../tags/tag117.xml"/><Relationship Id="rId8" Type="http://schemas.openxmlformats.org/officeDocument/2006/relationships/tags" Target="../tags/tag116.xml"/><Relationship Id="rId7" Type="http://schemas.openxmlformats.org/officeDocument/2006/relationships/tags" Target="../tags/tag115.xml"/><Relationship Id="rId6" Type="http://schemas.openxmlformats.org/officeDocument/2006/relationships/tags" Target="../tags/tag114.xml"/><Relationship Id="rId5" Type="http://schemas.openxmlformats.org/officeDocument/2006/relationships/tags" Target="../tags/tag113.xml"/><Relationship Id="rId4" Type="http://schemas.openxmlformats.org/officeDocument/2006/relationships/image" Target="../media/image7.png"/><Relationship Id="rId3" Type="http://schemas.openxmlformats.org/officeDocument/2006/relationships/tags" Target="../tags/tag112.xml"/><Relationship Id="rId2" Type="http://schemas.openxmlformats.org/officeDocument/2006/relationships/image" Target="../media/image6.png"/><Relationship Id="rId16" Type="http://schemas.openxmlformats.org/officeDocument/2006/relationships/notesSlide" Target="../notesSlides/notesSlide3.xml"/><Relationship Id="rId15" Type="http://schemas.openxmlformats.org/officeDocument/2006/relationships/slideLayout" Target="../slideLayouts/slideLayout2.xml"/><Relationship Id="rId14" Type="http://schemas.openxmlformats.org/officeDocument/2006/relationships/image" Target="../media/image9.png"/><Relationship Id="rId13" Type="http://schemas.openxmlformats.org/officeDocument/2006/relationships/tags" Target="../tags/tag120.xml"/><Relationship Id="rId12" Type="http://schemas.openxmlformats.org/officeDocument/2006/relationships/image" Target="../media/image8.png"/><Relationship Id="rId11" Type="http://schemas.openxmlformats.org/officeDocument/2006/relationships/tags" Target="../tags/tag119.xml"/><Relationship Id="rId10" Type="http://schemas.openxmlformats.org/officeDocument/2006/relationships/tags" Target="../tags/tag118.xml"/><Relationship Id="rId1" Type="http://schemas.openxmlformats.org/officeDocument/2006/relationships/tags" Target="../tags/tag111.xml"/></Relationships>
</file>

<file path=ppt/slides/_rels/slide11.xml.rels><?xml version="1.0" encoding="UTF-8" standalone="yes"?>
<Relationships xmlns="http://schemas.openxmlformats.org/package/2006/relationships"><Relationship Id="rId9" Type="http://schemas.openxmlformats.org/officeDocument/2006/relationships/tags" Target="../tags/tag128.xml"/><Relationship Id="rId8" Type="http://schemas.openxmlformats.org/officeDocument/2006/relationships/tags" Target="../tags/tag127.xml"/><Relationship Id="rId7" Type="http://schemas.openxmlformats.org/officeDocument/2006/relationships/tags" Target="../tags/tag126.xml"/><Relationship Id="rId6" Type="http://schemas.openxmlformats.org/officeDocument/2006/relationships/tags" Target="../tags/tag125.xml"/><Relationship Id="rId5" Type="http://schemas.openxmlformats.org/officeDocument/2006/relationships/image" Target="../media/image10.png"/><Relationship Id="rId4" Type="http://schemas.openxmlformats.org/officeDocument/2006/relationships/tags" Target="../tags/tag124.xml"/><Relationship Id="rId3" Type="http://schemas.openxmlformats.org/officeDocument/2006/relationships/tags" Target="../tags/tag123.xml"/><Relationship Id="rId2" Type="http://schemas.openxmlformats.org/officeDocument/2006/relationships/tags" Target="../tags/tag122.xml"/><Relationship Id="rId16" Type="http://schemas.openxmlformats.org/officeDocument/2006/relationships/slideLayout" Target="../slideLayouts/slideLayout2.xml"/><Relationship Id="rId15" Type="http://schemas.openxmlformats.org/officeDocument/2006/relationships/image" Target="../media/image12.png"/><Relationship Id="rId14" Type="http://schemas.openxmlformats.org/officeDocument/2006/relationships/tags" Target="../tags/tag132.xml"/><Relationship Id="rId13" Type="http://schemas.openxmlformats.org/officeDocument/2006/relationships/image" Target="../media/image11.png"/><Relationship Id="rId12" Type="http://schemas.openxmlformats.org/officeDocument/2006/relationships/tags" Target="../tags/tag131.xml"/><Relationship Id="rId11" Type="http://schemas.openxmlformats.org/officeDocument/2006/relationships/tags" Target="../tags/tag130.xml"/><Relationship Id="rId10" Type="http://schemas.openxmlformats.org/officeDocument/2006/relationships/tags" Target="../tags/tag129.xml"/><Relationship Id="rId1" Type="http://schemas.openxmlformats.org/officeDocument/2006/relationships/tags" Target="../tags/tag121.xml"/></Relationships>
</file>

<file path=ppt/slides/_rels/slide12.xml.rels><?xml version="1.0" encoding="UTF-8" standalone="yes"?>
<Relationships xmlns="http://schemas.openxmlformats.org/package/2006/relationships"><Relationship Id="rId9" Type="http://schemas.openxmlformats.org/officeDocument/2006/relationships/tags" Target="../tags/tag140.xml"/><Relationship Id="rId8" Type="http://schemas.openxmlformats.org/officeDocument/2006/relationships/image" Target="../media/image2.png"/><Relationship Id="rId7" Type="http://schemas.openxmlformats.org/officeDocument/2006/relationships/tags" Target="../tags/tag139.xml"/><Relationship Id="rId6" Type="http://schemas.openxmlformats.org/officeDocument/2006/relationships/tags" Target="../tags/tag138.xml"/><Relationship Id="rId5" Type="http://schemas.openxmlformats.org/officeDocument/2006/relationships/tags" Target="../tags/tag137.xml"/><Relationship Id="rId4" Type="http://schemas.openxmlformats.org/officeDocument/2006/relationships/tags" Target="../tags/tag136.xml"/><Relationship Id="rId3" Type="http://schemas.openxmlformats.org/officeDocument/2006/relationships/tags" Target="../tags/tag135.xml"/><Relationship Id="rId2" Type="http://schemas.openxmlformats.org/officeDocument/2006/relationships/tags" Target="../tags/tag134.xml"/><Relationship Id="rId13" Type="http://schemas.openxmlformats.org/officeDocument/2006/relationships/slideLayout" Target="../slideLayouts/slideLayout1.xml"/><Relationship Id="rId12" Type="http://schemas.openxmlformats.org/officeDocument/2006/relationships/tags" Target="../tags/tag143.xml"/><Relationship Id="rId11" Type="http://schemas.openxmlformats.org/officeDocument/2006/relationships/tags" Target="../tags/tag142.xml"/><Relationship Id="rId10" Type="http://schemas.openxmlformats.org/officeDocument/2006/relationships/tags" Target="../tags/tag141.xml"/><Relationship Id="rId1" Type="http://schemas.openxmlformats.org/officeDocument/2006/relationships/tags" Target="../tags/tag133.xml"/></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48.xml"/><Relationship Id="rId5" Type="http://schemas.openxmlformats.org/officeDocument/2006/relationships/image" Target="../media/image13.png"/><Relationship Id="rId4" Type="http://schemas.openxmlformats.org/officeDocument/2006/relationships/tags" Target="../tags/tag147.xml"/><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53.xml"/><Relationship Id="rId5" Type="http://schemas.openxmlformats.org/officeDocument/2006/relationships/image" Target="../media/image14.png"/><Relationship Id="rId4" Type="http://schemas.openxmlformats.org/officeDocument/2006/relationships/tags" Target="../tags/tag152.xml"/><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tags" Target="../tags/tag149.xml"/></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58.xml"/><Relationship Id="rId4" Type="http://schemas.openxmlformats.org/officeDocument/2006/relationships/tags" Target="../tags/tag157.xml"/><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tags" Target="../tags/tag154.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63.xml"/><Relationship Id="rId4" Type="http://schemas.openxmlformats.org/officeDocument/2006/relationships/tags" Target="../tags/tag162.xml"/><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5.png"/><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tags" Target="../tags/tag164.xml"/></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7.png"/><Relationship Id="rId7" Type="http://schemas.openxmlformats.org/officeDocument/2006/relationships/tags" Target="../tags/tag172.xml"/><Relationship Id="rId6" Type="http://schemas.openxmlformats.org/officeDocument/2006/relationships/image" Target="../media/image16.png"/><Relationship Id="rId5" Type="http://schemas.openxmlformats.org/officeDocument/2006/relationships/tags" Target="../tags/tag171.xml"/><Relationship Id="rId4" Type="http://schemas.openxmlformats.org/officeDocument/2006/relationships/tags" Target="../tags/tag170.xml"/><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9.png"/><Relationship Id="rId7" Type="http://schemas.openxmlformats.org/officeDocument/2006/relationships/tags" Target="../tags/tag178.xml"/><Relationship Id="rId6" Type="http://schemas.openxmlformats.org/officeDocument/2006/relationships/image" Target="../media/image18.png"/><Relationship Id="rId5" Type="http://schemas.openxmlformats.org/officeDocument/2006/relationships/tags" Target="../tags/tag177.xml"/><Relationship Id="rId4" Type="http://schemas.openxmlformats.org/officeDocument/2006/relationships/tags" Target="../tags/tag176.xml"/><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s>
</file>

<file path=ppt/slides/_rels/slide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image" Target="../media/image2.png"/><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1" Type="http://schemas.openxmlformats.org/officeDocument/2006/relationships/notesSlide" Target="../notesSlides/notesSlide1.xml"/><Relationship Id="rId10" Type="http://schemas.openxmlformats.org/officeDocument/2006/relationships/slideLayout" Target="../slideLayouts/slideLayout1.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21.png"/><Relationship Id="rId7" Type="http://schemas.openxmlformats.org/officeDocument/2006/relationships/tags" Target="../tags/tag184.xml"/><Relationship Id="rId6" Type="http://schemas.openxmlformats.org/officeDocument/2006/relationships/image" Target="../media/image20.png"/><Relationship Id="rId5" Type="http://schemas.openxmlformats.org/officeDocument/2006/relationships/tags" Target="../tags/tag183.xml"/><Relationship Id="rId4" Type="http://schemas.openxmlformats.org/officeDocument/2006/relationships/tags" Target="../tags/tag182.xml"/><Relationship Id="rId3" Type="http://schemas.openxmlformats.org/officeDocument/2006/relationships/tags" Target="../tags/tag181.xml"/><Relationship Id="rId2" Type="http://schemas.openxmlformats.org/officeDocument/2006/relationships/tags" Target="../tags/tag180.xml"/><Relationship Id="rId10" Type="http://schemas.openxmlformats.org/officeDocument/2006/relationships/notesSlide" Target="../notesSlides/notesSlide4.xml"/><Relationship Id="rId1" Type="http://schemas.openxmlformats.org/officeDocument/2006/relationships/tags" Target="../tags/tag179.xml"/></Relationships>
</file>

<file path=ppt/slides/_rels/slide21.xml.rels><?xml version="1.0" encoding="UTF-8" standalone="yes"?>
<Relationships xmlns="http://schemas.openxmlformats.org/package/2006/relationships"><Relationship Id="rId9" Type="http://schemas.openxmlformats.org/officeDocument/2006/relationships/tags" Target="../tags/tag192.xml"/><Relationship Id="rId8" Type="http://schemas.openxmlformats.org/officeDocument/2006/relationships/image" Target="../media/image2.png"/><Relationship Id="rId7" Type="http://schemas.openxmlformats.org/officeDocument/2006/relationships/tags" Target="../tags/tag191.xml"/><Relationship Id="rId6" Type="http://schemas.openxmlformats.org/officeDocument/2006/relationships/tags" Target="../tags/tag190.xml"/><Relationship Id="rId5" Type="http://schemas.openxmlformats.org/officeDocument/2006/relationships/tags" Target="../tags/tag189.xml"/><Relationship Id="rId4" Type="http://schemas.openxmlformats.org/officeDocument/2006/relationships/tags" Target="../tags/tag188.xml"/><Relationship Id="rId3" Type="http://schemas.openxmlformats.org/officeDocument/2006/relationships/tags" Target="../tags/tag187.xml"/><Relationship Id="rId2" Type="http://schemas.openxmlformats.org/officeDocument/2006/relationships/tags" Target="../tags/tag186.xml"/><Relationship Id="rId13" Type="http://schemas.openxmlformats.org/officeDocument/2006/relationships/slideLayout" Target="../slideLayouts/slideLayout1.xml"/><Relationship Id="rId12" Type="http://schemas.openxmlformats.org/officeDocument/2006/relationships/tags" Target="../tags/tag195.xml"/><Relationship Id="rId11" Type="http://schemas.openxmlformats.org/officeDocument/2006/relationships/tags" Target="../tags/tag194.xml"/><Relationship Id="rId10" Type="http://schemas.openxmlformats.org/officeDocument/2006/relationships/tags" Target="../tags/tag193.xml"/><Relationship Id="rId1" Type="http://schemas.openxmlformats.org/officeDocument/2006/relationships/tags" Target="../tags/tag185.xml"/></Relationships>
</file>

<file path=ppt/slides/_rels/slide22.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203.xml"/><Relationship Id="rId7" Type="http://schemas.openxmlformats.org/officeDocument/2006/relationships/tags" Target="../tags/tag202.xml"/><Relationship Id="rId6" Type="http://schemas.openxmlformats.org/officeDocument/2006/relationships/tags" Target="../tags/tag201.xml"/><Relationship Id="rId5" Type="http://schemas.openxmlformats.org/officeDocument/2006/relationships/tags" Target="../tags/tag200.xml"/><Relationship Id="rId4" Type="http://schemas.openxmlformats.org/officeDocument/2006/relationships/tags" Target="../tags/tag199.xml"/><Relationship Id="rId3" Type="http://schemas.openxmlformats.org/officeDocument/2006/relationships/tags" Target="../tags/tag198.xml"/><Relationship Id="rId2" Type="http://schemas.openxmlformats.org/officeDocument/2006/relationships/tags" Target="../tags/tag197.xml"/><Relationship Id="rId1" Type="http://schemas.openxmlformats.org/officeDocument/2006/relationships/tags" Target="../tags/tag196.xml"/></Relationships>
</file>

<file path=ppt/slides/_rels/slide23.xml.rels><?xml version="1.0" encoding="UTF-8" standalone="yes"?>
<Relationships xmlns="http://schemas.openxmlformats.org/package/2006/relationships"><Relationship Id="rId9" Type="http://schemas.openxmlformats.org/officeDocument/2006/relationships/tags" Target="../tags/tag212.xml"/><Relationship Id="rId8" Type="http://schemas.openxmlformats.org/officeDocument/2006/relationships/tags" Target="../tags/tag211.xml"/><Relationship Id="rId7" Type="http://schemas.openxmlformats.org/officeDocument/2006/relationships/tags" Target="../tags/tag210.xml"/><Relationship Id="rId6" Type="http://schemas.openxmlformats.org/officeDocument/2006/relationships/tags" Target="../tags/tag209.xml"/><Relationship Id="rId5" Type="http://schemas.openxmlformats.org/officeDocument/2006/relationships/tags" Target="../tags/tag208.xml"/><Relationship Id="rId4" Type="http://schemas.openxmlformats.org/officeDocument/2006/relationships/tags" Target="../tags/tag207.xml"/><Relationship Id="rId3" Type="http://schemas.openxmlformats.org/officeDocument/2006/relationships/tags" Target="../tags/tag206.xml"/><Relationship Id="rId29" Type="http://schemas.openxmlformats.org/officeDocument/2006/relationships/slideLayout" Target="../slideLayouts/slideLayout2.xml"/><Relationship Id="rId28" Type="http://schemas.openxmlformats.org/officeDocument/2006/relationships/tags" Target="../tags/tag231.xml"/><Relationship Id="rId27" Type="http://schemas.openxmlformats.org/officeDocument/2006/relationships/tags" Target="../tags/tag230.xml"/><Relationship Id="rId26" Type="http://schemas.openxmlformats.org/officeDocument/2006/relationships/tags" Target="../tags/tag229.xml"/><Relationship Id="rId25" Type="http://schemas.openxmlformats.org/officeDocument/2006/relationships/tags" Target="../tags/tag228.xml"/><Relationship Id="rId24" Type="http://schemas.openxmlformats.org/officeDocument/2006/relationships/tags" Target="../tags/tag227.xml"/><Relationship Id="rId23" Type="http://schemas.openxmlformats.org/officeDocument/2006/relationships/tags" Target="../tags/tag226.xml"/><Relationship Id="rId22" Type="http://schemas.openxmlformats.org/officeDocument/2006/relationships/tags" Target="../tags/tag225.xml"/><Relationship Id="rId21" Type="http://schemas.openxmlformats.org/officeDocument/2006/relationships/tags" Target="../tags/tag224.xml"/><Relationship Id="rId20" Type="http://schemas.openxmlformats.org/officeDocument/2006/relationships/tags" Target="../tags/tag223.xml"/><Relationship Id="rId2" Type="http://schemas.openxmlformats.org/officeDocument/2006/relationships/tags" Target="../tags/tag205.xml"/><Relationship Id="rId19" Type="http://schemas.openxmlformats.org/officeDocument/2006/relationships/tags" Target="../tags/tag222.xml"/><Relationship Id="rId18" Type="http://schemas.openxmlformats.org/officeDocument/2006/relationships/tags" Target="../tags/tag221.xml"/><Relationship Id="rId17" Type="http://schemas.openxmlformats.org/officeDocument/2006/relationships/tags" Target="../tags/tag220.xml"/><Relationship Id="rId16" Type="http://schemas.openxmlformats.org/officeDocument/2006/relationships/tags" Target="../tags/tag219.xml"/><Relationship Id="rId15" Type="http://schemas.openxmlformats.org/officeDocument/2006/relationships/tags" Target="../tags/tag218.xml"/><Relationship Id="rId14" Type="http://schemas.openxmlformats.org/officeDocument/2006/relationships/tags" Target="../tags/tag217.xml"/><Relationship Id="rId13" Type="http://schemas.openxmlformats.org/officeDocument/2006/relationships/tags" Target="../tags/tag216.xml"/><Relationship Id="rId12" Type="http://schemas.openxmlformats.org/officeDocument/2006/relationships/tags" Target="../tags/tag215.xml"/><Relationship Id="rId11" Type="http://schemas.openxmlformats.org/officeDocument/2006/relationships/tags" Target="../tags/tag214.xml"/><Relationship Id="rId10" Type="http://schemas.openxmlformats.org/officeDocument/2006/relationships/tags" Target="../tags/tag213.xml"/><Relationship Id="rId1" Type="http://schemas.openxmlformats.org/officeDocument/2006/relationships/tags" Target="../tags/tag204.xml"/></Relationships>
</file>

<file path=ppt/slides/_rels/slide24.xml.rels><?xml version="1.0" encoding="UTF-8" standalone="yes"?>
<Relationships xmlns="http://schemas.openxmlformats.org/package/2006/relationships"><Relationship Id="rId9" Type="http://schemas.openxmlformats.org/officeDocument/2006/relationships/tags" Target="../tags/tag240.xml"/><Relationship Id="rId8" Type="http://schemas.openxmlformats.org/officeDocument/2006/relationships/tags" Target="../tags/tag239.xml"/><Relationship Id="rId7" Type="http://schemas.openxmlformats.org/officeDocument/2006/relationships/tags" Target="../tags/tag238.xml"/><Relationship Id="rId6" Type="http://schemas.openxmlformats.org/officeDocument/2006/relationships/tags" Target="../tags/tag237.xml"/><Relationship Id="rId5" Type="http://schemas.openxmlformats.org/officeDocument/2006/relationships/tags" Target="../tags/tag236.xml"/><Relationship Id="rId4" Type="http://schemas.openxmlformats.org/officeDocument/2006/relationships/tags" Target="../tags/tag235.xml"/><Relationship Id="rId3" Type="http://schemas.openxmlformats.org/officeDocument/2006/relationships/tags" Target="../tags/tag234.xml"/><Relationship Id="rId26" Type="http://schemas.openxmlformats.org/officeDocument/2006/relationships/slideLayout" Target="../slideLayouts/slideLayout2.xml"/><Relationship Id="rId25" Type="http://schemas.openxmlformats.org/officeDocument/2006/relationships/tags" Target="../tags/tag256.xml"/><Relationship Id="rId24" Type="http://schemas.openxmlformats.org/officeDocument/2006/relationships/tags" Target="../tags/tag255.xml"/><Relationship Id="rId23" Type="http://schemas.openxmlformats.org/officeDocument/2006/relationships/tags" Target="../tags/tag254.xml"/><Relationship Id="rId22" Type="http://schemas.openxmlformats.org/officeDocument/2006/relationships/tags" Target="../tags/tag253.xml"/><Relationship Id="rId21" Type="http://schemas.openxmlformats.org/officeDocument/2006/relationships/tags" Target="../tags/tag252.xml"/><Relationship Id="rId20" Type="http://schemas.openxmlformats.org/officeDocument/2006/relationships/tags" Target="../tags/tag251.xml"/><Relationship Id="rId2" Type="http://schemas.openxmlformats.org/officeDocument/2006/relationships/tags" Target="../tags/tag233.xml"/><Relationship Id="rId19" Type="http://schemas.openxmlformats.org/officeDocument/2006/relationships/tags" Target="../tags/tag250.xml"/><Relationship Id="rId18" Type="http://schemas.openxmlformats.org/officeDocument/2006/relationships/tags" Target="../tags/tag249.xml"/><Relationship Id="rId17" Type="http://schemas.openxmlformats.org/officeDocument/2006/relationships/tags" Target="../tags/tag248.xml"/><Relationship Id="rId16" Type="http://schemas.openxmlformats.org/officeDocument/2006/relationships/tags" Target="../tags/tag247.xml"/><Relationship Id="rId15" Type="http://schemas.openxmlformats.org/officeDocument/2006/relationships/tags" Target="../tags/tag246.xml"/><Relationship Id="rId14" Type="http://schemas.openxmlformats.org/officeDocument/2006/relationships/tags" Target="../tags/tag245.xml"/><Relationship Id="rId13" Type="http://schemas.openxmlformats.org/officeDocument/2006/relationships/tags" Target="../tags/tag244.xml"/><Relationship Id="rId12" Type="http://schemas.openxmlformats.org/officeDocument/2006/relationships/tags" Target="../tags/tag243.xml"/><Relationship Id="rId11" Type="http://schemas.openxmlformats.org/officeDocument/2006/relationships/tags" Target="../tags/tag242.xml"/><Relationship Id="rId10" Type="http://schemas.openxmlformats.org/officeDocument/2006/relationships/tags" Target="../tags/tag241.xml"/><Relationship Id="rId1" Type="http://schemas.openxmlformats.org/officeDocument/2006/relationships/tags" Target="../tags/tag232.xml"/></Relationships>
</file>

<file path=ppt/slides/_rels/slide2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tags" Target="../tags/tag261.xml"/><Relationship Id="rId4" Type="http://schemas.openxmlformats.org/officeDocument/2006/relationships/tags" Target="../tags/tag260.xml"/><Relationship Id="rId3" Type="http://schemas.openxmlformats.org/officeDocument/2006/relationships/tags" Target="../tags/tag259.xml"/><Relationship Id="rId2" Type="http://schemas.openxmlformats.org/officeDocument/2006/relationships/tags" Target="../tags/tag258.xml"/><Relationship Id="rId1" Type="http://schemas.openxmlformats.org/officeDocument/2006/relationships/tags" Target="../tags/tag257.xml"/></Relationships>
</file>

<file path=ppt/slides/_rels/slide2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tags" Target="../tags/tag266.xml"/><Relationship Id="rId4" Type="http://schemas.openxmlformats.org/officeDocument/2006/relationships/tags" Target="../tags/tag265.xml"/><Relationship Id="rId3" Type="http://schemas.openxmlformats.org/officeDocument/2006/relationships/tags" Target="../tags/tag264.xml"/><Relationship Id="rId2" Type="http://schemas.openxmlformats.org/officeDocument/2006/relationships/tags" Target="../tags/tag263.xml"/><Relationship Id="rId1" Type="http://schemas.openxmlformats.org/officeDocument/2006/relationships/tags" Target="../tags/tag262.xml"/></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70.xml"/><Relationship Id="rId3" Type="http://schemas.openxmlformats.org/officeDocument/2006/relationships/tags" Target="../tags/tag269.xml"/><Relationship Id="rId2" Type="http://schemas.openxmlformats.org/officeDocument/2006/relationships/tags" Target="../tags/tag268.xml"/><Relationship Id="rId1" Type="http://schemas.openxmlformats.org/officeDocument/2006/relationships/tags" Target="../tags/tag267.xml"/></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275.xml"/><Relationship Id="rId4" Type="http://schemas.openxmlformats.org/officeDocument/2006/relationships/tags" Target="../tags/tag274.xml"/><Relationship Id="rId3" Type="http://schemas.openxmlformats.org/officeDocument/2006/relationships/tags" Target="../tags/tag273.xml"/><Relationship Id="rId2" Type="http://schemas.openxmlformats.org/officeDocument/2006/relationships/tags" Target="../tags/tag272.xml"/><Relationship Id="rId1" Type="http://schemas.openxmlformats.org/officeDocument/2006/relationships/tags" Target="../tags/tag271.xml"/></Relationships>
</file>

<file path=ppt/slides/_rels/slide29.xml.rels><?xml version="1.0" encoding="UTF-8" standalone="yes"?>
<Relationships xmlns="http://schemas.openxmlformats.org/package/2006/relationships"><Relationship Id="rId9" Type="http://schemas.openxmlformats.org/officeDocument/2006/relationships/tags" Target="../tags/tag284.xml"/><Relationship Id="rId8" Type="http://schemas.openxmlformats.org/officeDocument/2006/relationships/tags" Target="../tags/tag283.xml"/><Relationship Id="rId7" Type="http://schemas.openxmlformats.org/officeDocument/2006/relationships/tags" Target="../tags/tag282.xml"/><Relationship Id="rId6" Type="http://schemas.openxmlformats.org/officeDocument/2006/relationships/tags" Target="../tags/tag281.xml"/><Relationship Id="rId5" Type="http://schemas.openxmlformats.org/officeDocument/2006/relationships/tags" Target="../tags/tag280.xml"/><Relationship Id="rId4" Type="http://schemas.openxmlformats.org/officeDocument/2006/relationships/tags" Target="../tags/tag279.xml"/><Relationship Id="rId3" Type="http://schemas.openxmlformats.org/officeDocument/2006/relationships/tags" Target="../tags/tag278.xml"/><Relationship Id="rId2" Type="http://schemas.openxmlformats.org/officeDocument/2006/relationships/tags" Target="../tags/tag277.xml"/><Relationship Id="rId12" Type="http://schemas.openxmlformats.org/officeDocument/2006/relationships/slideLayout" Target="../slideLayouts/slideLayout2.xml"/><Relationship Id="rId11" Type="http://schemas.openxmlformats.org/officeDocument/2006/relationships/tags" Target="../tags/tag286.xml"/><Relationship Id="rId10" Type="http://schemas.openxmlformats.org/officeDocument/2006/relationships/tags" Target="../tags/tag285.xml"/><Relationship Id="rId1" Type="http://schemas.openxmlformats.org/officeDocument/2006/relationships/tags" Target="../tags/tag276.xml"/></Relationships>
</file>

<file path=ppt/slides/_rels/slide3.xml.rels><?xml version="1.0" encoding="UTF-8" standalone="yes"?>
<Relationships xmlns="http://schemas.openxmlformats.org/package/2006/relationships"><Relationship Id="rId9" Type="http://schemas.openxmlformats.org/officeDocument/2006/relationships/tags" Target="../tags/tag17.xml"/><Relationship Id="rId8" Type="http://schemas.openxmlformats.org/officeDocument/2006/relationships/tags" Target="../tags/tag16.xml"/><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1" Type="http://schemas.openxmlformats.org/officeDocument/2006/relationships/slideLayout" Target="../slideLayouts/slideLayout2.xml"/><Relationship Id="rId20" Type="http://schemas.openxmlformats.org/officeDocument/2006/relationships/tags" Target="../tags/tag28.xml"/><Relationship Id="rId2" Type="http://schemas.openxmlformats.org/officeDocument/2006/relationships/tags" Target="../tags/tag10.xml"/><Relationship Id="rId19" Type="http://schemas.openxmlformats.org/officeDocument/2006/relationships/tags" Target="../tags/tag27.xml"/><Relationship Id="rId18" Type="http://schemas.openxmlformats.org/officeDocument/2006/relationships/tags" Target="../tags/tag26.xml"/><Relationship Id="rId17" Type="http://schemas.openxmlformats.org/officeDocument/2006/relationships/tags" Target="../tags/tag25.xml"/><Relationship Id="rId16" Type="http://schemas.openxmlformats.org/officeDocument/2006/relationships/tags" Target="../tags/tag24.xml"/><Relationship Id="rId15" Type="http://schemas.openxmlformats.org/officeDocument/2006/relationships/tags" Target="../tags/tag23.xml"/><Relationship Id="rId14" Type="http://schemas.openxmlformats.org/officeDocument/2006/relationships/tags" Target="../tags/tag22.xml"/><Relationship Id="rId13" Type="http://schemas.openxmlformats.org/officeDocument/2006/relationships/tags" Target="../tags/tag21.xml"/><Relationship Id="rId12" Type="http://schemas.openxmlformats.org/officeDocument/2006/relationships/tags" Target="../tags/tag20.xml"/><Relationship Id="rId11" Type="http://schemas.openxmlformats.org/officeDocument/2006/relationships/tags" Target="../tags/tag19.xml"/><Relationship Id="rId10" Type="http://schemas.openxmlformats.org/officeDocument/2006/relationships/tags" Target="../tags/tag18.xml"/><Relationship Id="rId1" Type="http://schemas.openxmlformats.org/officeDocument/2006/relationships/tags" Target="../tags/tag9.xml"/></Relationships>
</file>

<file path=ppt/slides/_rels/slide3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tags" Target="../tags/tag291.xml"/><Relationship Id="rId4" Type="http://schemas.openxmlformats.org/officeDocument/2006/relationships/tags" Target="../tags/tag290.xml"/><Relationship Id="rId3" Type="http://schemas.openxmlformats.org/officeDocument/2006/relationships/tags" Target="../tags/tag289.xml"/><Relationship Id="rId2" Type="http://schemas.openxmlformats.org/officeDocument/2006/relationships/tags" Target="../tags/tag288.xml"/><Relationship Id="rId1" Type="http://schemas.openxmlformats.org/officeDocument/2006/relationships/tags" Target="../tags/tag287.xml"/></Relationships>
</file>

<file path=ppt/slides/_rels/slide31.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26.png"/><Relationship Id="rId7" Type="http://schemas.openxmlformats.org/officeDocument/2006/relationships/tags" Target="../tags/tag297.xml"/><Relationship Id="rId6" Type="http://schemas.openxmlformats.org/officeDocument/2006/relationships/image" Target="../media/image25.png"/><Relationship Id="rId5" Type="http://schemas.openxmlformats.org/officeDocument/2006/relationships/tags" Target="../tags/tag296.xml"/><Relationship Id="rId4" Type="http://schemas.openxmlformats.org/officeDocument/2006/relationships/tags" Target="../tags/tag295.xml"/><Relationship Id="rId3" Type="http://schemas.openxmlformats.org/officeDocument/2006/relationships/tags" Target="../tags/tag294.xml"/><Relationship Id="rId2" Type="http://schemas.openxmlformats.org/officeDocument/2006/relationships/tags" Target="../tags/tag293.xml"/><Relationship Id="rId1" Type="http://schemas.openxmlformats.org/officeDocument/2006/relationships/tags" Target="../tags/tag292.xml"/></Relationships>
</file>

<file path=ppt/slides/_rels/slide32.xml.rels><?xml version="1.0" encoding="UTF-8" standalone="yes"?>
<Relationships xmlns="http://schemas.openxmlformats.org/package/2006/relationships"><Relationship Id="rId9" Type="http://schemas.openxmlformats.org/officeDocument/2006/relationships/tags" Target="../tags/tag304.xml"/><Relationship Id="rId8" Type="http://schemas.openxmlformats.org/officeDocument/2006/relationships/image" Target="../media/image28.png"/><Relationship Id="rId7" Type="http://schemas.openxmlformats.org/officeDocument/2006/relationships/tags" Target="../tags/tag303.xml"/><Relationship Id="rId6" Type="http://schemas.openxmlformats.org/officeDocument/2006/relationships/image" Target="../media/image27.png"/><Relationship Id="rId5" Type="http://schemas.openxmlformats.org/officeDocument/2006/relationships/tags" Target="../tags/tag302.xml"/><Relationship Id="rId4" Type="http://schemas.openxmlformats.org/officeDocument/2006/relationships/tags" Target="../tags/tag301.xml"/><Relationship Id="rId3" Type="http://schemas.openxmlformats.org/officeDocument/2006/relationships/tags" Target="../tags/tag300.xml"/><Relationship Id="rId2" Type="http://schemas.openxmlformats.org/officeDocument/2006/relationships/tags" Target="../tags/tag299.xml"/><Relationship Id="rId11" Type="http://schemas.openxmlformats.org/officeDocument/2006/relationships/slideLayout" Target="../slideLayouts/slideLayout2.xml"/><Relationship Id="rId10" Type="http://schemas.openxmlformats.org/officeDocument/2006/relationships/image" Target="../media/image29.png"/><Relationship Id="rId1" Type="http://schemas.openxmlformats.org/officeDocument/2006/relationships/tags" Target="../tags/tag298.xml"/></Relationships>
</file>

<file path=ppt/slides/_rels/slide33.xml.rels><?xml version="1.0" encoding="UTF-8" standalone="yes"?>
<Relationships xmlns="http://schemas.openxmlformats.org/package/2006/relationships"><Relationship Id="rId9" Type="http://schemas.openxmlformats.org/officeDocument/2006/relationships/tags" Target="../tags/tag311.xml"/><Relationship Id="rId8" Type="http://schemas.openxmlformats.org/officeDocument/2006/relationships/image" Target="../media/image31.png"/><Relationship Id="rId7" Type="http://schemas.openxmlformats.org/officeDocument/2006/relationships/tags" Target="../tags/tag310.xml"/><Relationship Id="rId6" Type="http://schemas.openxmlformats.org/officeDocument/2006/relationships/image" Target="../media/image30.png"/><Relationship Id="rId5" Type="http://schemas.openxmlformats.org/officeDocument/2006/relationships/tags" Target="../tags/tag309.xml"/><Relationship Id="rId4" Type="http://schemas.openxmlformats.org/officeDocument/2006/relationships/tags" Target="../tags/tag308.xml"/><Relationship Id="rId3" Type="http://schemas.openxmlformats.org/officeDocument/2006/relationships/tags" Target="../tags/tag307.xml"/><Relationship Id="rId2" Type="http://schemas.openxmlformats.org/officeDocument/2006/relationships/tags" Target="../tags/tag306.xml"/><Relationship Id="rId12" Type="http://schemas.openxmlformats.org/officeDocument/2006/relationships/slideLayout" Target="../slideLayouts/slideLayout2.xml"/><Relationship Id="rId11" Type="http://schemas.openxmlformats.org/officeDocument/2006/relationships/image" Target="../media/image32.png"/><Relationship Id="rId10" Type="http://schemas.openxmlformats.org/officeDocument/2006/relationships/tags" Target="../tags/tag312.xml"/><Relationship Id="rId1" Type="http://schemas.openxmlformats.org/officeDocument/2006/relationships/tags" Target="../tags/tag305.xml"/></Relationships>
</file>

<file path=ppt/slides/_rels/slide34.xml.rels><?xml version="1.0" encoding="UTF-8" standalone="yes"?>
<Relationships xmlns="http://schemas.openxmlformats.org/package/2006/relationships"><Relationship Id="rId9" Type="http://schemas.openxmlformats.org/officeDocument/2006/relationships/tags" Target="../tags/tag320.xml"/><Relationship Id="rId8" Type="http://schemas.openxmlformats.org/officeDocument/2006/relationships/image" Target="../media/image2.png"/><Relationship Id="rId7" Type="http://schemas.openxmlformats.org/officeDocument/2006/relationships/tags" Target="../tags/tag319.xml"/><Relationship Id="rId6" Type="http://schemas.openxmlformats.org/officeDocument/2006/relationships/tags" Target="../tags/tag318.xml"/><Relationship Id="rId5" Type="http://schemas.openxmlformats.org/officeDocument/2006/relationships/tags" Target="../tags/tag317.xml"/><Relationship Id="rId4" Type="http://schemas.openxmlformats.org/officeDocument/2006/relationships/tags" Target="../tags/tag316.xml"/><Relationship Id="rId3" Type="http://schemas.openxmlformats.org/officeDocument/2006/relationships/tags" Target="../tags/tag315.xml"/><Relationship Id="rId2" Type="http://schemas.openxmlformats.org/officeDocument/2006/relationships/tags" Target="../tags/tag314.xml"/><Relationship Id="rId14" Type="http://schemas.openxmlformats.org/officeDocument/2006/relationships/notesSlide" Target="../notesSlides/notesSlide5.xml"/><Relationship Id="rId13" Type="http://schemas.openxmlformats.org/officeDocument/2006/relationships/slideLayout" Target="../slideLayouts/slideLayout1.xml"/><Relationship Id="rId12" Type="http://schemas.openxmlformats.org/officeDocument/2006/relationships/tags" Target="../tags/tag323.xml"/><Relationship Id="rId11" Type="http://schemas.openxmlformats.org/officeDocument/2006/relationships/tags" Target="../tags/tag322.xml"/><Relationship Id="rId10" Type="http://schemas.openxmlformats.org/officeDocument/2006/relationships/tags" Target="../tags/tag321.xml"/><Relationship Id="rId1" Type="http://schemas.openxmlformats.org/officeDocument/2006/relationships/tags" Target="../tags/tag313.xml"/></Relationships>
</file>

<file path=ppt/slides/_rels/slide3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4.png"/><Relationship Id="rId3" Type="http://schemas.openxmlformats.org/officeDocument/2006/relationships/tags" Target="../tags/tag325.xml"/><Relationship Id="rId2" Type="http://schemas.openxmlformats.org/officeDocument/2006/relationships/image" Target="../media/image33.png"/><Relationship Id="rId1" Type="http://schemas.openxmlformats.org/officeDocument/2006/relationships/tags" Target="../tags/tag324.xml"/></Relationships>
</file>

<file path=ppt/slides/_rels/slide36.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35.png"/><Relationship Id="rId6" Type="http://schemas.openxmlformats.org/officeDocument/2006/relationships/tags" Target="../tags/tag331.xml"/><Relationship Id="rId5" Type="http://schemas.openxmlformats.org/officeDocument/2006/relationships/tags" Target="../tags/tag330.xml"/><Relationship Id="rId4" Type="http://schemas.openxmlformats.org/officeDocument/2006/relationships/tags" Target="../tags/tag329.xml"/><Relationship Id="rId3" Type="http://schemas.openxmlformats.org/officeDocument/2006/relationships/tags" Target="../tags/tag328.xml"/><Relationship Id="rId2" Type="http://schemas.openxmlformats.org/officeDocument/2006/relationships/tags" Target="../tags/tag327.xml"/><Relationship Id="rId1" Type="http://schemas.openxmlformats.org/officeDocument/2006/relationships/tags" Target="../tags/tag326.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3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s>
</file>

<file path=ppt/slides/_rels/slide4.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7" Type="http://schemas.openxmlformats.org/officeDocument/2006/relationships/slideLayout" Target="../slideLayouts/slideLayout2.xml"/><Relationship Id="rId16" Type="http://schemas.openxmlformats.org/officeDocument/2006/relationships/tags" Target="../tags/tag44.xml"/><Relationship Id="rId15" Type="http://schemas.openxmlformats.org/officeDocument/2006/relationships/tags" Target="../tags/tag43.xml"/><Relationship Id="rId14" Type="http://schemas.openxmlformats.org/officeDocument/2006/relationships/tags" Target="../tags/tag42.xml"/><Relationship Id="rId13" Type="http://schemas.openxmlformats.org/officeDocument/2006/relationships/tags" Target="../tags/tag41.xml"/><Relationship Id="rId12" Type="http://schemas.openxmlformats.org/officeDocument/2006/relationships/tags" Target="../tags/tag40.xml"/><Relationship Id="rId11" Type="http://schemas.openxmlformats.org/officeDocument/2006/relationships/tags" Target="../tags/tag39.xml"/><Relationship Id="rId10" Type="http://schemas.openxmlformats.org/officeDocument/2006/relationships/tags" Target="../tags/tag38.xml"/><Relationship Id="rId1" Type="http://schemas.openxmlformats.org/officeDocument/2006/relationships/tags" Target="../tags/tag29.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2.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image" Target="../media/image3.png"/><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image" Target="../media/image4.png"/><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image" Target="../media/image5.png"/><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s>
</file>

<file path=ppt/slides/_rels/slide8.xml.rels><?xml version="1.0" encoding="UTF-8" standalone="yes"?>
<Relationships xmlns="http://schemas.openxmlformats.org/package/2006/relationships"><Relationship Id="rId9" Type="http://schemas.openxmlformats.org/officeDocument/2006/relationships/tags" Target="../tags/tag68.xml"/><Relationship Id="rId8" Type="http://schemas.openxmlformats.org/officeDocument/2006/relationships/tags" Target="../tags/tag67.xml"/><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6" Type="http://schemas.openxmlformats.org/officeDocument/2006/relationships/slideLayout" Target="../slideLayouts/slideLayout2.xml"/><Relationship Id="rId45" Type="http://schemas.openxmlformats.org/officeDocument/2006/relationships/tags" Target="../tags/tag104.xml"/><Relationship Id="rId44" Type="http://schemas.openxmlformats.org/officeDocument/2006/relationships/tags" Target="../tags/tag103.xml"/><Relationship Id="rId43" Type="http://schemas.openxmlformats.org/officeDocument/2006/relationships/tags" Target="../tags/tag102.xml"/><Relationship Id="rId42" Type="http://schemas.openxmlformats.org/officeDocument/2006/relationships/tags" Target="../tags/tag101.xml"/><Relationship Id="rId41" Type="http://schemas.openxmlformats.org/officeDocument/2006/relationships/tags" Target="../tags/tag100.xml"/><Relationship Id="rId40" Type="http://schemas.openxmlformats.org/officeDocument/2006/relationships/tags" Target="../tags/tag99.xml"/><Relationship Id="rId4" Type="http://schemas.openxmlformats.org/officeDocument/2006/relationships/tags" Target="../tags/tag63.xml"/><Relationship Id="rId39" Type="http://schemas.openxmlformats.org/officeDocument/2006/relationships/tags" Target="../tags/tag98.xml"/><Relationship Id="rId38" Type="http://schemas.openxmlformats.org/officeDocument/2006/relationships/tags" Target="../tags/tag97.xml"/><Relationship Id="rId37" Type="http://schemas.openxmlformats.org/officeDocument/2006/relationships/tags" Target="../tags/tag96.xml"/><Relationship Id="rId36" Type="http://schemas.openxmlformats.org/officeDocument/2006/relationships/tags" Target="../tags/tag95.xml"/><Relationship Id="rId35" Type="http://schemas.openxmlformats.org/officeDocument/2006/relationships/tags" Target="../tags/tag94.xml"/><Relationship Id="rId34" Type="http://schemas.openxmlformats.org/officeDocument/2006/relationships/tags" Target="../tags/tag93.xml"/><Relationship Id="rId33" Type="http://schemas.openxmlformats.org/officeDocument/2006/relationships/tags" Target="../tags/tag92.xml"/><Relationship Id="rId32" Type="http://schemas.openxmlformats.org/officeDocument/2006/relationships/tags" Target="../tags/tag91.xml"/><Relationship Id="rId31" Type="http://schemas.openxmlformats.org/officeDocument/2006/relationships/tags" Target="../tags/tag90.xml"/><Relationship Id="rId30" Type="http://schemas.openxmlformats.org/officeDocument/2006/relationships/tags" Target="../tags/tag89.xml"/><Relationship Id="rId3" Type="http://schemas.openxmlformats.org/officeDocument/2006/relationships/tags" Target="../tags/tag62.xml"/><Relationship Id="rId29" Type="http://schemas.openxmlformats.org/officeDocument/2006/relationships/tags" Target="../tags/tag88.xml"/><Relationship Id="rId28" Type="http://schemas.openxmlformats.org/officeDocument/2006/relationships/tags" Target="../tags/tag87.xml"/><Relationship Id="rId27" Type="http://schemas.openxmlformats.org/officeDocument/2006/relationships/tags" Target="../tags/tag86.xml"/><Relationship Id="rId26" Type="http://schemas.openxmlformats.org/officeDocument/2006/relationships/tags" Target="../tags/tag85.xml"/><Relationship Id="rId25" Type="http://schemas.openxmlformats.org/officeDocument/2006/relationships/tags" Target="../tags/tag84.xml"/><Relationship Id="rId24" Type="http://schemas.openxmlformats.org/officeDocument/2006/relationships/tags" Target="../tags/tag83.xml"/><Relationship Id="rId23" Type="http://schemas.openxmlformats.org/officeDocument/2006/relationships/tags" Target="../tags/tag82.xml"/><Relationship Id="rId22" Type="http://schemas.openxmlformats.org/officeDocument/2006/relationships/tags" Target="../tags/tag81.xml"/><Relationship Id="rId21" Type="http://schemas.openxmlformats.org/officeDocument/2006/relationships/tags" Target="../tags/tag80.xml"/><Relationship Id="rId20" Type="http://schemas.openxmlformats.org/officeDocument/2006/relationships/tags" Target="../tags/tag79.xml"/><Relationship Id="rId2" Type="http://schemas.openxmlformats.org/officeDocument/2006/relationships/tags" Target="../tags/tag61.xml"/><Relationship Id="rId19" Type="http://schemas.openxmlformats.org/officeDocument/2006/relationships/tags" Target="../tags/tag78.xml"/><Relationship Id="rId18" Type="http://schemas.openxmlformats.org/officeDocument/2006/relationships/tags" Target="../tags/tag77.xml"/><Relationship Id="rId17" Type="http://schemas.openxmlformats.org/officeDocument/2006/relationships/tags" Target="../tags/tag76.xml"/><Relationship Id="rId16" Type="http://schemas.openxmlformats.org/officeDocument/2006/relationships/tags" Target="../tags/tag75.xml"/><Relationship Id="rId15" Type="http://schemas.openxmlformats.org/officeDocument/2006/relationships/tags" Target="../tags/tag74.xml"/><Relationship Id="rId14" Type="http://schemas.openxmlformats.org/officeDocument/2006/relationships/tags" Target="../tags/tag73.xml"/><Relationship Id="rId13" Type="http://schemas.openxmlformats.org/officeDocument/2006/relationships/tags" Target="../tags/tag72.xml"/><Relationship Id="rId12" Type="http://schemas.openxmlformats.org/officeDocument/2006/relationships/tags" Target="../tags/tag71.xml"/><Relationship Id="rId11" Type="http://schemas.openxmlformats.org/officeDocument/2006/relationships/tags" Target="../tags/tag70.xml"/><Relationship Id="rId10" Type="http://schemas.openxmlformats.org/officeDocument/2006/relationships/tags" Target="../tags/tag69.xml"/><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5"/>
          <p:cNvSpPr txBox="1"/>
          <p:nvPr/>
        </p:nvSpPr>
        <p:spPr>
          <a:xfrm>
            <a:off x="5698659" y="3099965"/>
            <a:ext cx="5866754" cy="975995"/>
          </a:xfrm>
          <a:prstGeom prst="rect">
            <a:avLst/>
          </a:prstGeom>
          <a:noFill/>
        </p:spPr>
        <p:txBody>
          <a:bodyPr wrap="square" lIns="91396" tIns="45699" rIns="91396" bIns="45699">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nSpc>
                <a:spcPct val="120000"/>
              </a:lnSpc>
            </a:pPr>
            <a:r>
              <a:rPr lang="zh-CN" altLang="en-US" sz="4800" b="1" dirty="0">
                <a:solidFill>
                  <a:schemeClr val="accent1"/>
                </a:solidFill>
                <a:latin typeface="+mn-lt"/>
                <a:cs typeface="+mn-ea"/>
                <a:sym typeface="+mn-lt"/>
              </a:rPr>
              <a:t>数据化运营基础</a:t>
            </a:r>
            <a:endParaRPr lang="zh-CN" altLang="en-US" sz="4800" b="1" dirty="0">
              <a:solidFill>
                <a:schemeClr val="accent1"/>
              </a:solidFill>
              <a:latin typeface="+mn-lt"/>
              <a:cs typeface="+mn-ea"/>
              <a:sym typeface="+mn-lt"/>
            </a:endParaRPr>
          </a:p>
        </p:txBody>
      </p:sp>
      <p:sp>
        <p:nvSpPr>
          <p:cNvPr id="9" name="TextBox 6"/>
          <p:cNvSpPr txBox="1">
            <a:spLocks noChangeArrowheads="1"/>
          </p:cNvSpPr>
          <p:nvPr/>
        </p:nvSpPr>
        <p:spPr bwMode="auto">
          <a:xfrm>
            <a:off x="5776971" y="3990812"/>
            <a:ext cx="5710129" cy="427990"/>
          </a:xfrm>
          <a:prstGeom prst="rect">
            <a:avLst/>
          </a:prstGeom>
          <a:noFill/>
          <a:ln w="9525">
            <a:noFill/>
            <a:miter lim="800000"/>
          </a:ln>
        </p:spPr>
        <p:txBody>
          <a:bodyPr wrap="square" lIns="121899" tIns="60949" rIns="121899" bIns="60949">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fontAlgn="base"/>
            <a:r>
              <a:rPr lang="zh-CN" altLang="en-US" sz="2000">
                <a:solidFill>
                  <a:schemeClr val="accent1"/>
                </a:solidFill>
                <a:latin typeface="+mn-lt"/>
                <a:ea typeface="+mn-ea"/>
                <a:cs typeface="+mn-ea"/>
                <a:sym typeface="+mn-lt"/>
              </a:rPr>
              <a:t>数据化运营管理（第2版</a:t>
            </a:r>
            <a:r>
              <a:rPr lang="en-US" altLang="zh-CN" sz="2000">
                <a:solidFill>
                  <a:schemeClr val="accent1"/>
                </a:solidFill>
                <a:latin typeface="+mn-lt"/>
                <a:ea typeface="+mn-ea"/>
                <a:cs typeface="+mn-ea"/>
                <a:sym typeface="+mn-lt"/>
              </a:rPr>
              <a:t> </a:t>
            </a:r>
            <a:r>
              <a:rPr lang="zh-CN" altLang="en-US" sz="2000">
                <a:solidFill>
                  <a:schemeClr val="accent1"/>
                </a:solidFill>
                <a:latin typeface="+mn-lt"/>
                <a:ea typeface="+mn-ea"/>
                <a:cs typeface="+mn-ea"/>
                <a:sym typeface="+mn-lt"/>
              </a:rPr>
              <a:t>微课版）</a:t>
            </a:r>
            <a:endParaRPr lang="zh-CN" altLang="en-US" sz="2000">
              <a:solidFill>
                <a:schemeClr val="accent1"/>
              </a:solidFill>
              <a:latin typeface="+mn-lt"/>
              <a:ea typeface="+mn-ea"/>
              <a:cs typeface="+mn-ea"/>
              <a:sym typeface="+mn-lt"/>
            </a:endParaRPr>
          </a:p>
        </p:txBody>
      </p:sp>
      <p:sp>
        <p:nvSpPr>
          <p:cNvPr id="10" name="矩形 9"/>
          <p:cNvSpPr/>
          <p:nvPr/>
        </p:nvSpPr>
        <p:spPr>
          <a:xfrm>
            <a:off x="1881" y="1060"/>
            <a:ext cx="191260" cy="56841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cs typeface="+mn-ea"/>
              <a:sym typeface="+mn-lt"/>
            </a:endParaRPr>
          </a:p>
        </p:txBody>
      </p:sp>
      <p:sp>
        <p:nvSpPr>
          <p:cNvPr id="11" name="矩形 10"/>
          <p:cNvSpPr/>
          <p:nvPr/>
        </p:nvSpPr>
        <p:spPr>
          <a:xfrm>
            <a:off x="11997274" y="3189861"/>
            <a:ext cx="178586" cy="36568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cs typeface="+mn-ea"/>
              <a:sym typeface="+mn-lt"/>
            </a:endParaRPr>
          </a:p>
        </p:txBody>
      </p:sp>
      <p:sp>
        <p:nvSpPr>
          <p:cNvPr id="15" name="TextBox 6"/>
          <p:cNvSpPr txBox="1">
            <a:spLocks noChangeArrowheads="1"/>
          </p:cNvSpPr>
          <p:nvPr/>
        </p:nvSpPr>
        <p:spPr bwMode="auto">
          <a:xfrm>
            <a:off x="5759995" y="2602006"/>
            <a:ext cx="1705242" cy="551180"/>
          </a:xfrm>
          <a:prstGeom prst="rect">
            <a:avLst/>
          </a:prstGeom>
          <a:noFill/>
          <a:ln w="9525">
            <a:noFill/>
            <a:miter lim="800000"/>
          </a:ln>
        </p:spPr>
        <p:txBody>
          <a:bodyPr wrap="square" lIns="121899" tIns="60949" rIns="121899" bIns="60949">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fontAlgn="base"/>
            <a:r>
              <a:rPr lang="zh-CN" altLang="en-US" sz="2800" smtClean="0">
                <a:solidFill>
                  <a:srgbClr val="3A98BC"/>
                </a:solidFill>
                <a:latin typeface="+mn-lt"/>
                <a:ea typeface="+mn-ea"/>
                <a:cs typeface="+mn-ea"/>
                <a:sym typeface="+mn-lt"/>
              </a:rPr>
              <a:t>项目一</a:t>
            </a:r>
            <a:endParaRPr lang="en-US" altLang="zh-CN" sz="2800" dirty="0">
              <a:solidFill>
                <a:srgbClr val="3A98BC"/>
              </a:solidFill>
              <a:latin typeface="+mn-lt"/>
              <a:ea typeface="+mn-ea"/>
              <a:cs typeface="+mn-ea"/>
              <a:sym typeface="+mn-lt"/>
            </a:endParaRPr>
          </a:p>
        </p:txBody>
      </p:sp>
      <p:grpSp>
        <p:nvGrpSpPr>
          <p:cNvPr id="2" name="组合 1"/>
          <p:cNvGrpSpPr/>
          <p:nvPr/>
        </p:nvGrpSpPr>
        <p:grpSpPr>
          <a:xfrm>
            <a:off x="5903270" y="4659496"/>
            <a:ext cx="4635189" cy="361339"/>
            <a:chOff x="5903270" y="4659496"/>
            <a:chExt cx="4635189" cy="361339"/>
          </a:xfrm>
        </p:grpSpPr>
        <p:sp>
          <p:nvSpPr>
            <p:cNvPr id="7" name="TextBox 4"/>
            <p:cNvSpPr txBox="1"/>
            <p:nvPr/>
          </p:nvSpPr>
          <p:spPr>
            <a:xfrm>
              <a:off x="5903270" y="4659496"/>
              <a:ext cx="4635189" cy="361339"/>
            </a:xfrm>
            <a:prstGeom prst="rect">
              <a:avLst/>
            </a:prstGeom>
            <a:solidFill>
              <a:srgbClr val="3A98BC"/>
            </a:solidFill>
            <a:ln>
              <a:solidFill>
                <a:schemeClr val="accent1"/>
              </a:solidFill>
            </a:ln>
          </p:spPr>
          <p:txBody>
            <a:bodyPr wrap="square" lIns="91396" tIns="45699" rIns="91396" bIns="45699">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l" eaLnBrk="1" hangingPunct="1">
                <a:lnSpc>
                  <a:spcPct val="150000"/>
                </a:lnSpc>
              </a:pPr>
              <a:endParaRPr lang="id-ID" altLang="zh-CN" sz="1300" dirty="0">
                <a:solidFill>
                  <a:schemeClr val="accent1"/>
                </a:solidFill>
                <a:latin typeface="+mn-lt"/>
                <a:cs typeface="+mn-ea"/>
                <a:sym typeface="+mn-lt"/>
              </a:endParaRPr>
            </a:p>
          </p:txBody>
        </p:sp>
        <p:pic>
          <p:nvPicPr>
            <p:cNvPr id="16" name="图片 1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095208" y="4665382"/>
              <a:ext cx="1638608" cy="341072"/>
            </a:xfrm>
            <a:prstGeom prst="rect">
              <a:avLst/>
            </a:prstGeom>
          </p:spPr>
        </p:pic>
      </p:grpSp>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318" y="475307"/>
            <a:ext cx="5761775" cy="575289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750" fill="hold"/>
                                        <p:tgtEl>
                                          <p:spTgt spid="15"/>
                                        </p:tgtEl>
                                        <p:attrNameLst>
                                          <p:attrName>ppt_w</p:attrName>
                                        </p:attrNameLst>
                                      </p:cBhvr>
                                      <p:tavLst>
                                        <p:tav tm="0">
                                          <p:val>
                                            <p:fltVal val="0"/>
                                          </p:val>
                                        </p:tav>
                                        <p:tav tm="100000">
                                          <p:val>
                                            <p:strVal val="#ppt_w"/>
                                          </p:val>
                                        </p:tav>
                                      </p:tavLst>
                                    </p:anim>
                                    <p:anim calcmode="lin" valueType="num">
                                      <p:cBhvr>
                                        <p:cTn id="15" dur="750" fill="hold"/>
                                        <p:tgtEl>
                                          <p:spTgt spid="15"/>
                                        </p:tgtEl>
                                        <p:attrNameLst>
                                          <p:attrName>ppt_h</p:attrName>
                                        </p:attrNameLst>
                                      </p:cBhvr>
                                      <p:tavLst>
                                        <p:tav tm="0">
                                          <p:val>
                                            <p:fltVal val="0"/>
                                          </p:val>
                                        </p:tav>
                                        <p:tav tm="100000">
                                          <p:val>
                                            <p:strVal val="#ppt_h"/>
                                          </p:val>
                                        </p:tav>
                                      </p:tavLst>
                                    </p:anim>
                                    <p:animEffect transition="in" filter="fade">
                                      <p:cBhvr>
                                        <p:cTn id="16" dur="750"/>
                                        <p:tgtEl>
                                          <p:spTgt spid="15"/>
                                        </p:tgtEl>
                                      </p:cBhvr>
                                    </p:animEffect>
                                  </p:childTnLst>
                                </p:cTn>
                              </p:par>
                            </p:childTnLst>
                          </p:cTn>
                        </p:par>
                        <p:par>
                          <p:cTn id="17" fill="hold">
                            <p:stCondLst>
                              <p:cond delay="1500"/>
                            </p:stCondLst>
                            <p:childTnLst>
                              <p:par>
                                <p:cTn id="18" presetID="52"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Scale>
                                      <p:cBhvr>
                                        <p:cTn id="20"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8"/>
                                        </p:tgtEl>
                                        <p:attrNameLst>
                                          <p:attrName>ppt_x</p:attrName>
                                          <p:attrName>ppt_y</p:attrName>
                                        </p:attrNameLst>
                                      </p:cBhvr>
                                    </p:animMotion>
                                    <p:animEffect transition="in" filter="fade">
                                      <p:cBhvr>
                                        <p:cTn id="22" dur="1000"/>
                                        <p:tgtEl>
                                          <p:spTgt spid="8"/>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750" fill="hold"/>
                                        <p:tgtEl>
                                          <p:spTgt spid="9"/>
                                        </p:tgtEl>
                                        <p:attrNameLst>
                                          <p:attrName>ppt_w</p:attrName>
                                        </p:attrNameLst>
                                      </p:cBhvr>
                                      <p:tavLst>
                                        <p:tav tm="0">
                                          <p:val>
                                            <p:fltVal val="0"/>
                                          </p:val>
                                        </p:tav>
                                        <p:tav tm="100000">
                                          <p:val>
                                            <p:strVal val="#ppt_w"/>
                                          </p:val>
                                        </p:tav>
                                      </p:tavLst>
                                    </p:anim>
                                    <p:anim calcmode="lin" valueType="num">
                                      <p:cBhvr>
                                        <p:cTn id="27" dur="750" fill="hold"/>
                                        <p:tgtEl>
                                          <p:spTgt spid="9"/>
                                        </p:tgtEl>
                                        <p:attrNameLst>
                                          <p:attrName>ppt_h</p:attrName>
                                        </p:attrNameLst>
                                      </p:cBhvr>
                                      <p:tavLst>
                                        <p:tav tm="0">
                                          <p:val>
                                            <p:fltVal val="0"/>
                                          </p:val>
                                        </p:tav>
                                        <p:tav tm="100000">
                                          <p:val>
                                            <p:strVal val="#ppt_h"/>
                                          </p:val>
                                        </p:tav>
                                      </p:tavLst>
                                    </p:anim>
                                    <p:animEffect transition="in" filter="fade">
                                      <p:cBhvr>
                                        <p:cTn id="28" dur="750"/>
                                        <p:tgtEl>
                                          <p:spTgt spid="9"/>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1" grpId="0" animBg="1"/>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mn-lt"/>
                <a:ea typeface="+mn-ea"/>
                <a:cs typeface="+mn-ea"/>
                <a:sym typeface="+mn-lt"/>
              </a:rPr>
              <a:t> </a:t>
            </a:r>
            <a:r>
              <a:rPr lang="zh-CN" altLang="en-US" dirty="0" smtClean="0">
                <a:latin typeface="+mn-lt"/>
                <a:ea typeface="+mn-ea"/>
                <a:cs typeface="+mn-ea"/>
                <a:sym typeface="+mn-lt"/>
              </a:rPr>
              <a:t>任务实战</a:t>
            </a:r>
            <a:r>
              <a:rPr lang="zh-CN" altLang="en-US" dirty="0">
                <a:latin typeface="+mn-lt"/>
                <a:ea typeface="+mn-ea"/>
                <a:cs typeface="+mn-ea"/>
                <a:sym typeface="+mn-lt"/>
              </a:rPr>
              <a:t>：使用生意参谋体验数据化运营</a:t>
            </a:r>
            <a:endParaRPr lang="zh-CN" altLang="en-US" dirty="0">
              <a:latin typeface="+mn-lt"/>
              <a:ea typeface="+mn-ea"/>
              <a:cs typeface="+mn-ea"/>
              <a:sym typeface="+mn-lt"/>
            </a:endParaRPr>
          </a:p>
        </p:txBody>
      </p:sp>
      <p:sp>
        <p:nvSpPr>
          <p:cNvPr id="7" name="文本框 5"/>
          <p:cNvSpPr txBox="1">
            <a:spLocks noChangeArrowheads="1"/>
          </p:cNvSpPr>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任务实施</a:t>
            </a:r>
            <a:endParaRPr lang="zh-CN" altLang="en-US" sz="2400" b="1" dirty="0" smtClean="0">
              <a:solidFill>
                <a:schemeClr val="accent1"/>
              </a:solidFill>
              <a:latin typeface="+mn-lt"/>
              <a:ea typeface="+mn-ea"/>
              <a:cs typeface="+mn-ea"/>
              <a:sym typeface="+mn-lt"/>
            </a:endParaRPr>
          </a:p>
        </p:txBody>
      </p:sp>
      <p:sp>
        <p:nvSpPr>
          <p:cNvPr id="6" name="矩形 5"/>
          <p:cNvSpPr/>
          <p:nvPr/>
        </p:nvSpPr>
        <p:spPr>
          <a:xfrm>
            <a:off x="6591890" y="3816915"/>
            <a:ext cx="4736133" cy="33855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6589350" y="3816914"/>
            <a:ext cx="4738025" cy="338554"/>
          </a:xfrm>
          <a:prstGeom prst="rect">
            <a:avLst/>
          </a:prstGeom>
          <a:noFill/>
        </p:spPr>
        <p:txBody>
          <a:bodyPr wrap="square" rtlCol="0">
            <a:spAutoFit/>
          </a:bodyPr>
          <a:lstStyle/>
          <a:p>
            <a:pPr algn="ctr"/>
            <a:r>
              <a:rPr lang="en-US" sz="1600" dirty="0" smtClean="0"/>
              <a:t> (2)查看店铺整体数据</a:t>
            </a:r>
            <a:endParaRPr lang="en-US" sz="1600" dirty="0" smtClean="0"/>
          </a:p>
        </p:txBody>
      </p:sp>
      <p:pic>
        <p:nvPicPr>
          <p:cNvPr id="4" name="图片 3"/>
          <p:cNvPicPr>
            <a:picLocks noChangeAspect="1"/>
          </p:cNvPicPr>
          <p:nvPr>
            <p:custDataLst>
              <p:tags r:id="rId1"/>
            </p:custDataLst>
          </p:nvPr>
        </p:nvPicPr>
        <p:blipFill>
          <a:blip r:embed="rId2"/>
          <a:stretch>
            <a:fillRect/>
          </a:stretch>
        </p:blipFill>
        <p:spPr>
          <a:xfrm>
            <a:off x="581660" y="2108982"/>
            <a:ext cx="5412740" cy="1525340"/>
          </a:xfrm>
          <a:prstGeom prst="rect">
            <a:avLst/>
          </a:prstGeom>
        </p:spPr>
      </p:pic>
      <p:pic>
        <p:nvPicPr>
          <p:cNvPr id="8" name="图片 7"/>
          <p:cNvPicPr>
            <a:picLocks noChangeAspect="1"/>
          </p:cNvPicPr>
          <p:nvPr>
            <p:custDataLst>
              <p:tags r:id="rId3"/>
            </p:custDataLst>
          </p:nvPr>
        </p:nvPicPr>
        <p:blipFill>
          <a:blip r:embed="rId4"/>
          <a:stretch>
            <a:fillRect/>
          </a:stretch>
        </p:blipFill>
        <p:spPr>
          <a:xfrm>
            <a:off x="6589350" y="1484242"/>
            <a:ext cx="4738025" cy="2150080"/>
          </a:xfrm>
          <a:prstGeom prst="rect">
            <a:avLst/>
          </a:prstGeom>
        </p:spPr>
      </p:pic>
      <p:sp>
        <p:nvSpPr>
          <p:cNvPr id="9" name="矩形 8"/>
          <p:cNvSpPr/>
          <p:nvPr>
            <p:custDataLst>
              <p:tags r:id="rId5"/>
            </p:custDataLst>
          </p:nvPr>
        </p:nvSpPr>
        <p:spPr>
          <a:xfrm>
            <a:off x="581661" y="3751510"/>
            <a:ext cx="5251662" cy="33855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custDataLst>
              <p:tags r:id="rId6"/>
            </p:custDataLst>
          </p:nvPr>
        </p:nvSpPr>
        <p:spPr>
          <a:xfrm>
            <a:off x="707390" y="3751509"/>
            <a:ext cx="5147310" cy="338554"/>
          </a:xfrm>
          <a:prstGeom prst="rect">
            <a:avLst/>
          </a:prstGeom>
          <a:noFill/>
        </p:spPr>
        <p:txBody>
          <a:bodyPr wrap="square" rtlCol="0">
            <a:spAutoFit/>
          </a:bodyPr>
          <a:lstStyle/>
          <a:p>
            <a:pPr algn="ctr"/>
            <a:r>
              <a:rPr lang="zh-CN" altLang="en-US" sz="1600" dirty="0" smtClean="0"/>
              <a:t>（</a:t>
            </a:r>
            <a:r>
              <a:rPr lang="en-US" altLang="zh-CN" sz="1600" dirty="0" smtClean="0"/>
              <a:t>1</a:t>
            </a:r>
            <a:r>
              <a:rPr lang="zh-CN" altLang="en-US" sz="1600" dirty="0" smtClean="0"/>
              <a:t>）</a:t>
            </a:r>
            <a:r>
              <a:rPr sz="1600" dirty="0" smtClean="0"/>
              <a:t>查看实时概况和店铺概况数据</a:t>
            </a:r>
            <a:endParaRPr lang="en-US" sz="1600" dirty="0" smtClean="0"/>
          </a:p>
        </p:txBody>
      </p:sp>
      <p:sp>
        <p:nvSpPr>
          <p:cNvPr id="11" name="矩形 10"/>
          <p:cNvSpPr/>
          <p:nvPr>
            <p:custDataLst>
              <p:tags r:id="rId7"/>
            </p:custDataLst>
          </p:nvPr>
        </p:nvSpPr>
        <p:spPr>
          <a:xfrm>
            <a:off x="6416040" y="6349684"/>
            <a:ext cx="5230311" cy="33855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p:cNvSpPr txBox="1"/>
          <p:nvPr>
            <p:custDataLst>
              <p:tags r:id="rId8"/>
            </p:custDataLst>
          </p:nvPr>
        </p:nvSpPr>
        <p:spPr>
          <a:xfrm>
            <a:off x="6413501" y="6349683"/>
            <a:ext cx="5232400" cy="338554"/>
          </a:xfrm>
          <a:prstGeom prst="rect">
            <a:avLst/>
          </a:prstGeom>
          <a:noFill/>
        </p:spPr>
        <p:txBody>
          <a:bodyPr wrap="square" rtlCol="0">
            <a:spAutoFit/>
          </a:bodyPr>
          <a:lstStyle/>
          <a:p>
            <a:pPr algn="ctr"/>
            <a:r>
              <a:rPr lang="en-US" sz="1600" dirty="0" smtClean="0"/>
              <a:t> (4)查看店铺近一周的转化数据</a:t>
            </a:r>
            <a:endParaRPr lang="en-US" sz="1600" dirty="0" smtClean="0"/>
          </a:p>
        </p:txBody>
      </p:sp>
      <p:sp>
        <p:nvSpPr>
          <p:cNvPr id="13" name="矩形 12"/>
          <p:cNvSpPr/>
          <p:nvPr>
            <p:custDataLst>
              <p:tags r:id="rId9"/>
            </p:custDataLst>
          </p:nvPr>
        </p:nvSpPr>
        <p:spPr>
          <a:xfrm>
            <a:off x="584201" y="6349684"/>
            <a:ext cx="5391602" cy="33855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custDataLst>
              <p:tags r:id="rId10"/>
            </p:custDataLst>
          </p:nvPr>
        </p:nvSpPr>
        <p:spPr>
          <a:xfrm>
            <a:off x="709930" y="6349683"/>
            <a:ext cx="5284470" cy="338554"/>
          </a:xfrm>
          <a:prstGeom prst="rect">
            <a:avLst/>
          </a:prstGeom>
          <a:noFill/>
        </p:spPr>
        <p:txBody>
          <a:bodyPr wrap="square" rtlCol="0">
            <a:spAutoFit/>
          </a:bodyPr>
          <a:lstStyle/>
          <a:p>
            <a:pPr algn="ctr"/>
            <a:r>
              <a:rPr lang="zh-CN" altLang="en-US" sz="1600" dirty="0" smtClean="0"/>
              <a:t>（</a:t>
            </a:r>
            <a:r>
              <a:rPr lang="en-US" altLang="zh-CN" sz="1600" dirty="0" smtClean="0"/>
              <a:t>3</a:t>
            </a:r>
            <a:r>
              <a:rPr lang="zh-CN" altLang="en-US" sz="1600" dirty="0" smtClean="0"/>
              <a:t>）</a:t>
            </a:r>
            <a:r>
              <a:rPr sz="1600" dirty="0" smtClean="0"/>
              <a:t>查看店铺近 3 个月的流量数据</a:t>
            </a:r>
            <a:endParaRPr sz="1600" dirty="0" smtClean="0"/>
          </a:p>
        </p:txBody>
      </p:sp>
      <p:pic>
        <p:nvPicPr>
          <p:cNvPr id="15" name="图片 14"/>
          <p:cNvPicPr>
            <a:picLocks noChangeAspect="1"/>
          </p:cNvPicPr>
          <p:nvPr>
            <p:custDataLst>
              <p:tags r:id="rId11"/>
            </p:custDataLst>
          </p:nvPr>
        </p:nvPicPr>
        <p:blipFill>
          <a:blip r:embed="rId12"/>
          <a:stretch>
            <a:fillRect/>
          </a:stretch>
        </p:blipFill>
        <p:spPr>
          <a:xfrm>
            <a:off x="581661" y="4433211"/>
            <a:ext cx="5412740" cy="1822255"/>
          </a:xfrm>
          <a:prstGeom prst="rect">
            <a:avLst/>
          </a:prstGeom>
        </p:spPr>
      </p:pic>
      <p:pic>
        <p:nvPicPr>
          <p:cNvPr id="16" name="图片 15"/>
          <p:cNvPicPr>
            <a:picLocks noChangeAspect="1"/>
          </p:cNvPicPr>
          <p:nvPr>
            <p:custDataLst>
              <p:tags r:id="rId13"/>
            </p:custDataLst>
          </p:nvPr>
        </p:nvPicPr>
        <p:blipFill rotWithShape="1">
          <a:blip r:embed="rId14"/>
          <a:srcRect r="8490"/>
          <a:stretch>
            <a:fillRect/>
          </a:stretch>
        </p:blipFill>
        <p:spPr>
          <a:xfrm>
            <a:off x="6413501" y="4807196"/>
            <a:ext cx="5125698" cy="141961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a:spLocks noChangeArrowheads="1"/>
          </p:cNvSpPr>
          <p:nvPr>
            <p:custDataLst>
              <p:tags r:id="rId1"/>
            </p:custDataLst>
          </p:nvPr>
        </p:nvSpPr>
        <p:spPr bwMode="auto">
          <a:xfrm>
            <a:off x="0" y="4828822"/>
            <a:ext cx="12190413" cy="2030766"/>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248000" rIns="252000" anchor="ctr"/>
          <a:lstStyle/>
          <a:p>
            <a:pPr algn="just">
              <a:lnSpc>
                <a:spcPct val="130000"/>
              </a:lnSpc>
              <a:spcBef>
                <a:spcPts val="600"/>
              </a:spcBef>
              <a:spcAft>
                <a:spcPts val="600"/>
              </a:spcAft>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标题 3"/>
          <p:cNvSpPr>
            <a:spLocks noGrp="1"/>
          </p:cNvSpPr>
          <p:nvPr>
            <p:ph type="title"/>
            <p:custDataLst>
              <p:tags r:id="rId2"/>
            </p:custDataLst>
          </p:nvPr>
        </p:nvSpPr>
        <p:spPr/>
        <p:txBody>
          <a:bodyPr/>
          <a:lstStyle/>
          <a:p>
            <a:r>
              <a:rPr lang="zh-CN" altLang="en-US" dirty="0">
                <a:latin typeface="+mn-lt"/>
                <a:ea typeface="+mn-ea"/>
                <a:cs typeface="+mn-ea"/>
                <a:sym typeface="+mn-lt"/>
              </a:rPr>
              <a:t> </a:t>
            </a:r>
            <a:r>
              <a:rPr lang="zh-CN" altLang="en-US" dirty="0" smtClean="0">
                <a:latin typeface="+mn-lt"/>
                <a:ea typeface="+mn-ea"/>
                <a:cs typeface="+mn-ea"/>
                <a:sym typeface="+mn-lt"/>
              </a:rPr>
              <a:t>任务实战</a:t>
            </a:r>
            <a:r>
              <a:rPr lang="zh-CN" altLang="en-US" dirty="0">
                <a:latin typeface="+mn-lt"/>
                <a:ea typeface="+mn-ea"/>
                <a:cs typeface="+mn-ea"/>
                <a:sym typeface="+mn-lt"/>
              </a:rPr>
              <a:t>：使用生意参谋体验数据化运营</a:t>
            </a:r>
            <a:endParaRPr lang="zh-CN" altLang="en-US" dirty="0">
              <a:latin typeface="+mn-lt"/>
              <a:ea typeface="+mn-ea"/>
              <a:cs typeface="+mn-ea"/>
              <a:sym typeface="+mn-lt"/>
            </a:endParaRPr>
          </a:p>
        </p:txBody>
      </p:sp>
      <p:sp>
        <p:nvSpPr>
          <p:cNvPr id="7" name="文本框 5"/>
          <p:cNvSpPr txBox="1">
            <a:spLocks noChangeArrowheads="1"/>
          </p:cNvSpPr>
          <p:nvPr>
            <p:custDataLst>
              <p:tags r:id="rId3"/>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任务实施</a:t>
            </a:r>
            <a:endParaRPr lang="zh-CN" altLang="en-US" sz="2400" b="1" dirty="0" smtClean="0">
              <a:solidFill>
                <a:schemeClr val="accent1"/>
              </a:solidFill>
              <a:latin typeface="+mn-lt"/>
              <a:ea typeface="+mn-ea"/>
              <a:cs typeface="+mn-ea"/>
              <a:sym typeface="+mn-lt"/>
            </a:endParaRPr>
          </a:p>
        </p:txBody>
      </p:sp>
      <p:pic>
        <p:nvPicPr>
          <p:cNvPr id="5" name="图片 4"/>
          <p:cNvPicPr>
            <a:picLocks noChangeAspect="1"/>
          </p:cNvPicPr>
          <p:nvPr>
            <p:custDataLst>
              <p:tags r:id="rId4"/>
            </p:custDataLst>
          </p:nvPr>
        </p:nvPicPr>
        <p:blipFill>
          <a:blip r:embed="rId5"/>
          <a:stretch>
            <a:fillRect/>
          </a:stretch>
        </p:blipFill>
        <p:spPr>
          <a:xfrm>
            <a:off x="215900" y="1385645"/>
            <a:ext cx="5102131" cy="2826385"/>
          </a:xfrm>
          <a:prstGeom prst="rect">
            <a:avLst/>
          </a:prstGeom>
        </p:spPr>
      </p:pic>
      <p:sp>
        <p:nvSpPr>
          <p:cNvPr id="6" name="矩形 5"/>
          <p:cNvSpPr/>
          <p:nvPr>
            <p:custDataLst>
              <p:tags r:id="rId6"/>
            </p:custDataLst>
          </p:nvPr>
        </p:nvSpPr>
        <p:spPr>
          <a:xfrm>
            <a:off x="218440" y="4359351"/>
            <a:ext cx="5100166" cy="3504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custDataLst>
              <p:tags r:id="rId7"/>
            </p:custDataLst>
          </p:nvPr>
        </p:nvSpPr>
        <p:spPr>
          <a:xfrm>
            <a:off x="215900" y="4359350"/>
            <a:ext cx="5102131" cy="338554"/>
          </a:xfrm>
          <a:prstGeom prst="rect">
            <a:avLst/>
          </a:prstGeom>
          <a:noFill/>
        </p:spPr>
        <p:txBody>
          <a:bodyPr wrap="square" rtlCol="0">
            <a:spAutoFit/>
          </a:bodyPr>
          <a:lstStyle/>
          <a:p>
            <a:pPr algn="ctr"/>
            <a:r>
              <a:rPr lang="en-US" sz="1600" dirty="0" smtClean="0"/>
              <a:t> (5)查看店铺核心流量数据</a:t>
            </a:r>
            <a:endParaRPr lang="en-US" sz="1600" dirty="0" smtClean="0"/>
          </a:p>
        </p:txBody>
      </p:sp>
      <p:sp>
        <p:nvSpPr>
          <p:cNvPr id="9" name="矩形 8"/>
          <p:cNvSpPr/>
          <p:nvPr>
            <p:custDataLst>
              <p:tags r:id="rId8"/>
            </p:custDataLst>
          </p:nvPr>
        </p:nvSpPr>
        <p:spPr>
          <a:xfrm>
            <a:off x="5734885" y="6425884"/>
            <a:ext cx="5504903" cy="3504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custDataLst>
              <p:tags r:id="rId9"/>
            </p:custDataLst>
          </p:nvPr>
        </p:nvSpPr>
        <p:spPr>
          <a:xfrm>
            <a:off x="5732345" y="6425883"/>
            <a:ext cx="5507155" cy="338554"/>
          </a:xfrm>
          <a:prstGeom prst="rect">
            <a:avLst/>
          </a:prstGeom>
          <a:noFill/>
        </p:spPr>
        <p:txBody>
          <a:bodyPr wrap="square" rtlCol="0">
            <a:spAutoFit/>
          </a:bodyPr>
          <a:lstStyle/>
          <a:p>
            <a:pPr algn="ctr"/>
            <a:r>
              <a:rPr lang="en-US" sz="1600" dirty="0" smtClean="0"/>
              <a:t> (7)查看店铺交易终端数据</a:t>
            </a:r>
            <a:endParaRPr lang="en-US" sz="1600" dirty="0" smtClean="0"/>
          </a:p>
        </p:txBody>
      </p:sp>
      <p:sp>
        <p:nvSpPr>
          <p:cNvPr id="11" name="矩形 10"/>
          <p:cNvSpPr/>
          <p:nvPr>
            <p:custDataLst>
              <p:tags r:id="rId10"/>
            </p:custDataLst>
          </p:nvPr>
        </p:nvSpPr>
        <p:spPr>
          <a:xfrm>
            <a:off x="5734885" y="3610809"/>
            <a:ext cx="5490056" cy="3504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p:cNvSpPr txBox="1"/>
          <p:nvPr>
            <p:custDataLst>
              <p:tags r:id="rId11"/>
            </p:custDataLst>
          </p:nvPr>
        </p:nvSpPr>
        <p:spPr>
          <a:xfrm>
            <a:off x="5860615" y="3610808"/>
            <a:ext cx="5378885" cy="338554"/>
          </a:xfrm>
          <a:prstGeom prst="rect">
            <a:avLst/>
          </a:prstGeom>
          <a:noFill/>
        </p:spPr>
        <p:txBody>
          <a:bodyPr wrap="square" rtlCol="0">
            <a:spAutoFit/>
          </a:bodyPr>
          <a:lstStyle/>
          <a:p>
            <a:pPr algn="ctr"/>
            <a:r>
              <a:rPr lang="zh-CN" altLang="en-US" sz="1600" dirty="0" smtClean="0"/>
              <a:t>（</a:t>
            </a:r>
            <a:r>
              <a:rPr lang="en-US" altLang="zh-CN" sz="1600" dirty="0" smtClean="0"/>
              <a:t>6</a:t>
            </a:r>
            <a:r>
              <a:rPr lang="zh-CN" altLang="en-US" sz="1600" dirty="0" smtClean="0"/>
              <a:t>）</a:t>
            </a:r>
            <a:r>
              <a:rPr sz="1600" dirty="0" smtClean="0"/>
              <a:t>查看店铺交易概况数据</a:t>
            </a:r>
            <a:endParaRPr sz="1600" dirty="0" smtClean="0"/>
          </a:p>
        </p:txBody>
      </p:sp>
      <p:pic>
        <p:nvPicPr>
          <p:cNvPr id="13" name="图片 12"/>
          <p:cNvPicPr>
            <a:picLocks noChangeAspect="1"/>
          </p:cNvPicPr>
          <p:nvPr>
            <p:custDataLst>
              <p:tags r:id="rId12"/>
            </p:custDataLst>
          </p:nvPr>
        </p:nvPicPr>
        <p:blipFill>
          <a:blip r:embed="rId13"/>
          <a:stretch>
            <a:fillRect/>
          </a:stretch>
        </p:blipFill>
        <p:spPr>
          <a:xfrm>
            <a:off x="5732345" y="1385645"/>
            <a:ext cx="5507155" cy="2091289"/>
          </a:xfrm>
          <a:prstGeom prst="rect">
            <a:avLst/>
          </a:prstGeom>
        </p:spPr>
      </p:pic>
      <p:pic>
        <p:nvPicPr>
          <p:cNvPr id="14" name="图片 13"/>
          <p:cNvPicPr>
            <a:picLocks noChangeAspect="1"/>
          </p:cNvPicPr>
          <p:nvPr>
            <p:custDataLst>
              <p:tags r:id="rId14"/>
            </p:custDataLst>
          </p:nvPr>
        </p:nvPicPr>
        <p:blipFill>
          <a:blip r:embed="rId15"/>
          <a:stretch>
            <a:fillRect/>
          </a:stretch>
        </p:blipFill>
        <p:spPr>
          <a:xfrm>
            <a:off x="5734885" y="4359350"/>
            <a:ext cx="5504615" cy="205459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5"/>
          <p:cNvSpPr/>
          <p:nvPr>
            <p:custDataLst>
              <p:tags r:id="rId1"/>
            </p:custDataLst>
          </p:nvPr>
        </p:nvSpPr>
        <p:spPr>
          <a:xfrm flipH="1">
            <a:off x="9499852" y="742533"/>
            <a:ext cx="2688681" cy="522982"/>
          </a:xfrm>
          <a:prstGeom prst="rect">
            <a:avLst/>
          </a:prstGeom>
          <a:solidFill>
            <a:schemeClr val="accent1"/>
          </a:solidFill>
          <a:ln w="9525">
            <a:noFill/>
          </a:ln>
        </p:spPr>
        <p:txBody>
          <a:bodyPr wrap="square" lIns="91396" tIns="45699" rIns="91396" bIns="45699" rtlCol="0" anchor="t">
            <a:spAutoFit/>
          </a:bodyPr>
          <a:lstStyle/>
          <a:p>
            <a:pPr lvl="0" algn="ctr"/>
            <a:r>
              <a:rPr lang="en-US" altLang="zh-CN" sz="2800" dirty="0">
                <a:solidFill>
                  <a:schemeClr val="bg1"/>
                </a:solidFill>
                <a:cs typeface="+mn-ea"/>
                <a:sym typeface="+mn-lt"/>
              </a:rPr>
              <a:t>CONTENTS</a:t>
            </a:r>
            <a:endParaRPr lang="en-US" altLang="zh-CN" sz="2800" dirty="0">
              <a:solidFill>
                <a:schemeClr val="bg1"/>
              </a:solidFill>
              <a:cs typeface="+mn-ea"/>
              <a:sym typeface="+mn-lt"/>
            </a:endParaRPr>
          </a:p>
        </p:txBody>
      </p:sp>
      <p:sp>
        <p:nvSpPr>
          <p:cNvPr id="5" name="TextBox 25"/>
          <p:cNvSpPr txBox="1"/>
          <p:nvPr>
            <p:custDataLst>
              <p:tags r:id="rId2"/>
            </p:custDataLst>
          </p:nvPr>
        </p:nvSpPr>
        <p:spPr>
          <a:xfrm flipH="1">
            <a:off x="8974264" y="1318376"/>
            <a:ext cx="959686" cy="461431"/>
          </a:xfrm>
          <a:prstGeom prst="rect">
            <a:avLst/>
          </a:prstGeom>
          <a:noFill/>
        </p:spPr>
        <p:txBody>
          <a:bodyPr wrap="square" lIns="91396" tIns="45699" rIns="91396" bIns="45699" rtlCol="0">
            <a:spAutoFit/>
            <a:scene3d>
              <a:camera prst="orthographicFront"/>
              <a:lightRig rig="threePt" dir="t"/>
            </a:scene3d>
          </a:bodyPr>
          <a:lstStyle/>
          <a:p>
            <a:pPr lvl="0" algn="r" fontAlgn="base"/>
            <a:r>
              <a:rPr lang="zh-CN" altLang="en-US" b="1" noProof="1">
                <a:solidFill>
                  <a:schemeClr val="accent1"/>
                </a:solidFill>
                <a:cs typeface="+mn-ea"/>
                <a:sym typeface="+mn-lt"/>
              </a:rPr>
              <a:t>目 录 </a:t>
            </a:r>
            <a:endParaRPr lang="zh-CN" altLang="en-US" b="1" noProof="1">
              <a:solidFill>
                <a:schemeClr val="accent1"/>
              </a:solidFill>
              <a:cs typeface="+mn-ea"/>
              <a:sym typeface="+mn-lt"/>
            </a:endParaRPr>
          </a:p>
        </p:txBody>
      </p:sp>
      <p:sp>
        <p:nvSpPr>
          <p:cNvPr id="6" name="MH_Entry_1">
            <a:hlinkClick r:id="" action="ppaction://noaction"/>
          </p:cNvPr>
          <p:cNvSpPr txBox="1"/>
          <p:nvPr>
            <p:custDataLst>
              <p:tags r:id="rId3"/>
            </p:custDataLst>
          </p:nvPr>
        </p:nvSpPr>
        <p:spPr>
          <a:xfrm>
            <a:off x="1132211" y="1848326"/>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tx1">
              <a:lumMod val="50000"/>
              <a:lumOff val="50000"/>
            </a:schemeClr>
          </a:solidFill>
          <a:ln>
            <a:noFill/>
          </a:ln>
        </p:spPr>
        <p:txBody>
          <a:bodyPr wrap="square" lIns="71966" tIns="0" rIns="287860" bIns="0" anchor="ctr">
            <a:normAutofit/>
          </a:bodyPr>
          <a:lstStyle/>
          <a:p>
            <a:pPr lvl="0" algn="ctr">
              <a:buClrTx/>
              <a:buSzTx/>
              <a:buFontTx/>
            </a:pPr>
            <a:r>
              <a:rPr lang="zh-CN" altLang="en-US" smtClean="0">
                <a:solidFill>
                  <a:schemeClr val="bg1"/>
                </a:solidFill>
                <a:cs typeface="+mn-ea"/>
                <a:sym typeface="+mn-lt"/>
              </a:rPr>
              <a:t>了解数据化运营</a:t>
            </a:r>
            <a:endParaRPr lang="zh-CN" altLang="en-US" smtClean="0">
              <a:solidFill>
                <a:schemeClr val="bg1"/>
              </a:solidFill>
              <a:cs typeface="+mn-ea"/>
              <a:sym typeface="+mn-lt"/>
            </a:endParaRPr>
          </a:p>
        </p:txBody>
      </p:sp>
      <p:sp>
        <p:nvSpPr>
          <p:cNvPr id="7" name="MH_Number_1">
            <a:hlinkClick r:id="" action="ppaction://noaction"/>
          </p:cNvPr>
          <p:cNvSpPr/>
          <p:nvPr>
            <p:custDataLst>
              <p:tags r:id="rId4"/>
            </p:custDataLst>
          </p:nvPr>
        </p:nvSpPr>
        <p:spPr>
          <a:xfrm>
            <a:off x="5017229" y="3038377"/>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accent1"/>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buClrTx/>
              <a:buSzTx/>
              <a:buFontTx/>
            </a:pPr>
            <a:r>
              <a:rPr lang="zh-CN" altLang="en-US" dirty="0" smtClean="0">
                <a:solidFill>
                  <a:schemeClr val="accent1"/>
                </a:solidFill>
                <a:cs typeface="+mn-ea"/>
                <a:sym typeface="+mn-lt"/>
              </a:rPr>
              <a:t>任务二</a:t>
            </a:r>
            <a:endParaRPr lang="zh-CN" altLang="en-US" dirty="0" smtClean="0">
              <a:solidFill>
                <a:schemeClr val="accent1"/>
              </a:solidFill>
              <a:cs typeface="+mn-ea"/>
              <a:sym typeface="+mn-lt"/>
            </a:endParaRPr>
          </a:p>
        </p:txBody>
      </p:sp>
      <p:sp>
        <p:nvSpPr>
          <p:cNvPr id="8" name="MH_Entry_2">
            <a:hlinkClick r:id="" action="ppaction://noaction"/>
          </p:cNvPr>
          <p:cNvSpPr txBox="1"/>
          <p:nvPr>
            <p:custDataLst>
              <p:tags r:id="rId5"/>
            </p:custDataLst>
          </p:nvPr>
        </p:nvSpPr>
        <p:spPr>
          <a:xfrm>
            <a:off x="1132211" y="3114229"/>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accent1"/>
          </a:solidFill>
          <a:ln>
            <a:noFill/>
          </a:ln>
        </p:spPr>
        <p:txBody>
          <a:bodyPr wrap="square" lIns="71966" tIns="0" rIns="287860" bIns="0" anchor="ctr">
            <a:noAutofit/>
          </a:bodyPr>
          <a:lstStyle/>
          <a:p>
            <a:pPr lvl="0" algn="ctr">
              <a:buClrTx/>
              <a:buSzTx/>
              <a:buFontTx/>
            </a:pPr>
            <a:r>
              <a:rPr lang="zh-CN" altLang="en-US" sz="2000" smtClean="0">
                <a:solidFill>
                  <a:schemeClr val="bg1"/>
                </a:solidFill>
                <a:cs typeface="+mn-ea"/>
                <a:sym typeface="+mn-lt"/>
              </a:rPr>
              <a:t>了解数据化运营的基本思维</a:t>
            </a:r>
            <a:endParaRPr lang="zh-CN" altLang="en-US" sz="2000" smtClean="0">
              <a:solidFill>
                <a:schemeClr val="bg1"/>
              </a:solidFill>
              <a:cs typeface="+mn-ea"/>
              <a:sym typeface="+mn-lt"/>
            </a:endParaRPr>
          </a:p>
        </p:txBody>
      </p:sp>
      <p:sp>
        <p:nvSpPr>
          <p:cNvPr id="14" name="MH_Number_1">
            <a:hlinkClick r:id="" action="ppaction://noaction"/>
          </p:cNvPr>
          <p:cNvSpPr/>
          <p:nvPr>
            <p:custDataLst>
              <p:tags r:id="rId6"/>
            </p:custDataLst>
          </p:nvPr>
        </p:nvSpPr>
        <p:spPr>
          <a:xfrm>
            <a:off x="5016594" y="1776585"/>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tx1">
                <a:lumMod val="50000"/>
                <a:lumOff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buClrTx/>
              <a:buSzTx/>
              <a:buFontTx/>
            </a:pPr>
            <a:r>
              <a:rPr lang="zh-CN" altLang="en-US" smtClean="0">
                <a:solidFill>
                  <a:schemeClr val="tx1">
                    <a:lumMod val="50000"/>
                    <a:lumOff val="50000"/>
                  </a:schemeClr>
                </a:solidFill>
                <a:cs typeface="+mn-ea"/>
                <a:sym typeface="+mn-lt"/>
              </a:rPr>
              <a:t>任务一</a:t>
            </a:r>
            <a:endParaRPr lang="zh-CN" altLang="en-US" smtClean="0">
              <a:solidFill>
                <a:schemeClr val="tx1">
                  <a:lumMod val="50000"/>
                  <a:lumOff val="50000"/>
                </a:schemeClr>
              </a:solidFill>
              <a:cs typeface="+mn-ea"/>
              <a:sym typeface="+mn-lt"/>
            </a:endParaRPr>
          </a:p>
        </p:txBody>
      </p:sp>
      <p:pic>
        <p:nvPicPr>
          <p:cNvPr id="11" name="图片 10"/>
          <p:cNvPicPr>
            <a:picLocks noChangeAspect="1"/>
          </p:cNvPicPr>
          <p:nvPr>
            <p:custDataLst>
              <p:tags r:id="rId7"/>
            </p:custDataLst>
          </p:nvPr>
        </p:nvPicPr>
        <p:blipFill>
          <a:blip r:embed="rId8">
            <a:extLst>
              <a:ext uri="{28A0092B-C50C-407E-A947-70E740481C1C}">
                <a14:useLocalDpi xmlns:a14="http://schemas.microsoft.com/office/drawing/2010/main" val="0"/>
              </a:ext>
            </a:extLst>
          </a:blip>
          <a:stretch>
            <a:fillRect/>
          </a:stretch>
        </p:blipFill>
        <p:spPr>
          <a:xfrm>
            <a:off x="7661756" y="1843973"/>
            <a:ext cx="4526777" cy="4519803"/>
          </a:xfrm>
          <a:prstGeom prst="rect">
            <a:avLst/>
          </a:prstGeom>
        </p:spPr>
      </p:pic>
      <p:sp>
        <p:nvSpPr>
          <p:cNvPr id="9" name="MH_Entry_2">
            <a:hlinkClick r:id="" action="ppaction://noaction"/>
          </p:cNvPr>
          <p:cNvSpPr txBox="1"/>
          <p:nvPr>
            <p:custDataLst>
              <p:tags r:id="rId9"/>
            </p:custDataLst>
          </p:nvPr>
        </p:nvSpPr>
        <p:spPr>
          <a:xfrm>
            <a:off x="1127131" y="5551884"/>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tx1">
              <a:lumMod val="50000"/>
              <a:lumOff val="50000"/>
            </a:schemeClr>
          </a:solidFill>
          <a:ln>
            <a:noFill/>
          </a:ln>
        </p:spPr>
        <p:txBody>
          <a:bodyPr wrap="square" lIns="71966" tIns="0" rIns="287860" bIns="0" anchor="ctr">
            <a:normAutofit/>
          </a:bodyPr>
          <a:lstStyle/>
          <a:p>
            <a:pPr algn="ctr"/>
            <a:r>
              <a:rPr lang="zh-CN" altLang="en-US" dirty="0" smtClean="0">
                <a:solidFill>
                  <a:schemeClr val="bg1"/>
                </a:solidFill>
                <a:cs typeface="+mn-ea"/>
                <a:sym typeface="+mn-lt"/>
              </a:rPr>
              <a:t>综合实训</a:t>
            </a:r>
            <a:endParaRPr lang="zh-CN" altLang="en-US" dirty="0">
              <a:solidFill>
                <a:schemeClr val="bg1"/>
              </a:solidFill>
              <a:cs typeface="+mn-ea"/>
              <a:sym typeface="+mn-lt"/>
            </a:endParaRPr>
          </a:p>
        </p:txBody>
      </p:sp>
      <p:sp>
        <p:nvSpPr>
          <p:cNvPr id="10" name="MH_Number_1">
            <a:hlinkClick r:id="" action="ppaction://noaction"/>
          </p:cNvPr>
          <p:cNvSpPr/>
          <p:nvPr>
            <p:custDataLst>
              <p:tags r:id="rId10"/>
            </p:custDataLst>
          </p:nvPr>
        </p:nvSpPr>
        <p:spPr>
          <a:xfrm>
            <a:off x="5010879" y="5475350"/>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tx1">
                <a:lumMod val="50000"/>
                <a:lumOff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spcBef>
                <a:spcPct val="0"/>
              </a:spcBef>
            </a:pPr>
            <a:r>
              <a:rPr lang="zh-CN" altLang="en-US" dirty="0" smtClean="0">
                <a:solidFill>
                  <a:schemeClr val="tx1">
                    <a:lumMod val="50000"/>
                    <a:lumOff val="50000"/>
                  </a:schemeClr>
                </a:solidFill>
                <a:cs typeface="+mn-ea"/>
                <a:sym typeface="+mn-lt"/>
              </a:rPr>
              <a:t>实训</a:t>
            </a:r>
            <a:endParaRPr lang="zh-CN" altLang="en-US" dirty="0">
              <a:solidFill>
                <a:schemeClr val="tx1">
                  <a:lumMod val="50000"/>
                  <a:lumOff val="50000"/>
                </a:schemeClr>
              </a:solidFill>
              <a:cs typeface="+mn-ea"/>
              <a:sym typeface="+mn-lt"/>
            </a:endParaRPr>
          </a:p>
        </p:txBody>
      </p:sp>
      <p:sp>
        <p:nvSpPr>
          <p:cNvPr id="12" name="MH_Entry_2">
            <a:hlinkClick r:id="" action="ppaction://noaction"/>
          </p:cNvPr>
          <p:cNvSpPr txBox="1"/>
          <p:nvPr>
            <p:custDataLst>
              <p:tags r:id="rId11"/>
            </p:custDataLst>
          </p:nvPr>
        </p:nvSpPr>
        <p:spPr>
          <a:xfrm>
            <a:off x="1132211" y="4333427"/>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tx1">
              <a:lumMod val="50000"/>
              <a:lumOff val="50000"/>
            </a:schemeClr>
          </a:solidFill>
          <a:ln>
            <a:noFill/>
          </a:ln>
        </p:spPr>
        <p:txBody>
          <a:bodyPr wrap="square" lIns="71966" tIns="0" rIns="287860" bIns="0" anchor="ctr">
            <a:normAutofit fontScale="97500"/>
          </a:bodyPr>
          <a:lstStyle/>
          <a:p>
            <a:pPr algn="ctr"/>
            <a:r>
              <a:rPr lang="zh-CN" altLang="en-US" smtClean="0">
                <a:solidFill>
                  <a:schemeClr val="bg1"/>
                </a:solidFill>
                <a:cs typeface="+mn-ea"/>
                <a:sym typeface="+mn-lt"/>
              </a:rPr>
              <a:t>拆解数据化运营的业务流程</a:t>
            </a:r>
            <a:endParaRPr lang="zh-CN" altLang="en-US" smtClean="0">
              <a:solidFill>
                <a:schemeClr val="bg1"/>
              </a:solidFill>
              <a:cs typeface="+mn-ea"/>
              <a:sym typeface="+mn-lt"/>
            </a:endParaRPr>
          </a:p>
        </p:txBody>
      </p:sp>
      <p:sp>
        <p:nvSpPr>
          <p:cNvPr id="13" name="MH_Number_1">
            <a:hlinkClick r:id="" action="ppaction://noaction"/>
          </p:cNvPr>
          <p:cNvSpPr/>
          <p:nvPr>
            <p:custDataLst>
              <p:tags r:id="rId12"/>
            </p:custDataLst>
          </p:nvPr>
        </p:nvSpPr>
        <p:spPr>
          <a:xfrm>
            <a:off x="5015959" y="4256893"/>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tx1">
                <a:lumMod val="50000"/>
                <a:lumOff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spcBef>
                <a:spcPct val="0"/>
              </a:spcBef>
            </a:pPr>
            <a:r>
              <a:rPr lang="zh-CN" altLang="en-US" smtClean="0">
                <a:solidFill>
                  <a:schemeClr val="tx1">
                    <a:lumMod val="50000"/>
                    <a:lumOff val="50000"/>
                  </a:schemeClr>
                </a:solidFill>
                <a:cs typeface="+mn-ea"/>
                <a:sym typeface="+mn-lt"/>
              </a:rPr>
              <a:t>任务三</a:t>
            </a:r>
            <a:endParaRPr lang="zh-CN" altLang="en-US"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zh-CN" altLang="en-US">
                <a:latin typeface="+mn-lt"/>
                <a:ea typeface="+mn-ea"/>
                <a:cs typeface="+mn-ea"/>
                <a:sym typeface="+mn-lt"/>
              </a:rPr>
              <a:t>一、对比思维</a:t>
            </a:r>
            <a:endParaRPr lang="zh-CN" altLang="en-US">
              <a:latin typeface="+mn-lt"/>
              <a:ea typeface="+mn-ea"/>
              <a:cs typeface="+mn-ea"/>
              <a:sym typeface="+mn-lt"/>
            </a:endParaRPr>
          </a:p>
        </p:txBody>
      </p:sp>
      <p:sp>
        <p:nvSpPr>
          <p:cNvPr id="7" name="文本框 5"/>
          <p:cNvSpPr txBox="1">
            <a:spLocks noChangeArrowheads="1"/>
          </p:cNvSpPr>
          <p:nvPr>
            <p:custDataLst>
              <p:tags r:id="rId2"/>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相关知识</a:t>
            </a:r>
            <a:endParaRPr lang="zh-CN" altLang="en-US" sz="2400" b="1" dirty="0" smtClean="0">
              <a:solidFill>
                <a:schemeClr val="accent1"/>
              </a:solidFill>
              <a:latin typeface="+mn-lt"/>
              <a:ea typeface="+mn-ea"/>
              <a:cs typeface="+mn-ea"/>
              <a:sym typeface="+mn-lt"/>
            </a:endParaRPr>
          </a:p>
        </p:txBody>
      </p:sp>
      <p:sp>
        <p:nvSpPr>
          <p:cNvPr id="40" name="内容占位符 2"/>
          <p:cNvSpPr>
            <a:spLocks noGrp="1"/>
          </p:cNvSpPr>
          <p:nvPr>
            <p:ph idx="1"/>
            <p:custDataLst>
              <p:tags r:id="rId3"/>
            </p:custDataLst>
          </p:nvPr>
        </p:nvSpPr>
        <p:spPr>
          <a:xfrm>
            <a:off x="838200" y="1200785"/>
            <a:ext cx="10378440" cy="2315845"/>
          </a:xfrm>
        </p:spPr>
        <p:txBody>
          <a:bodyPr>
            <a:normAutofit/>
          </a:bodyPr>
          <a:lstStyle/>
          <a:p>
            <a:r>
              <a:rPr lang="zh-CN" altLang="en-US">
                <a:cs typeface="+mn-ea"/>
                <a:sym typeface="+mn-lt"/>
              </a:rPr>
              <a:t>对比是较为直接和简单的数据分析思维。例如，通过对比商品销量分析商品销售情况，通过对比一年中每月的交易数据来规划淡季和旺季的运营，通过对比交易金额分析自身与竞争对手的市场表现等，都是对比思维的体现。</a:t>
            </a:r>
            <a:endParaRPr lang="zh-CN" altLang="en-US">
              <a:cs typeface="+mn-ea"/>
              <a:sym typeface="+mn-lt"/>
            </a:endParaRPr>
          </a:p>
          <a:p>
            <a:r>
              <a:rPr lang="zh-CN" altLang="en-US">
                <a:cs typeface="+mn-ea"/>
                <a:sym typeface="+mn-lt"/>
              </a:rPr>
              <a:t>对比思维通常是把两个或多个相互联系的指标数据进行比较，从数量上展示和分析对象规模的大小、水平的高低、速度的快慢，以及各种关系是否协调等。</a:t>
            </a:r>
            <a:endParaRPr lang="zh-CN" altLang="en-US">
              <a:cs typeface="+mn-ea"/>
              <a:sym typeface="+mn-lt"/>
            </a:endParaRPr>
          </a:p>
        </p:txBody>
      </p:sp>
      <p:pic>
        <p:nvPicPr>
          <p:cNvPr id="5" name="图片 4"/>
          <p:cNvPicPr>
            <a:picLocks noChangeAspect="1"/>
          </p:cNvPicPr>
          <p:nvPr>
            <p:custDataLst>
              <p:tags r:id="rId4"/>
            </p:custDataLst>
          </p:nvPr>
        </p:nvPicPr>
        <p:blipFill>
          <a:blip r:embed="rId5"/>
          <a:stretch>
            <a:fillRect/>
          </a:stretch>
        </p:blipFill>
        <p:spPr>
          <a:xfrm>
            <a:off x="1357630" y="3733165"/>
            <a:ext cx="9556750" cy="2569845"/>
          </a:xfrm>
          <a:prstGeom prst="rect">
            <a:avLst/>
          </a:prstGeom>
        </p:spPr>
      </p:pic>
      <p:sp>
        <p:nvSpPr>
          <p:cNvPr id="11" name="矩形 10"/>
          <p:cNvSpPr/>
          <p:nvPr>
            <p:custDataLst>
              <p:tags r:id="rId6"/>
            </p:custDataLst>
          </p:nvPr>
        </p:nvSpPr>
        <p:spPr>
          <a:xfrm>
            <a:off x="11997274" y="3189861"/>
            <a:ext cx="178586" cy="36568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zh-CN" altLang="en-US">
                <a:latin typeface="+mn-lt"/>
                <a:ea typeface="+mn-ea"/>
                <a:cs typeface="+mn-ea"/>
                <a:sym typeface="+mn-lt"/>
              </a:rPr>
              <a:t>二、拆分思维</a:t>
            </a:r>
            <a:endParaRPr lang="zh-CN" altLang="en-US">
              <a:latin typeface="+mn-lt"/>
              <a:ea typeface="+mn-ea"/>
              <a:cs typeface="+mn-ea"/>
              <a:sym typeface="+mn-lt"/>
            </a:endParaRPr>
          </a:p>
        </p:txBody>
      </p:sp>
      <p:sp>
        <p:nvSpPr>
          <p:cNvPr id="7" name="文本框 5"/>
          <p:cNvSpPr txBox="1">
            <a:spLocks noChangeArrowheads="1"/>
          </p:cNvSpPr>
          <p:nvPr>
            <p:custDataLst>
              <p:tags r:id="rId2"/>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相关知识</a:t>
            </a:r>
            <a:endParaRPr lang="zh-CN" altLang="en-US" sz="2400" b="1" dirty="0" smtClean="0">
              <a:solidFill>
                <a:schemeClr val="accent1"/>
              </a:solidFill>
              <a:latin typeface="+mn-lt"/>
              <a:ea typeface="+mn-ea"/>
              <a:cs typeface="+mn-ea"/>
              <a:sym typeface="+mn-lt"/>
            </a:endParaRPr>
          </a:p>
        </p:txBody>
      </p:sp>
      <p:sp>
        <p:nvSpPr>
          <p:cNvPr id="40" name="内容占位符 2"/>
          <p:cNvSpPr>
            <a:spLocks noGrp="1"/>
          </p:cNvSpPr>
          <p:nvPr>
            <p:ph idx="1"/>
            <p:custDataLst>
              <p:tags r:id="rId3"/>
            </p:custDataLst>
          </p:nvPr>
        </p:nvSpPr>
        <p:spPr>
          <a:xfrm>
            <a:off x="838200" y="1052830"/>
            <a:ext cx="10378440" cy="2315845"/>
          </a:xfrm>
        </p:spPr>
        <p:txBody>
          <a:bodyPr>
            <a:normAutofit fontScale="97500"/>
          </a:bodyPr>
          <a:lstStyle/>
          <a:p>
            <a:r>
              <a:rPr lang="zh-CN" altLang="en-US">
                <a:cs typeface="+mn-ea"/>
                <a:sym typeface="+mn-lt"/>
              </a:rPr>
              <a:t>拆分思维就是在确定分析对象后将其进行拆分，找到组成分析对象的各个子对象，然后分析或进一步拆分子对象，直至找到问题的关键影响因素。这种思维可以把一个看起来非常困难的事情或项目拆分成小的单元，然后对每个单元进行分析，找到核心问题。</a:t>
            </a:r>
            <a:endParaRPr lang="zh-CN" altLang="en-US">
              <a:cs typeface="+mn-ea"/>
              <a:sym typeface="+mn-lt"/>
            </a:endParaRPr>
          </a:p>
          <a:p>
            <a:r>
              <a:rPr lang="zh-CN" altLang="en-US">
                <a:cs typeface="+mn-ea"/>
                <a:sym typeface="+mn-lt"/>
              </a:rPr>
              <a:t>拆分思维在数据化运营中的应用场景也比较广泛，当原始数据不能直接反映问题时，就需要拆分原始数据，得出能直接反映问题的关键数据。</a:t>
            </a:r>
            <a:endParaRPr lang="zh-CN" altLang="en-US">
              <a:cs typeface="+mn-ea"/>
              <a:sym typeface="+mn-lt"/>
            </a:endParaRPr>
          </a:p>
        </p:txBody>
      </p:sp>
      <p:pic>
        <p:nvPicPr>
          <p:cNvPr id="5" name="图片 4"/>
          <p:cNvPicPr>
            <a:picLocks noChangeAspect="1"/>
          </p:cNvPicPr>
          <p:nvPr>
            <p:custDataLst>
              <p:tags r:id="rId4"/>
            </p:custDataLst>
          </p:nvPr>
        </p:nvPicPr>
        <p:blipFill>
          <a:blip r:embed="rId5">
            <a:duotone>
              <a:schemeClr val="accent4">
                <a:shade val="45000"/>
                <a:satMod val="135000"/>
              </a:schemeClr>
              <a:prstClr val="white"/>
            </a:duotone>
          </a:blip>
          <a:stretch>
            <a:fillRect/>
          </a:stretch>
        </p:blipFill>
        <p:spPr>
          <a:xfrm>
            <a:off x="2110105" y="3287395"/>
            <a:ext cx="7834630" cy="3210560"/>
          </a:xfrm>
          <a:prstGeom prst="rect">
            <a:avLst/>
          </a:prstGeom>
        </p:spPr>
      </p:pic>
      <p:sp>
        <p:nvSpPr>
          <p:cNvPr id="8" name="矩形 7"/>
          <p:cNvSpPr/>
          <p:nvPr>
            <p:custDataLst>
              <p:tags r:id="rId6"/>
            </p:custDataLst>
          </p:nvPr>
        </p:nvSpPr>
        <p:spPr>
          <a:xfrm>
            <a:off x="0" y="6497955"/>
            <a:ext cx="12190730" cy="36195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zh-CN" altLang="en-US">
                <a:latin typeface="+mn-lt"/>
                <a:ea typeface="+mn-ea"/>
                <a:cs typeface="+mn-ea"/>
                <a:sym typeface="+mn-lt"/>
              </a:rPr>
              <a:t>三、降维思维</a:t>
            </a:r>
            <a:endParaRPr lang="zh-CN" altLang="en-US">
              <a:latin typeface="+mn-lt"/>
              <a:ea typeface="+mn-ea"/>
              <a:cs typeface="+mn-ea"/>
              <a:sym typeface="+mn-lt"/>
            </a:endParaRPr>
          </a:p>
        </p:txBody>
      </p:sp>
      <p:sp>
        <p:nvSpPr>
          <p:cNvPr id="7" name="文本框 5"/>
          <p:cNvSpPr txBox="1">
            <a:spLocks noChangeArrowheads="1"/>
          </p:cNvSpPr>
          <p:nvPr>
            <p:custDataLst>
              <p:tags r:id="rId2"/>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相关知识</a:t>
            </a:r>
            <a:endParaRPr lang="zh-CN" altLang="en-US" sz="2400" b="1" dirty="0" smtClean="0">
              <a:solidFill>
                <a:schemeClr val="accent1"/>
              </a:solidFill>
              <a:latin typeface="+mn-lt"/>
              <a:ea typeface="+mn-ea"/>
              <a:cs typeface="+mn-ea"/>
              <a:sym typeface="+mn-lt"/>
            </a:endParaRPr>
          </a:p>
        </p:txBody>
      </p:sp>
      <p:sp>
        <p:nvSpPr>
          <p:cNvPr id="40" name="内容占位符 2"/>
          <p:cNvSpPr>
            <a:spLocks noGrp="1"/>
          </p:cNvSpPr>
          <p:nvPr>
            <p:ph idx="1"/>
            <p:custDataLst>
              <p:tags r:id="rId3"/>
            </p:custDataLst>
          </p:nvPr>
        </p:nvSpPr>
        <p:spPr>
          <a:xfrm>
            <a:off x="1235710" y="2652395"/>
            <a:ext cx="9718040" cy="2315845"/>
          </a:xfrm>
        </p:spPr>
        <p:txBody>
          <a:bodyPr>
            <a:normAutofit/>
          </a:bodyPr>
          <a:lstStyle/>
          <a:p>
            <a:r>
              <a:rPr lang="zh-CN" altLang="en-US">
                <a:cs typeface="+mn-ea"/>
                <a:sym typeface="+mn-lt"/>
              </a:rPr>
              <a:t>数据化运营过程中，有时会遇到数据量非常庞大且杂乱无章的情况，若此时的数据维度较为多样，为了更好地分析并解决问题，就可以利用降维思维，选择数据中具有代表性的一种维度进行分析。换句话说，降维思维就是只分析重点维度，去掉次要维度，核心思维就是将复杂的问题简单化。</a:t>
            </a:r>
            <a:endParaRPr lang="zh-CN" altLang="en-US">
              <a:cs typeface="+mn-ea"/>
              <a:sym typeface="+mn-lt"/>
            </a:endParaRPr>
          </a:p>
        </p:txBody>
      </p:sp>
      <p:sp>
        <p:nvSpPr>
          <p:cNvPr id="54" name="矩形 53"/>
          <p:cNvSpPr/>
          <p:nvPr>
            <p:custDataLst>
              <p:tags r:id="rId4"/>
            </p:custDataLst>
          </p:nvPr>
        </p:nvSpPr>
        <p:spPr>
          <a:xfrm>
            <a:off x="707390" y="1680845"/>
            <a:ext cx="10644505" cy="4004945"/>
          </a:xfrm>
          <a:prstGeom prst="rect">
            <a:avLst/>
          </a:prstGeom>
          <a:noFill/>
          <a:ln w="2857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40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5" name="矩形 4"/>
          <p:cNvSpPr/>
          <p:nvPr>
            <p:custDataLst>
              <p:tags r:id="rId5"/>
            </p:custDataLst>
          </p:nvPr>
        </p:nvSpPr>
        <p:spPr>
          <a:xfrm>
            <a:off x="834390" y="1807845"/>
            <a:ext cx="10644505" cy="4004945"/>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400">
              <a:solidFill>
                <a:prstClr val="black">
                  <a:lumMod val="50000"/>
                  <a:lumOff val="50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834390" y="1807845"/>
            <a:ext cx="10644505" cy="4004945"/>
          </a:xfrm>
          <a:prstGeom prst="rect">
            <a:avLst/>
          </a:prstGeom>
          <a:solidFill>
            <a:schemeClr val="accent3">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40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4" name="标题 3"/>
          <p:cNvSpPr>
            <a:spLocks noGrp="1"/>
          </p:cNvSpPr>
          <p:nvPr>
            <p:ph type="title"/>
            <p:custDataLst>
              <p:tags r:id="rId2"/>
            </p:custDataLst>
          </p:nvPr>
        </p:nvSpPr>
        <p:spPr/>
        <p:txBody>
          <a:bodyPr/>
          <a:lstStyle/>
          <a:p>
            <a:r>
              <a:rPr lang="zh-CN" altLang="en-US">
                <a:latin typeface="+mn-lt"/>
                <a:ea typeface="+mn-ea"/>
                <a:cs typeface="+mn-ea"/>
                <a:sym typeface="+mn-lt"/>
              </a:rPr>
              <a:t>四、升维思维</a:t>
            </a:r>
            <a:endParaRPr lang="zh-CN" altLang="en-US">
              <a:latin typeface="+mn-lt"/>
              <a:ea typeface="+mn-ea"/>
              <a:cs typeface="+mn-ea"/>
              <a:sym typeface="+mn-lt"/>
            </a:endParaRPr>
          </a:p>
        </p:txBody>
      </p:sp>
      <p:sp>
        <p:nvSpPr>
          <p:cNvPr id="40" name="内容占位符 2"/>
          <p:cNvSpPr>
            <a:spLocks noGrp="1"/>
          </p:cNvSpPr>
          <p:nvPr>
            <p:ph idx="1"/>
            <p:custDataLst>
              <p:tags r:id="rId3"/>
            </p:custDataLst>
          </p:nvPr>
        </p:nvSpPr>
        <p:spPr>
          <a:xfrm>
            <a:off x="1235710" y="2652395"/>
            <a:ext cx="9718040" cy="2315845"/>
          </a:xfrm>
        </p:spPr>
        <p:txBody>
          <a:bodyPr>
            <a:normAutofit/>
          </a:bodyPr>
          <a:lstStyle/>
          <a:p>
            <a:r>
              <a:rPr lang="zh-CN" altLang="en-US">
                <a:cs typeface="+mn-ea"/>
                <a:sym typeface="+mn-lt"/>
              </a:rPr>
              <a:t>升维思维也称增维思维，是指增加多个维度的数据指标来辅助数据分析。升维思维广泛应用于数据化运营，其中较为常见的应用就是数据复盘（即对数据进行回顾分析），核心思想与降维思维刚好相反，是将简单数据多元化，通过数据升维对原始数据进行计算和拓展，以便分析数据存在的问题。</a:t>
            </a:r>
            <a:endParaRPr lang="zh-CN" altLang="en-US">
              <a:cs typeface="+mn-ea"/>
              <a:sym typeface="+mn-lt"/>
            </a:endParaRPr>
          </a:p>
        </p:txBody>
      </p:sp>
      <p:sp>
        <p:nvSpPr>
          <p:cNvPr id="8" name="矩形 7"/>
          <p:cNvSpPr/>
          <p:nvPr>
            <p:custDataLst>
              <p:tags r:id="rId4"/>
            </p:custDataLst>
          </p:nvPr>
        </p:nvSpPr>
        <p:spPr>
          <a:xfrm>
            <a:off x="834390" y="5582285"/>
            <a:ext cx="10643870" cy="23050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5"/>
          <p:cNvSpPr txBox="1">
            <a:spLocks noChangeArrowheads="1"/>
          </p:cNvSpPr>
          <p:nvPr>
            <p:custDataLst>
              <p:tags r:id="rId5"/>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相关知识</a:t>
            </a:r>
            <a:endParaRPr lang="zh-CN" altLang="en-US" sz="2400" b="1" dirty="0" smtClean="0">
              <a:solidFill>
                <a:schemeClr val="accent1"/>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zh-CN" altLang="en-US">
                <a:latin typeface="+mn-lt"/>
                <a:ea typeface="+mn-ea"/>
                <a:cs typeface="+mn-ea"/>
                <a:sym typeface="+mn-lt"/>
              </a:rPr>
              <a:t>五、假设思维</a:t>
            </a:r>
            <a:endParaRPr lang="zh-CN" altLang="en-US">
              <a:latin typeface="+mn-lt"/>
              <a:ea typeface="+mn-ea"/>
              <a:cs typeface="+mn-ea"/>
              <a:sym typeface="+mn-lt"/>
            </a:endParaRPr>
          </a:p>
        </p:txBody>
      </p:sp>
      <p:sp>
        <p:nvSpPr>
          <p:cNvPr id="40" name="内容占位符 2"/>
          <p:cNvSpPr>
            <a:spLocks noGrp="1"/>
          </p:cNvSpPr>
          <p:nvPr>
            <p:ph idx="1"/>
            <p:custDataLst>
              <p:tags r:id="rId2"/>
            </p:custDataLst>
          </p:nvPr>
        </p:nvSpPr>
        <p:spPr>
          <a:xfrm>
            <a:off x="1235710" y="1514475"/>
            <a:ext cx="9718040" cy="1524000"/>
          </a:xfrm>
        </p:spPr>
        <p:txBody>
          <a:bodyPr>
            <a:normAutofit/>
          </a:bodyPr>
          <a:lstStyle/>
          <a:p>
            <a:r>
              <a:rPr lang="zh-CN" altLang="en-US">
                <a:cs typeface="+mn-ea"/>
                <a:sym typeface="+mn-lt"/>
              </a:rPr>
              <a:t>假设思维是指从结果倒推原因，常用于数据预测。实际情况下，对于难以准确把握的数据分析任务，就可以应用假设思维，先假设一个结果，再倒推可能产生这个结果的因素，找到解决方法，提高数据分析的准确性。</a:t>
            </a:r>
            <a:endParaRPr lang="zh-CN" altLang="en-US">
              <a:cs typeface="+mn-ea"/>
              <a:sym typeface="+mn-lt"/>
            </a:endParaRPr>
          </a:p>
        </p:txBody>
      </p:sp>
      <p:pic>
        <p:nvPicPr>
          <p:cNvPr id="5" name="图片 4"/>
          <p:cNvPicPr>
            <a:picLocks noChangeAspect="1"/>
          </p:cNvPicPr>
          <p:nvPr>
            <p:custDataLst>
              <p:tags r:id="rId3"/>
            </p:custDataLst>
          </p:nvPr>
        </p:nvPicPr>
        <p:blipFill>
          <a:blip r:embed="rId4">
            <a:duotone>
              <a:schemeClr val="accent2">
                <a:shade val="45000"/>
                <a:satMod val="135000"/>
              </a:schemeClr>
              <a:prstClr val="white"/>
            </a:duotone>
          </a:blip>
          <a:stretch>
            <a:fillRect/>
          </a:stretch>
        </p:blipFill>
        <p:spPr>
          <a:xfrm>
            <a:off x="806450" y="3368675"/>
            <a:ext cx="10546080" cy="22371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zh-CN" altLang="en-US" dirty="0">
                <a:latin typeface="+mn-lt"/>
                <a:ea typeface="+mn-ea"/>
                <a:cs typeface="+mn-ea"/>
                <a:sym typeface="+mn-lt"/>
              </a:rPr>
              <a:t> </a:t>
            </a:r>
            <a:r>
              <a:rPr lang="zh-CN" altLang="en-US" dirty="0" smtClean="0">
                <a:latin typeface="+mn-lt"/>
                <a:ea typeface="+mn-ea"/>
                <a:cs typeface="+mn-ea"/>
                <a:sym typeface="+mn-lt"/>
              </a:rPr>
              <a:t>任务实战</a:t>
            </a:r>
            <a:r>
              <a:rPr lang="en-US" altLang="zh-CN" dirty="0" smtClean="0">
                <a:latin typeface="+mn-lt"/>
                <a:ea typeface="+mn-ea"/>
                <a:cs typeface="+mn-ea"/>
                <a:sym typeface="+mn-lt"/>
              </a:rPr>
              <a:t>1</a:t>
            </a:r>
            <a:r>
              <a:rPr lang="zh-CN" altLang="en-US" dirty="0">
                <a:latin typeface="+mn-lt"/>
                <a:ea typeface="+mn-ea"/>
                <a:cs typeface="+mn-ea"/>
                <a:sym typeface="+mn-lt"/>
              </a:rPr>
              <a:t>：使用对比思维分析市场份额数据</a:t>
            </a:r>
            <a:endParaRPr lang="zh-CN" altLang="en-US" dirty="0">
              <a:latin typeface="+mn-lt"/>
              <a:ea typeface="+mn-ea"/>
              <a:cs typeface="+mn-ea"/>
              <a:sym typeface="+mn-lt"/>
            </a:endParaRPr>
          </a:p>
        </p:txBody>
      </p:sp>
      <p:sp>
        <p:nvSpPr>
          <p:cNvPr id="7" name="文本框 5"/>
          <p:cNvSpPr txBox="1">
            <a:spLocks noChangeArrowheads="1"/>
          </p:cNvSpPr>
          <p:nvPr>
            <p:custDataLst>
              <p:tags r:id="rId2"/>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任务实施</a:t>
            </a:r>
            <a:endParaRPr lang="zh-CN" altLang="en-US" sz="2400" b="1" dirty="0" smtClean="0">
              <a:solidFill>
                <a:schemeClr val="accent1"/>
              </a:solidFill>
              <a:latin typeface="+mn-lt"/>
              <a:ea typeface="+mn-ea"/>
              <a:cs typeface="+mn-ea"/>
              <a:sym typeface="+mn-lt"/>
            </a:endParaRPr>
          </a:p>
        </p:txBody>
      </p:sp>
      <p:sp>
        <p:nvSpPr>
          <p:cNvPr id="6" name="矩形 5"/>
          <p:cNvSpPr/>
          <p:nvPr>
            <p:custDataLst>
              <p:tags r:id="rId3"/>
            </p:custDataLst>
          </p:nvPr>
        </p:nvSpPr>
        <p:spPr>
          <a:xfrm>
            <a:off x="353060" y="5377180"/>
            <a:ext cx="11427460" cy="43370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custDataLst>
              <p:tags r:id="rId4"/>
            </p:custDataLst>
          </p:nvPr>
        </p:nvSpPr>
        <p:spPr>
          <a:xfrm>
            <a:off x="478790" y="5377180"/>
            <a:ext cx="11301730" cy="338554"/>
          </a:xfrm>
          <a:prstGeom prst="rect">
            <a:avLst/>
          </a:prstGeom>
          <a:noFill/>
        </p:spPr>
        <p:txBody>
          <a:bodyPr wrap="square" rtlCol="0">
            <a:spAutoFit/>
          </a:bodyPr>
          <a:lstStyle/>
          <a:p>
            <a:r>
              <a:rPr lang="en-US" altLang="zh-CN" sz="1600" dirty="0" smtClean="0"/>
              <a:t>                </a:t>
            </a:r>
            <a:r>
              <a:rPr lang="en-US" altLang="zh-CN" sz="1600" dirty="0" smtClean="0"/>
              <a:t>    </a:t>
            </a:r>
            <a:r>
              <a:rPr lang="zh-CN" altLang="en-US" sz="1600" dirty="0" smtClean="0"/>
              <a:t>（</a:t>
            </a:r>
            <a:r>
              <a:rPr lang="en-US" altLang="zh-CN" sz="1600" dirty="0" smtClean="0"/>
              <a:t>1</a:t>
            </a:r>
            <a:r>
              <a:rPr lang="zh-CN" altLang="en-US" sz="1600" dirty="0" smtClean="0"/>
              <a:t>）计算本月市场份额占比       </a:t>
            </a:r>
            <a:r>
              <a:rPr lang="en-US" altLang="zh-CN" sz="1600" dirty="0" smtClean="0"/>
              <a:t>         </a:t>
            </a:r>
            <a:r>
              <a:rPr lang="en-US" altLang="zh-CN" sz="1600" dirty="0" smtClean="0"/>
              <a:t>                                         </a:t>
            </a:r>
            <a:r>
              <a:rPr lang="zh-CN" altLang="en-US" sz="1600" dirty="0" smtClean="0"/>
              <a:t>  </a:t>
            </a:r>
            <a:r>
              <a:rPr lang="zh-CN" altLang="en-US" sz="1600" dirty="0" smtClean="0"/>
              <a:t>（</a:t>
            </a:r>
            <a:r>
              <a:rPr lang="en-US" altLang="zh-CN" sz="1600" dirty="0" smtClean="0"/>
              <a:t>2</a:t>
            </a:r>
            <a:r>
              <a:rPr lang="zh-CN" altLang="en-US" sz="1600" dirty="0" smtClean="0"/>
              <a:t>）计算销售额增幅</a:t>
            </a:r>
            <a:endParaRPr lang="zh-CN" altLang="en-US" sz="1600" dirty="0" smtClean="0"/>
          </a:p>
        </p:txBody>
      </p:sp>
      <p:pic>
        <p:nvPicPr>
          <p:cNvPr id="8" name="图片 7"/>
          <p:cNvPicPr>
            <a:picLocks noChangeAspect="1"/>
          </p:cNvPicPr>
          <p:nvPr>
            <p:custDataLst>
              <p:tags r:id="rId5"/>
            </p:custDataLst>
          </p:nvPr>
        </p:nvPicPr>
        <p:blipFill>
          <a:blip r:embed="rId6"/>
          <a:stretch>
            <a:fillRect/>
          </a:stretch>
        </p:blipFill>
        <p:spPr>
          <a:xfrm>
            <a:off x="353060" y="2272665"/>
            <a:ext cx="5580380" cy="2735580"/>
          </a:xfrm>
          <a:prstGeom prst="rect">
            <a:avLst/>
          </a:prstGeom>
        </p:spPr>
      </p:pic>
      <p:pic>
        <p:nvPicPr>
          <p:cNvPr id="9" name="图片 8"/>
          <p:cNvPicPr>
            <a:picLocks noChangeAspect="1"/>
          </p:cNvPicPr>
          <p:nvPr>
            <p:custDataLst>
              <p:tags r:id="rId7"/>
            </p:custDataLst>
          </p:nvPr>
        </p:nvPicPr>
        <p:blipFill>
          <a:blip r:embed="rId8"/>
          <a:stretch>
            <a:fillRect/>
          </a:stretch>
        </p:blipFill>
        <p:spPr>
          <a:xfrm>
            <a:off x="6215380" y="2272665"/>
            <a:ext cx="5565140" cy="27355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zh-CN" altLang="en-US" dirty="0">
                <a:latin typeface="+mn-lt"/>
                <a:ea typeface="+mn-ea"/>
                <a:cs typeface="+mn-ea"/>
                <a:sym typeface="+mn-lt"/>
              </a:rPr>
              <a:t> </a:t>
            </a:r>
            <a:r>
              <a:rPr lang="zh-CN" altLang="en-US" dirty="0" smtClean="0">
                <a:latin typeface="+mn-lt"/>
                <a:ea typeface="+mn-ea"/>
                <a:cs typeface="+mn-ea"/>
                <a:sym typeface="+mn-lt"/>
              </a:rPr>
              <a:t>任务实战</a:t>
            </a:r>
            <a:r>
              <a:rPr lang="en-US" altLang="zh-CN" dirty="0" smtClean="0">
                <a:latin typeface="+mn-lt"/>
                <a:ea typeface="+mn-ea"/>
                <a:cs typeface="+mn-ea"/>
                <a:sym typeface="+mn-lt"/>
              </a:rPr>
              <a:t>2</a:t>
            </a:r>
            <a:r>
              <a:rPr lang="zh-CN" altLang="en-US" dirty="0">
                <a:latin typeface="+mn-lt"/>
                <a:ea typeface="+mn-ea"/>
                <a:cs typeface="+mn-ea"/>
                <a:sym typeface="+mn-lt"/>
              </a:rPr>
              <a:t>：使用降维思维分析客单价数据</a:t>
            </a:r>
            <a:endParaRPr lang="zh-CN" altLang="en-US" dirty="0">
              <a:latin typeface="+mn-lt"/>
              <a:ea typeface="+mn-ea"/>
              <a:cs typeface="+mn-ea"/>
              <a:sym typeface="+mn-lt"/>
            </a:endParaRPr>
          </a:p>
        </p:txBody>
      </p:sp>
      <p:sp>
        <p:nvSpPr>
          <p:cNvPr id="7" name="文本框 5"/>
          <p:cNvSpPr txBox="1">
            <a:spLocks noChangeArrowheads="1"/>
          </p:cNvSpPr>
          <p:nvPr>
            <p:custDataLst>
              <p:tags r:id="rId2"/>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任务实施</a:t>
            </a:r>
            <a:endParaRPr lang="zh-CN" altLang="en-US" sz="2400" b="1" dirty="0" smtClean="0">
              <a:solidFill>
                <a:schemeClr val="accent1"/>
              </a:solidFill>
              <a:latin typeface="+mn-lt"/>
              <a:ea typeface="+mn-ea"/>
              <a:cs typeface="+mn-ea"/>
              <a:sym typeface="+mn-lt"/>
            </a:endParaRPr>
          </a:p>
        </p:txBody>
      </p:sp>
      <p:sp>
        <p:nvSpPr>
          <p:cNvPr id="6" name="矩形 5"/>
          <p:cNvSpPr/>
          <p:nvPr>
            <p:custDataLst>
              <p:tags r:id="rId3"/>
            </p:custDataLst>
          </p:nvPr>
        </p:nvSpPr>
        <p:spPr>
          <a:xfrm>
            <a:off x="353060" y="5237481"/>
            <a:ext cx="11427460" cy="33855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custDataLst>
              <p:tags r:id="rId4"/>
            </p:custDataLst>
          </p:nvPr>
        </p:nvSpPr>
        <p:spPr>
          <a:xfrm>
            <a:off x="478790" y="5237480"/>
            <a:ext cx="11301730" cy="338554"/>
          </a:xfrm>
          <a:prstGeom prst="rect">
            <a:avLst/>
          </a:prstGeom>
          <a:noFill/>
        </p:spPr>
        <p:txBody>
          <a:bodyPr wrap="square" rtlCol="0">
            <a:spAutoFit/>
          </a:bodyPr>
          <a:lstStyle/>
          <a:p>
            <a:r>
              <a:rPr lang="en-US" altLang="zh-CN" sz="1600" dirty="0" smtClean="0"/>
              <a:t>                       </a:t>
            </a:r>
            <a:r>
              <a:rPr lang="en-US" altLang="zh-CN" sz="1600" dirty="0" smtClean="0"/>
              <a:t>   </a:t>
            </a:r>
            <a:r>
              <a:rPr lang="zh-CN" altLang="en-US" sz="1600" dirty="0" smtClean="0"/>
              <a:t>（</a:t>
            </a:r>
            <a:r>
              <a:rPr lang="en-US" altLang="zh-CN" sz="1600" dirty="0" smtClean="0"/>
              <a:t>1</a:t>
            </a:r>
            <a:r>
              <a:rPr lang="zh-CN" altLang="en-US" sz="1600" dirty="0" smtClean="0"/>
              <a:t>）计算实际客单价       </a:t>
            </a:r>
            <a:r>
              <a:rPr lang="en-US" altLang="zh-CN" sz="1600" dirty="0" smtClean="0"/>
              <a:t>               </a:t>
            </a:r>
            <a:r>
              <a:rPr lang="en-US" altLang="zh-CN" sz="1600" dirty="0" smtClean="0"/>
              <a:t>                                            </a:t>
            </a:r>
            <a:r>
              <a:rPr lang="zh-CN" altLang="en-US" sz="1600" dirty="0" smtClean="0"/>
              <a:t>  </a:t>
            </a:r>
            <a:r>
              <a:rPr lang="zh-CN" altLang="en-US" sz="1600" dirty="0" smtClean="0"/>
              <a:t>（</a:t>
            </a:r>
            <a:r>
              <a:rPr lang="en-US" altLang="zh-CN" sz="1600" dirty="0" smtClean="0"/>
              <a:t>2</a:t>
            </a:r>
            <a:r>
              <a:rPr lang="zh-CN" altLang="en-US" sz="1600" dirty="0" smtClean="0"/>
              <a:t>）设置图表布局</a:t>
            </a:r>
            <a:endParaRPr lang="zh-CN" altLang="en-US" sz="1600" dirty="0" smtClean="0"/>
          </a:p>
        </p:txBody>
      </p:sp>
      <p:pic>
        <p:nvPicPr>
          <p:cNvPr id="10" name="图片 9"/>
          <p:cNvPicPr>
            <a:picLocks noChangeAspect="1"/>
          </p:cNvPicPr>
          <p:nvPr>
            <p:custDataLst>
              <p:tags r:id="rId5"/>
            </p:custDataLst>
          </p:nvPr>
        </p:nvPicPr>
        <p:blipFill>
          <a:blip r:embed="rId6"/>
          <a:stretch>
            <a:fillRect/>
          </a:stretch>
        </p:blipFill>
        <p:spPr>
          <a:xfrm>
            <a:off x="353060" y="2155825"/>
            <a:ext cx="5652135" cy="2903220"/>
          </a:xfrm>
          <a:prstGeom prst="rect">
            <a:avLst/>
          </a:prstGeom>
        </p:spPr>
      </p:pic>
      <p:pic>
        <p:nvPicPr>
          <p:cNvPr id="11" name="图片 10"/>
          <p:cNvPicPr>
            <a:picLocks noChangeAspect="1"/>
          </p:cNvPicPr>
          <p:nvPr>
            <p:custDataLst>
              <p:tags r:id="rId7"/>
            </p:custDataLst>
          </p:nvPr>
        </p:nvPicPr>
        <p:blipFill>
          <a:blip r:embed="rId8"/>
          <a:stretch>
            <a:fillRect/>
          </a:stretch>
        </p:blipFill>
        <p:spPr>
          <a:xfrm>
            <a:off x="6218555" y="2155190"/>
            <a:ext cx="5619115" cy="29038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5"/>
          <p:cNvSpPr/>
          <p:nvPr/>
        </p:nvSpPr>
        <p:spPr>
          <a:xfrm flipH="1">
            <a:off x="9499852" y="742533"/>
            <a:ext cx="2688681" cy="522982"/>
          </a:xfrm>
          <a:prstGeom prst="rect">
            <a:avLst/>
          </a:prstGeom>
          <a:solidFill>
            <a:schemeClr val="accent1"/>
          </a:solidFill>
          <a:ln w="9525">
            <a:noFill/>
          </a:ln>
        </p:spPr>
        <p:txBody>
          <a:bodyPr wrap="square" lIns="91396" tIns="45699" rIns="91396" bIns="45699" rtlCol="0" anchor="t">
            <a:spAutoFit/>
          </a:bodyPr>
          <a:lstStyle/>
          <a:p>
            <a:pPr lvl="0" algn="ctr"/>
            <a:r>
              <a:rPr lang="en-US" altLang="zh-CN" sz="2800" dirty="0">
                <a:solidFill>
                  <a:schemeClr val="bg1"/>
                </a:solidFill>
                <a:cs typeface="+mn-ea"/>
                <a:sym typeface="+mn-lt"/>
              </a:rPr>
              <a:t>CONTENTS</a:t>
            </a:r>
            <a:endParaRPr lang="en-US" altLang="zh-CN" sz="2800" dirty="0">
              <a:solidFill>
                <a:schemeClr val="bg1"/>
              </a:solidFill>
              <a:cs typeface="+mn-ea"/>
              <a:sym typeface="+mn-lt"/>
            </a:endParaRPr>
          </a:p>
        </p:txBody>
      </p:sp>
      <p:sp>
        <p:nvSpPr>
          <p:cNvPr id="5" name="TextBox 25"/>
          <p:cNvSpPr txBox="1"/>
          <p:nvPr/>
        </p:nvSpPr>
        <p:spPr>
          <a:xfrm flipH="1">
            <a:off x="8974264" y="1318376"/>
            <a:ext cx="959686" cy="461431"/>
          </a:xfrm>
          <a:prstGeom prst="rect">
            <a:avLst/>
          </a:prstGeom>
          <a:noFill/>
        </p:spPr>
        <p:txBody>
          <a:bodyPr wrap="square" lIns="91396" tIns="45699" rIns="91396" bIns="45699" rtlCol="0">
            <a:spAutoFit/>
            <a:scene3d>
              <a:camera prst="orthographicFront"/>
              <a:lightRig rig="threePt" dir="t"/>
            </a:scene3d>
          </a:bodyPr>
          <a:lstStyle/>
          <a:p>
            <a:pPr lvl="0" algn="r" fontAlgn="base"/>
            <a:r>
              <a:rPr lang="zh-CN" altLang="en-US" b="1" noProof="1">
                <a:solidFill>
                  <a:schemeClr val="accent1"/>
                </a:solidFill>
                <a:cs typeface="+mn-ea"/>
                <a:sym typeface="+mn-lt"/>
              </a:rPr>
              <a:t>目 录 </a:t>
            </a:r>
            <a:endParaRPr lang="zh-CN" altLang="en-US" b="1" noProof="1">
              <a:solidFill>
                <a:schemeClr val="accent1"/>
              </a:solidFill>
              <a:cs typeface="+mn-ea"/>
              <a:sym typeface="+mn-lt"/>
            </a:endParaRPr>
          </a:p>
        </p:txBody>
      </p:sp>
      <p:sp>
        <p:nvSpPr>
          <p:cNvPr id="6" name="MH_Entry_1">
            <a:hlinkClick r:id="" action="ppaction://noaction"/>
          </p:cNvPr>
          <p:cNvSpPr txBox="1"/>
          <p:nvPr>
            <p:custDataLst>
              <p:tags r:id="rId1"/>
            </p:custDataLst>
          </p:nvPr>
        </p:nvSpPr>
        <p:spPr>
          <a:xfrm>
            <a:off x="1132211" y="1848326"/>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accent1"/>
          </a:solidFill>
          <a:ln>
            <a:noFill/>
          </a:ln>
        </p:spPr>
        <p:txBody>
          <a:bodyPr wrap="square" lIns="71966" tIns="0" rIns="287860" bIns="0" anchor="ctr">
            <a:noAutofit/>
          </a:bodyPr>
          <a:lstStyle/>
          <a:p>
            <a:pPr algn="ctr"/>
            <a:r>
              <a:rPr lang="zh-CN" altLang="en-US" smtClean="0">
                <a:solidFill>
                  <a:schemeClr val="bg1"/>
                </a:solidFill>
                <a:cs typeface="+mn-ea"/>
                <a:sym typeface="+mn-lt"/>
              </a:rPr>
              <a:t>了解数据化运营</a:t>
            </a:r>
            <a:endParaRPr lang="zh-CN" altLang="en-US" smtClean="0">
              <a:solidFill>
                <a:schemeClr val="bg1"/>
              </a:solidFill>
              <a:cs typeface="+mn-ea"/>
              <a:sym typeface="+mn-lt"/>
            </a:endParaRPr>
          </a:p>
        </p:txBody>
      </p:sp>
      <p:sp>
        <p:nvSpPr>
          <p:cNvPr id="7" name="MH_Number_1">
            <a:hlinkClick r:id="" action="ppaction://noaction"/>
          </p:cNvPr>
          <p:cNvSpPr/>
          <p:nvPr>
            <p:custDataLst>
              <p:tags r:id="rId2"/>
            </p:custDataLst>
          </p:nvPr>
        </p:nvSpPr>
        <p:spPr>
          <a:xfrm>
            <a:off x="5015959" y="1779807"/>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accent1"/>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spcBef>
                <a:spcPct val="0"/>
              </a:spcBef>
            </a:pPr>
            <a:r>
              <a:rPr lang="zh-CN" altLang="en-US" dirty="0" smtClean="0">
                <a:solidFill>
                  <a:schemeClr val="accent1"/>
                </a:solidFill>
                <a:cs typeface="+mn-ea"/>
                <a:sym typeface="+mn-lt"/>
              </a:rPr>
              <a:t>任务一</a:t>
            </a:r>
            <a:endParaRPr lang="zh-CN" altLang="en-US" dirty="0">
              <a:solidFill>
                <a:schemeClr val="accent1"/>
              </a:solidFill>
              <a:cs typeface="+mn-ea"/>
              <a:sym typeface="+mn-lt"/>
            </a:endParaRPr>
          </a:p>
        </p:txBody>
      </p:sp>
      <p:sp>
        <p:nvSpPr>
          <p:cNvPr id="8" name="MH_Entry_2">
            <a:hlinkClick r:id="" action="ppaction://noaction"/>
          </p:cNvPr>
          <p:cNvSpPr txBox="1"/>
          <p:nvPr>
            <p:custDataLst>
              <p:tags r:id="rId3"/>
            </p:custDataLst>
          </p:nvPr>
        </p:nvSpPr>
        <p:spPr>
          <a:xfrm>
            <a:off x="1132211" y="3114229"/>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tx1">
              <a:lumMod val="50000"/>
              <a:lumOff val="50000"/>
            </a:schemeClr>
          </a:solidFill>
          <a:ln>
            <a:noFill/>
          </a:ln>
        </p:spPr>
        <p:txBody>
          <a:bodyPr wrap="square" lIns="71966" tIns="0" rIns="287860" bIns="0" anchor="ctr">
            <a:normAutofit fontScale="97500"/>
          </a:bodyPr>
          <a:lstStyle/>
          <a:p>
            <a:pPr algn="ctr"/>
            <a:r>
              <a:rPr lang="zh-CN" altLang="en-US" smtClean="0">
                <a:solidFill>
                  <a:schemeClr val="bg1"/>
                </a:solidFill>
                <a:cs typeface="+mn-ea"/>
                <a:sym typeface="+mn-lt"/>
              </a:rPr>
              <a:t>了解数据化运营的基本思维</a:t>
            </a:r>
            <a:endParaRPr lang="zh-CN" altLang="en-US" smtClean="0">
              <a:solidFill>
                <a:schemeClr val="bg1"/>
              </a:solidFill>
              <a:cs typeface="+mn-ea"/>
              <a:sym typeface="+mn-lt"/>
            </a:endParaRPr>
          </a:p>
        </p:txBody>
      </p:sp>
      <p:sp>
        <p:nvSpPr>
          <p:cNvPr id="14" name="MH_Number_1">
            <a:hlinkClick r:id="" action="ppaction://noaction"/>
          </p:cNvPr>
          <p:cNvSpPr/>
          <p:nvPr>
            <p:custDataLst>
              <p:tags r:id="rId4"/>
            </p:custDataLst>
          </p:nvPr>
        </p:nvSpPr>
        <p:spPr>
          <a:xfrm>
            <a:off x="5015959" y="3037695"/>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tx1">
                <a:lumMod val="50000"/>
                <a:lumOff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spcBef>
                <a:spcPct val="0"/>
              </a:spcBef>
            </a:pPr>
            <a:r>
              <a:rPr lang="zh-CN" altLang="en-US" dirty="0" smtClean="0">
                <a:solidFill>
                  <a:schemeClr val="tx1">
                    <a:lumMod val="50000"/>
                    <a:lumOff val="50000"/>
                  </a:schemeClr>
                </a:solidFill>
                <a:cs typeface="+mn-ea"/>
                <a:sym typeface="+mn-lt"/>
              </a:rPr>
              <a:t>任务二</a:t>
            </a:r>
            <a:endParaRPr lang="zh-CN" altLang="en-US" dirty="0">
              <a:solidFill>
                <a:schemeClr val="tx1">
                  <a:lumMod val="50000"/>
                  <a:lumOff val="50000"/>
                </a:schemeClr>
              </a:solidFill>
              <a:cs typeface="+mn-ea"/>
              <a:sym typeface="+mn-lt"/>
            </a:endParaRPr>
          </a:p>
        </p:txBody>
      </p:sp>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1756" y="1843973"/>
            <a:ext cx="4526777" cy="4519803"/>
          </a:xfrm>
          <a:prstGeom prst="rect">
            <a:avLst/>
          </a:prstGeom>
        </p:spPr>
      </p:pic>
      <p:sp>
        <p:nvSpPr>
          <p:cNvPr id="2" name="MH_Entry_2">
            <a:hlinkClick r:id="" action="ppaction://noaction"/>
          </p:cNvPr>
          <p:cNvSpPr txBox="1"/>
          <p:nvPr>
            <p:custDataLst>
              <p:tags r:id="rId6"/>
            </p:custDataLst>
          </p:nvPr>
        </p:nvSpPr>
        <p:spPr>
          <a:xfrm>
            <a:off x="1127131" y="5551884"/>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tx1">
              <a:lumMod val="50000"/>
              <a:lumOff val="50000"/>
            </a:schemeClr>
          </a:solidFill>
          <a:ln>
            <a:noFill/>
          </a:ln>
        </p:spPr>
        <p:txBody>
          <a:bodyPr wrap="square" lIns="71966" tIns="0" rIns="287860" bIns="0" anchor="ctr">
            <a:normAutofit/>
          </a:bodyPr>
          <a:lstStyle/>
          <a:p>
            <a:pPr algn="ctr"/>
            <a:r>
              <a:rPr lang="zh-CN" altLang="en-US" dirty="0" smtClean="0">
                <a:solidFill>
                  <a:schemeClr val="bg1"/>
                </a:solidFill>
                <a:cs typeface="+mn-ea"/>
                <a:sym typeface="+mn-lt"/>
              </a:rPr>
              <a:t>综合实训</a:t>
            </a:r>
            <a:endParaRPr lang="zh-CN" altLang="en-US" dirty="0">
              <a:solidFill>
                <a:schemeClr val="bg1"/>
              </a:solidFill>
              <a:cs typeface="+mn-ea"/>
              <a:sym typeface="+mn-lt"/>
            </a:endParaRPr>
          </a:p>
        </p:txBody>
      </p:sp>
      <p:sp>
        <p:nvSpPr>
          <p:cNvPr id="3" name="MH_Number_1">
            <a:hlinkClick r:id="" action="ppaction://noaction"/>
          </p:cNvPr>
          <p:cNvSpPr/>
          <p:nvPr>
            <p:custDataLst>
              <p:tags r:id="rId7"/>
            </p:custDataLst>
          </p:nvPr>
        </p:nvSpPr>
        <p:spPr>
          <a:xfrm>
            <a:off x="5010879" y="5475350"/>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tx1">
                <a:lumMod val="50000"/>
                <a:lumOff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spcBef>
                <a:spcPct val="0"/>
              </a:spcBef>
            </a:pPr>
            <a:r>
              <a:rPr lang="zh-CN" altLang="en-US" dirty="0" smtClean="0">
                <a:solidFill>
                  <a:schemeClr val="tx1">
                    <a:lumMod val="50000"/>
                    <a:lumOff val="50000"/>
                  </a:schemeClr>
                </a:solidFill>
                <a:cs typeface="+mn-ea"/>
                <a:sym typeface="+mn-lt"/>
              </a:rPr>
              <a:t>实训</a:t>
            </a:r>
            <a:endParaRPr lang="zh-CN" altLang="en-US" dirty="0">
              <a:solidFill>
                <a:schemeClr val="tx1">
                  <a:lumMod val="50000"/>
                  <a:lumOff val="50000"/>
                </a:schemeClr>
              </a:solidFill>
              <a:cs typeface="+mn-ea"/>
              <a:sym typeface="+mn-lt"/>
            </a:endParaRPr>
          </a:p>
        </p:txBody>
      </p:sp>
      <p:sp>
        <p:nvSpPr>
          <p:cNvPr id="12" name="MH_Entry_2">
            <a:hlinkClick r:id="" action="ppaction://noaction"/>
          </p:cNvPr>
          <p:cNvSpPr txBox="1"/>
          <p:nvPr>
            <p:custDataLst>
              <p:tags r:id="rId8"/>
            </p:custDataLst>
          </p:nvPr>
        </p:nvSpPr>
        <p:spPr>
          <a:xfrm>
            <a:off x="1132211" y="4333427"/>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tx1">
              <a:lumMod val="50000"/>
              <a:lumOff val="50000"/>
            </a:schemeClr>
          </a:solidFill>
          <a:ln>
            <a:noFill/>
          </a:ln>
        </p:spPr>
        <p:txBody>
          <a:bodyPr wrap="square" lIns="71966" tIns="0" rIns="287860" bIns="0" anchor="ctr">
            <a:normAutofit fontScale="97500"/>
          </a:bodyPr>
          <a:lstStyle/>
          <a:p>
            <a:pPr algn="ctr"/>
            <a:r>
              <a:rPr lang="zh-CN" altLang="en-US" smtClean="0">
                <a:solidFill>
                  <a:schemeClr val="bg1"/>
                </a:solidFill>
                <a:cs typeface="+mn-ea"/>
                <a:sym typeface="+mn-lt"/>
              </a:rPr>
              <a:t>拆解数据化运营的业务流程</a:t>
            </a:r>
            <a:endParaRPr lang="zh-CN" altLang="en-US" smtClean="0">
              <a:solidFill>
                <a:schemeClr val="bg1"/>
              </a:solidFill>
              <a:cs typeface="+mn-ea"/>
              <a:sym typeface="+mn-lt"/>
            </a:endParaRPr>
          </a:p>
        </p:txBody>
      </p:sp>
      <p:sp>
        <p:nvSpPr>
          <p:cNvPr id="13" name="MH_Number_1">
            <a:hlinkClick r:id="" action="ppaction://noaction"/>
          </p:cNvPr>
          <p:cNvSpPr/>
          <p:nvPr>
            <p:custDataLst>
              <p:tags r:id="rId9"/>
            </p:custDataLst>
          </p:nvPr>
        </p:nvSpPr>
        <p:spPr>
          <a:xfrm>
            <a:off x="5015959" y="4256893"/>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tx1">
                <a:lumMod val="50000"/>
                <a:lumOff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spcBef>
                <a:spcPct val="0"/>
              </a:spcBef>
            </a:pPr>
            <a:r>
              <a:rPr lang="zh-CN" altLang="en-US" smtClean="0">
                <a:solidFill>
                  <a:schemeClr val="tx1">
                    <a:lumMod val="50000"/>
                    <a:lumOff val="50000"/>
                  </a:schemeClr>
                </a:solidFill>
                <a:cs typeface="+mn-ea"/>
                <a:sym typeface="+mn-lt"/>
              </a:rPr>
              <a:t>任务三</a:t>
            </a:r>
            <a:endParaRPr lang="zh-CN" altLang="en-US"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zh-CN" altLang="en-US" dirty="0">
                <a:latin typeface="+mn-lt"/>
                <a:ea typeface="+mn-ea"/>
                <a:cs typeface="+mn-ea"/>
                <a:sym typeface="+mn-lt"/>
              </a:rPr>
              <a:t> </a:t>
            </a:r>
            <a:r>
              <a:rPr lang="zh-CN" altLang="en-US" dirty="0" smtClean="0">
                <a:latin typeface="+mn-lt"/>
                <a:ea typeface="+mn-ea"/>
                <a:cs typeface="+mn-ea"/>
                <a:sym typeface="+mn-lt"/>
              </a:rPr>
              <a:t>任务实战</a:t>
            </a:r>
            <a:r>
              <a:rPr lang="en-US" altLang="zh-CN" dirty="0" smtClean="0">
                <a:latin typeface="+mn-lt"/>
                <a:ea typeface="+mn-ea"/>
                <a:cs typeface="+mn-ea"/>
                <a:sym typeface="+mn-lt"/>
              </a:rPr>
              <a:t>2</a:t>
            </a:r>
            <a:r>
              <a:rPr lang="zh-CN" altLang="en-US" dirty="0">
                <a:latin typeface="+mn-lt"/>
                <a:ea typeface="+mn-ea"/>
                <a:cs typeface="+mn-ea"/>
                <a:sym typeface="+mn-lt"/>
              </a:rPr>
              <a:t>：使用降维思维分析客单价数据</a:t>
            </a:r>
            <a:endParaRPr lang="zh-CN" altLang="en-US" dirty="0">
              <a:latin typeface="+mn-lt"/>
              <a:ea typeface="+mn-ea"/>
              <a:cs typeface="+mn-ea"/>
              <a:sym typeface="+mn-lt"/>
            </a:endParaRPr>
          </a:p>
        </p:txBody>
      </p:sp>
      <p:sp>
        <p:nvSpPr>
          <p:cNvPr id="7" name="文本框 5"/>
          <p:cNvSpPr txBox="1">
            <a:spLocks noChangeArrowheads="1"/>
          </p:cNvSpPr>
          <p:nvPr>
            <p:custDataLst>
              <p:tags r:id="rId2"/>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任务实施</a:t>
            </a:r>
            <a:endParaRPr lang="zh-CN" altLang="en-US" sz="2400" b="1" dirty="0" smtClean="0">
              <a:solidFill>
                <a:schemeClr val="accent1"/>
              </a:solidFill>
              <a:latin typeface="+mn-lt"/>
              <a:ea typeface="+mn-ea"/>
              <a:cs typeface="+mn-ea"/>
              <a:sym typeface="+mn-lt"/>
            </a:endParaRPr>
          </a:p>
        </p:txBody>
      </p:sp>
      <p:sp>
        <p:nvSpPr>
          <p:cNvPr id="6" name="矩形 5"/>
          <p:cNvSpPr/>
          <p:nvPr>
            <p:custDataLst>
              <p:tags r:id="rId3"/>
            </p:custDataLst>
          </p:nvPr>
        </p:nvSpPr>
        <p:spPr>
          <a:xfrm>
            <a:off x="353060" y="5212081"/>
            <a:ext cx="11427460" cy="33855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custDataLst>
              <p:tags r:id="rId4"/>
            </p:custDataLst>
          </p:nvPr>
        </p:nvSpPr>
        <p:spPr>
          <a:xfrm>
            <a:off x="478790" y="5212080"/>
            <a:ext cx="11301730" cy="338554"/>
          </a:xfrm>
          <a:prstGeom prst="rect">
            <a:avLst/>
          </a:prstGeom>
          <a:noFill/>
        </p:spPr>
        <p:txBody>
          <a:bodyPr wrap="square" rtlCol="0">
            <a:spAutoFit/>
          </a:bodyPr>
          <a:lstStyle/>
          <a:p>
            <a:r>
              <a:rPr lang="en-US" altLang="zh-CN" sz="1600" dirty="0" smtClean="0"/>
              <a:t>                       </a:t>
            </a:r>
            <a:r>
              <a:rPr lang="en-US" altLang="zh-CN" sz="1600" dirty="0" smtClean="0"/>
              <a:t>  </a:t>
            </a:r>
            <a:r>
              <a:rPr lang="zh-CN" altLang="en-US" sz="1600" dirty="0" smtClean="0"/>
              <a:t>（</a:t>
            </a:r>
            <a:r>
              <a:rPr lang="en-US" altLang="zh-CN" sz="1600" dirty="0" smtClean="0"/>
              <a:t>3</a:t>
            </a:r>
            <a:r>
              <a:rPr lang="zh-CN" altLang="en-US" sz="1600" dirty="0" smtClean="0"/>
              <a:t>）设置纵坐标轴数据 </a:t>
            </a:r>
            <a:r>
              <a:rPr lang="en-US" altLang="zh-CN" sz="1600" dirty="0" smtClean="0"/>
              <a:t>                                           </a:t>
            </a:r>
            <a:r>
              <a:rPr lang="en-US" altLang="zh-CN" sz="1600" dirty="0" smtClean="0"/>
              <a:t>                     </a:t>
            </a:r>
            <a:r>
              <a:rPr lang="zh-CN" altLang="en-US" sz="1600" dirty="0" smtClean="0"/>
              <a:t>  </a:t>
            </a:r>
            <a:r>
              <a:rPr lang="zh-CN" altLang="en-US" sz="1600" dirty="0" smtClean="0"/>
              <a:t>（</a:t>
            </a:r>
            <a:r>
              <a:rPr lang="en-US" altLang="zh-CN" sz="1600" dirty="0" smtClean="0"/>
              <a:t>4</a:t>
            </a:r>
            <a:r>
              <a:rPr lang="zh-CN" altLang="en-US" sz="1600" dirty="0" smtClean="0"/>
              <a:t>）设置折线样式</a:t>
            </a:r>
            <a:endParaRPr lang="zh-CN" altLang="en-US" sz="1600" dirty="0" smtClean="0"/>
          </a:p>
        </p:txBody>
      </p:sp>
      <p:pic>
        <p:nvPicPr>
          <p:cNvPr id="8" name="图片 7"/>
          <p:cNvPicPr>
            <a:picLocks noChangeAspect="1"/>
          </p:cNvPicPr>
          <p:nvPr>
            <p:custDataLst>
              <p:tags r:id="rId5"/>
            </p:custDataLst>
          </p:nvPr>
        </p:nvPicPr>
        <p:blipFill>
          <a:blip r:embed="rId6"/>
          <a:stretch>
            <a:fillRect/>
          </a:stretch>
        </p:blipFill>
        <p:spPr>
          <a:xfrm>
            <a:off x="353060" y="2187575"/>
            <a:ext cx="5636260" cy="2689860"/>
          </a:xfrm>
          <a:prstGeom prst="rect">
            <a:avLst/>
          </a:prstGeom>
        </p:spPr>
      </p:pic>
      <p:pic>
        <p:nvPicPr>
          <p:cNvPr id="9" name="图片 8"/>
          <p:cNvPicPr>
            <a:picLocks noChangeAspect="1"/>
          </p:cNvPicPr>
          <p:nvPr>
            <p:custDataLst>
              <p:tags r:id="rId7"/>
            </p:custDataLst>
          </p:nvPr>
        </p:nvPicPr>
        <p:blipFill>
          <a:blip r:embed="rId8"/>
          <a:stretch>
            <a:fillRect/>
          </a:stretch>
        </p:blipFill>
        <p:spPr>
          <a:xfrm>
            <a:off x="6224270" y="2188210"/>
            <a:ext cx="5515610" cy="26892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5"/>
          <p:cNvSpPr/>
          <p:nvPr>
            <p:custDataLst>
              <p:tags r:id="rId1"/>
            </p:custDataLst>
          </p:nvPr>
        </p:nvSpPr>
        <p:spPr>
          <a:xfrm flipH="1">
            <a:off x="9499852" y="742533"/>
            <a:ext cx="2688681" cy="522982"/>
          </a:xfrm>
          <a:prstGeom prst="rect">
            <a:avLst/>
          </a:prstGeom>
          <a:solidFill>
            <a:schemeClr val="accent1"/>
          </a:solidFill>
          <a:ln w="9525">
            <a:noFill/>
          </a:ln>
        </p:spPr>
        <p:txBody>
          <a:bodyPr wrap="square" lIns="91396" tIns="45699" rIns="91396" bIns="45699" rtlCol="0" anchor="t">
            <a:spAutoFit/>
          </a:bodyPr>
          <a:lstStyle/>
          <a:p>
            <a:pPr lvl="0" algn="ctr"/>
            <a:r>
              <a:rPr lang="en-US" altLang="zh-CN" sz="2800" dirty="0">
                <a:solidFill>
                  <a:schemeClr val="bg1"/>
                </a:solidFill>
                <a:cs typeface="+mn-ea"/>
                <a:sym typeface="+mn-lt"/>
              </a:rPr>
              <a:t>CONTENTS</a:t>
            </a:r>
            <a:endParaRPr lang="en-US" altLang="zh-CN" sz="2800" dirty="0">
              <a:solidFill>
                <a:schemeClr val="bg1"/>
              </a:solidFill>
              <a:cs typeface="+mn-ea"/>
              <a:sym typeface="+mn-lt"/>
            </a:endParaRPr>
          </a:p>
        </p:txBody>
      </p:sp>
      <p:sp>
        <p:nvSpPr>
          <p:cNvPr id="5" name="TextBox 25"/>
          <p:cNvSpPr txBox="1"/>
          <p:nvPr>
            <p:custDataLst>
              <p:tags r:id="rId2"/>
            </p:custDataLst>
          </p:nvPr>
        </p:nvSpPr>
        <p:spPr>
          <a:xfrm flipH="1">
            <a:off x="8974264" y="1318376"/>
            <a:ext cx="959686" cy="461431"/>
          </a:xfrm>
          <a:prstGeom prst="rect">
            <a:avLst/>
          </a:prstGeom>
          <a:noFill/>
        </p:spPr>
        <p:txBody>
          <a:bodyPr wrap="square" lIns="91396" tIns="45699" rIns="91396" bIns="45699" rtlCol="0">
            <a:spAutoFit/>
            <a:scene3d>
              <a:camera prst="orthographicFront"/>
              <a:lightRig rig="threePt" dir="t"/>
            </a:scene3d>
          </a:bodyPr>
          <a:lstStyle/>
          <a:p>
            <a:pPr lvl="0" algn="r" fontAlgn="base"/>
            <a:r>
              <a:rPr lang="zh-CN" altLang="en-US" b="1" noProof="1">
                <a:solidFill>
                  <a:schemeClr val="accent1"/>
                </a:solidFill>
                <a:cs typeface="+mn-ea"/>
                <a:sym typeface="+mn-lt"/>
              </a:rPr>
              <a:t>目 录 </a:t>
            </a:r>
            <a:endParaRPr lang="zh-CN" altLang="en-US" b="1" noProof="1">
              <a:solidFill>
                <a:schemeClr val="accent1"/>
              </a:solidFill>
              <a:cs typeface="+mn-ea"/>
              <a:sym typeface="+mn-lt"/>
            </a:endParaRPr>
          </a:p>
        </p:txBody>
      </p:sp>
      <p:sp>
        <p:nvSpPr>
          <p:cNvPr id="6" name="MH_Entry_1">
            <a:hlinkClick r:id="" action="ppaction://noaction"/>
          </p:cNvPr>
          <p:cNvSpPr txBox="1"/>
          <p:nvPr>
            <p:custDataLst>
              <p:tags r:id="rId3"/>
            </p:custDataLst>
          </p:nvPr>
        </p:nvSpPr>
        <p:spPr>
          <a:xfrm>
            <a:off x="1132211" y="1848326"/>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tx1">
              <a:lumMod val="50000"/>
              <a:lumOff val="50000"/>
            </a:schemeClr>
          </a:solidFill>
          <a:ln>
            <a:noFill/>
          </a:ln>
        </p:spPr>
        <p:txBody>
          <a:bodyPr wrap="square" lIns="71966" tIns="0" rIns="287860" bIns="0" anchor="ctr">
            <a:normAutofit/>
          </a:bodyPr>
          <a:lstStyle/>
          <a:p>
            <a:pPr lvl="0" algn="ctr">
              <a:buClrTx/>
              <a:buSzTx/>
              <a:buFontTx/>
            </a:pPr>
            <a:r>
              <a:rPr lang="zh-CN" altLang="en-US" smtClean="0">
                <a:solidFill>
                  <a:schemeClr val="bg1"/>
                </a:solidFill>
                <a:cs typeface="+mn-ea"/>
                <a:sym typeface="+mn-lt"/>
              </a:rPr>
              <a:t>了解数据化运营</a:t>
            </a:r>
            <a:endParaRPr lang="zh-CN" altLang="en-US" smtClean="0">
              <a:solidFill>
                <a:schemeClr val="bg1"/>
              </a:solidFill>
              <a:cs typeface="+mn-ea"/>
              <a:sym typeface="+mn-lt"/>
            </a:endParaRPr>
          </a:p>
        </p:txBody>
      </p:sp>
      <p:sp>
        <p:nvSpPr>
          <p:cNvPr id="7" name="MH_Number_1">
            <a:hlinkClick r:id="" action="ppaction://noaction"/>
          </p:cNvPr>
          <p:cNvSpPr/>
          <p:nvPr>
            <p:custDataLst>
              <p:tags r:id="rId4"/>
            </p:custDataLst>
          </p:nvPr>
        </p:nvSpPr>
        <p:spPr>
          <a:xfrm>
            <a:off x="5010879" y="4265197"/>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accent1"/>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buClrTx/>
              <a:buSzTx/>
              <a:buFontTx/>
            </a:pPr>
            <a:r>
              <a:rPr lang="zh-CN" altLang="en-US" dirty="0" smtClean="0">
                <a:solidFill>
                  <a:schemeClr val="accent1"/>
                </a:solidFill>
                <a:cs typeface="+mn-ea"/>
                <a:sym typeface="+mn-lt"/>
              </a:rPr>
              <a:t>任务三</a:t>
            </a:r>
            <a:endParaRPr lang="en-US" altLang="zh-CN" dirty="0" smtClean="0">
              <a:solidFill>
                <a:schemeClr val="accent1"/>
              </a:solidFill>
              <a:cs typeface="+mn-ea"/>
              <a:sym typeface="+mn-lt"/>
            </a:endParaRPr>
          </a:p>
        </p:txBody>
      </p:sp>
      <p:sp>
        <p:nvSpPr>
          <p:cNvPr id="8" name="MH_Entry_2">
            <a:hlinkClick r:id="" action="ppaction://noaction"/>
          </p:cNvPr>
          <p:cNvSpPr txBox="1"/>
          <p:nvPr>
            <p:custDataLst>
              <p:tags r:id="rId5"/>
            </p:custDataLst>
          </p:nvPr>
        </p:nvSpPr>
        <p:spPr>
          <a:xfrm>
            <a:off x="1132211" y="3114229"/>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tx1">
              <a:lumMod val="50000"/>
              <a:lumOff val="50000"/>
            </a:schemeClr>
          </a:solidFill>
          <a:ln>
            <a:noFill/>
          </a:ln>
        </p:spPr>
        <p:txBody>
          <a:bodyPr wrap="square" lIns="71966" tIns="0" rIns="287860" bIns="0" anchor="ctr">
            <a:normAutofit fontScale="97500"/>
          </a:bodyPr>
          <a:lstStyle/>
          <a:p>
            <a:pPr lvl="0" algn="ctr">
              <a:buClrTx/>
              <a:buSzTx/>
              <a:buFontTx/>
            </a:pPr>
            <a:r>
              <a:rPr lang="zh-CN" altLang="en-US" dirty="0" smtClean="0">
                <a:solidFill>
                  <a:schemeClr val="bg1"/>
                </a:solidFill>
                <a:cs typeface="+mn-ea"/>
                <a:sym typeface="+mn-lt"/>
              </a:rPr>
              <a:t>了解数据化运营的基本思维</a:t>
            </a:r>
            <a:endParaRPr lang="zh-CN" altLang="en-US" dirty="0" smtClean="0">
              <a:solidFill>
                <a:schemeClr val="bg1"/>
              </a:solidFill>
              <a:cs typeface="+mn-ea"/>
              <a:sym typeface="+mn-lt"/>
            </a:endParaRPr>
          </a:p>
        </p:txBody>
      </p:sp>
      <p:sp>
        <p:nvSpPr>
          <p:cNvPr id="14" name="MH_Number_1">
            <a:hlinkClick r:id="" action="ppaction://noaction"/>
          </p:cNvPr>
          <p:cNvSpPr/>
          <p:nvPr>
            <p:custDataLst>
              <p:tags r:id="rId6"/>
            </p:custDataLst>
          </p:nvPr>
        </p:nvSpPr>
        <p:spPr>
          <a:xfrm>
            <a:off x="5016594" y="1776585"/>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tx1">
                <a:lumMod val="50000"/>
                <a:lumOff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buClrTx/>
              <a:buSzTx/>
              <a:buFontTx/>
            </a:pPr>
            <a:r>
              <a:rPr lang="zh-CN" altLang="en-US" smtClean="0">
                <a:solidFill>
                  <a:schemeClr val="tx1">
                    <a:lumMod val="50000"/>
                    <a:lumOff val="50000"/>
                  </a:schemeClr>
                </a:solidFill>
                <a:cs typeface="+mn-ea"/>
                <a:sym typeface="+mn-lt"/>
              </a:rPr>
              <a:t>任务一</a:t>
            </a:r>
            <a:endParaRPr lang="zh-CN" altLang="en-US" smtClean="0">
              <a:solidFill>
                <a:schemeClr val="tx1">
                  <a:lumMod val="50000"/>
                  <a:lumOff val="50000"/>
                </a:schemeClr>
              </a:solidFill>
              <a:cs typeface="+mn-ea"/>
              <a:sym typeface="+mn-lt"/>
            </a:endParaRPr>
          </a:p>
        </p:txBody>
      </p:sp>
      <p:pic>
        <p:nvPicPr>
          <p:cNvPr id="11" name="图片 10"/>
          <p:cNvPicPr>
            <a:picLocks noChangeAspect="1"/>
          </p:cNvPicPr>
          <p:nvPr>
            <p:custDataLst>
              <p:tags r:id="rId7"/>
            </p:custDataLst>
          </p:nvPr>
        </p:nvPicPr>
        <p:blipFill>
          <a:blip r:embed="rId8">
            <a:extLst>
              <a:ext uri="{28A0092B-C50C-407E-A947-70E740481C1C}">
                <a14:useLocalDpi xmlns:a14="http://schemas.microsoft.com/office/drawing/2010/main" val="0"/>
              </a:ext>
            </a:extLst>
          </a:blip>
          <a:stretch>
            <a:fillRect/>
          </a:stretch>
        </p:blipFill>
        <p:spPr>
          <a:xfrm>
            <a:off x="7661756" y="1843973"/>
            <a:ext cx="4526777" cy="4519803"/>
          </a:xfrm>
          <a:prstGeom prst="rect">
            <a:avLst/>
          </a:prstGeom>
        </p:spPr>
      </p:pic>
      <p:sp>
        <p:nvSpPr>
          <p:cNvPr id="9" name="MH_Entry_2">
            <a:hlinkClick r:id="" action="ppaction://noaction"/>
          </p:cNvPr>
          <p:cNvSpPr txBox="1"/>
          <p:nvPr>
            <p:custDataLst>
              <p:tags r:id="rId9"/>
            </p:custDataLst>
          </p:nvPr>
        </p:nvSpPr>
        <p:spPr>
          <a:xfrm>
            <a:off x="1127131" y="5551884"/>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tx1">
              <a:lumMod val="50000"/>
              <a:lumOff val="50000"/>
            </a:schemeClr>
          </a:solidFill>
          <a:ln>
            <a:noFill/>
          </a:ln>
        </p:spPr>
        <p:txBody>
          <a:bodyPr wrap="square" lIns="71966" tIns="0" rIns="287860" bIns="0" anchor="ctr">
            <a:normAutofit/>
          </a:bodyPr>
          <a:lstStyle/>
          <a:p>
            <a:pPr algn="ctr"/>
            <a:r>
              <a:rPr lang="zh-CN" altLang="en-US" dirty="0" smtClean="0">
                <a:solidFill>
                  <a:schemeClr val="bg1"/>
                </a:solidFill>
                <a:cs typeface="+mn-ea"/>
                <a:sym typeface="+mn-lt"/>
              </a:rPr>
              <a:t>综合实训</a:t>
            </a:r>
            <a:endParaRPr lang="zh-CN" altLang="en-US" dirty="0">
              <a:solidFill>
                <a:schemeClr val="bg1"/>
              </a:solidFill>
              <a:cs typeface="+mn-ea"/>
              <a:sym typeface="+mn-lt"/>
            </a:endParaRPr>
          </a:p>
        </p:txBody>
      </p:sp>
      <p:sp>
        <p:nvSpPr>
          <p:cNvPr id="10" name="MH_Number_1">
            <a:hlinkClick r:id="" action="ppaction://noaction"/>
          </p:cNvPr>
          <p:cNvSpPr/>
          <p:nvPr>
            <p:custDataLst>
              <p:tags r:id="rId10"/>
            </p:custDataLst>
          </p:nvPr>
        </p:nvSpPr>
        <p:spPr>
          <a:xfrm>
            <a:off x="5010879" y="5475350"/>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tx1">
                <a:lumMod val="50000"/>
                <a:lumOff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spcBef>
                <a:spcPct val="0"/>
              </a:spcBef>
            </a:pPr>
            <a:r>
              <a:rPr lang="zh-CN" altLang="en-US" dirty="0" smtClean="0">
                <a:solidFill>
                  <a:schemeClr val="tx1">
                    <a:lumMod val="50000"/>
                    <a:lumOff val="50000"/>
                  </a:schemeClr>
                </a:solidFill>
                <a:cs typeface="+mn-ea"/>
                <a:sym typeface="+mn-lt"/>
              </a:rPr>
              <a:t>实训</a:t>
            </a:r>
            <a:endParaRPr lang="zh-CN" altLang="en-US" dirty="0">
              <a:solidFill>
                <a:schemeClr val="tx1">
                  <a:lumMod val="50000"/>
                  <a:lumOff val="50000"/>
                </a:schemeClr>
              </a:solidFill>
              <a:cs typeface="+mn-ea"/>
              <a:sym typeface="+mn-lt"/>
            </a:endParaRPr>
          </a:p>
        </p:txBody>
      </p:sp>
      <p:sp>
        <p:nvSpPr>
          <p:cNvPr id="12" name="MH_Entry_2">
            <a:hlinkClick r:id="" action="ppaction://noaction"/>
          </p:cNvPr>
          <p:cNvSpPr txBox="1"/>
          <p:nvPr>
            <p:custDataLst>
              <p:tags r:id="rId11"/>
            </p:custDataLst>
          </p:nvPr>
        </p:nvSpPr>
        <p:spPr>
          <a:xfrm>
            <a:off x="1132211" y="4333427"/>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accent1"/>
          </a:solidFill>
          <a:ln>
            <a:noFill/>
          </a:ln>
        </p:spPr>
        <p:txBody>
          <a:bodyPr wrap="square" lIns="71966" tIns="0" rIns="287860" bIns="0" anchor="ctr">
            <a:noAutofit/>
          </a:bodyPr>
          <a:lstStyle/>
          <a:p>
            <a:pPr lvl="0" algn="ctr">
              <a:buClrTx/>
              <a:buSzTx/>
              <a:buFontTx/>
            </a:pPr>
            <a:r>
              <a:rPr lang="zh-CN" altLang="en-US" sz="2000" smtClean="0">
                <a:solidFill>
                  <a:schemeClr val="bg1"/>
                </a:solidFill>
                <a:cs typeface="+mn-ea"/>
                <a:sym typeface="+mn-lt"/>
              </a:rPr>
              <a:t>拆解数据化运营的业务流程</a:t>
            </a:r>
            <a:endParaRPr lang="zh-CN" altLang="en-US" sz="2000" smtClean="0">
              <a:solidFill>
                <a:schemeClr val="bg1"/>
              </a:solidFill>
              <a:cs typeface="+mn-ea"/>
              <a:sym typeface="+mn-lt"/>
            </a:endParaRPr>
          </a:p>
        </p:txBody>
      </p:sp>
      <p:sp>
        <p:nvSpPr>
          <p:cNvPr id="13" name="MH_Number_1">
            <a:hlinkClick r:id="" action="ppaction://noaction"/>
          </p:cNvPr>
          <p:cNvSpPr/>
          <p:nvPr>
            <p:custDataLst>
              <p:tags r:id="rId12"/>
            </p:custDataLst>
          </p:nvPr>
        </p:nvSpPr>
        <p:spPr>
          <a:xfrm>
            <a:off x="5017229" y="3054838"/>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tx1">
                <a:lumMod val="50000"/>
                <a:lumOff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spcBef>
                <a:spcPct val="0"/>
              </a:spcBef>
            </a:pPr>
            <a:r>
              <a:rPr lang="zh-CN" altLang="en-US" smtClean="0">
                <a:solidFill>
                  <a:schemeClr val="tx1">
                    <a:lumMod val="50000"/>
                    <a:lumOff val="50000"/>
                  </a:schemeClr>
                </a:solidFill>
                <a:cs typeface="+mn-ea"/>
                <a:sym typeface="+mn-lt"/>
              </a:rPr>
              <a:t>任务二</a:t>
            </a:r>
            <a:endParaRPr lang="zh-CN" altLang="en-US"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zh-CN" altLang="en-US">
                <a:latin typeface="+mn-lt"/>
                <a:ea typeface="+mn-ea"/>
                <a:cs typeface="+mn-ea"/>
                <a:sym typeface="+mn-lt"/>
              </a:rPr>
              <a:t>一、明确目标</a:t>
            </a:r>
            <a:endParaRPr lang="zh-CN" altLang="en-US">
              <a:latin typeface="+mn-lt"/>
              <a:ea typeface="+mn-ea"/>
              <a:cs typeface="+mn-ea"/>
              <a:sym typeface="+mn-lt"/>
            </a:endParaRPr>
          </a:p>
        </p:txBody>
      </p:sp>
      <p:sp>
        <p:nvSpPr>
          <p:cNvPr id="7" name="文本框 5"/>
          <p:cNvSpPr txBox="1">
            <a:spLocks noChangeArrowheads="1"/>
          </p:cNvSpPr>
          <p:nvPr>
            <p:custDataLst>
              <p:tags r:id="rId2"/>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相关知识</a:t>
            </a:r>
            <a:endParaRPr lang="zh-CN" altLang="en-US" sz="2400" b="1" dirty="0" smtClean="0">
              <a:solidFill>
                <a:schemeClr val="accent1"/>
              </a:solidFill>
              <a:latin typeface="+mn-lt"/>
              <a:ea typeface="+mn-ea"/>
              <a:cs typeface="+mn-ea"/>
              <a:sym typeface="+mn-lt"/>
            </a:endParaRPr>
          </a:p>
        </p:txBody>
      </p:sp>
      <p:grpSp>
        <p:nvGrpSpPr>
          <p:cNvPr id="20" name="组合 19"/>
          <p:cNvGrpSpPr/>
          <p:nvPr/>
        </p:nvGrpSpPr>
        <p:grpSpPr>
          <a:xfrm>
            <a:off x="1124903" y="2121218"/>
            <a:ext cx="4474845" cy="3936682"/>
            <a:chOff x="1267569" y="1879601"/>
            <a:chExt cx="2995471" cy="3936682"/>
          </a:xfrm>
        </p:grpSpPr>
        <p:sp>
          <p:nvSpPr>
            <p:cNvPr id="21" name="íślíḋè-Rectangle 1"/>
            <p:cNvSpPr/>
            <p:nvPr>
              <p:custDataLst>
                <p:tags r:id="rId3"/>
              </p:custDataLst>
            </p:nvPr>
          </p:nvSpPr>
          <p:spPr>
            <a:xfrm>
              <a:off x="1359221" y="2003743"/>
              <a:ext cx="2807970" cy="3812540"/>
            </a:xfrm>
            <a:prstGeom prst="rect">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wrap="square" tIns="2160000" anchor="t" anchorCtr="1">
              <a:noAutofit/>
            </a:bodyPr>
            <a:lstStyle/>
            <a:p>
              <a:pPr algn="ctr">
                <a:lnSpc>
                  <a:spcPct val="120000"/>
                </a:lnSpc>
              </a:pP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22" name="íślíḋè-Arrow: Pentagon 2"/>
            <p:cNvSpPr/>
            <p:nvPr>
              <p:custDataLst>
                <p:tags r:id="rId4"/>
              </p:custDataLst>
            </p:nvPr>
          </p:nvSpPr>
          <p:spPr>
            <a:xfrm rot="5400000">
              <a:off x="2056009" y="1091160"/>
              <a:ext cx="1418590" cy="2995471"/>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216000" anchor="t" anchorCtr="1">
              <a:normAutofit/>
            </a:bodyPr>
            <a:lstStyle/>
            <a:p>
              <a:pPr algn="ctr"/>
              <a:r>
                <a:rPr lang="zh-CN" altLang="en-US" sz="2200" b="1">
                  <a:latin typeface="Arial" panose="020B0604020202020204" pitchFamily="34" charset="0"/>
                  <a:ea typeface="微软雅黑" panose="020B0503020204020204" pitchFamily="34" charset="-122"/>
                  <a:sym typeface="Arial" panose="020B0604020202020204" pitchFamily="34" charset="0"/>
                </a:rPr>
                <a:t>以发现和解决问</a:t>
              </a:r>
              <a:br>
                <a:rPr lang="zh-CN" altLang="en-US" sz="2200" b="1">
                  <a:latin typeface="Arial" panose="020B0604020202020204" pitchFamily="34" charset="0"/>
                  <a:ea typeface="微软雅黑" panose="020B0503020204020204" pitchFamily="34" charset="-122"/>
                  <a:sym typeface="Arial" panose="020B0604020202020204" pitchFamily="34" charset="0"/>
                </a:rPr>
              </a:br>
              <a:r>
                <a:rPr lang="zh-CN" altLang="en-US" sz="2200" b="1">
                  <a:latin typeface="Arial" panose="020B0604020202020204" pitchFamily="34" charset="0"/>
                  <a:ea typeface="微软雅黑" panose="020B0503020204020204" pitchFamily="34" charset="-122"/>
                  <a:sym typeface="Arial" panose="020B0604020202020204" pitchFamily="34" charset="0"/>
                </a:rPr>
                <a:t>题为目的</a:t>
              </a:r>
              <a:endParaRPr lang="zh-CN" altLang="en-US" sz="2200" b="1">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 name="组合 22"/>
          <p:cNvGrpSpPr/>
          <p:nvPr/>
        </p:nvGrpSpPr>
        <p:grpSpPr>
          <a:xfrm>
            <a:off x="6096000" y="2140585"/>
            <a:ext cx="4628515" cy="3936365"/>
            <a:chOff x="4645844" y="1879918"/>
            <a:chExt cx="2900680" cy="3936682"/>
          </a:xfrm>
        </p:grpSpPr>
        <p:sp>
          <p:nvSpPr>
            <p:cNvPr id="24" name="íślíḋè-Rectangle 6"/>
            <p:cNvSpPr/>
            <p:nvPr>
              <p:custDataLst>
                <p:tags r:id="rId5"/>
              </p:custDataLst>
            </p:nvPr>
          </p:nvSpPr>
          <p:spPr>
            <a:xfrm>
              <a:off x="4737371" y="2003926"/>
              <a:ext cx="2717260" cy="3812674"/>
            </a:xfrm>
            <a:prstGeom prst="rect">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wrap="square" tIns="2160000" anchor="t" anchorCtr="1">
              <a:noAutofit/>
            </a:bodyPr>
            <a:lstStyle/>
            <a:p>
              <a:pPr algn="ctr">
                <a:lnSpc>
                  <a:spcPct val="120000"/>
                </a:lnSpc>
              </a:pPr>
              <a:endParaRPr lang="zh-CN" altLang="en-US" sz="2200" b="1">
                <a:latin typeface="Arial" panose="020B0604020202020204" pitchFamily="34" charset="0"/>
                <a:ea typeface="微软雅黑" panose="020B0503020204020204" pitchFamily="34" charset="-122"/>
                <a:sym typeface="Arial" panose="020B0604020202020204" pitchFamily="34" charset="0"/>
              </a:endParaRPr>
            </a:p>
          </p:txBody>
        </p:sp>
        <p:sp>
          <p:nvSpPr>
            <p:cNvPr id="25" name="íślíḋè-Arrow: Pentagon 7"/>
            <p:cNvSpPr/>
            <p:nvPr>
              <p:custDataLst>
                <p:tags r:id="rId6"/>
              </p:custDataLst>
            </p:nvPr>
          </p:nvSpPr>
          <p:spPr>
            <a:xfrm rot="5400000">
              <a:off x="5396096" y="1129665"/>
              <a:ext cx="1400175" cy="290068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216000" anchor="t" anchorCtr="1">
              <a:normAutofit/>
            </a:bodyPr>
            <a:lstStyle/>
            <a:p>
              <a:pPr algn="ctr"/>
              <a:r>
                <a:rPr lang="zh-CN" altLang="en-US" sz="2200" b="1">
                  <a:latin typeface="Arial" panose="020B0604020202020204" pitchFamily="34" charset="0"/>
                  <a:ea typeface="微软雅黑" panose="020B0503020204020204" pitchFamily="34" charset="-122"/>
                  <a:sym typeface="Arial" panose="020B0604020202020204" pitchFamily="34" charset="0"/>
                </a:rPr>
                <a:t>以寻找规律发现</a:t>
              </a:r>
              <a:endParaRPr lang="zh-CN" altLang="en-US" sz="2200" b="1">
                <a:latin typeface="Arial" panose="020B0604020202020204" pitchFamily="34" charset="0"/>
                <a:ea typeface="微软雅黑" panose="020B0503020204020204" pitchFamily="34" charset="-122"/>
                <a:sym typeface="Arial" panose="020B0604020202020204" pitchFamily="34" charset="0"/>
              </a:endParaRPr>
            </a:p>
            <a:p>
              <a:pPr algn="ctr"/>
              <a:r>
                <a:rPr lang="zh-CN" altLang="en-US" sz="2200" b="1">
                  <a:latin typeface="Arial" panose="020B0604020202020204" pitchFamily="34" charset="0"/>
                  <a:ea typeface="微软雅黑" panose="020B0503020204020204" pitchFamily="34" charset="-122"/>
                  <a:sym typeface="Arial" panose="020B0604020202020204" pitchFamily="34" charset="0"/>
                </a:rPr>
                <a:t>潜在方向为目的</a:t>
              </a:r>
              <a:endParaRPr lang="zh-CN" altLang="en-US" sz="2200" b="1">
                <a:latin typeface="Arial" panose="020B0604020202020204" pitchFamily="34" charset="0"/>
                <a:ea typeface="微软雅黑" panose="020B0503020204020204" pitchFamily="34" charset="-122"/>
                <a:sym typeface="Arial" panose="020B0604020202020204" pitchFamily="34" charset="0"/>
              </a:endParaRPr>
            </a:p>
          </p:txBody>
        </p:sp>
      </p:grpSp>
      <p:sp>
        <p:nvSpPr>
          <p:cNvPr id="26" name="文本框 25"/>
          <p:cNvSpPr txBox="1"/>
          <p:nvPr>
            <p:custDataLst>
              <p:tags r:id="rId7"/>
            </p:custDataLst>
          </p:nvPr>
        </p:nvSpPr>
        <p:spPr>
          <a:xfrm>
            <a:off x="1425575" y="3616960"/>
            <a:ext cx="3872865" cy="1960880"/>
          </a:xfrm>
          <a:prstGeom prst="rect">
            <a:avLst/>
          </a:prstGeom>
          <a:noFill/>
        </p:spPr>
        <p:txBody>
          <a:bodyPr wrap="square" rtlCol="0" anchor="t">
            <a:noAutofit/>
          </a:bodyPr>
          <a:lstStyle/>
          <a:p>
            <a:pPr algn="ctr">
              <a:lnSpc>
                <a:spcPct val="120000"/>
              </a:lnSpc>
            </a:pPr>
            <a:r>
              <a:rPr lang="zh-CN" altLang="en-US" sz="1800">
                <a:latin typeface="Arial" panose="020B0604020202020204" pitchFamily="34" charset="0"/>
                <a:ea typeface="微软雅黑" panose="020B0503020204020204" pitchFamily="34" charset="-122"/>
                <a:sym typeface="Arial" panose="020B0604020202020204" pitchFamily="34" charset="0"/>
              </a:rPr>
              <a:t>这类数据化运营的目标非常普遍，如发现访问量下降，就会以解决此问题为目标来分析，以查明导致访问量下降的原因，然后处理问题。</a:t>
            </a:r>
            <a:endParaRPr lang="zh-CN" alt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27" name="文本框 26"/>
          <p:cNvSpPr txBox="1"/>
          <p:nvPr>
            <p:custDataLst>
              <p:tags r:id="rId8"/>
            </p:custDataLst>
          </p:nvPr>
        </p:nvSpPr>
        <p:spPr>
          <a:xfrm>
            <a:off x="6307455" y="3583305"/>
            <a:ext cx="4240530" cy="2473960"/>
          </a:xfrm>
          <a:prstGeom prst="rect">
            <a:avLst/>
          </a:prstGeom>
          <a:noFill/>
        </p:spPr>
        <p:txBody>
          <a:bodyPr wrap="square" rtlCol="0" anchor="t">
            <a:noAutofit/>
          </a:bodyPr>
          <a:lstStyle/>
          <a:p>
            <a:pPr algn="ctr">
              <a:lnSpc>
                <a:spcPct val="120000"/>
              </a:lnSpc>
            </a:pPr>
            <a:r>
              <a:rPr lang="zh-CN" altLang="en-US" sz="1800">
                <a:latin typeface="Arial" panose="020B0604020202020204" pitchFamily="34" charset="0"/>
                <a:ea typeface="微软雅黑" panose="020B0503020204020204" pitchFamily="34" charset="-122"/>
                <a:sym typeface="Arial" panose="020B0604020202020204" pitchFamily="34" charset="0"/>
              </a:rPr>
              <a:t>数据化运营的目标也较为常见，企业要想立足于市场，提升自身的竞争力，就应当先于对手寻找到市场规律或发现市场机会的潜在方向。在大数据的背景下，企业通过数据化运营可以发现许多潜在信息，如明确客户需求、寻找市场变化规律等，为企业带来更多的商机。</a:t>
            </a:r>
            <a:endParaRPr lang="zh-CN" altLang="en-US" sz="180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decel="6000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ppt_x"/>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accel="40000" decel="60000"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1000" fill="hold"/>
                                        <p:tgtEl>
                                          <p:spTgt spid="23"/>
                                        </p:tgtEl>
                                        <p:attrNameLst>
                                          <p:attrName>ppt_x</p:attrName>
                                        </p:attrNameLst>
                                      </p:cBhvr>
                                      <p:tavLst>
                                        <p:tav tm="0">
                                          <p:val>
                                            <p:strVal val="#ppt_x"/>
                                          </p:val>
                                        </p:tav>
                                        <p:tav tm="100000">
                                          <p:val>
                                            <p:strVal val="#ppt_x"/>
                                          </p:val>
                                        </p:tav>
                                      </p:tavLst>
                                    </p:anim>
                                    <p:anim calcmode="lin" valueType="num">
                                      <p:cBhvr additive="base">
                                        <p:cTn id="13"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zh-CN" altLang="en-US"/>
              <a:t>二、获取数据</a:t>
            </a:r>
            <a:endParaRPr lang="zh-CN" altLang="en-US"/>
          </a:p>
        </p:txBody>
      </p:sp>
      <p:sp>
        <p:nvSpPr>
          <p:cNvPr id="7" name="文本框 5"/>
          <p:cNvSpPr txBox="1">
            <a:spLocks noChangeArrowheads="1"/>
          </p:cNvSpPr>
          <p:nvPr>
            <p:custDataLst>
              <p:tags r:id="rId2"/>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相关知识</a:t>
            </a:r>
            <a:endParaRPr lang="zh-CN" altLang="en-US" sz="24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17"/>
          <p:cNvSpPr/>
          <p:nvPr>
            <p:custDataLst>
              <p:tags r:id="rId3"/>
            </p:custDataLst>
          </p:nvPr>
        </p:nvSpPr>
        <p:spPr>
          <a:xfrm>
            <a:off x="838091" y="974937"/>
            <a:ext cx="2316480" cy="460375"/>
          </a:xfrm>
          <a:prstGeom prst="rect">
            <a:avLst/>
          </a:prstGeom>
        </p:spPr>
        <p:txBody>
          <a:bodyPr wrap="none">
            <a:spAutoFit/>
          </a:bodyPr>
          <a:lstStyle/>
          <a:p>
            <a:pPr algn="l"/>
            <a:r>
              <a:rPr lang="zh-CN" altLang="en-US">
                <a:solidFill>
                  <a:srgbClr val="E5450F"/>
                </a:solidFill>
                <a:latin typeface="+mn-ea"/>
              </a:rPr>
              <a:t>（一）数据采集</a:t>
            </a:r>
            <a:endParaRPr lang="zh-CN" altLang="en-US">
              <a:solidFill>
                <a:srgbClr val="E5450F"/>
              </a:solidFill>
              <a:latin typeface="+mn-ea"/>
            </a:endParaRPr>
          </a:p>
        </p:txBody>
      </p:sp>
      <p:grpSp>
        <p:nvGrpSpPr>
          <p:cNvPr id="48" name="组合 47"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custDataLst>
              <p:tags r:id="rId4"/>
            </p:custDataLst>
          </p:nvPr>
        </p:nvGrpSpPr>
        <p:grpSpPr>
          <a:xfrm>
            <a:off x="3498356" y="1713393"/>
            <a:ext cx="1996703" cy="895296"/>
            <a:chOff x="2707931" y="3719285"/>
            <a:chExt cx="2319068" cy="1039840"/>
          </a:xfrm>
        </p:grpSpPr>
        <p:sp>
          <p:nvSpPr>
            <p:cNvPr id="49" name="Freeform 6"/>
            <p:cNvSpPr/>
            <p:nvPr>
              <p:custDataLst>
                <p:tags r:id="rId5"/>
              </p:custDataLst>
            </p:nvPr>
          </p:nvSpPr>
          <p:spPr bwMode="auto">
            <a:xfrm>
              <a:off x="2707931" y="3719285"/>
              <a:ext cx="2319068"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accent2"/>
            </a:solidFill>
            <a:ln>
              <a:noFill/>
            </a:ln>
            <a:effectLst/>
          </p:spPr>
          <p:txBody>
            <a:bodyPr vert="horz" wrap="square" lIns="91410" tIns="45705" rIns="91410" bIns="45705" numCol="1" anchor="t" anchorCtr="0" compatLnSpc="1"/>
            <a:lstStyle/>
            <a:p>
              <a:pPr defTabSz="609600"/>
              <a:endParaRPr lang="en-US" sz="2400">
                <a:solidFill>
                  <a:prstClr val="black"/>
                </a:solidFill>
              </a:endParaRPr>
            </a:p>
          </p:txBody>
        </p:sp>
        <p:sp>
          <p:nvSpPr>
            <p:cNvPr id="50" name="Freeform 32"/>
            <p:cNvSpPr>
              <a:spLocks noEditPoints="1"/>
            </p:cNvSpPr>
            <p:nvPr>
              <p:custDataLst>
                <p:tags r:id="rId6"/>
              </p:custDataLst>
            </p:nvPr>
          </p:nvSpPr>
          <p:spPr bwMode="auto">
            <a:xfrm>
              <a:off x="3529694" y="3963017"/>
              <a:ext cx="675545" cy="552376"/>
            </a:xfrm>
            <a:custGeom>
              <a:avLst/>
              <a:gdLst/>
              <a:ahLst/>
              <a:cxnLst>
                <a:cxn ang="0">
                  <a:pos x="254" y="0"/>
                </a:cxn>
                <a:cxn ang="0">
                  <a:pos x="239" y="2"/>
                </a:cxn>
                <a:cxn ang="0">
                  <a:pos x="210" y="15"/>
                </a:cxn>
                <a:cxn ang="0">
                  <a:pos x="74" y="149"/>
                </a:cxn>
                <a:cxn ang="0">
                  <a:pos x="69" y="154"/>
                </a:cxn>
                <a:cxn ang="0">
                  <a:pos x="65" y="165"/>
                </a:cxn>
                <a:cxn ang="0">
                  <a:pos x="65" y="178"/>
                </a:cxn>
                <a:cxn ang="0">
                  <a:pos x="69" y="189"/>
                </a:cxn>
                <a:cxn ang="0">
                  <a:pos x="167" y="288"/>
                </a:cxn>
                <a:cxn ang="0">
                  <a:pos x="172" y="292"/>
                </a:cxn>
                <a:cxn ang="0">
                  <a:pos x="183" y="297"/>
                </a:cxn>
                <a:cxn ang="0">
                  <a:pos x="196" y="297"/>
                </a:cxn>
                <a:cxn ang="0">
                  <a:pos x="208" y="292"/>
                </a:cxn>
                <a:cxn ang="0">
                  <a:pos x="339" y="162"/>
                </a:cxn>
                <a:cxn ang="0">
                  <a:pos x="348" y="151"/>
                </a:cxn>
                <a:cxn ang="0">
                  <a:pos x="359" y="122"/>
                </a:cxn>
                <a:cxn ang="0">
                  <a:pos x="361" y="33"/>
                </a:cxn>
                <a:cxn ang="0">
                  <a:pos x="361" y="26"/>
                </a:cxn>
                <a:cxn ang="0">
                  <a:pos x="355" y="15"/>
                </a:cxn>
                <a:cxn ang="0">
                  <a:pos x="346" y="6"/>
                </a:cxn>
                <a:cxn ang="0">
                  <a:pos x="335" y="2"/>
                </a:cxn>
                <a:cxn ang="0">
                  <a:pos x="330" y="0"/>
                </a:cxn>
                <a:cxn ang="0">
                  <a:pos x="286" y="107"/>
                </a:cxn>
                <a:cxn ang="0">
                  <a:pos x="274" y="105"/>
                </a:cxn>
                <a:cxn ang="0">
                  <a:pos x="263" y="98"/>
                </a:cxn>
                <a:cxn ang="0">
                  <a:pos x="257" y="87"/>
                </a:cxn>
                <a:cxn ang="0">
                  <a:pos x="254" y="74"/>
                </a:cxn>
                <a:cxn ang="0">
                  <a:pos x="256" y="69"/>
                </a:cxn>
                <a:cxn ang="0">
                  <a:pos x="259" y="58"/>
                </a:cxn>
                <a:cxn ang="0">
                  <a:pos x="268" y="49"/>
                </a:cxn>
                <a:cxn ang="0">
                  <a:pos x="279" y="44"/>
                </a:cxn>
                <a:cxn ang="0">
                  <a:pos x="286" y="44"/>
                </a:cxn>
                <a:cxn ang="0">
                  <a:pos x="299" y="45"/>
                </a:cxn>
                <a:cxn ang="0">
                  <a:pos x="308" y="53"/>
                </a:cxn>
                <a:cxn ang="0">
                  <a:pos x="315" y="64"/>
                </a:cxn>
                <a:cxn ang="0">
                  <a:pos x="319" y="74"/>
                </a:cxn>
                <a:cxn ang="0">
                  <a:pos x="317" y="82"/>
                </a:cxn>
                <a:cxn ang="0">
                  <a:pos x="314" y="93"/>
                </a:cxn>
                <a:cxn ang="0">
                  <a:pos x="304" y="102"/>
                </a:cxn>
                <a:cxn ang="0">
                  <a:pos x="292" y="107"/>
                </a:cxn>
                <a:cxn ang="0">
                  <a:pos x="286" y="107"/>
                </a:cxn>
                <a:cxn ang="0">
                  <a:pos x="141" y="294"/>
                </a:cxn>
                <a:cxn ang="0">
                  <a:pos x="130" y="297"/>
                </a:cxn>
                <a:cxn ang="0">
                  <a:pos x="112" y="294"/>
                </a:cxn>
                <a:cxn ang="0">
                  <a:pos x="9" y="194"/>
                </a:cxn>
                <a:cxn ang="0">
                  <a:pos x="5" y="189"/>
                </a:cxn>
                <a:cxn ang="0">
                  <a:pos x="0" y="178"/>
                </a:cxn>
                <a:cxn ang="0">
                  <a:pos x="0" y="165"/>
                </a:cxn>
                <a:cxn ang="0">
                  <a:pos x="5" y="154"/>
                </a:cxn>
                <a:cxn ang="0">
                  <a:pos x="136" y="24"/>
                </a:cxn>
                <a:cxn ang="0">
                  <a:pos x="147" y="15"/>
                </a:cxn>
                <a:cxn ang="0">
                  <a:pos x="176" y="2"/>
                </a:cxn>
                <a:cxn ang="0">
                  <a:pos x="27" y="163"/>
                </a:cxn>
                <a:cxn ang="0">
                  <a:pos x="23" y="167"/>
                </a:cxn>
                <a:cxn ang="0">
                  <a:pos x="23" y="176"/>
                </a:cxn>
                <a:cxn ang="0">
                  <a:pos x="27" y="180"/>
                </a:cxn>
              </a:cxnLst>
              <a:rect l="0" t="0" r="r" b="b"/>
              <a:pathLst>
                <a:path w="361" h="297">
                  <a:moveTo>
                    <a:pt x="330" y="0"/>
                  </a:moveTo>
                  <a:lnTo>
                    <a:pt x="254" y="0"/>
                  </a:lnTo>
                  <a:lnTo>
                    <a:pt x="254" y="0"/>
                  </a:lnTo>
                  <a:lnTo>
                    <a:pt x="239" y="2"/>
                  </a:lnTo>
                  <a:lnTo>
                    <a:pt x="225" y="7"/>
                  </a:lnTo>
                  <a:lnTo>
                    <a:pt x="210" y="15"/>
                  </a:lnTo>
                  <a:lnTo>
                    <a:pt x="199" y="24"/>
                  </a:lnTo>
                  <a:lnTo>
                    <a:pt x="74" y="149"/>
                  </a:lnTo>
                  <a:lnTo>
                    <a:pt x="74" y="149"/>
                  </a:lnTo>
                  <a:lnTo>
                    <a:pt x="69" y="154"/>
                  </a:lnTo>
                  <a:lnTo>
                    <a:pt x="67" y="160"/>
                  </a:lnTo>
                  <a:lnTo>
                    <a:pt x="65" y="165"/>
                  </a:lnTo>
                  <a:lnTo>
                    <a:pt x="63" y="172"/>
                  </a:lnTo>
                  <a:lnTo>
                    <a:pt x="65" y="178"/>
                  </a:lnTo>
                  <a:lnTo>
                    <a:pt x="67" y="183"/>
                  </a:lnTo>
                  <a:lnTo>
                    <a:pt x="69" y="189"/>
                  </a:lnTo>
                  <a:lnTo>
                    <a:pt x="74" y="194"/>
                  </a:lnTo>
                  <a:lnTo>
                    <a:pt x="167" y="288"/>
                  </a:lnTo>
                  <a:lnTo>
                    <a:pt x="167" y="288"/>
                  </a:lnTo>
                  <a:lnTo>
                    <a:pt x="172" y="292"/>
                  </a:lnTo>
                  <a:lnTo>
                    <a:pt x="178" y="296"/>
                  </a:lnTo>
                  <a:lnTo>
                    <a:pt x="183" y="297"/>
                  </a:lnTo>
                  <a:lnTo>
                    <a:pt x="190" y="297"/>
                  </a:lnTo>
                  <a:lnTo>
                    <a:pt x="196" y="297"/>
                  </a:lnTo>
                  <a:lnTo>
                    <a:pt x="201" y="296"/>
                  </a:lnTo>
                  <a:lnTo>
                    <a:pt x="208" y="292"/>
                  </a:lnTo>
                  <a:lnTo>
                    <a:pt x="212" y="288"/>
                  </a:lnTo>
                  <a:lnTo>
                    <a:pt x="339" y="162"/>
                  </a:lnTo>
                  <a:lnTo>
                    <a:pt x="339" y="162"/>
                  </a:lnTo>
                  <a:lnTo>
                    <a:pt x="348" y="151"/>
                  </a:lnTo>
                  <a:lnTo>
                    <a:pt x="355" y="136"/>
                  </a:lnTo>
                  <a:lnTo>
                    <a:pt x="359" y="122"/>
                  </a:lnTo>
                  <a:lnTo>
                    <a:pt x="361" y="107"/>
                  </a:lnTo>
                  <a:lnTo>
                    <a:pt x="361" y="33"/>
                  </a:lnTo>
                  <a:lnTo>
                    <a:pt x="361" y="33"/>
                  </a:lnTo>
                  <a:lnTo>
                    <a:pt x="361" y="26"/>
                  </a:lnTo>
                  <a:lnTo>
                    <a:pt x="359" y="20"/>
                  </a:lnTo>
                  <a:lnTo>
                    <a:pt x="355" y="15"/>
                  </a:lnTo>
                  <a:lnTo>
                    <a:pt x="352" y="9"/>
                  </a:lnTo>
                  <a:lnTo>
                    <a:pt x="346" y="6"/>
                  </a:lnTo>
                  <a:lnTo>
                    <a:pt x="341" y="4"/>
                  </a:lnTo>
                  <a:lnTo>
                    <a:pt x="335" y="2"/>
                  </a:lnTo>
                  <a:lnTo>
                    <a:pt x="330" y="0"/>
                  </a:lnTo>
                  <a:lnTo>
                    <a:pt x="330" y="0"/>
                  </a:lnTo>
                  <a:close/>
                  <a:moveTo>
                    <a:pt x="286" y="107"/>
                  </a:moveTo>
                  <a:lnTo>
                    <a:pt x="286" y="107"/>
                  </a:lnTo>
                  <a:lnTo>
                    <a:pt x="279" y="107"/>
                  </a:lnTo>
                  <a:lnTo>
                    <a:pt x="274" y="105"/>
                  </a:lnTo>
                  <a:lnTo>
                    <a:pt x="268" y="102"/>
                  </a:lnTo>
                  <a:lnTo>
                    <a:pt x="263" y="98"/>
                  </a:lnTo>
                  <a:lnTo>
                    <a:pt x="259" y="93"/>
                  </a:lnTo>
                  <a:lnTo>
                    <a:pt x="257" y="87"/>
                  </a:lnTo>
                  <a:lnTo>
                    <a:pt x="256" y="82"/>
                  </a:lnTo>
                  <a:lnTo>
                    <a:pt x="254" y="74"/>
                  </a:lnTo>
                  <a:lnTo>
                    <a:pt x="254" y="74"/>
                  </a:lnTo>
                  <a:lnTo>
                    <a:pt x="256" y="69"/>
                  </a:lnTo>
                  <a:lnTo>
                    <a:pt x="257" y="64"/>
                  </a:lnTo>
                  <a:lnTo>
                    <a:pt x="259" y="58"/>
                  </a:lnTo>
                  <a:lnTo>
                    <a:pt x="263" y="53"/>
                  </a:lnTo>
                  <a:lnTo>
                    <a:pt x="268" y="49"/>
                  </a:lnTo>
                  <a:lnTo>
                    <a:pt x="274" y="45"/>
                  </a:lnTo>
                  <a:lnTo>
                    <a:pt x="279" y="44"/>
                  </a:lnTo>
                  <a:lnTo>
                    <a:pt x="286" y="44"/>
                  </a:lnTo>
                  <a:lnTo>
                    <a:pt x="286" y="44"/>
                  </a:lnTo>
                  <a:lnTo>
                    <a:pt x="292" y="44"/>
                  </a:lnTo>
                  <a:lnTo>
                    <a:pt x="299" y="45"/>
                  </a:lnTo>
                  <a:lnTo>
                    <a:pt x="304" y="49"/>
                  </a:lnTo>
                  <a:lnTo>
                    <a:pt x="308" y="53"/>
                  </a:lnTo>
                  <a:lnTo>
                    <a:pt x="314" y="58"/>
                  </a:lnTo>
                  <a:lnTo>
                    <a:pt x="315" y="64"/>
                  </a:lnTo>
                  <a:lnTo>
                    <a:pt x="317" y="69"/>
                  </a:lnTo>
                  <a:lnTo>
                    <a:pt x="319" y="74"/>
                  </a:lnTo>
                  <a:lnTo>
                    <a:pt x="319" y="74"/>
                  </a:lnTo>
                  <a:lnTo>
                    <a:pt x="317" y="82"/>
                  </a:lnTo>
                  <a:lnTo>
                    <a:pt x="315" y="87"/>
                  </a:lnTo>
                  <a:lnTo>
                    <a:pt x="314" y="93"/>
                  </a:lnTo>
                  <a:lnTo>
                    <a:pt x="308" y="98"/>
                  </a:lnTo>
                  <a:lnTo>
                    <a:pt x="304" y="102"/>
                  </a:lnTo>
                  <a:lnTo>
                    <a:pt x="299" y="105"/>
                  </a:lnTo>
                  <a:lnTo>
                    <a:pt x="292" y="107"/>
                  </a:lnTo>
                  <a:lnTo>
                    <a:pt x="286" y="107"/>
                  </a:lnTo>
                  <a:lnTo>
                    <a:pt x="286" y="107"/>
                  </a:lnTo>
                  <a:close/>
                  <a:moveTo>
                    <a:pt x="27" y="180"/>
                  </a:moveTo>
                  <a:lnTo>
                    <a:pt x="141" y="294"/>
                  </a:lnTo>
                  <a:lnTo>
                    <a:pt x="141" y="294"/>
                  </a:lnTo>
                  <a:lnTo>
                    <a:pt x="130" y="297"/>
                  </a:lnTo>
                  <a:lnTo>
                    <a:pt x="121" y="297"/>
                  </a:lnTo>
                  <a:lnTo>
                    <a:pt x="112" y="294"/>
                  </a:lnTo>
                  <a:lnTo>
                    <a:pt x="103" y="288"/>
                  </a:lnTo>
                  <a:lnTo>
                    <a:pt x="9" y="194"/>
                  </a:lnTo>
                  <a:lnTo>
                    <a:pt x="9" y="194"/>
                  </a:lnTo>
                  <a:lnTo>
                    <a:pt x="5" y="189"/>
                  </a:lnTo>
                  <a:lnTo>
                    <a:pt x="2" y="183"/>
                  </a:lnTo>
                  <a:lnTo>
                    <a:pt x="0" y="178"/>
                  </a:lnTo>
                  <a:lnTo>
                    <a:pt x="0" y="172"/>
                  </a:lnTo>
                  <a:lnTo>
                    <a:pt x="0" y="165"/>
                  </a:lnTo>
                  <a:lnTo>
                    <a:pt x="2" y="160"/>
                  </a:lnTo>
                  <a:lnTo>
                    <a:pt x="5" y="154"/>
                  </a:lnTo>
                  <a:lnTo>
                    <a:pt x="9" y="149"/>
                  </a:lnTo>
                  <a:lnTo>
                    <a:pt x="136" y="24"/>
                  </a:lnTo>
                  <a:lnTo>
                    <a:pt x="136" y="24"/>
                  </a:lnTo>
                  <a:lnTo>
                    <a:pt x="147" y="15"/>
                  </a:lnTo>
                  <a:lnTo>
                    <a:pt x="161" y="7"/>
                  </a:lnTo>
                  <a:lnTo>
                    <a:pt x="176" y="2"/>
                  </a:lnTo>
                  <a:lnTo>
                    <a:pt x="190" y="0"/>
                  </a:lnTo>
                  <a:lnTo>
                    <a:pt x="27" y="163"/>
                  </a:lnTo>
                  <a:lnTo>
                    <a:pt x="27" y="163"/>
                  </a:lnTo>
                  <a:lnTo>
                    <a:pt x="23" y="167"/>
                  </a:lnTo>
                  <a:lnTo>
                    <a:pt x="23" y="172"/>
                  </a:lnTo>
                  <a:lnTo>
                    <a:pt x="23" y="176"/>
                  </a:lnTo>
                  <a:lnTo>
                    <a:pt x="27" y="180"/>
                  </a:lnTo>
                  <a:lnTo>
                    <a:pt x="27" y="180"/>
                  </a:lnTo>
                  <a:close/>
                </a:path>
              </a:pathLst>
            </a:custGeom>
            <a:solidFill>
              <a:srgbClr val="FFFFFF"/>
            </a:solidFill>
            <a:ln w="9525">
              <a:noFill/>
              <a:round/>
            </a:ln>
          </p:spPr>
          <p:txBody>
            <a:bodyPr vert="horz" wrap="square" lIns="121880" tIns="60940" rIns="121880" bIns="60940" numCol="1" anchor="t" anchorCtr="0" compatLnSpc="1"/>
            <a:lstStyle/>
            <a:p>
              <a:pPr defTabSz="609600"/>
              <a:endParaRPr lang="en-US" sz="2400" dirty="0">
                <a:solidFill>
                  <a:prstClr val="black"/>
                </a:solidFill>
              </a:endParaRPr>
            </a:p>
          </p:txBody>
        </p:sp>
      </p:grpSp>
      <p:grpSp>
        <p:nvGrpSpPr>
          <p:cNvPr id="51" name="组合 50"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6219595" y="1719743"/>
            <a:ext cx="1994895" cy="895296"/>
            <a:chOff x="5027001" y="3719285"/>
            <a:chExt cx="2316969" cy="1039840"/>
          </a:xfrm>
        </p:grpSpPr>
        <p:sp>
          <p:nvSpPr>
            <p:cNvPr id="52" name="Freeform 7"/>
            <p:cNvSpPr/>
            <p:nvPr>
              <p:custDataLst>
                <p:tags r:id="rId7"/>
              </p:custDataLst>
            </p:nvPr>
          </p:nvSpPr>
          <p:spPr bwMode="auto">
            <a:xfrm>
              <a:off x="5027001" y="3719285"/>
              <a:ext cx="2316969"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accent1"/>
            </a:solidFill>
            <a:ln>
              <a:noFill/>
            </a:ln>
            <a:effectLst/>
          </p:spPr>
          <p:txBody>
            <a:bodyPr vert="horz" wrap="square" lIns="91410" tIns="45705" rIns="91410" bIns="45705" numCol="1" anchor="t" anchorCtr="0" compatLnSpc="1"/>
            <a:lstStyle/>
            <a:p>
              <a:pPr defTabSz="609600"/>
              <a:endParaRPr lang="en-US" sz="2400">
                <a:solidFill>
                  <a:prstClr val="black"/>
                </a:solidFill>
              </a:endParaRPr>
            </a:p>
          </p:txBody>
        </p:sp>
        <p:grpSp>
          <p:nvGrpSpPr>
            <p:cNvPr id="53" name="Group 77"/>
            <p:cNvGrpSpPr/>
            <p:nvPr/>
          </p:nvGrpSpPr>
          <p:grpSpPr>
            <a:xfrm>
              <a:off x="5869058" y="3989143"/>
              <a:ext cx="653147" cy="500124"/>
              <a:chOff x="5552261" y="1554043"/>
              <a:chExt cx="363359" cy="278229"/>
            </a:xfrm>
            <a:solidFill>
              <a:schemeClr val="bg1"/>
            </a:solidFill>
          </p:grpSpPr>
          <p:sp>
            <p:nvSpPr>
              <p:cNvPr id="54" name="Freeform 96"/>
              <p:cNvSpPr/>
              <p:nvPr>
                <p:custDataLst>
                  <p:tags r:id="rId8"/>
                </p:custDataLst>
              </p:nvPr>
            </p:nvSpPr>
            <p:spPr bwMode="auto">
              <a:xfrm>
                <a:off x="5552261" y="1715997"/>
                <a:ext cx="363359" cy="116275"/>
              </a:xfrm>
              <a:custGeom>
                <a:avLst/>
                <a:gdLst/>
                <a:ahLst/>
                <a:cxnLst>
                  <a:cxn ang="0">
                    <a:pos x="211" y="31"/>
                  </a:cxn>
                  <a:cxn ang="0">
                    <a:pos x="140" y="31"/>
                  </a:cxn>
                  <a:cxn ang="0">
                    <a:pos x="140" y="0"/>
                  </a:cxn>
                  <a:cxn ang="0">
                    <a:pos x="0" y="0"/>
                  </a:cxn>
                  <a:cxn ang="0">
                    <a:pos x="0" y="96"/>
                  </a:cxn>
                  <a:cxn ang="0">
                    <a:pos x="0" y="96"/>
                  </a:cxn>
                  <a:cxn ang="0">
                    <a:pos x="2" y="102"/>
                  </a:cxn>
                  <a:cxn ang="0">
                    <a:pos x="4" y="107"/>
                  </a:cxn>
                  <a:cxn ang="0">
                    <a:pos x="9" y="111"/>
                  </a:cxn>
                  <a:cxn ang="0">
                    <a:pos x="17" y="112"/>
                  </a:cxn>
                  <a:cxn ang="0">
                    <a:pos x="334" y="112"/>
                  </a:cxn>
                  <a:cxn ang="0">
                    <a:pos x="334" y="112"/>
                  </a:cxn>
                  <a:cxn ang="0">
                    <a:pos x="341" y="111"/>
                  </a:cxn>
                  <a:cxn ang="0">
                    <a:pos x="347" y="107"/>
                  </a:cxn>
                  <a:cxn ang="0">
                    <a:pos x="350" y="102"/>
                  </a:cxn>
                  <a:cxn ang="0">
                    <a:pos x="350" y="96"/>
                  </a:cxn>
                  <a:cxn ang="0">
                    <a:pos x="350" y="0"/>
                  </a:cxn>
                  <a:cxn ang="0">
                    <a:pos x="211" y="0"/>
                  </a:cxn>
                  <a:cxn ang="0">
                    <a:pos x="211" y="31"/>
                  </a:cxn>
                </a:cxnLst>
                <a:rect l="0" t="0" r="r" b="b"/>
                <a:pathLst>
                  <a:path w="350" h="112">
                    <a:moveTo>
                      <a:pt x="211" y="31"/>
                    </a:moveTo>
                    <a:lnTo>
                      <a:pt x="140" y="31"/>
                    </a:lnTo>
                    <a:lnTo>
                      <a:pt x="140" y="0"/>
                    </a:lnTo>
                    <a:lnTo>
                      <a:pt x="0" y="0"/>
                    </a:lnTo>
                    <a:lnTo>
                      <a:pt x="0" y="96"/>
                    </a:lnTo>
                    <a:lnTo>
                      <a:pt x="0" y="96"/>
                    </a:lnTo>
                    <a:lnTo>
                      <a:pt x="2" y="102"/>
                    </a:lnTo>
                    <a:lnTo>
                      <a:pt x="4" y="107"/>
                    </a:lnTo>
                    <a:lnTo>
                      <a:pt x="9" y="111"/>
                    </a:lnTo>
                    <a:lnTo>
                      <a:pt x="17" y="112"/>
                    </a:lnTo>
                    <a:lnTo>
                      <a:pt x="334" y="112"/>
                    </a:lnTo>
                    <a:lnTo>
                      <a:pt x="334" y="112"/>
                    </a:lnTo>
                    <a:lnTo>
                      <a:pt x="341" y="111"/>
                    </a:lnTo>
                    <a:lnTo>
                      <a:pt x="347" y="107"/>
                    </a:lnTo>
                    <a:lnTo>
                      <a:pt x="350" y="102"/>
                    </a:lnTo>
                    <a:lnTo>
                      <a:pt x="350" y="96"/>
                    </a:lnTo>
                    <a:lnTo>
                      <a:pt x="350" y="0"/>
                    </a:lnTo>
                    <a:lnTo>
                      <a:pt x="211" y="0"/>
                    </a:lnTo>
                    <a:lnTo>
                      <a:pt x="211" y="31"/>
                    </a:lnTo>
                    <a:close/>
                  </a:path>
                </a:pathLst>
              </a:custGeom>
              <a:solidFill>
                <a:schemeClr val="bg1"/>
              </a:solidFill>
              <a:ln w="9525">
                <a:noFill/>
                <a:round/>
              </a:ln>
            </p:spPr>
            <p:txBody>
              <a:bodyPr vert="horz" wrap="square" lIns="162510" tIns="81255" rIns="162510" bIns="81255" numCol="1" anchor="t" anchorCtr="0" compatLnSpc="1"/>
              <a:lstStyle/>
              <a:p>
                <a:pPr defTabSz="609600"/>
                <a:endParaRPr lang="en-US" sz="2400" dirty="0">
                  <a:solidFill>
                    <a:prstClr val="black"/>
                  </a:solidFill>
                </a:endParaRPr>
              </a:p>
            </p:txBody>
          </p:sp>
          <p:sp>
            <p:nvSpPr>
              <p:cNvPr id="55" name="Freeform 97"/>
              <p:cNvSpPr>
                <a:spLocks noEditPoints="1"/>
              </p:cNvSpPr>
              <p:nvPr>
                <p:custDataLst>
                  <p:tags r:id="rId9"/>
                </p:custDataLst>
              </p:nvPr>
            </p:nvSpPr>
            <p:spPr bwMode="auto">
              <a:xfrm>
                <a:off x="5552261" y="1554043"/>
                <a:ext cx="363359" cy="137038"/>
              </a:xfrm>
              <a:custGeom>
                <a:avLst/>
                <a:gdLst/>
                <a:ahLst/>
                <a:cxnLst>
                  <a:cxn ang="0">
                    <a:pos x="334" y="42"/>
                  </a:cxn>
                  <a:cxn ang="0">
                    <a:pos x="225" y="42"/>
                  </a:cxn>
                  <a:cxn ang="0">
                    <a:pos x="225" y="42"/>
                  </a:cxn>
                  <a:cxn ang="0">
                    <a:pos x="225" y="5"/>
                  </a:cxn>
                  <a:cxn ang="0">
                    <a:pos x="225" y="5"/>
                  </a:cxn>
                  <a:cxn ang="0">
                    <a:pos x="225" y="2"/>
                  </a:cxn>
                  <a:cxn ang="0">
                    <a:pos x="223" y="0"/>
                  </a:cxn>
                  <a:cxn ang="0">
                    <a:pos x="222" y="0"/>
                  </a:cxn>
                  <a:cxn ang="0">
                    <a:pos x="120" y="0"/>
                  </a:cxn>
                  <a:cxn ang="0">
                    <a:pos x="120" y="0"/>
                  </a:cxn>
                  <a:cxn ang="0">
                    <a:pos x="118" y="2"/>
                  </a:cxn>
                  <a:cxn ang="0">
                    <a:pos x="116" y="4"/>
                  </a:cxn>
                  <a:cxn ang="0">
                    <a:pos x="115" y="5"/>
                  </a:cxn>
                  <a:cxn ang="0">
                    <a:pos x="115" y="5"/>
                  </a:cxn>
                  <a:cxn ang="0">
                    <a:pos x="115" y="42"/>
                  </a:cxn>
                  <a:cxn ang="0">
                    <a:pos x="17" y="42"/>
                  </a:cxn>
                  <a:cxn ang="0">
                    <a:pos x="17" y="42"/>
                  </a:cxn>
                  <a:cxn ang="0">
                    <a:pos x="9" y="42"/>
                  </a:cxn>
                  <a:cxn ang="0">
                    <a:pos x="4" y="45"/>
                  </a:cxn>
                  <a:cxn ang="0">
                    <a:pos x="2" y="51"/>
                  </a:cxn>
                  <a:cxn ang="0">
                    <a:pos x="0" y="58"/>
                  </a:cxn>
                  <a:cxn ang="0">
                    <a:pos x="0" y="130"/>
                  </a:cxn>
                  <a:cxn ang="0">
                    <a:pos x="350" y="130"/>
                  </a:cxn>
                  <a:cxn ang="0">
                    <a:pos x="350" y="58"/>
                  </a:cxn>
                  <a:cxn ang="0">
                    <a:pos x="350" y="58"/>
                  </a:cxn>
                  <a:cxn ang="0">
                    <a:pos x="350" y="51"/>
                  </a:cxn>
                  <a:cxn ang="0">
                    <a:pos x="347" y="45"/>
                  </a:cxn>
                  <a:cxn ang="0">
                    <a:pos x="341" y="42"/>
                  </a:cxn>
                  <a:cxn ang="0">
                    <a:pos x="334" y="42"/>
                  </a:cxn>
                  <a:cxn ang="0">
                    <a:pos x="334" y="42"/>
                  </a:cxn>
                  <a:cxn ang="0">
                    <a:pos x="133" y="42"/>
                  </a:cxn>
                  <a:cxn ang="0">
                    <a:pos x="133" y="13"/>
                  </a:cxn>
                  <a:cxn ang="0">
                    <a:pos x="209" y="13"/>
                  </a:cxn>
                  <a:cxn ang="0">
                    <a:pos x="209" y="42"/>
                  </a:cxn>
                  <a:cxn ang="0">
                    <a:pos x="133" y="42"/>
                  </a:cxn>
                </a:cxnLst>
                <a:rect l="0" t="0" r="r" b="b"/>
                <a:pathLst>
                  <a:path w="350" h="130">
                    <a:moveTo>
                      <a:pt x="334" y="42"/>
                    </a:moveTo>
                    <a:lnTo>
                      <a:pt x="225" y="42"/>
                    </a:lnTo>
                    <a:lnTo>
                      <a:pt x="225" y="42"/>
                    </a:lnTo>
                    <a:lnTo>
                      <a:pt x="225" y="5"/>
                    </a:lnTo>
                    <a:lnTo>
                      <a:pt x="225" y="5"/>
                    </a:lnTo>
                    <a:lnTo>
                      <a:pt x="225" y="2"/>
                    </a:lnTo>
                    <a:lnTo>
                      <a:pt x="223" y="0"/>
                    </a:lnTo>
                    <a:lnTo>
                      <a:pt x="222" y="0"/>
                    </a:lnTo>
                    <a:lnTo>
                      <a:pt x="120" y="0"/>
                    </a:lnTo>
                    <a:lnTo>
                      <a:pt x="120" y="0"/>
                    </a:lnTo>
                    <a:lnTo>
                      <a:pt x="118" y="2"/>
                    </a:lnTo>
                    <a:lnTo>
                      <a:pt x="116" y="4"/>
                    </a:lnTo>
                    <a:lnTo>
                      <a:pt x="115" y="5"/>
                    </a:lnTo>
                    <a:lnTo>
                      <a:pt x="115" y="5"/>
                    </a:lnTo>
                    <a:lnTo>
                      <a:pt x="115" y="42"/>
                    </a:lnTo>
                    <a:lnTo>
                      <a:pt x="17" y="42"/>
                    </a:lnTo>
                    <a:lnTo>
                      <a:pt x="17" y="42"/>
                    </a:lnTo>
                    <a:lnTo>
                      <a:pt x="9" y="42"/>
                    </a:lnTo>
                    <a:lnTo>
                      <a:pt x="4" y="45"/>
                    </a:lnTo>
                    <a:lnTo>
                      <a:pt x="2" y="51"/>
                    </a:lnTo>
                    <a:lnTo>
                      <a:pt x="0" y="58"/>
                    </a:lnTo>
                    <a:lnTo>
                      <a:pt x="0" y="130"/>
                    </a:lnTo>
                    <a:lnTo>
                      <a:pt x="350" y="130"/>
                    </a:lnTo>
                    <a:lnTo>
                      <a:pt x="350" y="58"/>
                    </a:lnTo>
                    <a:lnTo>
                      <a:pt x="350" y="58"/>
                    </a:lnTo>
                    <a:lnTo>
                      <a:pt x="350" y="51"/>
                    </a:lnTo>
                    <a:lnTo>
                      <a:pt x="347" y="45"/>
                    </a:lnTo>
                    <a:lnTo>
                      <a:pt x="341" y="42"/>
                    </a:lnTo>
                    <a:lnTo>
                      <a:pt x="334" y="42"/>
                    </a:lnTo>
                    <a:lnTo>
                      <a:pt x="334" y="42"/>
                    </a:lnTo>
                    <a:close/>
                    <a:moveTo>
                      <a:pt x="133" y="42"/>
                    </a:moveTo>
                    <a:lnTo>
                      <a:pt x="133" y="13"/>
                    </a:lnTo>
                    <a:lnTo>
                      <a:pt x="209" y="13"/>
                    </a:lnTo>
                    <a:lnTo>
                      <a:pt x="209" y="42"/>
                    </a:lnTo>
                    <a:lnTo>
                      <a:pt x="133" y="42"/>
                    </a:lnTo>
                    <a:close/>
                  </a:path>
                </a:pathLst>
              </a:custGeom>
              <a:solidFill>
                <a:schemeClr val="bg1"/>
              </a:solidFill>
              <a:ln w="9525">
                <a:noFill/>
                <a:round/>
              </a:ln>
            </p:spPr>
            <p:txBody>
              <a:bodyPr vert="horz" wrap="square" lIns="162510" tIns="81255" rIns="162510" bIns="81255" numCol="1" anchor="t" anchorCtr="0" compatLnSpc="1"/>
              <a:lstStyle/>
              <a:p>
                <a:pPr defTabSz="609600"/>
                <a:endParaRPr lang="en-US" sz="2400" dirty="0">
                  <a:solidFill>
                    <a:prstClr val="black"/>
                  </a:solidFill>
                </a:endParaRPr>
              </a:p>
            </p:txBody>
          </p:sp>
          <p:sp>
            <p:nvSpPr>
              <p:cNvPr id="56" name="Rectangle 98"/>
              <p:cNvSpPr>
                <a:spLocks noChangeArrowheads="1"/>
              </p:cNvSpPr>
              <p:nvPr>
                <p:custDataLst>
                  <p:tags r:id="rId10"/>
                </p:custDataLst>
              </p:nvPr>
            </p:nvSpPr>
            <p:spPr bwMode="auto">
              <a:xfrm>
                <a:off x="5710062" y="1715997"/>
                <a:ext cx="45679" cy="18688"/>
              </a:xfrm>
              <a:prstGeom prst="rect">
                <a:avLst/>
              </a:prstGeom>
              <a:solidFill>
                <a:schemeClr val="bg1"/>
              </a:solidFill>
              <a:ln w="9525">
                <a:noFill/>
                <a:miter lim="800000"/>
              </a:ln>
            </p:spPr>
            <p:txBody>
              <a:bodyPr vert="horz" wrap="square" lIns="162510" tIns="81255" rIns="162510" bIns="81255" numCol="1" anchor="t" anchorCtr="0" compatLnSpc="1"/>
              <a:lstStyle/>
              <a:p>
                <a:pPr defTabSz="609600"/>
                <a:endParaRPr lang="en-US" sz="2400" dirty="0">
                  <a:solidFill>
                    <a:prstClr val="black"/>
                  </a:solidFill>
                </a:endParaRPr>
              </a:p>
            </p:txBody>
          </p:sp>
        </p:grpSp>
      </p:grpSp>
      <p:grpSp>
        <p:nvGrpSpPr>
          <p:cNvPr id="57" name="组合 56"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8844413" y="1726093"/>
            <a:ext cx="1994895" cy="895296"/>
            <a:chOff x="7343970" y="3719285"/>
            <a:chExt cx="2316969" cy="1039840"/>
          </a:xfrm>
        </p:grpSpPr>
        <p:sp>
          <p:nvSpPr>
            <p:cNvPr id="58" name="Freeform 8"/>
            <p:cNvSpPr/>
            <p:nvPr>
              <p:custDataLst>
                <p:tags r:id="rId11"/>
              </p:custDataLst>
            </p:nvPr>
          </p:nvSpPr>
          <p:spPr bwMode="auto">
            <a:xfrm>
              <a:off x="7343970" y="3719285"/>
              <a:ext cx="2316969"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accent4"/>
            </a:solidFill>
            <a:ln>
              <a:noFill/>
            </a:ln>
            <a:effectLst/>
          </p:spPr>
          <p:txBody>
            <a:bodyPr vert="horz" wrap="square" lIns="91410" tIns="45705" rIns="91410" bIns="45705" numCol="1" anchor="t" anchorCtr="0" compatLnSpc="1"/>
            <a:lstStyle/>
            <a:p>
              <a:pPr defTabSz="609600"/>
              <a:endParaRPr lang="en-US" sz="2400">
                <a:solidFill>
                  <a:prstClr val="black"/>
                </a:solidFill>
              </a:endParaRPr>
            </a:p>
          </p:txBody>
        </p:sp>
        <p:sp>
          <p:nvSpPr>
            <p:cNvPr id="59" name="Freeform 104"/>
            <p:cNvSpPr>
              <a:spLocks noEditPoints="1"/>
            </p:cNvSpPr>
            <p:nvPr>
              <p:custDataLst>
                <p:tags r:id="rId12"/>
              </p:custDataLst>
            </p:nvPr>
          </p:nvSpPr>
          <p:spPr bwMode="auto">
            <a:xfrm>
              <a:off x="8213200" y="3925693"/>
              <a:ext cx="578504" cy="563577"/>
            </a:xfrm>
            <a:custGeom>
              <a:avLst/>
              <a:gdLst/>
              <a:ahLst/>
              <a:cxnLst>
                <a:cxn ang="0">
                  <a:pos x="243" y="45"/>
                </a:cxn>
                <a:cxn ang="0">
                  <a:pos x="243" y="20"/>
                </a:cxn>
                <a:cxn ang="0">
                  <a:pos x="238" y="6"/>
                </a:cxn>
                <a:cxn ang="0">
                  <a:pos x="221" y="0"/>
                </a:cxn>
                <a:cxn ang="0">
                  <a:pos x="214" y="2"/>
                </a:cxn>
                <a:cxn ang="0">
                  <a:pos x="203" y="13"/>
                </a:cxn>
                <a:cxn ang="0">
                  <a:pos x="202" y="45"/>
                </a:cxn>
                <a:cxn ang="0">
                  <a:pos x="109" y="20"/>
                </a:cxn>
                <a:cxn ang="0">
                  <a:pos x="107" y="13"/>
                </a:cxn>
                <a:cxn ang="0">
                  <a:pos x="96" y="2"/>
                </a:cxn>
                <a:cxn ang="0">
                  <a:pos x="87" y="0"/>
                </a:cxn>
                <a:cxn ang="0">
                  <a:pos x="73" y="6"/>
                </a:cxn>
                <a:cxn ang="0">
                  <a:pos x="67" y="20"/>
                </a:cxn>
                <a:cxn ang="0">
                  <a:pos x="17" y="45"/>
                </a:cxn>
                <a:cxn ang="0">
                  <a:pos x="9" y="47"/>
                </a:cxn>
                <a:cxn ang="0">
                  <a:pos x="2" y="54"/>
                </a:cxn>
                <a:cxn ang="0">
                  <a:pos x="0" y="287"/>
                </a:cxn>
                <a:cxn ang="0">
                  <a:pos x="2" y="292"/>
                </a:cxn>
                <a:cxn ang="0">
                  <a:pos x="9" y="301"/>
                </a:cxn>
                <a:cxn ang="0">
                  <a:pos x="294" y="301"/>
                </a:cxn>
                <a:cxn ang="0">
                  <a:pos x="301" y="301"/>
                </a:cxn>
                <a:cxn ang="0">
                  <a:pos x="308" y="292"/>
                </a:cxn>
                <a:cxn ang="0">
                  <a:pos x="310" y="62"/>
                </a:cxn>
                <a:cxn ang="0">
                  <a:pos x="308" y="54"/>
                </a:cxn>
                <a:cxn ang="0">
                  <a:pos x="301" y="47"/>
                </a:cxn>
                <a:cxn ang="0">
                  <a:pos x="294" y="45"/>
                </a:cxn>
                <a:cxn ang="0">
                  <a:pos x="145" y="156"/>
                </a:cxn>
                <a:cxn ang="0">
                  <a:pos x="96" y="114"/>
                </a:cxn>
                <a:cxn ang="0">
                  <a:pos x="165" y="114"/>
                </a:cxn>
                <a:cxn ang="0">
                  <a:pos x="214" y="156"/>
                </a:cxn>
                <a:cxn ang="0">
                  <a:pos x="165" y="114"/>
                </a:cxn>
                <a:cxn ang="0">
                  <a:pos x="75" y="156"/>
                </a:cxn>
                <a:cxn ang="0">
                  <a:pos x="31" y="114"/>
                </a:cxn>
                <a:cxn ang="0">
                  <a:pos x="75" y="178"/>
                </a:cxn>
                <a:cxn ang="0">
                  <a:pos x="31" y="209"/>
                </a:cxn>
                <a:cxn ang="0">
                  <a:pos x="75" y="178"/>
                </a:cxn>
                <a:cxn ang="0">
                  <a:pos x="145" y="178"/>
                </a:cxn>
                <a:cxn ang="0">
                  <a:pos x="96" y="209"/>
                </a:cxn>
                <a:cxn ang="0">
                  <a:pos x="145" y="229"/>
                </a:cxn>
                <a:cxn ang="0">
                  <a:pos x="96" y="270"/>
                </a:cxn>
                <a:cxn ang="0">
                  <a:pos x="145" y="229"/>
                </a:cxn>
                <a:cxn ang="0">
                  <a:pos x="214" y="229"/>
                </a:cxn>
                <a:cxn ang="0">
                  <a:pos x="165" y="270"/>
                </a:cxn>
                <a:cxn ang="0">
                  <a:pos x="165" y="209"/>
                </a:cxn>
                <a:cxn ang="0">
                  <a:pos x="214" y="178"/>
                </a:cxn>
                <a:cxn ang="0">
                  <a:pos x="165" y="209"/>
                </a:cxn>
                <a:cxn ang="0">
                  <a:pos x="279" y="178"/>
                </a:cxn>
                <a:cxn ang="0">
                  <a:pos x="236" y="209"/>
                </a:cxn>
                <a:cxn ang="0">
                  <a:pos x="236" y="156"/>
                </a:cxn>
                <a:cxn ang="0">
                  <a:pos x="279" y="114"/>
                </a:cxn>
                <a:cxn ang="0">
                  <a:pos x="236" y="156"/>
                </a:cxn>
                <a:cxn ang="0">
                  <a:pos x="75" y="229"/>
                </a:cxn>
                <a:cxn ang="0">
                  <a:pos x="31" y="270"/>
                </a:cxn>
                <a:cxn ang="0">
                  <a:pos x="236" y="270"/>
                </a:cxn>
                <a:cxn ang="0">
                  <a:pos x="279" y="229"/>
                </a:cxn>
                <a:cxn ang="0">
                  <a:pos x="236" y="270"/>
                </a:cxn>
              </a:cxnLst>
              <a:rect l="0" t="0" r="r" b="b"/>
              <a:pathLst>
                <a:path w="310" h="301">
                  <a:moveTo>
                    <a:pt x="294" y="45"/>
                  </a:moveTo>
                  <a:lnTo>
                    <a:pt x="243" y="45"/>
                  </a:lnTo>
                  <a:lnTo>
                    <a:pt x="243" y="20"/>
                  </a:lnTo>
                  <a:lnTo>
                    <a:pt x="243" y="20"/>
                  </a:lnTo>
                  <a:lnTo>
                    <a:pt x="241" y="13"/>
                  </a:lnTo>
                  <a:lnTo>
                    <a:pt x="238" y="6"/>
                  </a:lnTo>
                  <a:lnTo>
                    <a:pt x="231" y="2"/>
                  </a:lnTo>
                  <a:lnTo>
                    <a:pt x="221" y="0"/>
                  </a:lnTo>
                  <a:lnTo>
                    <a:pt x="221" y="0"/>
                  </a:lnTo>
                  <a:lnTo>
                    <a:pt x="214" y="2"/>
                  </a:lnTo>
                  <a:lnTo>
                    <a:pt x="207" y="6"/>
                  </a:lnTo>
                  <a:lnTo>
                    <a:pt x="203" y="13"/>
                  </a:lnTo>
                  <a:lnTo>
                    <a:pt x="202" y="20"/>
                  </a:lnTo>
                  <a:lnTo>
                    <a:pt x="202" y="45"/>
                  </a:lnTo>
                  <a:lnTo>
                    <a:pt x="109" y="45"/>
                  </a:lnTo>
                  <a:lnTo>
                    <a:pt x="109" y="20"/>
                  </a:lnTo>
                  <a:lnTo>
                    <a:pt x="109" y="20"/>
                  </a:lnTo>
                  <a:lnTo>
                    <a:pt x="107" y="13"/>
                  </a:lnTo>
                  <a:lnTo>
                    <a:pt x="102" y="6"/>
                  </a:lnTo>
                  <a:lnTo>
                    <a:pt x="96" y="2"/>
                  </a:lnTo>
                  <a:lnTo>
                    <a:pt x="87" y="0"/>
                  </a:lnTo>
                  <a:lnTo>
                    <a:pt x="87" y="0"/>
                  </a:lnTo>
                  <a:lnTo>
                    <a:pt x="80" y="2"/>
                  </a:lnTo>
                  <a:lnTo>
                    <a:pt x="73" y="6"/>
                  </a:lnTo>
                  <a:lnTo>
                    <a:pt x="69" y="13"/>
                  </a:lnTo>
                  <a:lnTo>
                    <a:pt x="67" y="20"/>
                  </a:lnTo>
                  <a:lnTo>
                    <a:pt x="67" y="45"/>
                  </a:lnTo>
                  <a:lnTo>
                    <a:pt x="17" y="45"/>
                  </a:lnTo>
                  <a:lnTo>
                    <a:pt x="17" y="45"/>
                  </a:lnTo>
                  <a:lnTo>
                    <a:pt x="9" y="47"/>
                  </a:lnTo>
                  <a:lnTo>
                    <a:pt x="4" y="51"/>
                  </a:lnTo>
                  <a:lnTo>
                    <a:pt x="2" y="54"/>
                  </a:lnTo>
                  <a:lnTo>
                    <a:pt x="0" y="62"/>
                  </a:lnTo>
                  <a:lnTo>
                    <a:pt x="0" y="287"/>
                  </a:lnTo>
                  <a:lnTo>
                    <a:pt x="0" y="287"/>
                  </a:lnTo>
                  <a:lnTo>
                    <a:pt x="2" y="292"/>
                  </a:lnTo>
                  <a:lnTo>
                    <a:pt x="4" y="297"/>
                  </a:lnTo>
                  <a:lnTo>
                    <a:pt x="9" y="301"/>
                  </a:lnTo>
                  <a:lnTo>
                    <a:pt x="17" y="301"/>
                  </a:lnTo>
                  <a:lnTo>
                    <a:pt x="294" y="301"/>
                  </a:lnTo>
                  <a:lnTo>
                    <a:pt x="294" y="301"/>
                  </a:lnTo>
                  <a:lnTo>
                    <a:pt x="301" y="301"/>
                  </a:lnTo>
                  <a:lnTo>
                    <a:pt x="305" y="297"/>
                  </a:lnTo>
                  <a:lnTo>
                    <a:pt x="308" y="292"/>
                  </a:lnTo>
                  <a:lnTo>
                    <a:pt x="310" y="287"/>
                  </a:lnTo>
                  <a:lnTo>
                    <a:pt x="310" y="62"/>
                  </a:lnTo>
                  <a:lnTo>
                    <a:pt x="310" y="62"/>
                  </a:lnTo>
                  <a:lnTo>
                    <a:pt x="308" y="54"/>
                  </a:lnTo>
                  <a:lnTo>
                    <a:pt x="305" y="51"/>
                  </a:lnTo>
                  <a:lnTo>
                    <a:pt x="301" y="47"/>
                  </a:lnTo>
                  <a:lnTo>
                    <a:pt x="294" y="45"/>
                  </a:lnTo>
                  <a:lnTo>
                    <a:pt x="294" y="45"/>
                  </a:lnTo>
                  <a:close/>
                  <a:moveTo>
                    <a:pt x="145" y="114"/>
                  </a:moveTo>
                  <a:lnTo>
                    <a:pt x="145" y="156"/>
                  </a:lnTo>
                  <a:lnTo>
                    <a:pt x="96" y="156"/>
                  </a:lnTo>
                  <a:lnTo>
                    <a:pt x="96" y="114"/>
                  </a:lnTo>
                  <a:lnTo>
                    <a:pt x="145" y="114"/>
                  </a:lnTo>
                  <a:close/>
                  <a:moveTo>
                    <a:pt x="165" y="114"/>
                  </a:moveTo>
                  <a:lnTo>
                    <a:pt x="214" y="114"/>
                  </a:lnTo>
                  <a:lnTo>
                    <a:pt x="214" y="156"/>
                  </a:lnTo>
                  <a:lnTo>
                    <a:pt x="165" y="156"/>
                  </a:lnTo>
                  <a:lnTo>
                    <a:pt x="165" y="114"/>
                  </a:lnTo>
                  <a:close/>
                  <a:moveTo>
                    <a:pt x="75" y="114"/>
                  </a:moveTo>
                  <a:lnTo>
                    <a:pt x="75" y="156"/>
                  </a:lnTo>
                  <a:lnTo>
                    <a:pt x="31" y="156"/>
                  </a:lnTo>
                  <a:lnTo>
                    <a:pt x="31" y="114"/>
                  </a:lnTo>
                  <a:lnTo>
                    <a:pt x="75" y="114"/>
                  </a:lnTo>
                  <a:close/>
                  <a:moveTo>
                    <a:pt x="75" y="178"/>
                  </a:moveTo>
                  <a:lnTo>
                    <a:pt x="75" y="209"/>
                  </a:lnTo>
                  <a:lnTo>
                    <a:pt x="31" y="209"/>
                  </a:lnTo>
                  <a:lnTo>
                    <a:pt x="31" y="178"/>
                  </a:lnTo>
                  <a:lnTo>
                    <a:pt x="75" y="178"/>
                  </a:lnTo>
                  <a:close/>
                  <a:moveTo>
                    <a:pt x="96" y="178"/>
                  </a:moveTo>
                  <a:lnTo>
                    <a:pt x="145" y="178"/>
                  </a:lnTo>
                  <a:lnTo>
                    <a:pt x="145" y="209"/>
                  </a:lnTo>
                  <a:lnTo>
                    <a:pt x="96" y="209"/>
                  </a:lnTo>
                  <a:lnTo>
                    <a:pt x="96" y="178"/>
                  </a:lnTo>
                  <a:close/>
                  <a:moveTo>
                    <a:pt x="145" y="229"/>
                  </a:moveTo>
                  <a:lnTo>
                    <a:pt x="145" y="270"/>
                  </a:lnTo>
                  <a:lnTo>
                    <a:pt x="96" y="270"/>
                  </a:lnTo>
                  <a:lnTo>
                    <a:pt x="96" y="229"/>
                  </a:lnTo>
                  <a:lnTo>
                    <a:pt x="145" y="229"/>
                  </a:lnTo>
                  <a:close/>
                  <a:moveTo>
                    <a:pt x="165" y="229"/>
                  </a:moveTo>
                  <a:lnTo>
                    <a:pt x="214" y="229"/>
                  </a:lnTo>
                  <a:lnTo>
                    <a:pt x="214" y="270"/>
                  </a:lnTo>
                  <a:lnTo>
                    <a:pt x="165" y="270"/>
                  </a:lnTo>
                  <a:lnTo>
                    <a:pt x="165" y="229"/>
                  </a:lnTo>
                  <a:close/>
                  <a:moveTo>
                    <a:pt x="165" y="209"/>
                  </a:moveTo>
                  <a:lnTo>
                    <a:pt x="165" y="178"/>
                  </a:lnTo>
                  <a:lnTo>
                    <a:pt x="214" y="178"/>
                  </a:lnTo>
                  <a:lnTo>
                    <a:pt x="214" y="209"/>
                  </a:lnTo>
                  <a:lnTo>
                    <a:pt x="165" y="209"/>
                  </a:lnTo>
                  <a:close/>
                  <a:moveTo>
                    <a:pt x="236" y="178"/>
                  </a:moveTo>
                  <a:lnTo>
                    <a:pt x="279" y="178"/>
                  </a:lnTo>
                  <a:lnTo>
                    <a:pt x="279" y="209"/>
                  </a:lnTo>
                  <a:lnTo>
                    <a:pt x="236" y="209"/>
                  </a:lnTo>
                  <a:lnTo>
                    <a:pt x="236" y="178"/>
                  </a:lnTo>
                  <a:close/>
                  <a:moveTo>
                    <a:pt x="236" y="156"/>
                  </a:moveTo>
                  <a:lnTo>
                    <a:pt x="236" y="114"/>
                  </a:lnTo>
                  <a:lnTo>
                    <a:pt x="279" y="114"/>
                  </a:lnTo>
                  <a:lnTo>
                    <a:pt x="279" y="156"/>
                  </a:lnTo>
                  <a:lnTo>
                    <a:pt x="236" y="156"/>
                  </a:lnTo>
                  <a:close/>
                  <a:moveTo>
                    <a:pt x="31" y="229"/>
                  </a:moveTo>
                  <a:lnTo>
                    <a:pt x="75" y="229"/>
                  </a:lnTo>
                  <a:lnTo>
                    <a:pt x="75" y="270"/>
                  </a:lnTo>
                  <a:lnTo>
                    <a:pt x="31" y="270"/>
                  </a:lnTo>
                  <a:lnTo>
                    <a:pt x="31" y="229"/>
                  </a:lnTo>
                  <a:close/>
                  <a:moveTo>
                    <a:pt x="236" y="270"/>
                  </a:moveTo>
                  <a:lnTo>
                    <a:pt x="236" y="229"/>
                  </a:lnTo>
                  <a:lnTo>
                    <a:pt x="279" y="229"/>
                  </a:lnTo>
                  <a:lnTo>
                    <a:pt x="279" y="270"/>
                  </a:lnTo>
                  <a:lnTo>
                    <a:pt x="236" y="270"/>
                  </a:lnTo>
                  <a:close/>
                </a:path>
              </a:pathLst>
            </a:custGeom>
            <a:solidFill>
              <a:srgbClr val="FFFFFF"/>
            </a:solidFill>
            <a:ln w="9525">
              <a:noFill/>
              <a:round/>
            </a:ln>
          </p:spPr>
          <p:txBody>
            <a:bodyPr vert="horz" wrap="square" lIns="121880" tIns="60940" rIns="121880" bIns="60940" numCol="1" anchor="t" anchorCtr="0" compatLnSpc="1"/>
            <a:lstStyle/>
            <a:p>
              <a:pPr defTabSz="609600"/>
              <a:endParaRPr lang="en-US" sz="2400" dirty="0">
                <a:solidFill>
                  <a:prstClr val="black"/>
                </a:solidFill>
              </a:endParaRPr>
            </a:p>
          </p:txBody>
        </p:sp>
      </p:grpSp>
      <p:grpSp>
        <p:nvGrpSpPr>
          <p:cNvPr id="62" name="组合 61"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custDataLst>
              <p:tags r:id="rId13"/>
            </p:custDataLst>
          </p:nvPr>
        </p:nvGrpSpPr>
        <p:grpSpPr>
          <a:xfrm>
            <a:off x="942120" y="1707043"/>
            <a:ext cx="1994895" cy="895296"/>
            <a:chOff x="390963" y="3719285"/>
            <a:chExt cx="2316969" cy="1039840"/>
          </a:xfrm>
        </p:grpSpPr>
        <p:sp>
          <p:nvSpPr>
            <p:cNvPr id="63" name="Freeform 5"/>
            <p:cNvSpPr/>
            <p:nvPr>
              <p:custDataLst>
                <p:tags r:id="rId14"/>
              </p:custDataLst>
            </p:nvPr>
          </p:nvSpPr>
          <p:spPr bwMode="auto">
            <a:xfrm>
              <a:off x="390963" y="3719285"/>
              <a:ext cx="2316969"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accent1"/>
            </a:solidFill>
            <a:ln>
              <a:noFill/>
            </a:ln>
            <a:effectLst/>
          </p:spPr>
          <p:txBody>
            <a:bodyPr vert="horz" wrap="square" lIns="91410" tIns="45705" rIns="91410" bIns="45705" numCol="1" anchor="t" anchorCtr="0" compatLnSpc="1"/>
            <a:lstStyle/>
            <a:p>
              <a:pPr algn="ctr" defTabSz="609600"/>
              <a:endParaRPr lang="en-US" sz="2400">
                <a:solidFill>
                  <a:prstClr val="black"/>
                </a:solidFill>
              </a:endParaRPr>
            </a:p>
          </p:txBody>
        </p:sp>
        <p:grpSp>
          <p:nvGrpSpPr>
            <p:cNvPr id="64" name="Group 40"/>
            <p:cNvGrpSpPr/>
            <p:nvPr/>
          </p:nvGrpSpPr>
          <p:grpSpPr>
            <a:xfrm>
              <a:off x="1212724" y="3976077"/>
              <a:ext cx="684405" cy="539203"/>
              <a:chOff x="1058564" y="1781841"/>
              <a:chExt cx="649993" cy="512092"/>
            </a:xfrm>
            <a:solidFill>
              <a:schemeClr val="bg1"/>
            </a:solidFill>
          </p:grpSpPr>
          <p:sp>
            <p:nvSpPr>
              <p:cNvPr id="65" name="Freeform 31"/>
              <p:cNvSpPr/>
              <p:nvPr>
                <p:custDataLst>
                  <p:tags r:id="rId15"/>
                </p:custDataLst>
              </p:nvPr>
            </p:nvSpPr>
            <p:spPr bwMode="auto">
              <a:xfrm>
                <a:off x="1058564" y="1823776"/>
                <a:ext cx="457253" cy="470157"/>
              </a:xfrm>
              <a:custGeom>
                <a:avLst/>
                <a:gdLst>
                  <a:gd name="T0" fmla="*/ 191 w 240"/>
                  <a:gd name="T1" fmla="*/ 0 h 247"/>
                  <a:gd name="T2" fmla="*/ 49 w 240"/>
                  <a:gd name="T3" fmla="*/ 0 h 247"/>
                  <a:gd name="T4" fmla="*/ 0 w 240"/>
                  <a:gd name="T5" fmla="*/ 49 h 247"/>
                  <a:gd name="T6" fmla="*/ 0 w 240"/>
                  <a:gd name="T7" fmla="*/ 129 h 247"/>
                  <a:gd name="T8" fmla="*/ 49 w 240"/>
                  <a:gd name="T9" fmla="*/ 178 h 247"/>
                  <a:gd name="T10" fmla="*/ 57 w 240"/>
                  <a:gd name="T11" fmla="*/ 178 h 247"/>
                  <a:gd name="T12" fmla="*/ 32 w 240"/>
                  <a:gd name="T13" fmla="*/ 245 h 247"/>
                  <a:gd name="T14" fmla="*/ 121 w 240"/>
                  <a:gd name="T15" fmla="*/ 178 h 247"/>
                  <a:gd name="T16" fmla="*/ 191 w 240"/>
                  <a:gd name="T17" fmla="*/ 178 h 247"/>
                  <a:gd name="T18" fmla="*/ 240 w 240"/>
                  <a:gd name="T19" fmla="*/ 129 h 247"/>
                  <a:gd name="T20" fmla="*/ 240 w 240"/>
                  <a:gd name="T21" fmla="*/ 49 h 247"/>
                  <a:gd name="T22" fmla="*/ 191 w 240"/>
                  <a:gd name="T23"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47">
                    <a:moveTo>
                      <a:pt x="191" y="0"/>
                    </a:moveTo>
                    <a:cubicBezTo>
                      <a:pt x="49" y="0"/>
                      <a:pt x="49" y="0"/>
                      <a:pt x="49" y="0"/>
                    </a:cubicBezTo>
                    <a:cubicBezTo>
                      <a:pt x="22" y="0"/>
                      <a:pt x="0" y="22"/>
                      <a:pt x="0" y="49"/>
                    </a:cubicBezTo>
                    <a:cubicBezTo>
                      <a:pt x="0" y="129"/>
                      <a:pt x="0" y="129"/>
                      <a:pt x="0" y="129"/>
                    </a:cubicBezTo>
                    <a:cubicBezTo>
                      <a:pt x="0" y="156"/>
                      <a:pt x="22" y="178"/>
                      <a:pt x="49" y="178"/>
                    </a:cubicBezTo>
                    <a:cubicBezTo>
                      <a:pt x="57" y="178"/>
                      <a:pt x="57" y="178"/>
                      <a:pt x="57" y="178"/>
                    </a:cubicBezTo>
                    <a:cubicBezTo>
                      <a:pt x="49" y="198"/>
                      <a:pt x="31" y="247"/>
                      <a:pt x="32" y="245"/>
                    </a:cubicBezTo>
                    <a:cubicBezTo>
                      <a:pt x="32" y="244"/>
                      <a:pt x="97" y="196"/>
                      <a:pt x="121" y="178"/>
                    </a:cubicBezTo>
                    <a:cubicBezTo>
                      <a:pt x="191" y="178"/>
                      <a:pt x="191" y="178"/>
                      <a:pt x="191" y="178"/>
                    </a:cubicBezTo>
                    <a:cubicBezTo>
                      <a:pt x="218" y="178"/>
                      <a:pt x="240" y="156"/>
                      <a:pt x="240" y="129"/>
                    </a:cubicBezTo>
                    <a:cubicBezTo>
                      <a:pt x="240" y="49"/>
                      <a:pt x="240" y="49"/>
                      <a:pt x="240" y="49"/>
                    </a:cubicBezTo>
                    <a:cubicBezTo>
                      <a:pt x="240" y="22"/>
                      <a:pt x="218" y="0"/>
                      <a:pt x="191"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62510" tIns="81255" rIns="162510" bIns="81255" numCol="1" anchor="t" anchorCtr="0" compatLnSpc="1"/>
              <a:lstStyle/>
              <a:p>
                <a:pPr defTabSz="609600"/>
                <a:endParaRPr lang="en-US" sz="2400" dirty="0">
                  <a:solidFill>
                    <a:prstClr val="black"/>
                  </a:solidFill>
                </a:endParaRPr>
              </a:p>
            </p:txBody>
          </p:sp>
          <p:sp>
            <p:nvSpPr>
              <p:cNvPr id="66" name="Freeform 32"/>
              <p:cNvSpPr/>
              <p:nvPr>
                <p:custDataLst>
                  <p:tags r:id="rId16"/>
                </p:custDataLst>
              </p:nvPr>
            </p:nvSpPr>
            <p:spPr bwMode="auto">
              <a:xfrm>
                <a:off x="1378722" y="1781841"/>
                <a:ext cx="329835" cy="384674"/>
              </a:xfrm>
              <a:custGeom>
                <a:avLst/>
                <a:gdLst>
                  <a:gd name="T0" fmla="*/ 133 w 173"/>
                  <a:gd name="T1" fmla="*/ 0 h 202"/>
                  <a:gd name="T2" fmla="*/ 18 w 173"/>
                  <a:gd name="T3" fmla="*/ 0 h 202"/>
                  <a:gd name="T4" fmla="*/ 0 w 173"/>
                  <a:gd name="T5" fmla="*/ 5 h 202"/>
                  <a:gd name="T6" fmla="*/ 33 w 173"/>
                  <a:gd name="T7" fmla="*/ 5 h 202"/>
                  <a:gd name="T8" fmla="*/ 89 w 173"/>
                  <a:gd name="T9" fmla="*/ 61 h 202"/>
                  <a:gd name="T10" fmla="*/ 89 w 173"/>
                  <a:gd name="T11" fmla="*/ 151 h 202"/>
                  <a:gd name="T12" fmla="*/ 89 w 173"/>
                  <a:gd name="T13" fmla="*/ 156 h 202"/>
                  <a:gd name="T14" fmla="*/ 148 w 173"/>
                  <a:gd name="T15" fmla="*/ 201 h 202"/>
                  <a:gd name="T16" fmla="*/ 127 w 173"/>
                  <a:gd name="T17" fmla="*/ 145 h 202"/>
                  <a:gd name="T18" fmla="*/ 133 w 173"/>
                  <a:gd name="T19" fmla="*/ 145 h 202"/>
                  <a:gd name="T20" fmla="*/ 173 w 173"/>
                  <a:gd name="T21" fmla="*/ 105 h 202"/>
                  <a:gd name="T22" fmla="*/ 173 w 173"/>
                  <a:gd name="T23" fmla="*/ 41 h 202"/>
                  <a:gd name="T24" fmla="*/ 133 w 173"/>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202">
                    <a:moveTo>
                      <a:pt x="133" y="0"/>
                    </a:moveTo>
                    <a:cubicBezTo>
                      <a:pt x="18" y="0"/>
                      <a:pt x="18" y="0"/>
                      <a:pt x="18" y="0"/>
                    </a:cubicBezTo>
                    <a:cubicBezTo>
                      <a:pt x="11" y="0"/>
                      <a:pt x="5" y="2"/>
                      <a:pt x="0" y="5"/>
                    </a:cubicBezTo>
                    <a:cubicBezTo>
                      <a:pt x="33" y="5"/>
                      <a:pt x="33" y="5"/>
                      <a:pt x="33" y="5"/>
                    </a:cubicBezTo>
                    <a:cubicBezTo>
                      <a:pt x="64" y="5"/>
                      <a:pt x="89" y="30"/>
                      <a:pt x="89" y="61"/>
                    </a:cubicBezTo>
                    <a:cubicBezTo>
                      <a:pt x="89" y="151"/>
                      <a:pt x="89" y="151"/>
                      <a:pt x="89" y="151"/>
                    </a:cubicBezTo>
                    <a:cubicBezTo>
                      <a:pt x="89" y="153"/>
                      <a:pt x="89" y="154"/>
                      <a:pt x="89" y="156"/>
                    </a:cubicBezTo>
                    <a:cubicBezTo>
                      <a:pt x="113" y="174"/>
                      <a:pt x="148" y="200"/>
                      <a:pt x="148" y="201"/>
                    </a:cubicBezTo>
                    <a:cubicBezTo>
                      <a:pt x="148" y="202"/>
                      <a:pt x="133" y="162"/>
                      <a:pt x="127" y="145"/>
                    </a:cubicBezTo>
                    <a:cubicBezTo>
                      <a:pt x="133" y="145"/>
                      <a:pt x="133" y="145"/>
                      <a:pt x="133" y="145"/>
                    </a:cubicBezTo>
                    <a:cubicBezTo>
                      <a:pt x="155" y="145"/>
                      <a:pt x="173" y="127"/>
                      <a:pt x="173" y="105"/>
                    </a:cubicBezTo>
                    <a:cubicBezTo>
                      <a:pt x="173" y="41"/>
                      <a:pt x="173" y="41"/>
                      <a:pt x="173" y="41"/>
                    </a:cubicBezTo>
                    <a:cubicBezTo>
                      <a:pt x="173" y="18"/>
                      <a:pt x="155" y="0"/>
                      <a:pt x="133"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62510" tIns="81255" rIns="162510" bIns="81255" numCol="1" anchor="t" anchorCtr="0" compatLnSpc="1"/>
              <a:lstStyle/>
              <a:p>
                <a:pPr defTabSz="609600"/>
                <a:endParaRPr lang="en-US" sz="2400" dirty="0">
                  <a:solidFill>
                    <a:prstClr val="black"/>
                  </a:solidFill>
                </a:endParaRPr>
              </a:p>
            </p:txBody>
          </p:sp>
        </p:grpSp>
      </p:grpSp>
      <p:cxnSp>
        <p:nvCxnSpPr>
          <p:cNvPr id="73" name="Straight Connector 49"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custDataLst>
              <p:tags r:id="rId17"/>
            </p:custDataLst>
          </p:nvPr>
        </p:nvCxnSpPr>
        <p:spPr>
          <a:xfrm flipV="1">
            <a:off x="4787529" y="2835891"/>
            <a:ext cx="0" cy="386715"/>
          </a:xfrm>
          <a:prstGeom prst="line">
            <a:avLst/>
          </a:prstGeom>
          <a:ln w="28575">
            <a:solidFill>
              <a:schemeClr val="accent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75" name="Straight Connector 50"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custDataLst>
              <p:tags r:id="rId18"/>
            </p:custDataLst>
          </p:nvPr>
        </p:nvCxnSpPr>
        <p:spPr>
          <a:xfrm flipV="1">
            <a:off x="10090902" y="2848591"/>
            <a:ext cx="0" cy="353695"/>
          </a:xfrm>
          <a:prstGeom prst="line">
            <a:avLst/>
          </a:prstGeom>
          <a:ln w="28575">
            <a:solidFill>
              <a:schemeClr val="accent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77" name="文本框 76"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custDataLst>
              <p:tags r:id="rId19"/>
            </p:custDataLst>
          </p:nvPr>
        </p:nvSpPr>
        <p:spPr>
          <a:xfrm>
            <a:off x="1029582" y="3315136"/>
            <a:ext cx="1907433" cy="398780"/>
          </a:xfrm>
          <a:prstGeom prst="rect">
            <a:avLst/>
          </a:prstGeom>
          <a:noFill/>
          <a:effectLst/>
        </p:spPr>
        <p:txBody>
          <a:bodyPr wrap="square" rtlCol="0">
            <a:spAutoFit/>
          </a:bodyPr>
          <a:lstStyle/>
          <a:p>
            <a:pPr algn="ctr" defTabSz="609600"/>
            <a:r>
              <a:rPr sz="2000" b="1">
                <a:solidFill>
                  <a:schemeClr val="tx1">
                    <a:lumMod val="85000"/>
                    <a:lumOff val="15000"/>
                  </a:schemeClr>
                </a:solidFill>
                <a:latin typeface="微软雅黑" panose="020B0503020204020204" pitchFamily="34" charset="-122"/>
                <a:ea typeface="微软雅黑" panose="020B0503020204020204" pitchFamily="34" charset="-122"/>
              </a:rPr>
              <a:t>企业内部数据</a:t>
            </a:r>
            <a:endParaRPr sz="2000" b="1">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78" name="Straight Connector 49"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custDataLst>
              <p:tags r:id="rId20"/>
            </p:custDataLst>
          </p:nvPr>
        </p:nvCxnSpPr>
        <p:spPr>
          <a:xfrm flipV="1">
            <a:off x="2109156" y="2829541"/>
            <a:ext cx="0" cy="372745"/>
          </a:xfrm>
          <a:prstGeom prst="line">
            <a:avLst/>
          </a:prstGeom>
          <a:ln w="28575">
            <a:solidFill>
              <a:schemeClr val="accent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79" name="Straight Connector 50"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custDataLst>
              <p:tags r:id="rId21"/>
            </p:custDataLst>
          </p:nvPr>
        </p:nvCxnSpPr>
        <p:spPr>
          <a:xfrm flipV="1">
            <a:off x="7490990" y="2842241"/>
            <a:ext cx="0" cy="380365"/>
          </a:xfrm>
          <a:prstGeom prst="line">
            <a:avLst/>
          </a:prstGeom>
          <a:ln w="28575">
            <a:solidFill>
              <a:schemeClr val="accent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81" name="文本框 80"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custDataLst>
              <p:tags r:id="rId22"/>
            </p:custDataLst>
          </p:nvPr>
        </p:nvSpPr>
        <p:spPr>
          <a:xfrm>
            <a:off x="3707589" y="3321486"/>
            <a:ext cx="1907433" cy="398780"/>
          </a:xfrm>
          <a:prstGeom prst="rect">
            <a:avLst/>
          </a:prstGeom>
          <a:noFill/>
          <a:effectLst/>
        </p:spPr>
        <p:txBody>
          <a:bodyPr wrap="square" rtlCol="0">
            <a:spAutoFit/>
          </a:bodyPr>
          <a:lstStyle/>
          <a:p>
            <a:pPr algn="ctr" defTabSz="609600"/>
            <a:r>
              <a:rPr sz="2000" b="1">
                <a:solidFill>
                  <a:schemeClr val="tx1">
                    <a:lumMod val="85000"/>
                    <a:lumOff val="15000"/>
                  </a:schemeClr>
                </a:solidFill>
                <a:latin typeface="微软雅黑" panose="020B0503020204020204" pitchFamily="34" charset="-122"/>
                <a:ea typeface="微软雅黑" panose="020B0503020204020204" pitchFamily="34" charset="-122"/>
              </a:rPr>
              <a:t>市场调研数据</a:t>
            </a:r>
            <a:endParaRPr sz="20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2" name="文本框 81"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custDataLst>
              <p:tags r:id="rId23"/>
            </p:custDataLst>
          </p:nvPr>
        </p:nvSpPr>
        <p:spPr>
          <a:xfrm>
            <a:off x="6497991" y="3327836"/>
            <a:ext cx="1907433" cy="398780"/>
          </a:xfrm>
          <a:prstGeom prst="rect">
            <a:avLst/>
          </a:prstGeom>
          <a:noFill/>
          <a:effectLst/>
        </p:spPr>
        <p:txBody>
          <a:bodyPr wrap="square" rtlCol="0">
            <a:spAutoFit/>
          </a:bodyPr>
          <a:lstStyle/>
          <a:p>
            <a:pPr algn="ctr" defTabSz="609600"/>
            <a:r>
              <a:rPr sz="2000" b="1">
                <a:solidFill>
                  <a:schemeClr val="tx1">
                    <a:lumMod val="85000"/>
                    <a:lumOff val="15000"/>
                  </a:schemeClr>
                </a:solidFill>
                <a:latin typeface="微软雅黑" panose="020B0503020204020204" pitchFamily="34" charset="-122"/>
                <a:ea typeface="微软雅黑" panose="020B0503020204020204" pitchFamily="34" charset="-122"/>
              </a:rPr>
              <a:t>公开数据</a:t>
            </a:r>
            <a:endParaRPr sz="20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3" name="文本框 82"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custDataLst>
              <p:tags r:id="rId24"/>
            </p:custDataLst>
          </p:nvPr>
        </p:nvSpPr>
        <p:spPr>
          <a:xfrm>
            <a:off x="9092178" y="3334186"/>
            <a:ext cx="1907433" cy="398780"/>
          </a:xfrm>
          <a:prstGeom prst="rect">
            <a:avLst/>
          </a:prstGeom>
          <a:noFill/>
          <a:effectLst/>
        </p:spPr>
        <p:txBody>
          <a:bodyPr wrap="square" rtlCol="0">
            <a:spAutoFit/>
          </a:bodyPr>
          <a:lstStyle/>
          <a:p>
            <a:pPr algn="ctr" defTabSz="609600"/>
            <a:r>
              <a:rPr sz="2000" b="1">
                <a:solidFill>
                  <a:schemeClr val="tx1">
                    <a:lumMod val="85000"/>
                    <a:lumOff val="15000"/>
                  </a:schemeClr>
                </a:solidFill>
                <a:latin typeface="微软雅黑" panose="020B0503020204020204" pitchFamily="34" charset="-122"/>
                <a:ea typeface="微软雅黑" panose="020B0503020204020204" pitchFamily="34" charset="-122"/>
              </a:rPr>
              <a:t>非公开数据</a:t>
            </a:r>
            <a:endParaRPr sz="20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文本框 7"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custDataLst>
              <p:tags r:id="rId25"/>
            </p:custDataLst>
          </p:nvPr>
        </p:nvSpPr>
        <p:spPr>
          <a:xfrm>
            <a:off x="706755" y="3827145"/>
            <a:ext cx="2620645" cy="2584450"/>
          </a:xfrm>
          <a:prstGeom prst="rect">
            <a:avLst/>
          </a:prstGeom>
          <a:noFill/>
          <a:effectLst/>
        </p:spPr>
        <p:txBody>
          <a:bodyPr wrap="square" rtlCol="0">
            <a:spAutoFit/>
          </a:bodyPr>
          <a:lstStyle/>
          <a:p>
            <a:pPr algn="ctr" defTabSz="609600"/>
            <a:r>
              <a:rPr sz="1800">
                <a:solidFill>
                  <a:schemeClr val="tx1">
                    <a:lumMod val="85000"/>
                    <a:lumOff val="15000"/>
                  </a:schemeClr>
                </a:solidFill>
                <a:latin typeface="微软雅黑" panose="020B0503020204020204" pitchFamily="34" charset="-122"/>
                <a:ea typeface="微软雅黑" panose="020B0503020204020204" pitchFamily="34" charset="-122"/>
              </a:rPr>
              <a:t>企业需要高度重视各种数据的收集与保存，将其录入到计算机数据库系统中，建立并完善数据管理系统，保证在需要时能够方便调用。对于这类数据的采集，只需调取存储到数据库中的数据即可。</a:t>
            </a:r>
            <a:endParaRPr sz="18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 name="文本框 9"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custDataLst>
              <p:tags r:id="rId26"/>
            </p:custDataLst>
          </p:nvPr>
        </p:nvSpPr>
        <p:spPr>
          <a:xfrm>
            <a:off x="3406775" y="3819525"/>
            <a:ext cx="2597785" cy="2306955"/>
          </a:xfrm>
          <a:prstGeom prst="rect">
            <a:avLst/>
          </a:prstGeom>
          <a:noFill/>
          <a:effectLst/>
        </p:spPr>
        <p:txBody>
          <a:bodyPr wrap="square" rtlCol="0">
            <a:spAutoFit/>
          </a:bodyPr>
          <a:lstStyle/>
          <a:p>
            <a:pPr algn="ctr" defTabSz="609600"/>
            <a:r>
              <a:rPr sz="1800">
                <a:solidFill>
                  <a:schemeClr val="tx1">
                    <a:lumMod val="85000"/>
                    <a:lumOff val="15000"/>
                  </a:schemeClr>
                </a:solidFill>
                <a:latin typeface="微软雅黑" panose="020B0503020204020204" pitchFamily="34" charset="-122"/>
                <a:ea typeface="微软雅黑" panose="020B0503020204020204" pitchFamily="34" charset="-122"/>
              </a:rPr>
              <a:t>市场调研数据是企业重要的数据来源，这类数据可以反映客户当下的实际需求，对企业销售商品、维护客户关系等能够提供帮助。对于这类数据的采集，常用的方法就是问卷调查。</a:t>
            </a:r>
            <a:endParaRPr sz="18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文本框 10"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custDataLst>
              <p:tags r:id="rId27"/>
            </p:custDataLst>
          </p:nvPr>
        </p:nvSpPr>
        <p:spPr>
          <a:xfrm>
            <a:off x="6209665" y="3799205"/>
            <a:ext cx="2597785" cy="2584450"/>
          </a:xfrm>
          <a:prstGeom prst="rect">
            <a:avLst/>
          </a:prstGeom>
          <a:noFill/>
          <a:effectLst/>
        </p:spPr>
        <p:txBody>
          <a:bodyPr wrap="square" rtlCol="0">
            <a:spAutoFit/>
          </a:bodyPr>
          <a:lstStyle/>
          <a:p>
            <a:pPr algn="ctr" defTabSz="609600"/>
            <a:r>
              <a:rPr sz="1800">
                <a:solidFill>
                  <a:schemeClr val="tx1">
                    <a:lumMod val="85000"/>
                    <a:lumOff val="15000"/>
                  </a:schemeClr>
                </a:solidFill>
                <a:latin typeface="微软雅黑" panose="020B0503020204020204" pitchFamily="34" charset="-122"/>
                <a:ea typeface="微软雅黑" panose="020B0503020204020204" pitchFamily="34" charset="-122"/>
              </a:rPr>
              <a:t>指向大众免费开放的数据。一些机构、杂志、报纸等组织或媒体，通常会提供一些可免费获取的公开数据，这些公开数据可能涵盖某个市场的情况、某个行业的情况，甚至还包括更为详细的内容。</a:t>
            </a:r>
            <a:endParaRPr sz="18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文本框 12"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custDataLst>
              <p:tags r:id="rId28"/>
            </p:custDataLst>
          </p:nvPr>
        </p:nvSpPr>
        <p:spPr>
          <a:xfrm>
            <a:off x="9090025" y="3824605"/>
            <a:ext cx="2181860" cy="1476375"/>
          </a:xfrm>
          <a:prstGeom prst="rect">
            <a:avLst/>
          </a:prstGeom>
          <a:noFill/>
          <a:effectLst/>
        </p:spPr>
        <p:txBody>
          <a:bodyPr wrap="square" rtlCol="0">
            <a:spAutoFit/>
          </a:bodyPr>
          <a:lstStyle/>
          <a:p>
            <a:pPr algn="ctr" defTabSz="609600"/>
            <a:r>
              <a:rPr sz="1800">
                <a:solidFill>
                  <a:schemeClr val="tx1">
                    <a:lumMod val="85000"/>
                    <a:lumOff val="15000"/>
                  </a:schemeClr>
                </a:solidFill>
                <a:latin typeface="微软雅黑" panose="020B0503020204020204" pitchFamily="34" charset="-122"/>
                <a:ea typeface="微软雅黑" panose="020B0503020204020204" pitchFamily="34" charset="-122"/>
              </a:rPr>
              <a:t>即需要付费获取的数据，当企业需要获取自身无法得到的数据时，可以向合作伙伴寻求帮助。</a:t>
            </a:r>
            <a:endParaRPr sz="180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up)">
                                      <p:cBhvr>
                                        <p:cTn id="7" dur="500"/>
                                        <p:tgtEl>
                                          <p:spTgt spid="73"/>
                                        </p:tgtEl>
                                      </p:cBhvr>
                                    </p:animEffect>
                                  </p:childTnLst>
                                </p:cTn>
                              </p:par>
                              <p:par>
                                <p:cTn id="8" presetID="22" presetClass="entr" presetSubtype="1" fill="hold"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wipe(up)">
                                      <p:cBhvr>
                                        <p:cTn id="10" dur="500"/>
                                        <p:tgtEl>
                                          <p:spTgt spid="75"/>
                                        </p:tgtEl>
                                      </p:cBhvr>
                                    </p:animEffect>
                                  </p:childTnLst>
                                </p:cTn>
                              </p:par>
                              <p:par>
                                <p:cTn id="11" presetID="22" presetClass="entr" presetSubtype="1" fill="hold" nodeType="with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wipe(up)">
                                      <p:cBhvr>
                                        <p:cTn id="13" dur="500"/>
                                        <p:tgtEl>
                                          <p:spTgt spid="78"/>
                                        </p:tgtEl>
                                      </p:cBhvr>
                                    </p:animEffect>
                                  </p:childTnLst>
                                </p:cTn>
                              </p:par>
                              <p:par>
                                <p:cTn id="14" presetID="50" presetClass="entr" presetSubtype="0" decel="100000" fill="hold" grpId="0" nodeType="withEffect">
                                  <p:stCondLst>
                                    <p:cond delay="750"/>
                                  </p:stCondLst>
                                  <p:childTnLst>
                                    <p:set>
                                      <p:cBhvr>
                                        <p:cTn id="15" dur="1" fill="hold">
                                          <p:stCondLst>
                                            <p:cond delay="0"/>
                                          </p:stCondLst>
                                        </p:cTn>
                                        <p:tgtEl>
                                          <p:spTgt spid="77"/>
                                        </p:tgtEl>
                                        <p:attrNameLst>
                                          <p:attrName>style.visibility</p:attrName>
                                        </p:attrNameLst>
                                      </p:cBhvr>
                                      <p:to>
                                        <p:strVal val="visible"/>
                                      </p:to>
                                    </p:set>
                                    <p:anim calcmode="lin" valueType="num">
                                      <p:cBhvr>
                                        <p:cTn id="16" dur="1000" fill="hold"/>
                                        <p:tgtEl>
                                          <p:spTgt spid="77"/>
                                        </p:tgtEl>
                                        <p:attrNameLst>
                                          <p:attrName>ppt_w</p:attrName>
                                        </p:attrNameLst>
                                      </p:cBhvr>
                                      <p:tavLst>
                                        <p:tav tm="0">
                                          <p:val>
                                            <p:strVal val="#ppt_w+.3"/>
                                          </p:val>
                                        </p:tav>
                                        <p:tav tm="100000">
                                          <p:val>
                                            <p:strVal val="#ppt_w"/>
                                          </p:val>
                                        </p:tav>
                                      </p:tavLst>
                                    </p:anim>
                                    <p:anim calcmode="lin" valueType="num">
                                      <p:cBhvr>
                                        <p:cTn id="17" dur="1000" fill="hold"/>
                                        <p:tgtEl>
                                          <p:spTgt spid="77"/>
                                        </p:tgtEl>
                                        <p:attrNameLst>
                                          <p:attrName>ppt_h</p:attrName>
                                        </p:attrNameLst>
                                      </p:cBhvr>
                                      <p:tavLst>
                                        <p:tav tm="0">
                                          <p:val>
                                            <p:strVal val="#ppt_h"/>
                                          </p:val>
                                        </p:tav>
                                        <p:tav tm="100000">
                                          <p:val>
                                            <p:strVal val="#ppt_h"/>
                                          </p:val>
                                        </p:tav>
                                      </p:tavLst>
                                    </p:anim>
                                    <p:animEffect transition="in" filter="fade">
                                      <p:cBhvr>
                                        <p:cTn id="18" dur="1000"/>
                                        <p:tgtEl>
                                          <p:spTgt spid="77"/>
                                        </p:tgtEl>
                                      </p:cBhvr>
                                    </p:animEffect>
                                  </p:childTnLst>
                                </p:cTn>
                              </p:par>
                              <p:par>
                                <p:cTn id="19" presetID="22" presetClass="entr" presetSubtype="1"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par>
                                <p:cTn id="22" presetID="50" presetClass="entr" presetSubtype="0" decel="100000" fill="hold" grpId="0" nodeType="withEffect">
                                  <p:stCondLst>
                                    <p:cond delay="750"/>
                                  </p:stCondLst>
                                  <p:childTnLst>
                                    <p:set>
                                      <p:cBhvr>
                                        <p:cTn id="23" dur="1" fill="hold">
                                          <p:stCondLst>
                                            <p:cond delay="0"/>
                                          </p:stCondLst>
                                        </p:cTn>
                                        <p:tgtEl>
                                          <p:spTgt spid="81"/>
                                        </p:tgtEl>
                                        <p:attrNameLst>
                                          <p:attrName>style.visibility</p:attrName>
                                        </p:attrNameLst>
                                      </p:cBhvr>
                                      <p:to>
                                        <p:strVal val="visible"/>
                                      </p:to>
                                    </p:set>
                                    <p:anim calcmode="lin" valueType="num">
                                      <p:cBhvr>
                                        <p:cTn id="24" dur="1000" fill="hold"/>
                                        <p:tgtEl>
                                          <p:spTgt spid="81"/>
                                        </p:tgtEl>
                                        <p:attrNameLst>
                                          <p:attrName>ppt_w</p:attrName>
                                        </p:attrNameLst>
                                      </p:cBhvr>
                                      <p:tavLst>
                                        <p:tav tm="0">
                                          <p:val>
                                            <p:strVal val="#ppt_w+.3"/>
                                          </p:val>
                                        </p:tav>
                                        <p:tav tm="100000">
                                          <p:val>
                                            <p:strVal val="#ppt_w"/>
                                          </p:val>
                                        </p:tav>
                                      </p:tavLst>
                                    </p:anim>
                                    <p:anim calcmode="lin" valueType="num">
                                      <p:cBhvr>
                                        <p:cTn id="25" dur="1000" fill="hold"/>
                                        <p:tgtEl>
                                          <p:spTgt spid="81"/>
                                        </p:tgtEl>
                                        <p:attrNameLst>
                                          <p:attrName>ppt_h</p:attrName>
                                        </p:attrNameLst>
                                      </p:cBhvr>
                                      <p:tavLst>
                                        <p:tav tm="0">
                                          <p:val>
                                            <p:strVal val="#ppt_h"/>
                                          </p:val>
                                        </p:tav>
                                        <p:tav tm="100000">
                                          <p:val>
                                            <p:strVal val="#ppt_h"/>
                                          </p:val>
                                        </p:tav>
                                      </p:tavLst>
                                    </p:anim>
                                    <p:animEffect transition="in" filter="fade">
                                      <p:cBhvr>
                                        <p:cTn id="26" dur="1000"/>
                                        <p:tgtEl>
                                          <p:spTgt spid="81"/>
                                        </p:tgtEl>
                                      </p:cBhvr>
                                    </p:animEffect>
                                  </p:childTnLst>
                                </p:cTn>
                              </p:par>
                              <p:par>
                                <p:cTn id="27" presetID="50" presetClass="entr" presetSubtype="0" decel="100000" fill="hold" grpId="0" nodeType="withEffect">
                                  <p:stCondLst>
                                    <p:cond delay="750"/>
                                  </p:stCondLst>
                                  <p:childTnLst>
                                    <p:set>
                                      <p:cBhvr>
                                        <p:cTn id="28" dur="1" fill="hold">
                                          <p:stCondLst>
                                            <p:cond delay="0"/>
                                          </p:stCondLst>
                                        </p:cTn>
                                        <p:tgtEl>
                                          <p:spTgt spid="82"/>
                                        </p:tgtEl>
                                        <p:attrNameLst>
                                          <p:attrName>style.visibility</p:attrName>
                                        </p:attrNameLst>
                                      </p:cBhvr>
                                      <p:to>
                                        <p:strVal val="visible"/>
                                      </p:to>
                                    </p:set>
                                    <p:anim calcmode="lin" valueType="num">
                                      <p:cBhvr>
                                        <p:cTn id="29" dur="1000" fill="hold"/>
                                        <p:tgtEl>
                                          <p:spTgt spid="82"/>
                                        </p:tgtEl>
                                        <p:attrNameLst>
                                          <p:attrName>ppt_w</p:attrName>
                                        </p:attrNameLst>
                                      </p:cBhvr>
                                      <p:tavLst>
                                        <p:tav tm="0">
                                          <p:val>
                                            <p:strVal val="#ppt_w+.3"/>
                                          </p:val>
                                        </p:tav>
                                        <p:tav tm="100000">
                                          <p:val>
                                            <p:strVal val="#ppt_w"/>
                                          </p:val>
                                        </p:tav>
                                      </p:tavLst>
                                    </p:anim>
                                    <p:anim calcmode="lin" valueType="num">
                                      <p:cBhvr>
                                        <p:cTn id="30" dur="1000" fill="hold"/>
                                        <p:tgtEl>
                                          <p:spTgt spid="82"/>
                                        </p:tgtEl>
                                        <p:attrNameLst>
                                          <p:attrName>ppt_h</p:attrName>
                                        </p:attrNameLst>
                                      </p:cBhvr>
                                      <p:tavLst>
                                        <p:tav tm="0">
                                          <p:val>
                                            <p:strVal val="#ppt_h"/>
                                          </p:val>
                                        </p:tav>
                                        <p:tav tm="100000">
                                          <p:val>
                                            <p:strVal val="#ppt_h"/>
                                          </p:val>
                                        </p:tav>
                                      </p:tavLst>
                                    </p:anim>
                                    <p:animEffect transition="in" filter="fade">
                                      <p:cBhvr>
                                        <p:cTn id="31" dur="1000"/>
                                        <p:tgtEl>
                                          <p:spTgt spid="82"/>
                                        </p:tgtEl>
                                      </p:cBhvr>
                                    </p:animEffect>
                                  </p:childTnLst>
                                </p:cTn>
                              </p:par>
                              <p:par>
                                <p:cTn id="32" presetID="50" presetClass="entr" presetSubtype="0" decel="100000" fill="hold" grpId="0" nodeType="withEffect">
                                  <p:stCondLst>
                                    <p:cond delay="750"/>
                                  </p:stCondLst>
                                  <p:childTnLst>
                                    <p:set>
                                      <p:cBhvr>
                                        <p:cTn id="33" dur="1" fill="hold">
                                          <p:stCondLst>
                                            <p:cond delay="0"/>
                                          </p:stCondLst>
                                        </p:cTn>
                                        <p:tgtEl>
                                          <p:spTgt spid="83"/>
                                        </p:tgtEl>
                                        <p:attrNameLst>
                                          <p:attrName>style.visibility</p:attrName>
                                        </p:attrNameLst>
                                      </p:cBhvr>
                                      <p:to>
                                        <p:strVal val="visible"/>
                                      </p:to>
                                    </p:set>
                                    <p:anim calcmode="lin" valueType="num">
                                      <p:cBhvr>
                                        <p:cTn id="34" dur="1000" fill="hold"/>
                                        <p:tgtEl>
                                          <p:spTgt spid="83"/>
                                        </p:tgtEl>
                                        <p:attrNameLst>
                                          <p:attrName>ppt_w</p:attrName>
                                        </p:attrNameLst>
                                      </p:cBhvr>
                                      <p:tavLst>
                                        <p:tav tm="0">
                                          <p:val>
                                            <p:strVal val="#ppt_w+.3"/>
                                          </p:val>
                                        </p:tav>
                                        <p:tav tm="100000">
                                          <p:val>
                                            <p:strVal val="#ppt_w"/>
                                          </p:val>
                                        </p:tav>
                                      </p:tavLst>
                                    </p:anim>
                                    <p:anim calcmode="lin" valueType="num">
                                      <p:cBhvr>
                                        <p:cTn id="35" dur="1000" fill="hold"/>
                                        <p:tgtEl>
                                          <p:spTgt spid="83"/>
                                        </p:tgtEl>
                                        <p:attrNameLst>
                                          <p:attrName>ppt_h</p:attrName>
                                        </p:attrNameLst>
                                      </p:cBhvr>
                                      <p:tavLst>
                                        <p:tav tm="0">
                                          <p:val>
                                            <p:strVal val="#ppt_h"/>
                                          </p:val>
                                        </p:tav>
                                        <p:tav tm="100000">
                                          <p:val>
                                            <p:strVal val="#ppt_h"/>
                                          </p:val>
                                        </p:tav>
                                      </p:tavLst>
                                    </p:anim>
                                    <p:animEffect transition="in" filter="fade">
                                      <p:cBhvr>
                                        <p:cTn id="36" dur="1000"/>
                                        <p:tgtEl>
                                          <p:spTgt spid="83"/>
                                        </p:tgtEl>
                                      </p:cBhvr>
                                    </p:animEffect>
                                  </p:childTnLst>
                                </p:cTn>
                              </p:par>
                              <p:par>
                                <p:cTn id="37" presetID="50" presetClass="entr" presetSubtype="0" decel="100000" fill="hold" grpId="0" nodeType="withEffect">
                                  <p:stCondLst>
                                    <p:cond delay="75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ppt_w</p:attrName>
                                        </p:attrNameLst>
                                      </p:cBhvr>
                                      <p:tavLst>
                                        <p:tav tm="0">
                                          <p:val>
                                            <p:strVal val="#ppt_w+.3"/>
                                          </p:val>
                                        </p:tav>
                                        <p:tav tm="100000">
                                          <p:val>
                                            <p:strVal val="#ppt_w"/>
                                          </p:val>
                                        </p:tav>
                                      </p:tavLst>
                                    </p:anim>
                                    <p:anim calcmode="lin" valueType="num">
                                      <p:cBhvr>
                                        <p:cTn id="40" dur="1000" fill="hold"/>
                                        <p:tgtEl>
                                          <p:spTgt spid="8"/>
                                        </p:tgtEl>
                                        <p:attrNameLst>
                                          <p:attrName>ppt_h</p:attrName>
                                        </p:attrNameLst>
                                      </p:cBhvr>
                                      <p:tavLst>
                                        <p:tav tm="0">
                                          <p:val>
                                            <p:strVal val="#ppt_h"/>
                                          </p:val>
                                        </p:tav>
                                        <p:tav tm="100000">
                                          <p:val>
                                            <p:strVal val="#ppt_h"/>
                                          </p:val>
                                        </p:tav>
                                      </p:tavLst>
                                    </p:anim>
                                    <p:animEffect transition="in" filter="fade">
                                      <p:cBhvr>
                                        <p:cTn id="41" dur="1000"/>
                                        <p:tgtEl>
                                          <p:spTgt spid="8"/>
                                        </p:tgtEl>
                                      </p:cBhvr>
                                    </p:animEffect>
                                  </p:childTnLst>
                                </p:cTn>
                              </p:par>
                              <p:par>
                                <p:cTn id="42" presetID="50" presetClass="entr" presetSubtype="0" decel="100000" fill="hold" grpId="0" nodeType="withEffect">
                                  <p:stCondLst>
                                    <p:cond delay="75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000" fill="hold"/>
                                        <p:tgtEl>
                                          <p:spTgt spid="10"/>
                                        </p:tgtEl>
                                        <p:attrNameLst>
                                          <p:attrName>ppt_w</p:attrName>
                                        </p:attrNameLst>
                                      </p:cBhvr>
                                      <p:tavLst>
                                        <p:tav tm="0">
                                          <p:val>
                                            <p:strVal val="#ppt_w+.3"/>
                                          </p:val>
                                        </p:tav>
                                        <p:tav tm="100000">
                                          <p:val>
                                            <p:strVal val="#ppt_w"/>
                                          </p:val>
                                        </p:tav>
                                      </p:tavLst>
                                    </p:anim>
                                    <p:anim calcmode="lin" valueType="num">
                                      <p:cBhvr>
                                        <p:cTn id="45" dur="1000" fill="hold"/>
                                        <p:tgtEl>
                                          <p:spTgt spid="10"/>
                                        </p:tgtEl>
                                        <p:attrNameLst>
                                          <p:attrName>ppt_h</p:attrName>
                                        </p:attrNameLst>
                                      </p:cBhvr>
                                      <p:tavLst>
                                        <p:tav tm="0">
                                          <p:val>
                                            <p:strVal val="#ppt_h"/>
                                          </p:val>
                                        </p:tav>
                                        <p:tav tm="100000">
                                          <p:val>
                                            <p:strVal val="#ppt_h"/>
                                          </p:val>
                                        </p:tav>
                                      </p:tavLst>
                                    </p:anim>
                                    <p:animEffect transition="in" filter="fade">
                                      <p:cBhvr>
                                        <p:cTn id="46" dur="1000"/>
                                        <p:tgtEl>
                                          <p:spTgt spid="10"/>
                                        </p:tgtEl>
                                      </p:cBhvr>
                                    </p:animEffect>
                                  </p:childTnLst>
                                </p:cTn>
                              </p:par>
                              <p:par>
                                <p:cTn id="47" presetID="50" presetClass="entr" presetSubtype="0" decel="100000" fill="hold" grpId="0" nodeType="withEffect">
                                  <p:stCondLst>
                                    <p:cond delay="75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ppt_w</p:attrName>
                                        </p:attrNameLst>
                                      </p:cBhvr>
                                      <p:tavLst>
                                        <p:tav tm="0">
                                          <p:val>
                                            <p:strVal val="#ppt_w+.3"/>
                                          </p:val>
                                        </p:tav>
                                        <p:tav tm="100000">
                                          <p:val>
                                            <p:strVal val="#ppt_w"/>
                                          </p:val>
                                        </p:tav>
                                      </p:tavLst>
                                    </p:anim>
                                    <p:anim calcmode="lin" valueType="num">
                                      <p:cBhvr>
                                        <p:cTn id="50" dur="1000" fill="hold"/>
                                        <p:tgtEl>
                                          <p:spTgt spid="11"/>
                                        </p:tgtEl>
                                        <p:attrNameLst>
                                          <p:attrName>ppt_h</p:attrName>
                                        </p:attrNameLst>
                                      </p:cBhvr>
                                      <p:tavLst>
                                        <p:tav tm="0">
                                          <p:val>
                                            <p:strVal val="#ppt_h"/>
                                          </p:val>
                                        </p:tav>
                                        <p:tav tm="100000">
                                          <p:val>
                                            <p:strVal val="#ppt_h"/>
                                          </p:val>
                                        </p:tav>
                                      </p:tavLst>
                                    </p:anim>
                                    <p:animEffect transition="in" filter="fade">
                                      <p:cBhvr>
                                        <p:cTn id="51" dur="1000"/>
                                        <p:tgtEl>
                                          <p:spTgt spid="11"/>
                                        </p:tgtEl>
                                      </p:cBhvr>
                                    </p:animEffect>
                                  </p:childTnLst>
                                </p:cTn>
                              </p:par>
                              <p:par>
                                <p:cTn id="52" presetID="50" presetClass="entr" presetSubtype="0" decel="100000" fill="hold" grpId="0" nodeType="withEffect">
                                  <p:stCondLst>
                                    <p:cond delay="75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strVal val="#ppt_w+.3"/>
                                          </p:val>
                                        </p:tav>
                                        <p:tav tm="100000">
                                          <p:val>
                                            <p:strVal val="#ppt_w"/>
                                          </p:val>
                                        </p:tav>
                                      </p:tavLst>
                                    </p:anim>
                                    <p:anim calcmode="lin" valueType="num">
                                      <p:cBhvr>
                                        <p:cTn id="55" dur="1000" fill="hold"/>
                                        <p:tgtEl>
                                          <p:spTgt spid="13"/>
                                        </p:tgtEl>
                                        <p:attrNameLst>
                                          <p:attrName>ppt_h</p:attrName>
                                        </p:attrNameLst>
                                      </p:cBhvr>
                                      <p:tavLst>
                                        <p:tav tm="0">
                                          <p:val>
                                            <p:strVal val="#ppt_h"/>
                                          </p:val>
                                        </p:tav>
                                        <p:tav tm="100000">
                                          <p:val>
                                            <p:strVal val="#ppt_h"/>
                                          </p:val>
                                        </p:tav>
                                      </p:tavLst>
                                    </p:anim>
                                    <p:animEffect transition="in" filter="fade">
                                      <p:cBhvr>
                                        <p:cTn id="5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ldLvl="0" animBg="1"/>
      <p:bldP spid="81" grpId="0" bldLvl="0" animBg="1"/>
      <p:bldP spid="82" grpId="0" bldLvl="0" animBg="1"/>
      <p:bldP spid="83" grpId="0" bldLvl="0" animBg="1"/>
      <p:bldP spid="8" grpId="0" bldLvl="0" animBg="1"/>
      <p:bldP spid="10" grpId="0" bldLvl="0" animBg="1"/>
      <p:bldP spid="11" grpId="0" bldLvl="0" animBg="1"/>
      <p:bldP spid="13"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zh-CN" altLang="en-US"/>
              <a:t>二、获取数据</a:t>
            </a:r>
            <a:endParaRPr lang="zh-CN" altLang="en-US"/>
          </a:p>
        </p:txBody>
      </p:sp>
      <p:sp>
        <p:nvSpPr>
          <p:cNvPr id="7" name="文本框 5"/>
          <p:cNvSpPr txBox="1">
            <a:spLocks noChangeArrowheads="1"/>
          </p:cNvSpPr>
          <p:nvPr>
            <p:custDataLst>
              <p:tags r:id="rId2"/>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相关知识</a:t>
            </a:r>
            <a:endParaRPr lang="zh-CN" altLang="en-US" sz="24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17"/>
          <p:cNvSpPr/>
          <p:nvPr>
            <p:custDataLst>
              <p:tags r:id="rId3"/>
            </p:custDataLst>
          </p:nvPr>
        </p:nvSpPr>
        <p:spPr>
          <a:xfrm>
            <a:off x="838091" y="974937"/>
            <a:ext cx="2621280" cy="460375"/>
          </a:xfrm>
          <a:prstGeom prst="rect">
            <a:avLst/>
          </a:prstGeom>
        </p:spPr>
        <p:txBody>
          <a:bodyPr wrap="none">
            <a:spAutoFit/>
          </a:bodyPr>
          <a:lstStyle/>
          <a:p>
            <a:pPr algn="l"/>
            <a:r>
              <a:rPr lang="zh-CN" altLang="en-US">
                <a:solidFill>
                  <a:srgbClr val="E5450F"/>
                </a:solidFill>
                <a:latin typeface="+mn-ea"/>
              </a:rPr>
              <a:t>（二）数据预处理</a:t>
            </a:r>
            <a:endParaRPr lang="zh-CN" altLang="en-US">
              <a:solidFill>
                <a:srgbClr val="E5450F"/>
              </a:solidFill>
              <a:latin typeface="+mn-ea"/>
            </a:endParaRPr>
          </a:p>
        </p:txBody>
      </p:sp>
      <p:sp>
        <p:nvSpPr>
          <p:cNvPr id="40" name="内容占位符 2"/>
          <p:cNvSpPr>
            <a:spLocks noGrp="1"/>
          </p:cNvSpPr>
          <p:nvPr>
            <p:ph idx="1"/>
            <p:custDataLst>
              <p:tags r:id="rId4"/>
            </p:custDataLst>
          </p:nvPr>
        </p:nvSpPr>
        <p:spPr>
          <a:xfrm>
            <a:off x="1235710" y="1829435"/>
            <a:ext cx="9718040" cy="1971040"/>
          </a:xfrm>
        </p:spPr>
        <p:txBody>
          <a:bodyPr>
            <a:normAutofit/>
          </a:bodyPr>
          <a:lstStyle/>
          <a:p>
            <a:r>
              <a:rPr lang="zh-CN" altLang="en-US">
                <a:cs typeface="+mn-ea"/>
                <a:sym typeface="+mn-lt"/>
              </a:rPr>
              <a:t>数据预处理就是对数据进行粗加工，旨在为数据分析工作提供更好的基础。通过数据预处理操作，不仅可以将繁杂的数据简单化，提升数据分析与决策率，还可以使数据系统、直观地反映实际情况，更可以将数据整合为信息资源，实现深度挖掘。</a:t>
            </a:r>
            <a:endParaRPr lang="zh-CN" altLang="en-US">
              <a:cs typeface="+mn-ea"/>
              <a:sym typeface="+mn-lt"/>
            </a:endParaRPr>
          </a:p>
        </p:txBody>
      </p:sp>
      <p:sp>
        <p:nvSpPr>
          <p:cNvPr id="30" name="Rectangle 11"/>
          <p:cNvSpPr/>
          <p:nvPr>
            <p:custDataLst>
              <p:tags r:id="rId5"/>
            </p:custDataLst>
          </p:nvPr>
        </p:nvSpPr>
        <p:spPr bwMode="auto">
          <a:xfrm>
            <a:off x="1471955" y="4352291"/>
            <a:ext cx="1830329" cy="29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90000"/>
              </a:lnSpc>
              <a:spcBef>
                <a:spcPct val="0"/>
              </a:spcBef>
              <a:spcAft>
                <a:spcPct val="0"/>
              </a:spcAft>
            </a:pPr>
            <a:r>
              <a:rPr lang="zh-CN" altLang="en-US" sz="2000">
                <a:solidFill>
                  <a:srgbClr val="008000"/>
                </a:solidFill>
                <a:latin typeface="微软雅黑" panose="020B0503020204020204" pitchFamily="34" charset="-122"/>
                <a:cs typeface="Lato Regular" charset="0"/>
                <a:sym typeface="Lato Regular" charset="0"/>
              </a:rPr>
              <a:t>数据清洗</a:t>
            </a:r>
            <a:endParaRPr lang="zh-CN" altLang="en-US" sz="2000">
              <a:solidFill>
                <a:srgbClr val="008000"/>
              </a:solidFill>
              <a:latin typeface="微软雅黑" panose="020B0503020204020204" pitchFamily="34" charset="-122"/>
              <a:cs typeface="Lato Regular" charset="0"/>
              <a:sym typeface="Lato Regular" charset="0"/>
            </a:endParaRPr>
          </a:p>
        </p:txBody>
      </p:sp>
      <p:sp>
        <p:nvSpPr>
          <p:cNvPr id="33" name="Oval 14"/>
          <p:cNvSpPr/>
          <p:nvPr>
            <p:custDataLst>
              <p:tags r:id="rId6"/>
            </p:custDataLst>
          </p:nvPr>
        </p:nvSpPr>
        <p:spPr bwMode="auto">
          <a:xfrm>
            <a:off x="838091" y="4280289"/>
            <a:ext cx="438829" cy="438012"/>
          </a:xfrm>
          <a:prstGeom prst="ellipse">
            <a:avLst/>
          </a:prstGeom>
          <a:solidFill>
            <a:schemeClr val="accent2"/>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2600" kern="0" smtClea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34" name="Rectangle 15"/>
          <p:cNvSpPr/>
          <p:nvPr>
            <p:custDataLst>
              <p:tags r:id="rId7"/>
            </p:custDataLst>
          </p:nvPr>
        </p:nvSpPr>
        <p:spPr bwMode="auto">
          <a:xfrm>
            <a:off x="838091" y="4295290"/>
            <a:ext cx="438829" cy="408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2000" kern="0" dirty="0" smtClean="0">
                <a:solidFill>
                  <a:srgbClr val="FFFFFF"/>
                </a:solidFill>
                <a:latin typeface="微软雅黑" panose="020B0503020204020204" pitchFamily="34" charset="-122"/>
                <a:ea typeface="微软雅黑" panose="020B0503020204020204" pitchFamily="34" charset="-122"/>
                <a:cs typeface="Lato Light" charset="0"/>
                <a:sym typeface="Lato Light" charset="0"/>
              </a:rPr>
              <a:t>1</a:t>
            </a:r>
            <a:endParaRPr lang="en-US" sz="2000" kern="0" dirty="0" smtClean="0">
              <a:solidFill>
                <a:srgbClr val="FFFFF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36" name="Rectangle 11"/>
          <p:cNvSpPr/>
          <p:nvPr>
            <p:custDataLst>
              <p:tags r:id="rId8"/>
            </p:custDataLst>
          </p:nvPr>
        </p:nvSpPr>
        <p:spPr bwMode="auto">
          <a:xfrm>
            <a:off x="4165200" y="4352291"/>
            <a:ext cx="1830329" cy="29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90000"/>
              </a:lnSpc>
              <a:spcBef>
                <a:spcPct val="0"/>
              </a:spcBef>
              <a:spcAft>
                <a:spcPct val="0"/>
              </a:spcAft>
            </a:pPr>
            <a:r>
              <a:rPr lang="zh-CN" altLang="en-US" sz="2000">
                <a:solidFill>
                  <a:srgbClr val="008000"/>
                </a:solidFill>
                <a:latin typeface="微软雅黑" panose="020B0503020204020204" pitchFamily="34" charset="-122"/>
                <a:cs typeface="Lato Regular" charset="0"/>
                <a:sym typeface="Lato Regular" charset="0"/>
              </a:rPr>
              <a:t>数据转化</a:t>
            </a:r>
            <a:endParaRPr lang="zh-CN" altLang="en-US" sz="2000">
              <a:solidFill>
                <a:srgbClr val="008000"/>
              </a:solidFill>
              <a:latin typeface="微软雅黑" panose="020B0503020204020204" pitchFamily="34" charset="-122"/>
              <a:cs typeface="Lato Regular" charset="0"/>
              <a:sym typeface="Lato Regular" charset="0"/>
            </a:endParaRPr>
          </a:p>
        </p:txBody>
      </p:sp>
      <p:sp>
        <p:nvSpPr>
          <p:cNvPr id="39" name="Oval 14"/>
          <p:cNvSpPr/>
          <p:nvPr>
            <p:custDataLst>
              <p:tags r:id="rId9"/>
            </p:custDataLst>
          </p:nvPr>
        </p:nvSpPr>
        <p:spPr bwMode="auto">
          <a:xfrm>
            <a:off x="3531336" y="4280289"/>
            <a:ext cx="438829" cy="438012"/>
          </a:xfrm>
          <a:prstGeom prst="ellipse">
            <a:avLst/>
          </a:prstGeom>
          <a:solidFill>
            <a:schemeClr val="accent3"/>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2600" kern="0" smtClea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5" name="Rectangle 15"/>
          <p:cNvSpPr/>
          <p:nvPr>
            <p:custDataLst>
              <p:tags r:id="rId10"/>
            </p:custDataLst>
          </p:nvPr>
        </p:nvSpPr>
        <p:spPr bwMode="auto">
          <a:xfrm>
            <a:off x="3531336" y="4295290"/>
            <a:ext cx="438829" cy="408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2000" kern="0" dirty="0" smtClean="0">
                <a:solidFill>
                  <a:srgbClr val="FFFFFF"/>
                </a:solidFill>
                <a:latin typeface="微软雅黑" panose="020B0503020204020204" pitchFamily="34" charset="-122"/>
                <a:ea typeface="微软雅黑" panose="020B0503020204020204" pitchFamily="34" charset="-122"/>
                <a:cs typeface="Lato Light" charset="0"/>
                <a:sym typeface="Lato Light" charset="0"/>
              </a:rPr>
              <a:t>2</a:t>
            </a:r>
            <a:endParaRPr lang="en-US" sz="2000" kern="0" dirty="0" smtClean="0">
              <a:solidFill>
                <a:srgbClr val="FFFFF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42" name="Rectangle 11"/>
          <p:cNvSpPr/>
          <p:nvPr>
            <p:custDataLst>
              <p:tags r:id="rId11"/>
            </p:custDataLst>
          </p:nvPr>
        </p:nvSpPr>
        <p:spPr bwMode="auto">
          <a:xfrm>
            <a:off x="6926078" y="4352291"/>
            <a:ext cx="1830329" cy="29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90000"/>
              </a:lnSpc>
              <a:spcBef>
                <a:spcPct val="0"/>
              </a:spcBef>
              <a:spcAft>
                <a:spcPct val="0"/>
              </a:spcAft>
            </a:pPr>
            <a:r>
              <a:rPr lang="zh-CN" altLang="en-US" sz="2000">
                <a:solidFill>
                  <a:srgbClr val="008000"/>
                </a:solidFill>
                <a:latin typeface="微软雅黑" panose="020B0503020204020204" pitchFamily="34" charset="-122"/>
                <a:cs typeface="Lato Regular" charset="0"/>
                <a:sym typeface="Lato Regular" charset="0"/>
              </a:rPr>
              <a:t>数据分组</a:t>
            </a:r>
            <a:endParaRPr lang="zh-CN" altLang="en-US" sz="2000">
              <a:solidFill>
                <a:srgbClr val="008000"/>
              </a:solidFill>
              <a:latin typeface="微软雅黑" panose="020B0503020204020204" pitchFamily="34" charset="-122"/>
              <a:cs typeface="Lato Regular" charset="0"/>
              <a:sym typeface="Lato Regular" charset="0"/>
            </a:endParaRPr>
          </a:p>
        </p:txBody>
      </p:sp>
      <p:sp>
        <p:nvSpPr>
          <p:cNvPr id="45" name="Oval 14"/>
          <p:cNvSpPr/>
          <p:nvPr>
            <p:custDataLst>
              <p:tags r:id="rId12"/>
            </p:custDataLst>
          </p:nvPr>
        </p:nvSpPr>
        <p:spPr bwMode="auto">
          <a:xfrm>
            <a:off x="6307242" y="4280289"/>
            <a:ext cx="438830" cy="438012"/>
          </a:xfrm>
          <a:prstGeom prst="ellipse">
            <a:avLst/>
          </a:prstGeom>
          <a:solidFill>
            <a:schemeClr val="accent4"/>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2600" kern="0" smtClea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46" name="Rectangle 15"/>
          <p:cNvSpPr/>
          <p:nvPr>
            <p:custDataLst>
              <p:tags r:id="rId13"/>
            </p:custDataLst>
          </p:nvPr>
        </p:nvSpPr>
        <p:spPr bwMode="auto">
          <a:xfrm>
            <a:off x="6307242" y="4302790"/>
            <a:ext cx="438830" cy="393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2000" kern="0" dirty="0" smtClean="0">
                <a:solidFill>
                  <a:srgbClr val="FFFFFF"/>
                </a:solidFill>
                <a:latin typeface="微软雅黑" panose="020B0503020204020204" pitchFamily="34" charset="-122"/>
                <a:ea typeface="微软雅黑" panose="020B0503020204020204" pitchFamily="34" charset="-122"/>
                <a:cs typeface="Lato Light" charset="0"/>
                <a:sym typeface="Lato Light" charset="0"/>
              </a:rPr>
              <a:t>3</a:t>
            </a:r>
            <a:endParaRPr lang="en-US" sz="2000" kern="0" dirty="0" smtClean="0">
              <a:solidFill>
                <a:srgbClr val="FFFFF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47" name="Rectangle 11"/>
          <p:cNvSpPr/>
          <p:nvPr>
            <p:custDataLst>
              <p:tags r:id="rId14"/>
            </p:custDataLst>
          </p:nvPr>
        </p:nvSpPr>
        <p:spPr bwMode="auto">
          <a:xfrm>
            <a:off x="9699860" y="4352291"/>
            <a:ext cx="1830329" cy="29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90000"/>
              </a:lnSpc>
              <a:spcBef>
                <a:spcPct val="0"/>
              </a:spcBef>
              <a:spcAft>
                <a:spcPct val="0"/>
              </a:spcAft>
            </a:pPr>
            <a:r>
              <a:rPr lang="zh-CN" altLang="en-US" sz="2000">
                <a:solidFill>
                  <a:srgbClr val="008000"/>
                </a:solidFill>
                <a:latin typeface="微软雅黑" panose="020B0503020204020204" pitchFamily="34" charset="-122"/>
                <a:cs typeface="Lato Regular" charset="0"/>
                <a:sym typeface="Lato Regular" charset="0"/>
              </a:rPr>
              <a:t>数据计算</a:t>
            </a:r>
            <a:endParaRPr lang="zh-CN" altLang="en-US" sz="2000">
              <a:solidFill>
                <a:srgbClr val="008000"/>
              </a:solidFill>
              <a:latin typeface="微软雅黑" panose="020B0503020204020204" pitchFamily="34" charset="-122"/>
              <a:cs typeface="Lato Regular" charset="0"/>
              <a:sym typeface="Lato Regular" charset="0"/>
            </a:endParaRPr>
          </a:p>
        </p:txBody>
      </p:sp>
      <p:sp>
        <p:nvSpPr>
          <p:cNvPr id="48" name="Oval 14"/>
          <p:cNvSpPr/>
          <p:nvPr>
            <p:custDataLst>
              <p:tags r:id="rId15"/>
            </p:custDataLst>
          </p:nvPr>
        </p:nvSpPr>
        <p:spPr bwMode="auto">
          <a:xfrm>
            <a:off x="9065996" y="4280289"/>
            <a:ext cx="438829" cy="438012"/>
          </a:xfrm>
          <a:prstGeom prst="ellipse">
            <a:avLst/>
          </a:prstGeom>
          <a:solidFill>
            <a:schemeClr val="accent3"/>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2600" kern="0" smtClea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49" name="Rectangle 15"/>
          <p:cNvSpPr/>
          <p:nvPr>
            <p:custDataLst>
              <p:tags r:id="rId16"/>
            </p:custDataLst>
          </p:nvPr>
        </p:nvSpPr>
        <p:spPr bwMode="auto">
          <a:xfrm>
            <a:off x="9065996" y="4295290"/>
            <a:ext cx="438829" cy="408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2000" kern="0" smtClean="0">
                <a:solidFill>
                  <a:srgbClr val="FFFFFF"/>
                </a:solidFill>
                <a:latin typeface="微软雅黑" panose="020B0503020204020204" pitchFamily="34" charset="-122"/>
                <a:ea typeface="微软雅黑" panose="020B0503020204020204" pitchFamily="34" charset="-122"/>
                <a:cs typeface="Lato Light" charset="0"/>
                <a:sym typeface="Lato Light" charset="0"/>
              </a:rPr>
              <a:t>4</a:t>
            </a:r>
            <a:endParaRPr lang="en-US" sz="2000" kern="0" dirty="0" smtClean="0">
              <a:solidFill>
                <a:srgbClr val="FFFFF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50" name="Rectangle 11"/>
          <p:cNvSpPr/>
          <p:nvPr>
            <p:custDataLst>
              <p:tags r:id="rId17"/>
            </p:custDataLst>
          </p:nvPr>
        </p:nvSpPr>
        <p:spPr bwMode="auto">
          <a:xfrm>
            <a:off x="2782595" y="5380992"/>
            <a:ext cx="1830329" cy="29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90000"/>
              </a:lnSpc>
              <a:spcBef>
                <a:spcPct val="0"/>
              </a:spcBef>
              <a:spcAft>
                <a:spcPct val="0"/>
              </a:spcAft>
            </a:pPr>
            <a:r>
              <a:rPr lang="zh-CN" altLang="en-US" sz="2000">
                <a:solidFill>
                  <a:srgbClr val="008000"/>
                </a:solidFill>
                <a:latin typeface="微软雅黑" panose="020B0503020204020204" pitchFamily="34" charset="-122"/>
                <a:cs typeface="Lato Regular" charset="0"/>
                <a:sym typeface="Lato Regular" charset="0"/>
              </a:rPr>
              <a:t>数据排序</a:t>
            </a:r>
            <a:endParaRPr lang="zh-CN" altLang="en-US" sz="2000">
              <a:solidFill>
                <a:srgbClr val="008000"/>
              </a:solidFill>
              <a:latin typeface="微软雅黑" panose="020B0503020204020204" pitchFamily="34" charset="-122"/>
              <a:cs typeface="Lato Regular" charset="0"/>
              <a:sym typeface="Lato Regular" charset="0"/>
            </a:endParaRPr>
          </a:p>
        </p:txBody>
      </p:sp>
      <p:sp>
        <p:nvSpPr>
          <p:cNvPr id="51" name="Oval 14"/>
          <p:cNvSpPr/>
          <p:nvPr>
            <p:custDataLst>
              <p:tags r:id="rId18"/>
            </p:custDataLst>
          </p:nvPr>
        </p:nvSpPr>
        <p:spPr bwMode="auto">
          <a:xfrm>
            <a:off x="2148731" y="5308990"/>
            <a:ext cx="438829" cy="438012"/>
          </a:xfrm>
          <a:prstGeom prst="ellipse">
            <a:avLst/>
          </a:prstGeom>
          <a:solidFill>
            <a:srgbClr val="FFC000"/>
          </a:solidFill>
          <a:ln>
            <a:noFill/>
          </a:ln>
        </p:spPr>
        <p:txBody>
          <a:bodyPr lIns="0" tIns="0" rIns="0" bIns="0"/>
          <a:lstStyle/>
          <a:p>
            <a:pPr algn="ctr" fontAlgn="base">
              <a:spcBef>
                <a:spcPct val="0"/>
              </a:spcBef>
              <a:spcAft>
                <a:spcPct val="0"/>
              </a:spcAft>
              <a:defRPr/>
            </a:pPr>
            <a:endParaRPr lang="en-US" sz="2600" kern="0" smtClea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52" name="Rectangle 15"/>
          <p:cNvSpPr/>
          <p:nvPr>
            <p:custDataLst>
              <p:tags r:id="rId19"/>
            </p:custDataLst>
          </p:nvPr>
        </p:nvSpPr>
        <p:spPr bwMode="auto">
          <a:xfrm>
            <a:off x="2148731" y="5323990"/>
            <a:ext cx="438829" cy="408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2000" kern="0" smtClean="0">
                <a:solidFill>
                  <a:srgbClr val="FFFFFF"/>
                </a:solidFill>
                <a:latin typeface="微软雅黑" panose="020B0503020204020204" pitchFamily="34" charset="-122"/>
                <a:ea typeface="微软雅黑" panose="020B0503020204020204" pitchFamily="34" charset="-122"/>
                <a:cs typeface="Lato Light" charset="0"/>
                <a:sym typeface="Lato Light" charset="0"/>
              </a:rPr>
              <a:t>5</a:t>
            </a:r>
            <a:endParaRPr lang="en-US" sz="2000" kern="0" dirty="0" smtClean="0">
              <a:solidFill>
                <a:srgbClr val="FFFFF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53" name="Rectangle 11"/>
          <p:cNvSpPr/>
          <p:nvPr>
            <p:custDataLst>
              <p:tags r:id="rId20"/>
            </p:custDataLst>
          </p:nvPr>
        </p:nvSpPr>
        <p:spPr bwMode="auto">
          <a:xfrm>
            <a:off x="5333600" y="5380992"/>
            <a:ext cx="2124889" cy="29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90000"/>
              </a:lnSpc>
              <a:spcBef>
                <a:spcPct val="0"/>
              </a:spcBef>
              <a:spcAft>
                <a:spcPct val="0"/>
              </a:spcAft>
            </a:pPr>
            <a:r>
              <a:rPr lang="zh-CN" altLang="en-US" sz="2000">
                <a:solidFill>
                  <a:srgbClr val="008000"/>
                </a:solidFill>
                <a:latin typeface="微软雅黑" panose="020B0503020204020204" pitchFamily="34" charset="-122"/>
                <a:cs typeface="Lato Regular" charset="0"/>
                <a:sym typeface="Lato Regular" charset="0"/>
              </a:rPr>
              <a:t>数据检索</a:t>
            </a:r>
            <a:endParaRPr lang="zh-CN" altLang="en-US" sz="2000">
              <a:solidFill>
                <a:srgbClr val="008000"/>
              </a:solidFill>
              <a:latin typeface="微软雅黑" panose="020B0503020204020204" pitchFamily="34" charset="-122"/>
              <a:cs typeface="Lato Regular" charset="0"/>
              <a:sym typeface="Lato Regular" charset="0"/>
            </a:endParaRPr>
          </a:p>
        </p:txBody>
      </p:sp>
      <p:sp>
        <p:nvSpPr>
          <p:cNvPr id="54" name="Oval 14"/>
          <p:cNvSpPr/>
          <p:nvPr>
            <p:custDataLst>
              <p:tags r:id="rId21"/>
            </p:custDataLst>
          </p:nvPr>
        </p:nvSpPr>
        <p:spPr bwMode="auto">
          <a:xfrm>
            <a:off x="4699736" y="5308990"/>
            <a:ext cx="438829" cy="438012"/>
          </a:xfrm>
          <a:prstGeom prst="ellipse">
            <a:avLst/>
          </a:prstGeom>
          <a:solidFill>
            <a:schemeClr val="accent3"/>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2600" kern="0" smtClea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55" name="Rectangle 15"/>
          <p:cNvSpPr/>
          <p:nvPr>
            <p:custDataLst>
              <p:tags r:id="rId22"/>
            </p:custDataLst>
          </p:nvPr>
        </p:nvSpPr>
        <p:spPr bwMode="auto">
          <a:xfrm>
            <a:off x="4699736" y="5323990"/>
            <a:ext cx="438829" cy="408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2000" kern="0" smtClean="0">
                <a:solidFill>
                  <a:srgbClr val="FFFFFF"/>
                </a:solidFill>
                <a:latin typeface="微软雅黑" panose="020B0503020204020204" pitchFamily="34" charset="-122"/>
                <a:ea typeface="微软雅黑" panose="020B0503020204020204" pitchFamily="34" charset="-122"/>
                <a:cs typeface="Lato Light" charset="0"/>
                <a:sym typeface="Lato Light" charset="0"/>
              </a:rPr>
              <a:t>6</a:t>
            </a:r>
            <a:endParaRPr lang="en-US" sz="2000" kern="0" dirty="0" smtClean="0">
              <a:solidFill>
                <a:srgbClr val="FFFFF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56" name="Rectangle 11"/>
          <p:cNvSpPr/>
          <p:nvPr>
            <p:custDataLst>
              <p:tags r:id="rId23"/>
            </p:custDataLst>
          </p:nvPr>
        </p:nvSpPr>
        <p:spPr bwMode="auto">
          <a:xfrm>
            <a:off x="8236718" y="5380992"/>
            <a:ext cx="1830329" cy="29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90000"/>
              </a:lnSpc>
              <a:spcBef>
                <a:spcPct val="0"/>
              </a:spcBef>
              <a:spcAft>
                <a:spcPct val="0"/>
              </a:spcAft>
            </a:pPr>
            <a:r>
              <a:rPr lang="zh-CN" altLang="en-US" sz="2000">
                <a:solidFill>
                  <a:srgbClr val="008000"/>
                </a:solidFill>
                <a:latin typeface="微软雅黑" panose="020B0503020204020204" pitchFamily="34" charset="-122"/>
                <a:cs typeface="Lato Regular" charset="0"/>
                <a:sym typeface="Lato Regular" charset="0"/>
              </a:rPr>
              <a:t>数据提取</a:t>
            </a:r>
            <a:endParaRPr lang="zh-CN" altLang="en-US" sz="2000">
              <a:solidFill>
                <a:srgbClr val="008000"/>
              </a:solidFill>
              <a:latin typeface="微软雅黑" panose="020B0503020204020204" pitchFamily="34" charset="-122"/>
              <a:cs typeface="Lato Regular" charset="0"/>
              <a:sym typeface="Lato Regular" charset="0"/>
            </a:endParaRPr>
          </a:p>
        </p:txBody>
      </p:sp>
      <p:sp>
        <p:nvSpPr>
          <p:cNvPr id="57" name="Oval 14"/>
          <p:cNvSpPr/>
          <p:nvPr>
            <p:custDataLst>
              <p:tags r:id="rId24"/>
            </p:custDataLst>
          </p:nvPr>
        </p:nvSpPr>
        <p:spPr bwMode="auto">
          <a:xfrm>
            <a:off x="7617882" y="5308990"/>
            <a:ext cx="438830" cy="438012"/>
          </a:xfrm>
          <a:prstGeom prst="ellipse">
            <a:avLst/>
          </a:prstGeom>
          <a:solidFill>
            <a:srgbClr val="FFC000"/>
          </a:solidFill>
          <a:ln>
            <a:noFill/>
          </a:ln>
        </p:spPr>
        <p:txBody>
          <a:bodyPr lIns="0" tIns="0" rIns="0" bIns="0"/>
          <a:lstStyle/>
          <a:p>
            <a:pPr algn="ctr" fontAlgn="base">
              <a:spcBef>
                <a:spcPct val="0"/>
              </a:spcBef>
              <a:spcAft>
                <a:spcPct val="0"/>
              </a:spcAft>
              <a:defRPr/>
            </a:pPr>
            <a:endParaRPr lang="en-US" sz="2600" kern="0" smtClea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58" name="Rectangle 15"/>
          <p:cNvSpPr/>
          <p:nvPr>
            <p:custDataLst>
              <p:tags r:id="rId25"/>
            </p:custDataLst>
          </p:nvPr>
        </p:nvSpPr>
        <p:spPr bwMode="auto">
          <a:xfrm>
            <a:off x="7617882" y="5331490"/>
            <a:ext cx="438830" cy="393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2000" kern="0" smtClean="0">
                <a:solidFill>
                  <a:srgbClr val="FFFFFF"/>
                </a:solidFill>
                <a:latin typeface="微软雅黑" panose="020B0503020204020204" pitchFamily="34" charset="-122"/>
                <a:ea typeface="微软雅黑" panose="020B0503020204020204" pitchFamily="34" charset="-122"/>
                <a:cs typeface="Lato Light" charset="0"/>
                <a:sym typeface="Lato Light" charset="0"/>
              </a:rPr>
              <a:t>7</a:t>
            </a:r>
            <a:endParaRPr lang="en-US" sz="2000" kern="0" dirty="0" smtClean="0">
              <a:solidFill>
                <a:srgbClr val="FFFFFF"/>
              </a:solidFill>
              <a:latin typeface="微软雅黑" panose="020B0503020204020204" pitchFamily="34" charset="-122"/>
              <a:ea typeface="微软雅黑" panose="020B0503020204020204" pitchFamily="34" charset="-122"/>
              <a:cs typeface="Lato Light" charset="0"/>
              <a:sym typeface="Lato Light"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矩形 61"/>
          <p:cNvSpPr/>
          <p:nvPr>
            <p:custDataLst>
              <p:tags r:id="rId1"/>
            </p:custDataLst>
          </p:nvPr>
        </p:nvSpPr>
        <p:spPr>
          <a:xfrm>
            <a:off x="838091" y="960967"/>
            <a:ext cx="1842770" cy="460375"/>
          </a:xfrm>
          <a:prstGeom prst="rect">
            <a:avLst/>
          </a:prstGeom>
        </p:spPr>
        <p:txBody>
          <a:bodyPr wrap="none">
            <a:spAutoFit/>
          </a:bodyPr>
          <a:lstStyle/>
          <a:p>
            <a:pPr algn="l"/>
            <a:r>
              <a:rPr lang="zh-CN" altLang="en-US">
                <a:solidFill>
                  <a:srgbClr val="E5450F"/>
                </a:solidFill>
                <a:cs typeface="+mn-ea"/>
                <a:sym typeface="+mn-lt"/>
              </a:rPr>
              <a:t>（一）Excel</a:t>
            </a:r>
            <a:endParaRPr lang="zh-CN" altLang="en-US">
              <a:solidFill>
                <a:srgbClr val="E5450F"/>
              </a:solidFill>
              <a:cs typeface="+mn-ea"/>
              <a:sym typeface="+mn-lt"/>
            </a:endParaRPr>
          </a:p>
        </p:txBody>
      </p:sp>
      <p:sp>
        <p:nvSpPr>
          <p:cNvPr id="4" name="标题 3"/>
          <p:cNvSpPr>
            <a:spLocks noGrp="1"/>
          </p:cNvSpPr>
          <p:nvPr>
            <p:ph type="title"/>
            <p:custDataLst>
              <p:tags r:id="rId2"/>
            </p:custDataLst>
          </p:nvPr>
        </p:nvSpPr>
        <p:spPr/>
        <p:txBody>
          <a:bodyPr/>
          <a:lstStyle/>
          <a:p>
            <a:r>
              <a:rPr lang="zh-CN" altLang="en-US">
                <a:latin typeface="+mn-lt"/>
                <a:ea typeface="+mn-ea"/>
                <a:cs typeface="+mn-ea"/>
                <a:sym typeface="+mn-lt"/>
              </a:rPr>
              <a:t>三、分析数据</a:t>
            </a:r>
            <a:endParaRPr lang="zh-CN" altLang="en-US">
              <a:latin typeface="+mn-lt"/>
              <a:ea typeface="+mn-ea"/>
              <a:cs typeface="+mn-ea"/>
              <a:sym typeface="+mn-lt"/>
            </a:endParaRPr>
          </a:p>
        </p:txBody>
      </p:sp>
      <p:sp>
        <p:nvSpPr>
          <p:cNvPr id="14" name="文本框 5"/>
          <p:cNvSpPr txBox="1">
            <a:spLocks noChangeArrowheads="1"/>
          </p:cNvSpPr>
          <p:nvPr>
            <p:custDataLst>
              <p:tags r:id="rId3"/>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相关知识</a:t>
            </a:r>
            <a:endParaRPr lang="zh-CN" altLang="en-US" sz="2400" b="1" dirty="0" smtClean="0">
              <a:solidFill>
                <a:schemeClr val="accent1"/>
              </a:solidFill>
              <a:latin typeface="+mn-lt"/>
              <a:ea typeface="+mn-ea"/>
              <a:cs typeface="+mn-ea"/>
              <a:sym typeface="+mn-lt"/>
            </a:endParaRPr>
          </a:p>
        </p:txBody>
      </p:sp>
      <p:sp>
        <p:nvSpPr>
          <p:cNvPr id="40" name="内容占位符 2"/>
          <p:cNvSpPr>
            <a:spLocks noGrp="1"/>
          </p:cNvSpPr>
          <p:nvPr>
            <p:ph idx="1"/>
            <p:custDataLst>
              <p:tags r:id="rId4"/>
            </p:custDataLst>
          </p:nvPr>
        </p:nvSpPr>
        <p:spPr>
          <a:xfrm>
            <a:off x="838200" y="1341755"/>
            <a:ext cx="10378440" cy="1224280"/>
          </a:xfrm>
        </p:spPr>
        <p:txBody>
          <a:bodyPr>
            <a:noAutofit/>
          </a:bodyPr>
          <a:lstStyle/>
          <a:p>
            <a:r>
              <a:rPr lang="zh-CN" altLang="en-US" sz="2000">
                <a:cs typeface="+mn-ea"/>
                <a:sym typeface="+mn-lt"/>
              </a:rPr>
              <a:t>Excel 是一款应用广泛的电子表格处理软件，使用 Excel 可以实现输入数据、编辑数据、输入公式、插入函数、创建图表、管理数据等多种操作，是数据运营人员进行数据分析的实用软件之一。</a:t>
            </a:r>
            <a:endParaRPr lang="zh-CN" altLang="en-US" sz="2000">
              <a:cs typeface="+mn-ea"/>
              <a:sym typeface="+mn-lt"/>
            </a:endParaRPr>
          </a:p>
        </p:txBody>
      </p:sp>
      <p:pic>
        <p:nvPicPr>
          <p:cNvPr id="2" name="图片 1"/>
          <p:cNvPicPr>
            <a:picLocks noChangeAspect="1"/>
          </p:cNvPicPr>
          <p:nvPr>
            <p:custDataLst>
              <p:tags r:id="rId5"/>
            </p:custDataLst>
          </p:nvPr>
        </p:nvPicPr>
        <p:blipFill>
          <a:blip r:embed="rId6"/>
          <a:stretch>
            <a:fillRect/>
          </a:stretch>
        </p:blipFill>
        <p:spPr>
          <a:xfrm>
            <a:off x="2531110" y="2706370"/>
            <a:ext cx="7216140" cy="37242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矩形 61"/>
          <p:cNvSpPr/>
          <p:nvPr>
            <p:custDataLst>
              <p:tags r:id="rId1"/>
            </p:custDataLst>
          </p:nvPr>
        </p:nvSpPr>
        <p:spPr>
          <a:xfrm>
            <a:off x="838091" y="960967"/>
            <a:ext cx="2333625" cy="460375"/>
          </a:xfrm>
          <a:prstGeom prst="rect">
            <a:avLst/>
          </a:prstGeom>
        </p:spPr>
        <p:txBody>
          <a:bodyPr wrap="none">
            <a:spAutoFit/>
          </a:bodyPr>
          <a:lstStyle/>
          <a:p>
            <a:pPr algn="l"/>
            <a:r>
              <a:rPr lang="zh-CN" altLang="en-US">
                <a:solidFill>
                  <a:srgbClr val="E5450F"/>
                </a:solidFill>
                <a:cs typeface="+mn-ea"/>
                <a:sym typeface="+mn-lt"/>
              </a:rPr>
              <a:t>（二）Power BI</a:t>
            </a:r>
            <a:endParaRPr lang="zh-CN" altLang="en-US">
              <a:solidFill>
                <a:srgbClr val="E5450F"/>
              </a:solidFill>
              <a:cs typeface="+mn-ea"/>
              <a:sym typeface="+mn-lt"/>
            </a:endParaRPr>
          </a:p>
        </p:txBody>
      </p:sp>
      <p:sp>
        <p:nvSpPr>
          <p:cNvPr id="4" name="标题 3"/>
          <p:cNvSpPr>
            <a:spLocks noGrp="1"/>
          </p:cNvSpPr>
          <p:nvPr>
            <p:ph type="title"/>
            <p:custDataLst>
              <p:tags r:id="rId2"/>
            </p:custDataLst>
          </p:nvPr>
        </p:nvSpPr>
        <p:spPr/>
        <p:txBody>
          <a:bodyPr/>
          <a:lstStyle/>
          <a:p>
            <a:r>
              <a:rPr lang="zh-CN" altLang="en-US">
                <a:latin typeface="+mn-lt"/>
                <a:ea typeface="+mn-ea"/>
                <a:cs typeface="+mn-ea"/>
                <a:sym typeface="+mn-lt"/>
              </a:rPr>
              <a:t>三、分析数据</a:t>
            </a:r>
            <a:endParaRPr lang="zh-CN" altLang="en-US">
              <a:latin typeface="+mn-lt"/>
              <a:ea typeface="+mn-ea"/>
              <a:cs typeface="+mn-ea"/>
              <a:sym typeface="+mn-lt"/>
            </a:endParaRPr>
          </a:p>
        </p:txBody>
      </p:sp>
      <p:sp>
        <p:nvSpPr>
          <p:cNvPr id="14" name="文本框 5"/>
          <p:cNvSpPr txBox="1">
            <a:spLocks noChangeArrowheads="1"/>
          </p:cNvSpPr>
          <p:nvPr>
            <p:custDataLst>
              <p:tags r:id="rId3"/>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相关知识</a:t>
            </a:r>
            <a:endParaRPr lang="zh-CN" altLang="en-US" sz="2400" b="1" dirty="0" smtClean="0">
              <a:solidFill>
                <a:schemeClr val="accent1"/>
              </a:solidFill>
              <a:latin typeface="+mn-lt"/>
              <a:ea typeface="+mn-ea"/>
              <a:cs typeface="+mn-ea"/>
              <a:sym typeface="+mn-lt"/>
            </a:endParaRPr>
          </a:p>
        </p:txBody>
      </p:sp>
      <p:sp>
        <p:nvSpPr>
          <p:cNvPr id="40" name="内容占位符 2"/>
          <p:cNvSpPr>
            <a:spLocks noGrp="1"/>
          </p:cNvSpPr>
          <p:nvPr>
            <p:ph idx="1"/>
            <p:custDataLst>
              <p:tags r:id="rId4"/>
            </p:custDataLst>
          </p:nvPr>
        </p:nvSpPr>
        <p:spPr>
          <a:xfrm>
            <a:off x="838200" y="1341755"/>
            <a:ext cx="10378440" cy="1224280"/>
          </a:xfrm>
        </p:spPr>
        <p:txBody>
          <a:bodyPr>
            <a:noAutofit/>
          </a:bodyPr>
          <a:lstStyle/>
          <a:p>
            <a:r>
              <a:rPr lang="zh-CN" altLang="en-US" sz="2000">
                <a:cs typeface="+mn-ea"/>
                <a:sym typeface="+mn-lt"/>
              </a:rPr>
              <a:t>Power BI（Power Business Intelligence）是微软公司开发的一套商业数据分析工具，通过它可以实现数据查询、数据预处理、数据建模和数据可视化等多种功能，并能创建可视化交互式报表。</a:t>
            </a:r>
            <a:endParaRPr lang="zh-CN" altLang="en-US" sz="2000">
              <a:cs typeface="+mn-ea"/>
              <a:sym typeface="+mn-lt"/>
            </a:endParaRPr>
          </a:p>
        </p:txBody>
      </p:sp>
      <p:pic>
        <p:nvPicPr>
          <p:cNvPr id="5" name="图片 4"/>
          <p:cNvPicPr>
            <a:picLocks noChangeAspect="1"/>
          </p:cNvPicPr>
          <p:nvPr>
            <p:custDataLst>
              <p:tags r:id="rId5"/>
            </p:custDataLst>
          </p:nvPr>
        </p:nvPicPr>
        <p:blipFill>
          <a:blip r:embed="rId6"/>
          <a:stretch>
            <a:fillRect/>
          </a:stretch>
        </p:blipFill>
        <p:spPr>
          <a:xfrm>
            <a:off x="2316480" y="2664460"/>
            <a:ext cx="7421880" cy="38290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zh-CN" altLang="en-US">
                <a:latin typeface="+mn-lt"/>
                <a:ea typeface="+mn-ea"/>
                <a:cs typeface="+mn-ea"/>
                <a:sym typeface="+mn-lt"/>
              </a:rPr>
              <a:t>四、验证与优化结果</a:t>
            </a:r>
            <a:endParaRPr lang="zh-CN" altLang="en-US">
              <a:latin typeface="+mn-lt"/>
              <a:ea typeface="+mn-ea"/>
              <a:cs typeface="+mn-ea"/>
              <a:sym typeface="+mn-lt"/>
            </a:endParaRPr>
          </a:p>
        </p:txBody>
      </p:sp>
      <p:sp>
        <p:nvSpPr>
          <p:cNvPr id="14" name="文本框 5"/>
          <p:cNvSpPr txBox="1">
            <a:spLocks noChangeArrowheads="1"/>
          </p:cNvSpPr>
          <p:nvPr>
            <p:custDataLst>
              <p:tags r:id="rId2"/>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相关知识</a:t>
            </a:r>
            <a:endParaRPr lang="zh-CN" altLang="en-US" sz="2400" b="1" dirty="0" smtClean="0">
              <a:solidFill>
                <a:schemeClr val="accent1"/>
              </a:solidFill>
              <a:latin typeface="+mn-lt"/>
              <a:ea typeface="+mn-ea"/>
              <a:cs typeface="+mn-ea"/>
              <a:sym typeface="+mn-lt"/>
            </a:endParaRPr>
          </a:p>
        </p:txBody>
      </p:sp>
      <p:sp>
        <p:nvSpPr>
          <p:cNvPr id="40" name="内容占位符 2"/>
          <p:cNvSpPr>
            <a:spLocks noGrp="1"/>
          </p:cNvSpPr>
          <p:nvPr>
            <p:ph idx="1"/>
            <p:custDataLst>
              <p:tags r:id="rId3"/>
            </p:custDataLst>
          </p:nvPr>
        </p:nvSpPr>
        <p:spPr>
          <a:xfrm>
            <a:off x="838200" y="1862455"/>
            <a:ext cx="10378440" cy="3134360"/>
          </a:xfrm>
        </p:spPr>
        <p:txBody>
          <a:bodyPr>
            <a:noAutofit/>
          </a:bodyPr>
          <a:lstStyle/>
          <a:p>
            <a:r>
              <a:rPr lang="zh-CN" altLang="en-US" sz="2400">
                <a:cs typeface="+mn-ea"/>
                <a:sym typeface="+mn-lt"/>
              </a:rPr>
              <a:t>数据分析的结果有时还需要进行市场验证，才能确保结果的正确性，如果验证后发现不合理，则需要进行优化，最终得到满意的数据分析结果。例如，在分析商品热门关键词数据后为商品设计了一个标题，为了验证该标题对提升流量的效果，可以将该商品投放到推广渠道，定期检测流量数据。如果流量数据不太理想，则需要优化标题内容，然后再次验证，直到得到满意的结果。</a:t>
            </a:r>
            <a:endParaRPr lang="zh-CN" altLang="en-US" sz="2400">
              <a:cs typeface="+mn-ea"/>
              <a:sym typeface="+mn-lt"/>
            </a:endParaRPr>
          </a:p>
        </p:txBody>
      </p:sp>
      <p:sp>
        <p:nvSpPr>
          <p:cNvPr id="11" name="矩形 10"/>
          <p:cNvSpPr/>
          <p:nvPr>
            <p:custDataLst>
              <p:tags r:id="rId4"/>
            </p:custDataLst>
          </p:nvPr>
        </p:nvSpPr>
        <p:spPr>
          <a:xfrm>
            <a:off x="11997274" y="3189861"/>
            <a:ext cx="178586" cy="36568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矩形 53"/>
          <p:cNvSpPr/>
          <p:nvPr>
            <p:custDataLst>
              <p:tags r:id="rId1"/>
            </p:custDataLst>
          </p:nvPr>
        </p:nvSpPr>
        <p:spPr>
          <a:xfrm>
            <a:off x="707390" y="1680845"/>
            <a:ext cx="10644505" cy="4329430"/>
          </a:xfrm>
          <a:prstGeom prst="rect">
            <a:avLst/>
          </a:prstGeom>
          <a:solidFill>
            <a:schemeClr val="accent5">
              <a:lumMod val="20000"/>
              <a:lumOff val="80000"/>
            </a:schemeClr>
          </a:solidFill>
          <a:ln w="2857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40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4" name="标题 3"/>
          <p:cNvSpPr>
            <a:spLocks noGrp="1"/>
          </p:cNvSpPr>
          <p:nvPr>
            <p:ph type="title"/>
            <p:custDataLst>
              <p:tags r:id="rId2"/>
            </p:custDataLst>
          </p:nvPr>
        </p:nvSpPr>
        <p:spPr/>
        <p:txBody>
          <a:bodyPr/>
          <a:lstStyle/>
          <a:p>
            <a:r>
              <a:rPr lang="zh-CN" altLang="en-US">
                <a:latin typeface="+mn-lt"/>
                <a:ea typeface="+mn-ea"/>
                <a:cs typeface="+mn-ea"/>
                <a:sym typeface="+mn-lt"/>
              </a:rPr>
              <a:t>五、形成策略</a:t>
            </a:r>
            <a:endParaRPr lang="zh-CN" altLang="en-US">
              <a:latin typeface="+mn-lt"/>
              <a:ea typeface="+mn-ea"/>
              <a:cs typeface="+mn-ea"/>
              <a:sym typeface="+mn-lt"/>
            </a:endParaRPr>
          </a:p>
        </p:txBody>
      </p:sp>
      <p:sp>
        <p:nvSpPr>
          <p:cNvPr id="14" name="文本框 5"/>
          <p:cNvSpPr txBox="1">
            <a:spLocks noChangeArrowheads="1"/>
          </p:cNvSpPr>
          <p:nvPr>
            <p:custDataLst>
              <p:tags r:id="rId3"/>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相关知识</a:t>
            </a:r>
            <a:endParaRPr lang="zh-CN" altLang="en-US" sz="2400" b="1" dirty="0" smtClean="0">
              <a:solidFill>
                <a:schemeClr val="accent1"/>
              </a:solidFill>
              <a:latin typeface="+mn-lt"/>
              <a:ea typeface="+mn-ea"/>
              <a:cs typeface="+mn-ea"/>
              <a:sym typeface="+mn-lt"/>
            </a:endParaRPr>
          </a:p>
        </p:txBody>
      </p:sp>
      <p:sp>
        <p:nvSpPr>
          <p:cNvPr id="40" name="内容占位符 2"/>
          <p:cNvSpPr>
            <a:spLocks noGrp="1"/>
          </p:cNvSpPr>
          <p:nvPr>
            <p:ph idx="1"/>
            <p:custDataLst>
              <p:tags r:id="rId4"/>
            </p:custDataLst>
          </p:nvPr>
        </p:nvSpPr>
        <p:spPr>
          <a:xfrm>
            <a:off x="909320" y="1943735"/>
            <a:ext cx="10053955" cy="3134360"/>
          </a:xfrm>
        </p:spPr>
        <p:txBody>
          <a:bodyPr>
            <a:noAutofit/>
          </a:bodyPr>
          <a:lstStyle/>
          <a:p>
            <a:r>
              <a:rPr lang="zh-CN" altLang="en-US" sz="2400">
                <a:cs typeface="+mn-ea"/>
                <a:sym typeface="+mn-lt"/>
              </a:rPr>
              <a:t>策略的制订取决于数据化运营的目标、数据分析并验证优化后的结果，需要注意的是，市场不断变化可能导致每次数据化运营分析形成的策略均不同，这就要求企业根据具体问题和具体的业务场景制订并形成有效的策略。例如，经过数据化运营分析后，发现某商品的市场竞争力较弱，如果商品所在市场有发展前景，就可以制订进入市场抢占份额的策略；如果商品所在市场已经没有发展前景且市场份额瓜分殆尽，则应当制订不进入该市场的策略。</a:t>
            </a:r>
            <a:endParaRPr lang="zh-CN" altLang="en-US" sz="2400">
              <a:cs typeface="+mn-ea"/>
              <a:sym typeface="+mn-lt"/>
            </a:endParaRPr>
          </a:p>
        </p:txBody>
      </p:sp>
      <p:sp>
        <p:nvSpPr>
          <p:cNvPr id="11" name="矩形 10"/>
          <p:cNvSpPr/>
          <p:nvPr>
            <p:custDataLst>
              <p:tags r:id="rId5"/>
            </p:custDataLst>
          </p:nvPr>
        </p:nvSpPr>
        <p:spPr>
          <a:xfrm rot="16200000">
            <a:off x="10271979" y="4092831"/>
            <a:ext cx="178586" cy="36568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zh-CN" altLang="en-US">
                <a:latin typeface="+mn-lt"/>
                <a:ea typeface="+mn-ea"/>
                <a:cs typeface="+mn-ea"/>
                <a:sym typeface="+mn-lt"/>
              </a:rPr>
              <a:t>六、撰写数据化运营报告</a:t>
            </a:r>
            <a:endParaRPr lang="zh-CN" altLang="en-US">
              <a:latin typeface="+mn-lt"/>
              <a:ea typeface="+mn-ea"/>
              <a:cs typeface="+mn-ea"/>
              <a:sym typeface="+mn-lt"/>
            </a:endParaRPr>
          </a:p>
        </p:txBody>
      </p:sp>
      <p:sp>
        <p:nvSpPr>
          <p:cNvPr id="14" name="文本框 5"/>
          <p:cNvSpPr txBox="1">
            <a:spLocks noChangeArrowheads="1"/>
          </p:cNvSpPr>
          <p:nvPr>
            <p:custDataLst>
              <p:tags r:id="rId2"/>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相关知识</a:t>
            </a:r>
            <a:endParaRPr lang="zh-CN" altLang="en-US" sz="2400" b="1" dirty="0" smtClean="0">
              <a:solidFill>
                <a:schemeClr val="accent1"/>
              </a:solidFill>
              <a:latin typeface="+mn-lt"/>
              <a:ea typeface="+mn-ea"/>
              <a:cs typeface="+mn-ea"/>
              <a:sym typeface="+mn-lt"/>
            </a:endParaRPr>
          </a:p>
        </p:txBody>
      </p:sp>
      <p:grpSp>
        <p:nvGrpSpPr>
          <p:cNvPr id="17" name="组合 16"/>
          <p:cNvGrpSpPr/>
          <p:nvPr/>
        </p:nvGrpSpPr>
        <p:grpSpPr>
          <a:xfrm>
            <a:off x="7981950" y="1825625"/>
            <a:ext cx="3350260" cy="4291330"/>
            <a:chOff x="8023909" y="1879918"/>
            <a:chExt cx="2900680" cy="4291676"/>
          </a:xfrm>
        </p:grpSpPr>
        <p:sp>
          <p:nvSpPr>
            <p:cNvPr id="18" name="íślíḋè-Rectangle 11"/>
            <p:cNvSpPr/>
            <p:nvPr>
              <p:custDataLst>
                <p:tags r:id="rId3"/>
              </p:custDataLst>
            </p:nvPr>
          </p:nvSpPr>
          <p:spPr>
            <a:xfrm>
              <a:off x="8115174" y="2003753"/>
              <a:ext cx="2717051" cy="4167841"/>
            </a:xfrm>
            <a:prstGeom prst="rect">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wrap="square" tIns="2160000" anchor="t" anchorCtr="1">
              <a:noAutofit/>
            </a:bodyPr>
            <a:lstStyle/>
            <a:p>
              <a:pPr algn="ctr">
                <a:lnSpc>
                  <a:spcPct val="120000"/>
                </a:lnSpc>
              </a:pPr>
              <a:endParaRPr lang="zh-CN" altLang="en-US" sz="2200" b="1">
                <a:latin typeface="Arial" panose="020B0604020202020204" pitchFamily="34" charset="0"/>
                <a:ea typeface="微软雅黑" panose="020B0503020204020204" pitchFamily="34" charset="-122"/>
                <a:sym typeface="Arial" panose="020B0604020202020204" pitchFamily="34" charset="0"/>
              </a:endParaRPr>
            </a:p>
          </p:txBody>
        </p:sp>
        <p:sp>
          <p:nvSpPr>
            <p:cNvPr id="19" name="íślíḋè-Arrow: Pentagon 12"/>
            <p:cNvSpPr/>
            <p:nvPr>
              <p:custDataLst>
                <p:tags r:id="rId4"/>
              </p:custDataLst>
            </p:nvPr>
          </p:nvSpPr>
          <p:spPr>
            <a:xfrm rot="5400000">
              <a:off x="8774161" y="1129665"/>
              <a:ext cx="1400175" cy="290068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216000" tIns="0" anchor="t" anchorCtr="1">
              <a:normAutofit/>
            </a:bodyPr>
            <a:lstStyle/>
            <a:p>
              <a:pPr algn="ctr"/>
              <a:r>
                <a:rPr lang="zh-CN" altLang="en-US" sz="2200" b="1">
                  <a:latin typeface="Arial" panose="020B0604020202020204" pitchFamily="34" charset="0"/>
                  <a:ea typeface="微软雅黑" panose="020B0503020204020204" pitchFamily="34" charset="-122"/>
                  <a:sym typeface="Arial" panose="020B0604020202020204" pitchFamily="34" charset="0"/>
                </a:rPr>
                <a:t>提供决策参考</a:t>
              </a:r>
              <a:endParaRPr lang="zh-CN" altLang="en-US" sz="2200" b="1">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 name="组合 19"/>
          <p:cNvGrpSpPr/>
          <p:nvPr/>
        </p:nvGrpSpPr>
        <p:grpSpPr>
          <a:xfrm>
            <a:off x="667385" y="1806575"/>
            <a:ext cx="3350260" cy="4311015"/>
            <a:chOff x="1267781" y="1879918"/>
            <a:chExt cx="2900680" cy="4311015"/>
          </a:xfrm>
        </p:grpSpPr>
        <p:sp>
          <p:nvSpPr>
            <p:cNvPr id="21" name="íślíḋè-Rectangle 1"/>
            <p:cNvSpPr/>
            <p:nvPr>
              <p:custDataLst>
                <p:tags r:id="rId5"/>
              </p:custDataLst>
            </p:nvPr>
          </p:nvSpPr>
          <p:spPr>
            <a:xfrm>
              <a:off x="1359046" y="2003743"/>
              <a:ext cx="2807766" cy="4187190"/>
            </a:xfrm>
            <a:prstGeom prst="rect">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wrap="square" tIns="2160000" anchor="t" anchorCtr="1">
              <a:noAutofit/>
            </a:bodyPr>
            <a:lstStyle/>
            <a:p>
              <a:pPr algn="ctr">
                <a:lnSpc>
                  <a:spcPct val="120000"/>
                </a:lnSpc>
              </a:pP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22" name="íślíḋè-Arrow: Pentagon 2"/>
            <p:cNvSpPr/>
            <p:nvPr>
              <p:custDataLst>
                <p:tags r:id="rId6"/>
              </p:custDataLst>
            </p:nvPr>
          </p:nvSpPr>
          <p:spPr>
            <a:xfrm rot="5400000">
              <a:off x="2018033" y="1129665"/>
              <a:ext cx="1400175" cy="290068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216000" anchor="t" anchorCtr="1">
              <a:normAutofit/>
            </a:bodyPr>
            <a:lstStyle/>
            <a:p>
              <a:pPr algn="ctr"/>
              <a:r>
                <a:rPr lang="zh-CN" altLang="en-US" sz="2200" b="1">
                  <a:latin typeface="Arial" panose="020B0604020202020204" pitchFamily="34" charset="0"/>
                  <a:ea typeface="微软雅黑" panose="020B0503020204020204" pitchFamily="34" charset="-122"/>
                  <a:sym typeface="Arial" panose="020B0604020202020204" pitchFamily="34" charset="0"/>
                </a:rPr>
                <a:t>展示分析结果</a:t>
              </a:r>
              <a:endParaRPr lang="zh-CN" altLang="en-US" sz="2200" b="1">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 name="组合 22"/>
          <p:cNvGrpSpPr/>
          <p:nvPr/>
        </p:nvGrpSpPr>
        <p:grpSpPr>
          <a:xfrm>
            <a:off x="4319270" y="1825625"/>
            <a:ext cx="3350260" cy="4291330"/>
            <a:chOff x="4645844" y="1879918"/>
            <a:chExt cx="2900680" cy="4291676"/>
          </a:xfrm>
        </p:grpSpPr>
        <p:sp>
          <p:nvSpPr>
            <p:cNvPr id="24" name="íślíḋè-Rectangle 6"/>
            <p:cNvSpPr/>
            <p:nvPr>
              <p:custDataLst>
                <p:tags r:id="rId7"/>
              </p:custDataLst>
            </p:nvPr>
          </p:nvSpPr>
          <p:spPr>
            <a:xfrm>
              <a:off x="4737109" y="2003753"/>
              <a:ext cx="2717051" cy="4167841"/>
            </a:xfrm>
            <a:prstGeom prst="rect">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wrap="square" tIns="2160000" anchor="t" anchorCtr="1">
              <a:noAutofit/>
            </a:bodyPr>
            <a:lstStyle/>
            <a:p>
              <a:pPr algn="ctr">
                <a:lnSpc>
                  <a:spcPct val="120000"/>
                </a:lnSpc>
              </a:pPr>
              <a:endParaRPr lang="zh-CN" altLang="en-US" sz="2200" b="1">
                <a:latin typeface="Arial" panose="020B0604020202020204" pitchFamily="34" charset="0"/>
                <a:ea typeface="微软雅黑" panose="020B0503020204020204" pitchFamily="34" charset="-122"/>
                <a:sym typeface="Arial" panose="020B0604020202020204" pitchFamily="34" charset="0"/>
              </a:endParaRPr>
            </a:p>
          </p:txBody>
        </p:sp>
        <p:sp>
          <p:nvSpPr>
            <p:cNvPr id="25" name="íślíḋè-Arrow: Pentagon 7"/>
            <p:cNvSpPr/>
            <p:nvPr>
              <p:custDataLst>
                <p:tags r:id="rId8"/>
              </p:custDataLst>
            </p:nvPr>
          </p:nvSpPr>
          <p:spPr>
            <a:xfrm rot="5400000">
              <a:off x="5396096" y="1129665"/>
              <a:ext cx="1400175" cy="290068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216000" anchor="t" anchorCtr="1">
              <a:normAutofit/>
            </a:bodyPr>
            <a:lstStyle/>
            <a:p>
              <a:pPr algn="ctr"/>
              <a:r>
                <a:rPr lang="zh-CN" altLang="en-US" sz="2200" b="1">
                  <a:latin typeface="Arial" panose="020B0604020202020204" pitchFamily="34" charset="0"/>
                  <a:ea typeface="微软雅黑" panose="020B0503020204020204" pitchFamily="34" charset="-122"/>
                  <a:sym typeface="Arial" panose="020B0604020202020204" pitchFamily="34" charset="0"/>
                </a:rPr>
                <a:t>验证分析质量</a:t>
              </a:r>
              <a:endParaRPr lang="zh-CN" altLang="en-US" sz="2200" b="1">
                <a:latin typeface="Arial" panose="020B0604020202020204" pitchFamily="34" charset="0"/>
                <a:ea typeface="微软雅黑" panose="020B0503020204020204" pitchFamily="34" charset="-122"/>
                <a:sym typeface="Arial" panose="020B0604020202020204" pitchFamily="34" charset="0"/>
              </a:endParaRPr>
            </a:p>
          </p:txBody>
        </p:sp>
      </p:grpSp>
      <p:sp>
        <p:nvSpPr>
          <p:cNvPr id="26" name="文本框 25"/>
          <p:cNvSpPr txBox="1"/>
          <p:nvPr>
            <p:custDataLst>
              <p:tags r:id="rId9"/>
            </p:custDataLst>
          </p:nvPr>
        </p:nvSpPr>
        <p:spPr>
          <a:xfrm>
            <a:off x="795020" y="3302000"/>
            <a:ext cx="3187065" cy="2357120"/>
          </a:xfrm>
          <a:prstGeom prst="rect">
            <a:avLst/>
          </a:prstGeom>
          <a:noFill/>
        </p:spPr>
        <p:txBody>
          <a:bodyPr wrap="square" rtlCol="0" anchor="t">
            <a:noAutofit/>
          </a:bodyPr>
          <a:lstStyle/>
          <a:p>
            <a:pPr algn="ctr">
              <a:lnSpc>
                <a:spcPct val="120000"/>
              </a:lnSpc>
            </a:pPr>
            <a:r>
              <a:rPr lang="zh-CN" altLang="en-US" sz="2000">
                <a:latin typeface="Arial" panose="020B0604020202020204" pitchFamily="34" charset="0"/>
                <a:ea typeface="微软雅黑" panose="020B0503020204020204" pitchFamily="34" charset="-122"/>
                <a:sym typeface="Arial" panose="020B0604020202020204" pitchFamily="34" charset="0"/>
              </a:rPr>
              <a:t>数据化运营报告可以将数据分析结果清晰、直观且有条理地展示给决策人员或其他相关人员，使他们能够轻松且快速地理解数据分析结果。</a:t>
            </a: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27" name="文本框 26"/>
          <p:cNvSpPr txBox="1"/>
          <p:nvPr>
            <p:custDataLst>
              <p:tags r:id="rId10"/>
            </p:custDataLst>
          </p:nvPr>
        </p:nvSpPr>
        <p:spPr>
          <a:xfrm>
            <a:off x="4366260" y="3268345"/>
            <a:ext cx="3256915" cy="2230755"/>
          </a:xfrm>
          <a:prstGeom prst="rect">
            <a:avLst/>
          </a:prstGeom>
          <a:noFill/>
        </p:spPr>
        <p:txBody>
          <a:bodyPr wrap="square" rtlCol="0" anchor="t">
            <a:noAutofit/>
          </a:bodyPr>
          <a:lstStyle/>
          <a:p>
            <a:pPr algn="ctr">
              <a:lnSpc>
                <a:spcPct val="120000"/>
              </a:lnSpc>
            </a:pPr>
            <a:r>
              <a:rPr lang="zh-CN" altLang="en-US" sz="2000">
                <a:latin typeface="Arial" panose="020B0604020202020204" pitchFamily="34" charset="0"/>
                <a:ea typeface="微软雅黑" panose="020B0503020204020204" pitchFamily="34" charset="-122"/>
                <a:sym typeface="Arial" panose="020B0604020202020204" pitchFamily="34" charset="0"/>
              </a:rPr>
              <a:t>数据化运营报告实际上也是对整个数据化运营分析过程的总结，通过报告中对数据分析方法的描述、对数据结果的处理与分析等，可以重新检验数据分析的质量和准确性。</a:t>
            </a: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28" name="文本框 27"/>
          <p:cNvSpPr txBox="1"/>
          <p:nvPr>
            <p:custDataLst>
              <p:tags r:id="rId11"/>
            </p:custDataLst>
          </p:nvPr>
        </p:nvSpPr>
        <p:spPr>
          <a:xfrm>
            <a:off x="8057515" y="3168650"/>
            <a:ext cx="3263900" cy="2329815"/>
          </a:xfrm>
          <a:prstGeom prst="rect">
            <a:avLst/>
          </a:prstGeom>
          <a:noFill/>
        </p:spPr>
        <p:txBody>
          <a:bodyPr wrap="square" rtlCol="0" anchor="t">
            <a:noAutofit/>
          </a:bodyPr>
          <a:lstStyle/>
          <a:p>
            <a:pPr algn="ctr">
              <a:lnSpc>
                <a:spcPct val="120000"/>
              </a:lnSpc>
            </a:pPr>
            <a:r>
              <a:rPr lang="zh-CN" altLang="en-US" sz="2000">
                <a:latin typeface="Arial" panose="020B0604020202020204" pitchFamily="34" charset="0"/>
                <a:ea typeface="微软雅黑" panose="020B0503020204020204" pitchFamily="34" charset="-122"/>
                <a:sym typeface="Arial" panose="020B0604020202020204" pitchFamily="34" charset="0"/>
              </a:rPr>
              <a:t>数据化运营报告可以为决策人员提供决策参考。由于决策人员往往没有过多的时间或不具备相关的专业知识，关注分析结果，并利用这些结果来制订决策方案。</a:t>
            </a: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decel="6000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ppt_x"/>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accel="40000" decel="60000"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1000" fill="hold"/>
                                        <p:tgtEl>
                                          <p:spTgt spid="23"/>
                                        </p:tgtEl>
                                        <p:attrNameLst>
                                          <p:attrName>ppt_x</p:attrName>
                                        </p:attrNameLst>
                                      </p:cBhvr>
                                      <p:tavLst>
                                        <p:tav tm="0">
                                          <p:val>
                                            <p:strVal val="#ppt_x"/>
                                          </p:val>
                                        </p:tav>
                                        <p:tav tm="100000">
                                          <p:val>
                                            <p:strVal val="#ppt_x"/>
                                          </p:val>
                                        </p:tav>
                                      </p:tavLst>
                                    </p:anim>
                                    <p:anim calcmode="lin" valueType="num">
                                      <p:cBhvr additive="base">
                                        <p:cTn id="13" dur="1000" fill="hold"/>
                                        <p:tgtEl>
                                          <p:spTgt spid="23"/>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accel="40000" decel="6000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1000" fill="hold"/>
                                        <p:tgtEl>
                                          <p:spTgt spid="17"/>
                                        </p:tgtEl>
                                        <p:attrNameLst>
                                          <p:attrName>ppt_x</p:attrName>
                                        </p:attrNameLst>
                                      </p:cBhvr>
                                      <p:tavLst>
                                        <p:tav tm="0">
                                          <p:val>
                                            <p:strVal val="#ppt_x"/>
                                          </p:val>
                                        </p:tav>
                                        <p:tav tm="100000">
                                          <p:val>
                                            <p:strVal val="#ppt_x"/>
                                          </p:val>
                                        </p:tav>
                                      </p:tavLst>
                                    </p:anim>
                                    <p:anim calcmode="lin" valueType="num">
                                      <p:cBhvr additive="base">
                                        <p:cTn id="18"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latin typeface="+mn-lt"/>
                <a:ea typeface="+mn-ea"/>
                <a:cs typeface="+mn-ea"/>
                <a:sym typeface="+mn-lt"/>
              </a:rPr>
              <a:t>一、数据化运营的目标与类型</a:t>
            </a:r>
            <a:endParaRPr lang="zh-CN" altLang="en-US">
              <a:latin typeface="+mn-lt"/>
              <a:ea typeface="+mn-ea"/>
              <a:cs typeface="+mn-ea"/>
              <a:sym typeface="+mn-lt"/>
            </a:endParaRPr>
          </a:p>
        </p:txBody>
      </p:sp>
      <p:sp>
        <p:nvSpPr>
          <p:cNvPr id="7" name="文本框 5"/>
          <p:cNvSpPr txBox="1">
            <a:spLocks noChangeArrowheads="1"/>
          </p:cNvSpPr>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相关知识</a:t>
            </a:r>
            <a:endParaRPr lang="zh-CN" altLang="en-US" sz="2400" b="1" dirty="0" smtClean="0">
              <a:solidFill>
                <a:schemeClr val="accent1"/>
              </a:solidFill>
              <a:latin typeface="+mn-lt"/>
              <a:ea typeface="+mn-ea"/>
              <a:cs typeface="+mn-ea"/>
              <a:sym typeface="+mn-lt"/>
            </a:endParaRPr>
          </a:p>
        </p:txBody>
      </p:sp>
      <p:sp>
        <p:nvSpPr>
          <p:cNvPr id="62" name="矩形 61"/>
          <p:cNvSpPr/>
          <p:nvPr/>
        </p:nvSpPr>
        <p:spPr>
          <a:xfrm>
            <a:off x="838091" y="1032087"/>
            <a:ext cx="3535680" cy="460375"/>
          </a:xfrm>
          <a:prstGeom prst="rect">
            <a:avLst/>
          </a:prstGeom>
        </p:spPr>
        <p:txBody>
          <a:bodyPr wrap="none">
            <a:spAutoFit/>
          </a:bodyPr>
          <a:lstStyle/>
          <a:p>
            <a:pPr algn="l"/>
            <a:r>
              <a:rPr lang="zh-CN" altLang="en-US" dirty="0">
                <a:solidFill>
                  <a:srgbClr val="E5450F"/>
                </a:solidFill>
                <a:cs typeface="+mn-ea"/>
                <a:sym typeface="+mn-lt"/>
              </a:rPr>
              <a:t>（一）数据化运营的目标</a:t>
            </a:r>
            <a:endParaRPr lang="zh-CN" altLang="en-US" dirty="0">
              <a:solidFill>
                <a:srgbClr val="E5450F"/>
              </a:solidFill>
              <a:cs typeface="+mn-ea"/>
              <a:sym typeface="+mn-lt"/>
            </a:endParaRPr>
          </a:p>
        </p:txBody>
      </p:sp>
      <p:sp>
        <p:nvSpPr>
          <p:cNvPr id="17" name="íṩľíḍè-圆角矩形 61"/>
          <p:cNvSpPr/>
          <p:nvPr>
            <p:custDataLst>
              <p:tags r:id="rId1"/>
            </p:custDataLst>
          </p:nvPr>
        </p:nvSpPr>
        <p:spPr>
          <a:xfrm>
            <a:off x="666641" y="1823026"/>
            <a:ext cx="1954202" cy="3203612"/>
          </a:xfrm>
          <a:prstGeom prst="roundRect">
            <a:avLst>
              <a:gd name="adj" fmla="val 348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216000" bIns="216000" anchor="t" anchorCtr="1">
            <a:normAutofit/>
          </a:bodyPr>
          <a:lstStyle/>
          <a:p>
            <a:pPr algn="ctr"/>
            <a:r>
              <a:rPr lang="zh-CN" altLang="en-US" sz="2000">
                <a:cs typeface="+mn-ea"/>
                <a:sym typeface="+mn-lt"/>
              </a:rPr>
              <a:t>提高营销效率</a:t>
            </a:r>
            <a:endParaRPr lang="zh-CN" altLang="en-US" sz="2000">
              <a:cs typeface="+mn-ea"/>
              <a:sym typeface="+mn-lt"/>
            </a:endParaRPr>
          </a:p>
        </p:txBody>
      </p:sp>
      <p:sp>
        <p:nvSpPr>
          <p:cNvPr id="18" name="íṩľíḍè-任意多边形 62"/>
          <p:cNvSpPr/>
          <p:nvPr>
            <p:custDataLst>
              <p:tags r:id="rId2"/>
            </p:custDataLst>
          </p:nvPr>
        </p:nvSpPr>
        <p:spPr>
          <a:xfrm>
            <a:off x="666641" y="2623929"/>
            <a:ext cx="1954202" cy="2960995"/>
          </a:xfrm>
          <a:custGeom>
            <a:avLst/>
            <a:gdLst>
              <a:gd name="connsiteX0" fmla="*/ 0 w 3657600"/>
              <a:gd name="connsiteY0" fmla="*/ 0 h 5486400"/>
              <a:gd name="connsiteX1" fmla="*/ 127467 w 3657600"/>
              <a:gd name="connsiteY1" fmla="*/ 0 h 5486400"/>
              <a:gd name="connsiteX2" fmla="*/ 1072342 w 3657600"/>
              <a:gd name="connsiteY2" fmla="*/ 0 h 5486400"/>
              <a:gd name="connsiteX3" fmla="*/ 1828800 w 3657600"/>
              <a:gd name="connsiteY3" fmla="*/ 756458 h 5486400"/>
              <a:gd name="connsiteX4" fmla="*/ 2585258 w 3657600"/>
              <a:gd name="connsiteY4" fmla="*/ 0 h 5486400"/>
              <a:gd name="connsiteX5" fmla="*/ 3530133 w 3657600"/>
              <a:gd name="connsiteY5" fmla="*/ 0 h 5486400"/>
              <a:gd name="connsiteX6" fmla="*/ 3657600 w 3657600"/>
              <a:gd name="connsiteY6" fmla="*/ 0 h 5486400"/>
              <a:gd name="connsiteX7" fmla="*/ 3657600 w 3657600"/>
              <a:gd name="connsiteY7" fmla="*/ 127467 h 5486400"/>
              <a:gd name="connsiteX8" fmla="*/ 3657600 w 3657600"/>
              <a:gd name="connsiteY8" fmla="*/ 914400 h 5486400"/>
              <a:gd name="connsiteX9" fmla="*/ 3657600 w 3657600"/>
              <a:gd name="connsiteY9" fmla="*/ 5358933 h 5486400"/>
              <a:gd name="connsiteX10" fmla="*/ 3530133 w 3657600"/>
              <a:gd name="connsiteY10" fmla="*/ 5486400 h 5486400"/>
              <a:gd name="connsiteX11" fmla="*/ 127467 w 3657600"/>
              <a:gd name="connsiteY11" fmla="*/ 5486400 h 5486400"/>
              <a:gd name="connsiteX12" fmla="*/ 0 w 3657600"/>
              <a:gd name="connsiteY12" fmla="*/ 5358933 h 5486400"/>
              <a:gd name="connsiteX13" fmla="*/ 0 w 3657600"/>
              <a:gd name="connsiteY13" fmla="*/ 914400 h 5486400"/>
              <a:gd name="connsiteX14" fmla="*/ 0 w 3657600"/>
              <a:gd name="connsiteY14" fmla="*/ 127467 h 5486400"/>
              <a:gd name="connsiteX15" fmla="*/ 0 w 3657600"/>
              <a:gd name="connsiteY15"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57600" h="5486400">
                <a:moveTo>
                  <a:pt x="0" y="0"/>
                </a:moveTo>
                <a:lnTo>
                  <a:pt x="127467" y="0"/>
                </a:lnTo>
                <a:lnTo>
                  <a:pt x="1072342" y="0"/>
                </a:lnTo>
                <a:cubicBezTo>
                  <a:pt x="1072342" y="417780"/>
                  <a:pt x="1411020" y="756458"/>
                  <a:pt x="1828800" y="756458"/>
                </a:cubicBezTo>
                <a:cubicBezTo>
                  <a:pt x="2246580" y="756458"/>
                  <a:pt x="2585258" y="417780"/>
                  <a:pt x="2585258" y="0"/>
                </a:cubicBezTo>
                <a:lnTo>
                  <a:pt x="3530133" y="0"/>
                </a:lnTo>
                <a:lnTo>
                  <a:pt x="3657600" y="0"/>
                </a:lnTo>
                <a:lnTo>
                  <a:pt x="3657600" y="127467"/>
                </a:lnTo>
                <a:lnTo>
                  <a:pt x="3657600" y="914400"/>
                </a:lnTo>
                <a:lnTo>
                  <a:pt x="3657600" y="5358933"/>
                </a:lnTo>
                <a:cubicBezTo>
                  <a:pt x="3657600" y="5429331"/>
                  <a:pt x="3600531" y="5486400"/>
                  <a:pt x="3530133" y="5486400"/>
                </a:cubicBezTo>
                <a:lnTo>
                  <a:pt x="127467" y="5486400"/>
                </a:lnTo>
                <a:cubicBezTo>
                  <a:pt x="57069" y="5486400"/>
                  <a:pt x="0" y="5429331"/>
                  <a:pt x="0" y="5358933"/>
                </a:cubicBezTo>
                <a:lnTo>
                  <a:pt x="0" y="914400"/>
                </a:lnTo>
                <a:lnTo>
                  <a:pt x="0" y="127467"/>
                </a:lnTo>
                <a:lnTo>
                  <a:pt x="0" y="0"/>
                </a:lnTo>
                <a:close/>
              </a:path>
            </a:pathLst>
          </a:custGeom>
          <a:solidFill>
            <a:schemeClr val="bg1">
              <a:lumMod val="95000"/>
            </a:schemeClr>
          </a:solidFill>
          <a:ln>
            <a:noFill/>
          </a:ln>
          <a:effectLst>
            <a:outerShdw dist="25400" dir="16200000" sx="101000" sy="101000"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0" name="íṩľíḍè-Rectangle 30"/>
          <p:cNvSpPr/>
          <p:nvPr>
            <p:custDataLst>
              <p:tags r:id="rId3"/>
            </p:custDataLst>
          </p:nvPr>
        </p:nvSpPr>
        <p:spPr>
          <a:xfrm>
            <a:off x="740835" y="3085594"/>
            <a:ext cx="1805813" cy="1898476"/>
          </a:xfrm>
          <a:prstGeom prst="rect">
            <a:avLst/>
          </a:prstGeom>
        </p:spPr>
        <p:txBody>
          <a:bodyPr wrap="square">
            <a:normAutofit/>
          </a:bodyPr>
          <a:lstStyle/>
          <a:p>
            <a:pPr algn="ctr">
              <a:lnSpc>
                <a:spcPct val="120000"/>
              </a:lnSpc>
            </a:pPr>
            <a:r>
              <a:rPr lang="zh-CN" altLang="en-US" sz="1600">
                <a:cs typeface="+mn-ea"/>
                <a:sym typeface="+mn-lt"/>
              </a:rPr>
              <a:t>通过数据化运营，企业可以更加准确地了解目标客户的需求和偏好，从而精准投放广告和营销活动。</a:t>
            </a:r>
            <a:endParaRPr lang="en-US" altLang="zh-CN" sz="1600">
              <a:cs typeface="+mn-ea"/>
              <a:sym typeface="+mn-lt"/>
            </a:endParaRPr>
          </a:p>
        </p:txBody>
      </p:sp>
      <p:sp>
        <p:nvSpPr>
          <p:cNvPr id="21" name="íṩľíḍè-任意多边形 65"/>
          <p:cNvSpPr/>
          <p:nvPr>
            <p:custDataLst>
              <p:tags r:id="rId4"/>
            </p:custDataLst>
          </p:nvPr>
        </p:nvSpPr>
        <p:spPr>
          <a:xfrm>
            <a:off x="1408146" y="5056011"/>
            <a:ext cx="471191" cy="456972"/>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chemeClr val="accent1"/>
          </a:solidFill>
          <a:ln w="12700">
            <a:miter lim="400000"/>
          </a:ln>
          <a:effectLst/>
        </p:spPr>
        <p:txBody>
          <a:bodyPr anchor="ctr"/>
          <a:lstStyle/>
          <a:p>
            <a:pPr algn="ctr"/>
            <a:endParaRPr>
              <a:cs typeface="+mn-ea"/>
              <a:sym typeface="+mn-lt"/>
            </a:endParaRPr>
          </a:p>
        </p:txBody>
      </p:sp>
      <p:sp>
        <p:nvSpPr>
          <p:cNvPr id="22" name="íṩľíḍè-圆角矩形 56"/>
          <p:cNvSpPr/>
          <p:nvPr>
            <p:custDataLst>
              <p:tags r:id="rId5"/>
            </p:custDataLst>
          </p:nvPr>
        </p:nvSpPr>
        <p:spPr>
          <a:xfrm>
            <a:off x="2886122" y="1823026"/>
            <a:ext cx="1954202" cy="3203612"/>
          </a:xfrm>
          <a:prstGeom prst="roundRect">
            <a:avLst>
              <a:gd name="adj" fmla="val 348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216000" bIns="216000" anchor="t" anchorCtr="1">
            <a:normAutofit/>
          </a:bodyPr>
          <a:lstStyle/>
          <a:p>
            <a:pPr algn="ctr"/>
            <a:r>
              <a:rPr lang="zh-CN" altLang="en-US" sz="2000">
                <a:cs typeface="+mn-ea"/>
                <a:sym typeface="+mn-lt"/>
              </a:rPr>
              <a:t>改善客户体验</a:t>
            </a:r>
            <a:endParaRPr lang="zh-CN" altLang="en-US" sz="2000">
              <a:cs typeface="+mn-ea"/>
              <a:sym typeface="+mn-lt"/>
            </a:endParaRPr>
          </a:p>
        </p:txBody>
      </p:sp>
      <p:sp>
        <p:nvSpPr>
          <p:cNvPr id="23" name="íślíḋè-任意多边形 57"/>
          <p:cNvSpPr/>
          <p:nvPr>
            <p:custDataLst>
              <p:tags r:id="rId6"/>
            </p:custDataLst>
          </p:nvPr>
        </p:nvSpPr>
        <p:spPr>
          <a:xfrm>
            <a:off x="2886122" y="2623929"/>
            <a:ext cx="1954202" cy="2960995"/>
          </a:xfrm>
          <a:custGeom>
            <a:avLst/>
            <a:gdLst>
              <a:gd name="connsiteX0" fmla="*/ 0 w 3657600"/>
              <a:gd name="connsiteY0" fmla="*/ 0 h 5486400"/>
              <a:gd name="connsiteX1" fmla="*/ 127467 w 3657600"/>
              <a:gd name="connsiteY1" fmla="*/ 0 h 5486400"/>
              <a:gd name="connsiteX2" fmla="*/ 1072342 w 3657600"/>
              <a:gd name="connsiteY2" fmla="*/ 0 h 5486400"/>
              <a:gd name="connsiteX3" fmla="*/ 1828800 w 3657600"/>
              <a:gd name="connsiteY3" fmla="*/ 756458 h 5486400"/>
              <a:gd name="connsiteX4" fmla="*/ 2585258 w 3657600"/>
              <a:gd name="connsiteY4" fmla="*/ 0 h 5486400"/>
              <a:gd name="connsiteX5" fmla="*/ 3530133 w 3657600"/>
              <a:gd name="connsiteY5" fmla="*/ 0 h 5486400"/>
              <a:gd name="connsiteX6" fmla="*/ 3657600 w 3657600"/>
              <a:gd name="connsiteY6" fmla="*/ 0 h 5486400"/>
              <a:gd name="connsiteX7" fmla="*/ 3657600 w 3657600"/>
              <a:gd name="connsiteY7" fmla="*/ 127467 h 5486400"/>
              <a:gd name="connsiteX8" fmla="*/ 3657600 w 3657600"/>
              <a:gd name="connsiteY8" fmla="*/ 914400 h 5486400"/>
              <a:gd name="connsiteX9" fmla="*/ 3657600 w 3657600"/>
              <a:gd name="connsiteY9" fmla="*/ 5358933 h 5486400"/>
              <a:gd name="connsiteX10" fmla="*/ 3530133 w 3657600"/>
              <a:gd name="connsiteY10" fmla="*/ 5486400 h 5486400"/>
              <a:gd name="connsiteX11" fmla="*/ 127467 w 3657600"/>
              <a:gd name="connsiteY11" fmla="*/ 5486400 h 5486400"/>
              <a:gd name="connsiteX12" fmla="*/ 0 w 3657600"/>
              <a:gd name="connsiteY12" fmla="*/ 5358933 h 5486400"/>
              <a:gd name="connsiteX13" fmla="*/ 0 w 3657600"/>
              <a:gd name="connsiteY13" fmla="*/ 914400 h 5486400"/>
              <a:gd name="connsiteX14" fmla="*/ 0 w 3657600"/>
              <a:gd name="connsiteY14" fmla="*/ 127467 h 5486400"/>
              <a:gd name="connsiteX15" fmla="*/ 0 w 3657600"/>
              <a:gd name="connsiteY15"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57600" h="5486400">
                <a:moveTo>
                  <a:pt x="0" y="0"/>
                </a:moveTo>
                <a:lnTo>
                  <a:pt x="127467" y="0"/>
                </a:lnTo>
                <a:lnTo>
                  <a:pt x="1072342" y="0"/>
                </a:lnTo>
                <a:cubicBezTo>
                  <a:pt x="1072342" y="417780"/>
                  <a:pt x="1411020" y="756458"/>
                  <a:pt x="1828800" y="756458"/>
                </a:cubicBezTo>
                <a:cubicBezTo>
                  <a:pt x="2246580" y="756458"/>
                  <a:pt x="2585258" y="417780"/>
                  <a:pt x="2585258" y="0"/>
                </a:cubicBezTo>
                <a:lnTo>
                  <a:pt x="3530133" y="0"/>
                </a:lnTo>
                <a:lnTo>
                  <a:pt x="3657600" y="0"/>
                </a:lnTo>
                <a:lnTo>
                  <a:pt x="3657600" y="127467"/>
                </a:lnTo>
                <a:lnTo>
                  <a:pt x="3657600" y="914400"/>
                </a:lnTo>
                <a:lnTo>
                  <a:pt x="3657600" y="5358933"/>
                </a:lnTo>
                <a:cubicBezTo>
                  <a:pt x="3657600" y="5429331"/>
                  <a:pt x="3600531" y="5486400"/>
                  <a:pt x="3530133" y="5486400"/>
                </a:cubicBezTo>
                <a:lnTo>
                  <a:pt x="127467" y="5486400"/>
                </a:lnTo>
                <a:cubicBezTo>
                  <a:pt x="57069" y="5486400"/>
                  <a:pt x="0" y="5429331"/>
                  <a:pt x="0" y="5358933"/>
                </a:cubicBezTo>
                <a:lnTo>
                  <a:pt x="0" y="914400"/>
                </a:lnTo>
                <a:lnTo>
                  <a:pt x="0" y="127467"/>
                </a:lnTo>
                <a:lnTo>
                  <a:pt x="0" y="0"/>
                </a:lnTo>
                <a:close/>
              </a:path>
            </a:pathLst>
          </a:custGeom>
          <a:solidFill>
            <a:schemeClr val="bg1">
              <a:lumMod val="95000"/>
            </a:schemeClr>
          </a:solidFill>
          <a:ln>
            <a:noFill/>
          </a:ln>
          <a:effectLst>
            <a:outerShdw dist="25400" dir="16200000" sx="101000" sy="101000"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5" name="íślíḋè-Rectangle 25"/>
          <p:cNvSpPr/>
          <p:nvPr>
            <p:custDataLst>
              <p:tags r:id="rId7"/>
            </p:custDataLst>
          </p:nvPr>
        </p:nvSpPr>
        <p:spPr>
          <a:xfrm>
            <a:off x="2960370" y="3085465"/>
            <a:ext cx="1809115" cy="1391285"/>
          </a:xfrm>
          <a:prstGeom prst="rect">
            <a:avLst/>
          </a:prstGeom>
        </p:spPr>
        <p:txBody>
          <a:bodyPr wrap="square">
            <a:noAutofit/>
          </a:bodyPr>
          <a:lstStyle/>
          <a:p>
            <a:pPr algn="ctr">
              <a:lnSpc>
                <a:spcPct val="120000"/>
              </a:lnSpc>
            </a:pPr>
            <a:r>
              <a:rPr lang="zh-CN" altLang="en-US" sz="1600">
                <a:cs typeface="+mn-ea"/>
                <a:sym typeface="+mn-lt"/>
              </a:rPr>
              <a:t>通过数据化运营，企业可以更好地了解客户需求和反馈，从而不断改进商品和服务，提升客户体验和满意度。</a:t>
            </a:r>
            <a:endParaRPr lang="zh-CN" altLang="en-US" sz="1600">
              <a:cs typeface="+mn-ea"/>
              <a:sym typeface="+mn-lt"/>
            </a:endParaRPr>
          </a:p>
        </p:txBody>
      </p:sp>
      <p:sp>
        <p:nvSpPr>
          <p:cNvPr id="26" name="íślíḋè-任意多边形 60"/>
          <p:cNvSpPr/>
          <p:nvPr>
            <p:custDataLst>
              <p:tags r:id="rId8"/>
            </p:custDataLst>
          </p:nvPr>
        </p:nvSpPr>
        <p:spPr>
          <a:xfrm>
            <a:off x="3621164" y="5098065"/>
            <a:ext cx="484118" cy="384143"/>
          </a:xfrm>
          <a:custGeom>
            <a:avLst/>
            <a:gdLst/>
            <a:ahLst/>
            <a:cxnLst>
              <a:cxn ang="0">
                <a:pos x="wd2" y="hd2"/>
              </a:cxn>
              <a:cxn ang="5400000">
                <a:pos x="wd2" y="hd2"/>
              </a:cxn>
              <a:cxn ang="10800000">
                <a:pos x="wd2" y="hd2"/>
              </a:cxn>
              <a:cxn ang="16200000">
                <a:pos x="wd2" y="hd2"/>
              </a:cxn>
            </a:cxnLst>
            <a:rect l="0" t="0" r="r" b="b"/>
            <a:pathLst>
              <a:path w="21600" h="21600" extrusionOk="0">
                <a:moveTo>
                  <a:pt x="16691" y="20400"/>
                </a:moveTo>
                <a:cubicBezTo>
                  <a:pt x="14522" y="20400"/>
                  <a:pt x="12764" y="18251"/>
                  <a:pt x="12764" y="15600"/>
                </a:cubicBezTo>
                <a:cubicBezTo>
                  <a:pt x="12764" y="12949"/>
                  <a:pt x="14522" y="10800"/>
                  <a:pt x="16691" y="10800"/>
                </a:cubicBezTo>
                <a:cubicBezTo>
                  <a:pt x="18860" y="10800"/>
                  <a:pt x="20618" y="12949"/>
                  <a:pt x="20618" y="15600"/>
                </a:cubicBezTo>
                <a:cubicBezTo>
                  <a:pt x="20618" y="18251"/>
                  <a:pt x="18860" y="20400"/>
                  <a:pt x="16691" y="20400"/>
                </a:cubicBezTo>
                <a:moveTo>
                  <a:pt x="12762" y="3393"/>
                </a:moveTo>
                <a:lnTo>
                  <a:pt x="12781" y="3388"/>
                </a:lnTo>
                <a:cubicBezTo>
                  <a:pt x="12870" y="2164"/>
                  <a:pt x="13702" y="1200"/>
                  <a:pt x="14727" y="1200"/>
                </a:cubicBezTo>
                <a:cubicBezTo>
                  <a:pt x="15521" y="1200"/>
                  <a:pt x="16202" y="1779"/>
                  <a:pt x="16511" y="2609"/>
                </a:cubicBezTo>
                <a:lnTo>
                  <a:pt x="16509" y="2609"/>
                </a:lnTo>
                <a:lnTo>
                  <a:pt x="19162" y="10421"/>
                </a:lnTo>
                <a:cubicBezTo>
                  <a:pt x="18436" y="9902"/>
                  <a:pt x="17593" y="9600"/>
                  <a:pt x="16691" y="9600"/>
                </a:cubicBezTo>
                <a:cubicBezTo>
                  <a:pt x="15082" y="9600"/>
                  <a:pt x="13658" y="10550"/>
                  <a:pt x="12763" y="12012"/>
                </a:cubicBezTo>
                <a:cubicBezTo>
                  <a:pt x="12763" y="12012"/>
                  <a:pt x="12762" y="3393"/>
                  <a:pt x="12762" y="3393"/>
                </a:cubicBezTo>
                <a:close/>
                <a:moveTo>
                  <a:pt x="11782" y="13200"/>
                </a:moveTo>
                <a:lnTo>
                  <a:pt x="9818" y="13200"/>
                </a:lnTo>
                <a:lnTo>
                  <a:pt x="9818" y="4800"/>
                </a:lnTo>
                <a:lnTo>
                  <a:pt x="11782" y="4800"/>
                </a:lnTo>
                <a:cubicBezTo>
                  <a:pt x="11782" y="4800"/>
                  <a:pt x="11782" y="13200"/>
                  <a:pt x="11782" y="13200"/>
                </a:cubicBezTo>
                <a:close/>
                <a:moveTo>
                  <a:pt x="11782" y="15600"/>
                </a:moveTo>
                <a:lnTo>
                  <a:pt x="9818" y="15600"/>
                </a:lnTo>
                <a:lnTo>
                  <a:pt x="9818" y="14400"/>
                </a:lnTo>
                <a:lnTo>
                  <a:pt x="11782" y="14400"/>
                </a:lnTo>
                <a:cubicBezTo>
                  <a:pt x="11782" y="14400"/>
                  <a:pt x="11782" y="15600"/>
                  <a:pt x="11782" y="15600"/>
                </a:cubicBezTo>
                <a:close/>
                <a:moveTo>
                  <a:pt x="8837" y="12012"/>
                </a:moveTo>
                <a:cubicBezTo>
                  <a:pt x="7942" y="10550"/>
                  <a:pt x="6518" y="9600"/>
                  <a:pt x="4909" y="9600"/>
                </a:cubicBezTo>
                <a:cubicBezTo>
                  <a:pt x="4007" y="9600"/>
                  <a:pt x="3164" y="9902"/>
                  <a:pt x="2438" y="10421"/>
                </a:cubicBezTo>
                <a:lnTo>
                  <a:pt x="5091" y="2609"/>
                </a:lnTo>
                <a:lnTo>
                  <a:pt x="5089" y="2609"/>
                </a:lnTo>
                <a:cubicBezTo>
                  <a:pt x="5398" y="1779"/>
                  <a:pt x="6079" y="1200"/>
                  <a:pt x="6873" y="1200"/>
                </a:cubicBezTo>
                <a:cubicBezTo>
                  <a:pt x="7898" y="1200"/>
                  <a:pt x="8730" y="2164"/>
                  <a:pt x="8819" y="3388"/>
                </a:cubicBezTo>
                <a:lnTo>
                  <a:pt x="8838" y="3393"/>
                </a:lnTo>
                <a:cubicBezTo>
                  <a:pt x="8838" y="3393"/>
                  <a:pt x="8837" y="12012"/>
                  <a:pt x="8837" y="12012"/>
                </a:cubicBezTo>
                <a:close/>
                <a:moveTo>
                  <a:pt x="4909" y="20400"/>
                </a:moveTo>
                <a:cubicBezTo>
                  <a:pt x="2740" y="20400"/>
                  <a:pt x="982" y="18251"/>
                  <a:pt x="982" y="15600"/>
                </a:cubicBezTo>
                <a:cubicBezTo>
                  <a:pt x="982" y="12949"/>
                  <a:pt x="2740" y="10800"/>
                  <a:pt x="4909" y="10800"/>
                </a:cubicBezTo>
                <a:cubicBezTo>
                  <a:pt x="7078" y="10800"/>
                  <a:pt x="8836" y="12949"/>
                  <a:pt x="8836" y="15600"/>
                </a:cubicBezTo>
                <a:cubicBezTo>
                  <a:pt x="8836" y="18251"/>
                  <a:pt x="7078" y="20400"/>
                  <a:pt x="4909" y="20400"/>
                </a:cubicBezTo>
                <a:moveTo>
                  <a:pt x="21102" y="12980"/>
                </a:moveTo>
                <a:lnTo>
                  <a:pt x="17504" y="2400"/>
                </a:lnTo>
                <a:lnTo>
                  <a:pt x="17493" y="2402"/>
                </a:lnTo>
                <a:cubicBezTo>
                  <a:pt x="17088" y="1006"/>
                  <a:pt x="16009" y="0"/>
                  <a:pt x="14727" y="0"/>
                </a:cubicBezTo>
                <a:cubicBezTo>
                  <a:pt x="13101" y="0"/>
                  <a:pt x="11782" y="1612"/>
                  <a:pt x="11782" y="3600"/>
                </a:cubicBezTo>
                <a:lnTo>
                  <a:pt x="9818" y="3600"/>
                </a:lnTo>
                <a:cubicBezTo>
                  <a:pt x="9818" y="1612"/>
                  <a:pt x="8499" y="0"/>
                  <a:pt x="6873" y="0"/>
                </a:cubicBezTo>
                <a:cubicBezTo>
                  <a:pt x="5592" y="0"/>
                  <a:pt x="4512" y="1006"/>
                  <a:pt x="4107" y="2402"/>
                </a:cubicBezTo>
                <a:lnTo>
                  <a:pt x="4096" y="2400"/>
                </a:lnTo>
                <a:lnTo>
                  <a:pt x="498" y="12980"/>
                </a:lnTo>
                <a:cubicBezTo>
                  <a:pt x="182" y="13772"/>
                  <a:pt x="0" y="14659"/>
                  <a:pt x="0" y="15600"/>
                </a:cubicBezTo>
                <a:cubicBezTo>
                  <a:pt x="0" y="18914"/>
                  <a:pt x="2198" y="21600"/>
                  <a:pt x="4909" y="21600"/>
                </a:cubicBezTo>
                <a:cubicBezTo>
                  <a:pt x="7284" y="21600"/>
                  <a:pt x="9265" y="19539"/>
                  <a:pt x="9719" y="16800"/>
                </a:cubicBezTo>
                <a:lnTo>
                  <a:pt x="11881" y="16800"/>
                </a:lnTo>
                <a:cubicBezTo>
                  <a:pt x="12335" y="19539"/>
                  <a:pt x="14316" y="21600"/>
                  <a:pt x="16691" y="21600"/>
                </a:cubicBezTo>
                <a:cubicBezTo>
                  <a:pt x="19402" y="21600"/>
                  <a:pt x="21600" y="18914"/>
                  <a:pt x="21600" y="15600"/>
                </a:cubicBezTo>
                <a:cubicBezTo>
                  <a:pt x="21600" y="14659"/>
                  <a:pt x="21418" y="13772"/>
                  <a:pt x="21102" y="12980"/>
                </a:cubicBezTo>
                <a:moveTo>
                  <a:pt x="16691" y="12000"/>
                </a:moveTo>
                <a:cubicBezTo>
                  <a:pt x="15064" y="12000"/>
                  <a:pt x="13745" y="13612"/>
                  <a:pt x="13745" y="15600"/>
                </a:cubicBezTo>
                <a:cubicBezTo>
                  <a:pt x="13745" y="15932"/>
                  <a:pt x="13965" y="16200"/>
                  <a:pt x="14236" y="16200"/>
                </a:cubicBezTo>
                <a:cubicBezTo>
                  <a:pt x="14508" y="16200"/>
                  <a:pt x="14727" y="15932"/>
                  <a:pt x="14727" y="15600"/>
                </a:cubicBezTo>
                <a:cubicBezTo>
                  <a:pt x="14727" y="14275"/>
                  <a:pt x="15606" y="13200"/>
                  <a:pt x="16691" y="13200"/>
                </a:cubicBezTo>
                <a:cubicBezTo>
                  <a:pt x="16962" y="13200"/>
                  <a:pt x="17182" y="12932"/>
                  <a:pt x="17182" y="12600"/>
                </a:cubicBezTo>
                <a:cubicBezTo>
                  <a:pt x="17182" y="12268"/>
                  <a:pt x="16962" y="12000"/>
                  <a:pt x="16691" y="12000"/>
                </a:cubicBezTo>
                <a:moveTo>
                  <a:pt x="4909" y="12000"/>
                </a:moveTo>
                <a:cubicBezTo>
                  <a:pt x="3282" y="12000"/>
                  <a:pt x="1964" y="13612"/>
                  <a:pt x="1964" y="15600"/>
                </a:cubicBezTo>
                <a:cubicBezTo>
                  <a:pt x="1964" y="15932"/>
                  <a:pt x="2183" y="16200"/>
                  <a:pt x="2455" y="16200"/>
                </a:cubicBezTo>
                <a:cubicBezTo>
                  <a:pt x="2726" y="16200"/>
                  <a:pt x="2945" y="15932"/>
                  <a:pt x="2945" y="15600"/>
                </a:cubicBezTo>
                <a:cubicBezTo>
                  <a:pt x="2945" y="14275"/>
                  <a:pt x="3825" y="13200"/>
                  <a:pt x="4909" y="13200"/>
                </a:cubicBezTo>
                <a:cubicBezTo>
                  <a:pt x="5180" y="13200"/>
                  <a:pt x="5400" y="12932"/>
                  <a:pt x="5400" y="12600"/>
                </a:cubicBezTo>
                <a:cubicBezTo>
                  <a:pt x="5400" y="12268"/>
                  <a:pt x="5180" y="12000"/>
                  <a:pt x="4909" y="12000"/>
                </a:cubicBezTo>
              </a:path>
            </a:pathLst>
          </a:custGeom>
          <a:solidFill>
            <a:schemeClr val="accent2"/>
          </a:solidFill>
          <a:ln w="12700">
            <a:miter lim="400000"/>
          </a:ln>
        </p:spPr>
        <p:txBody>
          <a:bodyPr anchor="ctr"/>
          <a:lstStyle/>
          <a:p>
            <a:pPr algn="ctr"/>
            <a:endParaRPr>
              <a:cs typeface="+mn-ea"/>
              <a:sym typeface="+mn-lt"/>
            </a:endParaRPr>
          </a:p>
        </p:txBody>
      </p:sp>
      <p:sp>
        <p:nvSpPr>
          <p:cNvPr id="28" name="íślíḋè-圆角矩形 51"/>
          <p:cNvSpPr/>
          <p:nvPr>
            <p:custDataLst>
              <p:tags r:id="rId9"/>
            </p:custDataLst>
          </p:nvPr>
        </p:nvSpPr>
        <p:spPr>
          <a:xfrm>
            <a:off x="5105602" y="1823026"/>
            <a:ext cx="1954202" cy="3203612"/>
          </a:xfrm>
          <a:prstGeom prst="roundRect">
            <a:avLst>
              <a:gd name="adj" fmla="val 34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216000" bIns="216000" anchor="t" anchorCtr="1">
            <a:normAutofit/>
          </a:bodyPr>
          <a:lstStyle/>
          <a:p>
            <a:pPr algn="ctr"/>
            <a:r>
              <a:rPr lang="zh-CN" altLang="en-US" sz="2000">
                <a:cs typeface="+mn-ea"/>
                <a:sym typeface="+mn-lt"/>
              </a:rPr>
              <a:t>降低成本</a:t>
            </a:r>
            <a:endParaRPr lang="zh-CN" altLang="en-US" sz="2000">
              <a:cs typeface="+mn-ea"/>
              <a:sym typeface="+mn-lt"/>
            </a:endParaRPr>
          </a:p>
        </p:txBody>
      </p:sp>
      <p:sp>
        <p:nvSpPr>
          <p:cNvPr id="32" name="íślíḋè-任意多边形 52"/>
          <p:cNvSpPr/>
          <p:nvPr>
            <p:custDataLst>
              <p:tags r:id="rId10"/>
            </p:custDataLst>
          </p:nvPr>
        </p:nvSpPr>
        <p:spPr>
          <a:xfrm>
            <a:off x="5105602" y="2623929"/>
            <a:ext cx="1954202" cy="2960995"/>
          </a:xfrm>
          <a:custGeom>
            <a:avLst/>
            <a:gdLst>
              <a:gd name="connsiteX0" fmla="*/ 0 w 3657600"/>
              <a:gd name="connsiteY0" fmla="*/ 0 h 5486400"/>
              <a:gd name="connsiteX1" fmla="*/ 127467 w 3657600"/>
              <a:gd name="connsiteY1" fmla="*/ 0 h 5486400"/>
              <a:gd name="connsiteX2" fmla="*/ 1072342 w 3657600"/>
              <a:gd name="connsiteY2" fmla="*/ 0 h 5486400"/>
              <a:gd name="connsiteX3" fmla="*/ 1828800 w 3657600"/>
              <a:gd name="connsiteY3" fmla="*/ 756458 h 5486400"/>
              <a:gd name="connsiteX4" fmla="*/ 2585258 w 3657600"/>
              <a:gd name="connsiteY4" fmla="*/ 0 h 5486400"/>
              <a:gd name="connsiteX5" fmla="*/ 3530133 w 3657600"/>
              <a:gd name="connsiteY5" fmla="*/ 0 h 5486400"/>
              <a:gd name="connsiteX6" fmla="*/ 3657600 w 3657600"/>
              <a:gd name="connsiteY6" fmla="*/ 0 h 5486400"/>
              <a:gd name="connsiteX7" fmla="*/ 3657600 w 3657600"/>
              <a:gd name="connsiteY7" fmla="*/ 127467 h 5486400"/>
              <a:gd name="connsiteX8" fmla="*/ 3657600 w 3657600"/>
              <a:gd name="connsiteY8" fmla="*/ 914400 h 5486400"/>
              <a:gd name="connsiteX9" fmla="*/ 3657600 w 3657600"/>
              <a:gd name="connsiteY9" fmla="*/ 5358933 h 5486400"/>
              <a:gd name="connsiteX10" fmla="*/ 3530133 w 3657600"/>
              <a:gd name="connsiteY10" fmla="*/ 5486400 h 5486400"/>
              <a:gd name="connsiteX11" fmla="*/ 127467 w 3657600"/>
              <a:gd name="connsiteY11" fmla="*/ 5486400 h 5486400"/>
              <a:gd name="connsiteX12" fmla="*/ 0 w 3657600"/>
              <a:gd name="connsiteY12" fmla="*/ 5358933 h 5486400"/>
              <a:gd name="connsiteX13" fmla="*/ 0 w 3657600"/>
              <a:gd name="connsiteY13" fmla="*/ 914400 h 5486400"/>
              <a:gd name="connsiteX14" fmla="*/ 0 w 3657600"/>
              <a:gd name="connsiteY14" fmla="*/ 127467 h 5486400"/>
              <a:gd name="connsiteX15" fmla="*/ 0 w 3657600"/>
              <a:gd name="connsiteY15"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57600" h="5486400">
                <a:moveTo>
                  <a:pt x="0" y="0"/>
                </a:moveTo>
                <a:lnTo>
                  <a:pt x="127467" y="0"/>
                </a:lnTo>
                <a:lnTo>
                  <a:pt x="1072342" y="0"/>
                </a:lnTo>
                <a:cubicBezTo>
                  <a:pt x="1072342" y="417780"/>
                  <a:pt x="1411020" y="756458"/>
                  <a:pt x="1828800" y="756458"/>
                </a:cubicBezTo>
                <a:cubicBezTo>
                  <a:pt x="2246580" y="756458"/>
                  <a:pt x="2585258" y="417780"/>
                  <a:pt x="2585258" y="0"/>
                </a:cubicBezTo>
                <a:lnTo>
                  <a:pt x="3530133" y="0"/>
                </a:lnTo>
                <a:lnTo>
                  <a:pt x="3657600" y="0"/>
                </a:lnTo>
                <a:lnTo>
                  <a:pt x="3657600" y="127467"/>
                </a:lnTo>
                <a:lnTo>
                  <a:pt x="3657600" y="914400"/>
                </a:lnTo>
                <a:lnTo>
                  <a:pt x="3657600" y="5358933"/>
                </a:lnTo>
                <a:cubicBezTo>
                  <a:pt x="3657600" y="5429331"/>
                  <a:pt x="3600531" y="5486400"/>
                  <a:pt x="3530133" y="5486400"/>
                </a:cubicBezTo>
                <a:lnTo>
                  <a:pt x="127467" y="5486400"/>
                </a:lnTo>
                <a:cubicBezTo>
                  <a:pt x="57069" y="5486400"/>
                  <a:pt x="0" y="5429331"/>
                  <a:pt x="0" y="5358933"/>
                </a:cubicBezTo>
                <a:lnTo>
                  <a:pt x="0" y="914400"/>
                </a:lnTo>
                <a:lnTo>
                  <a:pt x="0" y="127467"/>
                </a:lnTo>
                <a:lnTo>
                  <a:pt x="0" y="0"/>
                </a:lnTo>
                <a:close/>
              </a:path>
            </a:pathLst>
          </a:custGeom>
          <a:solidFill>
            <a:schemeClr val="bg1">
              <a:lumMod val="95000"/>
            </a:schemeClr>
          </a:solidFill>
          <a:ln>
            <a:noFill/>
          </a:ln>
          <a:effectLst>
            <a:outerShdw dist="25400" dir="16200000" sx="101000" sy="101000"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4" name="íślíḋè-Rectangle 20"/>
          <p:cNvSpPr/>
          <p:nvPr>
            <p:custDataLst>
              <p:tags r:id="rId11"/>
            </p:custDataLst>
          </p:nvPr>
        </p:nvSpPr>
        <p:spPr>
          <a:xfrm>
            <a:off x="5179796" y="3085594"/>
            <a:ext cx="1805813" cy="1391382"/>
          </a:xfrm>
          <a:prstGeom prst="rect">
            <a:avLst/>
          </a:prstGeom>
        </p:spPr>
        <p:txBody>
          <a:bodyPr wrap="square">
            <a:noAutofit/>
          </a:bodyPr>
          <a:lstStyle/>
          <a:p>
            <a:pPr algn="ctr">
              <a:lnSpc>
                <a:spcPct val="120000"/>
              </a:lnSpc>
            </a:pPr>
            <a:r>
              <a:rPr lang="zh-CN" altLang="en-US" sz="1600">
                <a:cs typeface="+mn-ea"/>
                <a:sym typeface="+mn-lt"/>
              </a:rPr>
              <a:t>通过数据化运营，企业可以优化流程、精简资源投入，从而降低运营成本。</a:t>
            </a:r>
            <a:endParaRPr lang="zh-CN" altLang="en-US" sz="1600">
              <a:cs typeface="+mn-ea"/>
              <a:sym typeface="+mn-lt"/>
            </a:endParaRPr>
          </a:p>
        </p:txBody>
      </p:sp>
      <p:sp>
        <p:nvSpPr>
          <p:cNvPr id="35" name="íślíḋè-任意多边形 55"/>
          <p:cNvSpPr/>
          <p:nvPr>
            <p:custDataLst>
              <p:tags r:id="rId12"/>
            </p:custDataLst>
          </p:nvPr>
        </p:nvSpPr>
        <p:spPr>
          <a:xfrm>
            <a:off x="5883741" y="5097041"/>
            <a:ext cx="397924" cy="385916"/>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accent3"/>
          </a:solidFill>
          <a:ln w="12700">
            <a:miter lim="400000"/>
          </a:ln>
        </p:spPr>
        <p:txBody>
          <a:bodyPr anchor="ctr"/>
          <a:lstStyle/>
          <a:p>
            <a:pPr algn="ctr"/>
            <a:endParaRPr>
              <a:cs typeface="+mn-ea"/>
              <a:sym typeface="+mn-lt"/>
            </a:endParaRPr>
          </a:p>
        </p:txBody>
      </p:sp>
      <p:sp>
        <p:nvSpPr>
          <p:cNvPr id="36" name="íślíḋè-圆角矩形 46"/>
          <p:cNvSpPr/>
          <p:nvPr>
            <p:custDataLst>
              <p:tags r:id="rId13"/>
            </p:custDataLst>
          </p:nvPr>
        </p:nvSpPr>
        <p:spPr>
          <a:xfrm>
            <a:off x="7325083" y="1823026"/>
            <a:ext cx="1954202" cy="3203612"/>
          </a:xfrm>
          <a:prstGeom prst="roundRect">
            <a:avLst>
              <a:gd name="adj" fmla="val 348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216000" bIns="216000" anchor="t" anchorCtr="1">
            <a:normAutofit/>
          </a:bodyPr>
          <a:lstStyle/>
          <a:p>
            <a:pPr algn="ctr"/>
            <a:r>
              <a:rPr lang="zh-CN" altLang="en-US" sz="2000">
                <a:cs typeface="+mn-ea"/>
                <a:sym typeface="+mn-lt"/>
              </a:rPr>
              <a:t>增强品牌影响力</a:t>
            </a:r>
            <a:endParaRPr lang="zh-CN" altLang="en-US" sz="2000">
              <a:cs typeface="+mn-ea"/>
              <a:sym typeface="+mn-lt"/>
            </a:endParaRPr>
          </a:p>
        </p:txBody>
      </p:sp>
      <p:sp>
        <p:nvSpPr>
          <p:cNvPr id="37" name="íślíḋè-任意多边形 47"/>
          <p:cNvSpPr/>
          <p:nvPr>
            <p:custDataLst>
              <p:tags r:id="rId14"/>
            </p:custDataLst>
          </p:nvPr>
        </p:nvSpPr>
        <p:spPr>
          <a:xfrm>
            <a:off x="7325083" y="2623929"/>
            <a:ext cx="1954202" cy="2960995"/>
          </a:xfrm>
          <a:custGeom>
            <a:avLst/>
            <a:gdLst>
              <a:gd name="connsiteX0" fmla="*/ 0 w 3657600"/>
              <a:gd name="connsiteY0" fmla="*/ 0 h 5486400"/>
              <a:gd name="connsiteX1" fmla="*/ 127467 w 3657600"/>
              <a:gd name="connsiteY1" fmla="*/ 0 h 5486400"/>
              <a:gd name="connsiteX2" fmla="*/ 1072342 w 3657600"/>
              <a:gd name="connsiteY2" fmla="*/ 0 h 5486400"/>
              <a:gd name="connsiteX3" fmla="*/ 1828800 w 3657600"/>
              <a:gd name="connsiteY3" fmla="*/ 756458 h 5486400"/>
              <a:gd name="connsiteX4" fmla="*/ 2585258 w 3657600"/>
              <a:gd name="connsiteY4" fmla="*/ 0 h 5486400"/>
              <a:gd name="connsiteX5" fmla="*/ 3530133 w 3657600"/>
              <a:gd name="connsiteY5" fmla="*/ 0 h 5486400"/>
              <a:gd name="connsiteX6" fmla="*/ 3657600 w 3657600"/>
              <a:gd name="connsiteY6" fmla="*/ 0 h 5486400"/>
              <a:gd name="connsiteX7" fmla="*/ 3657600 w 3657600"/>
              <a:gd name="connsiteY7" fmla="*/ 127467 h 5486400"/>
              <a:gd name="connsiteX8" fmla="*/ 3657600 w 3657600"/>
              <a:gd name="connsiteY8" fmla="*/ 914400 h 5486400"/>
              <a:gd name="connsiteX9" fmla="*/ 3657600 w 3657600"/>
              <a:gd name="connsiteY9" fmla="*/ 5358933 h 5486400"/>
              <a:gd name="connsiteX10" fmla="*/ 3530133 w 3657600"/>
              <a:gd name="connsiteY10" fmla="*/ 5486400 h 5486400"/>
              <a:gd name="connsiteX11" fmla="*/ 127467 w 3657600"/>
              <a:gd name="connsiteY11" fmla="*/ 5486400 h 5486400"/>
              <a:gd name="connsiteX12" fmla="*/ 0 w 3657600"/>
              <a:gd name="connsiteY12" fmla="*/ 5358933 h 5486400"/>
              <a:gd name="connsiteX13" fmla="*/ 0 w 3657600"/>
              <a:gd name="connsiteY13" fmla="*/ 914400 h 5486400"/>
              <a:gd name="connsiteX14" fmla="*/ 0 w 3657600"/>
              <a:gd name="connsiteY14" fmla="*/ 127467 h 5486400"/>
              <a:gd name="connsiteX15" fmla="*/ 0 w 3657600"/>
              <a:gd name="connsiteY15"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57600" h="5486400">
                <a:moveTo>
                  <a:pt x="0" y="0"/>
                </a:moveTo>
                <a:lnTo>
                  <a:pt x="127467" y="0"/>
                </a:lnTo>
                <a:lnTo>
                  <a:pt x="1072342" y="0"/>
                </a:lnTo>
                <a:cubicBezTo>
                  <a:pt x="1072342" y="417780"/>
                  <a:pt x="1411020" y="756458"/>
                  <a:pt x="1828800" y="756458"/>
                </a:cubicBezTo>
                <a:cubicBezTo>
                  <a:pt x="2246580" y="756458"/>
                  <a:pt x="2585258" y="417780"/>
                  <a:pt x="2585258" y="0"/>
                </a:cubicBezTo>
                <a:lnTo>
                  <a:pt x="3530133" y="0"/>
                </a:lnTo>
                <a:lnTo>
                  <a:pt x="3657600" y="0"/>
                </a:lnTo>
                <a:lnTo>
                  <a:pt x="3657600" y="127467"/>
                </a:lnTo>
                <a:lnTo>
                  <a:pt x="3657600" y="914400"/>
                </a:lnTo>
                <a:lnTo>
                  <a:pt x="3657600" y="5358933"/>
                </a:lnTo>
                <a:cubicBezTo>
                  <a:pt x="3657600" y="5429331"/>
                  <a:pt x="3600531" y="5486400"/>
                  <a:pt x="3530133" y="5486400"/>
                </a:cubicBezTo>
                <a:lnTo>
                  <a:pt x="127467" y="5486400"/>
                </a:lnTo>
                <a:cubicBezTo>
                  <a:pt x="57069" y="5486400"/>
                  <a:pt x="0" y="5429331"/>
                  <a:pt x="0" y="5358933"/>
                </a:cubicBezTo>
                <a:lnTo>
                  <a:pt x="0" y="914400"/>
                </a:lnTo>
                <a:lnTo>
                  <a:pt x="0" y="127467"/>
                </a:lnTo>
                <a:lnTo>
                  <a:pt x="0" y="0"/>
                </a:lnTo>
                <a:close/>
              </a:path>
            </a:pathLst>
          </a:custGeom>
          <a:solidFill>
            <a:schemeClr val="bg1">
              <a:lumMod val="95000"/>
            </a:schemeClr>
          </a:solidFill>
          <a:ln>
            <a:noFill/>
          </a:ln>
          <a:effectLst>
            <a:outerShdw dist="25400" dir="16200000" sx="101000" sy="101000"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9" name="íślíḋè-Rectangle 15"/>
          <p:cNvSpPr/>
          <p:nvPr>
            <p:custDataLst>
              <p:tags r:id="rId15"/>
            </p:custDataLst>
          </p:nvPr>
        </p:nvSpPr>
        <p:spPr>
          <a:xfrm>
            <a:off x="7399277" y="3085594"/>
            <a:ext cx="1805813" cy="1391382"/>
          </a:xfrm>
          <a:prstGeom prst="rect">
            <a:avLst/>
          </a:prstGeom>
        </p:spPr>
        <p:txBody>
          <a:bodyPr wrap="square">
            <a:noAutofit/>
          </a:bodyPr>
          <a:lstStyle/>
          <a:p>
            <a:pPr algn="ctr">
              <a:lnSpc>
                <a:spcPct val="120000"/>
              </a:lnSpc>
            </a:pPr>
            <a:r>
              <a:rPr lang="zh-CN" altLang="en-US" sz="1600">
                <a:cs typeface="+mn-ea"/>
                <a:sym typeface="+mn-lt"/>
              </a:rPr>
              <a:t>通过数据化运营，企业可以更好地了解市场趋势和客户偏好，从而及时调整市场策略。</a:t>
            </a:r>
            <a:endParaRPr lang="zh-CN" altLang="en-US" sz="1600">
              <a:cs typeface="+mn-ea"/>
              <a:sym typeface="+mn-lt"/>
            </a:endParaRPr>
          </a:p>
        </p:txBody>
      </p:sp>
      <p:sp>
        <p:nvSpPr>
          <p:cNvPr id="40" name="íślíḋè-任意多边形 50"/>
          <p:cNvSpPr/>
          <p:nvPr>
            <p:custDataLst>
              <p:tags r:id="rId16"/>
            </p:custDataLst>
          </p:nvPr>
        </p:nvSpPr>
        <p:spPr>
          <a:xfrm>
            <a:off x="8103354" y="5096292"/>
            <a:ext cx="397659" cy="385916"/>
          </a:xfrm>
          <a:custGeom>
            <a:avLst/>
            <a:gdLst/>
            <a:ahLst/>
            <a:cxnLst>
              <a:cxn ang="0">
                <a:pos x="wd2" y="hd2"/>
              </a:cxn>
              <a:cxn ang="5400000">
                <a:pos x="wd2" y="hd2"/>
              </a:cxn>
              <a:cxn ang="10800000">
                <a:pos x="wd2" y="hd2"/>
              </a:cxn>
              <a:cxn ang="16200000">
                <a:pos x="wd2" y="hd2"/>
              </a:cxn>
            </a:cxnLst>
            <a:rect l="0" t="0" r="r" b="b"/>
            <a:pathLst>
              <a:path w="21086" h="21600" extrusionOk="0">
                <a:moveTo>
                  <a:pt x="11502" y="10309"/>
                </a:moveTo>
                <a:cubicBezTo>
                  <a:pt x="11767" y="10309"/>
                  <a:pt x="11981" y="10090"/>
                  <a:pt x="11981" y="9818"/>
                </a:cubicBezTo>
                <a:cubicBezTo>
                  <a:pt x="11981" y="9547"/>
                  <a:pt x="11767" y="9327"/>
                  <a:pt x="11502" y="9327"/>
                </a:cubicBezTo>
                <a:cubicBezTo>
                  <a:pt x="11237" y="9327"/>
                  <a:pt x="11022" y="9547"/>
                  <a:pt x="11022" y="9818"/>
                </a:cubicBezTo>
                <a:cubicBezTo>
                  <a:pt x="11022" y="10090"/>
                  <a:pt x="11237" y="10309"/>
                  <a:pt x="11502" y="10309"/>
                </a:cubicBezTo>
                <a:moveTo>
                  <a:pt x="15818" y="4909"/>
                </a:moveTo>
                <a:cubicBezTo>
                  <a:pt x="16083" y="4909"/>
                  <a:pt x="16297" y="5129"/>
                  <a:pt x="16297" y="5400"/>
                </a:cubicBezTo>
                <a:cubicBezTo>
                  <a:pt x="16297" y="5672"/>
                  <a:pt x="16083" y="5891"/>
                  <a:pt x="15818" y="5891"/>
                </a:cubicBezTo>
                <a:cubicBezTo>
                  <a:pt x="15553" y="5891"/>
                  <a:pt x="15338" y="5672"/>
                  <a:pt x="15338" y="5400"/>
                </a:cubicBezTo>
                <a:cubicBezTo>
                  <a:pt x="15338" y="5129"/>
                  <a:pt x="15553" y="4909"/>
                  <a:pt x="15818" y="4909"/>
                </a:cubicBezTo>
                <a:moveTo>
                  <a:pt x="15818" y="6873"/>
                </a:moveTo>
                <a:cubicBezTo>
                  <a:pt x="16612" y="6873"/>
                  <a:pt x="17256" y="6213"/>
                  <a:pt x="17256" y="5400"/>
                </a:cubicBezTo>
                <a:cubicBezTo>
                  <a:pt x="17256" y="4587"/>
                  <a:pt x="16612" y="3928"/>
                  <a:pt x="15818" y="3928"/>
                </a:cubicBezTo>
                <a:cubicBezTo>
                  <a:pt x="15023" y="3928"/>
                  <a:pt x="14379" y="4587"/>
                  <a:pt x="14379" y="5400"/>
                </a:cubicBezTo>
                <a:cubicBezTo>
                  <a:pt x="14379" y="6213"/>
                  <a:pt x="15023" y="6873"/>
                  <a:pt x="15818" y="6873"/>
                </a:cubicBezTo>
                <a:moveTo>
                  <a:pt x="12941" y="11782"/>
                </a:moveTo>
                <a:cubicBezTo>
                  <a:pt x="13206" y="11782"/>
                  <a:pt x="13420" y="11562"/>
                  <a:pt x="13420" y="11291"/>
                </a:cubicBezTo>
                <a:cubicBezTo>
                  <a:pt x="13420" y="11020"/>
                  <a:pt x="13206" y="10800"/>
                  <a:pt x="12941" y="10800"/>
                </a:cubicBezTo>
                <a:cubicBezTo>
                  <a:pt x="12675" y="10800"/>
                  <a:pt x="12461" y="11020"/>
                  <a:pt x="12461" y="11291"/>
                </a:cubicBezTo>
                <a:cubicBezTo>
                  <a:pt x="12461" y="11562"/>
                  <a:pt x="12675" y="11782"/>
                  <a:pt x="12941" y="11782"/>
                </a:cubicBezTo>
                <a:moveTo>
                  <a:pt x="10063" y="7855"/>
                </a:moveTo>
                <a:cubicBezTo>
                  <a:pt x="9798" y="7855"/>
                  <a:pt x="9584" y="8074"/>
                  <a:pt x="9584" y="8346"/>
                </a:cubicBezTo>
                <a:cubicBezTo>
                  <a:pt x="9584" y="8617"/>
                  <a:pt x="9798" y="8836"/>
                  <a:pt x="10063" y="8836"/>
                </a:cubicBezTo>
                <a:cubicBezTo>
                  <a:pt x="10328" y="8836"/>
                  <a:pt x="10543" y="8617"/>
                  <a:pt x="10543" y="8346"/>
                </a:cubicBezTo>
                <a:cubicBezTo>
                  <a:pt x="10543" y="8074"/>
                  <a:pt x="10328" y="7855"/>
                  <a:pt x="10063" y="7855"/>
                </a:cubicBezTo>
                <a:moveTo>
                  <a:pt x="1718" y="19842"/>
                </a:moveTo>
                <a:lnTo>
                  <a:pt x="3451" y="15392"/>
                </a:lnTo>
                <a:cubicBezTo>
                  <a:pt x="3684" y="15834"/>
                  <a:pt x="3973" y="16253"/>
                  <a:pt x="4312" y="16642"/>
                </a:cubicBezTo>
                <a:cubicBezTo>
                  <a:pt x="4824" y="17230"/>
                  <a:pt x="5418" y="17711"/>
                  <a:pt x="6061" y="18068"/>
                </a:cubicBezTo>
                <a:cubicBezTo>
                  <a:pt x="6061" y="18068"/>
                  <a:pt x="1718" y="19842"/>
                  <a:pt x="1718" y="19842"/>
                </a:cubicBezTo>
                <a:close/>
                <a:moveTo>
                  <a:pt x="3717" y="12060"/>
                </a:moveTo>
                <a:lnTo>
                  <a:pt x="0" y="21600"/>
                </a:lnTo>
                <a:lnTo>
                  <a:pt x="9319" y="17795"/>
                </a:lnTo>
                <a:cubicBezTo>
                  <a:pt x="9153" y="17815"/>
                  <a:pt x="8987" y="17824"/>
                  <a:pt x="8822" y="17824"/>
                </a:cubicBezTo>
                <a:cubicBezTo>
                  <a:pt x="5971" y="17824"/>
                  <a:pt x="3389" y="15002"/>
                  <a:pt x="3717" y="12060"/>
                </a:cubicBezTo>
                <a:moveTo>
                  <a:pt x="16115" y="10657"/>
                </a:moveTo>
                <a:cubicBezTo>
                  <a:pt x="15925" y="10851"/>
                  <a:pt x="15627" y="11171"/>
                  <a:pt x="15280" y="11542"/>
                </a:cubicBezTo>
                <a:cubicBezTo>
                  <a:pt x="14662" y="12204"/>
                  <a:pt x="13712" y="13221"/>
                  <a:pt x="13147" y="13753"/>
                </a:cubicBezTo>
                <a:lnTo>
                  <a:pt x="7665" y="8141"/>
                </a:lnTo>
                <a:cubicBezTo>
                  <a:pt x="8185" y="7563"/>
                  <a:pt x="9179" y="6590"/>
                  <a:pt x="9825" y="5958"/>
                </a:cubicBezTo>
                <a:cubicBezTo>
                  <a:pt x="10188" y="5603"/>
                  <a:pt x="10500" y="5298"/>
                  <a:pt x="10690" y="5103"/>
                </a:cubicBezTo>
                <a:cubicBezTo>
                  <a:pt x="13284" y="2447"/>
                  <a:pt x="18271" y="993"/>
                  <a:pt x="20136" y="982"/>
                </a:cubicBezTo>
                <a:cubicBezTo>
                  <a:pt x="20132" y="2572"/>
                  <a:pt x="18824" y="7884"/>
                  <a:pt x="16115" y="10657"/>
                </a:cubicBezTo>
                <a:moveTo>
                  <a:pt x="12477" y="14563"/>
                </a:moveTo>
                <a:cubicBezTo>
                  <a:pt x="12127" y="15873"/>
                  <a:pt x="11665" y="17072"/>
                  <a:pt x="11154" y="18035"/>
                </a:cubicBezTo>
                <a:cubicBezTo>
                  <a:pt x="10943" y="17454"/>
                  <a:pt x="10642" y="16798"/>
                  <a:pt x="10214" y="16110"/>
                </a:cubicBezTo>
                <a:cubicBezTo>
                  <a:pt x="10035" y="15823"/>
                  <a:pt x="9728" y="15656"/>
                  <a:pt x="9405" y="15656"/>
                </a:cubicBezTo>
                <a:cubicBezTo>
                  <a:pt x="9329" y="15656"/>
                  <a:pt x="9252" y="15665"/>
                  <a:pt x="9176" y="15684"/>
                </a:cubicBezTo>
                <a:cubicBezTo>
                  <a:pt x="8990" y="15731"/>
                  <a:pt x="8799" y="15755"/>
                  <a:pt x="8610" y="15755"/>
                </a:cubicBezTo>
                <a:cubicBezTo>
                  <a:pt x="7905" y="15755"/>
                  <a:pt x="7217" y="15432"/>
                  <a:pt x="6621" y="14822"/>
                </a:cubicBezTo>
                <a:cubicBezTo>
                  <a:pt x="5861" y="14044"/>
                  <a:pt x="5561" y="13114"/>
                  <a:pt x="5779" y="12206"/>
                </a:cubicBezTo>
                <a:cubicBezTo>
                  <a:pt x="5877" y="11797"/>
                  <a:pt x="5709" y="11370"/>
                  <a:pt x="5363" y="11144"/>
                </a:cubicBezTo>
                <a:cubicBezTo>
                  <a:pt x="4690" y="10706"/>
                  <a:pt x="4050" y="10398"/>
                  <a:pt x="3482" y="10183"/>
                </a:cubicBezTo>
                <a:cubicBezTo>
                  <a:pt x="4423" y="9658"/>
                  <a:pt x="5594" y="9186"/>
                  <a:pt x="6874" y="8827"/>
                </a:cubicBezTo>
                <a:cubicBezTo>
                  <a:pt x="6900" y="8820"/>
                  <a:pt x="6921" y="8803"/>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9"/>
                </a:cubicBezTo>
                <a:cubicBezTo>
                  <a:pt x="9345" y="5092"/>
                  <a:pt x="7134" y="7175"/>
                  <a:pt x="6621" y="7880"/>
                </a:cubicBezTo>
                <a:cubicBezTo>
                  <a:pt x="4961" y="8346"/>
                  <a:pt x="2544" y="9277"/>
                  <a:pt x="1196" y="10657"/>
                </a:cubicBezTo>
                <a:cubicBezTo>
                  <a:pt x="1196" y="10657"/>
                  <a:pt x="2841" y="10663"/>
                  <a:pt x="4848" y="11972"/>
                </a:cubicBezTo>
                <a:cubicBezTo>
                  <a:pt x="4556" y="13190"/>
                  <a:pt x="4926" y="14475"/>
                  <a:pt x="5943" y="15516"/>
                </a:cubicBezTo>
                <a:cubicBezTo>
                  <a:pt x="6735" y="16327"/>
                  <a:pt x="7672" y="16737"/>
                  <a:pt x="8610" y="16737"/>
                </a:cubicBezTo>
                <a:cubicBezTo>
                  <a:pt x="8876" y="16737"/>
                  <a:pt x="9142" y="16704"/>
                  <a:pt x="9405" y="16637"/>
                </a:cubicBezTo>
                <a:cubicBezTo>
                  <a:pt x="10683" y="18692"/>
                  <a:pt x="10690" y="20376"/>
                  <a:pt x="10690" y="20376"/>
                </a:cubicBezTo>
                <a:cubicBezTo>
                  <a:pt x="12038" y="18996"/>
                  <a:pt x="12948" y="16521"/>
                  <a:pt x="13402" y="14822"/>
                </a:cubicBezTo>
                <a:cubicBezTo>
                  <a:pt x="14091" y="14297"/>
                  <a:pt x="16126" y="12034"/>
                  <a:pt x="16793" y="11351"/>
                </a:cubicBezTo>
                <a:cubicBezTo>
                  <a:pt x="20164" y="7900"/>
                  <a:pt x="21600" y="861"/>
                  <a:pt x="20922" y="167"/>
                </a:cubicBezTo>
              </a:path>
            </a:pathLst>
          </a:custGeom>
          <a:solidFill>
            <a:schemeClr val="accent5"/>
          </a:solidFill>
          <a:ln w="12700">
            <a:miter lim="400000"/>
          </a:ln>
        </p:spPr>
        <p:txBody>
          <a:bodyPr anchor="ctr"/>
          <a:lstStyle/>
          <a:p>
            <a:pPr algn="ctr"/>
            <a:endParaRPr>
              <a:cs typeface="+mn-ea"/>
              <a:sym typeface="+mn-lt"/>
            </a:endParaRPr>
          </a:p>
        </p:txBody>
      </p:sp>
      <p:sp>
        <p:nvSpPr>
          <p:cNvPr id="41" name="íślíḋè-圆角矩形 41"/>
          <p:cNvSpPr/>
          <p:nvPr>
            <p:custDataLst>
              <p:tags r:id="rId17"/>
            </p:custDataLst>
          </p:nvPr>
        </p:nvSpPr>
        <p:spPr>
          <a:xfrm>
            <a:off x="9544563" y="1823026"/>
            <a:ext cx="1954202" cy="3203612"/>
          </a:xfrm>
          <a:prstGeom prst="roundRect">
            <a:avLst>
              <a:gd name="adj" fmla="val 3485"/>
            </a:avLst>
          </a:prstGeom>
          <a:solidFill>
            <a:schemeClr val="accent5">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216000" bIns="216000" anchor="t" anchorCtr="1">
            <a:normAutofit/>
          </a:bodyPr>
          <a:lstStyle/>
          <a:p>
            <a:pPr algn="ctr"/>
            <a:r>
              <a:rPr lang="zh-CN" altLang="en-US" sz="2000">
                <a:cs typeface="+mn-ea"/>
                <a:sym typeface="+mn-lt"/>
              </a:rPr>
              <a:t>实现商业增长</a:t>
            </a:r>
            <a:endParaRPr lang="zh-CN" altLang="en-US" sz="2000">
              <a:cs typeface="+mn-ea"/>
              <a:sym typeface="+mn-lt"/>
            </a:endParaRPr>
          </a:p>
        </p:txBody>
      </p:sp>
      <p:sp>
        <p:nvSpPr>
          <p:cNvPr id="42" name="íślíḋè-任意多边形 42"/>
          <p:cNvSpPr/>
          <p:nvPr>
            <p:custDataLst>
              <p:tags r:id="rId18"/>
            </p:custDataLst>
          </p:nvPr>
        </p:nvSpPr>
        <p:spPr>
          <a:xfrm>
            <a:off x="9544563" y="2623929"/>
            <a:ext cx="1954202" cy="2960995"/>
          </a:xfrm>
          <a:custGeom>
            <a:avLst/>
            <a:gdLst>
              <a:gd name="connsiteX0" fmla="*/ 0 w 3657600"/>
              <a:gd name="connsiteY0" fmla="*/ 0 h 5486400"/>
              <a:gd name="connsiteX1" fmla="*/ 127467 w 3657600"/>
              <a:gd name="connsiteY1" fmla="*/ 0 h 5486400"/>
              <a:gd name="connsiteX2" fmla="*/ 1072342 w 3657600"/>
              <a:gd name="connsiteY2" fmla="*/ 0 h 5486400"/>
              <a:gd name="connsiteX3" fmla="*/ 1828800 w 3657600"/>
              <a:gd name="connsiteY3" fmla="*/ 756458 h 5486400"/>
              <a:gd name="connsiteX4" fmla="*/ 2585258 w 3657600"/>
              <a:gd name="connsiteY4" fmla="*/ 0 h 5486400"/>
              <a:gd name="connsiteX5" fmla="*/ 3530133 w 3657600"/>
              <a:gd name="connsiteY5" fmla="*/ 0 h 5486400"/>
              <a:gd name="connsiteX6" fmla="*/ 3657600 w 3657600"/>
              <a:gd name="connsiteY6" fmla="*/ 0 h 5486400"/>
              <a:gd name="connsiteX7" fmla="*/ 3657600 w 3657600"/>
              <a:gd name="connsiteY7" fmla="*/ 127467 h 5486400"/>
              <a:gd name="connsiteX8" fmla="*/ 3657600 w 3657600"/>
              <a:gd name="connsiteY8" fmla="*/ 914400 h 5486400"/>
              <a:gd name="connsiteX9" fmla="*/ 3657600 w 3657600"/>
              <a:gd name="connsiteY9" fmla="*/ 5358933 h 5486400"/>
              <a:gd name="connsiteX10" fmla="*/ 3530133 w 3657600"/>
              <a:gd name="connsiteY10" fmla="*/ 5486400 h 5486400"/>
              <a:gd name="connsiteX11" fmla="*/ 127467 w 3657600"/>
              <a:gd name="connsiteY11" fmla="*/ 5486400 h 5486400"/>
              <a:gd name="connsiteX12" fmla="*/ 0 w 3657600"/>
              <a:gd name="connsiteY12" fmla="*/ 5358933 h 5486400"/>
              <a:gd name="connsiteX13" fmla="*/ 0 w 3657600"/>
              <a:gd name="connsiteY13" fmla="*/ 914400 h 5486400"/>
              <a:gd name="connsiteX14" fmla="*/ 0 w 3657600"/>
              <a:gd name="connsiteY14" fmla="*/ 127467 h 5486400"/>
              <a:gd name="connsiteX15" fmla="*/ 0 w 3657600"/>
              <a:gd name="connsiteY15"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57600" h="5486400">
                <a:moveTo>
                  <a:pt x="0" y="0"/>
                </a:moveTo>
                <a:lnTo>
                  <a:pt x="127467" y="0"/>
                </a:lnTo>
                <a:lnTo>
                  <a:pt x="1072342" y="0"/>
                </a:lnTo>
                <a:cubicBezTo>
                  <a:pt x="1072342" y="417780"/>
                  <a:pt x="1411020" y="756458"/>
                  <a:pt x="1828800" y="756458"/>
                </a:cubicBezTo>
                <a:cubicBezTo>
                  <a:pt x="2246580" y="756458"/>
                  <a:pt x="2585258" y="417780"/>
                  <a:pt x="2585258" y="0"/>
                </a:cubicBezTo>
                <a:lnTo>
                  <a:pt x="3530133" y="0"/>
                </a:lnTo>
                <a:lnTo>
                  <a:pt x="3657600" y="0"/>
                </a:lnTo>
                <a:lnTo>
                  <a:pt x="3657600" y="127467"/>
                </a:lnTo>
                <a:lnTo>
                  <a:pt x="3657600" y="914400"/>
                </a:lnTo>
                <a:lnTo>
                  <a:pt x="3657600" y="5358933"/>
                </a:lnTo>
                <a:cubicBezTo>
                  <a:pt x="3657600" y="5429331"/>
                  <a:pt x="3600531" y="5486400"/>
                  <a:pt x="3530133" y="5486400"/>
                </a:cubicBezTo>
                <a:lnTo>
                  <a:pt x="127467" y="5486400"/>
                </a:lnTo>
                <a:cubicBezTo>
                  <a:pt x="57069" y="5486400"/>
                  <a:pt x="0" y="5429331"/>
                  <a:pt x="0" y="5358933"/>
                </a:cubicBezTo>
                <a:lnTo>
                  <a:pt x="0" y="914400"/>
                </a:lnTo>
                <a:lnTo>
                  <a:pt x="0" y="127467"/>
                </a:lnTo>
                <a:lnTo>
                  <a:pt x="0" y="0"/>
                </a:lnTo>
                <a:close/>
              </a:path>
            </a:pathLst>
          </a:custGeom>
          <a:solidFill>
            <a:schemeClr val="bg1">
              <a:lumMod val="95000"/>
            </a:schemeClr>
          </a:solidFill>
          <a:ln>
            <a:noFill/>
          </a:ln>
          <a:effectLst>
            <a:outerShdw dist="25400" dir="16200000" sx="101000" sy="101000"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4" name="íślíḋè-Rectangle 10"/>
          <p:cNvSpPr/>
          <p:nvPr>
            <p:custDataLst>
              <p:tags r:id="rId19"/>
            </p:custDataLst>
          </p:nvPr>
        </p:nvSpPr>
        <p:spPr>
          <a:xfrm>
            <a:off x="9572625" y="3085465"/>
            <a:ext cx="1880235" cy="1391285"/>
          </a:xfrm>
          <a:prstGeom prst="rect">
            <a:avLst/>
          </a:prstGeom>
        </p:spPr>
        <p:txBody>
          <a:bodyPr wrap="square">
            <a:noAutofit/>
          </a:bodyPr>
          <a:lstStyle/>
          <a:p>
            <a:pPr algn="ctr">
              <a:lnSpc>
                <a:spcPct val="120000"/>
              </a:lnSpc>
            </a:pPr>
            <a:r>
              <a:rPr lang="zh-CN" altLang="en-US" sz="1600">
                <a:cs typeface="+mn-ea"/>
                <a:sym typeface="+mn-lt"/>
              </a:rPr>
              <a:t>通过数据化运营，企业可以实现更加科学和有效的决策，从而在精细化运营、高效营销等方面取得更好的效果。</a:t>
            </a:r>
            <a:endParaRPr lang="zh-CN" altLang="en-US" sz="1600">
              <a:cs typeface="+mn-ea"/>
              <a:sym typeface="+mn-lt"/>
            </a:endParaRPr>
          </a:p>
        </p:txBody>
      </p:sp>
      <p:sp>
        <p:nvSpPr>
          <p:cNvPr id="45" name="íślíḋè-任意多边形 45"/>
          <p:cNvSpPr/>
          <p:nvPr>
            <p:custDataLst>
              <p:tags r:id="rId20"/>
            </p:custDataLst>
          </p:nvPr>
        </p:nvSpPr>
        <p:spPr>
          <a:xfrm>
            <a:off x="10322834" y="5091372"/>
            <a:ext cx="397659" cy="395755"/>
          </a:xfrm>
          <a:custGeom>
            <a:avLst/>
            <a:gdLst>
              <a:gd name="connsiteX0" fmla="*/ 173038 w 331788"/>
              <a:gd name="connsiteY0" fmla="*/ 204788 h 330200"/>
              <a:gd name="connsiteX1" fmla="*/ 185738 w 331788"/>
              <a:gd name="connsiteY1" fmla="*/ 215901 h 330200"/>
              <a:gd name="connsiteX2" fmla="*/ 173038 w 331788"/>
              <a:gd name="connsiteY2" fmla="*/ 227014 h 330200"/>
              <a:gd name="connsiteX3" fmla="*/ 160338 w 331788"/>
              <a:gd name="connsiteY3" fmla="*/ 215901 h 330200"/>
              <a:gd name="connsiteX4" fmla="*/ 173038 w 331788"/>
              <a:gd name="connsiteY4" fmla="*/ 204788 h 330200"/>
              <a:gd name="connsiteX5" fmla="*/ 169690 w 331788"/>
              <a:gd name="connsiteY5" fmla="*/ 184150 h 330200"/>
              <a:gd name="connsiteX6" fmla="*/ 165860 w 331788"/>
              <a:gd name="connsiteY6" fmla="*/ 188084 h 330200"/>
              <a:gd name="connsiteX7" fmla="*/ 165860 w 331788"/>
              <a:gd name="connsiteY7" fmla="*/ 192019 h 330200"/>
              <a:gd name="connsiteX8" fmla="*/ 160752 w 331788"/>
              <a:gd name="connsiteY8" fmla="*/ 194642 h 330200"/>
              <a:gd name="connsiteX9" fmla="*/ 158198 w 331788"/>
              <a:gd name="connsiteY9" fmla="*/ 192019 h 330200"/>
              <a:gd name="connsiteX10" fmla="*/ 154367 w 331788"/>
              <a:gd name="connsiteY10" fmla="*/ 192019 h 330200"/>
              <a:gd name="connsiteX11" fmla="*/ 149260 w 331788"/>
              <a:gd name="connsiteY11" fmla="*/ 197264 h 330200"/>
              <a:gd name="connsiteX12" fmla="*/ 149260 w 331788"/>
              <a:gd name="connsiteY12" fmla="*/ 201199 h 330200"/>
              <a:gd name="connsiteX13" fmla="*/ 153091 w 331788"/>
              <a:gd name="connsiteY13" fmla="*/ 203821 h 330200"/>
              <a:gd name="connsiteX14" fmla="*/ 150537 w 331788"/>
              <a:gd name="connsiteY14" fmla="*/ 211690 h 330200"/>
              <a:gd name="connsiteX15" fmla="*/ 145429 w 331788"/>
              <a:gd name="connsiteY15" fmla="*/ 211690 h 330200"/>
              <a:gd name="connsiteX16" fmla="*/ 142875 w 331788"/>
              <a:gd name="connsiteY16" fmla="*/ 211690 h 330200"/>
              <a:gd name="connsiteX17" fmla="*/ 142875 w 331788"/>
              <a:gd name="connsiteY17" fmla="*/ 219558 h 330200"/>
              <a:gd name="connsiteX18" fmla="*/ 145429 w 331788"/>
              <a:gd name="connsiteY18" fmla="*/ 222181 h 330200"/>
              <a:gd name="connsiteX19" fmla="*/ 150537 w 331788"/>
              <a:gd name="connsiteY19" fmla="*/ 222181 h 330200"/>
              <a:gd name="connsiteX20" fmla="*/ 153091 w 331788"/>
              <a:gd name="connsiteY20" fmla="*/ 227427 h 330200"/>
              <a:gd name="connsiteX21" fmla="*/ 149260 w 331788"/>
              <a:gd name="connsiteY21" fmla="*/ 231361 h 330200"/>
              <a:gd name="connsiteX22" fmla="*/ 149260 w 331788"/>
              <a:gd name="connsiteY22" fmla="*/ 235295 h 330200"/>
              <a:gd name="connsiteX23" fmla="*/ 154367 w 331788"/>
              <a:gd name="connsiteY23" fmla="*/ 239230 h 330200"/>
              <a:gd name="connsiteX24" fmla="*/ 158198 w 331788"/>
              <a:gd name="connsiteY24" fmla="*/ 239230 h 330200"/>
              <a:gd name="connsiteX25" fmla="*/ 160752 w 331788"/>
              <a:gd name="connsiteY25" fmla="*/ 236607 h 330200"/>
              <a:gd name="connsiteX26" fmla="*/ 165860 w 331788"/>
              <a:gd name="connsiteY26" fmla="*/ 239230 h 330200"/>
              <a:gd name="connsiteX27" fmla="*/ 165860 w 331788"/>
              <a:gd name="connsiteY27" fmla="*/ 243164 h 330200"/>
              <a:gd name="connsiteX28" fmla="*/ 169690 w 331788"/>
              <a:gd name="connsiteY28" fmla="*/ 244475 h 330200"/>
              <a:gd name="connsiteX29" fmla="*/ 176075 w 331788"/>
              <a:gd name="connsiteY29" fmla="*/ 244475 h 330200"/>
              <a:gd name="connsiteX30" fmla="*/ 178629 w 331788"/>
              <a:gd name="connsiteY30" fmla="*/ 243164 h 330200"/>
              <a:gd name="connsiteX31" fmla="*/ 178629 w 331788"/>
              <a:gd name="connsiteY31" fmla="*/ 239230 h 330200"/>
              <a:gd name="connsiteX32" fmla="*/ 185013 w 331788"/>
              <a:gd name="connsiteY32" fmla="*/ 236607 h 330200"/>
              <a:gd name="connsiteX33" fmla="*/ 187567 w 331788"/>
              <a:gd name="connsiteY33" fmla="*/ 239230 h 330200"/>
              <a:gd name="connsiteX34" fmla="*/ 191398 w 331788"/>
              <a:gd name="connsiteY34" fmla="*/ 239230 h 330200"/>
              <a:gd name="connsiteX35" fmla="*/ 196506 w 331788"/>
              <a:gd name="connsiteY35" fmla="*/ 233984 h 330200"/>
              <a:gd name="connsiteX36" fmla="*/ 196506 w 331788"/>
              <a:gd name="connsiteY36" fmla="*/ 231361 h 330200"/>
              <a:gd name="connsiteX37" fmla="*/ 192675 w 331788"/>
              <a:gd name="connsiteY37" fmla="*/ 227427 h 330200"/>
              <a:gd name="connsiteX38" fmla="*/ 195229 w 331788"/>
              <a:gd name="connsiteY38" fmla="*/ 222181 h 330200"/>
              <a:gd name="connsiteX39" fmla="*/ 200336 w 331788"/>
              <a:gd name="connsiteY39" fmla="*/ 222181 h 330200"/>
              <a:gd name="connsiteX40" fmla="*/ 201613 w 331788"/>
              <a:gd name="connsiteY40" fmla="*/ 219558 h 330200"/>
              <a:gd name="connsiteX41" fmla="*/ 201613 w 331788"/>
              <a:gd name="connsiteY41" fmla="*/ 211690 h 330200"/>
              <a:gd name="connsiteX42" fmla="*/ 200336 w 331788"/>
              <a:gd name="connsiteY42" fmla="*/ 211690 h 330200"/>
              <a:gd name="connsiteX43" fmla="*/ 195229 w 331788"/>
              <a:gd name="connsiteY43" fmla="*/ 211690 h 330200"/>
              <a:gd name="connsiteX44" fmla="*/ 192675 w 331788"/>
              <a:gd name="connsiteY44" fmla="*/ 203821 h 330200"/>
              <a:gd name="connsiteX45" fmla="*/ 196506 w 331788"/>
              <a:gd name="connsiteY45" fmla="*/ 199887 h 330200"/>
              <a:gd name="connsiteX46" fmla="*/ 196506 w 331788"/>
              <a:gd name="connsiteY46" fmla="*/ 197264 h 330200"/>
              <a:gd name="connsiteX47" fmla="*/ 191398 w 331788"/>
              <a:gd name="connsiteY47" fmla="*/ 192019 h 330200"/>
              <a:gd name="connsiteX48" fmla="*/ 187567 w 331788"/>
              <a:gd name="connsiteY48" fmla="*/ 192019 h 330200"/>
              <a:gd name="connsiteX49" fmla="*/ 185013 w 331788"/>
              <a:gd name="connsiteY49" fmla="*/ 194642 h 330200"/>
              <a:gd name="connsiteX50" fmla="*/ 178629 w 331788"/>
              <a:gd name="connsiteY50" fmla="*/ 192019 h 330200"/>
              <a:gd name="connsiteX51" fmla="*/ 178629 w 331788"/>
              <a:gd name="connsiteY51" fmla="*/ 188084 h 330200"/>
              <a:gd name="connsiteX52" fmla="*/ 176075 w 331788"/>
              <a:gd name="connsiteY52" fmla="*/ 184150 h 330200"/>
              <a:gd name="connsiteX53" fmla="*/ 169690 w 331788"/>
              <a:gd name="connsiteY53" fmla="*/ 184150 h 330200"/>
              <a:gd name="connsiteX54" fmla="*/ 123825 w 331788"/>
              <a:gd name="connsiteY54" fmla="*/ 165100 h 330200"/>
              <a:gd name="connsiteX55" fmla="*/ 123825 w 331788"/>
              <a:gd name="connsiteY55" fmla="*/ 176213 h 330200"/>
              <a:gd name="connsiteX56" fmla="*/ 223838 w 331788"/>
              <a:gd name="connsiteY56" fmla="*/ 176213 h 330200"/>
              <a:gd name="connsiteX57" fmla="*/ 223838 w 331788"/>
              <a:gd name="connsiteY57" fmla="*/ 165100 h 330200"/>
              <a:gd name="connsiteX58" fmla="*/ 123825 w 331788"/>
              <a:gd name="connsiteY58" fmla="*/ 146050 h 330200"/>
              <a:gd name="connsiteX59" fmla="*/ 123825 w 331788"/>
              <a:gd name="connsiteY59" fmla="*/ 155575 h 330200"/>
              <a:gd name="connsiteX60" fmla="*/ 223838 w 331788"/>
              <a:gd name="connsiteY60" fmla="*/ 155575 h 330200"/>
              <a:gd name="connsiteX61" fmla="*/ 223838 w 331788"/>
              <a:gd name="connsiteY61" fmla="*/ 146050 h 330200"/>
              <a:gd name="connsiteX62" fmla="*/ 123825 w 331788"/>
              <a:gd name="connsiteY62" fmla="*/ 131763 h 330200"/>
              <a:gd name="connsiteX63" fmla="*/ 123825 w 331788"/>
              <a:gd name="connsiteY63" fmla="*/ 139701 h 330200"/>
              <a:gd name="connsiteX64" fmla="*/ 166688 w 331788"/>
              <a:gd name="connsiteY64" fmla="*/ 139701 h 330200"/>
              <a:gd name="connsiteX65" fmla="*/ 166688 w 331788"/>
              <a:gd name="connsiteY65" fmla="*/ 131763 h 330200"/>
              <a:gd name="connsiteX66" fmla="*/ 123825 w 331788"/>
              <a:gd name="connsiteY66" fmla="*/ 115888 h 330200"/>
              <a:gd name="connsiteX67" fmla="*/ 123825 w 331788"/>
              <a:gd name="connsiteY67" fmla="*/ 122238 h 330200"/>
              <a:gd name="connsiteX68" fmla="*/ 166688 w 331788"/>
              <a:gd name="connsiteY68" fmla="*/ 122238 h 330200"/>
              <a:gd name="connsiteX69" fmla="*/ 166688 w 331788"/>
              <a:gd name="connsiteY69" fmla="*/ 115888 h 330200"/>
              <a:gd name="connsiteX70" fmla="*/ 179388 w 331788"/>
              <a:gd name="connsiteY70" fmla="*/ 100013 h 330200"/>
              <a:gd name="connsiteX71" fmla="*/ 179388 w 331788"/>
              <a:gd name="connsiteY71" fmla="*/ 139701 h 330200"/>
              <a:gd name="connsiteX72" fmla="*/ 223838 w 331788"/>
              <a:gd name="connsiteY72" fmla="*/ 139701 h 330200"/>
              <a:gd name="connsiteX73" fmla="*/ 223838 w 331788"/>
              <a:gd name="connsiteY73" fmla="*/ 100013 h 330200"/>
              <a:gd name="connsiteX74" fmla="*/ 123825 w 331788"/>
              <a:gd name="connsiteY74" fmla="*/ 100013 h 330200"/>
              <a:gd name="connsiteX75" fmla="*/ 123825 w 331788"/>
              <a:gd name="connsiteY75" fmla="*/ 106363 h 330200"/>
              <a:gd name="connsiteX76" fmla="*/ 166688 w 331788"/>
              <a:gd name="connsiteY76" fmla="*/ 106363 h 330200"/>
              <a:gd name="connsiteX77" fmla="*/ 166688 w 331788"/>
              <a:gd name="connsiteY77" fmla="*/ 100013 h 330200"/>
              <a:gd name="connsiteX78" fmla="*/ 106363 w 331788"/>
              <a:gd name="connsiteY78" fmla="*/ 76200 h 330200"/>
              <a:gd name="connsiteX79" fmla="*/ 238126 w 331788"/>
              <a:gd name="connsiteY79" fmla="*/ 76200 h 330200"/>
              <a:gd name="connsiteX80" fmla="*/ 238126 w 331788"/>
              <a:gd name="connsiteY80" fmla="*/ 254000 h 330200"/>
              <a:gd name="connsiteX81" fmla="*/ 106363 w 331788"/>
              <a:gd name="connsiteY81" fmla="*/ 254000 h 330200"/>
              <a:gd name="connsiteX82" fmla="*/ 103296 w 331788"/>
              <a:gd name="connsiteY82" fmla="*/ 65088 h 330200"/>
              <a:gd name="connsiteX83" fmla="*/ 96838 w 331788"/>
              <a:gd name="connsiteY83" fmla="*/ 71583 h 330200"/>
              <a:gd name="connsiteX84" fmla="*/ 96838 w 331788"/>
              <a:gd name="connsiteY84" fmla="*/ 258619 h 330200"/>
              <a:gd name="connsiteX85" fmla="*/ 103296 w 331788"/>
              <a:gd name="connsiteY85" fmla="*/ 265113 h 330200"/>
              <a:gd name="connsiteX86" fmla="*/ 242781 w 331788"/>
              <a:gd name="connsiteY86" fmla="*/ 265113 h 330200"/>
              <a:gd name="connsiteX87" fmla="*/ 246655 w 331788"/>
              <a:gd name="connsiteY87" fmla="*/ 263814 h 330200"/>
              <a:gd name="connsiteX88" fmla="*/ 247947 w 331788"/>
              <a:gd name="connsiteY88" fmla="*/ 263814 h 330200"/>
              <a:gd name="connsiteX89" fmla="*/ 247947 w 331788"/>
              <a:gd name="connsiteY89" fmla="*/ 262516 h 330200"/>
              <a:gd name="connsiteX90" fmla="*/ 249238 w 331788"/>
              <a:gd name="connsiteY90" fmla="*/ 258619 h 330200"/>
              <a:gd name="connsiteX91" fmla="*/ 249238 w 331788"/>
              <a:gd name="connsiteY91" fmla="*/ 71583 h 330200"/>
              <a:gd name="connsiteX92" fmla="*/ 242781 w 331788"/>
              <a:gd name="connsiteY92" fmla="*/ 65088 h 330200"/>
              <a:gd name="connsiteX93" fmla="*/ 103296 w 331788"/>
              <a:gd name="connsiteY93" fmla="*/ 65088 h 330200"/>
              <a:gd name="connsiteX94" fmla="*/ 165894 w 331788"/>
              <a:gd name="connsiteY94" fmla="*/ 0 h 330200"/>
              <a:gd name="connsiteX95" fmla="*/ 331788 w 331788"/>
              <a:gd name="connsiteY95" fmla="*/ 165100 h 330200"/>
              <a:gd name="connsiteX96" fmla="*/ 165894 w 331788"/>
              <a:gd name="connsiteY96" fmla="*/ 330200 h 330200"/>
              <a:gd name="connsiteX97" fmla="*/ 0 w 331788"/>
              <a:gd name="connsiteY97" fmla="*/ 165100 h 330200"/>
              <a:gd name="connsiteX98" fmla="*/ 165894 w 331788"/>
              <a:gd name="connsiteY98" fmla="*/ 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31788" h="330200">
                <a:moveTo>
                  <a:pt x="173038" y="204788"/>
                </a:moveTo>
                <a:cubicBezTo>
                  <a:pt x="180052" y="204788"/>
                  <a:pt x="185738" y="209763"/>
                  <a:pt x="185738" y="215901"/>
                </a:cubicBezTo>
                <a:cubicBezTo>
                  <a:pt x="185738" y="222039"/>
                  <a:pt x="180052" y="227014"/>
                  <a:pt x="173038" y="227014"/>
                </a:cubicBezTo>
                <a:cubicBezTo>
                  <a:pt x="166024" y="227014"/>
                  <a:pt x="160338" y="222039"/>
                  <a:pt x="160338" y="215901"/>
                </a:cubicBezTo>
                <a:cubicBezTo>
                  <a:pt x="160338" y="209763"/>
                  <a:pt x="166024" y="204788"/>
                  <a:pt x="173038" y="204788"/>
                </a:cubicBezTo>
                <a:close/>
                <a:moveTo>
                  <a:pt x="169690" y="184150"/>
                </a:moveTo>
                <a:cubicBezTo>
                  <a:pt x="168414" y="184150"/>
                  <a:pt x="165860" y="186773"/>
                  <a:pt x="165860" y="188084"/>
                </a:cubicBezTo>
                <a:cubicBezTo>
                  <a:pt x="165860" y="188084"/>
                  <a:pt x="165860" y="188084"/>
                  <a:pt x="165860" y="192019"/>
                </a:cubicBezTo>
                <a:cubicBezTo>
                  <a:pt x="165860" y="193330"/>
                  <a:pt x="162029" y="193330"/>
                  <a:pt x="160752" y="194642"/>
                </a:cubicBezTo>
                <a:cubicBezTo>
                  <a:pt x="160752" y="194642"/>
                  <a:pt x="160752" y="194642"/>
                  <a:pt x="158198" y="192019"/>
                </a:cubicBezTo>
                <a:cubicBezTo>
                  <a:pt x="156921" y="190707"/>
                  <a:pt x="155644" y="190707"/>
                  <a:pt x="154367" y="192019"/>
                </a:cubicBezTo>
                <a:cubicBezTo>
                  <a:pt x="154367" y="192019"/>
                  <a:pt x="154367" y="192019"/>
                  <a:pt x="149260" y="197264"/>
                </a:cubicBezTo>
                <a:cubicBezTo>
                  <a:pt x="149260" y="198576"/>
                  <a:pt x="149260" y="199887"/>
                  <a:pt x="149260" y="201199"/>
                </a:cubicBezTo>
                <a:cubicBezTo>
                  <a:pt x="149260" y="201199"/>
                  <a:pt x="149260" y="201199"/>
                  <a:pt x="153091" y="203821"/>
                </a:cubicBezTo>
                <a:cubicBezTo>
                  <a:pt x="151814" y="206444"/>
                  <a:pt x="150537" y="207756"/>
                  <a:pt x="150537" y="211690"/>
                </a:cubicBezTo>
                <a:cubicBezTo>
                  <a:pt x="150537" y="211690"/>
                  <a:pt x="150537" y="211690"/>
                  <a:pt x="145429" y="211690"/>
                </a:cubicBezTo>
                <a:cubicBezTo>
                  <a:pt x="144152" y="211690"/>
                  <a:pt x="142875" y="210379"/>
                  <a:pt x="142875" y="211690"/>
                </a:cubicBezTo>
                <a:cubicBezTo>
                  <a:pt x="142875" y="211690"/>
                  <a:pt x="142875" y="211690"/>
                  <a:pt x="142875" y="219558"/>
                </a:cubicBezTo>
                <a:cubicBezTo>
                  <a:pt x="142875" y="220870"/>
                  <a:pt x="144152" y="222181"/>
                  <a:pt x="145429" y="222181"/>
                </a:cubicBezTo>
                <a:cubicBezTo>
                  <a:pt x="145429" y="222181"/>
                  <a:pt x="145429" y="222181"/>
                  <a:pt x="150537" y="222181"/>
                </a:cubicBezTo>
                <a:cubicBezTo>
                  <a:pt x="150537" y="224804"/>
                  <a:pt x="151814" y="226115"/>
                  <a:pt x="153091" y="227427"/>
                </a:cubicBezTo>
                <a:cubicBezTo>
                  <a:pt x="153091" y="227427"/>
                  <a:pt x="153091" y="227427"/>
                  <a:pt x="149260" y="231361"/>
                </a:cubicBezTo>
                <a:cubicBezTo>
                  <a:pt x="147983" y="232673"/>
                  <a:pt x="147983" y="233984"/>
                  <a:pt x="149260" y="235295"/>
                </a:cubicBezTo>
                <a:cubicBezTo>
                  <a:pt x="149260" y="235295"/>
                  <a:pt x="149260" y="235295"/>
                  <a:pt x="154367" y="239230"/>
                </a:cubicBezTo>
                <a:cubicBezTo>
                  <a:pt x="155644" y="240541"/>
                  <a:pt x="156921" y="240541"/>
                  <a:pt x="158198" y="239230"/>
                </a:cubicBezTo>
                <a:cubicBezTo>
                  <a:pt x="158198" y="239230"/>
                  <a:pt x="158198" y="239230"/>
                  <a:pt x="160752" y="236607"/>
                </a:cubicBezTo>
                <a:cubicBezTo>
                  <a:pt x="162029" y="237918"/>
                  <a:pt x="165860" y="239230"/>
                  <a:pt x="165860" y="239230"/>
                </a:cubicBezTo>
                <a:cubicBezTo>
                  <a:pt x="165860" y="239230"/>
                  <a:pt x="165860" y="239230"/>
                  <a:pt x="165860" y="243164"/>
                </a:cubicBezTo>
                <a:cubicBezTo>
                  <a:pt x="165860" y="244475"/>
                  <a:pt x="168414" y="244475"/>
                  <a:pt x="169690" y="244475"/>
                </a:cubicBezTo>
                <a:cubicBezTo>
                  <a:pt x="169690" y="244475"/>
                  <a:pt x="169690" y="244475"/>
                  <a:pt x="176075" y="244475"/>
                </a:cubicBezTo>
                <a:cubicBezTo>
                  <a:pt x="177352" y="244475"/>
                  <a:pt x="178629" y="244475"/>
                  <a:pt x="178629" y="243164"/>
                </a:cubicBezTo>
                <a:cubicBezTo>
                  <a:pt x="178629" y="243164"/>
                  <a:pt x="178629" y="243164"/>
                  <a:pt x="178629" y="239230"/>
                </a:cubicBezTo>
                <a:cubicBezTo>
                  <a:pt x="182460" y="239230"/>
                  <a:pt x="182460" y="237918"/>
                  <a:pt x="185013" y="236607"/>
                </a:cubicBezTo>
                <a:cubicBezTo>
                  <a:pt x="185013" y="236607"/>
                  <a:pt x="185013" y="236607"/>
                  <a:pt x="187567" y="239230"/>
                </a:cubicBezTo>
                <a:cubicBezTo>
                  <a:pt x="188844" y="240541"/>
                  <a:pt x="190121" y="240541"/>
                  <a:pt x="191398" y="239230"/>
                </a:cubicBezTo>
                <a:cubicBezTo>
                  <a:pt x="191398" y="239230"/>
                  <a:pt x="191398" y="239230"/>
                  <a:pt x="196506" y="233984"/>
                </a:cubicBezTo>
                <a:cubicBezTo>
                  <a:pt x="196506" y="233984"/>
                  <a:pt x="196506" y="232673"/>
                  <a:pt x="196506" y="231361"/>
                </a:cubicBezTo>
                <a:cubicBezTo>
                  <a:pt x="196506" y="231361"/>
                  <a:pt x="196506" y="231361"/>
                  <a:pt x="192675" y="227427"/>
                </a:cubicBezTo>
                <a:cubicBezTo>
                  <a:pt x="193952" y="226115"/>
                  <a:pt x="195229" y="224804"/>
                  <a:pt x="195229" y="222181"/>
                </a:cubicBezTo>
                <a:cubicBezTo>
                  <a:pt x="195229" y="222181"/>
                  <a:pt x="195229" y="222181"/>
                  <a:pt x="200336" y="222181"/>
                </a:cubicBezTo>
                <a:cubicBezTo>
                  <a:pt x="201613" y="222181"/>
                  <a:pt x="201613" y="220870"/>
                  <a:pt x="201613" y="219558"/>
                </a:cubicBezTo>
                <a:lnTo>
                  <a:pt x="201613" y="211690"/>
                </a:lnTo>
                <a:cubicBezTo>
                  <a:pt x="201613" y="210379"/>
                  <a:pt x="201613" y="211690"/>
                  <a:pt x="200336" y="211690"/>
                </a:cubicBezTo>
                <a:cubicBezTo>
                  <a:pt x="200336" y="211690"/>
                  <a:pt x="200336" y="211690"/>
                  <a:pt x="195229" y="211690"/>
                </a:cubicBezTo>
                <a:cubicBezTo>
                  <a:pt x="195229" y="207756"/>
                  <a:pt x="193952" y="206444"/>
                  <a:pt x="192675" y="203821"/>
                </a:cubicBezTo>
                <a:cubicBezTo>
                  <a:pt x="192675" y="203821"/>
                  <a:pt x="192675" y="203821"/>
                  <a:pt x="196506" y="199887"/>
                </a:cubicBezTo>
                <a:cubicBezTo>
                  <a:pt x="196506" y="199887"/>
                  <a:pt x="196506" y="198576"/>
                  <a:pt x="196506" y="197264"/>
                </a:cubicBezTo>
                <a:cubicBezTo>
                  <a:pt x="196506" y="197264"/>
                  <a:pt x="196506" y="197264"/>
                  <a:pt x="191398" y="192019"/>
                </a:cubicBezTo>
                <a:cubicBezTo>
                  <a:pt x="190121" y="190707"/>
                  <a:pt x="188844" y="190707"/>
                  <a:pt x="187567" y="192019"/>
                </a:cubicBezTo>
                <a:cubicBezTo>
                  <a:pt x="187567" y="192019"/>
                  <a:pt x="187567" y="192019"/>
                  <a:pt x="185013" y="194642"/>
                </a:cubicBezTo>
                <a:cubicBezTo>
                  <a:pt x="182460" y="193330"/>
                  <a:pt x="182460" y="193330"/>
                  <a:pt x="178629" y="192019"/>
                </a:cubicBezTo>
                <a:cubicBezTo>
                  <a:pt x="178629" y="192019"/>
                  <a:pt x="178629" y="192019"/>
                  <a:pt x="178629" y="188084"/>
                </a:cubicBezTo>
                <a:cubicBezTo>
                  <a:pt x="178629" y="186773"/>
                  <a:pt x="177352" y="184150"/>
                  <a:pt x="176075" y="184150"/>
                </a:cubicBezTo>
                <a:cubicBezTo>
                  <a:pt x="176075" y="184150"/>
                  <a:pt x="176075" y="184150"/>
                  <a:pt x="169690" y="184150"/>
                </a:cubicBezTo>
                <a:close/>
                <a:moveTo>
                  <a:pt x="123825" y="165100"/>
                </a:moveTo>
                <a:lnTo>
                  <a:pt x="123825" y="176213"/>
                </a:lnTo>
                <a:lnTo>
                  <a:pt x="223838" y="176213"/>
                </a:lnTo>
                <a:lnTo>
                  <a:pt x="223838" y="165100"/>
                </a:lnTo>
                <a:close/>
                <a:moveTo>
                  <a:pt x="123825" y="146050"/>
                </a:moveTo>
                <a:lnTo>
                  <a:pt x="123825" y="155575"/>
                </a:lnTo>
                <a:lnTo>
                  <a:pt x="223838" y="155575"/>
                </a:lnTo>
                <a:lnTo>
                  <a:pt x="223838" y="146050"/>
                </a:lnTo>
                <a:close/>
                <a:moveTo>
                  <a:pt x="123825" y="131763"/>
                </a:moveTo>
                <a:lnTo>
                  <a:pt x="123825" y="139701"/>
                </a:lnTo>
                <a:lnTo>
                  <a:pt x="166688" y="139701"/>
                </a:lnTo>
                <a:lnTo>
                  <a:pt x="166688" y="131763"/>
                </a:lnTo>
                <a:close/>
                <a:moveTo>
                  <a:pt x="123825" y="115888"/>
                </a:moveTo>
                <a:lnTo>
                  <a:pt x="123825" y="122238"/>
                </a:lnTo>
                <a:lnTo>
                  <a:pt x="166688" y="122238"/>
                </a:lnTo>
                <a:lnTo>
                  <a:pt x="166688" y="115888"/>
                </a:lnTo>
                <a:close/>
                <a:moveTo>
                  <a:pt x="179388" y="100013"/>
                </a:moveTo>
                <a:lnTo>
                  <a:pt x="179388" y="139701"/>
                </a:lnTo>
                <a:lnTo>
                  <a:pt x="223838" y="139701"/>
                </a:lnTo>
                <a:lnTo>
                  <a:pt x="223838" y="100013"/>
                </a:lnTo>
                <a:close/>
                <a:moveTo>
                  <a:pt x="123825" y="100013"/>
                </a:moveTo>
                <a:lnTo>
                  <a:pt x="123825" y="106363"/>
                </a:lnTo>
                <a:lnTo>
                  <a:pt x="166688" y="106363"/>
                </a:lnTo>
                <a:lnTo>
                  <a:pt x="166688" y="100013"/>
                </a:lnTo>
                <a:close/>
                <a:moveTo>
                  <a:pt x="106363" y="76200"/>
                </a:moveTo>
                <a:lnTo>
                  <a:pt x="238126" y="76200"/>
                </a:lnTo>
                <a:lnTo>
                  <a:pt x="238126" y="254000"/>
                </a:lnTo>
                <a:lnTo>
                  <a:pt x="106363" y="254000"/>
                </a:lnTo>
                <a:close/>
                <a:moveTo>
                  <a:pt x="103296" y="65088"/>
                </a:moveTo>
                <a:cubicBezTo>
                  <a:pt x="99421" y="65088"/>
                  <a:pt x="96838" y="67686"/>
                  <a:pt x="96838" y="71583"/>
                </a:cubicBezTo>
                <a:cubicBezTo>
                  <a:pt x="96838" y="71583"/>
                  <a:pt x="96838" y="71583"/>
                  <a:pt x="96838" y="258619"/>
                </a:cubicBezTo>
                <a:cubicBezTo>
                  <a:pt x="96838" y="262516"/>
                  <a:pt x="99421" y="265113"/>
                  <a:pt x="103296" y="265113"/>
                </a:cubicBezTo>
                <a:cubicBezTo>
                  <a:pt x="103296" y="265113"/>
                  <a:pt x="103296" y="265113"/>
                  <a:pt x="242781" y="265113"/>
                </a:cubicBezTo>
                <a:cubicBezTo>
                  <a:pt x="245364" y="265113"/>
                  <a:pt x="246655" y="263814"/>
                  <a:pt x="246655" y="263814"/>
                </a:cubicBezTo>
                <a:cubicBezTo>
                  <a:pt x="246655" y="263814"/>
                  <a:pt x="247947" y="263814"/>
                  <a:pt x="247947" y="263814"/>
                </a:cubicBezTo>
                <a:cubicBezTo>
                  <a:pt x="247947" y="262516"/>
                  <a:pt x="247947" y="262516"/>
                  <a:pt x="247947" y="262516"/>
                </a:cubicBezTo>
                <a:cubicBezTo>
                  <a:pt x="247947" y="262516"/>
                  <a:pt x="249238" y="261217"/>
                  <a:pt x="249238" y="258619"/>
                </a:cubicBezTo>
                <a:lnTo>
                  <a:pt x="249238" y="71583"/>
                </a:lnTo>
                <a:cubicBezTo>
                  <a:pt x="249238" y="67686"/>
                  <a:pt x="246655" y="65088"/>
                  <a:pt x="242781" y="65088"/>
                </a:cubicBezTo>
                <a:cubicBezTo>
                  <a:pt x="242781" y="65088"/>
                  <a:pt x="242781" y="65088"/>
                  <a:pt x="103296" y="65088"/>
                </a:cubicBezTo>
                <a:close/>
                <a:moveTo>
                  <a:pt x="165894" y="0"/>
                </a:moveTo>
                <a:cubicBezTo>
                  <a:pt x="257515" y="0"/>
                  <a:pt x="331788" y="73918"/>
                  <a:pt x="331788" y="165100"/>
                </a:cubicBezTo>
                <a:cubicBezTo>
                  <a:pt x="331788" y="256282"/>
                  <a:pt x="257515" y="330200"/>
                  <a:pt x="165894" y="330200"/>
                </a:cubicBezTo>
                <a:cubicBezTo>
                  <a:pt x="74273" y="330200"/>
                  <a:pt x="0" y="256282"/>
                  <a:pt x="0" y="165100"/>
                </a:cubicBezTo>
                <a:cubicBezTo>
                  <a:pt x="0" y="73918"/>
                  <a:pt x="74273" y="0"/>
                  <a:pt x="165894" y="0"/>
                </a:cubicBezTo>
                <a:close/>
              </a:path>
            </a:pathLst>
          </a:custGeom>
          <a:solidFill>
            <a:schemeClr val="accent5"/>
          </a:solidFill>
          <a:ln w="12700">
            <a:miter lim="400000"/>
          </a:ln>
        </p:spPr>
        <p:txBody>
          <a:bodyPr anchor="ctr"/>
          <a:lstStyle/>
          <a:p>
            <a:pPr algn="ctr"/>
            <a:endParaRPr>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zh-CN" altLang="en-US" dirty="0">
                <a:latin typeface="+mn-lt"/>
                <a:ea typeface="+mn-ea"/>
                <a:cs typeface="+mn-ea"/>
                <a:sym typeface="+mn-lt"/>
              </a:rPr>
              <a:t> </a:t>
            </a:r>
            <a:r>
              <a:rPr lang="zh-CN" altLang="en-US" dirty="0" smtClean="0">
                <a:latin typeface="+mn-lt"/>
                <a:ea typeface="+mn-ea"/>
                <a:cs typeface="+mn-ea"/>
                <a:sym typeface="+mn-lt"/>
              </a:rPr>
              <a:t>任务实战</a:t>
            </a:r>
            <a:r>
              <a:rPr lang="en-US" altLang="zh-CN" dirty="0" smtClean="0">
                <a:latin typeface="+mn-lt"/>
                <a:ea typeface="+mn-ea"/>
                <a:cs typeface="+mn-ea"/>
                <a:sym typeface="+mn-lt"/>
              </a:rPr>
              <a:t>1</a:t>
            </a:r>
            <a:r>
              <a:rPr lang="zh-CN" altLang="en-US" dirty="0">
                <a:latin typeface="+mn-lt"/>
                <a:ea typeface="+mn-ea"/>
                <a:cs typeface="+mn-ea"/>
                <a:sym typeface="+mn-lt"/>
              </a:rPr>
              <a:t>：采集店铺近一个月的销售数据</a:t>
            </a:r>
            <a:endParaRPr lang="zh-CN" altLang="en-US" dirty="0">
              <a:latin typeface="+mn-lt"/>
              <a:ea typeface="+mn-ea"/>
              <a:cs typeface="+mn-ea"/>
              <a:sym typeface="+mn-lt"/>
            </a:endParaRPr>
          </a:p>
        </p:txBody>
      </p:sp>
      <p:sp>
        <p:nvSpPr>
          <p:cNvPr id="7" name="文本框 5"/>
          <p:cNvSpPr txBox="1">
            <a:spLocks noChangeArrowheads="1"/>
          </p:cNvSpPr>
          <p:nvPr>
            <p:custDataLst>
              <p:tags r:id="rId2"/>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任务实施</a:t>
            </a:r>
            <a:endParaRPr lang="zh-CN" altLang="en-US" sz="2400" b="1" dirty="0" smtClean="0">
              <a:solidFill>
                <a:schemeClr val="accent1"/>
              </a:solidFill>
              <a:latin typeface="+mn-lt"/>
              <a:ea typeface="+mn-ea"/>
              <a:cs typeface="+mn-ea"/>
              <a:sym typeface="+mn-lt"/>
            </a:endParaRPr>
          </a:p>
        </p:txBody>
      </p:sp>
      <p:sp>
        <p:nvSpPr>
          <p:cNvPr id="6" name="矩形 5"/>
          <p:cNvSpPr/>
          <p:nvPr>
            <p:custDataLst>
              <p:tags r:id="rId3"/>
            </p:custDataLst>
          </p:nvPr>
        </p:nvSpPr>
        <p:spPr>
          <a:xfrm>
            <a:off x="2539365" y="6001385"/>
            <a:ext cx="6697980" cy="43370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custDataLst>
              <p:tags r:id="rId4"/>
            </p:custDataLst>
          </p:nvPr>
        </p:nvSpPr>
        <p:spPr>
          <a:xfrm>
            <a:off x="2539365" y="6001385"/>
            <a:ext cx="6697980" cy="368300"/>
          </a:xfrm>
          <a:prstGeom prst="rect">
            <a:avLst/>
          </a:prstGeom>
          <a:noFill/>
        </p:spPr>
        <p:txBody>
          <a:bodyPr wrap="square" rtlCol="0">
            <a:spAutoFit/>
          </a:bodyPr>
          <a:lstStyle/>
          <a:p>
            <a:pPr algn="ctr"/>
            <a:r>
              <a:rPr lang="zh-CN" altLang="en-US" sz="1800" dirty="0" smtClean="0"/>
              <a:t>（</a:t>
            </a:r>
            <a:r>
              <a:rPr lang="en-US" altLang="zh-CN" sz="1800" dirty="0" smtClean="0"/>
              <a:t>1</a:t>
            </a:r>
            <a:r>
              <a:rPr lang="zh-CN" altLang="en-US" sz="1800" dirty="0" smtClean="0"/>
              <a:t>）选择需要采集的数据类型</a:t>
            </a:r>
            <a:endParaRPr lang="zh-CN" altLang="en-US" sz="1800" dirty="0" smtClean="0"/>
          </a:p>
        </p:txBody>
      </p:sp>
      <p:pic>
        <p:nvPicPr>
          <p:cNvPr id="10" name="图片 9"/>
          <p:cNvPicPr>
            <a:picLocks noChangeAspect="1"/>
          </p:cNvPicPr>
          <p:nvPr>
            <p:custDataLst>
              <p:tags r:id="rId5"/>
            </p:custDataLst>
          </p:nvPr>
        </p:nvPicPr>
        <p:blipFill>
          <a:blip r:embed="rId6"/>
          <a:stretch>
            <a:fillRect/>
          </a:stretch>
        </p:blipFill>
        <p:spPr>
          <a:xfrm>
            <a:off x="2540000" y="1397000"/>
            <a:ext cx="6697345" cy="43230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zh-CN" altLang="en-US" dirty="0">
                <a:latin typeface="+mn-lt"/>
                <a:ea typeface="+mn-ea"/>
                <a:cs typeface="+mn-ea"/>
                <a:sym typeface="+mn-lt"/>
              </a:rPr>
              <a:t> </a:t>
            </a:r>
            <a:r>
              <a:rPr lang="zh-CN" altLang="en-US" dirty="0" smtClean="0">
                <a:latin typeface="+mn-lt"/>
                <a:ea typeface="+mn-ea"/>
                <a:cs typeface="+mn-ea"/>
                <a:sym typeface="+mn-lt"/>
              </a:rPr>
              <a:t>任务实战</a:t>
            </a:r>
            <a:r>
              <a:rPr lang="en-US" altLang="zh-CN" dirty="0" smtClean="0">
                <a:latin typeface="+mn-lt"/>
                <a:ea typeface="+mn-ea"/>
                <a:cs typeface="+mn-ea"/>
                <a:sym typeface="+mn-lt"/>
              </a:rPr>
              <a:t>1</a:t>
            </a:r>
            <a:r>
              <a:rPr lang="zh-CN" altLang="en-US" dirty="0">
                <a:latin typeface="+mn-lt"/>
                <a:ea typeface="+mn-ea"/>
                <a:cs typeface="+mn-ea"/>
                <a:sym typeface="+mn-lt"/>
              </a:rPr>
              <a:t>：采集店铺近一个月的销售数据</a:t>
            </a:r>
            <a:endParaRPr lang="zh-CN" altLang="en-US" dirty="0">
              <a:latin typeface="+mn-lt"/>
              <a:ea typeface="+mn-ea"/>
              <a:cs typeface="+mn-ea"/>
              <a:sym typeface="+mn-lt"/>
            </a:endParaRPr>
          </a:p>
        </p:txBody>
      </p:sp>
      <p:sp>
        <p:nvSpPr>
          <p:cNvPr id="7" name="文本框 5"/>
          <p:cNvSpPr txBox="1">
            <a:spLocks noChangeArrowheads="1"/>
          </p:cNvSpPr>
          <p:nvPr>
            <p:custDataLst>
              <p:tags r:id="rId2"/>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任务实施</a:t>
            </a:r>
            <a:endParaRPr lang="zh-CN" altLang="en-US" sz="2400" b="1" dirty="0" smtClean="0">
              <a:solidFill>
                <a:schemeClr val="accent1"/>
              </a:solidFill>
              <a:latin typeface="+mn-lt"/>
              <a:ea typeface="+mn-ea"/>
              <a:cs typeface="+mn-ea"/>
              <a:sym typeface="+mn-lt"/>
            </a:endParaRPr>
          </a:p>
        </p:txBody>
      </p:sp>
      <p:sp>
        <p:nvSpPr>
          <p:cNvPr id="6" name="矩形 5"/>
          <p:cNvSpPr/>
          <p:nvPr>
            <p:custDataLst>
              <p:tags r:id="rId3"/>
            </p:custDataLst>
          </p:nvPr>
        </p:nvSpPr>
        <p:spPr>
          <a:xfrm>
            <a:off x="353060" y="4952274"/>
            <a:ext cx="11427460" cy="43370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custDataLst>
              <p:tags r:id="rId4"/>
            </p:custDataLst>
          </p:nvPr>
        </p:nvSpPr>
        <p:spPr>
          <a:xfrm>
            <a:off x="478790" y="4952274"/>
            <a:ext cx="11301730" cy="368300"/>
          </a:xfrm>
          <a:prstGeom prst="rect">
            <a:avLst/>
          </a:prstGeom>
          <a:noFill/>
        </p:spPr>
        <p:txBody>
          <a:bodyPr wrap="square" rtlCol="0">
            <a:spAutoFit/>
          </a:bodyPr>
          <a:lstStyle/>
          <a:p>
            <a:r>
              <a:rPr lang="en-US" altLang="zh-CN" sz="1800" dirty="0" smtClean="0"/>
              <a:t>                      </a:t>
            </a:r>
            <a:r>
              <a:rPr lang="zh-CN" altLang="en-US" sz="1800" dirty="0" smtClean="0"/>
              <a:t>（</a:t>
            </a:r>
            <a:r>
              <a:rPr lang="en-US" altLang="zh-CN" sz="1800" dirty="0" smtClean="0"/>
              <a:t>2</a:t>
            </a:r>
            <a:r>
              <a:rPr lang="zh-CN" altLang="en-US" sz="1800" dirty="0" smtClean="0"/>
              <a:t>）调整数据时间段       </a:t>
            </a:r>
            <a:r>
              <a:rPr lang="en-US" altLang="zh-CN" sz="1800" dirty="0" smtClean="0"/>
              <a:t>                                                   </a:t>
            </a:r>
            <a:r>
              <a:rPr lang="zh-CN" altLang="en-US" sz="1800" dirty="0" smtClean="0"/>
              <a:t>  （</a:t>
            </a:r>
            <a:r>
              <a:rPr lang="en-US" altLang="zh-CN" sz="1800" dirty="0" smtClean="0"/>
              <a:t>3</a:t>
            </a:r>
            <a:r>
              <a:rPr lang="zh-CN" altLang="en-US" sz="1800" dirty="0" smtClean="0"/>
              <a:t>）下载数据</a:t>
            </a:r>
            <a:endParaRPr lang="zh-CN" altLang="en-US" sz="1800" dirty="0" smtClean="0"/>
          </a:p>
        </p:txBody>
      </p:sp>
      <p:pic>
        <p:nvPicPr>
          <p:cNvPr id="8" name="图片 7"/>
          <p:cNvPicPr>
            <a:picLocks noChangeAspect="1"/>
          </p:cNvPicPr>
          <p:nvPr>
            <p:custDataLst>
              <p:tags r:id="rId5"/>
            </p:custDataLst>
          </p:nvPr>
        </p:nvPicPr>
        <p:blipFill>
          <a:blip r:embed="rId6"/>
          <a:stretch>
            <a:fillRect/>
          </a:stretch>
        </p:blipFill>
        <p:spPr>
          <a:xfrm>
            <a:off x="353060" y="2256064"/>
            <a:ext cx="5753735" cy="2564130"/>
          </a:xfrm>
          <a:prstGeom prst="rect">
            <a:avLst/>
          </a:prstGeom>
        </p:spPr>
      </p:pic>
      <p:pic>
        <p:nvPicPr>
          <p:cNvPr id="9" name="图片 8"/>
          <p:cNvPicPr>
            <a:picLocks noChangeAspect="1"/>
          </p:cNvPicPr>
          <p:nvPr>
            <p:custDataLst>
              <p:tags r:id="rId7"/>
            </p:custDataLst>
          </p:nvPr>
        </p:nvPicPr>
        <p:blipFill>
          <a:blip r:embed="rId8"/>
          <a:stretch>
            <a:fillRect/>
          </a:stretch>
        </p:blipFill>
        <p:spPr>
          <a:xfrm>
            <a:off x="6268720" y="2235109"/>
            <a:ext cx="5596255" cy="25850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zh-CN" altLang="en-US" dirty="0">
                <a:latin typeface="+mn-lt"/>
                <a:ea typeface="+mn-ea"/>
                <a:cs typeface="+mn-ea"/>
                <a:sym typeface="+mn-lt"/>
              </a:rPr>
              <a:t> </a:t>
            </a:r>
            <a:r>
              <a:rPr lang="zh-CN" altLang="en-US" dirty="0" smtClean="0">
                <a:latin typeface="+mn-lt"/>
                <a:ea typeface="+mn-ea"/>
                <a:cs typeface="+mn-ea"/>
                <a:sym typeface="+mn-lt"/>
              </a:rPr>
              <a:t>任务实战</a:t>
            </a:r>
            <a:r>
              <a:rPr lang="en-US" altLang="zh-CN" dirty="0" smtClean="0">
                <a:latin typeface="+mn-lt"/>
                <a:ea typeface="+mn-ea"/>
                <a:cs typeface="+mn-ea"/>
                <a:sym typeface="+mn-lt"/>
              </a:rPr>
              <a:t>2</a:t>
            </a:r>
            <a:r>
              <a:rPr lang="zh-CN" altLang="en-US" dirty="0">
                <a:latin typeface="+mn-lt"/>
                <a:ea typeface="+mn-ea"/>
                <a:cs typeface="+mn-ea"/>
                <a:sym typeface="+mn-lt"/>
              </a:rPr>
              <a:t>：整理采集到的销售数据</a:t>
            </a:r>
            <a:endParaRPr lang="zh-CN" altLang="en-US" dirty="0">
              <a:latin typeface="+mn-lt"/>
              <a:ea typeface="+mn-ea"/>
              <a:cs typeface="+mn-ea"/>
              <a:sym typeface="+mn-lt"/>
            </a:endParaRPr>
          </a:p>
        </p:txBody>
      </p:sp>
      <p:sp>
        <p:nvSpPr>
          <p:cNvPr id="7" name="文本框 5"/>
          <p:cNvSpPr txBox="1">
            <a:spLocks noChangeArrowheads="1"/>
          </p:cNvSpPr>
          <p:nvPr>
            <p:custDataLst>
              <p:tags r:id="rId2"/>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任务实施</a:t>
            </a:r>
            <a:endParaRPr lang="zh-CN" altLang="en-US" sz="2400" b="1" dirty="0" smtClean="0">
              <a:solidFill>
                <a:schemeClr val="accent1"/>
              </a:solidFill>
              <a:latin typeface="+mn-lt"/>
              <a:ea typeface="+mn-ea"/>
              <a:cs typeface="+mn-ea"/>
              <a:sym typeface="+mn-lt"/>
            </a:endParaRPr>
          </a:p>
        </p:txBody>
      </p:sp>
      <p:sp>
        <p:nvSpPr>
          <p:cNvPr id="6" name="矩形 5"/>
          <p:cNvSpPr/>
          <p:nvPr>
            <p:custDataLst>
              <p:tags r:id="rId3"/>
            </p:custDataLst>
          </p:nvPr>
        </p:nvSpPr>
        <p:spPr>
          <a:xfrm>
            <a:off x="-21964" y="2057400"/>
            <a:ext cx="12212377" cy="35901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custDataLst>
              <p:tags r:id="rId4"/>
            </p:custDataLst>
          </p:nvPr>
        </p:nvSpPr>
        <p:spPr>
          <a:xfrm>
            <a:off x="-575310" y="5731047"/>
            <a:ext cx="12983210" cy="368300"/>
          </a:xfrm>
          <a:prstGeom prst="rect">
            <a:avLst/>
          </a:prstGeom>
          <a:noFill/>
        </p:spPr>
        <p:txBody>
          <a:bodyPr wrap="square" rtlCol="0">
            <a:spAutoFit/>
          </a:bodyPr>
          <a:lstStyle/>
          <a:p>
            <a:r>
              <a:rPr lang="en-US" altLang="zh-CN" sz="1800" dirty="0" smtClean="0"/>
              <a:t>                      </a:t>
            </a:r>
            <a:r>
              <a:rPr lang="zh-CN" altLang="en-US" sz="1800" dirty="0" smtClean="0"/>
              <a:t>（</a:t>
            </a:r>
            <a:r>
              <a:rPr lang="en-US" altLang="zh-CN" sz="1800" dirty="0" smtClean="0"/>
              <a:t>1</a:t>
            </a:r>
            <a:r>
              <a:rPr lang="zh-CN" altLang="en-US" sz="1800" dirty="0" smtClean="0"/>
              <a:t>）调整列宽和行高       </a:t>
            </a:r>
            <a:r>
              <a:rPr lang="en-US" altLang="zh-CN" sz="1800" dirty="0" smtClean="0"/>
              <a:t>           </a:t>
            </a:r>
            <a:r>
              <a:rPr lang="en-US" altLang="zh-CN" sz="1800" dirty="0" smtClean="0"/>
              <a:t>            </a:t>
            </a:r>
            <a:r>
              <a:rPr lang="zh-CN" altLang="en-US" sz="1800" dirty="0" smtClean="0"/>
              <a:t>  </a:t>
            </a:r>
            <a:r>
              <a:rPr lang="zh-CN" altLang="en-US" sz="1800" dirty="0" smtClean="0"/>
              <a:t>（</a:t>
            </a:r>
            <a:r>
              <a:rPr lang="en-US" altLang="zh-CN" sz="1800" dirty="0" smtClean="0"/>
              <a:t>2</a:t>
            </a:r>
            <a:r>
              <a:rPr lang="zh-CN" altLang="en-US" sz="1800" dirty="0" smtClean="0"/>
              <a:t>）设置</a:t>
            </a:r>
            <a:r>
              <a:rPr lang="zh-CN" altLang="en-US" sz="1800" dirty="0"/>
              <a:t>数据类型 </a:t>
            </a:r>
            <a:r>
              <a:rPr lang="zh-CN" altLang="en-US" sz="1800" dirty="0" smtClean="0"/>
              <a:t>                                （</a:t>
            </a:r>
            <a:r>
              <a:rPr lang="en-US" altLang="zh-CN" sz="1800" dirty="0"/>
              <a:t>3</a:t>
            </a:r>
            <a:r>
              <a:rPr lang="zh-CN" altLang="en-US" sz="1800" dirty="0"/>
              <a:t>）调整列宽和行高</a:t>
            </a:r>
            <a:endParaRPr lang="zh-CN" altLang="en-US" sz="1800" dirty="0" smtClean="0"/>
          </a:p>
        </p:txBody>
      </p:sp>
      <p:pic>
        <p:nvPicPr>
          <p:cNvPr id="10" name="图片 9"/>
          <p:cNvPicPr>
            <a:picLocks noChangeAspect="1"/>
          </p:cNvPicPr>
          <p:nvPr>
            <p:custDataLst>
              <p:tags r:id="rId5"/>
            </p:custDataLst>
          </p:nvPr>
        </p:nvPicPr>
        <p:blipFill>
          <a:blip r:embed="rId6"/>
          <a:stretch>
            <a:fillRect/>
          </a:stretch>
        </p:blipFill>
        <p:spPr>
          <a:xfrm>
            <a:off x="353060" y="2552699"/>
            <a:ext cx="3822961" cy="2699385"/>
          </a:xfrm>
          <a:prstGeom prst="rect">
            <a:avLst/>
          </a:prstGeom>
        </p:spPr>
      </p:pic>
      <p:pic>
        <p:nvPicPr>
          <p:cNvPr id="11" name="图片 10"/>
          <p:cNvPicPr>
            <a:picLocks noChangeAspect="1"/>
          </p:cNvPicPr>
          <p:nvPr>
            <p:custDataLst>
              <p:tags r:id="rId7"/>
            </p:custDataLst>
          </p:nvPr>
        </p:nvPicPr>
        <p:blipFill rotWithShape="1">
          <a:blip r:embed="rId8"/>
          <a:srcRect r="35504"/>
          <a:stretch>
            <a:fillRect/>
          </a:stretch>
        </p:blipFill>
        <p:spPr>
          <a:xfrm>
            <a:off x="4449187" y="2552699"/>
            <a:ext cx="3723640" cy="2699385"/>
          </a:xfrm>
          <a:prstGeom prst="rect">
            <a:avLst/>
          </a:prstGeom>
        </p:spPr>
      </p:pic>
      <p:pic>
        <p:nvPicPr>
          <p:cNvPr id="8" name="图片 7"/>
          <p:cNvPicPr>
            <a:picLocks noChangeAspect="1"/>
          </p:cNvPicPr>
          <p:nvPr>
            <p:custDataLst>
              <p:tags r:id="rId9"/>
            </p:custDataLst>
          </p:nvPr>
        </p:nvPicPr>
        <p:blipFill rotWithShape="1">
          <a:blip r:embed="rId10"/>
          <a:srcRect r="10607"/>
          <a:stretch>
            <a:fillRect/>
          </a:stretch>
        </p:blipFill>
        <p:spPr>
          <a:xfrm>
            <a:off x="8320263" y="2552699"/>
            <a:ext cx="3870150" cy="26993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zh-CN" altLang="en-US" dirty="0">
                <a:latin typeface="+mn-lt"/>
                <a:ea typeface="+mn-ea"/>
                <a:cs typeface="+mn-ea"/>
                <a:sym typeface="+mn-lt"/>
              </a:rPr>
              <a:t> </a:t>
            </a:r>
            <a:r>
              <a:rPr lang="zh-CN" altLang="en-US" dirty="0" smtClean="0">
                <a:latin typeface="+mn-lt"/>
                <a:ea typeface="+mn-ea"/>
                <a:cs typeface="+mn-ea"/>
                <a:sym typeface="+mn-lt"/>
              </a:rPr>
              <a:t>任务实战</a:t>
            </a:r>
            <a:r>
              <a:rPr lang="en-US" altLang="zh-CN" dirty="0" smtClean="0">
                <a:latin typeface="+mn-lt"/>
                <a:ea typeface="+mn-ea"/>
                <a:cs typeface="+mn-ea"/>
                <a:sym typeface="+mn-lt"/>
              </a:rPr>
              <a:t>2</a:t>
            </a:r>
            <a:r>
              <a:rPr lang="zh-CN" altLang="en-US" dirty="0">
                <a:latin typeface="+mn-lt"/>
                <a:ea typeface="+mn-ea"/>
                <a:cs typeface="+mn-ea"/>
                <a:sym typeface="+mn-lt"/>
              </a:rPr>
              <a:t>：整理采集到的销售数据</a:t>
            </a:r>
            <a:endParaRPr lang="zh-CN" altLang="en-US" dirty="0">
              <a:latin typeface="+mn-lt"/>
              <a:ea typeface="+mn-ea"/>
              <a:cs typeface="+mn-ea"/>
              <a:sym typeface="+mn-lt"/>
            </a:endParaRPr>
          </a:p>
        </p:txBody>
      </p:sp>
      <p:sp>
        <p:nvSpPr>
          <p:cNvPr id="7" name="文本框 5"/>
          <p:cNvSpPr txBox="1">
            <a:spLocks noChangeArrowheads="1"/>
          </p:cNvSpPr>
          <p:nvPr>
            <p:custDataLst>
              <p:tags r:id="rId2"/>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任务实施</a:t>
            </a:r>
            <a:endParaRPr lang="zh-CN" altLang="en-US" sz="2400" b="1" dirty="0" smtClean="0">
              <a:solidFill>
                <a:schemeClr val="accent1"/>
              </a:solidFill>
              <a:latin typeface="+mn-lt"/>
              <a:ea typeface="+mn-ea"/>
              <a:cs typeface="+mn-ea"/>
              <a:sym typeface="+mn-lt"/>
            </a:endParaRPr>
          </a:p>
        </p:txBody>
      </p:sp>
      <p:sp>
        <p:nvSpPr>
          <p:cNvPr id="6" name="矩形 5"/>
          <p:cNvSpPr/>
          <p:nvPr>
            <p:custDataLst>
              <p:tags r:id="rId3"/>
            </p:custDataLst>
          </p:nvPr>
        </p:nvSpPr>
        <p:spPr>
          <a:xfrm>
            <a:off x="-1" y="2008196"/>
            <a:ext cx="12190413" cy="31353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custDataLst>
              <p:tags r:id="rId4"/>
            </p:custDataLst>
          </p:nvPr>
        </p:nvSpPr>
        <p:spPr>
          <a:xfrm>
            <a:off x="3707131" y="5203944"/>
            <a:ext cx="8116570" cy="369332"/>
          </a:xfrm>
          <a:prstGeom prst="rect">
            <a:avLst/>
          </a:prstGeom>
          <a:noFill/>
        </p:spPr>
        <p:txBody>
          <a:bodyPr wrap="square" rtlCol="0">
            <a:spAutoFit/>
          </a:bodyPr>
          <a:lstStyle/>
          <a:p>
            <a:r>
              <a:rPr lang="en-US" altLang="zh-CN" sz="1800" dirty="0" smtClean="0"/>
              <a:t>                      </a:t>
            </a:r>
            <a:r>
              <a:rPr lang="zh-CN" altLang="en-US" sz="1800" dirty="0" smtClean="0"/>
              <a:t>（</a:t>
            </a:r>
            <a:r>
              <a:rPr lang="en-US" altLang="zh-CN" sz="1800" dirty="0" smtClean="0"/>
              <a:t>5</a:t>
            </a:r>
            <a:r>
              <a:rPr lang="zh-CN" altLang="en-US" sz="1800" dirty="0" smtClean="0"/>
              <a:t>）复制数据后删除       </a:t>
            </a:r>
            <a:r>
              <a:rPr lang="en-US" altLang="zh-CN" sz="1800" dirty="0" smtClean="0"/>
              <a:t>     </a:t>
            </a:r>
            <a:r>
              <a:rPr lang="en-US" altLang="zh-CN" sz="1800" dirty="0" smtClean="0"/>
              <a:t>                   </a:t>
            </a:r>
            <a:r>
              <a:rPr lang="zh-CN" altLang="en-US" sz="1800" dirty="0" smtClean="0"/>
              <a:t>（</a:t>
            </a:r>
            <a:r>
              <a:rPr lang="en-US" altLang="zh-CN" sz="1800" dirty="0" smtClean="0"/>
              <a:t>6</a:t>
            </a:r>
            <a:r>
              <a:rPr lang="zh-CN" altLang="en-US" sz="1800" dirty="0" smtClean="0"/>
              <a:t>）排序并删除列</a:t>
            </a:r>
            <a:endParaRPr lang="zh-CN" altLang="en-US" sz="1800" dirty="0" smtClean="0"/>
          </a:p>
        </p:txBody>
      </p:sp>
      <p:pic>
        <p:nvPicPr>
          <p:cNvPr id="10" name="图片 9"/>
          <p:cNvPicPr>
            <a:picLocks noChangeAspect="1"/>
          </p:cNvPicPr>
          <p:nvPr>
            <p:custDataLst>
              <p:tags r:id="rId5"/>
            </p:custDataLst>
          </p:nvPr>
        </p:nvPicPr>
        <p:blipFill rotWithShape="1">
          <a:blip r:embed="rId6"/>
          <a:srcRect t="31222" r="24880"/>
          <a:stretch>
            <a:fillRect/>
          </a:stretch>
        </p:blipFill>
        <p:spPr>
          <a:xfrm>
            <a:off x="4357735" y="2450720"/>
            <a:ext cx="3872453" cy="2199067"/>
          </a:xfrm>
          <a:prstGeom prst="rect">
            <a:avLst/>
          </a:prstGeom>
        </p:spPr>
      </p:pic>
      <p:pic>
        <p:nvPicPr>
          <p:cNvPr id="11" name="图片 10"/>
          <p:cNvPicPr>
            <a:picLocks noChangeAspect="1"/>
          </p:cNvPicPr>
          <p:nvPr>
            <p:custDataLst>
              <p:tags r:id="rId7"/>
            </p:custDataLst>
          </p:nvPr>
        </p:nvPicPr>
        <p:blipFill rotWithShape="1">
          <a:blip r:embed="rId8"/>
          <a:srcRect t="32691" r="26496"/>
          <a:stretch>
            <a:fillRect/>
          </a:stretch>
        </p:blipFill>
        <p:spPr>
          <a:xfrm>
            <a:off x="8524558" y="2447766"/>
            <a:ext cx="3452599" cy="2151221"/>
          </a:xfrm>
          <a:prstGeom prst="rect">
            <a:avLst/>
          </a:prstGeom>
        </p:spPr>
      </p:pic>
      <p:sp>
        <p:nvSpPr>
          <p:cNvPr id="8" name="文本框 7"/>
          <p:cNvSpPr txBox="1"/>
          <p:nvPr>
            <p:custDataLst>
              <p:tags r:id="rId9"/>
            </p:custDataLst>
          </p:nvPr>
        </p:nvSpPr>
        <p:spPr>
          <a:xfrm>
            <a:off x="891222" y="5260578"/>
            <a:ext cx="2429510" cy="369332"/>
          </a:xfrm>
          <a:prstGeom prst="rect">
            <a:avLst/>
          </a:prstGeom>
          <a:noFill/>
        </p:spPr>
        <p:txBody>
          <a:bodyPr wrap="square" rtlCol="0">
            <a:spAutoFit/>
          </a:bodyPr>
          <a:lstStyle/>
          <a:p>
            <a:r>
              <a:rPr lang="zh-CN" altLang="en-US" sz="1800" dirty="0" smtClean="0"/>
              <a:t>（</a:t>
            </a:r>
            <a:r>
              <a:rPr lang="en-US" altLang="zh-CN" sz="1800" dirty="0" smtClean="0"/>
              <a:t>4</a:t>
            </a:r>
            <a:r>
              <a:rPr lang="zh-CN" altLang="en-US" sz="1800" dirty="0" smtClean="0"/>
              <a:t>）计算数据</a:t>
            </a:r>
            <a:endParaRPr lang="zh-CN" altLang="en-US" sz="1800" dirty="0" smtClean="0"/>
          </a:p>
        </p:txBody>
      </p:sp>
      <p:pic>
        <p:nvPicPr>
          <p:cNvPr id="9" name="图片 8"/>
          <p:cNvPicPr>
            <a:picLocks noChangeAspect="1"/>
          </p:cNvPicPr>
          <p:nvPr>
            <p:custDataLst>
              <p:tags r:id="rId10"/>
            </p:custDataLst>
          </p:nvPr>
        </p:nvPicPr>
        <p:blipFill>
          <a:blip r:embed="rId11"/>
          <a:stretch>
            <a:fillRect/>
          </a:stretch>
        </p:blipFill>
        <p:spPr>
          <a:xfrm>
            <a:off x="148590" y="2623035"/>
            <a:ext cx="3914775" cy="202675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5"/>
          <p:cNvSpPr/>
          <p:nvPr>
            <p:custDataLst>
              <p:tags r:id="rId1"/>
            </p:custDataLst>
          </p:nvPr>
        </p:nvSpPr>
        <p:spPr>
          <a:xfrm flipH="1">
            <a:off x="9499852" y="742533"/>
            <a:ext cx="2688681" cy="522982"/>
          </a:xfrm>
          <a:prstGeom prst="rect">
            <a:avLst/>
          </a:prstGeom>
          <a:solidFill>
            <a:schemeClr val="accent1"/>
          </a:solidFill>
          <a:ln w="9525">
            <a:noFill/>
          </a:ln>
        </p:spPr>
        <p:txBody>
          <a:bodyPr wrap="square" lIns="91396" tIns="45699" rIns="91396" bIns="45699" rtlCol="0" anchor="t">
            <a:spAutoFit/>
          </a:bodyPr>
          <a:lstStyle/>
          <a:p>
            <a:pPr lvl="0" algn="ctr"/>
            <a:r>
              <a:rPr lang="en-US" altLang="zh-CN" sz="2800" dirty="0">
                <a:solidFill>
                  <a:schemeClr val="bg1"/>
                </a:solidFill>
                <a:cs typeface="+mn-ea"/>
                <a:sym typeface="+mn-lt"/>
              </a:rPr>
              <a:t>CONTENTS</a:t>
            </a:r>
            <a:endParaRPr lang="en-US" altLang="zh-CN" sz="2800" dirty="0">
              <a:solidFill>
                <a:schemeClr val="bg1"/>
              </a:solidFill>
              <a:cs typeface="+mn-ea"/>
              <a:sym typeface="+mn-lt"/>
            </a:endParaRPr>
          </a:p>
        </p:txBody>
      </p:sp>
      <p:sp>
        <p:nvSpPr>
          <p:cNvPr id="3" name="TextBox 25"/>
          <p:cNvSpPr txBox="1"/>
          <p:nvPr>
            <p:custDataLst>
              <p:tags r:id="rId2"/>
            </p:custDataLst>
          </p:nvPr>
        </p:nvSpPr>
        <p:spPr>
          <a:xfrm flipH="1">
            <a:off x="8974264" y="1318376"/>
            <a:ext cx="959686" cy="461431"/>
          </a:xfrm>
          <a:prstGeom prst="rect">
            <a:avLst/>
          </a:prstGeom>
          <a:noFill/>
        </p:spPr>
        <p:txBody>
          <a:bodyPr wrap="square" lIns="91396" tIns="45699" rIns="91396" bIns="45699" rtlCol="0">
            <a:spAutoFit/>
            <a:scene3d>
              <a:camera prst="orthographicFront"/>
              <a:lightRig rig="threePt" dir="t"/>
            </a:scene3d>
          </a:bodyPr>
          <a:lstStyle/>
          <a:p>
            <a:pPr lvl="0" algn="r" fontAlgn="base"/>
            <a:r>
              <a:rPr lang="zh-CN" altLang="en-US" b="1" noProof="1">
                <a:solidFill>
                  <a:schemeClr val="accent1"/>
                </a:solidFill>
                <a:cs typeface="+mn-ea"/>
                <a:sym typeface="+mn-lt"/>
              </a:rPr>
              <a:t>目 录 </a:t>
            </a:r>
            <a:endParaRPr lang="zh-CN" altLang="en-US" b="1" noProof="1">
              <a:solidFill>
                <a:schemeClr val="accent1"/>
              </a:solidFill>
              <a:cs typeface="+mn-ea"/>
              <a:sym typeface="+mn-lt"/>
            </a:endParaRPr>
          </a:p>
        </p:txBody>
      </p:sp>
      <p:sp>
        <p:nvSpPr>
          <p:cNvPr id="6" name="MH_Entry_1">
            <a:hlinkClick r:id="" action="ppaction://noaction"/>
          </p:cNvPr>
          <p:cNvSpPr txBox="1"/>
          <p:nvPr>
            <p:custDataLst>
              <p:tags r:id="rId3"/>
            </p:custDataLst>
          </p:nvPr>
        </p:nvSpPr>
        <p:spPr>
          <a:xfrm>
            <a:off x="1132211" y="1848326"/>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tx1">
              <a:lumMod val="50000"/>
              <a:lumOff val="50000"/>
            </a:schemeClr>
          </a:solidFill>
          <a:ln>
            <a:noFill/>
          </a:ln>
        </p:spPr>
        <p:txBody>
          <a:bodyPr wrap="square" lIns="71966" tIns="0" rIns="287860" bIns="0" anchor="ctr">
            <a:normAutofit/>
          </a:bodyPr>
          <a:lstStyle/>
          <a:p>
            <a:pPr lvl="0" algn="ctr">
              <a:buClrTx/>
              <a:buSzTx/>
              <a:buFontTx/>
            </a:pPr>
            <a:r>
              <a:rPr lang="zh-CN" altLang="en-US" smtClean="0">
                <a:solidFill>
                  <a:schemeClr val="bg1"/>
                </a:solidFill>
                <a:cs typeface="+mn-ea"/>
                <a:sym typeface="+mn-lt"/>
              </a:rPr>
              <a:t>了解数据化运营</a:t>
            </a:r>
            <a:endParaRPr lang="zh-CN" altLang="en-US" smtClean="0">
              <a:solidFill>
                <a:schemeClr val="bg1"/>
              </a:solidFill>
              <a:cs typeface="+mn-ea"/>
              <a:sym typeface="+mn-lt"/>
            </a:endParaRPr>
          </a:p>
        </p:txBody>
      </p:sp>
      <p:sp>
        <p:nvSpPr>
          <p:cNvPr id="7" name="MH_Number_1">
            <a:hlinkClick r:id="" action="ppaction://noaction"/>
          </p:cNvPr>
          <p:cNvSpPr/>
          <p:nvPr>
            <p:custDataLst>
              <p:tags r:id="rId4"/>
            </p:custDataLst>
          </p:nvPr>
        </p:nvSpPr>
        <p:spPr>
          <a:xfrm>
            <a:off x="4987384" y="5475507"/>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accent1"/>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buClrTx/>
              <a:buSzTx/>
              <a:buFontTx/>
            </a:pPr>
            <a:r>
              <a:rPr lang="zh-CN" altLang="en-US" dirty="0" smtClean="0">
                <a:solidFill>
                  <a:schemeClr val="accent1"/>
                </a:solidFill>
                <a:cs typeface="+mn-ea"/>
                <a:sym typeface="+mn-lt"/>
              </a:rPr>
              <a:t>实训</a:t>
            </a:r>
            <a:endParaRPr lang="en-US" altLang="zh-CN" dirty="0" smtClean="0">
              <a:solidFill>
                <a:schemeClr val="accent1"/>
              </a:solidFill>
              <a:cs typeface="+mn-ea"/>
              <a:sym typeface="+mn-lt"/>
            </a:endParaRPr>
          </a:p>
        </p:txBody>
      </p:sp>
      <p:sp>
        <p:nvSpPr>
          <p:cNvPr id="8" name="MH_Entry_2">
            <a:hlinkClick r:id="" action="ppaction://noaction"/>
          </p:cNvPr>
          <p:cNvSpPr txBox="1"/>
          <p:nvPr>
            <p:custDataLst>
              <p:tags r:id="rId5"/>
            </p:custDataLst>
          </p:nvPr>
        </p:nvSpPr>
        <p:spPr>
          <a:xfrm>
            <a:off x="1132211" y="3114229"/>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tx1">
              <a:lumMod val="50000"/>
              <a:lumOff val="50000"/>
            </a:schemeClr>
          </a:solidFill>
          <a:ln>
            <a:noFill/>
          </a:ln>
        </p:spPr>
        <p:txBody>
          <a:bodyPr wrap="square" lIns="71966" tIns="0" rIns="287860" bIns="0" anchor="ctr">
            <a:normAutofit fontScale="97500"/>
          </a:bodyPr>
          <a:lstStyle/>
          <a:p>
            <a:pPr lvl="0" algn="ctr">
              <a:buClrTx/>
              <a:buSzTx/>
              <a:buFontTx/>
            </a:pPr>
            <a:r>
              <a:rPr lang="zh-CN" altLang="en-US" dirty="0" smtClean="0">
                <a:solidFill>
                  <a:schemeClr val="bg1"/>
                </a:solidFill>
                <a:cs typeface="+mn-ea"/>
                <a:sym typeface="+mn-lt"/>
              </a:rPr>
              <a:t>了解数据化运营的基本思维</a:t>
            </a:r>
            <a:endParaRPr lang="zh-CN" altLang="en-US" dirty="0" smtClean="0">
              <a:solidFill>
                <a:schemeClr val="bg1"/>
              </a:solidFill>
              <a:cs typeface="+mn-ea"/>
              <a:sym typeface="+mn-lt"/>
            </a:endParaRPr>
          </a:p>
        </p:txBody>
      </p:sp>
      <p:sp>
        <p:nvSpPr>
          <p:cNvPr id="14" name="MH_Number_1">
            <a:hlinkClick r:id="" action="ppaction://noaction"/>
          </p:cNvPr>
          <p:cNvSpPr/>
          <p:nvPr>
            <p:custDataLst>
              <p:tags r:id="rId6"/>
            </p:custDataLst>
          </p:nvPr>
        </p:nvSpPr>
        <p:spPr>
          <a:xfrm>
            <a:off x="5016594" y="1776585"/>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tx1">
                <a:lumMod val="50000"/>
                <a:lumOff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buClrTx/>
              <a:buSzTx/>
              <a:buFontTx/>
            </a:pPr>
            <a:r>
              <a:rPr lang="zh-CN" altLang="en-US" smtClean="0">
                <a:solidFill>
                  <a:schemeClr val="tx1">
                    <a:lumMod val="50000"/>
                    <a:lumOff val="50000"/>
                  </a:schemeClr>
                </a:solidFill>
                <a:cs typeface="+mn-ea"/>
                <a:sym typeface="+mn-lt"/>
              </a:rPr>
              <a:t>任务一</a:t>
            </a:r>
            <a:endParaRPr lang="zh-CN" altLang="en-US" smtClean="0">
              <a:solidFill>
                <a:schemeClr val="tx1">
                  <a:lumMod val="50000"/>
                  <a:lumOff val="50000"/>
                </a:schemeClr>
              </a:solidFill>
              <a:cs typeface="+mn-ea"/>
              <a:sym typeface="+mn-lt"/>
            </a:endParaRPr>
          </a:p>
        </p:txBody>
      </p:sp>
      <p:pic>
        <p:nvPicPr>
          <p:cNvPr id="9" name="图片 8"/>
          <p:cNvPicPr>
            <a:picLocks noChangeAspect="1"/>
          </p:cNvPicPr>
          <p:nvPr>
            <p:custDataLst>
              <p:tags r:id="rId7"/>
            </p:custDataLst>
          </p:nvPr>
        </p:nvPicPr>
        <p:blipFill>
          <a:blip r:embed="rId8">
            <a:extLst>
              <a:ext uri="{28A0092B-C50C-407E-A947-70E740481C1C}">
                <a14:useLocalDpi xmlns:a14="http://schemas.microsoft.com/office/drawing/2010/main" val="0"/>
              </a:ext>
            </a:extLst>
          </a:blip>
          <a:stretch>
            <a:fillRect/>
          </a:stretch>
        </p:blipFill>
        <p:spPr>
          <a:xfrm>
            <a:off x="7661756" y="1843973"/>
            <a:ext cx="4526777" cy="4519803"/>
          </a:xfrm>
          <a:prstGeom prst="rect">
            <a:avLst/>
          </a:prstGeom>
        </p:spPr>
      </p:pic>
      <p:sp>
        <p:nvSpPr>
          <p:cNvPr id="10" name="MH_Entry_2">
            <a:hlinkClick r:id="" action="ppaction://noaction"/>
          </p:cNvPr>
          <p:cNvSpPr txBox="1"/>
          <p:nvPr>
            <p:custDataLst>
              <p:tags r:id="rId9"/>
            </p:custDataLst>
          </p:nvPr>
        </p:nvSpPr>
        <p:spPr>
          <a:xfrm>
            <a:off x="1127131" y="5551884"/>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accent1"/>
          </a:solidFill>
          <a:ln>
            <a:noFill/>
          </a:ln>
        </p:spPr>
        <p:txBody>
          <a:bodyPr wrap="square" lIns="71966" tIns="0" rIns="287860" bIns="0" anchor="ctr">
            <a:noAutofit/>
          </a:bodyPr>
          <a:lstStyle/>
          <a:p>
            <a:pPr lvl="0" algn="ctr">
              <a:buClrTx/>
              <a:buSzTx/>
              <a:buFontTx/>
            </a:pPr>
            <a:r>
              <a:rPr lang="zh-CN" altLang="en-US" smtClean="0">
                <a:solidFill>
                  <a:schemeClr val="bg1"/>
                </a:solidFill>
                <a:cs typeface="+mn-ea"/>
                <a:sym typeface="+mn-lt"/>
              </a:rPr>
              <a:t>综合实训</a:t>
            </a:r>
            <a:endParaRPr lang="zh-CN" altLang="en-US" smtClean="0">
              <a:solidFill>
                <a:schemeClr val="bg1"/>
              </a:solidFill>
              <a:cs typeface="+mn-ea"/>
              <a:sym typeface="+mn-lt"/>
            </a:endParaRPr>
          </a:p>
        </p:txBody>
      </p:sp>
      <p:sp>
        <p:nvSpPr>
          <p:cNvPr id="21" name="MH_Number_1">
            <a:hlinkClick r:id="" action="ppaction://noaction"/>
          </p:cNvPr>
          <p:cNvSpPr/>
          <p:nvPr>
            <p:custDataLst>
              <p:tags r:id="rId10"/>
            </p:custDataLst>
          </p:nvPr>
        </p:nvSpPr>
        <p:spPr>
          <a:xfrm>
            <a:off x="4939759" y="4265040"/>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tx1">
                <a:lumMod val="50000"/>
                <a:lumOff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spcBef>
                <a:spcPct val="0"/>
              </a:spcBef>
            </a:pPr>
            <a:r>
              <a:rPr lang="zh-CN" altLang="en-US" dirty="0" smtClean="0">
                <a:solidFill>
                  <a:schemeClr val="tx1">
                    <a:lumMod val="50000"/>
                    <a:lumOff val="50000"/>
                  </a:schemeClr>
                </a:solidFill>
                <a:cs typeface="+mn-ea"/>
                <a:sym typeface="+mn-lt"/>
              </a:rPr>
              <a:t>任务三</a:t>
            </a:r>
            <a:endParaRPr lang="zh-CN" altLang="en-US" dirty="0">
              <a:solidFill>
                <a:schemeClr val="tx1">
                  <a:lumMod val="50000"/>
                  <a:lumOff val="50000"/>
                </a:schemeClr>
              </a:solidFill>
              <a:cs typeface="+mn-ea"/>
              <a:sym typeface="+mn-lt"/>
            </a:endParaRPr>
          </a:p>
        </p:txBody>
      </p:sp>
      <p:sp>
        <p:nvSpPr>
          <p:cNvPr id="22" name="MH_Entry_2">
            <a:hlinkClick r:id="" action="ppaction://noaction"/>
          </p:cNvPr>
          <p:cNvSpPr txBox="1"/>
          <p:nvPr>
            <p:custDataLst>
              <p:tags r:id="rId11"/>
            </p:custDataLst>
          </p:nvPr>
        </p:nvSpPr>
        <p:spPr>
          <a:xfrm>
            <a:off x="1132211" y="4333427"/>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tx1">
              <a:lumMod val="50000"/>
              <a:lumOff val="50000"/>
            </a:schemeClr>
          </a:solidFill>
          <a:ln>
            <a:noFill/>
          </a:ln>
        </p:spPr>
        <p:txBody>
          <a:bodyPr wrap="square" lIns="71966" tIns="0" rIns="287860" bIns="0" anchor="ctr">
            <a:normAutofit fontScale="97500"/>
          </a:bodyPr>
          <a:lstStyle/>
          <a:p>
            <a:pPr lvl="0" algn="ctr">
              <a:buClrTx/>
              <a:buSzTx/>
              <a:buFontTx/>
            </a:pPr>
            <a:r>
              <a:rPr lang="zh-CN" altLang="en-US" dirty="0" smtClean="0">
                <a:solidFill>
                  <a:schemeClr val="bg1"/>
                </a:solidFill>
                <a:cs typeface="+mn-ea"/>
                <a:sym typeface="+mn-lt"/>
              </a:rPr>
              <a:t>拆解数据化运营的业务流程</a:t>
            </a:r>
            <a:endParaRPr lang="zh-CN" altLang="en-US" dirty="0" smtClean="0">
              <a:solidFill>
                <a:schemeClr val="bg1"/>
              </a:solidFill>
              <a:cs typeface="+mn-ea"/>
              <a:sym typeface="+mn-lt"/>
            </a:endParaRPr>
          </a:p>
        </p:txBody>
      </p:sp>
      <p:sp>
        <p:nvSpPr>
          <p:cNvPr id="23" name="MH_Number_1">
            <a:hlinkClick r:id="" action="ppaction://noaction"/>
          </p:cNvPr>
          <p:cNvSpPr/>
          <p:nvPr>
            <p:custDataLst>
              <p:tags r:id="rId12"/>
            </p:custDataLst>
          </p:nvPr>
        </p:nvSpPr>
        <p:spPr>
          <a:xfrm>
            <a:off x="5017229" y="3054838"/>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tx1">
                <a:lumMod val="50000"/>
                <a:lumOff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spcBef>
                <a:spcPct val="0"/>
              </a:spcBef>
            </a:pPr>
            <a:r>
              <a:rPr lang="zh-CN" altLang="en-US" smtClean="0">
                <a:solidFill>
                  <a:schemeClr val="tx1">
                    <a:lumMod val="50000"/>
                    <a:lumOff val="50000"/>
                  </a:schemeClr>
                </a:solidFill>
                <a:cs typeface="+mn-ea"/>
                <a:sym typeface="+mn-lt"/>
              </a:rPr>
              <a:t>任务二</a:t>
            </a:r>
            <a:endParaRPr lang="zh-CN" altLang="en-US"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5"/>
          <p:cNvSpPr txBox="1">
            <a:spLocks noChangeArrowheads="1"/>
          </p:cNvSpPr>
          <p:nvPr/>
        </p:nvSpPr>
        <p:spPr bwMode="auto">
          <a:xfrm>
            <a:off x="6772106" y="444222"/>
            <a:ext cx="19666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综合实训</a:t>
            </a:r>
            <a:endParaRPr lang="en-US" altLang="zh-CN" sz="2400" b="1" dirty="0">
              <a:solidFill>
                <a:schemeClr val="accent1"/>
              </a:solidFill>
              <a:latin typeface="+mn-lt"/>
              <a:ea typeface="+mn-ea"/>
              <a:cs typeface="+mn-ea"/>
              <a:sym typeface="+mn-lt"/>
            </a:endParaRPr>
          </a:p>
        </p:txBody>
      </p:sp>
      <p:sp>
        <p:nvSpPr>
          <p:cNvPr id="77" name="TextBox 25"/>
          <p:cNvSpPr/>
          <p:nvPr/>
        </p:nvSpPr>
        <p:spPr>
          <a:xfrm flipH="1">
            <a:off x="8958725" y="413466"/>
            <a:ext cx="3229808" cy="400067"/>
          </a:xfrm>
          <a:prstGeom prst="rect">
            <a:avLst/>
          </a:prstGeom>
          <a:solidFill>
            <a:schemeClr val="accent1"/>
          </a:solidFill>
          <a:ln w="9525">
            <a:noFill/>
          </a:ln>
        </p:spPr>
        <p:txBody>
          <a:bodyPr wrap="square" lIns="91396" tIns="45699" rIns="91396" bIns="45699" rtlCol="0" anchor="t">
            <a:spAutoFit/>
          </a:bodyPr>
          <a:lstStyle/>
          <a:p>
            <a:pPr lvl="0" algn="ctr"/>
            <a:r>
              <a:rPr lang="en-US" altLang="zh-CN" sz="2000" dirty="0">
                <a:solidFill>
                  <a:schemeClr val="bg1"/>
                </a:solidFill>
                <a:cs typeface="+mn-ea"/>
                <a:sym typeface="+mn-lt"/>
              </a:rPr>
              <a:t>Comprehensive Training</a:t>
            </a:r>
            <a:endParaRPr lang="en-US" altLang="zh-CN" sz="2000" dirty="0">
              <a:solidFill>
                <a:schemeClr val="bg1"/>
              </a:solidFill>
              <a:cs typeface="+mn-ea"/>
              <a:sym typeface="+mn-lt"/>
            </a:endParaRPr>
          </a:p>
        </p:txBody>
      </p:sp>
      <p:sp>
        <p:nvSpPr>
          <p:cNvPr id="78" name="矩形 77"/>
          <p:cNvSpPr/>
          <p:nvPr/>
        </p:nvSpPr>
        <p:spPr>
          <a:xfrm>
            <a:off x="1048102" y="1108754"/>
            <a:ext cx="3094990" cy="460375"/>
          </a:xfrm>
          <a:prstGeom prst="rect">
            <a:avLst/>
          </a:prstGeom>
        </p:spPr>
        <p:txBody>
          <a:bodyPr wrap="none">
            <a:spAutoFit/>
          </a:bodyPr>
          <a:lstStyle/>
          <a:p>
            <a:pPr algn="l"/>
            <a:r>
              <a:rPr lang="zh-CN" altLang="en-US">
                <a:solidFill>
                  <a:srgbClr val="E5450F"/>
                </a:solidFill>
                <a:cs typeface="+mn-ea"/>
                <a:sym typeface="+mn-lt"/>
              </a:rPr>
              <a:t>实训一  分析引流效果</a:t>
            </a:r>
            <a:endParaRPr lang="zh-CN" altLang="en-US">
              <a:solidFill>
                <a:srgbClr val="E5450F"/>
              </a:solidFill>
              <a:cs typeface="+mn-ea"/>
              <a:sym typeface="+mn-lt"/>
            </a:endParaRPr>
          </a:p>
        </p:txBody>
      </p:sp>
      <p:sp>
        <p:nvSpPr>
          <p:cNvPr id="81" name="内容占位符 2"/>
          <p:cNvSpPr txBox="1"/>
          <p:nvPr/>
        </p:nvSpPr>
        <p:spPr>
          <a:xfrm>
            <a:off x="877570" y="2033270"/>
            <a:ext cx="5297805" cy="3463290"/>
          </a:xfrm>
          <a:prstGeom prst="rect">
            <a:avLst/>
          </a:prstGeom>
        </p:spPr>
        <p:txBody>
          <a:bodyPr/>
          <a:lstStyle>
            <a:lvl1pPr marL="0" indent="536575" algn="l" defTabSz="914400" rtl="0" eaLnBrk="1" latinLnBrk="0" hangingPunct="1">
              <a:lnSpc>
                <a:spcPct val="130000"/>
              </a:lnSpc>
              <a:spcBef>
                <a:spcPts val="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600" b="1" dirty="0">
                <a:cs typeface="+mn-ea"/>
                <a:sym typeface="+mn-lt"/>
              </a:rPr>
              <a:t>实训</a:t>
            </a:r>
            <a:r>
              <a:rPr lang="zh-CN" altLang="en-US" sz="1600" b="1" dirty="0" smtClean="0">
                <a:cs typeface="+mn-ea"/>
                <a:sym typeface="+mn-lt"/>
              </a:rPr>
              <a:t>目标：</a:t>
            </a:r>
            <a:r>
              <a:rPr lang="zh-CN" altLang="en-US" sz="1600" dirty="0">
                <a:cs typeface="+mn-ea"/>
                <a:sym typeface="+mn-lt"/>
              </a:rPr>
              <a:t>使用对比思维分析店铺流量数据，对比不同流量来源带来的访客数和下单买家数的情况。</a:t>
            </a:r>
            <a:endParaRPr lang="zh-CN" altLang="en-US" sz="1600" dirty="0">
              <a:cs typeface="+mn-ea"/>
              <a:sym typeface="+mn-lt"/>
            </a:endParaRPr>
          </a:p>
          <a:p>
            <a:r>
              <a:rPr lang="zh-CN" altLang="en-US" sz="1600" b="1" dirty="0">
                <a:cs typeface="+mn-ea"/>
                <a:sym typeface="+mn-lt"/>
              </a:rPr>
              <a:t>实</a:t>
            </a:r>
            <a:r>
              <a:rPr lang="zh-CN" altLang="en-US" sz="1600" b="1" dirty="0" smtClean="0">
                <a:cs typeface="+mn-ea"/>
                <a:sym typeface="+mn-lt"/>
              </a:rPr>
              <a:t>训描述：</a:t>
            </a:r>
            <a:r>
              <a:rPr lang="zh-CN" altLang="en-US" sz="1600" dirty="0">
                <a:cs typeface="+mn-ea"/>
                <a:sym typeface="+mn-lt"/>
              </a:rPr>
              <a:t>打开文件，按流量来源排列数据，选择所有数据，在【数据】/【分级显示】组中单击“分类汇总”按钮</a:t>
            </a:r>
            <a:r>
              <a:rPr lang="en-US" altLang="zh-CN" sz="1600" dirty="0">
                <a:cs typeface="+mn-ea"/>
                <a:sym typeface="+mn-lt"/>
              </a:rPr>
              <a:t>     </a:t>
            </a:r>
            <a:r>
              <a:rPr lang="zh-CN" altLang="en-US" sz="1600" dirty="0">
                <a:cs typeface="+mn-ea"/>
                <a:sym typeface="+mn-lt"/>
              </a:rPr>
              <a:t>，在打开的对话框中以流量来源为分类字段，以求和为汇总方式，以访客数和下单买家数为汇总项，对数据进行分类汇总。将汇总的数据以及对应的表头复制到连续的单元格区域中，然后以流量类型和访客数为数据源创建柱形图，对比不同流量来源带来的访客数，接着以流量类型和下单买家数为数据源创建柱形图，对比不同流量来源带来的下单买家数。</a:t>
            </a:r>
            <a:endParaRPr lang="zh-CN" altLang="en-US" sz="1600" dirty="0">
              <a:cs typeface="+mn-ea"/>
              <a:sym typeface="+mn-lt"/>
            </a:endParaRPr>
          </a:p>
        </p:txBody>
      </p:sp>
      <p:sp>
        <p:nvSpPr>
          <p:cNvPr id="9" name="Text Placeholder 4"/>
          <p:cNvSpPr txBox="1"/>
          <p:nvPr/>
        </p:nvSpPr>
        <p:spPr>
          <a:xfrm>
            <a:off x="4518660" y="6071235"/>
            <a:ext cx="1516380" cy="366395"/>
          </a:xfrm>
          <a:prstGeom prst="rect">
            <a:avLst/>
          </a:prstGeom>
          <a:solidFill>
            <a:schemeClr val="accent5">
              <a:lumMod val="40000"/>
              <a:lumOff val="60000"/>
            </a:schemeClr>
          </a:solidFill>
          <a:ln>
            <a:solidFill>
              <a:schemeClr val="accent5">
                <a:lumMod val="40000"/>
                <a:lumOff val="60000"/>
              </a:schemeClr>
            </a:solidFill>
          </a:ln>
        </p:spPr>
        <p:txBody>
          <a:bodyPr wrap="square" lIns="121917" tIns="60958" rIns="121917" bIns="60958" anchor="ctr">
            <a:spAutoFit/>
          </a:bodyPr>
          <a:lstStyle>
            <a:defPPr>
              <a:defRPr lang="en-US"/>
            </a:defPPr>
            <a:lvl1pPr indent="0" defTabSz="914400">
              <a:spcBef>
                <a:spcPct val="20000"/>
              </a:spcBef>
              <a:buFont typeface="Arial" panose="020B0604020202020204" pitchFamily="34" charset="0"/>
              <a:buNone/>
              <a:defRPr sz="1600">
                <a:solidFill>
                  <a:schemeClr val="tx1">
                    <a:lumMod val="75000"/>
                    <a:lumOff val="25000"/>
                  </a:schemeClr>
                </a:solidFill>
                <a:latin typeface="微软雅黑" panose="020B0503020204020204" pitchFamily="34" charset="-122"/>
                <a:ea typeface="微软雅黑" panose="020B0503020204020204" pitchFamily="34" charset="-122"/>
              </a:defRPr>
            </a:lvl1pPr>
            <a:lvl2pPr marL="742950" indent="-285750" defTabSz="914400">
              <a:spcBef>
                <a:spcPct val="20000"/>
              </a:spcBef>
              <a:buFont typeface="Arial" panose="020B0604020202020204" pitchFamily="34" charset="0"/>
              <a:buChar char="–"/>
              <a:defRPr sz="2800"/>
            </a:lvl2pPr>
            <a:lvl3pPr marL="1143000" indent="-228600" defTabSz="914400">
              <a:spcBef>
                <a:spcPct val="20000"/>
              </a:spcBef>
              <a:buFont typeface="Arial" panose="020B0604020202020204" pitchFamily="34" charset="0"/>
              <a:buChar char="•"/>
            </a:lvl3pPr>
            <a:lvl4pPr marL="1600200" indent="-228600" defTabSz="914400">
              <a:spcBef>
                <a:spcPct val="20000"/>
              </a:spcBef>
              <a:buFont typeface="Arial" panose="020B0604020202020204" pitchFamily="34" charset="0"/>
              <a:buChar char="–"/>
              <a:defRPr sz="2000"/>
            </a:lvl4pPr>
            <a:lvl5pPr marL="2057400" indent="-228600" defTabSz="914400">
              <a:spcBef>
                <a:spcPct val="20000"/>
              </a:spcBef>
              <a:buFont typeface="Arial" panose="020B0604020202020204" pitchFamily="34" charset="0"/>
              <a:buChar char="»"/>
              <a:defRPr sz="2000"/>
            </a:lvl5pPr>
            <a:lvl6pPr marL="2514600" indent="-228600" defTabSz="914400">
              <a:spcBef>
                <a:spcPct val="20000"/>
              </a:spcBef>
              <a:buFont typeface="Arial" panose="020B0604020202020204" pitchFamily="34" charset="0"/>
              <a:buChar char="•"/>
              <a:defRPr sz="2000"/>
            </a:lvl6pPr>
            <a:lvl7pPr marL="2971800" indent="-228600" defTabSz="914400">
              <a:spcBef>
                <a:spcPct val="20000"/>
              </a:spcBef>
              <a:buFont typeface="Arial" panose="020B0604020202020204" pitchFamily="34" charset="0"/>
              <a:buChar char="•"/>
              <a:defRPr sz="2000"/>
            </a:lvl7pPr>
            <a:lvl8pPr marL="3429000" indent="-228600" defTabSz="914400">
              <a:spcBef>
                <a:spcPct val="20000"/>
              </a:spcBef>
              <a:buFont typeface="Arial" panose="020B0604020202020204" pitchFamily="34" charset="0"/>
              <a:buChar char="•"/>
              <a:defRPr sz="2000"/>
            </a:lvl8pPr>
            <a:lvl9pPr marL="3886200" indent="-228600" defTabSz="914400">
              <a:spcBef>
                <a:spcPct val="20000"/>
              </a:spcBef>
              <a:buFont typeface="Arial" panose="020B0604020202020204" pitchFamily="34" charset="0"/>
              <a:buChar char="•"/>
              <a:defRPr sz="2000"/>
            </a:lvl9pPr>
          </a:lstStyle>
          <a:p>
            <a:pPr algn="ctr"/>
            <a:r>
              <a:rPr lang="zh-CN" altLang="en-US" dirty="0">
                <a:latin typeface="+mn-lt"/>
                <a:ea typeface="+mn-ea"/>
                <a:cs typeface="+mn-ea"/>
                <a:sym typeface="+mn-lt"/>
              </a:rPr>
              <a:t>参考效果</a:t>
            </a:r>
            <a:endParaRPr lang="en-GB" altLang="zh-CN" dirty="0">
              <a:latin typeface="+mn-lt"/>
              <a:ea typeface="+mn-ea"/>
              <a:cs typeface="+mn-ea"/>
              <a:sym typeface="+mn-lt"/>
            </a:endParaRPr>
          </a:p>
        </p:txBody>
      </p:sp>
      <p:pic>
        <p:nvPicPr>
          <p:cNvPr id="2" name="图片 1"/>
          <p:cNvPicPr>
            <a:picLocks noChangeAspect="1"/>
          </p:cNvPicPr>
          <p:nvPr>
            <p:custDataLst>
              <p:tags r:id="rId1"/>
            </p:custDataLst>
          </p:nvPr>
        </p:nvPicPr>
        <p:blipFill>
          <a:blip r:embed="rId2"/>
          <a:stretch>
            <a:fillRect/>
          </a:stretch>
        </p:blipFill>
        <p:spPr>
          <a:xfrm>
            <a:off x="1801495" y="3429635"/>
            <a:ext cx="226060" cy="204470"/>
          </a:xfrm>
          <a:prstGeom prst="rect">
            <a:avLst/>
          </a:prstGeom>
        </p:spPr>
      </p:pic>
      <p:pic>
        <p:nvPicPr>
          <p:cNvPr id="3" name="图片 2"/>
          <p:cNvPicPr>
            <a:picLocks noChangeAspect="1"/>
          </p:cNvPicPr>
          <p:nvPr>
            <p:custDataLst>
              <p:tags r:id="rId3"/>
            </p:custDataLst>
          </p:nvPr>
        </p:nvPicPr>
        <p:blipFill>
          <a:blip r:embed="rId4"/>
          <a:stretch>
            <a:fillRect/>
          </a:stretch>
        </p:blipFill>
        <p:spPr>
          <a:xfrm>
            <a:off x="6306185" y="2143125"/>
            <a:ext cx="5492750" cy="32435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5"/>
          <p:cNvSpPr txBox="1">
            <a:spLocks noChangeArrowheads="1"/>
          </p:cNvSpPr>
          <p:nvPr>
            <p:custDataLst>
              <p:tags r:id="rId1"/>
            </p:custDataLst>
          </p:nvPr>
        </p:nvSpPr>
        <p:spPr bwMode="auto">
          <a:xfrm>
            <a:off x="6772106" y="444222"/>
            <a:ext cx="19666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综合实训</a:t>
            </a:r>
            <a:endParaRPr lang="en-US" altLang="zh-CN" sz="2400" b="1" dirty="0">
              <a:solidFill>
                <a:schemeClr val="accent1"/>
              </a:solidFill>
              <a:latin typeface="+mn-lt"/>
              <a:ea typeface="+mn-ea"/>
              <a:cs typeface="+mn-ea"/>
              <a:sym typeface="+mn-lt"/>
            </a:endParaRPr>
          </a:p>
        </p:txBody>
      </p:sp>
      <p:sp>
        <p:nvSpPr>
          <p:cNvPr id="77" name="TextBox 25"/>
          <p:cNvSpPr/>
          <p:nvPr>
            <p:custDataLst>
              <p:tags r:id="rId2"/>
            </p:custDataLst>
          </p:nvPr>
        </p:nvSpPr>
        <p:spPr>
          <a:xfrm flipH="1">
            <a:off x="8958725" y="413466"/>
            <a:ext cx="3229808" cy="400067"/>
          </a:xfrm>
          <a:prstGeom prst="rect">
            <a:avLst/>
          </a:prstGeom>
          <a:solidFill>
            <a:schemeClr val="accent1"/>
          </a:solidFill>
          <a:ln w="9525">
            <a:noFill/>
          </a:ln>
        </p:spPr>
        <p:txBody>
          <a:bodyPr wrap="square" lIns="91396" tIns="45699" rIns="91396" bIns="45699" rtlCol="0" anchor="t">
            <a:spAutoFit/>
          </a:bodyPr>
          <a:lstStyle/>
          <a:p>
            <a:pPr lvl="0" algn="ctr"/>
            <a:r>
              <a:rPr lang="en-US" altLang="zh-CN" sz="2000" dirty="0">
                <a:solidFill>
                  <a:schemeClr val="bg1"/>
                </a:solidFill>
                <a:cs typeface="+mn-ea"/>
                <a:sym typeface="+mn-lt"/>
              </a:rPr>
              <a:t>Comprehensive Training</a:t>
            </a:r>
            <a:endParaRPr lang="en-US" altLang="zh-CN" sz="2000" dirty="0">
              <a:solidFill>
                <a:schemeClr val="bg1"/>
              </a:solidFill>
              <a:cs typeface="+mn-ea"/>
              <a:sym typeface="+mn-lt"/>
            </a:endParaRPr>
          </a:p>
        </p:txBody>
      </p:sp>
      <p:sp>
        <p:nvSpPr>
          <p:cNvPr id="78" name="矩形 77"/>
          <p:cNvSpPr/>
          <p:nvPr>
            <p:custDataLst>
              <p:tags r:id="rId3"/>
            </p:custDataLst>
          </p:nvPr>
        </p:nvSpPr>
        <p:spPr>
          <a:xfrm>
            <a:off x="1048102" y="1108754"/>
            <a:ext cx="3094990" cy="460375"/>
          </a:xfrm>
          <a:prstGeom prst="rect">
            <a:avLst/>
          </a:prstGeom>
        </p:spPr>
        <p:txBody>
          <a:bodyPr wrap="none">
            <a:spAutoFit/>
          </a:bodyPr>
          <a:lstStyle/>
          <a:p>
            <a:pPr algn="l"/>
            <a:r>
              <a:rPr lang="zh-CN" altLang="en-US">
                <a:solidFill>
                  <a:srgbClr val="E5450F"/>
                </a:solidFill>
                <a:cs typeface="+mn-ea"/>
                <a:sym typeface="+mn-lt"/>
              </a:rPr>
              <a:t>实训二  分析商品类目</a:t>
            </a:r>
            <a:endParaRPr lang="zh-CN" altLang="en-US">
              <a:solidFill>
                <a:srgbClr val="E5450F"/>
              </a:solidFill>
              <a:cs typeface="+mn-ea"/>
              <a:sym typeface="+mn-lt"/>
            </a:endParaRPr>
          </a:p>
        </p:txBody>
      </p:sp>
      <p:sp>
        <p:nvSpPr>
          <p:cNvPr id="81" name="内容占位符 2"/>
          <p:cNvSpPr txBox="1"/>
          <p:nvPr>
            <p:custDataLst>
              <p:tags r:id="rId4"/>
            </p:custDataLst>
          </p:nvPr>
        </p:nvSpPr>
        <p:spPr>
          <a:xfrm>
            <a:off x="877570" y="2033270"/>
            <a:ext cx="5297805" cy="3463290"/>
          </a:xfrm>
          <a:prstGeom prst="rect">
            <a:avLst/>
          </a:prstGeom>
        </p:spPr>
        <p:txBody>
          <a:bodyPr/>
          <a:lstStyle>
            <a:lvl1pPr marL="0" indent="536575" algn="l" defTabSz="914400" rtl="0" eaLnBrk="1" latinLnBrk="0" hangingPunct="1">
              <a:lnSpc>
                <a:spcPct val="130000"/>
              </a:lnSpc>
              <a:spcBef>
                <a:spcPts val="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600" b="1" dirty="0">
                <a:cs typeface="+mn-ea"/>
                <a:sym typeface="+mn-lt"/>
              </a:rPr>
              <a:t>实训</a:t>
            </a:r>
            <a:r>
              <a:rPr lang="zh-CN" altLang="en-US" sz="1600" b="1" dirty="0" smtClean="0">
                <a:cs typeface="+mn-ea"/>
                <a:sym typeface="+mn-lt"/>
              </a:rPr>
              <a:t>目标：</a:t>
            </a:r>
            <a:r>
              <a:rPr lang="zh-CN" altLang="en-US" sz="1600" dirty="0">
                <a:cs typeface="+mn-ea"/>
                <a:sym typeface="+mn-lt"/>
              </a:rPr>
              <a:t>在店侦探上导出公开数据，然后对数据进行基本的预处理，最后分析店铺的商品类目分布占比。</a:t>
            </a:r>
            <a:endParaRPr lang="zh-CN" altLang="en-US" sz="1600" dirty="0">
              <a:cs typeface="+mn-ea"/>
              <a:sym typeface="+mn-lt"/>
            </a:endParaRPr>
          </a:p>
          <a:p>
            <a:r>
              <a:rPr lang="zh-CN" altLang="en-US" sz="1600" b="1" dirty="0">
                <a:cs typeface="+mn-ea"/>
                <a:sym typeface="+mn-lt"/>
              </a:rPr>
              <a:t>实</a:t>
            </a:r>
            <a:r>
              <a:rPr lang="zh-CN" altLang="en-US" sz="1600" b="1" dirty="0" smtClean="0">
                <a:cs typeface="+mn-ea"/>
                <a:sym typeface="+mn-lt"/>
              </a:rPr>
              <a:t>训描述：</a:t>
            </a:r>
            <a:r>
              <a:rPr sz="1600" dirty="0">
                <a:cs typeface="+mn-ea"/>
                <a:sym typeface="+mn-lt"/>
              </a:rPr>
              <a:t>访问店侦探官方网站，通过演示操作的方式进入网站并单击店铺的超链接，展开左侧的“宝贝分析”栏，选择“类目分布”选项，导出昨日的二级类目数据。打开采集的数据文件，设置字体格式和对齐方式，修改文本内容，删除多余文本，仅保留二级类目最后的文本内容。以二级类目和商品数为数据源创建饼图，分析该店铺的商品类目部分占比情况，最后将文件以 Excel 工作簿的</a:t>
            </a:r>
            <a:r>
              <a:rPr lang="zh-CN" altLang="en-US" sz="1600" dirty="0">
                <a:cs typeface="+mn-ea"/>
                <a:sym typeface="+mn-lt"/>
              </a:rPr>
              <a:t>类型保存。</a:t>
            </a:r>
            <a:endParaRPr lang="zh-CN" altLang="en-US" sz="1600" dirty="0">
              <a:cs typeface="+mn-ea"/>
              <a:sym typeface="+mn-lt"/>
            </a:endParaRPr>
          </a:p>
        </p:txBody>
      </p:sp>
      <p:sp>
        <p:nvSpPr>
          <p:cNvPr id="9" name="Text Placeholder 4"/>
          <p:cNvSpPr txBox="1"/>
          <p:nvPr>
            <p:custDataLst>
              <p:tags r:id="rId5"/>
            </p:custDataLst>
          </p:nvPr>
        </p:nvSpPr>
        <p:spPr>
          <a:xfrm>
            <a:off x="4518660" y="6071235"/>
            <a:ext cx="1516380" cy="366395"/>
          </a:xfrm>
          <a:prstGeom prst="rect">
            <a:avLst/>
          </a:prstGeom>
          <a:solidFill>
            <a:schemeClr val="accent5">
              <a:lumMod val="40000"/>
              <a:lumOff val="60000"/>
            </a:schemeClr>
          </a:solidFill>
          <a:ln>
            <a:solidFill>
              <a:schemeClr val="accent5">
                <a:lumMod val="40000"/>
                <a:lumOff val="60000"/>
              </a:schemeClr>
            </a:solidFill>
          </a:ln>
        </p:spPr>
        <p:txBody>
          <a:bodyPr wrap="square" lIns="121917" tIns="60958" rIns="121917" bIns="60958" anchor="ctr">
            <a:spAutoFit/>
          </a:bodyPr>
          <a:lstStyle>
            <a:defPPr>
              <a:defRPr lang="en-US"/>
            </a:defPPr>
            <a:lvl1pPr indent="0" defTabSz="914400">
              <a:spcBef>
                <a:spcPct val="20000"/>
              </a:spcBef>
              <a:buFont typeface="Arial" panose="020B0604020202020204" pitchFamily="34" charset="0"/>
              <a:buNone/>
              <a:defRPr sz="1600">
                <a:solidFill>
                  <a:schemeClr val="tx1">
                    <a:lumMod val="75000"/>
                    <a:lumOff val="25000"/>
                  </a:schemeClr>
                </a:solidFill>
                <a:latin typeface="微软雅黑" panose="020B0503020204020204" pitchFamily="34" charset="-122"/>
                <a:ea typeface="微软雅黑" panose="020B0503020204020204" pitchFamily="34" charset="-122"/>
              </a:defRPr>
            </a:lvl1pPr>
            <a:lvl2pPr marL="742950" indent="-285750" defTabSz="914400">
              <a:spcBef>
                <a:spcPct val="20000"/>
              </a:spcBef>
              <a:buFont typeface="Arial" panose="020B0604020202020204" pitchFamily="34" charset="0"/>
              <a:buChar char="–"/>
              <a:defRPr sz="2800"/>
            </a:lvl2pPr>
            <a:lvl3pPr marL="1143000" indent="-228600" defTabSz="914400">
              <a:spcBef>
                <a:spcPct val="20000"/>
              </a:spcBef>
              <a:buFont typeface="Arial" panose="020B0604020202020204" pitchFamily="34" charset="0"/>
              <a:buChar char="•"/>
            </a:lvl3pPr>
            <a:lvl4pPr marL="1600200" indent="-228600" defTabSz="914400">
              <a:spcBef>
                <a:spcPct val="20000"/>
              </a:spcBef>
              <a:buFont typeface="Arial" panose="020B0604020202020204" pitchFamily="34" charset="0"/>
              <a:buChar char="–"/>
              <a:defRPr sz="2000"/>
            </a:lvl4pPr>
            <a:lvl5pPr marL="2057400" indent="-228600" defTabSz="914400">
              <a:spcBef>
                <a:spcPct val="20000"/>
              </a:spcBef>
              <a:buFont typeface="Arial" panose="020B0604020202020204" pitchFamily="34" charset="0"/>
              <a:buChar char="»"/>
              <a:defRPr sz="2000"/>
            </a:lvl5pPr>
            <a:lvl6pPr marL="2514600" indent="-228600" defTabSz="914400">
              <a:spcBef>
                <a:spcPct val="20000"/>
              </a:spcBef>
              <a:buFont typeface="Arial" panose="020B0604020202020204" pitchFamily="34" charset="0"/>
              <a:buChar char="•"/>
              <a:defRPr sz="2000"/>
            </a:lvl6pPr>
            <a:lvl7pPr marL="2971800" indent="-228600" defTabSz="914400">
              <a:spcBef>
                <a:spcPct val="20000"/>
              </a:spcBef>
              <a:buFont typeface="Arial" panose="020B0604020202020204" pitchFamily="34" charset="0"/>
              <a:buChar char="•"/>
              <a:defRPr sz="2000"/>
            </a:lvl7pPr>
            <a:lvl8pPr marL="3429000" indent="-228600" defTabSz="914400">
              <a:spcBef>
                <a:spcPct val="20000"/>
              </a:spcBef>
              <a:buFont typeface="Arial" panose="020B0604020202020204" pitchFamily="34" charset="0"/>
              <a:buChar char="•"/>
              <a:defRPr sz="2000"/>
            </a:lvl8pPr>
            <a:lvl9pPr marL="3886200" indent="-228600" defTabSz="914400">
              <a:spcBef>
                <a:spcPct val="20000"/>
              </a:spcBef>
              <a:buFont typeface="Arial" panose="020B0604020202020204" pitchFamily="34" charset="0"/>
              <a:buChar char="•"/>
              <a:defRPr sz="2000"/>
            </a:lvl9pPr>
          </a:lstStyle>
          <a:p>
            <a:pPr algn="ctr"/>
            <a:r>
              <a:rPr lang="zh-CN" altLang="en-US" dirty="0">
                <a:latin typeface="+mn-lt"/>
                <a:ea typeface="+mn-ea"/>
                <a:cs typeface="+mn-ea"/>
                <a:sym typeface="+mn-lt"/>
              </a:rPr>
              <a:t>参考效果</a:t>
            </a:r>
            <a:endParaRPr lang="en-GB" altLang="zh-CN" dirty="0">
              <a:latin typeface="+mn-lt"/>
              <a:ea typeface="+mn-ea"/>
              <a:cs typeface="+mn-ea"/>
              <a:sym typeface="+mn-lt"/>
            </a:endParaRPr>
          </a:p>
        </p:txBody>
      </p:sp>
      <p:pic>
        <p:nvPicPr>
          <p:cNvPr id="5" name="图片 4"/>
          <p:cNvPicPr>
            <a:picLocks noChangeAspect="1"/>
          </p:cNvPicPr>
          <p:nvPr>
            <p:custDataLst>
              <p:tags r:id="rId6"/>
            </p:custDataLst>
          </p:nvPr>
        </p:nvPicPr>
        <p:blipFill>
          <a:blip r:embed="rId7"/>
          <a:stretch>
            <a:fillRect/>
          </a:stretch>
        </p:blipFill>
        <p:spPr>
          <a:xfrm>
            <a:off x="6381750" y="1911350"/>
            <a:ext cx="5294630" cy="38461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5"/>
          <p:cNvSpPr txBox="1"/>
          <p:nvPr/>
        </p:nvSpPr>
        <p:spPr>
          <a:xfrm>
            <a:off x="5698659" y="2519558"/>
            <a:ext cx="5866754" cy="916106"/>
          </a:xfrm>
          <a:prstGeom prst="rect">
            <a:avLst/>
          </a:prstGeom>
          <a:noFill/>
        </p:spPr>
        <p:txBody>
          <a:bodyPr wrap="square" lIns="91396" tIns="45699" rIns="91396" bIns="45699">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nSpc>
                <a:spcPct val="120000"/>
              </a:lnSpc>
            </a:pPr>
            <a:r>
              <a:rPr lang="zh-CN" altLang="en-US" sz="4800" b="1" dirty="0" smtClean="0">
                <a:solidFill>
                  <a:schemeClr val="accent1"/>
                </a:solidFill>
                <a:latin typeface="+mn-lt"/>
                <a:cs typeface="+mn-ea"/>
                <a:sym typeface="+mn-lt"/>
              </a:rPr>
              <a:t>祝：学有所成！</a:t>
            </a:r>
            <a:endParaRPr lang="id-ID" altLang="zh-CN" sz="4800" b="1" dirty="0">
              <a:solidFill>
                <a:schemeClr val="accent1"/>
              </a:solidFill>
              <a:latin typeface="+mn-lt"/>
              <a:cs typeface="+mn-ea"/>
              <a:sym typeface="+mn-lt"/>
            </a:endParaRPr>
          </a:p>
        </p:txBody>
      </p:sp>
      <p:sp>
        <p:nvSpPr>
          <p:cNvPr id="9" name="TextBox 6"/>
          <p:cNvSpPr txBox="1">
            <a:spLocks noChangeArrowheads="1"/>
          </p:cNvSpPr>
          <p:nvPr/>
        </p:nvSpPr>
        <p:spPr bwMode="auto">
          <a:xfrm>
            <a:off x="5776971" y="3620998"/>
            <a:ext cx="5710129" cy="427990"/>
          </a:xfrm>
          <a:prstGeom prst="rect">
            <a:avLst/>
          </a:prstGeom>
          <a:noFill/>
          <a:ln w="9525">
            <a:noFill/>
            <a:miter lim="800000"/>
          </a:ln>
        </p:spPr>
        <p:txBody>
          <a:bodyPr wrap="square" lIns="121899" tIns="60949" rIns="121899" bIns="60949">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fontAlgn="base"/>
            <a:r>
              <a:rPr lang="zh-CN" altLang="en-US" sz="2000" dirty="0">
                <a:solidFill>
                  <a:schemeClr val="accent1"/>
                </a:solidFill>
                <a:latin typeface="+mn-lt"/>
                <a:ea typeface="+mn-ea"/>
                <a:cs typeface="+mn-ea"/>
                <a:sym typeface="+mn-lt"/>
              </a:rPr>
              <a:t>数据化运营管理（第</a:t>
            </a:r>
            <a:r>
              <a:rPr lang="en-US" altLang="zh-CN" sz="2000" dirty="0">
                <a:solidFill>
                  <a:schemeClr val="accent1"/>
                </a:solidFill>
                <a:latin typeface="+mn-lt"/>
                <a:ea typeface="+mn-ea"/>
                <a:cs typeface="+mn-ea"/>
                <a:sym typeface="+mn-lt"/>
              </a:rPr>
              <a:t>2</a:t>
            </a:r>
            <a:r>
              <a:rPr lang="zh-CN" altLang="en-US" sz="2000" dirty="0">
                <a:solidFill>
                  <a:schemeClr val="accent1"/>
                </a:solidFill>
                <a:latin typeface="+mn-lt"/>
                <a:ea typeface="+mn-ea"/>
                <a:cs typeface="+mn-ea"/>
                <a:sym typeface="+mn-lt"/>
              </a:rPr>
              <a:t>版</a:t>
            </a:r>
            <a:r>
              <a:rPr lang="en-US" altLang="zh-CN" sz="2000" dirty="0">
                <a:solidFill>
                  <a:schemeClr val="accent1"/>
                </a:solidFill>
                <a:latin typeface="+mn-lt"/>
                <a:ea typeface="+mn-ea"/>
                <a:cs typeface="+mn-ea"/>
                <a:sym typeface="+mn-lt"/>
              </a:rPr>
              <a:t> </a:t>
            </a:r>
            <a:r>
              <a:rPr lang="zh-CN" altLang="en-US" sz="2000" dirty="0">
                <a:solidFill>
                  <a:schemeClr val="accent1"/>
                </a:solidFill>
                <a:latin typeface="+mn-lt"/>
                <a:ea typeface="+mn-ea"/>
                <a:cs typeface="+mn-ea"/>
                <a:sym typeface="+mn-lt"/>
              </a:rPr>
              <a:t>微课版）</a:t>
            </a:r>
            <a:endParaRPr lang="zh-CN" altLang="en-US" sz="2000" dirty="0">
              <a:solidFill>
                <a:schemeClr val="accent1"/>
              </a:solidFill>
              <a:latin typeface="+mn-lt"/>
              <a:ea typeface="+mn-ea"/>
              <a:cs typeface="+mn-ea"/>
              <a:sym typeface="+mn-lt"/>
            </a:endParaRPr>
          </a:p>
        </p:txBody>
      </p:sp>
      <p:sp>
        <p:nvSpPr>
          <p:cNvPr id="10" name="矩形 9"/>
          <p:cNvSpPr/>
          <p:nvPr/>
        </p:nvSpPr>
        <p:spPr>
          <a:xfrm>
            <a:off x="1881" y="1060"/>
            <a:ext cx="191260" cy="56841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cs typeface="+mn-ea"/>
              <a:sym typeface="+mn-lt"/>
            </a:endParaRPr>
          </a:p>
        </p:txBody>
      </p:sp>
      <p:sp>
        <p:nvSpPr>
          <p:cNvPr id="11" name="矩形 10"/>
          <p:cNvSpPr/>
          <p:nvPr/>
        </p:nvSpPr>
        <p:spPr>
          <a:xfrm>
            <a:off x="11997274" y="3189861"/>
            <a:ext cx="178586" cy="36568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cs typeface="+mn-ea"/>
              <a:sym typeface="+mn-lt"/>
            </a:endParaRPr>
          </a:p>
        </p:txBody>
      </p:sp>
      <p:grpSp>
        <p:nvGrpSpPr>
          <p:cNvPr id="2" name="组合 1"/>
          <p:cNvGrpSpPr/>
          <p:nvPr/>
        </p:nvGrpSpPr>
        <p:grpSpPr>
          <a:xfrm>
            <a:off x="5903270" y="4289682"/>
            <a:ext cx="4635189" cy="364103"/>
            <a:chOff x="5903270" y="4289682"/>
            <a:chExt cx="4635189" cy="364103"/>
          </a:xfrm>
        </p:grpSpPr>
        <p:sp>
          <p:nvSpPr>
            <p:cNvPr id="7" name="TextBox 4"/>
            <p:cNvSpPr txBox="1"/>
            <p:nvPr/>
          </p:nvSpPr>
          <p:spPr>
            <a:xfrm>
              <a:off x="5903270" y="4289682"/>
              <a:ext cx="4635189" cy="361339"/>
            </a:xfrm>
            <a:prstGeom prst="rect">
              <a:avLst/>
            </a:prstGeom>
            <a:solidFill>
              <a:srgbClr val="3A98BC"/>
            </a:solidFill>
            <a:ln>
              <a:solidFill>
                <a:schemeClr val="accent1"/>
              </a:solidFill>
            </a:ln>
          </p:spPr>
          <p:txBody>
            <a:bodyPr wrap="square" lIns="91396" tIns="45699" rIns="91396" bIns="45699">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l" eaLnBrk="1" hangingPunct="1">
                <a:lnSpc>
                  <a:spcPct val="150000"/>
                </a:lnSpc>
              </a:pPr>
              <a:endParaRPr lang="id-ID" altLang="zh-CN" sz="1300" dirty="0">
                <a:solidFill>
                  <a:schemeClr val="accent1"/>
                </a:solidFill>
                <a:latin typeface="+mn-lt"/>
                <a:cs typeface="+mn-ea"/>
                <a:sym typeface="+mn-lt"/>
              </a:endParaRPr>
            </a:p>
          </p:txBody>
        </p:sp>
        <p:pic>
          <p:nvPicPr>
            <p:cNvPr id="16" name="图片 1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095208" y="4312713"/>
              <a:ext cx="1638608" cy="341072"/>
            </a:xfrm>
            <a:prstGeom prst="rect">
              <a:avLst/>
            </a:prstGeom>
          </p:spPr>
        </p:pic>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43" y="546712"/>
            <a:ext cx="5761775" cy="575289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par>
                          <p:cTn id="11" fill="hold">
                            <p:stCondLst>
                              <p:cond delay="500"/>
                            </p:stCondLst>
                            <p:childTnLst>
                              <p:par>
                                <p:cTn id="12" presetID="5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Scale>
                                      <p:cBhvr>
                                        <p:cTn id="14" dur="1000" decel="50000" fill="hold">
                                          <p:stCondLst>
                                            <p:cond delay="0"/>
                                          </p:stCondLst>
                                        </p:cTn>
                                        <p:tgtEl>
                                          <p:spTgt spid="8">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8">
                                            <p:txEl>
                                              <p:pRg st="0" end="0"/>
                                            </p:txEl>
                                          </p:spTgt>
                                        </p:tgtEl>
                                        <p:attrNameLst>
                                          <p:attrName>ppt_x</p:attrName>
                                          <p:attrName>ppt_y</p:attrName>
                                        </p:attrNameLst>
                                      </p:cBhvr>
                                    </p:animMotion>
                                    <p:animEffect transition="in" filter="fade">
                                      <p:cBhvr>
                                        <p:cTn id="16" dur="1000"/>
                                        <p:tgtEl>
                                          <p:spTgt spid="8">
                                            <p:txEl>
                                              <p:pRg st="0" end="0"/>
                                            </p:txEl>
                                          </p:spTgt>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750" fill="hold"/>
                                        <p:tgtEl>
                                          <p:spTgt spid="9"/>
                                        </p:tgtEl>
                                        <p:attrNameLst>
                                          <p:attrName>ppt_w</p:attrName>
                                        </p:attrNameLst>
                                      </p:cBhvr>
                                      <p:tavLst>
                                        <p:tav tm="0">
                                          <p:val>
                                            <p:fltVal val="0"/>
                                          </p:val>
                                        </p:tav>
                                        <p:tav tm="100000">
                                          <p:val>
                                            <p:strVal val="#ppt_w"/>
                                          </p:val>
                                        </p:tav>
                                      </p:tavLst>
                                    </p:anim>
                                    <p:anim calcmode="lin" valueType="num">
                                      <p:cBhvr>
                                        <p:cTn id="21" dur="750" fill="hold"/>
                                        <p:tgtEl>
                                          <p:spTgt spid="9"/>
                                        </p:tgtEl>
                                        <p:attrNameLst>
                                          <p:attrName>ppt_h</p:attrName>
                                        </p:attrNameLst>
                                      </p:cBhvr>
                                      <p:tavLst>
                                        <p:tav tm="0">
                                          <p:val>
                                            <p:fltVal val="0"/>
                                          </p:val>
                                        </p:tav>
                                        <p:tav tm="100000">
                                          <p:val>
                                            <p:strVal val="#ppt_h"/>
                                          </p:val>
                                        </p:tav>
                                      </p:tavLst>
                                    </p:anim>
                                    <p:animEffect transition="in" filter="fade">
                                      <p:cBhvr>
                                        <p:cTn id="22" dur="750"/>
                                        <p:tgtEl>
                                          <p:spTgt spid="9"/>
                                        </p:tgtEl>
                                      </p:cBhvr>
                                    </p:animEffect>
                                  </p:childTnLst>
                                </p:cTn>
                              </p:par>
                            </p:childTnLst>
                          </p:cTn>
                        </p:par>
                        <p:par>
                          <p:cTn id="23" fill="hold">
                            <p:stCondLst>
                              <p:cond delay="2500"/>
                            </p:stCondLst>
                            <p:childTnLst>
                              <p:par>
                                <p:cTn id="24" presetID="22" presetClass="entr" presetSubtype="8"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p:bldP spid="10" grpId="0" animBg="1"/>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74"/>
          <p:cNvSpPr/>
          <p:nvPr/>
        </p:nvSpPr>
        <p:spPr bwMode="auto">
          <a:xfrm>
            <a:off x="0" y="1538870"/>
            <a:ext cx="12190413" cy="5320718"/>
          </a:xfrm>
          <a:prstGeom prst="rect">
            <a:avLst/>
          </a:prstGeom>
          <a:solidFill>
            <a:srgbClr val="3A98BC">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cs typeface="+mn-ea"/>
              <a:sym typeface="+mn-lt"/>
            </a:endParaRPr>
          </a:p>
        </p:txBody>
      </p:sp>
      <p:cxnSp>
        <p:nvCxnSpPr>
          <p:cNvPr id="70" name="直接连接符 69"/>
          <p:cNvCxnSpPr/>
          <p:nvPr/>
        </p:nvCxnSpPr>
        <p:spPr bwMode="auto">
          <a:xfrm flipH="1">
            <a:off x="667570" y="5525494"/>
            <a:ext cx="3790427" cy="0"/>
          </a:xfrm>
          <a:prstGeom prst="line">
            <a:avLst/>
          </a:prstGeom>
          <a:solidFill>
            <a:schemeClr val="accent1"/>
          </a:solidFill>
          <a:ln w="28575" cap="flat" cmpd="sng" algn="ctr">
            <a:solidFill>
              <a:schemeClr val="tx1">
                <a:lumMod val="50000"/>
                <a:lumOff val="50000"/>
              </a:schemeClr>
            </a:solidFill>
            <a:prstDash val="dash"/>
            <a:round/>
            <a:headEnd type="none"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直接连接符 58"/>
          <p:cNvCxnSpPr/>
          <p:nvPr/>
        </p:nvCxnSpPr>
        <p:spPr bwMode="auto">
          <a:xfrm flipH="1">
            <a:off x="667570" y="2481536"/>
            <a:ext cx="3790427" cy="0"/>
          </a:xfrm>
          <a:prstGeom prst="line">
            <a:avLst/>
          </a:prstGeom>
          <a:solidFill>
            <a:schemeClr val="accent1"/>
          </a:solidFill>
          <a:ln w="28575" cap="flat" cmpd="sng" algn="ctr">
            <a:solidFill>
              <a:schemeClr val="tx1">
                <a:lumMod val="50000"/>
                <a:lumOff val="50000"/>
              </a:schemeClr>
            </a:solidFill>
            <a:prstDash val="dash"/>
            <a:round/>
            <a:headEnd type="none"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直接连接符 68"/>
          <p:cNvCxnSpPr/>
          <p:nvPr/>
        </p:nvCxnSpPr>
        <p:spPr bwMode="auto">
          <a:xfrm flipH="1">
            <a:off x="667570" y="3881837"/>
            <a:ext cx="3790427" cy="0"/>
          </a:xfrm>
          <a:prstGeom prst="line">
            <a:avLst/>
          </a:prstGeom>
          <a:solidFill>
            <a:schemeClr val="accent1"/>
          </a:solidFill>
          <a:ln w="28575" cap="flat" cmpd="sng" algn="ctr">
            <a:solidFill>
              <a:schemeClr val="tx1">
                <a:lumMod val="50000"/>
                <a:lumOff val="50000"/>
              </a:schemeClr>
            </a:solidFill>
            <a:prstDash val="dash"/>
            <a:round/>
            <a:headEnd type="none"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Shape 120"/>
          <p:cNvSpPr/>
          <p:nvPr/>
        </p:nvSpPr>
        <p:spPr>
          <a:xfrm rot="912886" flipH="1">
            <a:off x="4760597" y="2756654"/>
            <a:ext cx="2769766" cy="213031"/>
          </a:xfrm>
          <a:prstGeom prst="rect">
            <a:avLst/>
          </a:prstGeom>
          <a:solidFill>
            <a:srgbClr val="808785">
              <a:alpha val="60000"/>
            </a:srgbClr>
          </a:solidFill>
          <a:ln w="12700">
            <a:miter lim="400000"/>
          </a:ln>
        </p:spPr>
        <p:txBody>
          <a:bodyPr lIns="50800" tIns="50800" rIns="50800" bIns="50800" anchor="ctr"/>
          <a:lstStyle/>
          <a:p>
            <a:pPr>
              <a:defRPr>
                <a:solidFill>
                  <a:srgbClr val="FFFFFF"/>
                </a:solidFill>
              </a:defRPr>
            </a:pPr>
            <a:endParaRPr>
              <a:cs typeface="+mn-ea"/>
              <a:sym typeface="+mn-lt"/>
            </a:endParaRPr>
          </a:p>
        </p:txBody>
      </p:sp>
      <p:sp>
        <p:nvSpPr>
          <p:cNvPr id="8" name="Shape 122"/>
          <p:cNvSpPr/>
          <p:nvPr/>
        </p:nvSpPr>
        <p:spPr>
          <a:xfrm rot="20623009">
            <a:off x="5057058" y="3477618"/>
            <a:ext cx="2156665" cy="213032"/>
          </a:xfrm>
          <a:prstGeom prst="rect">
            <a:avLst/>
          </a:prstGeom>
          <a:solidFill>
            <a:srgbClr val="808785">
              <a:alpha val="60000"/>
            </a:srgbClr>
          </a:solidFill>
          <a:ln w="12700">
            <a:miter lim="400000"/>
          </a:ln>
        </p:spPr>
        <p:txBody>
          <a:bodyPr lIns="50800" tIns="50800" rIns="50800" bIns="50800" anchor="ctr"/>
          <a:lstStyle/>
          <a:p>
            <a:pPr>
              <a:defRPr>
                <a:solidFill>
                  <a:srgbClr val="FFFFFF"/>
                </a:solidFill>
              </a:defRPr>
            </a:pPr>
            <a:endParaRPr>
              <a:cs typeface="+mn-ea"/>
              <a:sym typeface="+mn-lt"/>
            </a:endParaRPr>
          </a:p>
        </p:txBody>
      </p:sp>
      <p:grpSp>
        <p:nvGrpSpPr>
          <p:cNvPr id="21" name="Group 138"/>
          <p:cNvGrpSpPr/>
          <p:nvPr/>
        </p:nvGrpSpPr>
        <p:grpSpPr>
          <a:xfrm>
            <a:off x="4301734" y="1870023"/>
            <a:ext cx="1067036" cy="1067421"/>
            <a:chOff x="0" y="0"/>
            <a:chExt cx="1270000" cy="1270000"/>
          </a:xfrm>
        </p:grpSpPr>
        <p:sp>
          <p:nvSpPr>
            <p:cNvPr id="22" name="Shape 135"/>
            <p:cNvSpPr/>
            <p:nvPr/>
          </p:nvSpPr>
          <p:spPr>
            <a:xfrm>
              <a:off x="0" y="0"/>
              <a:ext cx="1270000" cy="1270000"/>
            </a:xfrm>
            <a:prstGeom prst="ellipse">
              <a:avLst/>
            </a:prstGeom>
            <a:solidFill>
              <a:schemeClr val="accent1">
                <a:hueOff val="-78595"/>
                <a:satOff val="12505"/>
                <a:lumOff val="13871"/>
              </a:schemeClr>
            </a:solidFill>
            <a:ln w="12700" cap="flat">
              <a:noFill/>
              <a:miter lim="400000"/>
            </a:ln>
            <a:effectLst/>
          </p:spPr>
          <p:txBody>
            <a:bodyPr wrap="square" lIns="50800" tIns="50800" rIns="50800" bIns="50800" numCol="1" anchor="ctr">
              <a:noAutofit/>
            </a:bodyPr>
            <a:lstStyle/>
            <a:p>
              <a:pPr>
                <a:defRPr>
                  <a:solidFill>
                    <a:srgbClr val="FFFFFF"/>
                  </a:solidFill>
                </a:defRPr>
              </a:pPr>
              <a:endParaRPr>
                <a:cs typeface="+mn-ea"/>
                <a:sym typeface="+mn-lt"/>
              </a:endParaRPr>
            </a:p>
          </p:txBody>
        </p:sp>
        <p:sp>
          <p:nvSpPr>
            <p:cNvPr id="23" name="Shape 136"/>
            <p:cNvSpPr/>
            <p:nvPr/>
          </p:nvSpPr>
          <p:spPr>
            <a:xfrm>
              <a:off x="202826" y="202826"/>
              <a:ext cx="864348" cy="864348"/>
            </a:xfrm>
            <a:prstGeom prst="ellipse">
              <a:avLst/>
            </a:prstGeom>
            <a:solidFill>
              <a:srgbClr val="FFFFFF"/>
            </a:solidFill>
            <a:ln w="12700" cap="flat">
              <a:noFill/>
              <a:miter lim="400000"/>
            </a:ln>
            <a:effectLst/>
          </p:spPr>
          <p:txBody>
            <a:bodyPr wrap="square" lIns="50800" tIns="50800" rIns="50800" bIns="50800" numCol="1" anchor="ctr">
              <a:noAutofit/>
            </a:bodyPr>
            <a:lstStyle/>
            <a:p>
              <a:pPr algn="r">
                <a:defRPr>
                  <a:solidFill>
                    <a:srgbClr val="FFFFFF"/>
                  </a:solidFill>
                </a:defRPr>
              </a:pPr>
              <a:endParaRPr>
                <a:cs typeface="+mn-ea"/>
                <a:sym typeface="+mn-lt"/>
              </a:endParaRPr>
            </a:p>
          </p:txBody>
        </p:sp>
        <p:pic>
          <p:nvPicPr>
            <p:cNvPr id="24" name="pasted-image.pdf"/>
            <p:cNvPicPr>
              <a:picLocks noChangeAspect="1"/>
            </p:cNvPicPr>
            <p:nvPr/>
          </p:nvPicPr>
          <p:blipFill>
            <a:blip r:embed="rId1"/>
            <a:stretch>
              <a:fillRect/>
            </a:stretch>
          </p:blipFill>
          <p:spPr>
            <a:xfrm>
              <a:off x="400501" y="416289"/>
              <a:ext cx="468998" cy="437422"/>
            </a:xfrm>
            <a:prstGeom prst="rect">
              <a:avLst/>
            </a:prstGeom>
            <a:ln w="12700" cap="flat">
              <a:noFill/>
              <a:miter lim="400000"/>
              <a:headEnd/>
              <a:tailEnd/>
            </a:ln>
            <a:effectLst/>
          </p:spPr>
        </p:pic>
      </p:grpSp>
      <p:sp>
        <p:nvSpPr>
          <p:cNvPr id="34" name="Shape 148"/>
          <p:cNvSpPr/>
          <p:nvPr/>
        </p:nvSpPr>
        <p:spPr>
          <a:xfrm>
            <a:off x="933919" y="2043712"/>
            <a:ext cx="2154156" cy="410464"/>
          </a:xfrm>
          <a:prstGeom prst="rect">
            <a:avLst/>
          </a:prstGeom>
          <a:ln w="12700">
            <a:miter lim="400000"/>
          </a:ln>
        </p:spPr>
        <p:txBody>
          <a:bodyPr wrap="none" lIns="50800" tIns="50800" rIns="50800" bIns="50800" anchor="ctr">
            <a:spAutoFit/>
          </a:bodyPr>
          <a:lstStyle>
            <a:lvl1pPr>
              <a:defRPr sz="2000">
                <a:solidFill>
                  <a:srgbClr val="FF2600"/>
                </a:solidFill>
                <a:latin typeface="FZLTDHK-GBK1-0"/>
                <a:ea typeface="FZLTDHK-GBK1-0"/>
                <a:cs typeface="FZLTDHK-GBK1-0"/>
                <a:sym typeface="FZLTDHK-GBK1-0"/>
              </a:defRPr>
            </a:lvl1pPr>
          </a:lstStyle>
          <a:p>
            <a:r>
              <a:rPr dirty="0" err="1">
                <a:latin typeface="+mn-lt"/>
                <a:ea typeface="+mn-ea"/>
                <a:cs typeface="+mn-ea"/>
                <a:sym typeface="+mn-lt"/>
              </a:rPr>
              <a:t>海量图书方便查询</a:t>
            </a:r>
            <a:endParaRPr dirty="0">
              <a:latin typeface="+mn-lt"/>
              <a:ea typeface="+mn-ea"/>
              <a:cs typeface="+mn-ea"/>
              <a:sym typeface="+mn-lt"/>
            </a:endParaRPr>
          </a:p>
        </p:txBody>
      </p:sp>
      <p:sp>
        <p:nvSpPr>
          <p:cNvPr id="35" name="Shape 149"/>
          <p:cNvSpPr/>
          <p:nvPr/>
        </p:nvSpPr>
        <p:spPr>
          <a:xfrm>
            <a:off x="933920" y="3449668"/>
            <a:ext cx="1641261" cy="410464"/>
          </a:xfrm>
          <a:prstGeom prst="rect">
            <a:avLst/>
          </a:prstGeom>
          <a:ln w="12700">
            <a:miter lim="400000"/>
          </a:ln>
        </p:spPr>
        <p:txBody>
          <a:bodyPr wrap="none" lIns="50800" tIns="50800" rIns="50800" bIns="50800" anchor="ctr">
            <a:spAutoFit/>
          </a:bodyPr>
          <a:lstStyle>
            <a:lvl1pPr>
              <a:defRPr sz="2000">
                <a:solidFill>
                  <a:srgbClr val="FF2600"/>
                </a:solidFill>
                <a:latin typeface="FZLTDHK-GBK1-0"/>
                <a:ea typeface="FZLTDHK-GBK1-0"/>
                <a:cs typeface="FZLTDHK-GBK1-0"/>
                <a:sym typeface="FZLTDHK-GBK1-0"/>
              </a:defRPr>
            </a:lvl1pPr>
          </a:lstStyle>
          <a:p>
            <a:r>
              <a:rPr dirty="0" err="1">
                <a:latin typeface="+mn-lt"/>
                <a:ea typeface="+mn-ea"/>
                <a:cs typeface="+mn-ea"/>
                <a:sym typeface="+mn-lt"/>
              </a:rPr>
              <a:t>免费申请样书</a:t>
            </a:r>
            <a:endParaRPr dirty="0">
              <a:latin typeface="+mn-lt"/>
              <a:ea typeface="+mn-ea"/>
              <a:cs typeface="+mn-ea"/>
              <a:sym typeface="+mn-lt"/>
            </a:endParaRPr>
          </a:p>
        </p:txBody>
      </p:sp>
      <p:sp>
        <p:nvSpPr>
          <p:cNvPr id="36" name="Shape 150"/>
          <p:cNvSpPr/>
          <p:nvPr/>
        </p:nvSpPr>
        <p:spPr>
          <a:xfrm>
            <a:off x="933920" y="5096459"/>
            <a:ext cx="1641261" cy="410464"/>
          </a:xfrm>
          <a:prstGeom prst="rect">
            <a:avLst/>
          </a:prstGeom>
          <a:ln w="12700">
            <a:miter lim="400000"/>
          </a:ln>
        </p:spPr>
        <p:txBody>
          <a:bodyPr wrap="none" lIns="50800" tIns="50800" rIns="50800" bIns="50800" anchor="ctr">
            <a:spAutoFit/>
          </a:bodyPr>
          <a:lstStyle>
            <a:lvl1pPr>
              <a:defRPr sz="2000">
                <a:solidFill>
                  <a:srgbClr val="FF2600"/>
                </a:solidFill>
                <a:latin typeface="FZLTDHK-GBK1-0"/>
                <a:ea typeface="FZLTDHK-GBK1-0"/>
                <a:cs typeface="FZLTDHK-GBK1-0"/>
                <a:sym typeface="FZLTDHK-GBK1-0"/>
              </a:defRPr>
            </a:lvl1pPr>
          </a:lstStyle>
          <a:p>
            <a:r>
              <a:rPr dirty="0" err="1">
                <a:latin typeface="+mn-lt"/>
                <a:ea typeface="+mn-ea"/>
                <a:cs typeface="+mn-ea"/>
                <a:sym typeface="+mn-lt"/>
              </a:rPr>
              <a:t>下载配套资源</a:t>
            </a:r>
            <a:endParaRPr dirty="0">
              <a:latin typeface="+mn-lt"/>
              <a:ea typeface="+mn-ea"/>
              <a:cs typeface="+mn-ea"/>
              <a:sym typeface="+mn-lt"/>
            </a:endParaRPr>
          </a:p>
        </p:txBody>
      </p:sp>
      <p:sp>
        <p:nvSpPr>
          <p:cNvPr id="37" name="Shape 151"/>
          <p:cNvSpPr/>
          <p:nvPr/>
        </p:nvSpPr>
        <p:spPr>
          <a:xfrm>
            <a:off x="10070309" y="2780951"/>
            <a:ext cx="1128367" cy="410464"/>
          </a:xfrm>
          <a:prstGeom prst="rect">
            <a:avLst/>
          </a:prstGeom>
          <a:ln w="12700">
            <a:miter lim="400000"/>
          </a:ln>
        </p:spPr>
        <p:txBody>
          <a:bodyPr wrap="none" lIns="50800" tIns="50800" rIns="50800" bIns="50800" anchor="ctr">
            <a:spAutoFit/>
          </a:bodyPr>
          <a:lstStyle>
            <a:lvl1pPr>
              <a:defRPr sz="2000">
                <a:solidFill>
                  <a:srgbClr val="FF2600"/>
                </a:solidFill>
                <a:latin typeface="FZLTDHK-GBK1-0"/>
                <a:ea typeface="FZLTDHK-GBK1-0"/>
                <a:cs typeface="FZLTDHK-GBK1-0"/>
                <a:sym typeface="FZLTDHK-GBK1-0"/>
              </a:defRPr>
            </a:lvl1pPr>
          </a:lstStyle>
          <a:p>
            <a:r>
              <a:rPr dirty="0" err="1">
                <a:latin typeface="+mn-lt"/>
                <a:ea typeface="+mn-ea"/>
                <a:cs typeface="+mn-ea"/>
                <a:sym typeface="+mn-lt"/>
              </a:rPr>
              <a:t>优惠购书</a:t>
            </a:r>
            <a:endParaRPr dirty="0">
              <a:latin typeface="+mn-lt"/>
              <a:ea typeface="+mn-ea"/>
              <a:cs typeface="+mn-ea"/>
              <a:sym typeface="+mn-lt"/>
            </a:endParaRPr>
          </a:p>
        </p:txBody>
      </p:sp>
      <p:sp>
        <p:nvSpPr>
          <p:cNvPr id="38" name="Shape 152"/>
          <p:cNvSpPr/>
          <p:nvPr/>
        </p:nvSpPr>
        <p:spPr>
          <a:xfrm>
            <a:off x="10070309" y="4482752"/>
            <a:ext cx="1128367" cy="410464"/>
          </a:xfrm>
          <a:prstGeom prst="rect">
            <a:avLst/>
          </a:prstGeom>
          <a:ln w="12700">
            <a:miter lim="400000"/>
          </a:ln>
        </p:spPr>
        <p:txBody>
          <a:bodyPr wrap="none" lIns="50800" tIns="50800" rIns="50800" bIns="50800" anchor="ctr">
            <a:spAutoFit/>
          </a:bodyPr>
          <a:lstStyle>
            <a:lvl1pPr>
              <a:defRPr sz="2000">
                <a:solidFill>
                  <a:srgbClr val="FF2600"/>
                </a:solidFill>
                <a:latin typeface="FZLTDHK-GBK1-0"/>
                <a:ea typeface="FZLTDHK-GBK1-0"/>
                <a:cs typeface="FZLTDHK-GBK1-0"/>
                <a:sym typeface="FZLTDHK-GBK1-0"/>
              </a:defRPr>
            </a:lvl1pPr>
          </a:lstStyle>
          <a:p>
            <a:r>
              <a:rPr dirty="0" err="1">
                <a:latin typeface="+mn-lt"/>
                <a:ea typeface="+mn-ea"/>
                <a:cs typeface="+mn-ea"/>
                <a:sym typeface="+mn-lt"/>
              </a:rPr>
              <a:t>成为作者</a:t>
            </a:r>
            <a:endParaRPr dirty="0">
              <a:latin typeface="+mn-lt"/>
              <a:ea typeface="+mn-ea"/>
              <a:cs typeface="+mn-ea"/>
              <a:sym typeface="+mn-lt"/>
            </a:endParaRPr>
          </a:p>
        </p:txBody>
      </p:sp>
      <p:sp>
        <p:nvSpPr>
          <p:cNvPr id="48" name="Shape 162"/>
          <p:cNvSpPr/>
          <p:nvPr/>
        </p:nvSpPr>
        <p:spPr>
          <a:xfrm>
            <a:off x="9209423" y="1881441"/>
            <a:ext cx="102644" cy="318110"/>
          </a:xfrm>
          <a:prstGeom prst="rect">
            <a:avLst/>
          </a:prstGeom>
          <a:ln w="12700">
            <a:miter lim="400000"/>
          </a:ln>
        </p:spPr>
        <p:txBody>
          <a:bodyPr wrap="none" lIns="50800" tIns="50800" rIns="50800" bIns="50800" anchor="ctr">
            <a:spAutoFit/>
          </a:bodyPr>
          <a:lstStyle/>
          <a:p>
            <a:pPr algn="l">
              <a:defRPr sz="1400">
                <a:solidFill>
                  <a:srgbClr val="000000"/>
                </a:solidFill>
                <a:latin typeface="FZLTXIHJW-GB1-0"/>
                <a:ea typeface="FZLTXIHJW-GB1-0"/>
                <a:cs typeface="FZLTXIHJW-GB1-0"/>
                <a:sym typeface="FZLTXIHJW-GB1-0"/>
              </a:defRPr>
            </a:pPr>
            <a:endParaRPr dirty="0">
              <a:cs typeface="+mn-ea"/>
              <a:sym typeface="+mn-lt"/>
            </a:endParaRPr>
          </a:p>
        </p:txBody>
      </p:sp>
      <p:sp>
        <p:nvSpPr>
          <p:cNvPr id="49" name="Shape 163"/>
          <p:cNvSpPr/>
          <p:nvPr/>
        </p:nvSpPr>
        <p:spPr>
          <a:xfrm>
            <a:off x="10901775" y="2157157"/>
            <a:ext cx="102644" cy="318110"/>
          </a:xfrm>
          <a:prstGeom prst="rect">
            <a:avLst/>
          </a:prstGeom>
          <a:ln w="12700">
            <a:miter lim="400000"/>
          </a:ln>
        </p:spPr>
        <p:txBody>
          <a:bodyPr wrap="none" lIns="50800" tIns="50800" rIns="50800" bIns="50800" anchor="ctr">
            <a:spAutoFit/>
          </a:bodyPr>
          <a:lstStyle/>
          <a:p>
            <a:pPr algn="l">
              <a:defRPr sz="1400">
                <a:solidFill>
                  <a:srgbClr val="000000"/>
                </a:solidFill>
                <a:latin typeface="FZLTXIHJW-GB1-0"/>
                <a:ea typeface="FZLTXIHJW-GB1-0"/>
                <a:cs typeface="FZLTXIHJW-GB1-0"/>
                <a:sym typeface="FZLTXIHJW-GB1-0"/>
              </a:defRPr>
            </a:pPr>
            <a:endParaRPr dirty="0">
              <a:cs typeface="+mn-ea"/>
              <a:sym typeface="+mn-lt"/>
            </a:endParaRPr>
          </a:p>
        </p:txBody>
      </p:sp>
      <p:pic>
        <p:nvPicPr>
          <p:cNvPr id="50" name="pasted-image.pdf"/>
          <p:cNvPicPr>
            <a:picLocks noChangeAspect="1"/>
          </p:cNvPicPr>
          <p:nvPr/>
        </p:nvPicPr>
        <p:blipFill>
          <a:blip r:embed="rId2"/>
          <a:stretch>
            <a:fillRect/>
          </a:stretch>
        </p:blipFill>
        <p:spPr>
          <a:xfrm>
            <a:off x="484134" y="417927"/>
            <a:ext cx="3756062" cy="979166"/>
          </a:xfrm>
          <a:prstGeom prst="rect">
            <a:avLst/>
          </a:prstGeom>
          <a:ln w="12700">
            <a:miter lim="400000"/>
            <a:headEnd/>
            <a:tailEnd/>
          </a:ln>
        </p:spPr>
      </p:pic>
      <p:sp>
        <p:nvSpPr>
          <p:cNvPr id="51" name="Shape 165"/>
          <p:cNvSpPr/>
          <p:nvPr/>
        </p:nvSpPr>
        <p:spPr>
          <a:xfrm>
            <a:off x="4732490" y="395064"/>
            <a:ext cx="6418411" cy="1024890"/>
          </a:xfrm>
          <a:prstGeom prst="rect">
            <a:avLst/>
          </a:prstGeom>
          <a:ln w="12700">
            <a:miter lim="400000"/>
          </a:ln>
        </p:spPr>
        <p:txBody>
          <a:bodyPr wrap="square" lIns="50800" tIns="50800" rIns="50800" bIns="50800" anchor="ctr">
            <a:spAutoFit/>
          </a:bodyPr>
          <a:lstStyle/>
          <a:p>
            <a:pPr algn="l">
              <a:defRPr sz="1400">
                <a:solidFill>
                  <a:srgbClr val="000000"/>
                </a:solidFill>
                <a:latin typeface="FZLTXIHJW-GB1-0"/>
                <a:ea typeface="FZLTXIHJW-GB1-0"/>
                <a:cs typeface="FZLTXIHJW-GB1-0"/>
                <a:sym typeface="FZLTXIHJW-GB1-0"/>
              </a:defRPr>
            </a:pPr>
            <a:endParaRPr sz="2000" dirty="0">
              <a:cs typeface="+mn-ea"/>
              <a:sym typeface="+mn-lt"/>
            </a:endParaRPr>
          </a:p>
          <a:p>
            <a:pPr algn="l">
              <a:defRPr sz="1400">
                <a:solidFill>
                  <a:srgbClr val="000000"/>
                </a:solidFill>
                <a:latin typeface="FZLTXIHJW-GB1-0"/>
                <a:ea typeface="FZLTXIHJW-GB1-0"/>
                <a:cs typeface="FZLTXIHJW-GB1-0"/>
                <a:sym typeface="FZLTXIHJW-GB1-0"/>
              </a:defRPr>
            </a:pPr>
            <a:r>
              <a:rPr lang="zh-CN" altLang="en-US" sz="2000" dirty="0" smtClean="0">
                <a:cs typeface="+mn-ea"/>
                <a:sym typeface="+mn-lt"/>
              </a:rPr>
              <a:t>更多</a:t>
            </a:r>
            <a:r>
              <a:rPr lang="zh-CN" altLang="en-US" sz="2000" b="1" dirty="0" smtClean="0">
                <a:cs typeface="+mn-ea"/>
                <a:sym typeface="+mn-lt"/>
              </a:rPr>
              <a:t>样书申请和资源下载需求，请登录人邮教育社区（www.ryjiaoyu.com)</a:t>
            </a:r>
            <a:endParaRPr lang="zh-CN" altLang="en-US" sz="2000" b="1" dirty="0" smtClean="0">
              <a:cs typeface="+mn-ea"/>
              <a:sym typeface="+mn-lt"/>
            </a:endParaRPr>
          </a:p>
        </p:txBody>
      </p:sp>
      <p:grpSp>
        <p:nvGrpSpPr>
          <p:cNvPr id="55" name="组合 54"/>
          <p:cNvGrpSpPr/>
          <p:nvPr/>
        </p:nvGrpSpPr>
        <p:grpSpPr>
          <a:xfrm>
            <a:off x="6993783" y="2687184"/>
            <a:ext cx="1067036" cy="1067421"/>
            <a:chOff x="6933148" y="4374243"/>
            <a:chExt cx="1270001" cy="1270000"/>
          </a:xfrm>
        </p:grpSpPr>
        <p:sp>
          <p:nvSpPr>
            <p:cNvPr id="52" name="Shape 166"/>
            <p:cNvSpPr/>
            <p:nvPr/>
          </p:nvSpPr>
          <p:spPr>
            <a:xfrm>
              <a:off x="6933148" y="4374243"/>
              <a:ext cx="1270001" cy="1270000"/>
            </a:xfrm>
            <a:prstGeom prst="ellipse">
              <a:avLst/>
            </a:prstGeom>
            <a:solidFill>
              <a:schemeClr val="accent2">
                <a:hueOff val="50042"/>
                <a:satOff val="8963"/>
                <a:lumOff val="14616"/>
              </a:schemeClr>
            </a:solidFill>
            <a:ln w="12700">
              <a:miter lim="400000"/>
            </a:ln>
          </p:spPr>
          <p:txBody>
            <a:bodyPr lIns="50800" tIns="50800" rIns="50800" bIns="50800" anchor="ctr"/>
            <a:lstStyle/>
            <a:p>
              <a:pPr>
                <a:defRPr>
                  <a:solidFill>
                    <a:srgbClr val="FFFFFF"/>
                  </a:solidFill>
                </a:defRPr>
              </a:pPr>
              <a:endParaRPr>
                <a:cs typeface="+mn-ea"/>
                <a:sym typeface="+mn-lt"/>
              </a:endParaRPr>
            </a:p>
          </p:txBody>
        </p:sp>
        <p:sp>
          <p:nvSpPr>
            <p:cNvPr id="53" name="Shape 167"/>
            <p:cNvSpPr/>
            <p:nvPr/>
          </p:nvSpPr>
          <p:spPr>
            <a:xfrm>
              <a:off x="7135975" y="4577069"/>
              <a:ext cx="864348" cy="864348"/>
            </a:xfrm>
            <a:prstGeom prst="ellipse">
              <a:avLst/>
            </a:prstGeom>
            <a:solidFill>
              <a:srgbClr val="FFFFFF"/>
            </a:solidFill>
            <a:ln w="12700">
              <a:miter lim="400000"/>
            </a:ln>
          </p:spPr>
          <p:txBody>
            <a:bodyPr lIns="50800" tIns="50800" rIns="50800" bIns="50800" anchor="ctr"/>
            <a:lstStyle/>
            <a:p>
              <a:pPr>
                <a:defRPr>
                  <a:solidFill>
                    <a:srgbClr val="FFFFFF"/>
                  </a:solidFill>
                </a:defRPr>
              </a:pPr>
              <a:endParaRPr>
                <a:cs typeface="+mn-ea"/>
                <a:sym typeface="+mn-lt"/>
              </a:endParaRPr>
            </a:p>
          </p:txBody>
        </p:sp>
        <p:pic>
          <p:nvPicPr>
            <p:cNvPr id="54" name="pasted-image.pdf"/>
            <p:cNvPicPr>
              <a:picLocks noChangeAspect="1"/>
            </p:cNvPicPr>
            <p:nvPr/>
          </p:nvPicPr>
          <p:blipFill>
            <a:blip r:embed="rId3"/>
            <a:stretch>
              <a:fillRect/>
            </a:stretch>
          </p:blipFill>
          <p:spPr>
            <a:xfrm>
              <a:off x="7301327" y="4756861"/>
              <a:ext cx="533645" cy="504764"/>
            </a:xfrm>
            <a:prstGeom prst="rect">
              <a:avLst/>
            </a:prstGeom>
            <a:ln w="12700">
              <a:miter lim="400000"/>
              <a:headEnd/>
              <a:tailEnd/>
            </a:ln>
          </p:spPr>
        </p:pic>
      </p:grpSp>
      <p:sp>
        <p:nvSpPr>
          <p:cNvPr id="56" name="Shape 120"/>
          <p:cNvSpPr/>
          <p:nvPr/>
        </p:nvSpPr>
        <p:spPr>
          <a:xfrm rot="1370647" flipH="1">
            <a:off x="4743942" y="4272536"/>
            <a:ext cx="2769766" cy="213031"/>
          </a:xfrm>
          <a:prstGeom prst="rect">
            <a:avLst/>
          </a:prstGeom>
          <a:solidFill>
            <a:srgbClr val="808785">
              <a:alpha val="60000"/>
            </a:srgbClr>
          </a:solidFill>
          <a:ln w="12700">
            <a:miter lim="400000"/>
          </a:ln>
        </p:spPr>
        <p:txBody>
          <a:bodyPr lIns="50800" tIns="50800" rIns="50800" bIns="50800" anchor="ctr"/>
          <a:lstStyle/>
          <a:p>
            <a:pPr>
              <a:defRPr>
                <a:solidFill>
                  <a:srgbClr val="FFFFFF"/>
                </a:solidFill>
              </a:defRPr>
            </a:pPr>
            <a:endParaRPr>
              <a:cs typeface="+mn-ea"/>
              <a:sym typeface="+mn-lt"/>
            </a:endParaRPr>
          </a:p>
        </p:txBody>
      </p:sp>
      <p:sp>
        <p:nvSpPr>
          <p:cNvPr id="57" name="Shape 122"/>
          <p:cNvSpPr/>
          <p:nvPr/>
        </p:nvSpPr>
        <p:spPr>
          <a:xfrm rot="21144047">
            <a:off x="5029241" y="4972887"/>
            <a:ext cx="2156665" cy="213032"/>
          </a:xfrm>
          <a:prstGeom prst="rect">
            <a:avLst/>
          </a:prstGeom>
          <a:solidFill>
            <a:srgbClr val="808785">
              <a:alpha val="60000"/>
            </a:srgbClr>
          </a:solidFill>
          <a:ln w="12700">
            <a:miter lim="400000"/>
          </a:ln>
        </p:spPr>
        <p:txBody>
          <a:bodyPr lIns="50800" tIns="50800" rIns="50800" bIns="50800" anchor="ctr"/>
          <a:lstStyle/>
          <a:p>
            <a:pPr>
              <a:defRPr>
                <a:solidFill>
                  <a:srgbClr val="FFFFFF"/>
                </a:solidFill>
              </a:defRPr>
            </a:pPr>
            <a:endParaRPr>
              <a:cs typeface="+mn-ea"/>
              <a:sym typeface="+mn-lt"/>
            </a:endParaRPr>
          </a:p>
        </p:txBody>
      </p:sp>
      <p:grpSp>
        <p:nvGrpSpPr>
          <p:cNvPr id="9" name="Group 126"/>
          <p:cNvGrpSpPr/>
          <p:nvPr/>
        </p:nvGrpSpPr>
        <p:grpSpPr>
          <a:xfrm>
            <a:off x="4265993" y="3365308"/>
            <a:ext cx="1067036" cy="1067422"/>
            <a:chOff x="0" y="0"/>
            <a:chExt cx="1270000" cy="1270000"/>
          </a:xfrm>
        </p:grpSpPr>
        <p:sp>
          <p:nvSpPr>
            <p:cNvPr id="10" name="Shape 123"/>
            <p:cNvSpPr/>
            <p:nvPr/>
          </p:nvSpPr>
          <p:spPr>
            <a:xfrm>
              <a:off x="0" y="0"/>
              <a:ext cx="1270000" cy="1270000"/>
            </a:xfrm>
            <a:prstGeom prst="ellipse">
              <a:avLst/>
            </a:prstGeom>
            <a:solidFill>
              <a:srgbClr val="0AB79B"/>
            </a:solidFill>
            <a:ln w="12700" cap="flat">
              <a:noFill/>
              <a:miter lim="400000"/>
            </a:ln>
            <a:effectLst/>
          </p:spPr>
          <p:txBody>
            <a:bodyPr wrap="square" lIns="50800" tIns="50800" rIns="50800" bIns="50800" numCol="1" anchor="ctr">
              <a:noAutofit/>
            </a:bodyPr>
            <a:lstStyle/>
            <a:p>
              <a:pPr>
                <a:defRPr>
                  <a:solidFill>
                    <a:srgbClr val="FFFFFF"/>
                  </a:solidFill>
                </a:defRPr>
              </a:pPr>
              <a:endParaRPr>
                <a:cs typeface="+mn-ea"/>
                <a:sym typeface="+mn-lt"/>
              </a:endParaRPr>
            </a:p>
          </p:txBody>
        </p:sp>
        <p:sp>
          <p:nvSpPr>
            <p:cNvPr id="11" name="Shape 124"/>
            <p:cNvSpPr/>
            <p:nvPr/>
          </p:nvSpPr>
          <p:spPr>
            <a:xfrm>
              <a:off x="202826" y="193691"/>
              <a:ext cx="864348" cy="864348"/>
            </a:xfrm>
            <a:prstGeom prst="ellipse">
              <a:avLst/>
            </a:prstGeom>
            <a:solidFill>
              <a:srgbClr val="FFFFFF"/>
            </a:solidFill>
            <a:ln w="12700" cap="flat">
              <a:noFill/>
              <a:miter lim="400000"/>
            </a:ln>
            <a:effectLst/>
          </p:spPr>
          <p:txBody>
            <a:bodyPr wrap="square" lIns="50800" tIns="50800" rIns="50800" bIns="50800" numCol="1" anchor="ctr">
              <a:noAutofit/>
            </a:bodyPr>
            <a:lstStyle/>
            <a:p>
              <a:pPr>
                <a:defRPr sz="3700">
                  <a:solidFill>
                    <a:srgbClr val="FFFFFF"/>
                  </a:solidFill>
                </a:defRPr>
              </a:pPr>
              <a:endParaRPr>
                <a:cs typeface="+mn-ea"/>
                <a:sym typeface="+mn-lt"/>
              </a:endParaRPr>
            </a:p>
          </p:txBody>
        </p:sp>
        <p:pic>
          <p:nvPicPr>
            <p:cNvPr id="12" name="pasted-image.pdf"/>
            <p:cNvPicPr>
              <a:picLocks noChangeAspect="1"/>
            </p:cNvPicPr>
            <p:nvPr/>
          </p:nvPicPr>
          <p:blipFill>
            <a:blip r:embed="rId4"/>
            <a:stretch>
              <a:fillRect/>
            </a:stretch>
          </p:blipFill>
          <p:spPr>
            <a:xfrm>
              <a:off x="377088" y="373483"/>
              <a:ext cx="515823" cy="504765"/>
            </a:xfrm>
            <a:prstGeom prst="rect">
              <a:avLst/>
            </a:prstGeom>
            <a:ln w="12700" cap="flat">
              <a:noFill/>
              <a:miter lim="400000"/>
              <a:headEnd/>
              <a:tailEnd/>
            </a:ln>
            <a:effectLst/>
          </p:spPr>
        </p:pic>
      </p:grpSp>
      <p:sp>
        <p:nvSpPr>
          <p:cNvPr id="60" name="TextBox 59"/>
          <p:cNvSpPr txBox="1"/>
          <p:nvPr/>
        </p:nvSpPr>
        <p:spPr>
          <a:xfrm>
            <a:off x="768691" y="2548187"/>
            <a:ext cx="3709413" cy="707886"/>
          </a:xfrm>
          <a:prstGeom prst="rect">
            <a:avLst/>
          </a:prstGeom>
          <a:noFill/>
        </p:spPr>
        <p:txBody>
          <a:bodyPr wrap="square" rtlCol="0">
            <a:spAutoFit/>
          </a:bodyPr>
          <a:lstStyle/>
          <a:p>
            <a:r>
              <a:rPr lang="zh-CN" altLang="en-US" sz="2000" dirty="0">
                <a:cs typeface="+mn-ea"/>
                <a:sym typeface="+mn-lt"/>
              </a:rPr>
              <a:t>囊括各大品类，您想要的</a:t>
            </a:r>
            <a:r>
              <a:rPr lang="zh-CN" altLang="en-US" sz="2000" dirty="0" smtClean="0">
                <a:cs typeface="+mn-ea"/>
                <a:sym typeface="+mn-lt"/>
              </a:rPr>
              <a:t>应有尽有</a:t>
            </a:r>
            <a:endParaRPr lang="zh-CN" altLang="en-US" sz="2000" dirty="0">
              <a:cs typeface="+mn-ea"/>
              <a:sym typeface="+mn-lt"/>
            </a:endParaRPr>
          </a:p>
        </p:txBody>
      </p:sp>
      <p:cxnSp>
        <p:nvCxnSpPr>
          <p:cNvPr id="65" name="直接连接符 64"/>
          <p:cNvCxnSpPr/>
          <p:nvPr/>
        </p:nvCxnSpPr>
        <p:spPr bwMode="auto">
          <a:xfrm>
            <a:off x="8060819" y="3233345"/>
            <a:ext cx="3407980" cy="0"/>
          </a:xfrm>
          <a:prstGeom prst="line">
            <a:avLst/>
          </a:prstGeom>
          <a:solidFill>
            <a:schemeClr val="accent1"/>
          </a:solidFill>
          <a:ln w="28575" cap="flat" cmpd="sng" algn="ctr">
            <a:solidFill>
              <a:schemeClr val="tx1">
                <a:lumMod val="50000"/>
                <a:lumOff val="50000"/>
              </a:schemeClr>
            </a:solidFill>
            <a:prstDash val="dash"/>
            <a:round/>
            <a:headEnd type="none"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直接连接符 65"/>
          <p:cNvCxnSpPr/>
          <p:nvPr/>
        </p:nvCxnSpPr>
        <p:spPr bwMode="auto">
          <a:xfrm>
            <a:off x="7941694" y="4904147"/>
            <a:ext cx="3527105" cy="0"/>
          </a:xfrm>
          <a:prstGeom prst="line">
            <a:avLst/>
          </a:prstGeom>
          <a:solidFill>
            <a:schemeClr val="accent1"/>
          </a:solidFill>
          <a:ln w="28575" cap="flat" cmpd="sng" algn="ctr">
            <a:solidFill>
              <a:schemeClr val="tx1">
                <a:lumMod val="50000"/>
                <a:lumOff val="50000"/>
              </a:schemeClr>
            </a:solidFill>
            <a:prstDash val="dash"/>
            <a:round/>
            <a:headEnd type="none"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3" name="Group 130"/>
          <p:cNvGrpSpPr/>
          <p:nvPr/>
        </p:nvGrpSpPr>
        <p:grpSpPr>
          <a:xfrm>
            <a:off x="4320247" y="4973358"/>
            <a:ext cx="1067036" cy="1067422"/>
            <a:chOff x="0" y="0"/>
            <a:chExt cx="1270000" cy="1270000"/>
          </a:xfrm>
        </p:grpSpPr>
        <p:sp>
          <p:nvSpPr>
            <p:cNvPr id="14" name="Shape 127"/>
            <p:cNvSpPr/>
            <p:nvPr/>
          </p:nvSpPr>
          <p:spPr>
            <a:xfrm>
              <a:off x="0" y="0"/>
              <a:ext cx="1270000" cy="1270000"/>
            </a:xfrm>
            <a:prstGeom prst="ellipse">
              <a:avLst/>
            </a:prstGeom>
            <a:solidFill>
              <a:schemeClr val="accent6">
                <a:hueOff val="-193447"/>
                <a:satOff val="3713"/>
                <a:lumOff val="11329"/>
                <a:alpha val="90000"/>
              </a:schemeClr>
            </a:solidFill>
            <a:ln w="12700" cap="flat">
              <a:noFill/>
              <a:miter lim="400000"/>
            </a:ln>
            <a:effectLst/>
          </p:spPr>
          <p:txBody>
            <a:bodyPr wrap="square" lIns="50800" tIns="50800" rIns="50800" bIns="50800" numCol="1" anchor="ctr">
              <a:noAutofit/>
            </a:bodyPr>
            <a:lstStyle/>
            <a:p>
              <a:pPr>
                <a:defRPr>
                  <a:solidFill>
                    <a:srgbClr val="FFFFFF"/>
                  </a:solidFill>
                </a:defRPr>
              </a:pPr>
              <a:endParaRPr>
                <a:cs typeface="+mn-ea"/>
                <a:sym typeface="+mn-lt"/>
              </a:endParaRPr>
            </a:p>
          </p:txBody>
        </p:sp>
        <p:sp>
          <p:nvSpPr>
            <p:cNvPr id="15" name="Shape 128"/>
            <p:cNvSpPr/>
            <p:nvPr/>
          </p:nvSpPr>
          <p:spPr>
            <a:xfrm>
              <a:off x="202826" y="202826"/>
              <a:ext cx="864348" cy="864348"/>
            </a:xfrm>
            <a:prstGeom prst="ellipse">
              <a:avLst/>
            </a:prstGeom>
            <a:solidFill>
              <a:srgbClr val="FFFFFF"/>
            </a:solidFill>
            <a:ln w="12700" cap="flat">
              <a:noFill/>
              <a:miter lim="400000"/>
            </a:ln>
            <a:effectLst/>
          </p:spPr>
          <p:txBody>
            <a:bodyPr wrap="square" lIns="50800" tIns="50800" rIns="50800" bIns="50800" numCol="1" anchor="ctr">
              <a:noAutofit/>
            </a:bodyPr>
            <a:lstStyle/>
            <a:p>
              <a:pPr>
                <a:defRPr>
                  <a:solidFill>
                    <a:srgbClr val="FFFFFF"/>
                  </a:solidFill>
                </a:defRPr>
              </a:pPr>
              <a:endParaRPr>
                <a:cs typeface="+mn-ea"/>
                <a:sym typeface="+mn-lt"/>
              </a:endParaRPr>
            </a:p>
          </p:txBody>
        </p:sp>
        <p:pic>
          <p:nvPicPr>
            <p:cNvPr id="16" name="pasted-image.pdf"/>
            <p:cNvPicPr>
              <a:picLocks noChangeAspect="1"/>
            </p:cNvPicPr>
            <p:nvPr/>
          </p:nvPicPr>
          <p:blipFill>
            <a:blip r:embed="rId5"/>
            <a:stretch>
              <a:fillRect/>
            </a:stretch>
          </p:blipFill>
          <p:spPr>
            <a:xfrm>
              <a:off x="377088" y="376184"/>
              <a:ext cx="515823" cy="517633"/>
            </a:xfrm>
            <a:prstGeom prst="rect">
              <a:avLst/>
            </a:prstGeom>
            <a:ln w="12700" cap="flat">
              <a:noFill/>
              <a:miter lim="400000"/>
              <a:headEnd/>
              <a:tailEnd/>
            </a:ln>
            <a:effectLst/>
          </p:spPr>
        </p:pic>
      </p:grpSp>
      <p:grpSp>
        <p:nvGrpSpPr>
          <p:cNvPr id="17" name="Group 134"/>
          <p:cNvGrpSpPr/>
          <p:nvPr/>
        </p:nvGrpSpPr>
        <p:grpSpPr>
          <a:xfrm>
            <a:off x="6993783" y="4398850"/>
            <a:ext cx="1067036" cy="1067421"/>
            <a:chOff x="0" y="0"/>
            <a:chExt cx="1270000" cy="1270000"/>
          </a:xfrm>
        </p:grpSpPr>
        <p:sp>
          <p:nvSpPr>
            <p:cNvPr id="18" name="Shape 131"/>
            <p:cNvSpPr/>
            <p:nvPr/>
          </p:nvSpPr>
          <p:spPr>
            <a:xfrm>
              <a:off x="0" y="0"/>
              <a:ext cx="1270000" cy="1270000"/>
            </a:xfrm>
            <a:prstGeom prst="ellipse">
              <a:avLst/>
            </a:prstGeom>
            <a:solidFill>
              <a:srgbClr val="808785"/>
            </a:solidFill>
            <a:ln w="12700" cap="flat">
              <a:noFill/>
              <a:miter lim="400000"/>
            </a:ln>
            <a:effectLst/>
          </p:spPr>
          <p:txBody>
            <a:bodyPr wrap="square" lIns="50800" tIns="50800" rIns="50800" bIns="50800" numCol="1" anchor="ctr">
              <a:noAutofit/>
            </a:bodyPr>
            <a:lstStyle/>
            <a:p>
              <a:pPr>
                <a:defRPr>
                  <a:solidFill>
                    <a:srgbClr val="FFFFFF"/>
                  </a:solidFill>
                </a:defRPr>
              </a:pPr>
              <a:endParaRPr>
                <a:cs typeface="+mn-ea"/>
                <a:sym typeface="+mn-lt"/>
              </a:endParaRPr>
            </a:p>
          </p:txBody>
        </p:sp>
        <p:sp>
          <p:nvSpPr>
            <p:cNvPr id="19" name="Shape 132"/>
            <p:cNvSpPr/>
            <p:nvPr/>
          </p:nvSpPr>
          <p:spPr>
            <a:xfrm>
              <a:off x="202826" y="202826"/>
              <a:ext cx="864348" cy="864348"/>
            </a:xfrm>
            <a:prstGeom prst="ellipse">
              <a:avLst/>
            </a:prstGeom>
            <a:solidFill>
              <a:srgbClr val="FFFFFF"/>
            </a:solidFill>
            <a:ln w="12700" cap="flat">
              <a:noFill/>
              <a:miter lim="400000"/>
            </a:ln>
            <a:effectLst/>
          </p:spPr>
          <p:txBody>
            <a:bodyPr wrap="square" lIns="50800" tIns="50800" rIns="50800" bIns="50800" numCol="1" anchor="ctr">
              <a:noAutofit/>
            </a:bodyPr>
            <a:lstStyle/>
            <a:p>
              <a:pPr>
                <a:defRPr>
                  <a:solidFill>
                    <a:srgbClr val="FFFFFF"/>
                  </a:solidFill>
                </a:defRPr>
              </a:pPr>
              <a:endParaRPr>
                <a:cs typeface="+mn-ea"/>
                <a:sym typeface="+mn-lt"/>
              </a:endParaRPr>
            </a:p>
          </p:txBody>
        </p:sp>
        <p:pic>
          <p:nvPicPr>
            <p:cNvPr id="20" name="pasted-image.pdf"/>
            <p:cNvPicPr>
              <a:picLocks noChangeAspect="1"/>
            </p:cNvPicPr>
            <p:nvPr/>
          </p:nvPicPr>
          <p:blipFill>
            <a:blip r:embed="rId6"/>
            <a:stretch>
              <a:fillRect/>
            </a:stretch>
          </p:blipFill>
          <p:spPr>
            <a:xfrm>
              <a:off x="458105" y="376184"/>
              <a:ext cx="353790" cy="517633"/>
            </a:xfrm>
            <a:prstGeom prst="rect">
              <a:avLst/>
            </a:prstGeom>
            <a:ln w="12700" cap="flat">
              <a:noFill/>
              <a:miter lim="400000"/>
              <a:headEnd/>
              <a:tailEnd/>
            </a:ln>
            <a:effectLst/>
          </p:spPr>
        </p:pic>
      </p:grpSp>
      <p:sp>
        <p:nvSpPr>
          <p:cNvPr id="71" name="TextBox 70"/>
          <p:cNvSpPr txBox="1"/>
          <p:nvPr/>
        </p:nvSpPr>
        <p:spPr>
          <a:xfrm>
            <a:off x="789915" y="3947467"/>
            <a:ext cx="3709413" cy="707886"/>
          </a:xfrm>
          <a:prstGeom prst="rect">
            <a:avLst/>
          </a:prstGeom>
          <a:noFill/>
        </p:spPr>
        <p:txBody>
          <a:bodyPr wrap="square" rtlCol="0">
            <a:spAutoFit/>
          </a:bodyPr>
          <a:lstStyle/>
          <a:p>
            <a:r>
              <a:rPr lang="zh-CN" altLang="en-US" sz="2000" dirty="0">
                <a:cs typeface="+mn-ea"/>
                <a:sym typeface="+mn-lt"/>
              </a:rPr>
              <a:t>教师免费申请样书</a:t>
            </a:r>
            <a:r>
              <a:rPr lang="zh-CN" altLang="en-US" sz="2000" dirty="0" smtClean="0">
                <a:cs typeface="+mn-ea"/>
                <a:sym typeface="+mn-lt"/>
              </a:rPr>
              <a:t>，</a:t>
            </a:r>
            <a:endParaRPr lang="en-US" altLang="zh-CN" sz="2000" dirty="0" smtClean="0">
              <a:cs typeface="+mn-ea"/>
              <a:sym typeface="+mn-lt"/>
            </a:endParaRPr>
          </a:p>
          <a:p>
            <a:r>
              <a:rPr lang="zh-CN" altLang="en-US" sz="2000" dirty="0" smtClean="0">
                <a:cs typeface="+mn-ea"/>
                <a:sym typeface="+mn-lt"/>
              </a:rPr>
              <a:t>我们</a:t>
            </a:r>
            <a:r>
              <a:rPr lang="zh-CN" altLang="en-US" sz="2000" dirty="0">
                <a:cs typeface="+mn-ea"/>
                <a:sym typeface="+mn-lt"/>
              </a:rPr>
              <a:t>将安排快递迅速送达</a:t>
            </a:r>
            <a:endParaRPr lang="zh-CN" altLang="en-US" sz="2000" dirty="0">
              <a:cs typeface="+mn-ea"/>
              <a:sym typeface="+mn-lt"/>
            </a:endParaRPr>
          </a:p>
        </p:txBody>
      </p:sp>
      <p:sp>
        <p:nvSpPr>
          <p:cNvPr id="72" name="TextBox 71"/>
          <p:cNvSpPr txBox="1"/>
          <p:nvPr/>
        </p:nvSpPr>
        <p:spPr>
          <a:xfrm>
            <a:off x="754175" y="5579007"/>
            <a:ext cx="4123129" cy="1015663"/>
          </a:xfrm>
          <a:prstGeom prst="rect">
            <a:avLst/>
          </a:prstGeom>
          <a:noFill/>
        </p:spPr>
        <p:txBody>
          <a:bodyPr wrap="square" rtlCol="0">
            <a:spAutoFit/>
          </a:bodyPr>
          <a:lstStyle/>
          <a:p>
            <a:r>
              <a:rPr lang="zh-CN" altLang="en-US" sz="2000" dirty="0">
                <a:cs typeface="+mn-ea"/>
                <a:sym typeface="+mn-lt"/>
              </a:rPr>
              <a:t>教学视频、</a:t>
            </a:r>
            <a:r>
              <a:rPr lang="en-US" altLang="zh-CN" sz="2000" dirty="0">
                <a:cs typeface="+mn-ea"/>
                <a:sym typeface="+mn-lt"/>
              </a:rPr>
              <a:t>PPT</a:t>
            </a:r>
            <a:r>
              <a:rPr lang="zh-CN" altLang="en-US" sz="2000" dirty="0">
                <a:cs typeface="+mn-ea"/>
                <a:sym typeface="+mn-lt"/>
              </a:rPr>
              <a:t>课件</a:t>
            </a:r>
            <a:r>
              <a:rPr lang="zh-CN" altLang="en-US" sz="2000" dirty="0" smtClean="0">
                <a:cs typeface="+mn-ea"/>
                <a:sym typeface="+mn-lt"/>
              </a:rPr>
              <a:t>、教学</a:t>
            </a:r>
            <a:r>
              <a:rPr lang="zh-CN" altLang="en-US" sz="2000" dirty="0">
                <a:cs typeface="+mn-ea"/>
                <a:sym typeface="+mn-lt"/>
              </a:rPr>
              <a:t>案例</a:t>
            </a:r>
            <a:r>
              <a:rPr lang="zh-CN" altLang="en-US" sz="2000" dirty="0" smtClean="0">
                <a:cs typeface="+mn-ea"/>
                <a:sym typeface="+mn-lt"/>
              </a:rPr>
              <a:t>、</a:t>
            </a:r>
            <a:endParaRPr lang="en-US" altLang="zh-CN" sz="2000" dirty="0" smtClean="0">
              <a:cs typeface="+mn-ea"/>
              <a:sym typeface="+mn-lt"/>
            </a:endParaRPr>
          </a:p>
          <a:p>
            <a:r>
              <a:rPr lang="zh-CN" altLang="en-US" sz="2000" dirty="0" smtClean="0">
                <a:cs typeface="+mn-ea"/>
                <a:sym typeface="+mn-lt"/>
              </a:rPr>
              <a:t>习题</a:t>
            </a:r>
            <a:r>
              <a:rPr lang="zh-CN" altLang="en-US" sz="2000" dirty="0">
                <a:cs typeface="+mn-ea"/>
                <a:sym typeface="+mn-lt"/>
              </a:rPr>
              <a:t>答案</a:t>
            </a:r>
            <a:r>
              <a:rPr lang="zh-CN" altLang="en-US" sz="2000" dirty="0" smtClean="0">
                <a:cs typeface="+mn-ea"/>
                <a:sym typeface="+mn-lt"/>
              </a:rPr>
              <a:t>、模拟</a:t>
            </a:r>
            <a:r>
              <a:rPr lang="zh-CN" altLang="en-US" sz="2000" dirty="0">
                <a:cs typeface="+mn-ea"/>
                <a:sym typeface="+mn-lt"/>
              </a:rPr>
              <a:t>试卷等丰富资源</a:t>
            </a:r>
            <a:endParaRPr lang="zh-CN" altLang="en-US" sz="2000" dirty="0">
              <a:cs typeface="+mn-ea"/>
              <a:sym typeface="+mn-lt"/>
            </a:endParaRPr>
          </a:p>
          <a:p>
            <a:r>
              <a:rPr lang="zh-CN" altLang="en-US" sz="2000" dirty="0">
                <a:cs typeface="+mn-ea"/>
                <a:sym typeface="+mn-lt"/>
              </a:rPr>
              <a:t>免费下载</a:t>
            </a:r>
            <a:endParaRPr lang="zh-CN" altLang="en-US" sz="2000" dirty="0">
              <a:cs typeface="+mn-ea"/>
              <a:sym typeface="+mn-lt"/>
            </a:endParaRPr>
          </a:p>
        </p:txBody>
      </p:sp>
      <p:sp>
        <p:nvSpPr>
          <p:cNvPr id="73" name="TextBox 72"/>
          <p:cNvSpPr txBox="1"/>
          <p:nvPr/>
        </p:nvSpPr>
        <p:spPr>
          <a:xfrm>
            <a:off x="8518967" y="3244861"/>
            <a:ext cx="2866371" cy="707886"/>
          </a:xfrm>
          <a:prstGeom prst="rect">
            <a:avLst/>
          </a:prstGeom>
          <a:noFill/>
        </p:spPr>
        <p:txBody>
          <a:bodyPr wrap="square" rtlCol="0">
            <a:spAutoFit/>
          </a:bodyPr>
          <a:lstStyle/>
          <a:p>
            <a:pPr algn="r"/>
            <a:r>
              <a:rPr lang="zh-CN" altLang="en-US" sz="2000" dirty="0">
                <a:cs typeface="+mn-ea"/>
                <a:sym typeface="+mn-lt"/>
              </a:rPr>
              <a:t>教师可以申请最低折扣</a:t>
            </a:r>
            <a:endParaRPr lang="zh-CN" altLang="en-US" sz="2000" dirty="0">
              <a:cs typeface="+mn-ea"/>
              <a:sym typeface="+mn-lt"/>
            </a:endParaRPr>
          </a:p>
          <a:p>
            <a:pPr algn="r"/>
            <a:r>
              <a:rPr lang="zh-CN" altLang="en-US" sz="2000" dirty="0">
                <a:cs typeface="+mn-ea"/>
                <a:sym typeface="+mn-lt"/>
              </a:rPr>
              <a:t>学生直接优惠购买图书</a:t>
            </a:r>
            <a:endParaRPr lang="zh-CN" altLang="en-US" sz="2000" dirty="0">
              <a:cs typeface="+mn-ea"/>
              <a:sym typeface="+mn-lt"/>
            </a:endParaRPr>
          </a:p>
        </p:txBody>
      </p:sp>
      <p:sp>
        <p:nvSpPr>
          <p:cNvPr id="74" name="TextBox 73"/>
          <p:cNvSpPr txBox="1"/>
          <p:nvPr/>
        </p:nvSpPr>
        <p:spPr>
          <a:xfrm>
            <a:off x="8199504" y="4994837"/>
            <a:ext cx="3269295" cy="1015663"/>
          </a:xfrm>
          <a:prstGeom prst="rect">
            <a:avLst/>
          </a:prstGeom>
          <a:noFill/>
        </p:spPr>
        <p:txBody>
          <a:bodyPr wrap="square" rtlCol="0">
            <a:spAutoFit/>
          </a:bodyPr>
          <a:lstStyle/>
          <a:p>
            <a:pPr algn="r"/>
            <a:r>
              <a:rPr lang="zh-CN" altLang="en-US" sz="2000" dirty="0">
                <a:cs typeface="+mn-ea"/>
                <a:sym typeface="+mn-lt"/>
              </a:rPr>
              <a:t>欢迎写文章／投稿，</a:t>
            </a:r>
            <a:r>
              <a:rPr lang="zh-CN" altLang="en-US" sz="2000" dirty="0" smtClean="0">
                <a:cs typeface="+mn-ea"/>
                <a:sym typeface="+mn-lt"/>
              </a:rPr>
              <a:t>我们</a:t>
            </a:r>
            <a:r>
              <a:rPr lang="zh-CN" altLang="en-US" sz="2000" dirty="0">
                <a:cs typeface="+mn-ea"/>
                <a:sym typeface="+mn-lt"/>
              </a:rPr>
              <a:t>强大的编辑团队将</a:t>
            </a:r>
            <a:r>
              <a:rPr lang="zh-CN" altLang="en-US" sz="2000" dirty="0" smtClean="0">
                <a:cs typeface="+mn-ea"/>
                <a:sym typeface="+mn-lt"/>
              </a:rPr>
              <a:t>为您</a:t>
            </a:r>
            <a:r>
              <a:rPr lang="zh-CN" altLang="en-US" sz="2000" dirty="0">
                <a:cs typeface="+mn-ea"/>
                <a:sym typeface="+mn-lt"/>
              </a:rPr>
              <a:t>提供专业和高效的</a:t>
            </a:r>
            <a:r>
              <a:rPr lang="zh-CN" altLang="en-US" sz="2000" dirty="0" smtClean="0">
                <a:cs typeface="+mn-ea"/>
                <a:sym typeface="+mn-lt"/>
              </a:rPr>
              <a:t>编辑</a:t>
            </a:r>
            <a:r>
              <a:rPr lang="zh-CN" altLang="en-US" sz="2000" dirty="0">
                <a:cs typeface="+mn-ea"/>
                <a:sym typeface="+mn-lt"/>
              </a:rPr>
              <a:t>出版服务</a:t>
            </a:r>
            <a:endParaRPr lang="zh-CN" altLang="en-US" sz="2000"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zh-CN" altLang="en-US">
                <a:latin typeface="+mn-lt"/>
                <a:ea typeface="+mn-ea"/>
                <a:cs typeface="+mn-ea"/>
                <a:sym typeface="+mn-lt"/>
              </a:rPr>
              <a:t>一、数据化运营的目标与类型</a:t>
            </a:r>
            <a:endParaRPr lang="zh-CN" altLang="en-US">
              <a:latin typeface="+mn-lt"/>
              <a:ea typeface="+mn-ea"/>
              <a:cs typeface="+mn-ea"/>
              <a:sym typeface="+mn-lt"/>
            </a:endParaRPr>
          </a:p>
        </p:txBody>
      </p:sp>
      <p:sp>
        <p:nvSpPr>
          <p:cNvPr id="7" name="文本框 5"/>
          <p:cNvSpPr txBox="1">
            <a:spLocks noChangeArrowheads="1"/>
          </p:cNvSpPr>
          <p:nvPr>
            <p:custDataLst>
              <p:tags r:id="rId2"/>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相关知识</a:t>
            </a:r>
            <a:endParaRPr lang="zh-CN" altLang="en-US" sz="2400" b="1" dirty="0" smtClean="0">
              <a:solidFill>
                <a:schemeClr val="accent1"/>
              </a:solidFill>
              <a:latin typeface="+mn-lt"/>
              <a:ea typeface="+mn-ea"/>
              <a:cs typeface="+mn-ea"/>
              <a:sym typeface="+mn-lt"/>
            </a:endParaRPr>
          </a:p>
        </p:txBody>
      </p:sp>
      <p:sp>
        <p:nvSpPr>
          <p:cNvPr id="62" name="矩形 61"/>
          <p:cNvSpPr/>
          <p:nvPr>
            <p:custDataLst>
              <p:tags r:id="rId3"/>
            </p:custDataLst>
          </p:nvPr>
        </p:nvSpPr>
        <p:spPr>
          <a:xfrm>
            <a:off x="838091" y="1032087"/>
            <a:ext cx="3535680" cy="460375"/>
          </a:xfrm>
          <a:prstGeom prst="rect">
            <a:avLst/>
          </a:prstGeom>
        </p:spPr>
        <p:txBody>
          <a:bodyPr wrap="none">
            <a:spAutoFit/>
          </a:bodyPr>
          <a:lstStyle/>
          <a:p>
            <a:pPr algn="l"/>
            <a:r>
              <a:rPr lang="zh-CN" altLang="en-US" dirty="0">
                <a:solidFill>
                  <a:srgbClr val="E5450F"/>
                </a:solidFill>
                <a:cs typeface="+mn-ea"/>
                <a:sym typeface="+mn-lt"/>
              </a:rPr>
              <a:t>（二）数据化运营的类型</a:t>
            </a:r>
            <a:endParaRPr lang="zh-CN" altLang="en-US" dirty="0">
              <a:solidFill>
                <a:srgbClr val="E5450F"/>
              </a:solidFill>
              <a:cs typeface="+mn-ea"/>
              <a:sym typeface="+mn-lt"/>
            </a:endParaRPr>
          </a:p>
        </p:txBody>
      </p:sp>
      <p:sp>
        <p:nvSpPr>
          <p:cNvPr id="31" name="任意多边形 30"/>
          <p:cNvSpPr/>
          <p:nvPr>
            <p:custDataLst>
              <p:tags r:id="rId4"/>
            </p:custDataLst>
          </p:nvPr>
        </p:nvSpPr>
        <p:spPr>
          <a:xfrm>
            <a:off x="1159019" y="2727387"/>
            <a:ext cx="9145937" cy="0"/>
          </a:xfrm>
          <a:custGeom>
            <a:avLst/>
            <a:gdLst>
              <a:gd name="connsiteX0" fmla="*/ 0 w 8374743"/>
              <a:gd name="connsiteY0" fmla="*/ 0 h 1349828"/>
              <a:gd name="connsiteX1" fmla="*/ 0 w 8374743"/>
              <a:gd name="connsiteY1" fmla="*/ 1349828 h 1349828"/>
              <a:gd name="connsiteX2" fmla="*/ 8374743 w 8374743"/>
              <a:gd name="connsiteY2" fmla="*/ 1349828 h 1349828"/>
            </a:gdLst>
            <a:ahLst/>
            <a:cxnLst>
              <a:cxn ang="0">
                <a:pos x="connsiteX0" y="connsiteY0"/>
              </a:cxn>
              <a:cxn ang="0">
                <a:pos x="connsiteX1" y="connsiteY1"/>
              </a:cxn>
              <a:cxn ang="0">
                <a:pos x="connsiteX2" y="connsiteY2"/>
              </a:cxn>
            </a:cxnLst>
            <a:rect l="l" t="t" r="r" b="b"/>
            <a:pathLst>
              <a:path w="8374743" h="1349828">
                <a:moveTo>
                  <a:pt x="0" y="0"/>
                </a:moveTo>
                <a:lnTo>
                  <a:pt x="0" y="1349828"/>
                </a:lnTo>
                <a:lnTo>
                  <a:pt x="8374743" y="1349828"/>
                </a:lnTo>
              </a:path>
            </a:pathLst>
          </a:custGeom>
          <a:solidFill>
            <a:schemeClr val="accent1"/>
          </a:solidFill>
          <a:ln w="25400" cap="flat" cmpd="sng" algn="ctr">
            <a:solidFill>
              <a:schemeClr val="accent1"/>
            </a:solidFill>
            <a:prstDash val="solid"/>
            <a:headEnd type="oval" w="med" len="med"/>
            <a:tailEnd type="oval" w="med" len="med"/>
          </a:ln>
          <a:effectLst/>
        </p:spPr>
        <p:txBody>
          <a:bodyPr lIns="91376" tIns="45687" rIns="91376" bIns="45687" anchor="ctr"/>
          <a:lstStyle/>
          <a:p>
            <a:pPr algn="ctr">
              <a:defRPr/>
            </a:pPr>
            <a:endParaRPr lang="en-US" sz="1335" kern="0" dirty="0">
              <a:solidFill>
                <a:sysClr val="window" lastClr="FFFFFF"/>
              </a:solidFill>
              <a:cs typeface="+mn-ea"/>
              <a:sym typeface="+mn-lt"/>
            </a:endParaRPr>
          </a:p>
        </p:txBody>
      </p:sp>
      <p:sp>
        <p:nvSpPr>
          <p:cNvPr id="5" name="椭圆 4"/>
          <p:cNvSpPr/>
          <p:nvPr>
            <p:custDataLst>
              <p:tags r:id="rId5"/>
            </p:custDataLst>
          </p:nvPr>
        </p:nvSpPr>
        <p:spPr>
          <a:xfrm>
            <a:off x="2420145" y="2632160"/>
            <a:ext cx="179239" cy="177759"/>
          </a:xfrm>
          <a:prstGeom prst="ellipse">
            <a:avLst/>
          </a:prstGeom>
          <a:solidFill>
            <a:schemeClr val="accent1"/>
          </a:solidFill>
          <a:ln w="25400" cap="flat" cmpd="sng" algn="ctr">
            <a:solidFill>
              <a:sysClr val="window" lastClr="FFFFFF"/>
            </a:solidFill>
            <a:prstDash val="solid"/>
          </a:ln>
          <a:effectLst/>
        </p:spPr>
        <p:txBody>
          <a:bodyPr anchor="ctr"/>
          <a:lstStyle/>
          <a:p>
            <a:pPr algn="ctr">
              <a:defRPr/>
            </a:pPr>
            <a:endParaRPr lang="en-US" sz="1600" kern="0" dirty="0">
              <a:solidFill>
                <a:prstClr val="white"/>
              </a:solidFill>
              <a:cs typeface="+mn-ea"/>
              <a:sym typeface="+mn-lt"/>
            </a:endParaRPr>
          </a:p>
        </p:txBody>
      </p:sp>
      <p:sp>
        <p:nvSpPr>
          <p:cNvPr id="33" name="椭圆形标注 32"/>
          <p:cNvSpPr/>
          <p:nvPr>
            <p:custDataLst>
              <p:tags r:id="rId6"/>
            </p:custDataLst>
          </p:nvPr>
        </p:nvSpPr>
        <p:spPr>
          <a:xfrm flipH="1">
            <a:off x="2237623" y="1881446"/>
            <a:ext cx="720128" cy="493599"/>
          </a:xfrm>
          <a:prstGeom prst="wedgeEllipseCallout">
            <a:avLst>
              <a:gd name="adj1" fmla="val -27061"/>
              <a:gd name="adj2" fmla="val 71627"/>
            </a:avLst>
          </a:prstGeom>
          <a:solidFill>
            <a:schemeClr val="accent1"/>
          </a:solidFill>
          <a:ln w="25400" cap="flat" cmpd="sng" algn="ctr">
            <a:noFill/>
            <a:prstDash val="solid"/>
          </a:ln>
          <a:effectLst/>
        </p:spPr>
        <p:txBody>
          <a:bodyPr lIns="0" tIns="0" rIns="0" bIns="0" anchor="ctr"/>
          <a:lstStyle/>
          <a:p>
            <a:pPr algn="ctr">
              <a:defRPr/>
            </a:pPr>
            <a:r>
              <a:rPr lang="en-US" b="1" kern="0" dirty="0">
                <a:ln w="18415" cmpd="sng">
                  <a:noFill/>
                  <a:prstDash val="solid"/>
                </a:ln>
                <a:solidFill>
                  <a:prstClr val="white"/>
                </a:solidFill>
                <a:cs typeface="+mn-ea"/>
                <a:sym typeface="+mn-lt"/>
              </a:rPr>
              <a:t>01</a:t>
            </a:r>
            <a:endParaRPr lang="en-US" b="1" kern="0" dirty="0">
              <a:ln w="18415" cmpd="sng">
                <a:noFill/>
                <a:prstDash val="solid"/>
              </a:ln>
              <a:solidFill>
                <a:prstClr val="white"/>
              </a:solidFill>
              <a:cs typeface="+mn-ea"/>
              <a:sym typeface="+mn-lt"/>
            </a:endParaRPr>
          </a:p>
        </p:txBody>
      </p:sp>
      <p:sp>
        <p:nvSpPr>
          <p:cNvPr id="6" name="任意多边形 5"/>
          <p:cNvSpPr/>
          <p:nvPr>
            <p:custDataLst>
              <p:tags r:id="rId7"/>
            </p:custDataLst>
          </p:nvPr>
        </p:nvSpPr>
        <p:spPr>
          <a:xfrm>
            <a:off x="1037898" y="2887688"/>
            <a:ext cx="2185762" cy="2747327"/>
          </a:xfrm>
          <a:custGeom>
            <a:avLst/>
            <a:gdLst>
              <a:gd name="connsiteX0" fmla="*/ 833662 w 1293018"/>
              <a:gd name="connsiteY0" fmla="*/ 0 h 2000700"/>
              <a:gd name="connsiteX1" fmla="*/ 909753 w 1293018"/>
              <a:gd name="connsiteY1" fmla="*/ 131192 h 2000700"/>
              <a:gd name="connsiteX2" fmla="*/ 1162009 w 1293018"/>
              <a:gd name="connsiteY2" fmla="*/ 131192 h 2000700"/>
              <a:gd name="connsiteX3" fmla="*/ 1293018 w 1293018"/>
              <a:gd name="connsiteY3" fmla="*/ 262201 h 2000700"/>
              <a:gd name="connsiteX4" fmla="*/ 1293018 w 1293018"/>
              <a:gd name="connsiteY4" fmla="*/ 1869691 h 2000700"/>
              <a:gd name="connsiteX5" fmla="*/ 1162009 w 1293018"/>
              <a:gd name="connsiteY5" fmla="*/ 2000700 h 2000700"/>
              <a:gd name="connsiteX6" fmla="*/ 131009 w 1293018"/>
              <a:gd name="connsiteY6" fmla="*/ 2000700 h 2000700"/>
              <a:gd name="connsiteX7" fmla="*/ 0 w 1293018"/>
              <a:gd name="connsiteY7" fmla="*/ 1869691 h 2000700"/>
              <a:gd name="connsiteX8" fmla="*/ 0 w 1293018"/>
              <a:gd name="connsiteY8" fmla="*/ 262201 h 2000700"/>
              <a:gd name="connsiteX9" fmla="*/ 131009 w 1293018"/>
              <a:gd name="connsiteY9" fmla="*/ 131192 h 2000700"/>
              <a:gd name="connsiteX10" fmla="*/ 757570 w 1293018"/>
              <a:gd name="connsiteY10" fmla="*/ 131192 h 200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close/>
              </a:path>
            </a:pathLst>
          </a:custGeom>
          <a:solidFill>
            <a:schemeClr val="accent1"/>
          </a:solidFill>
          <a:ln w="31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0"/>
              </a:spcBef>
            </a:pPr>
            <a:r>
              <a:rPr lang="zh-CN" altLang="en-US" sz="1800" b="1" dirty="0">
                <a:solidFill>
                  <a:prstClr val="white"/>
                </a:solidFill>
                <a:cs typeface="+mn-ea"/>
                <a:sym typeface="+mn-lt"/>
              </a:rPr>
              <a:t>市场运营。</a:t>
            </a:r>
            <a:r>
              <a:rPr sz="1800" dirty="0">
                <a:solidFill>
                  <a:prstClr val="white"/>
                </a:solidFill>
                <a:cs typeface="+mn-ea"/>
                <a:sym typeface="+mn-lt"/>
              </a:rPr>
              <a:t>通过市场营销、商品开发、品牌管理等市场开发行为，以取得利润或实现利益最大化。</a:t>
            </a:r>
            <a:endParaRPr sz="1800" dirty="0">
              <a:solidFill>
                <a:prstClr val="white"/>
              </a:solidFill>
              <a:cs typeface="+mn-ea"/>
              <a:sym typeface="+mn-lt"/>
            </a:endParaRPr>
          </a:p>
          <a:p>
            <a:pPr>
              <a:spcBef>
                <a:spcPct val="0"/>
              </a:spcBef>
            </a:pPr>
            <a:endParaRPr sz="1800" dirty="0">
              <a:solidFill>
                <a:prstClr val="white"/>
              </a:solidFill>
              <a:cs typeface="+mn-ea"/>
              <a:sym typeface="+mn-lt"/>
            </a:endParaRPr>
          </a:p>
          <a:p>
            <a:pPr>
              <a:spcBef>
                <a:spcPct val="0"/>
              </a:spcBef>
            </a:pPr>
            <a:endParaRPr lang="zh-CN" altLang="en-US" sz="1800" dirty="0">
              <a:solidFill>
                <a:prstClr val="white"/>
              </a:solidFill>
              <a:cs typeface="+mn-ea"/>
              <a:sym typeface="+mn-lt"/>
            </a:endParaRPr>
          </a:p>
        </p:txBody>
      </p:sp>
      <p:sp>
        <p:nvSpPr>
          <p:cNvPr id="8" name="椭圆 7"/>
          <p:cNvSpPr/>
          <p:nvPr>
            <p:custDataLst>
              <p:tags r:id="rId8"/>
            </p:custDataLst>
          </p:nvPr>
        </p:nvSpPr>
        <p:spPr>
          <a:xfrm>
            <a:off x="4870690" y="2632160"/>
            <a:ext cx="179238" cy="177759"/>
          </a:xfrm>
          <a:prstGeom prst="ellipse">
            <a:avLst/>
          </a:prstGeom>
          <a:solidFill>
            <a:schemeClr val="accent2"/>
          </a:solidFill>
          <a:ln w="25400" cap="flat" cmpd="sng" algn="ctr">
            <a:solidFill>
              <a:sysClr val="window" lastClr="FFFFFF"/>
            </a:solidFill>
            <a:prstDash val="solid"/>
          </a:ln>
          <a:effectLst/>
        </p:spPr>
        <p:txBody>
          <a:bodyPr anchor="ctr"/>
          <a:lstStyle/>
          <a:p>
            <a:pPr algn="ctr">
              <a:defRPr/>
            </a:pPr>
            <a:endParaRPr lang="en-US" sz="1600" kern="0" dirty="0">
              <a:solidFill>
                <a:prstClr val="white"/>
              </a:solidFill>
              <a:cs typeface="+mn-ea"/>
              <a:sym typeface="+mn-lt"/>
            </a:endParaRPr>
          </a:p>
        </p:txBody>
      </p:sp>
      <p:sp>
        <p:nvSpPr>
          <p:cNvPr id="9" name="椭圆形标注 8"/>
          <p:cNvSpPr/>
          <p:nvPr>
            <p:custDataLst>
              <p:tags r:id="rId9"/>
            </p:custDataLst>
          </p:nvPr>
        </p:nvSpPr>
        <p:spPr>
          <a:xfrm flipH="1">
            <a:off x="4386903" y="1881446"/>
            <a:ext cx="720128" cy="493599"/>
          </a:xfrm>
          <a:prstGeom prst="wedgeEllipseCallout">
            <a:avLst>
              <a:gd name="adj1" fmla="val -27061"/>
              <a:gd name="adj2" fmla="val 71627"/>
            </a:avLst>
          </a:prstGeom>
          <a:solidFill>
            <a:schemeClr val="accent2"/>
          </a:solidFill>
          <a:ln w="25400" cap="flat" cmpd="sng" algn="ctr">
            <a:noFill/>
            <a:prstDash val="solid"/>
          </a:ln>
          <a:effectLst/>
        </p:spPr>
        <p:txBody>
          <a:bodyPr lIns="0" tIns="0" rIns="0" bIns="0" anchor="ctr"/>
          <a:lstStyle/>
          <a:p>
            <a:pPr algn="ctr">
              <a:defRPr/>
            </a:pPr>
            <a:r>
              <a:rPr lang="en-US" b="1" kern="0" dirty="0">
                <a:ln w="18415" cmpd="sng">
                  <a:noFill/>
                  <a:prstDash val="solid"/>
                </a:ln>
                <a:solidFill>
                  <a:prstClr val="white"/>
                </a:solidFill>
                <a:cs typeface="+mn-ea"/>
                <a:sym typeface="+mn-lt"/>
              </a:rPr>
              <a:t>02</a:t>
            </a:r>
            <a:endParaRPr lang="en-US" b="1" kern="0" dirty="0">
              <a:ln w="18415" cmpd="sng">
                <a:noFill/>
                <a:prstDash val="solid"/>
              </a:ln>
              <a:solidFill>
                <a:prstClr val="white"/>
              </a:solidFill>
              <a:cs typeface="+mn-ea"/>
              <a:sym typeface="+mn-lt"/>
            </a:endParaRPr>
          </a:p>
        </p:txBody>
      </p:sp>
      <p:sp>
        <p:nvSpPr>
          <p:cNvPr id="10" name="任意多边形 9"/>
          <p:cNvSpPr/>
          <p:nvPr>
            <p:custDataLst>
              <p:tags r:id="rId10"/>
            </p:custDataLst>
          </p:nvPr>
        </p:nvSpPr>
        <p:spPr>
          <a:xfrm>
            <a:off x="3418205" y="2887980"/>
            <a:ext cx="2300605" cy="2747010"/>
          </a:xfrm>
          <a:custGeom>
            <a:avLst/>
            <a:gdLst>
              <a:gd name="connsiteX0" fmla="*/ 833662 w 1293018"/>
              <a:gd name="connsiteY0" fmla="*/ 0 h 2000700"/>
              <a:gd name="connsiteX1" fmla="*/ 909753 w 1293018"/>
              <a:gd name="connsiteY1" fmla="*/ 131192 h 2000700"/>
              <a:gd name="connsiteX2" fmla="*/ 1162009 w 1293018"/>
              <a:gd name="connsiteY2" fmla="*/ 131192 h 2000700"/>
              <a:gd name="connsiteX3" fmla="*/ 1293018 w 1293018"/>
              <a:gd name="connsiteY3" fmla="*/ 262201 h 2000700"/>
              <a:gd name="connsiteX4" fmla="*/ 1293018 w 1293018"/>
              <a:gd name="connsiteY4" fmla="*/ 1869691 h 2000700"/>
              <a:gd name="connsiteX5" fmla="*/ 1162009 w 1293018"/>
              <a:gd name="connsiteY5" fmla="*/ 2000700 h 2000700"/>
              <a:gd name="connsiteX6" fmla="*/ 131009 w 1293018"/>
              <a:gd name="connsiteY6" fmla="*/ 2000700 h 2000700"/>
              <a:gd name="connsiteX7" fmla="*/ 0 w 1293018"/>
              <a:gd name="connsiteY7" fmla="*/ 1869691 h 2000700"/>
              <a:gd name="connsiteX8" fmla="*/ 0 w 1293018"/>
              <a:gd name="connsiteY8" fmla="*/ 262201 h 2000700"/>
              <a:gd name="connsiteX9" fmla="*/ 131009 w 1293018"/>
              <a:gd name="connsiteY9" fmla="*/ 131192 h 2000700"/>
              <a:gd name="connsiteX10" fmla="*/ 757570 w 1293018"/>
              <a:gd name="connsiteY10" fmla="*/ 131192 h 200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close/>
              </a:path>
            </a:pathLst>
          </a:custGeom>
          <a:solidFill>
            <a:schemeClr val="accent2"/>
          </a:solidFill>
          <a:ln w="31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0"/>
              </a:spcBef>
            </a:pPr>
            <a:r>
              <a:rPr lang="zh-CN" altLang="en-US" sz="1800" b="1">
                <a:solidFill>
                  <a:prstClr val="white"/>
                </a:solidFill>
                <a:cs typeface="+mn-ea"/>
                <a:sym typeface="+mn-lt"/>
              </a:rPr>
              <a:t>客户运营。</a:t>
            </a:r>
            <a:r>
              <a:rPr lang="zh-CN" altLang="en-US" sz="1800">
                <a:solidFill>
                  <a:prstClr val="white"/>
                </a:solidFill>
                <a:cs typeface="+mn-ea"/>
                <a:sym typeface="+mn-lt"/>
              </a:rPr>
              <a:t>以客户为中心，遵循客户的需求来设置运营活动与规则，制订运营战略与目标，严格控制实施过程与结果，以提升客户的消费体验和交易行为。</a:t>
            </a:r>
            <a:endParaRPr lang="zh-CN" altLang="en-US" sz="1800">
              <a:solidFill>
                <a:prstClr val="white"/>
              </a:solidFill>
              <a:cs typeface="+mn-ea"/>
              <a:sym typeface="+mn-lt"/>
            </a:endParaRPr>
          </a:p>
        </p:txBody>
      </p:sp>
      <p:sp>
        <p:nvSpPr>
          <p:cNvPr id="38" name="椭圆 37"/>
          <p:cNvSpPr/>
          <p:nvPr>
            <p:custDataLst>
              <p:tags r:id="rId11"/>
            </p:custDataLst>
          </p:nvPr>
        </p:nvSpPr>
        <p:spPr>
          <a:xfrm>
            <a:off x="7395495" y="2632160"/>
            <a:ext cx="179238" cy="177759"/>
          </a:xfrm>
          <a:prstGeom prst="ellipse">
            <a:avLst/>
          </a:prstGeom>
          <a:solidFill>
            <a:schemeClr val="accent3"/>
          </a:solidFill>
          <a:ln w="25400" cap="flat" cmpd="sng" algn="ctr">
            <a:solidFill>
              <a:sysClr val="window" lastClr="FFFFFF"/>
            </a:solidFill>
            <a:prstDash val="solid"/>
          </a:ln>
          <a:effectLst/>
        </p:spPr>
        <p:txBody>
          <a:bodyPr anchor="ctr"/>
          <a:lstStyle/>
          <a:p>
            <a:pPr algn="ctr">
              <a:defRPr/>
            </a:pPr>
            <a:endParaRPr lang="en-US" sz="1600" kern="0" dirty="0">
              <a:solidFill>
                <a:prstClr val="white"/>
              </a:solidFill>
              <a:cs typeface="+mn-ea"/>
              <a:sym typeface="+mn-lt"/>
            </a:endParaRPr>
          </a:p>
        </p:txBody>
      </p:sp>
      <p:sp>
        <p:nvSpPr>
          <p:cNvPr id="11" name="椭圆形标注 10"/>
          <p:cNvSpPr/>
          <p:nvPr>
            <p:custDataLst>
              <p:tags r:id="rId12"/>
            </p:custDataLst>
          </p:nvPr>
        </p:nvSpPr>
        <p:spPr>
          <a:xfrm flipH="1">
            <a:off x="6517149" y="1881446"/>
            <a:ext cx="718541" cy="493599"/>
          </a:xfrm>
          <a:prstGeom prst="wedgeEllipseCallout">
            <a:avLst>
              <a:gd name="adj1" fmla="val -27061"/>
              <a:gd name="adj2" fmla="val 71627"/>
            </a:avLst>
          </a:prstGeom>
          <a:solidFill>
            <a:schemeClr val="accent3"/>
          </a:solidFill>
          <a:ln w="25400" cap="flat" cmpd="sng" algn="ctr">
            <a:noFill/>
            <a:prstDash val="solid"/>
          </a:ln>
          <a:effectLst/>
        </p:spPr>
        <p:txBody>
          <a:bodyPr lIns="0" tIns="0" rIns="0" bIns="0" anchor="ctr"/>
          <a:lstStyle/>
          <a:p>
            <a:pPr algn="ctr">
              <a:defRPr/>
            </a:pPr>
            <a:r>
              <a:rPr lang="en-US" b="1" kern="0" dirty="0">
                <a:ln w="18415" cmpd="sng">
                  <a:noFill/>
                  <a:prstDash val="solid"/>
                </a:ln>
                <a:solidFill>
                  <a:prstClr val="white"/>
                </a:solidFill>
                <a:cs typeface="+mn-ea"/>
                <a:sym typeface="+mn-lt"/>
              </a:rPr>
              <a:t>03</a:t>
            </a:r>
            <a:endParaRPr lang="en-US" b="1" kern="0" dirty="0">
              <a:ln w="18415" cmpd="sng">
                <a:noFill/>
                <a:prstDash val="solid"/>
              </a:ln>
              <a:solidFill>
                <a:prstClr val="white"/>
              </a:solidFill>
              <a:cs typeface="+mn-ea"/>
              <a:sym typeface="+mn-lt"/>
            </a:endParaRPr>
          </a:p>
        </p:txBody>
      </p:sp>
      <p:sp>
        <p:nvSpPr>
          <p:cNvPr id="12" name="任意多边形 11"/>
          <p:cNvSpPr/>
          <p:nvPr>
            <p:custDataLst>
              <p:tags r:id="rId13"/>
            </p:custDataLst>
          </p:nvPr>
        </p:nvSpPr>
        <p:spPr>
          <a:xfrm>
            <a:off x="6060832" y="2887688"/>
            <a:ext cx="2187717" cy="2747327"/>
          </a:xfrm>
          <a:custGeom>
            <a:avLst/>
            <a:gdLst>
              <a:gd name="connsiteX0" fmla="*/ 833662 w 1293018"/>
              <a:gd name="connsiteY0" fmla="*/ 0 h 2000700"/>
              <a:gd name="connsiteX1" fmla="*/ 909753 w 1293018"/>
              <a:gd name="connsiteY1" fmla="*/ 131192 h 2000700"/>
              <a:gd name="connsiteX2" fmla="*/ 1162009 w 1293018"/>
              <a:gd name="connsiteY2" fmla="*/ 131192 h 2000700"/>
              <a:gd name="connsiteX3" fmla="*/ 1293018 w 1293018"/>
              <a:gd name="connsiteY3" fmla="*/ 262201 h 2000700"/>
              <a:gd name="connsiteX4" fmla="*/ 1293018 w 1293018"/>
              <a:gd name="connsiteY4" fmla="*/ 1869691 h 2000700"/>
              <a:gd name="connsiteX5" fmla="*/ 1162009 w 1293018"/>
              <a:gd name="connsiteY5" fmla="*/ 2000700 h 2000700"/>
              <a:gd name="connsiteX6" fmla="*/ 131009 w 1293018"/>
              <a:gd name="connsiteY6" fmla="*/ 2000700 h 2000700"/>
              <a:gd name="connsiteX7" fmla="*/ 0 w 1293018"/>
              <a:gd name="connsiteY7" fmla="*/ 1869691 h 2000700"/>
              <a:gd name="connsiteX8" fmla="*/ 0 w 1293018"/>
              <a:gd name="connsiteY8" fmla="*/ 262201 h 2000700"/>
              <a:gd name="connsiteX9" fmla="*/ 131009 w 1293018"/>
              <a:gd name="connsiteY9" fmla="*/ 131192 h 2000700"/>
              <a:gd name="connsiteX10" fmla="*/ 757570 w 1293018"/>
              <a:gd name="connsiteY10" fmla="*/ 131192 h 200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close/>
              </a:path>
            </a:pathLst>
          </a:custGeom>
          <a:solidFill>
            <a:schemeClr val="accent3"/>
          </a:solidFill>
          <a:ln w="31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0"/>
              </a:spcBef>
            </a:pPr>
            <a:r>
              <a:rPr lang="zh-CN" altLang="en-US" sz="1800" b="1">
                <a:solidFill>
                  <a:prstClr val="white"/>
                </a:solidFill>
                <a:cs typeface="+mn-ea"/>
                <a:sym typeface="+mn-lt"/>
              </a:rPr>
              <a:t>内容运营。</a:t>
            </a:r>
            <a:r>
              <a:rPr lang="zh-CN" altLang="en-US" sz="1800">
                <a:solidFill>
                  <a:prstClr val="white"/>
                </a:solidFill>
                <a:cs typeface="+mn-ea"/>
                <a:sym typeface="+mn-lt"/>
              </a:rPr>
              <a:t>通过对各种内容的生产、加工、组织和呈现，以提高商品的内容服务价值。</a:t>
            </a:r>
            <a:endParaRPr lang="zh-CN" altLang="en-US" sz="1800">
              <a:solidFill>
                <a:prstClr val="white"/>
              </a:solidFill>
              <a:cs typeface="+mn-ea"/>
              <a:sym typeface="+mn-lt"/>
            </a:endParaRPr>
          </a:p>
          <a:p>
            <a:pPr>
              <a:spcBef>
                <a:spcPct val="0"/>
              </a:spcBef>
            </a:pPr>
            <a:endParaRPr lang="zh-CN" altLang="en-US" sz="1800">
              <a:solidFill>
                <a:prstClr val="white"/>
              </a:solidFill>
              <a:cs typeface="+mn-ea"/>
              <a:sym typeface="+mn-lt"/>
            </a:endParaRPr>
          </a:p>
          <a:p>
            <a:pPr>
              <a:spcBef>
                <a:spcPct val="0"/>
              </a:spcBef>
            </a:pPr>
            <a:endParaRPr lang="zh-CN" altLang="en-US" sz="1800">
              <a:solidFill>
                <a:prstClr val="white"/>
              </a:solidFill>
              <a:cs typeface="+mn-ea"/>
              <a:sym typeface="+mn-lt"/>
            </a:endParaRPr>
          </a:p>
          <a:p>
            <a:pPr>
              <a:spcBef>
                <a:spcPct val="0"/>
              </a:spcBef>
            </a:pPr>
            <a:endParaRPr lang="zh-CN" altLang="en-US" sz="1800">
              <a:solidFill>
                <a:prstClr val="white"/>
              </a:solidFill>
              <a:cs typeface="+mn-ea"/>
              <a:sym typeface="+mn-lt"/>
            </a:endParaRPr>
          </a:p>
        </p:txBody>
      </p:sp>
      <p:sp>
        <p:nvSpPr>
          <p:cNvPr id="13" name="椭圆 12"/>
          <p:cNvSpPr/>
          <p:nvPr>
            <p:custDataLst>
              <p:tags r:id="rId14"/>
            </p:custDataLst>
          </p:nvPr>
        </p:nvSpPr>
        <p:spPr>
          <a:xfrm>
            <a:off x="9923840" y="2632160"/>
            <a:ext cx="179238" cy="177759"/>
          </a:xfrm>
          <a:prstGeom prst="ellipse">
            <a:avLst/>
          </a:prstGeom>
          <a:solidFill>
            <a:schemeClr val="accent4"/>
          </a:solidFill>
          <a:ln w="25400" cap="flat" cmpd="sng" algn="ctr">
            <a:solidFill>
              <a:sysClr val="window" lastClr="FFFFFF"/>
            </a:solidFill>
            <a:prstDash val="solid"/>
          </a:ln>
          <a:effectLst/>
        </p:spPr>
        <p:txBody>
          <a:bodyPr anchor="ctr"/>
          <a:lstStyle/>
          <a:p>
            <a:pPr algn="ctr">
              <a:defRPr/>
            </a:pPr>
            <a:endParaRPr lang="en-US" sz="1600" kern="0" dirty="0">
              <a:solidFill>
                <a:prstClr val="white"/>
              </a:solidFill>
              <a:cs typeface="+mn-ea"/>
              <a:sym typeface="+mn-lt"/>
            </a:endParaRPr>
          </a:p>
        </p:txBody>
      </p:sp>
      <p:sp>
        <p:nvSpPr>
          <p:cNvPr id="14" name="椭圆形标注 13"/>
          <p:cNvSpPr/>
          <p:nvPr>
            <p:custDataLst>
              <p:tags r:id="rId15"/>
            </p:custDataLst>
          </p:nvPr>
        </p:nvSpPr>
        <p:spPr>
          <a:xfrm flipH="1">
            <a:off x="8652152" y="1881446"/>
            <a:ext cx="720128" cy="493599"/>
          </a:xfrm>
          <a:prstGeom prst="wedgeEllipseCallout">
            <a:avLst>
              <a:gd name="adj1" fmla="val -27061"/>
              <a:gd name="adj2" fmla="val 71627"/>
            </a:avLst>
          </a:prstGeom>
          <a:solidFill>
            <a:schemeClr val="accent4"/>
          </a:solidFill>
          <a:ln w="25400" cap="flat" cmpd="sng" algn="ctr">
            <a:noFill/>
            <a:prstDash val="solid"/>
          </a:ln>
          <a:effectLst/>
        </p:spPr>
        <p:txBody>
          <a:bodyPr lIns="0" tIns="0" rIns="0" bIns="0" anchor="ctr"/>
          <a:lstStyle/>
          <a:p>
            <a:pPr algn="ctr">
              <a:defRPr/>
            </a:pPr>
            <a:r>
              <a:rPr lang="en-US" b="1" kern="0" dirty="0">
                <a:ln w="18415" cmpd="sng">
                  <a:noFill/>
                  <a:prstDash val="solid"/>
                </a:ln>
                <a:solidFill>
                  <a:prstClr val="white"/>
                </a:solidFill>
                <a:cs typeface="+mn-ea"/>
                <a:sym typeface="+mn-lt"/>
              </a:rPr>
              <a:t>04</a:t>
            </a:r>
            <a:endParaRPr lang="en-US" b="1" kern="0" dirty="0">
              <a:ln w="18415" cmpd="sng">
                <a:noFill/>
                <a:prstDash val="solid"/>
              </a:ln>
              <a:solidFill>
                <a:prstClr val="white"/>
              </a:solidFill>
              <a:cs typeface="+mn-ea"/>
              <a:sym typeface="+mn-lt"/>
            </a:endParaRPr>
          </a:p>
        </p:txBody>
      </p:sp>
      <p:sp>
        <p:nvSpPr>
          <p:cNvPr id="43" name="任意多边形 42"/>
          <p:cNvSpPr/>
          <p:nvPr>
            <p:custDataLst>
              <p:tags r:id="rId16"/>
            </p:custDataLst>
          </p:nvPr>
        </p:nvSpPr>
        <p:spPr>
          <a:xfrm>
            <a:off x="8590764" y="2887688"/>
            <a:ext cx="2343936" cy="2747327"/>
          </a:xfrm>
          <a:custGeom>
            <a:avLst/>
            <a:gdLst>
              <a:gd name="connsiteX0" fmla="*/ 833662 w 1293018"/>
              <a:gd name="connsiteY0" fmla="*/ 0 h 2000700"/>
              <a:gd name="connsiteX1" fmla="*/ 909753 w 1293018"/>
              <a:gd name="connsiteY1" fmla="*/ 131192 h 2000700"/>
              <a:gd name="connsiteX2" fmla="*/ 1162009 w 1293018"/>
              <a:gd name="connsiteY2" fmla="*/ 131192 h 2000700"/>
              <a:gd name="connsiteX3" fmla="*/ 1293018 w 1293018"/>
              <a:gd name="connsiteY3" fmla="*/ 262201 h 2000700"/>
              <a:gd name="connsiteX4" fmla="*/ 1293018 w 1293018"/>
              <a:gd name="connsiteY4" fmla="*/ 1869691 h 2000700"/>
              <a:gd name="connsiteX5" fmla="*/ 1162009 w 1293018"/>
              <a:gd name="connsiteY5" fmla="*/ 2000700 h 2000700"/>
              <a:gd name="connsiteX6" fmla="*/ 131009 w 1293018"/>
              <a:gd name="connsiteY6" fmla="*/ 2000700 h 2000700"/>
              <a:gd name="connsiteX7" fmla="*/ 0 w 1293018"/>
              <a:gd name="connsiteY7" fmla="*/ 1869691 h 2000700"/>
              <a:gd name="connsiteX8" fmla="*/ 0 w 1293018"/>
              <a:gd name="connsiteY8" fmla="*/ 262201 h 2000700"/>
              <a:gd name="connsiteX9" fmla="*/ 131009 w 1293018"/>
              <a:gd name="connsiteY9" fmla="*/ 131192 h 2000700"/>
              <a:gd name="connsiteX10" fmla="*/ 757570 w 1293018"/>
              <a:gd name="connsiteY10" fmla="*/ 131192 h 200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close/>
              </a:path>
            </a:pathLst>
          </a:custGeom>
          <a:solidFill>
            <a:schemeClr val="accent4"/>
          </a:solidFill>
          <a:ln w="31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0"/>
              </a:spcBef>
            </a:pPr>
            <a:r>
              <a:rPr lang="zh-CN" altLang="en-US" sz="1800" b="1">
                <a:solidFill>
                  <a:prstClr val="white"/>
                </a:solidFill>
                <a:cs typeface="+mn-ea"/>
                <a:sym typeface="+mn-lt"/>
              </a:rPr>
              <a:t>商品运营。</a:t>
            </a:r>
            <a:r>
              <a:rPr sz="1800">
                <a:solidFill>
                  <a:prstClr val="white"/>
                </a:solidFill>
                <a:cs typeface="+mn-ea"/>
                <a:sym typeface="+mn-lt"/>
              </a:rPr>
              <a:t>以商品为运营对象，以推广和维护商品为目的，从而使商品</a:t>
            </a:r>
            <a:endParaRPr sz="1800">
              <a:solidFill>
                <a:prstClr val="white"/>
              </a:solidFill>
              <a:cs typeface="+mn-ea"/>
              <a:sym typeface="+mn-lt"/>
            </a:endParaRPr>
          </a:p>
          <a:p>
            <a:pPr>
              <a:spcBef>
                <a:spcPct val="0"/>
              </a:spcBef>
            </a:pPr>
            <a:r>
              <a:rPr sz="1800">
                <a:solidFill>
                  <a:prstClr val="white"/>
                </a:solidFill>
                <a:cs typeface="+mn-ea"/>
                <a:sym typeface="+mn-lt"/>
              </a:rPr>
              <a:t>被客户接受，持续产生商业价值</a:t>
            </a:r>
            <a:r>
              <a:rPr lang="zh-CN" sz="1800">
                <a:solidFill>
                  <a:prstClr val="white"/>
                </a:solidFill>
                <a:cs typeface="+mn-ea"/>
                <a:sym typeface="+mn-lt"/>
              </a:rPr>
              <a:t>。</a:t>
            </a:r>
            <a:endParaRPr lang="zh-CN" sz="1800">
              <a:solidFill>
                <a:prstClr val="white"/>
              </a:solidFill>
              <a:cs typeface="+mn-ea"/>
              <a:sym typeface="+mn-lt"/>
            </a:endParaRPr>
          </a:p>
          <a:p>
            <a:pPr>
              <a:spcBef>
                <a:spcPct val="0"/>
              </a:spcBef>
            </a:pPr>
            <a:endParaRPr lang="zh-CN" sz="1800">
              <a:solidFill>
                <a:prstClr val="white"/>
              </a:solidFill>
              <a:cs typeface="+mn-ea"/>
              <a:sym typeface="+mn-lt"/>
            </a:endParaRPr>
          </a:p>
          <a:p>
            <a:pPr>
              <a:spcBef>
                <a:spcPct val="0"/>
              </a:spcBef>
            </a:pPr>
            <a:endParaRPr lang="zh-CN" sz="1800">
              <a:solidFill>
                <a:prstClr val="white"/>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zh-CN" altLang="en-US">
                <a:latin typeface="+mn-lt"/>
                <a:ea typeface="+mn-ea"/>
                <a:cs typeface="+mn-ea"/>
                <a:sym typeface="+mn-lt"/>
              </a:rPr>
              <a:t>二、数据化运营的变革</a:t>
            </a:r>
            <a:endParaRPr lang="zh-CN" altLang="en-US">
              <a:latin typeface="+mn-lt"/>
              <a:ea typeface="+mn-ea"/>
              <a:cs typeface="+mn-ea"/>
              <a:sym typeface="+mn-lt"/>
            </a:endParaRPr>
          </a:p>
        </p:txBody>
      </p:sp>
      <p:sp>
        <p:nvSpPr>
          <p:cNvPr id="62" name="矩形 61"/>
          <p:cNvSpPr/>
          <p:nvPr>
            <p:custDataLst>
              <p:tags r:id="rId2"/>
            </p:custDataLst>
          </p:nvPr>
        </p:nvSpPr>
        <p:spPr>
          <a:xfrm>
            <a:off x="838091" y="1032087"/>
            <a:ext cx="2158365" cy="460375"/>
          </a:xfrm>
          <a:prstGeom prst="rect">
            <a:avLst/>
          </a:prstGeom>
        </p:spPr>
        <p:txBody>
          <a:bodyPr wrap="none">
            <a:spAutoFit/>
          </a:bodyPr>
          <a:lstStyle/>
          <a:p>
            <a:pPr algn="l"/>
            <a:r>
              <a:rPr lang="zh-CN" altLang="en-US" dirty="0">
                <a:solidFill>
                  <a:srgbClr val="E5450F"/>
                </a:solidFill>
                <a:cs typeface="+mn-ea"/>
                <a:sym typeface="+mn-lt"/>
              </a:rPr>
              <a:t>（一）4P 阶段</a:t>
            </a:r>
            <a:endParaRPr lang="zh-CN" altLang="en-US" dirty="0">
              <a:solidFill>
                <a:srgbClr val="E5450F"/>
              </a:solidFill>
              <a:cs typeface="+mn-ea"/>
              <a:sym typeface="+mn-lt"/>
            </a:endParaRPr>
          </a:p>
        </p:txBody>
      </p:sp>
      <p:pic>
        <p:nvPicPr>
          <p:cNvPr id="5" name="图片 4"/>
          <p:cNvPicPr>
            <a:picLocks noChangeAspect="1"/>
          </p:cNvPicPr>
          <p:nvPr>
            <p:custDataLst>
              <p:tags r:id="rId3"/>
            </p:custDataLst>
          </p:nvPr>
        </p:nvPicPr>
        <p:blipFill>
          <a:blip r:embed="rId4">
            <a:duotone>
              <a:schemeClr val="accent3">
                <a:shade val="45000"/>
                <a:satMod val="135000"/>
              </a:schemeClr>
              <a:prstClr val="white"/>
            </a:duotone>
          </a:blip>
          <a:stretch>
            <a:fillRect/>
          </a:stretch>
        </p:blipFill>
        <p:spPr>
          <a:xfrm>
            <a:off x="659130" y="1687830"/>
            <a:ext cx="11233150" cy="4516755"/>
          </a:xfrm>
          <a:prstGeom prst="rect">
            <a:avLst/>
          </a:prstGeom>
        </p:spPr>
      </p:pic>
      <p:sp>
        <p:nvSpPr>
          <p:cNvPr id="6" name="矩形 5"/>
          <p:cNvSpPr/>
          <p:nvPr>
            <p:custDataLst>
              <p:tags r:id="rId5"/>
            </p:custDataLst>
          </p:nvPr>
        </p:nvSpPr>
        <p:spPr>
          <a:xfrm>
            <a:off x="0" y="6468745"/>
            <a:ext cx="12190095" cy="391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5"/>
          <p:cNvSpPr txBox="1">
            <a:spLocks noChangeArrowheads="1"/>
          </p:cNvSpPr>
          <p:nvPr>
            <p:custDataLst>
              <p:tags r:id="rId6"/>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相关知识</a:t>
            </a:r>
            <a:endParaRPr lang="zh-CN" altLang="en-US" sz="2400" b="1" dirty="0" smtClean="0">
              <a:solidFill>
                <a:schemeClr val="accent1"/>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zh-CN" altLang="en-US">
                <a:latin typeface="+mn-lt"/>
                <a:ea typeface="+mn-ea"/>
                <a:cs typeface="+mn-ea"/>
                <a:sym typeface="+mn-lt"/>
              </a:rPr>
              <a:t>二、数据化运营的变革</a:t>
            </a:r>
            <a:endParaRPr lang="zh-CN" altLang="en-US">
              <a:latin typeface="+mn-lt"/>
              <a:ea typeface="+mn-ea"/>
              <a:cs typeface="+mn-ea"/>
              <a:sym typeface="+mn-lt"/>
            </a:endParaRPr>
          </a:p>
        </p:txBody>
      </p:sp>
      <p:sp>
        <p:nvSpPr>
          <p:cNvPr id="62" name="矩形 61"/>
          <p:cNvSpPr/>
          <p:nvPr>
            <p:custDataLst>
              <p:tags r:id="rId2"/>
            </p:custDataLst>
          </p:nvPr>
        </p:nvSpPr>
        <p:spPr>
          <a:xfrm>
            <a:off x="838091" y="1032087"/>
            <a:ext cx="2181225" cy="460375"/>
          </a:xfrm>
          <a:prstGeom prst="rect">
            <a:avLst/>
          </a:prstGeom>
        </p:spPr>
        <p:txBody>
          <a:bodyPr wrap="none">
            <a:spAutoFit/>
          </a:bodyPr>
          <a:lstStyle/>
          <a:p>
            <a:pPr algn="l"/>
            <a:r>
              <a:rPr lang="zh-CN" altLang="en-US" dirty="0">
                <a:solidFill>
                  <a:srgbClr val="E5450F"/>
                </a:solidFill>
                <a:cs typeface="+mn-ea"/>
                <a:sym typeface="+mn-lt"/>
              </a:rPr>
              <a:t>（二）4C 阶段</a:t>
            </a:r>
            <a:endParaRPr lang="zh-CN" altLang="en-US" dirty="0">
              <a:solidFill>
                <a:srgbClr val="E5450F"/>
              </a:solidFill>
              <a:cs typeface="+mn-ea"/>
              <a:sym typeface="+mn-lt"/>
            </a:endParaRPr>
          </a:p>
        </p:txBody>
      </p:sp>
      <p:pic>
        <p:nvPicPr>
          <p:cNvPr id="5" name="图片 4"/>
          <p:cNvPicPr>
            <a:picLocks noChangeAspect="1"/>
          </p:cNvPicPr>
          <p:nvPr>
            <p:custDataLst>
              <p:tags r:id="rId3"/>
            </p:custDataLst>
          </p:nvPr>
        </p:nvPicPr>
        <p:blipFill>
          <a:blip r:embed="rId4">
            <a:duotone>
              <a:schemeClr val="accent3">
                <a:shade val="45000"/>
                <a:satMod val="135000"/>
              </a:schemeClr>
              <a:prstClr val="white"/>
            </a:duotone>
          </a:blip>
          <a:stretch>
            <a:fillRect/>
          </a:stretch>
        </p:blipFill>
        <p:spPr>
          <a:xfrm>
            <a:off x="614680" y="1685925"/>
            <a:ext cx="10749280" cy="4488815"/>
          </a:xfrm>
          <a:prstGeom prst="rect">
            <a:avLst/>
          </a:prstGeom>
        </p:spPr>
      </p:pic>
      <p:sp>
        <p:nvSpPr>
          <p:cNvPr id="6" name="矩形 5"/>
          <p:cNvSpPr/>
          <p:nvPr>
            <p:custDataLst>
              <p:tags r:id="rId5"/>
            </p:custDataLst>
          </p:nvPr>
        </p:nvSpPr>
        <p:spPr>
          <a:xfrm>
            <a:off x="0" y="6468745"/>
            <a:ext cx="12190095" cy="391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5"/>
          <p:cNvSpPr txBox="1">
            <a:spLocks noChangeArrowheads="1"/>
          </p:cNvSpPr>
          <p:nvPr>
            <p:custDataLst>
              <p:tags r:id="rId6"/>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相关知识</a:t>
            </a:r>
            <a:endParaRPr lang="zh-CN" altLang="en-US" sz="2400" b="1" dirty="0" smtClean="0">
              <a:solidFill>
                <a:schemeClr val="accent1"/>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zh-CN" altLang="en-US">
                <a:latin typeface="+mn-lt"/>
                <a:ea typeface="+mn-ea"/>
                <a:cs typeface="+mn-ea"/>
                <a:sym typeface="+mn-lt"/>
              </a:rPr>
              <a:t>二、数据化运营的变革</a:t>
            </a:r>
            <a:endParaRPr lang="zh-CN" altLang="en-US">
              <a:latin typeface="+mn-lt"/>
              <a:ea typeface="+mn-ea"/>
              <a:cs typeface="+mn-ea"/>
              <a:sym typeface="+mn-lt"/>
            </a:endParaRPr>
          </a:p>
        </p:txBody>
      </p:sp>
      <p:sp>
        <p:nvSpPr>
          <p:cNvPr id="62" name="矩形 61"/>
          <p:cNvSpPr/>
          <p:nvPr>
            <p:custDataLst>
              <p:tags r:id="rId2"/>
            </p:custDataLst>
          </p:nvPr>
        </p:nvSpPr>
        <p:spPr>
          <a:xfrm>
            <a:off x="838091" y="1032087"/>
            <a:ext cx="2553970" cy="460375"/>
          </a:xfrm>
          <a:prstGeom prst="rect">
            <a:avLst/>
          </a:prstGeom>
        </p:spPr>
        <p:txBody>
          <a:bodyPr wrap="none">
            <a:spAutoFit/>
          </a:bodyPr>
          <a:lstStyle/>
          <a:p>
            <a:pPr algn="l"/>
            <a:r>
              <a:rPr lang="zh-CN" altLang="en-US" dirty="0">
                <a:solidFill>
                  <a:srgbClr val="E5450F"/>
                </a:solidFill>
                <a:cs typeface="+mn-ea"/>
                <a:sym typeface="+mn-lt"/>
              </a:rPr>
              <a:t>（三）3P3C 阶段</a:t>
            </a:r>
            <a:endParaRPr lang="zh-CN" altLang="en-US" dirty="0">
              <a:solidFill>
                <a:srgbClr val="E5450F"/>
              </a:solidFill>
              <a:cs typeface="+mn-ea"/>
              <a:sym typeface="+mn-lt"/>
            </a:endParaRPr>
          </a:p>
        </p:txBody>
      </p:sp>
      <p:pic>
        <p:nvPicPr>
          <p:cNvPr id="5" name="图片 4"/>
          <p:cNvPicPr>
            <a:picLocks noChangeAspect="1"/>
          </p:cNvPicPr>
          <p:nvPr>
            <p:custDataLst>
              <p:tags r:id="rId3"/>
            </p:custDataLst>
          </p:nvPr>
        </p:nvPicPr>
        <p:blipFill>
          <a:blip r:embed="rId4">
            <a:duotone>
              <a:schemeClr val="accent3">
                <a:shade val="45000"/>
                <a:satMod val="135000"/>
              </a:schemeClr>
              <a:prstClr val="white"/>
            </a:duotone>
          </a:blip>
          <a:stretch>
            <a:fillRect/>
          </a:stretch>
        </p:blipFill>
        <p:spPr>
          <a:xfrm>
            <a:off x="2035175" y="1492250"/>
            <a:ext cx="7701915" cy="4742180"/>
          </a:xfrm>
          <a:prstGeom prst="rect">
            <a:avLst/>
          </a:prstGeom>
        </p:spPr>
      </p:pic>
      <p:sp>
        <p:nvSpPr>
          <p:cNvPr id="6" name="矩形 5"/>
          <p:cNvSpPr/>
          <p:nvPr>
            <p:custDataLst>
              <p:tags r:id="rId5"/>
            </p:custDataLst>
          </p:nvPr>
        </p:nvSpPr>
        <p:spPr>
          <a:xfrm>
            <a:off x="0" y="6468745"/>
            <a:ext cx="12190095" cy="391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5"/>
          <p:cNvSpPr txBox="1">
            <a:spLocks noChangeArrowheads="1"/>
          </p:cNvSpPr>
          <p:nvPr>
            <p:custDataLst>
              <p:tags r:id="rId6"/>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相关知识</a:t>
            </a:r>
            <a:endParaRPr lang="zh-CN" altLang="en-US" sz="2400" b="1" dirty="0" smtClean="0">
              <a:solidFill>
                <a:schemeClr val="accent1"/>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zh-CN" altLang="en-US">
                <a:latin typeface="+mn-lt"/>
                <a:ea typeface="+mn-ea"/>
                <a:cs typeface="+mn-ea"/>
                <a:sym typeface="+mn-lt"/>
              </a:rPr>
              <a:t>三、数据运营人员的岗位职责和基本素养</a:t>
            </a:r>
            <a:endParaRPr lang="zh-CN" altLang="en-US">
              <a:latin typeface="+mn-lt"/>
              <a:ea typeface="+mn-ea"/>
              <a:cs typeface="+mn-ea"/>
              <a:sym typeface="+mn-lt"/>
            </a:endParaRPr>
          </a:p>
        </p:txBody>
      </p:sp>
      <p:sp>
        <p:nvSpPr>
          <p:cNvPr id="7" name="文本框 5"/>
          <p:cNvSpPr txBox="1">
            <a:spLocks noChangeArrowheads="1"/>
          </p:cNvSpPr>
          <p:nvPr>
            <p:custDataLst>
              <p:tags r:id="rId2"/>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相关知识</a:t>
            </a:r>
            <a:endParaRPr lang="zh-CN" altLang="en-US" sz="2400" b="1" dirty="0" smtClean="0">
              <a:solidFill>
                <a:schemeClr val="accent1"/>
              </a:solidFill>
              <a:latin typeface="+mn-lt"/>
              <a:ea typeface="+mn-ea"/>
              <a:cs typeface="+mn-ea"/>
              <a:sym typeface="+mn-lt"/>
            </a:endParaRPr>
          </a:p>
        </p:txBody>
      </p:sp>
      <p:sp>
        <p:nvSpPr>
          <p:cNvPr id="64" name="Freeform 5"/>
          <p:cNvSpPr/>
          <p:nvPr>
            <p:custDataLst>
              <p:tags r:id="rId3"/>
            </p:custDataLst>
          </p:nvPr>
        </p:nvSpPr>
        <p:spPr bwMode="auto">
          <a:xfrm>
            <a:off x="6820354" y="1950366"/>
            <a:ext cx="1770160" cy="1786895"/>
          </a:xfrm>
          <a:custGeom>
            <a:avLst/>
            <a:gdLst>
              <a:gd name="T0" fmla="*/ 4 w 424"/>
              <a:gd name="T1" fmla="*/ 221 h 428"/>
              <a:gd name="T2" fmla="*/ 203 w 424"/>
              <a:gd name="T3" fmla="*/ 5 h 428"/>
              <a:gd name="T4" fmla="*/ 419 w 424"/>
              <a:gd name="T5" fmla="*/ 204 h 428"/>
              <a:gd name="T6" fmla="*/ 220 w 424"/>
              <a:gd name="T7" fmla="*/ 419 h 428"/>
              <a:gd name="T8" fmla="*/ 13 w 424"/>
              <a:gd name="T9" fmla="*/ 428 h 428"/>
              <a:gd name="T10" fmla="*/ 4 w 424"/>
              <a:gd name="T11" fmla="*/ 221 h 428"/>
            </a:gdLst>
            <a:ahLst/>
            <a:cxnLst>
              <a:cxn ang="0">
                <a:pos x="T0" y="T1"/>
              </a:cxn>
              <a:cxn ang="0">
                <a:pos x="T2" y="T3"/>
              </a:cxn>
              <a:cxn ang="0">
                <a:pos x="T4" y="T5"/>
              </a:cxn>
              <a:cxn ang="0">
                <a:pos x="T6" y="T7"/>
              </a:cxn>
              <a:cxn ang="0">
                <a:pos x="T8" y="T9"/>
              </a:cxn>
              <a:cxn ang="0">
                <a:pos x="T10" y="T11"/>
              </a:cxn>
            </a:cxnLst>
            <a:rect l="0" t="0" r="r" b="b"/>
            <a:pathLst>
              <a:path w="424" h="428">
                <a:moveTo>
                  <a:pt x="4" y="221"/>
                </a:moveTo>
                <a:cubicBezTo>
                  <a:pt x="0" y="106"/>
                  <a:pt x="89" y="10"/>
                  <a:pt x="203" y="5"/>
                </a:cubicBezTo>
                <a:cubicBezTo>
                  <a:pt x="318" y="0"/>
                  <a:pt x="415" y="89"/>
                  <a:pt x="419" y="204"/>
                </a:cubicBezTo>
                <a:cubicBezTo>
                  <a:pt x="424" y="318"/>
                  <a:pt x="335" y="415"/>
                  <a:pt x="220" y="419"/>
                </a:cubicBezTo>
                <a:cubicBezTo>
                  <a:pt x="163" y="422"/>
                  <a:pt x="13" y="428"/>
                  <a:pt x="13" y="428"/>
                </a:cubicBezTo>
                <a:cubicBezTo>
                  <a:pt x="13" y="428"/>
                  <a:pt x="7" y="278"/>
                  <a:pt x="4" y="221"/>
                </a:cubicBezTo>
                <a:close/>
              </a:path>
            </a:pathLst>
          </a:custGeom>
          <a:solidFill>
            <a:schemeClr val="bg1">
              <a:lumMod val="85000"/>
            </a:schemeClr>
          </a:solidFill>
          <a:ln w="12" cap="flat">
            <a:noFill/>
            <a:prstDash val="solid"/>
            <a:miter lim="800000"/>
          </a:ln>
        </p:spPr>
        <p:txBody>
          <a:bodyPr vert="horz" wrap="square" lIns="121954" tIns="60977" rIns="121954" bIns="60977" numCol="1" anchor="t" anchorCtr="0" compatLnSpc="1"/>
          <a:lstStyle/>
          <a:p>
            <a:endParaRPr lang="zh-CN" altLang="en-US">
              <a:cs typeface="+mn-ea"/>
              <a:sym typeface="+mn-lt"/>
            </a:endParaRPr>
          </a:p>
        </p:txBody>
      </p:sp>
      <p:sp>
        <p:nvSpPr>
          <p:cNvPr id="65" name="Freeform 6"/>
          <p:cNvSpPr/>
          <p:nvPr>
            <p:custDataLst>
              <p:tags r:id="rId4"/>
            </p:custDataLst>
          </p:nvPr>
        </p:nvSpPr>
        <p:spPr bwMode="auto">
          <a:xfrm>
            <a:off x="3940752" y="2697261"/>
            <a:ext cx="1895591" cy="1744519"/>
          </a:xfrm>
          <a:custGeom>
            <a:avLst/>
            <a:gdLst>
              <a:gd name="T0" fmla="*/ 289 w 454"/>
              <a:gd name="T1" fmla="*/ 374 h 418"/>
              <a:gd name="T2" fmla="*/ 44 w 454"/>
              <a:gd name="T3" fmla="*/ 288 h 418"/>
              <a:gd name="T4" fmla="*/ 130 w 454"/>
              <a:gd name="T5" fmla="*/ 43 h 418"/>
              <a:gd name="T6" fmla="*/ 374 w 454"/>
              <a:gd name="T7" fmla="*/ 130 h 418"/>
              <a:gd name="T8" fmla="*/ 454 w 454"/>
              <a:gd name="T9" fmla="*/ 295 h 418"/>
              <a:gd name="T10" fmla="*/ 289 w 454"/>
              <a:gd name="T11" fmla="*/ 374 h 418"/>
            </a:gdLst>
            <a:ahLst/>
            <a:cxnLst>
              <a:cxn ang="0">
                <a:pos x="T0" y="T1"/>
              </a:cxn>
              <a:cxn ang="0">
                <a:pos x="T2" y="T3"/>
              </a:cxn>
              <a:cxn ang="0">
                <a:pos x="T4" y="T5"/>
              </a:cxn>
              <a:cxn ang="0">
                <a:pos x="T6" y="T7"/>
              </a:cxn>
              <a:cxn ang="0">
                <a:pos x="T8" y="T9"/>
              </a:cxn>
              <a:cxn ang="0">
                <a:pos x="T10" y="T11"/>
              </a:cxn>
            </a:cxnLst>
            <a:rect l="0" t="0" r="r" b="b"/>
            <a:pathLst>
              <a:path w="454" h="418">
                <a:moveTo>
                  <a:pt x="289" y="374"/>
                </a:moveTo>
                <a:cubicBezTo>
                  <a:pt x="197" y="418"/>
                  <a:pt x="88" y="380"/>
                  <a:pt x="44" y="288"/>
                </a:cubicBezTo>
                <a:cubicBezTo>
                  <a:pt x="0" y="197"/>
                  <a:pt x="39" y="87"/>
                  <a:pt x="130" y="43"/>
                </a:cubicBezTo>
                <a:cubicBezTo>
                  <a:pt x="221" y="0"/>
                  <a:pt x="331" y="38"/>
                  <a:pt x="374" y="130"/>
                </a:cubicBezTo>
                <a:cubicBezTo>
                  <a:pt x="397" y="176"/>
                  <a:pt x="454" y="295"/>
                  <a:pt x="454" y="295"/>
                </a:cubicBezTo>
                <a:cubicBezTo>
                  <a:pt x="454" y="295"/>
                  <a:pt x="334" y="353"/>
                  <a:pt x="289" y="374"/>
                </a:cubicBezTo>
                <a:close/>
              </a:path>
            </a:pathLst>
          </a:custGeom>
          <a:solidFill>
            <a:schemeClr val="bg1">
              <a:lumMod val="85000"/>
            </a:schemeClr>
          </a:solidFill>
          <a:ln w="12" cap="flat">
            <a:noFill/>
            <a:prstDash val="solid"/>
            <a:miter lim="800000"/>
          </a:ln>
        </p:spPr>
        <p:txBody>
          <a:bodyPr vert="horz" wrap="square" lIns="121954" tIns="60977" rIns="121954" bIns="60977" numCol="1" anchor="t" anchorCtr="0" compatLnSpc="1"/>
          <a:lstStyle/>
          <a:p>
            <a:endParaRPr lang="zh-CN" altLang="en-US">
              <a:cs typeface="+mn-ea"/>
              <a:sym typeface="+mn-lt"/>
            </a:endParaRPr>
          </a:p>
        </p:txBody>
      </p:sp>
      <p:sp>
        <p:nvSpPr>
          <p:cNvPr id="67" name="Freeform 7"/>
          <p:cNvSpPr/>
          <p:nvPr>
            <p:custDataLst>
              <p:tags r:id="rId5"/>
            </p:custDataLst>
          </p:nvPr>
        </p:nvSpPr>
        <p:spPr bwMode="auto">
          <a:xfrm>
            <a:off x="4629736" y="4316414"/>
            <a:ext cx="1314371" cy="1267777"/>
          </a:xfrm>
          <a:custGeom>
            <a:avLst/>
            <a:gdLst>
              <a:gd name="T0" fmla="*/ 293 w 315"/>
              <a:gd name="T1" fmla="*/ 173 h 304"/>
              <a:gd name="T2" fmla="*/ 131 w 315"/>
              <a:gd name="T3" fmla="*/ 292 h 304"/>
              <a:gd name="T4" fmla="*/ 12 w 315"/>
              <a:gd name="T5" fmla="*/ 130 h 304"/>
              <a:gd name="T6" fmla="*/ 174 w 315"/>
              <a:gd name="T7" fmla="*/ 12 h 304"/>
              <a:gd name="T8" fmla="*/ 315 w 315"/>
              <a:gd name="T9" fmla="*/ 33 h 304"/>
              <a:gd name="T10" fmla="*/ 293 w 315"/>
              <a:gd name="T11" fmla="*/ 173 h 304"/>
            </a:gdLst>
            <a:ahLst/>
            <a:cxnLst>
              <a:cxn ang="0">
                <a:pos x="T0" y="T1"/>
              </a:cxn>
              <a:cxn ang="0">
                <a:pos x="T2" y="T3"/>
              </a:cxn>
              <a:cxn ang="0">
                <a:pos x="T4" y="T5"/>
              </a:cxn>
              <a:cxn ang="0">
                <a:pos x="T6" y="T7"/>
              </a:cxn>
              <a:cxn ang="0">
                <a:pos x="T8" y="T9"/>
              </a:cxn>
              <a:cxn ang="0">
                <a:pos x="T10" y="T11"/>
              </a:cxn>
            </a:cxnLst>
            <a:rect l="0" t="0" r="r" b="b"/>
            <a:pathLst>
              <a:path w="315" h="304">
                <a:moveTo>
                  <a:pt x="293" y="173"/>
                </a:moveTo>
                <a:cubicBezTo>
                  <a:pt x="281" y="251"/>
                  <a:pt x="209" y="304"/>
                  <a:pt x="131" y="292"/>
                </a:cubicBezTo>
                <a:cubicBezTo>
                  <a:pt x="54" y="280"/>
                  <a:pt x="0" y="208"/>
                  <a:pt x="12" y="130"/>
                </a:cubicBezTo>
                <a:cubicBezTo>
                  <a:pt x="24" y="53"/>
                  <a:pt x="97" y="0"/>
                  <a:pt x="174" y="12"/>
                </a:cubicBezTo>
                <a:cubicBezTo>
                  <a:pt x="213" y="18"/>
                  <a:pt x="315" y="33"/>
                  <a:pt x="315" y="33"/>
                </a:cubicBezTo>
                <a:cubicBezTo>
                  <a:pt x="315" y="33"/>
                  <a:pt x="299" y="135"/>
                  <a:pt x="293" y="173"/>
                </a:cubicBezTo>
                <a:close/>
              </a:path>
            </a:pathLst>
          </a:custGeom>
          <a:solidFill>
            <a:schemeClr val="bg1">
              <a:lumMod val="85000"/>
            </a:schemeClr>
          </a:solidFill>
          <a:ln w="12" cap="flat">
            <a:noFill/>
            <a:prstDash val="solid"/>
            <a:miter lim="800000"/>
          </a:ln>
        </p:spPr>
        <p:txBody>
          <a:bodyPr vert="horz" wrap="square" lIns="121954" tIns="60977" rIns="121954" bIns="60977" numCol="1" anchor="t" anchorCtr="0" compatLnSpc="1"/>
          <a:lstStyle/>
          <a:p>
            <a:endParaRPr lang="zh-CN" altLang="en-US">
              <a:cs typeface="+mn-ea"/>
              <a:sym typeface="+mn-lt"/>
            </a:endParaRPr>
          </a:p>
        </p:txBody>
      </p:sp>
      <p:sp>
        <p:nvSpPr>
          <p:cNvPr id="68" name="Oval 8"/>
          <p:cNvSpPr>
            <a:spLocks noChangeArrowheads="1"/>
          </p:cNvSpPr>
          <p:nvPr>
            <p:custDataLst>
              <p:tags r:id="rId6"/>
            </p:custDataLst>
          </p:nvPr>
        </p:nvSpPr>
        <p:spPr bwMode="auto">
          <a:xfrm>
            <a:off x="4555539" y="2351181"/>
            <a:ext cx="3683417" cy="3679733"/>
          </a:xfrm>
          <a:prstGeom prst="ellipse">
            <a:avLst/>
          </a:prstGeom>
          <a:solidFill>
            <a:schemeClr val="bg1">
              <a:lumMod val="85000"/>
            </a:schemeClr>
          </a:solidFill>
          <a:ln w="12" cap="flat">
            <a:noFill/>
            <a:prstDash val="solid"/>
            <a:miter lim="800000"/>
          </a:ln>
        </p:spPr>
        <p:txBody>
          <a:bodyPr vert="horz" wrap="square" lIns="121954" tIns="60977" rIns="121954" bIns="60977" numCol="1" anchor="t" anchorCtr="0" compatLnSpc="1"/>
          <a:lstStyle/>
          <a:p>
            <a:endParaRPr lang="zh-CN" altLang="en-US">
              <a:cs typeface="+mn-ea"/>
              <a:sym typeface="+mn-lt"/>
            </a:endParaRPr>
          </a:p>
        </p:txBody>
      </p:sp>
      <p:sp>
        <p:nvSpPr>
          <p:cNvPr id="70" name="Freeform 10"/>
          <p:cNvSpPr/>
          <p:nvPr>
            <p:custDataLst>
              <p:tags r:id="rId7"/>
            </p:custDataLst>
          </p:nvPr>
        </p:nvSpPr>
        <p:spPr bwMode="auto">
          <a:xfrm>
            <a:off x="4725134" y="4387042"/>
            <a:ext cx="1157141" cy="1105332"/>
          </a:xfrm>
          <a:custGeom>
            <a:avLst/>
            <a:gdLst>
              <a:gd name="T0" fmla="*/ 249 w 277"/>
              <a:gd name="T1" fmla="*/ 161 h 265"/>
              <a:gd name="T2" fmla="*/ 103 w 277"/>
              <a:gd name="T3" fmla="*/ 249 h 265"/>
              <a:gd name="T4" fmla="*/ 15 w 277"/>
              <a:gd name="T5" fmla="*/ 104 h 265"/>
              <a:gd name="T6" fmla="*/ 161 w 277"/>
              <a:gd name="T7" fmla="*/ 16 h 265"/>
              <a:gd name="T8" fmla="*/ 277 w 277"/>
              <a:gd name="T9" fmla="*/ 45 h 265"/>
              <a:gd name="T10" fmla="*/ 249 w 277"/>
              <a:gd name="T11" fmla="*/ 161 h 265"/>
            </a:gdLst>
            <a:ahLst/>
            <a:cxnLst>
              <a:cxn ang="0">
                <a:pos x="T0" y="T1"/>
              </a:cxn>
              <a:cxn ang="0">
                <a:pos x="T2" y="T3"/>
              </a:cxn>
              <a:cxn ang="0">
                <a:pos x="T4" y="T5"/>
              </a:cxn>
              <a:cxn ang="0">
                <a:pos x="T6" y="T7"/>
              </a:cxn>
              <a:cxn ang="0">
                <a:pos x="T8" y="T9"/>
              </a:cxn>
              <a:cxn ang="0">
                <a:pos x="T10" y="T11"/>
              </a:cxn>
            </a:cxnLst>
            <a:rect l="0" t="0" r="r" b="b"/>
            <a:pathLst>
              <a:path w="277" h="265">
                <a:moveTo>
                  <a:pt x="249" y="161"/>
                </a:moveTo>
                <a:cubicBezTo>
                  <a:pt x="233" y="226"/>
                  <a:pt x="168" y="265"/>
                  <a:pt x="103" y="249"/>
                </a:cubicBezTo>
                <a:cubicBezTo>
                  <a:pt x="39" y="233"/>
                  <a:pt x="0" y="168"/>
                  <a:pt x="15" y="104"/>
                </a:cubicBezTo>
                <a:cubicBezTo>
                  <a:pt x="31" y="39"/>
                  <a:pt x="96" y="0"/>
                  <a:pt x="161" y="16"/>
                </a:cubicBezTo>
                <a:cubicBezTo>
                  <a:pt x="193" y="24"/>
                  <a:pt x="277" y="45"/>
                  <a:pt x="277" y="45"/>
                </a:cubicBezTo>
                <a:cubicBezTo>
                  <a:pt x="277" y="45"/>
                  <a:pt x="257" y="129"/>
                  <a:pt x="249" y="161"/>
                </a:cubicBezTo>
                <a:close/>
              </a:path>
            </a:pathLst>
          </a:custGeom>
          <a:solidFill>
            <a:srgbClr val="F8300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54" tIns="60977" rIns="121954" bIns="60977"/>
          <a:lstStyle/>
          <a:p>
            <a:endParaRPr lang="zh-CN" altLang="en-US" sz="2100">
              <a:cs typeface="+mn-ea"/>
              <a:sym typeface="+mn-lt"/>
            </a:endParaRPr>
          </a:p>
        </p:txBody>
      </p:sp>
      <p:sp>
        <p:nvSpPr>
          <p:cNvPr id="71" name="Freeform 11"/>
          <p:cNvSpPr/>
          <p:nvPr>
            <p:custDataLst>
              <p:tags r:id="rId8"/>
            </p:custDataLst>
          </p:nvPr>
        </p:nvSpPr>
        <p:spPr bwMode="auto">
          <a:xfrm>
            <a:off x="4078548" y="2797905"/>
            <a:ext cx="1724228" cy="1589136"/>
          </a:xfrm>
          <a:custGeom>
            <a:avLst/>
            <a:gdLst>
              <a:gd name="T0" fmla="*/ 264 w 413"/>
              <a:gd name="T1" fmla="*/ 340 h 381"/>
              <a:gd name="T2" fmla="*/ 41 w 413"/>
              <a:gd name="T3" fmla="*/ 264 h 381"/>
              <a:gd name="T4" fmla="*/ 117 w 413"/>
              <a:gd name="T5" fmla="*/ 41 h 381"/>
              <a:gd name="T6" fmla="*/ 340 w 413"/>
              <a:gd name="T7" fmla="*/ 117 h 381"/>
              <a:gd name="T8" fmla="*/ 413 w 413"/>
              <a:gd name="T9" fmla="*/ 267 h 381"/>
              <a:gd name="T10" fmla="*/ 264 w 413"/>
              <a:gd name="T11" fmla="*/ 340 h 381"/>
            </a:gdLst>
            <a:ahLst/>
            <a:cxnLst>
              <a:cxn ang="0">
                <a:pos x="T0" y="T1"/>
              </a:cxn>
              <a:cxn ang="0">
                <a:pos x="T2" y="T3"/>
              </a:cxn>
              <a:cxn ang="0">
                <a:pos x="T4" y="T5"/>
              </a:cxn>
              <a:cxn ang="0">
                <a:pos x="T6" y="T7"/>
              </a:cxn>
              <a:cxn ang="0">
                <a:pos x="T8" y="T9"/>
              </a:cxn>
              <a:cxn ang="0">
                <a:pos x="T10" y="T11"/>
              </a:cxn>
            </a:cxnLst>
            <a:rect l="0" t="0" r="r" b="b"/>
            <a:pathLst>
              <a:path w="413" h="381">
                <a:moveTo>
                  <a:pt x="264" y="340"/>
                </a:moveTo>
                <a:cubicBezTo>
                  <a:pt x="181" y="381"/>
                  <a:pt x="81" y="347"/>
                  <a:pt x="41" y="264"/>
                </a:cubicBezTo>
                <a:cubicBezTo>
                  <a:pt x="0" y="181"/>
                  <a:pt x="34" y="81"/>
                  <a:pt x="117" y="41"/>
                </a:cubicBezTo>
                <a:cubicBezTo>
                  <a:pt x="200" y="0"/>
                  <a:pt x="299" y="34"/>
                  <a:pt x="340" y="117"/>
                </a:cubicBezTo>
                <a:cubicBezTo>
                  <a:pt x="360" y="159"/>
                  <a:pt x="413" y="267"/>
                  <a:pt x="413" y="267"/>
                </a:cubicBezTo>
                <a:cubicBezTo>
                  <a:pt x="413" y="267"/>
                  <a:pt x="305" y="320"/>
                  <a:pt x="264" y="340"/>
                </a:cubicBezTo>
                <a:close/>
              </a:path>
            </a:pathLst>
          </a:custGeom>
          <a:solidFill>
            <a:srgbClr val="A2B932"/>
          </a:solidFill>
          <a:ln>
            <a:noFill/>
          </a:ln>
        </p:spPr>
        <p:txBody>
          <a:bodyPr lIns="121954" tIns="60977" rIns="121954" bIns="60977"/>
          <a:lstStyle/>
          <a:p>
            <a:endParaRPr lang="zh-CN" altLang="en-US" sz="2100">
              <a:cs typeface="+mn-ea"/>
              <a:sym typeface="+mn-lt"/>
            </a:endParaRPr>
          </a:p>
        </p:txBody>
      </p:sp>
      <p:sp>
        <p:nvSpPr>
          <p:cNvPr id="72" name="Freeform 12"/>
          <p:cNvSpPr/>
          <p:nvPr>
            <p:custDataLst>
              <p:tags r:id="rId9"/>
            </p:custDataLst>
          </p:nvPr>
        </p:nvSpPr>
        <p:spPr bwMode="auto">
          <a:xfrm>
            <a:off x="6820353" y="2066903"/>
            <a:ext cx="1648263" cy="1665061"/>
          </a:xfrm>
          <a:custGeom>
            <a:avLst/>
            <a:gdLst>
              <a:gd name="T0" fmla="*/ 5 w 395"/>
              <a:gd name="T1" fmla="*/ 206 h 399"/>
              <a:gd name="T2" fmla="*/ 190 w 395"/>
              <a:gd name="T3" fmla="*/ 5 h 399"/>
              <a:gd name="T4" fmla="*/ 391 w 395"/>
              <a:gd name="T5" fmla="*/ 190 h 399"/>
              <a:gd name="T6" fmla="*/ 206 w 395"/>
              <a:gd name="T7" fmla="*/ 391 h 399"/>
              <a:gd name="T8" fmla="*/ 13 w 395"/>
              <a:gd name="T9" fmla="*/ 399 h 399"/>
              <a:gd name="T10" fmla="*/ 5 w 395"/>
              <a:gd name="T11" fmla="*/ 206 h 399"/>
            </a:gdLst>
            <a:ahLst/>
            <a:cxnLst>
              <a:cxn ang="0">
                <a:pos x="T0" y="T1"/>
              </a:cxn>
              <a:cxn ang="0">
                <a:pos x="T2" y="T3"/>
              </a:cxn>
              <a:cxn ang="0">
                <a:pos x="T4" y="T5"/>
              </a:cxn>
              <a:cxn ang="0">
                <a:pos x="T6" y="T7"/>
              </a:cxn>
              <a:cxn ang="0">
                <a:pos x="T8" y="T9"/>
              </a:cxn>
              <a:cxn ang="0">
                <a:pos x="T10" y="T11"/>
              </a:cxn>
            </a:cxnLst>
            <a:rect l="0" t="0" r="r" b="b"/>
            <a:pathLst>
              <a:path w="395" h="399">
                <a:moveTo>
                  <a:pt x="5" y="206"/>
                </a:moveTo>
                <a:cubicBezTo>
                  <a:pt x="0" y="99"/>
                  <a:pt x="83" y="9"/>
                  <a:pt x="190" y="5"/>
                </a:cubicBezTo>
                <a:cubicBezTo>
                  <a:pt x="297" y="0"/>
                  <a:pt x="387" y="83"/>
                  <a:pt x="391" y="190"/>
                </a:cubicBezTo>
                <a:cubicBezTo>
                  <a:pt x="395" y="297"/>
                  <a:pt x="313" y="386"/>
                  <a:pt x="206" y="391"/>
                </a:cubicBezTo>
                <a:cubicBezTo>
                  <a:pt x="152" y="393"/>
                  <a:pt x="13" y="399"/>
                  <a:pt x="13" y="399"/>
                </a:cubicBezTo>
                <a:cubicBezTo>
                  <a:pt x="13" y="399"/>
                  <a:pt x="7" y="259"/>
                  <a:pt x="5" y="206"/>
                </a:cubicBezTo>
                <a:close/>
              </a:path>
            </a:pathLst>
          </a:custGeom>
          <a:solidFill>
            <a:srgbClr val="F8300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54" tIns="60977" rIns="121954" bIns="60977"/>
          <a:lstStyle/>
          <a:p>
            <a:endParaRPr lang="zh-CN" altLang="en-US" sz="2100">
              <a:cs typeface="+mn-ea"/>
              <a:sym typeface="+mn-lt"/>
            </a:endParaRPr>
          </a:p>
        </p:txBody>
      </p:sp>
      <p:sp>
        <p:nvSpPr>
          <p:cNvPr id="73" name="Freeform 13"/>
          <p:cNvSpPr/>
          <p:nvPr>
            <p:custDataLst>
              <p:tags r:id="rId10"/>
            </p:custDataLst>
          </p:nvPr>
        </p:nvSpPr>
        <p:spPr bwMode="auto">
          <a:xfrm>
            <a:off x="6875119" y="4604224"/>
            <a:ext cx="775550" cy="762785"/>
          </a:xfrm>
          <a:custGeom>
            <a:avLst/>
            <a:gdLst>
              <a:gd name="T0" fmla="*/ 90 w 186"/>
              <a:gd name="T1" fmla="*/ 2 h 183"/>
              <a:gd name="T2" fmla="*/ 184 w 186"/>
              <a:gd name="T3" fmla="*/ 88 h 183"/>
              <a:gd name="T4" fmla="*/ 97 w 186"/>
              <a:gd name="T5" fmla="*/ 181 h 183"/>
              <a:gd name="T6" fmla="*/ 4 w 186"/>
              <a:gd name="T7" fmla="*/ 95 h 183"/>
              <a:gd name="T8" fmla="*/ 0 w 186"/>
              <a:gd name="T9" fmla="*/ 5 h 183"/>
              <a:gd name="T10" fmla="*/ 90 w 186"/>
              <a:gd name="T11" fmla="*/ 2 h 183"/>
            </a:gdLst>
            <a:ahLst/>
            <a:cxnLst>
              <a:cxn ang="0">
                <a:pos x="T0" y="T1"/>
              </a:cxn>
              <a:cxn ang="0">
                <a:pos x="T2" y="T3"/>
              </a:cxn>
              <a:cxn ang="0">
                <a:pos x="T4" y="T5"/>
              </a:cxn>
              <a:cxn ang="0">
                <a:pos x="T6" y="T7"/>
              </a:cxn>
              <a:cxn ang="0">
                <a:pos x="T8" y="T9"/>
              </a:cxn>
              <a:cxn ang="0">
                <a:pos x="T10" y="T11"/>
              </a:cxn>
            </a:cxnLst>
            <a:rect l="0" t="0" r="r" b="b"/>
            <a:pathLst>
              <a:path w="186" h="183">
                <a:moveTo>
                  <a:pt x="90" y="2"/>
                </a:moveTo>
                <a:cubicBezTo>
                  <a:pt x="140" y="0"/>
                  <a:pt x="182" y="38"/>
                  <a:pt x="184" y="88"/>
                </a:cubicBezTo>
                <a:cubicBezTo>
                  <a:pt x="186" y="137"/>
                  <a:pt x="147" y="179"/>
                  <a:pt x="97" y="181"/>
                </a:cubicBezTo>
                <a:cubicBezTo>
                  <a:pt x="48" y="183"/>
                  <a:pt x="6" y="145"/>
                  <a:pt x="4" y="95"/>
                </a:cubicBezTo>
                <a:cubicBezTo>
                  <a:pt x="3" y="70"/>
                  <a:pt x="0" y="5"/>
                  <a:pt x="0" y="5"/>
                </a:cubicBezTo>
                <a:cubicBezTo>
                  <a:pt x="0" y="5"/>
                  <a:pt x="65" y="3"/>
                  <a:pt x="90" y="2"/>
                </a:cubicBezTo>
                <a:close/>
              </a:path>
            </a:pathLst>
          </a:custGeom>
          <a:solidFill>
            <a:srgbClr val="A2B932"/>
          </a:solidFill>
          <a:ln>
            <a:noFill/>
          </a:ln>
        </p:spPr>
        <p:txBody>
          <a:bodyPr lIns="121954" tIns="60977" rIns="121954" bIns="60977"/>
          <a:lstStyle/>
          <a:p>
            <a:endParaRPr lang="zh-CN" altLang="en-US" sz="2100">
              <a:cs typeface="+mn-ea"/>
              <a:sym typeface="+mn-lt"/>
            </a:endParaRPr>
          </a:p>
        </p:txBody>
      </p:sp>
      <p:sp>
        <p:nvSpPr>
          <p:cNvPr id="75" name="Freeform 15"/>
          <p:cNvSpPr/>
          <p:nvPr>
            <p:custDataLst>
              <p:tags r:id="rId11"/>
            </p:custDataLst>
          </p:nvPr>
        </p:nvSpPr>
        <p:spPr bwMode="auto">
          <a:xfrm>
            <a:off x="6145502" y="2672541"/>
            <a:ext cx="484056" cy="547369"/>
          </a:xfrm>
          <a:custGeom>
            <a:avLst/>
            <a:gdLst>
              <a:gd name="T0" fmla="*/ 23 w 116"/>
              <a:gd name="T1" fmla="*/ 96 h 131"/>
              <a:gd name="T2" fmla="*/ 20 w 116"/>
              <a:gd name="T3" fmla="*/ 22 h 131"/>
              <a:gd name="T4" fmla="*/ 94 w 116"/>
              <a:gd name="T5" fmla="*/ 19 h 131"/>
              <a:gd name="T6" fmla="*/ 97 w 116"/>
              <a:gd name="T7" fmla="*/ 93 h 131"/>
              <a:gd name="T8" fmla="*/ 61 w 116"/>
              <a:gd name="T9" fmla="*/ 131 h 131"/>
              <a:gd name="T10" fmla="*/ 23 w 116"/>
              <a:gd name="T11" fmla="*/ 96 h 131"/>
            </a:gdLst>
            <a:ahLst/>
            <a:cxnLst>
              <a:cxn ang="0">
                <a:pos x="T0" y="T1"/>
              </a:cxn>
              <a:cxn ang="0">
                <a:pos x="T2" y="T3"/>
              </a:cxn>
              <a:cxn ang="0">
                <a:pos x="T4" y="T5"/>
              </a:cxn>
              <a:cxn ang="0">
                <a:pos x="T6" y="T7"/>
              </a:cxn>
              <a:cxn ang="0">
                <a:pos x="T8" y="T9"/>
              </a:cxn>
              <a:cxn ang="0">
                <a:pos x="T10" y="T11"/>
              </a:cxn>
            </a:cxnLst>
            <a:rect l="0" t="0" r="r" b="b"/>
            <a:pathLst>
              <a:path w="116" h="131">
                <a:moveTo>
                  <a:pt x="23" y="96"/>
                </a:moveTo>
                <a:cubicBezTo>
                  <a:pt x="2" y="76"/>
                  <a:pt x="0" y="43"/>
                  <a:pt x="20" y="22"/>
                </a:cubicBezTo>
                <a:cubicBezTo>
                  <a:pt x="39" y="1"/>
                  <a:pt x="72" y="0"/>
                  <a:pt x="94" y="19"/>
                </a:cubicBezTo>
                <a:cubicBezTo>
                  <a:pt x="115" y="39"/>
                  <a:pt x="116" y="72"/>
                  <a:pt x="97" y="93"/>
                </a:cubicBezTo>
                <a:cubicBezTo>
                  <a:pt x="87" y="103"/>
                  <a:pt x="61" y="131"/>
                  <a:pt x="61" y="131"/>
                </a:cubicBezTo>
                <a:cubicBezTo>
                  <a:pt x="61" y="131"/>
                  <a:pt x="33" y="106"/>
                  <a:pt x="23" y="96"/>
                </a:cubicBezTo>
                <a:close/>
              </a:path>
            </a:pathLst>
          </a:custGeom>
          <a:solidFill>
            <a:srgbClr val="EBAC07"/>
          </a:solidFill>
          <a:ln>
            <a:noFill/>
          </a:ln>
        </p:spPr>
        <p:txBody>
          <a:bodyPr lIns="121954" tIns="60977" rIns="121954" bIns="60977"/>
          <a:lstStyle/>
          <a:p>
            <a:endParaRPr lang="zh-CN" altLang="en-US" sz="2100">
              <a:cs typeface="+mn-ea"/>
              <a:sym typeface="+mn-lt"/>
            </a:endParaRPr>
          </a:p>
        </p:txBody>
      </p:sp>
      <p:sp>
        <p:nvSpPr>
          <p:cNvPr id="76" name="Oval 16"/>
          <p:cNvSpPr>
            <a:spLocks noChangeArrowheads="1"/>
          </p:cNvSpPr>
          <p:nvPr>
            <p:custDataLst>
              <p:tags r:id="rId12"/>
            </p:custDataLst>
          </p:nvPr>
        </p:nvSpPr>
        <p:spPr bwMode="auto">
          <a:xfrm>
            <a:off x="5422951" y="3214613"/>
            <a:ext cx="1948590" cy="1949340"/>
          </a:xfrm>
          <a:prstGeom prst="ellipse">
            <a:avLst/>
          </a:prstGeom>
          <a:solidFill>
            <a:schemeClr val="bg1">
              <a:lumMod val="85000"/>
            </a:schemeClr>
          </a:solidFill>
          <a:ln w="12" cap="flat">
            <a:noFill/>
            <a:prstDash val="solid"/>
            <a:miter lim="800000"/>
          </a:ln>
        </p:spPr>
        <p:txBody>
          <a:bodyPr vert="horz" wrap="square" lIns="121954" tIns="60977" rIns="121954" bIns="60977" numCol="1" anchor="t" anchorCtr="0" compatLnSpc="1"/>
          <a:lstStyle/>
          <a:p>
            <a:endParaRPr lang="zh-CN" altLang="en-US">
              <a:cs typeface="+mn-ea"/>
              <a:sym typeface="+mn-lt"/>
            </a:endParaRPr>
          </a:p>
        </p:txBody>
      </p:sp>
      <p:sp>
        <p:nvSpPr>
          <p:cNvPr id="77" name="Freeform 17"/>
          <p:cNvSpPr/>
          <p:nvPr>
            <p:custDataLst>
              <p:tags r:id="rId13"/>
            </p:custDataLst>
          </p:nvPr>
        </p:nvSpPr>
        <p:spPr bwMode="auto">
          <a:xfrm>
            <a:off x="5585481" y="4591865"/>
            <a:ext cx="192563" cy="174804"/>
          </a:xfrm>
          <a:custGeom>
            <a:avLst/>
            <a:gdLst>
              <a:gd name="T0" fmla="*/ 0 w 109"/>
              <a:gd name="T1" fmla="*/ 12 h 99"/>
              <a:gd name="T2" fmla="*/ 109 w 109"/>
              <a:gd name="T3" fmla="*/ 0 h 99"/>
              <a:gd name="T4" fmla="*/ 64 w 109"/>
              <a:gd name="T5" fmla="*/ 99 h 99"/>
              <a:gd name="T6" fmla="*/ 59 w 109"/>
              <a:gd name="T7" fmla="*/ 35 h 99"/>
              <a:gd name="T8" fmla="*/ 0 w 109"/>
              <a:gd name="T9" fmla="*/ 12 h 99"/>
            </a:gdLst>
            <a:ahLst/>
            <a:cxnLst>
              <a:cxn ang="0">
                <a:pos x="T0" y="T1"/>
              </a:cxn>
              <a:cxn ang="0">
                <a:pos x="T2" y="T3"/>
              </a:cxn>
              <a:cxn ang="0">
                <a:pos x="T4" y="T5"/>
              </a:cxn>
              <a:cxn ang="0">
                <a:pos x="T6" y="T7"/>
              </a:cxn>
              <a:cxn ang="0">
                <a:pos x="T8" y="T9"/>
              </a:cxn>
            </a:cxnLst>
            <a:rect l="0" t="0" r="r" b="b"/>
            <a:pathLst>
              <a:path w="109" h="99">
                <a:moveTo>
                  <a:pt x="0" y="12"/>
                </a:moveTo>
                <a:lnTo>
                  <a:pt x="109" y="0"/>
                </a:lnTo>
                <a:lnTo>
                  <a:pt x="64" y="99"/>
                </a:lnTo>
                <a:lnTo>
                  <a:pt x="59" y="35"/>
                </a:lnTo>
                <a:lnTo>
                  <a:pt x="0" y="12"/>
                </a:lnTo>
                <a:close/>
              </a:path>
            </a:pathLst>
          </a:custGeom>
          <a:solidFill>
            <a:srgbClr val="F8300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54" tIns="60977" rIns="121954" bIns="60977"/>
          <a:lstStyle/>
          <a:p>
            <a:endParaRPr lang="zh-CN" altLang="en-US" sz="2100">
              <a:cs typeface="+mn-ea"/>
              <a:sym typeface="+mn-lt"/>
            </a:endParaRPr>
          </a:p>
        </p:txBody>
      </p:sp>
      <p:sp>
        <p:nvSpPr>
          <p:cNvPr id="78" name="Freeform 18"/>
          <p:cNvSpPr/>
          <p:nvPr>
            <p:custDataLst>
              <p:tags r:id="rId14"/>
            </p:custDataLst>
          </p:nvPr>
        </p:nvSpPr>
        <p:spPr bwMode="auto">
          <a:xfrm>
            <a:off x="5548381" y="3753153"/>
            <a:ext cx="187263" cy="171273"/>
          </a:xfrm>
          <a:custGeom>
            <a:avLst/>
            <a:gdLst>
              <a:gd name="T0" fmla="*/ 42 w 106"/>
              <a:gd name="T1" fmla="*/ 0 h 97"/>
              <a:gd name="T2" fmla="*/ 106 w 106"/>
              <a:gd name="T3" fmla="*/ 85 h 97"/>
              <a:gd name="T4" fmla="*/ 0 w 106"/>
              <a:gd name="T5" fmla="*/ 97 h 97"/>
              <a:gd name="T6" fmla="*/ 52 w 106"/>
              <a:gd name="T7" fmla="*/ 61 h 97"/>
              <a:gd name="T8" fmla="*/ 42 w 106"/>
              <a:gd name="T9" fmla="*/ 0 h 97"/>
            </a:gdLst>
            <a:ahLst/>
            <a:cxnLst>
              <a:cxn ang="0">
                <a:pos x="T0" y="T1"/>
              </a:cxn>
              <a:cxn ang="0">
                <a:pos x="T2" y="T3"/>
              </a:cxn>
              <a:cxn ang="0">
                <a:pos x="T4" y="T5"/>
              </a:cxn>
              <a:cxn ang="0">
                <a:pos x="T6" y="T7"/>
              </a:cxn>
              <a:cxn ang="0">
                <a:pos x="T8" y="T9"/>
              </a:cxn>
            </a:cxnLst>
            <a:rect l="0" t="0" r="r" b="b"/>
            <a:pathLst>
              <a:path w="106" h="97">
                <a:moveTo>
                  <a:pt x="42" y="0"/>
                </a:moveTo>
                <a:lnTo>
                  <a:pt x="106" y="85"/>
                </a:lnTo>
                <a:lnTo>
                  <a:pt x="0" y="97"/>
                </a:lnTo>
                <a:lnTo>
                  <a:pt x="52" y="61"/>
                </a:lnTo>
                <a:lnTo>
                  <a:pt x="42" y="0"/>
                </a:lnTo>
                <a:close/>
              </a:path>
            </a:pathLst>
          </a:custGeom>
          <a:solidFill>
            <a:srgbClr val="A2B932"/>
          </a:solidFill>
          <a:ln>
            <a:noFill/>
          </a:ln>
        </p:spPr>
        <p:txBody>
          <a:bodyPr lIns="121954" tIns="60977" rIns="121954" bIns="60977"/>
          <a:lstStyle/>
          <a:p>
            <a:endParaRPr lang="zh-CN" altLang="en-US" sz="2100">
              <a:cs typeface="+mn-ea"/>
              <a:sym typeface="+mn-lt"/>
            </a:endParaRPr>
          </a:p>
        </p:txBody>
      </p:sp>
      <p:sp>
        <p:nvSpPr>
          <p:cNvPr id="79" name="Freeform 19"/>
          <p:cNvSpPr/>
          <p:nvPr>
            <p:custDataLst>
              <p:tags r:id="rId15"/>
            </p:custDataLst>
          </p:nvPr>
        </p:nvSpPr>
        <p:spPr bwMode="auto">
          <a:xfrm>
            <a:off x="6311566" y="3281710"/>
            <a:ext cx="192563" cy="162445"/>
          </a:xfrm>
          <a:custGeom>
            <a:avLst/>
            <a:gdLst>
              <a:gd name="T0" fmla="*/ 109 w 109"/>
              <a:gd name="T1" fmla="*/ 0 h 92"/>
              <a:gd name="T2" fmla="*/ 54 w 109"/>
              <a:gd name="T3" fmla="*/ 92 h 92"/>
              <a:gd name="T4" fmla="*/ 0 w 109"/>
              <a:gd name="T5" fmla="*/ 0 h 92"/>
              <a:gd name="T6" fmla="*/ 54 w 109"/>
              <a:gd name="T7" fmla="*/ 33 h 92"/>
              <a:gd name="T8" fmla="*/ 109 w 109"/>
              <a:gd name="T9" fmla="*/ 0 h 92"/>
            </a:gdLst>
            <a:ahLst/>
            <a:cxnLst>
              <a:cxn ang="0">
                <a:pos x="T0" y="T1"/>
              </a:cxn>
              <a:cxn ang="0">
                <a:pos x="T2" y="T3"/>
              </a:cxn>
              <a:cxn ang="0">
                <a:pos x="T4" y="T5"/>
              </a:cxn>
              <a:cxn ang="0">
                <a:pos x="T6" y="T7"/>
              </a:cxn>
              <a:cxn ang="0">
                <a:pos x="T8" y="T9"/>
              </a:cxn>
            </a:cxnLst>
            <a:rect l="0" t="0" r="r" b="b"/>
            <a:pathLst>
              <a:path w="109" h="92">
                <a:moveTo>
                  <a:pt x="109" y="0"/>
                </a:moveTo>
                <a:lnTo>
                  <a:pt x="54" y="92"/>
                </a:lnTo>
                <a:lnTo>
                  <a:pt x="0" y="0"/>
                </a:lnTo>
                <a:lnTo>
                  <a:pt x="54" y="33"/>
                </a:lnTo>
                <a:lnTo>
                  <a:pt x="109" y="0"/>
                </a:lnTo>
                <a:close/>
              </a:path>
            </a:pathLst>
          </a:custGeom>
          <a:solidFill>
            <a:srgbClr val="EBAC07"/>
          </a:solidFill>
          <a:ln>
            <a:noFill/>
          </a:ln>
        </p:spPr>
        <p:txBody>
          <a:bodyPr lIns="121954" tIns="60977" rIns="121954" bIns="60977"/>
          <a:lstStyle/>
          <a:p>
            <a:endParaRPr lang="zh-CN" altLang="en-US" sz="2100">
              <a:cs typeface="+mn-ea"/>
              <a:sym typeface="+mn-lt"/>
            </a:endParaRPr>
          </a:p>
        </p:txBody>
      </p:sp>
      <p:sp>
        <p:nvSpPr>
          <p:cNvPr id="80" name="Freeform 20"/>
          <p:cNvSpPr/>
          <p:nvPr>
            <p:custDataLst>
              <p:tags r:id="rId16"/>
            </p:custDataLst>
          </p:nvPr>
        </p:nvSpPr>
        <p:spPr bwMode="auto">
          <a:xfrm>
            <a:off x="6912219" y="3498891"/>
            <a:ext cx="180196" cy="187165"/>
          </a:xfrm>
          <a:custGeom>
            <a:avLst/>
            <a:gdLst>
              <a:gd name="T0" fmla="*/ 102 w 102"/>
              <a:gd name="T1" fmla="*/ 71 h 106"/>
              <a:gd name="T2" fmla="*/ 0 w 102"/>
              <a:gd name="T3" fmla="*/ 106 h 106"/>
              <a:gd name="T4" fmla="*/ 22 w 102"/>
              <a:gd name="T5" fmla="*/ 0 h 106"/>
              <a:gd name="T6" fmla="*/ 40 w 102"/>
              <a:gd name="T7" fmla="*/ 59 h 106"/>
              <a:gd name="T8" fmla="*/ 102 w 102"/>
              <a:gd name="T9" fmla="*/ 71 h 106"/>
            </a:gdLst>
            <a:ahLst/>
            <a:cxnLst>
              <a:cxn ang="0">
                <a:pos x="T0" y="T1"/>
              </a:cxn>
              <a:cxn ang="0">
                <a:pos x="T2" y="T3"/>
              </a:cxn>
              <a:cxn ang="0">
                <a:pos x="T4" y="T5"/>
              </a:cxn>
              <a:cxn ang="0">
                <a:pos x="T6" y="T7"/>
              </a:cxn>
              <a:cxn ang="0">
                <a:pos x="T8" y="T9"/>
              </a:cxn>
            </a:cxnLst>
            <a:rect l="0" t="0" r="r" b="b"/>
            <a:pathLst>
              <a:path w="102" h="106">
                <a:moveTo>
                  <a:pt x="102" y="71"/>
                </a:moveTo>
                <a:lnTo>
                  <a:pt x="0" y="106"/>
                </a:lnTo>
                <a:lnTo>
                  <a:pt x="22" y="0"/>
                </a:lnTo>
                <a:lnTo>
                  <a:pt x="40" y="59"/>
                </a:lnTo>
                <a:lnTo>
                  <a:pt x="102" y="71"/>
                </a:lnTo>
                <a:close/>
              </a:path>
            </a:pathLst>
          </a:custGeom>
          <a:solidFill>
            <a:srgbClr val="F8300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54" tIns="60977" rIns="121954" bIns="60977"/>
          <a:lstStyle/>
          <a:p>
            <a:endParaRPr lang="zh-CN" altLang="en-US" sz="2100">
              <a:cs typeface="+mn-ea"/>
              <a:sym typeface="+mn-lt"/>
            </a:endParaRPr>
          </a:p>
        </p:txBody>
      </p:sp>
      <p:sp>
        <p:nvSpPr>
          <p:cNvPr id="81" name="Freeform 21"/>
          <p:cNvSpPr/>
          <p:nvPr>
            <p:custDataLst>
              <p:tags r:id="rId17"/>
            </p:custDataLst>
          </p:nvPr>
        </p:nvSpPr>
        <p:spPr bwMode="auto">
          <a:xfrm>
            <a:off x="6951084" y="4692508"/>
            <a:ext cx="181963" cy="178336"/>
          </a:xfrm>
          <a:custGeom>
            <a:avLst/>
            <a:gdLst>
              <a:gd name="T0" fmla="*/ 28 w 103"/>
              <a:gd name="T1" fmla="*/ 101 h 101"/>
              <a:gd name="T2" fmla="*/ 0 w 103"/>
              <a:gd name="T3" fmla="*/ 0 h 101"/>
              <a:gd name="T4" fmla="*/ 103 w 103"/>
              <a:gd name="T5" fmla="*/ 26 h 101"/>
              <a:gd name="T6" fmla="*/ 42 w 103"/>
              <a:gd name="T7" fmla="*/ 42 h 101"/>
              <a:gd name="T8" fmla="*/ 28 w 103"/>
              <a:gd name="T9" fmla="*/ 101 h 101"/>
            </a:gdLst>
            <a:ahLst/>
            <a:cxnLst>
              <a:cxn ang="0">
                <a:pos x="T0" y="T1"/>
              </a:cxn>
              <a:cxn ang="0">
                <a:pos x="T2" y="T3"/>
              </a:cxn>
              <a:cxn ang="0">
                <a:pos x="T4" y="T5"/>
              </a:cxn>
              <a:cxn ang="0">
                <a:pos x="T6" y="T7"/>
              </a:cxn>
              <a:cxn ang="0">
                <a:pos x="T8" y="T9"/>
              </a:cxn>
            </a:cxnLst>
            <a:rect l="0" t="0" r="r" b="b"/>
            <a:pathLst>
              <a:path w="103" h="101">
                <a:moveTo>
                  <a:pt x="28" y="101"/>
                </a:moveTo>
                <a:lnTo>
                  <a:pt x="0" y="0"/>
                </a:lnTo>
                <a:lnTo>
                  <a:pt x="103" y="26"/>
                </a:lnTo>
                <a:lnTo>
                  <a:pt x="42" y="42"/>
                </a:lnTo>
                <a:lnTo>
                  <a:pt x="28" y="101"/>
                </a:lnTo>
                <a:close/>
              </a:path>
            </a:pathLst>
          </a:custGeom>
          <a:solidFill>
            <a:srgbClr val="A2B932"/>
          </a:solidFill>
          <a:ln>
            <a:noFill/>
          </a:ln>
        </p:spPr>
        <p:txBody>
          <a:bodyPr lIns="121954" tIns="60977" rIns="121954" bIns="60977"/>
          <a:lstStyle/>
          <a:p>
            <a:endParaRPr lang="zh-CN" altLang="en-US" sz="2100">
              <a:cs typeface="+mn-ea"/>
              <a:sym typeface="+mn-lt"/>
            </a:endParaRPr>
          </a:p>
        </p:txBody>
      </p:sp>
      <p:sp>
        <p:nvSpPr>
          <p:cNvPr id="83" name="Freeform 23"/>
          <p:cNvSpPr/>
          <p:nvPr>
            <p:custDataLst>
              <p:tags r:id="rId18"/>
            </p:custDataLst>
          </p:nvPr>
        </p:nvSpPr>
        <p:spPr bwMode="auto">
          <a:xfrm>
            <a:off x="6007705" y="4040963"/>
            <a:ext cx="104232" cy="141256"/>
          </a:xfrm>
          <a:custGeom>
            <a:avLst/>
            <a:gdLst>
              <a:gd name="T0" fmla="*/ 1 w 25"/>
              <a:gd name="T1" fmla="*/ 10 h 34"/>
              <a:gd name="T2" fmla="*/ 2 w 25"/>
              <a:gd name="T3" fmla="*/ 6 h 34"/>
              <a:gd name="T4" fmla="*/ 4 w 25"/>
              <a:gd name="T5" fmla="*/ 3 h 34"/>
              <a:gd name="T6" fmla="*/ 8 w 25"/>
              <a:gd name="T7" fmla="*/ 1 h 34"/>
              <a:gd name="T8" fmla="*/ 13 w 25"/>
              <a:gd name="T9" fmla="*/ 0 h 34"/>
              <a:gd name="T10" fmla="*/ 15 w 25"/>
              <a:gd name="T11" fmla="*/ 0 h 34"/>
              <a:gd name="T12" fmla="*/ 18 w 25"/>
              <a:gd name="T13" fmla="*/ 0 h 34"/>
              <a:gd name="T14" fmla="*/ 21 w 25"/>
              <a:gd name="T15" fmla="*/ 1 h 34"/>
              <a:gd name="T16" fmla="*/ 23 w 25"/>
              <a:gd name="T17" fmla="*/ 2 h 34"/>
              <a:gd name="T18" fmla="*/ 24 w 25"/>
              <a:gd name="T19" fmla="*/ 3 h 34"/>
              <a:gd name="T20" fmla="*/ 24 w 25"/>
              <a:gd name="T21" fmla="*/ 4 h 34"/>
              <a:gd name="T22" fmla="*/ 23 w 25"/>
              <a:gd name="T23" fmla="*/ 7 h 34"/>
              <a:gd name="T24" fmla="*/ 22 w 25"/>
              <a:gd name="T25" fmla="*/ 8 h 34"/>
              <a:gd name="T26" fmla="*/ 21 w 25"/>
              <a:gd name="T27" fmla="*/ 8 h 34"/>
              <a:gd name="T28" fmla="*/ 17 w 25"/>
              <a:gd name="T29" fmla="*/ 7 h 34"/>
              <a:gd name="T30" fmla="*/ 13 w 25"/>
              <a:gd name="T31" fmla="*/ 6 h 34"/>
              <a:gd name="T32" fmla="*/ 10 w 25"/>
              <a:gd name="T33" fmla="*/ 7 h 34"/>
              <a:gd name="T34" fmla="*/ 9 w 25"/>
              <a:gd name="T35" fmla="*/ 9 h 34"/>
              <a:gd name="T36" fmla="*/ 9 w 25"/>
              <a:gd name="T37" fmla="*/ 10 h 34"/>
              <a:gd name="T38" fmla="*/ 10 w 25"/>
              <a:gd name="T39" fmla="*/ 11 h 34"/>
              <a:gd name="T40" fmla="*/ 12 w 25"/>
              <a:gd name="T41" fmla="*/ 12 h 34"/>
              <a:gd name="T42" fmla="*/ 14 w 25"/>
              <a:gd name="T43" fmla="*/ 13 h 34"/>
              <a:gd name="T44" fmla="*/ 19 w 25"/>
              <a:gd name="T45" fmla="*/ 15 h 34"/>
              <a:gd name="T46" fmla="*/ 22 w 25"/>
              <a:gd name="T47" fmla="*/ 17 h 34"/>
              <a:gd name="T48" fmla="*/ 25 w 25"/>
              <a:gd name="T49" fmla="*/ 20 h 34"/>
              <a:gd name="T50" fmla="*/ 25 w 25"/>
              <a:gd name="T51" fmla="*/ 24 h 34"/>
              <a:gd name="T52" fmla="*/ 25 w 25"/>
              <a:gd name="T53" fmla="*/ 29 h 34"/>
              <a:gd name="T54" fmla="*/ 22 w 25"/>
              <a:gd name="T55" fmla="*/ 32 h 34"/>
              <a:gd name="T56" fmla="*/ 18 w 25"/>
              <a:gd name="T57" fmla="*/ 34 h 34"/>
              <a:gd name="T58" fmla="*/ 13 w 25"/>
              <a:gd name="T59" fmla="*/ 34 h 34"/>
              <a:gd name="T60" fmla="*/ 10 w 25"/>
              <a:gd name="T61" fmla="*/ 34 h 34"/>
              <a:gd name="T62" fmla="*/ 7 w 25"/>
              <a:gd name="T63" fmla="*/ 34 h 34"/>
              <a:gd name="T64" fmla="*/ 3 w 25"/>
              <a:gd name="T65" fmla="*/ 33 h 34"/>
              <a:gd name="T66" fmla="*/ 0 w 25"/>
              <a:gd name="T67" fmla="*/ 31 h 34"/>
              <a:gd name="T68" fmla="*/ 0 w 25"/>
              <a:gd name="T69" fmla="*/ 31 h 34"/>
              <a:gd name="T70" fmla="*/ 0 w 25"/>
              <a:gd name="T71" fmla="*/ 30 h 34"/>
              <a:gd name="T72" fmla="*/ 2 w 25"/>
              <a:gd name="T73" fmla="*/ 26 h 34"/>
              <a:gd name="T74" fmla="*/ 2 w 25"/>
              <a:gd name="T75" fmla="*/ 25 h 34"/>
              <a:gd name="T76" fmla="*/ 3 w 25"/>
              <a:gd name="T77" fmla="*/ 26 h 34"/>
              <a:gd name="T78" fmla="*/ 5 w 25"/>
              <a:gd name="T79" fmla="*/ 26 h 34"/>
              <a:gd name="T80" fmla="*/ 8 w 25"/>
              <a:gd name="T81" fmla="*/ 27 h 34"/>
              <a:gd name="T82" fmla="*/ 10 w 25"/>
              <a:gd name="T83" fmla="*/ 28 h 34"/>
              <a:gd name="T84" fmla="*/ 13 w 25"/>
              <a:gd name="T85" fmla="*/ 28 h 34"/>
              <a:gd name="T86" fmla="*/ 15 w 25"/>
              <a:gd name="T87" fmla="*/ 27 h 34"/>
              <a:gd name="T88" fmla="*/ 17 w 25"/>
              <a:gd name="T89" fmla="*/ 27 h 34"/>
              <a:gd name="T90" fmla="*/ 17 w 25"/>
              <a:gd name="T91" fmla="*/ 26 h 34"/>
              <a:gd name="T92" fmla="*/ 18 w 25"/>
              <a:gd name="T93" fmla="*/ 24 h 34"/>
              <a:gd name="T94" fmla="*/ 17 w 25"/>
              <a:gd name="T95" fmla="*/ 23 h 34"/>
              <a:gd name="T96" fmla="*/ 17 w 25"/>
              <a:gd name="T97" fmla="*/ 22 h 34"/>
              <a:gd name="T98" fmla="*/ 15 w 25"/>
              <a:gd name="T99" fmla="*/ 21 h 34"/>
              <a:gd name="T100" fmla="*/ 12 w 25"/>
              <a:gd name="T101" fmla="*/ 20 h 34"/>
              <a:gd name="T102" fmla="*/ 8 w 25"/>
              <a:gd name="T103" fmla="*/ 18 h 34"/>
              <a:gd name="T104" fmla="*/ 4 w 25"/>
              <a:gd name="T105" fmla="*/ 16 h 34"/>
              <a:gd name="T106" fmla="*/ 2 w 25"/>
              <a:gd name="T107" fmla="*/ 13 h 34"/>
              <a:gd name="T108" fmla="*/ 1 w 25"/>
              <a:gd name="T109"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 h="34">
                <a:moveTo>
                  <a:pt x="1" y="10"/>
                </a:moveTo>
                <a:cubicBezTo>
                  <a:pt x="1" y="8"/>
                  <a:pt x="2" y="7"/>
                  <a:pt x="2" y="6"/>
                </a:cubicBezTo>
                <a:cubicBezTo>
                  <a:pt x="2" y="5"/>
                  <a:pt x="3" y="4"/>
                  <a:pt x="4" y="3"/>
                </a:cubicBezTo>
                <a:cubicBezTo>
                  <a:pt x="5" y="2"/>
                  <a:pt x="6" y="1"/>
                  <a:pt x="8" y="1"/>
                </a:cubicBezTo>
                <a:cubicBezTo>
                  <a:pt x="9" y="0"/>
                  <a:pt x="11" y="0"/>
                  <a:pt x="13" y="0"/>
                </a:cubicBezTo>
                <a:cubicBezTo>
                  <a:pt x="14" y="0"/>
                  <a:pt x="14" y="0"/>
                  <a:pt x="15" y="0"/>
                </a:cubicBezTo>
                <a:cubicBezTo>
                  <a:pt x="16" y="0"/>
                  <a:pt x="17" y="0"/>
                  <a:pt x="18" y="0"/>
                </a:cubicBezTo>
                <a:cubicBezTo>
                  <a:pt x="19" y="1"/>
                  <a:pt x="20" y="1"/>
                  <a:pt x="21" y="1"/>
                </a:cubicBezTo>
                <a:cubicBezTo>
                  <a:pt x="22" y="1"/>
                  <a:pt x="23" y="2"/>
                  <a:pt x="23" y="2"/>
                </a:cubicBezTo>
                <a:cubicBezTo>
                  <a:pt x="24" y="2"/>
                  <a:pt x="24" y="2"/>
                  <a:pt x="24" y="3"/>
                </a:cubicBezTo>
                <a:cubicBezTo>
                  <a:pt x="24" y="3"/>
                  <a:pt x="24" y="3"/>
                  <a:pt x="24" y="4"/>
                </a:cubicBezTo>
                <a:cubicBezTo>
                  <a:pt x="23" y="7"/>
                  <a:pt x="23" y="7"/>
                  <a:pt x="23" y="7"/>
                </a:cubicBezTo>
                <a:cubicBezTo>
                  <a:pt x="22" y="8"/>
                  <a:pt x="22" y="8"/>
                  <a:pt x="22" y="8"/>
                </a:cubicBezTo>
                <a:cubicBezTo>
                  <a:pt x="22" y="8"/>
                  <a:pt x="22" y="8"/>
                  <a:pt x="21" y="8"/>
                </a:cubicBezTo>
                <a:cubicBezTo>
                  <a:pt x="20" y="7"/>
                  <a:pt x="18" y="7"/>
                  <a:pt x="17" y="7"/>
                </a:cubicBezTo>
                <a:cubicBezTo>
                  <a:pt x="15" y="6"/>
                  <a:pt x="14" y="6"/>
                  <a:pt x="13" y="6"/>
                </a:cubicBezTo>
                <a:cubicBezTo>
                  <a:pt x="11" y="6"/>
                  <a:pt x="10" y="7"/>
                  <a:pt x="10" y="7"/>
                </a:cubicBezTo>
                <a:cubicBezTo>
                  <a:pt x="9" y="8"/>
                  <a:pt x="9" y="8"/>
                  <a:pt x="9" y="9"/>
                </a:cubicBezTo>
                <a:cubicBezTo>
                  <a:pt x="9" y="9"/>
                  <a:pt x="9" y="10"/>
                  <a:pt x="9" y="10"/>
                </a:cubicBezTo>
                <a:cubicBezTo>
                  <a:pt x="9" y="10"/>
                  <a:pt x="10" y="11"/>
                  <a:pt x="10" y="11"/>
                </a:cubicBezTo>
                <a:cubicBezTo>
                  <a:pt x="10" y="11"/>
                  <a:pt x="11" y="12"/>
                  <a:pt x="12" y="12"/>
                </a:cubicBezTo>
                <a:cubicBezTo>
                  <a:pt x="12" y="12"/>
                  <a:pt x="13" y="13"/>
                  <a:pt x="14" y="13"/>
                </a:cubicBezTo>
                <a:cubicBezTo>
                  <a:pt x="16" y="14"/>
                  <a:pt x="17" y="15"/>
                  <a:pt x="19" y="15"/>
                </a:cubicBezTo>
                <a:cubicBezTo>
                  <a:pt x="20" y="16"/>
                  <a:pt x="21" y="17"/>
                  <a:pt x="22" y="17"/>
                </a:cubicBezTo>
                <a:cubicBezTo>
                  <a:pt x="23" y="18"/>
                  <a:pt x="24" y="19"/>
                  <a:pt x="25" y="20"/>
                </a:cubicBezTo>
                <a:cubicBezTo>
                  <a:pt x="25" y="21"/>
                  <a:pt x="25" y="23"/>
                  <a:pt x="25" y="24"/>
                </a:cubicBezTo>
                <a:cubicBezTo>
                  <a:pt x="25" y="26"/>
                  <a:pt x="25" y="27"/>
                  <a:pt x="25" y="29"/>
                </a:cubicBezTo>
                <a:cubicBezTo>
                  <a:pt x="24" y="30"/>
                  <a:pt x="23" y="31"/>
                  <a:pt x="22" y="32"/>
                </a:cubicBezTo>
                <a:cubicBezTo>
                  <a:pt x="21" y="33"/>
                  <a:pt x="20" y="33"/>
                  <a:pt x="18" y="34"/>
                </a:cubicBezTo>
                <a:cubicBezTo>
                  <a:pt x="17" y="34"/>
                  <a:pt x="15" y="34"/>
                  <a:pt x="13" y="34"/>
                </a:cubicBezTo>
                <a:cubicBezTo>
                  <a:pt x="12" y="34"/>
                  <a:pt x="11" y="34"/>
                  <a:pt x="10" y="34"/>
                </a:cubicBezTo>
                <a:cubicBezTo>
                  <a:pt x="9" y="34"/>
                  <a:pt x="8" y="34"/>
                  <a:pt x="7" y="34"/>
                </a:cubicBezTo>
                <a:cubicBezTo>
                  <a:pt x="5" y="33"/>
                  <a:pt x="4" y="33"/>
                  <a:pt x="3" y="33"/>
                </a:cubicBezTo>
                <a:cubicBezTo>
                  <a:pt x="2" y="32"/>
                  <a:pt x="1" y="32"/>
                  <a:pt x="0" y="31"/>
                </a:cubicBezTo>
                <a:cubicBezTo>
                  <a:pt x="0" y="31"/>
                  <a:pt x="0" y="31"/>
                  <a:pt x="0" y="31"/>
                </a:cubicBezTo>
                <a:cubicBezTo>
                  <a:pt x="0" y="31"/>
                  <a:pt x="0" y="30"/>
                  <a:pt x="0" y="30"/>
                </a:cubicBezTo>
                <a:cubicBezTo>
                  <a:pt x="2" y="26"/>
                  <a:pt x="2" y="26"/>
                  <a:pt x="2" y="26"/>
                </a:cubicBezTo>
                <a:cubicBezTo>
                  <a:pt x="2" y="26"/>
                  <a:pt x="2" y="25"/>
                  <a:pt x="2" y="25"/>
                </a:cubicBezTo>
                <a:cubicBezTo>
                  <a:pt x="2" y="25"/>
                  <a:pt x="3" y="25"/>
                  <a:pt x="3" y="26"/>
                </a:cubicBezTo>
                <a:cubicBezTo>
                  <a:pt x="4" y="26"/>
                  <a:pt x="4" y="26"/>
                  <a:pt x="5" y="26"/>
                </a:cubicBezTo>
                <a:cubicBezTo>
                  <a:pt x="6" y="27"/>
                  <a:pt x="7" y="27"/>
                  <a:pt x="8" y="27"/>
                </a:cubicBezTo>
                <a:cubicBezTo>
                  <a:pt x="8" y="27"/>
                  <a:pt x="9" y="27"/>
                  <a:pt x="10" y="28"/>
                </a:cubicBezTo>
                <a:cubicBezTo>
                  <a:pt x="11" y="28"/>
                  <a:pt x="12" y="28"/>
                  <a:pt x="13" y="28"/>
                </a:cubicBezTo>
                <a:cubicBezTo>
                  <a:pt x="14" y="28"/>
                  <a:pt x="14" y="28"/>
                  <a:pt x="15" y="27"/>
                </a:cubicBezTo>
                <a:cubicBezTo>
                  <a:pt x="16" y="27"/>
                  <a:pt x="16" y="27"/>
                  <a:pt x="17" y="27"/>
                </a:cubicBezTo>
                <a:cubicBezTo>
                  <a:pt x="17" y="26"/>
                  <a:pt x="17" y="26"/>
                  <a:pt x="17" y="26"/>
                </a:cubicBezTo>
                <a:cubicBezTo>
                  <a:pt x="18" y="25"/>
                  <a:pt x="18" y="25"/>
                  <a:pt x="18" y="24"/>
                </a:cubicBezTo>
                <a:cubicBezTo>
                  <a:pt x="18" y="24"/>
                  <a:pt x="18" y="24"/>
                  <a:pt x="17" y="23"/>
                </a:cubicBezTo>
                <a:cubicBezTo>
                  <a:pt x="17" y="23"/>
                  <a:pt x="17" y="22"/>
                  <a:pt x="17" y="22"/>
                </a:cubicBezTo>
                <a:cubicBezTo>
                  <a:pt x="16" y="22"/>
                  <a:pt x="16" y="21"/>
                  <a:pt x="15" y="21"/>
                </a:cubicBezTo>
                <a:cubicBezTo>
                  <a:pt x="14" y="21"/>
                  <a:pt x="13" y="20"/>
                  <a:pt x="12" y="20"/>
                </a:cubicBezTo>
                <a:cubicBezTo>
                  <a:pt x="11" y="19"/>
                  <a:pt x="9" y="19"/>
                  <a:pt x="8" y="18"/>
                </a:cubicBezTo>
                <a:cubicBezTo>
                  <a:pt x="7" y="17"/>
                  <a:pt x="5" y="17"/>
                  <a:pt x="4" y="16"/>
                </a:cubicBezTo>
                <a:cubicBezTo>
                  <a:pt x="3" y="15"/>
                  <a:pt x="3" y="14"/>
                  <a:pt x="2" y="13"/>
                </a:cubicBezTo>
                <a:cubicBezTo>
                  <a:pt x="2" y="12"/>
                  <a:pt x="1" y="11"/>
                  <a:pt x="1" y="10"/>
                </a:cubicBezTo>
                <a:close/>
              </a:path>
            </a:pathLst>
          </a:custGeom>
          <a:solidFill>
            <a:srgbClr val="E3D7C7"/>
          </a:solidFill>
          <a:ln>
            <a:noFill/>
          </a:ln>
          <a:extLst>
            <a:ext uri="{91240B29-F687-4F45-9708-019B960494DF}">
              <a14:hiddenLine xmlns:a14="http://schemas.microsoft.com/office/drawing/2010/main" w="9525">
                <a:solidFill>
                  <a:srgbClr val="000000"/>
                </a:solidFill>
                <a:round/>
              </a14:hiddenLine>
            </a:ext>
          </a:extLst>
        </p:spPr>
        <p:txBody>
          <a:bodyPr vert="horz" wrap="square" lIns="121954" tIns="60977" rIns="121954" bIns="60977" numCol="1" anchor="t" anchorCtr="0" compatLnSpc="1"/>
          <a:lstStyle/>
          <a:p>
            <a:endParaRPr lang="zh-CN" altLang="en-US">
              <a:cs typeface="+mn-ea"/>
              <a:sym typeface="+mn-lt"/>
            </a:endParaRPr>
          </a:p>
        </p:txBody>
      </p:sp>
      <p:sp>
        <p:nvSpPr>
          <p:cNvPr id="84" name="Freeform 24"/>
          <p:cNvSpPr>
            <a:spLocks noEditPoints="1"/>
          </p:cNvSpPr>
          <p:nvPr>
            <p:custDataLst>
              <p:tags r:id="rId19"/>
            </p:custDataLst>
          </p:nvPr>
        </p:nvSpPr>
        <p:spPr bwMode="auto">
          <a:xfrm>
            <a:off x="6124303" y="4040963"/>
            <a:ext cx="120131" cy="141256"/>
          </a:xfrm>
          <a:custGeom>
            <a:avLst/>
            <a:gdLst>
              <a:gd name="T0" fmla="*/ 20 w 29"/>
              <a:gd name="T1" fmla="*/ 27 h 34"/>
              <a:gd name="T2" fmla="*/ 9 w 29"/>
              <a:gd name="T3" fmla="*/ 27 h 34"/>
              <a:gd name="T4" fmla="*/ 7 w 29"/>
              <a:gd name="T5" fmla="*/ 33 h 34"/>
              <a:gd name="T6" fmla="*/ 7 w 29"/>
              <a:gd name="T7" fmla="*/ 34 h 34"/>
              <a:gd name="T8" fmla="*/ 6 w 29"/>
              <a:gd name="T9" fmla="*/ 34 h 34"/>
              <a:gd name="T10" fmla="*/ 0 w 29"/>
              <a:gd name="T11" fmla="*/ 34 h 34"/>
              <a:gd name="T12" fmla="*/ 0 w 29"/>
              <a:gd name="T13" fmla="*/ 33 h 34"/>
              <a:gd name="T14" fmla="*/ 0 w 29"/>
              <a:gd name="T15" fmla="*/ 33 h 34"/>
              <a:gd name="T16" fmla="*/ 9 w 29"/>
              <a:gd name="T17" fmla="*/ 3 h 34"/>
              <a:gd name="T18" fmla="*/ 10 w 29"/>
              <a:gd name="T19" fmla="*/ 2 h 34"/>
              <a:gd name="T20" fmla="*/ 11 w 29"/>
              <a:gd name="T21" fmla="*/ 1 h 34"/>
              <a:gd name="T22" fmla="*/ 12 w 29"/>
              <a:gd name="T23" fmla="*/ 0 h 34"/>
              <a:gd name="T24" fmla="*/ 13 w 29"/>
              <a:gd name="T25" fmla="*/ 0 h 34"/>
              <a:gd name="T26" fmla="*/ 16 w 29"/>
              <a:gd name="T27" fmla="*/ 0 h 34"/>
              <a:gd name="T28" fmla="*/ 17 w 29"/>
              <a:gd name="T29" fmla="*/ 0 h 34"/>
              <a:gd name="T30" fmla="*/ 18 w 29"/>
              <a:gd name="T31" fmla="*/ 1 h 34"/>
              <a:gd name="T32" fmla="*/ 19 w 29"/>
              <a:gd name="T33" fmla="*/ 2 h 34"/>
              <a:gd name="T34" fmla="*/ 20 w 29"/>
              <a:gd name="T35" fmla="*/ 3 h 34"/>
              <a:gd name="T36" fmla="*/ 29 w 29"/>
              <a:gd name="T37" fmla="*/ 33 h 34"/>
              <a:gd name="T38" fmla="*/ 29 w 29"/>
              <a:gd name="T39" fmla="*/ 33 h 34"/>
              <a:gd name="T40" fmla="*/ 29 w 29"/>
              <a:gd name="T41" fmla="*/ 34 h 34"/>
              <a:gd name="T42" fmla="*/ 23 w 29"/>
              <a:gd name="T43" fmla="*/ 34 h 34"/>
              <a:gd name="T44" fmla="*/ 22 w 29"/>
              <a:gd name="T45" fmla="*/ 34 h 34"/>
              <a:gd name="T46" fmla="*/ 22 w 29"/>
              <a:gd name="T47" fmla="*/ 33 h 34"/>
              <a:gd name="T48" fmla="*/ 20 w 29"/>
              <a:gd name="T49" fmla="*/ 27 h 34"/>
              <a:gd name="T50" fmla="*/ 11 w 29"/>
              <a:gd name="T51" fmla="*/ 21 h 34"/>
              <a:gd name="T52" fmla="*/ 18 w 29"/>
              <a:gd name="T53" fmla="*/ 21 h 34"/>
              <a:gd name="T54" fmla="*/ 16 w 29"/>
              <a:gd name="T55" fmla="*/ 15 h 34"/>
              <a:gd name="T56" fmla="*/ 15 w 29"/>
              <a:gd name="T57" fmla="*/ 8 h 34"/>
              <a:gd name="T58" fmla="*/ 14 w 29"/>
              <a:gd name="T59" fmla="*/ 8 h 34"/>
              <a:gd name="T60" fmla="*/ 13 w 29"/>
              <a:gd name="T61" fmla="*/ 15 h 34"/>
              <a:gd name="T62" fmla="*/ 11 w 29"/>
              <a:gd name="T63" fmla="*/ 2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34">
                <a:moveTo>
                  <a:pt x="20" y="27"/>
                </a:moveTo>
                <a:cubicBezTo>
                  <a:pt x="9" y="27"/>
                  <a:pt x="9" y="27"/>
                  <a:pt x="9" y="27"/>
                </a:cubicBezTo>
                <a:cubicBezTo>
                  <a:pt x="7" y="33"/>
                  <a:pt x="7" y="33"/>
                  <a:pt x="7" y="33"/>
                </a:cubicBezTo>
                <a:cubicBezTo>
                  <a:pt x="7" y="33"/>
                  <a:pt x="7" y="33"/>
                  <a:pt x="7" y="34"/>
                </a:cubicBezTo>
                <a:cubicBezTo>
                  <a:pt x="7" y="34"/>
                  <a:pt x="6" y="34"/>
                  <a:pt x="6" y="34"/>
                </a:cubicBezTo>
                <a:cubicBezTo>
                  <a:pt x="0" y="34"/>
                  <a:pt x="0" y="34"/>
                  <a:pt x="0" y="34"/>
                </a:cubicBezTo>
                <a:cubicBezTo>
                  <a:pt x="0" y="34"/>
                  <a:pt x="0" y="34"/>
                  <a:pt x="0" y="33"/>
                </a:cubicBezTo>
                <a:cubicBezTo>
                  <a:pt x="0" y="33"/>
                  <a:pt x="0" y="33"/>
                  <a:pt x="0" y="33"/>
                </a:cubicBezTo>
                <a:cubicBezTo>
                  <a:pt x="9" y="3"/>
                  <a:pt x="9" y="3"/>
                  <a:pt x="9" y="3"/>
                </a:cubicBezTo>
                <a:cubicBezTo>
                  <a:pt x="10" y="2"/>
                  <a:pt x="10" y="2"/>
                  <a:pt x="10" y="2"/>
                </a:cubicBezTo>
                <a:cubicBezTo>
                  <a:pt x="10" y="1"/>
                  <a:pt x="10" y="1"/>
                  <a:pt x="11" y="1"/>
                </a:cubicBezTo>
                <a:cubicBezTo>
                  <a:pt x="11" y="1"/>
                  <a:pt x="11" y="1"/>
                  <a:pt x="12" y="0"/>
                </a:cubicBezTo>
                <a:cubicBezTo>
                  <a:pt x="12" y="0"/>
                  <a:pt x="12" y="0"/>
                  <a:pt x="13" y="0"/>
                </a:cubicBezTo>
                <a:cubicBezTo>
                  <a:pt x="16" y="0"/>
                  <a:pt x="16" y="0"/>
                  <a:pt x="16" y="0"/>
                </a:cubicBezTo>
                <a:cubicBezTo>
                  <a:pt x="16" y="0"/>
                  <a:pt x="17" y="0"/>
                  <a:pt x="17" y="0"/>
                </a:cubicBezTo>
                <a:cubicBezTo>
                  <a:pt x="18" y="0"/>
                  <a:pt x="18" y="1"/>
                  <a:pt x="18" y="1"/>
                </a:cubicBezTo>
                <a:cubicBezTo>
                  <a:pt x="18" y="1"/>
                  <a:pt x="19" y="1"/>
                  <a:pt x="19" y="2"/>
                </a:cubicBezTo>
                <a:cubicBezTo>
                  <a:pt x="19" y="2"/>
                  <a:pt x="19" y="2"/>
                  <a:pt x="20" y="3"/>
                </a:cubicBezTo>
                <a:cubicBezTo>
                  <a:pt x="29" y="33"/>
                  <a:pt x="29" y="33"/>
                  <a:pt x="29" y="33"/>
                </a:cubicBezTo>
                <a:cubicBezTo>
                  <a:pt x="29" y="33"/>
                  <a:pt x="29" y="33"/>
                  <a:pt x="29" y="33"/>
                </a:cubicBezTo>
                <a:cubicBezTo>
                  <a:pt x="29" y="34"/>
                  <a:pt x="29" y="34"/>
                  <a:pt x="29" y="34"/>
                </a:cubicBezTo>
                <a:cubicBezTo>
                  <a:pt x="23" y="34"/>
                  <a:pt x="23" y="34"/>
                  <a:pt x="23" y="34"/>
                </a:cubicBezTo>
                <a:cubicBezTo>
                  <a:pt x="23" y="34"/>
                  <a:pt x="22" y="34"/>
                  <a:pt x="22" y="34"/>
                </a:cubicBezTo>
                <a:cubicBezTo>
                  <a:pt x="22" y="34"/>
                  <a:pt x="22" y="33"/>
                  <a:pt x="22" y="33"/>
                </a:cubicBezTo>
                <a:lnTo>
                  <a:pt x="20" y="27"/>
                </a:lnTo>
                <a:close/>
                <a:moveTo>
                  <a:pt x="11" y="21"/>
                </a:moveTo>
                <a:cubicBezTo>
                  <a:pt x="18" y="21"/>
                  <a:pt x="18" y="21"/>
                  <a:pt x="18" y="21"/>
                </a:cubicBezTo>
                <a:cubicBezTo>
                  <a:pt x="16" y="15"/>
                  <a:pt x="16" y="15"/>
                  <a:pt x="16" y="15"/>
                </a:cubicBezTo>
                <a:cubicBezTo>
                  <a:pt x="15" y="8"/>
                  <a:pt x="15" y="8"/>
                  <a:pt x="15" y="8"/>
                </a:cubicBezTo>
                <a:cubicBezTo>
                  <a:pt x="14" y="8"/>
                  <a:pt x="14" y="8"/>
                  <a:pt x="14" y="8"/>
                </a:cubicBezTo>
                <a:cubicBezTo>
                  <a:pt x="13" y="15"/>
                  <a:pt x="13" y="15"/>
                  <a:pt x="13" y="15"/>
                </a:cubicBezTo>
                <a:lnTo>
                  <a:pt x="11" y="21"/>
                </a:lnTo>
                <a:close/>
              </a:path>
            </a:pathLst>
          </a:custGeom>
          <a:solidFill>
            <a:srgbClr val="E3D7C7"/>
          </a:solidFill>
          <a:ln>
            <a:noFill/>
          </a:ln>
          <a:extLst>
            <a:ext uri="{91240B29-F687-4F45-9708-019B960494DF}">
              <a14:hiddenLine xmlns:a14="http://schemas.microsoft.com/office/drawing/2010/main" w="9525">
                <a:solidFill>
                  <a:srgbClr val="000000"/>
                </a:solidFill>
                <a:round/>
              </a14:hiddenLine>
            </a:ext>
          </a:extLst>
        </p:spPr>
        <p:txBody>
          <a:bodyPr vert="horz" wrap="square" lIns="121954" tIns="60977" rIns="121954" bIns="60977" numCol="1" anchor="t" anchorCtr="0" compatLnSpc="1"/>
          <a:lstStyle/>
          <a:p>
            <a:endParaRPr lang="zh-CN" altLang="en-US">
              <a:cs typeface="+mn-ea"/>
              <a:sym typeface="+mn-lt"/>
            </a:endParaRPr>
          </a:p>
        </p:txBody>
      </p:sp>
      <p:sp>
        <p:nvSpPr>
          <p:cNvPr id="85" name="Freeform 25"/>
          <p:cNvSpPr/>
          <p:nvPr>
            <p:custDataLst>
              <p:tags r:id="rId20"/>
            </p:custDataLst>
          </p:nvPr>
        </p:nvSpPr>
        <p:spPr bwMode="auto">
          <a:xfrm>
            <a:off x="6265632" y="4040963"/>
            <a:ext cx="141330" cy="141256"/>
          </a:xfrm>
          <a:custGeom>
            <a:avLst/>
            <a:gdLst>
              <a:gd name="T0" fmla="*/ 27 w 34"/>
              <a:gd name="T1" fmla="*/ 15 h 34"/>
              <a:gd name="T2" fmla="*/ 27 w 34"/>
              <a:gd name="T3" fmla="*/ 15 h 34"/>
              <a:gd name="T4" fmla="*/ 25 w 34"/>
              <a:gd name="T5" fmla="*/ 19 h 34"/>
              <a:gd name="T6" fmla="*/ 21 w 34"/>
              <a:gd name="T7" fmla="*/ 28 h 34"/>
              <a:gd name="T8" fmla="*/ 20 w 34"/>
              <a:gd name="T9" fmla="*/ 29 h 34"/>
              <a:gd name="T10" fmla="*/ 18 w 34"/>
              <a:gd name="T11" fmla="*/ 30 h 34"/>
              <a:gd name="T12" fmla="*/ 16 w 34"/>
              <a:gd name="T13" fmla="*/ 30 h 34"/>
              <a:gd name="T14" fmla="*/ 14 w 34"/>
              <a:gd name="T15" fmla="*/ 29 h 34"/>
              <a:gd name="T16" fmla="*/ 13 w 34"/>
              <a:gd name="T17" fmla="*/ 28 h 34"/>
              <a:gd name="T18" fmla="*/ 10 w 34"/>
              <a:gd name="T19" fmla="*/ 22 h 34"/>
              <a:gd name="T20" fmla="*/ 7 w 34"/>
              <a:gd name="T21" fmla="*/ 15 h 34"/>
              <a:gd name="T22" fmla="*/ 7 w 34"/>
              <a:gd name="T23" fmla="*/ 15 h 34"/>
              <a:gd name="T24" fmla="*/ 7 w 34"/>
              <a:gd name="T25" fmla="*/ 33 h 34"/>
              <a:gd name="T26" fmla="*/ 6 w 34"/>
              <a:gd name="T27" fmla="*/ 34 h 34"/>
              <a:gd name="T28" fmla="*/ 6 w 34"/>
              <a:gd name="T29" fmla="*/ 34 h 34"/>
              <a:gd name="T30" fmla="*/ 1 w 34"/>
              <a:gd name="T31" fmla="*/ 34 h 34"/>
              <a:gd name="T32" fmla="*/ 0 w 34"/>
              <a:gd name="T33" fmla="*/ 34 h 34"/>
              <a:gd name="T34" fmla="*/ 0 w 34"/>
              <a:gd name="T35" fmla="*/ 33 h 34"/>
              <a:gd name="T36" fmla="*/ 0 w 34"/>
              <a:gd name="T37" fmla="*/ 4 h 34"/>
              <a:gd name="T38" fmla="*/ 0 w 34"/>
              <a:gd name="T39" fmla="*/ 1 h 34"/>
              <a:gd name="T40" fmla="*/ 3 w 34"/>
              <a:gd name="T41" fmla="*/ 0 h 34"/>
              <a:gd name="T42" fmla="*/ 5 w 34"/>
              <a:gd name="T43" fmla="*/ 0 h 34"/>
              <a:gd name="T44" fmla="*/ 7 w 34"/>
              <a:gd name="T45" fmla="*/ 1 h 34"/>
              <a:gd name="T46" fmla="*/ 9 w 34"/>
              <a:gd name="T47" fmla="*/ 3 h 34"/>
              <a:gd name="T48" fmla="*/ 14 w 34"/>
              <a:gd name="T49" fmla="*/ 14 h 34"/>
              <a:gd name="T50" fmla="*/ 17 w 34"/>
              <a:gd name="T51" fmla="*/ 21 h 34"/>
              <a:gd name="T52" fmla="*/ 17 w 34"/>
              <a:gd name="T53" fmla="*/ 21 h 34"/>
              <a:gd name="T54" fmla="*/ 20 w 34"/>
              <a:gd name="T55" fmla="*/ 14 h 34"/>
              <a:gd name="T56" fmla="*/ 25 w 34"/>
              <a:gd name="T57" fmla="*/ 3 h 34"/>
              <a:gd name="T58" fmla="*/ 26 w 34"/>
              <a:gd name="T59" fmla="*/ 1 h 34"/>
              <a:gd name="T60" fmla="*/ 29 w 34"/>
              <a:gd name="T61" fmla="*/ 0 h 34"/>
              <a:gd name="T62" fmla="*/ 31 w 34"/>
              <a:gd name="T63" fmla="*/ 0 h 34"/>
              <a:gd name="T64" fmla="*/ 33 w 34"/>
              <a:gd name="T65" fmla="*/ 1 h 34"/>
              <a:gd name="T66" fmla="*/ 34 w 34"/>
              <a:gd name="T67" fmla="*/ 3 h 34"/>
              <a:gd name="T68" fmla="*/ 34 w 34"/>
              <a:gd name="T69" fmla="*/ 33 h 34"/>
              <a:gd name="T70" fmla="*/ 34 w 34"/>
              <a:gd name="T71" fmla="*/ 34 h 34"/>
              <a:gd name="T72" fmla="*/ 33 w 34"/>
              <a:gd name="T73" fmla="*/ 34 h 34"/>
              <a:gd name="T74" fmla="*/ 28 w 34"/>
              <a:gd name="T75" fmla="*/ 34 h 34"/>
              <a:gd name="T76" fmla="*/ 27 w 34"/>
              <a:gd name="T77" fmla="*/ 34 h 34"/>
              <a:gd name="T78" fmla="*/ 27 w 34"/>
              <a:gd name="T79" fmla="*/ 33 h 34"/>
              <a:gd name="T80" fmla="*/ 27 w 34"/>
              <a:gd name="T81" fmla="*/ 1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 h="34">
                <a:moveTo>
                  <a:pt x="27" y="15"/>
                </a:moveTo>
                <a:cubicBezTo>
                  <a:pt x="27" y="15"/>
                  <a:pt x="27" y="15"/>
                  <a:pt x="27" y="15"/>
                </a:cubicBezTo>
                <a:cubicBezTo>
                  <a:pt x="25" y="19"/>
                  <a:pt x="25" y="19"/>
                  <a:pt x="25" y="19"/>
                </a:cubicBezTo>
                <a:cubicBezTo>
                  <a:pt x="21" y="28"/>
                  <a:pt x="21" y="28"/>
                  <a:pt x="21" y="28"/>
                </a:cubicBezTo>
                <a:cubicBezTo>
                  <a:pt x="21" y="29"/>
                  <a:pt x="20" y="29"/>
                  <a:pt x="20" y="29"/>
                </a:cubicBezTo>
                <a:cubicBezTo>
                  <a:pt x="19" y="30"/>
                  <a:pt x="19" y="30"/>
                  <a:pt x="18" y="30"/>
                </a:cubicBezTo>
                <a:cubicBezTo>
                  <a:pt x="16" y="30"/>
                  <a:pt x="16" y="30"/>
                  <a:pt x="16" y="30"/>
                </a:cubicBezTo>
                <a:cubicBezTo>
                  <a:pt x="15" y="30"/>
                  <a:pt x="14" y="30"/>
                  <a:pt x="14" y="29"/>
                </a:cubicBezTo>
                <a:cubicBezTo>
                  <a:pt x="14" y="29"/>
                  <a:pt x="13" y="29"/>
                  <a:pt x="13" y="28"/>
                </a:cubicBezTo>
                <a:cubicBezTo>
                  <a:pt x="10" y="22"/>
                  <a:pt x="10" y="22"/>
                  <a:pt x="10" y="22"/>
                </a:cubicBezTo>
                <a:cubicBezTo>
                  <a:pt x="7" y="15"/>
                  <a:pt x="7" y="15"/>
                  <a:pt x="7" y="15"/>
                </a:cubicBezTo>
                <a:cubicBezTo>
                  <a:pt x="7" y="15"/>
                  <a:pt x="7" y="15"/>
                  <a:pt x="7" y="15"/>
                </a:cubicBezTo>
                <a:cubicBezTo>
                  <a:pt x="7" y="33"/>
                  <a:pt x="7" y="33"/>
                  <a:pt x="7" y="33"/>
                </a:cubicBezTo>
                <a:cubicBezTo>
                  <a:pt x="7" y="33"/>
                  <a:pt x="7" y="34"/>
                  <a:pt x="6" y="34"/>
                </a:cubicBezTo>
                <a:cubicBezTo>
                  <a:pt x="6" y="34"/>
                  <a:pt x="6" y="34"/>
                  <a:pt x="6" y="34"/>
                </a:cubicBezTo>
                <a:cubicBezTo>
                  <a:pt x="1" y="34"/>
                  <a:pt x="1" y="34"/>
                  <a:pt x="1" y="34"/>
                </a:cubicBezTo>
                <a:cubicBezTo>
                  <a:pt x="0" y="34"/>
                  <a:pt x="0" y="34"/>
                  <a:pt x="0" y="34"/>
                </a:cubicBezTo>
                <a:cubicBezTo>
                  <a:pt x="0" y="34"/>
                  <a:pt x="0" y="33"/>
                  <a:pt x="0" y="33"/>
                </a:cubicBezTo>
                <a:cubicBezTo>
                  <a:pt x="0" y="4"/>
                  <a:pt x="0" y="4"/>
                  <a:pt x="0" y="4"/>
                </a:cubicBezTo>
                <a:cubicBezTo>
                  <a:pt x="0" y="3"/>
                  <a:pt x="0" y="2"/>
                  <a:pt x="0" y="1"/>
                </a:cubicBezTo>
                <a:cubicBezTo>
                  <a:pt x="1" y="1"/>
                  <a:pt x="2" y="0"/>
                  <a:pt x="3" y="0"/>
                </a:cubicBezTo>
                <a:cubicBezTo>
                  <a:pt x="5" y="0"/>
                  <a:pt x="5" y="0"/>
                  <a:pt x="5" y="0"/>
                </a:cubicBezTo>
                <a:cubicBezTo>
                  <a:pt x="6" y="0"/>
                  <a:pt x="7" y="1"/>
                  <a:pt x="7" y="1"/>
                </a:cubicBezTo>
                <a:cubicBezTo>
                  <a:pt x="8" y="1"/>
                  <a:pt x="8" y="2"/>
                  <a:pt x="9" y="3"/>
                </a:cubicBezTo>
                <a:cubicBezTo>
                  <a:pt x="14" y="14"/>
                  <a:pt x="14" y="14"/>
                  <a:pt x="14" y="14"/>
                </a:cubicBezTo>
                <a:cubicBezTo>
                  <a:pt x="17" y="21"/>
                  <a:pt x="17" y="21"/>
                  <a:pt x="17" y="21"/>
                </a:cubicBezTo>
                <a:cubicBezTo>
                  <a:pt x="17" y="21"/>
                  <a:pt x="17" y="21"/>
                  <a:pt x="17" y="21"/>
                </a:cubicBezTo>
                <a:cubicBezTo>
                  <a:pt x="20" y="14"/>
                  <a:pt x="20" y="14"/>
                  <a:pt x="20" y="14"/>
                </a:cubicBezTo>
                <a:cubicBezTo>
                  <a:pt x="25" y="3"/>
                  <a:pt x="25" y="3"/>
                  <a:pt x="25" y="3"/>
                </a:cubicBezTo>
                <a:cubicBezTo>
                  <a:pt x="25" y="2"/>
                  <a:pt x="26" y="1"/>
                  <a:pt x="26" y="1"/>
                </a:cubicBezTo>
                <a:cubicBezTo>
                  <a:pt x="27" y="1"/>
                  <a:pt x="28" y="0"/>
                  <a:pt x="29" y="0"/>
                </a:cubicBezTo>
                <a:cubicBezTo>
                  <a:pt x="31" y="0"/>
                  <a:pt x="31" y="0"/>
                  <a:pt x="31" y="0"/>
                </a:cubicBezTo>
                <a:cubicBezTo>
                  <a:pt x="32" y="0"/>
                  <a:pt x="33" y="1"/>
                  <a:pt x="33" y="1"/>
                </a:cubicBezTo>
                <a:cubicBezTo>
                  <a:pt x="34" y="1"/>
                  <a:pt x="34" y="2"/>
                  <a:pt x="34" y="3"/>
                </a:cubicBezTo>
                <a:cubicBezTo>
                  <a:pt x="34" y="33"/>
                  <a:pt x="34" y="33"/>
                  <a:pt x="34" y="33"/>
                </a:cubicBezTo>
                <a:cubicBezTo>
                  <a:pt x="34" y="33"/>
                  <a:pt x="34" y="34"/>
                  <a:pt x="34" y="34"/>
                </a:cubicBezTo>
                <a:cubicBezTo>
                  <a:pt x="34" y="34"/>
                  <a:pt x="33" y="34"/>
                  <a:pt x="33" y="34"/>
                </a:cubicBezTo>
                <a:cubicBezTo>
                  <a:pt x="28" y="34"/>
                  <a:pt x="28" y="34"/>
                  <a:pt x="28" y="34"/>
                </a:cubicBezTo>
                <a:cubicBezTo>
                  <a:pt x="28" y="34"/>
                  <a:pt x="28" y="34"/>
                  <a:pt x="27" y="34"/>
                </a:cubicBezTo>
                <a:cubicBezTo>
                  <a:pt x="27" y="34"/>
                  <a:pt x="27" y="33"/>
                  <a:pt x="27" y="33"/>
                </a:cubicBezTo>
                <a:lnTo>
                  <a:pt x="27" y="15"/>
                </a:lnTo>
                <a:close/>
              </a:path>
            </a:pathLst>
          </a:custGeom>
          <a:solidFill>
            <a:srgbClr val="E3D7C7"/>
          </a:solidFill>
          <a:ln>
            <a:noFill/>
          </a:ln>
          <a:extLst>
            <a:ext uri="{91240B29-F687-4F45-9708-019B960494DF}">
              <a14:hiddenLine xmlns:a14="http://schemas.microsoft.com/office/drawing/2010/main" w="9525">
                <a:solidFill>
                  <a:srgbClr val="000000"/>
                </a:solidFill>
                <a:round/>
              </a14:hiddenLine>
            </a:ext>
          </a:extLst>
        </p:spPr>
        <p:txBody>
          <a:bodyPr vert="horz" wrap="square" lIns="121954" tIns="60977" rIns="121954" bIns="60977" numCol="1" anchor="t" anchorCtr="0" compatLnSpc="1"/>
          <a:lstStyle/>
          <a:p>
            <a:endParaRPr lang="zh-CN" altLang="en-US">
              <a:cs typeface="+mn-ea"/>
              <a:sym typeface="+mn-lt"/>
            </a:endParaRPr>
          </a:p>
        </p:txBody>
      </p:sp>
      <p:sp>
        <p:nvSpPr>
          <p:cNvPr id="89" name="Freeform 26"/>
          <p:cNvSpPr>
            <a:spLocks noEditPoints="1"/>
          </p:cNvSpPr>
          <p:nvPr>
            <p:custDataLst>
              <p:tags r:id="rId21"/>
            </p:custDataLst>
          </p:nvPr>
        </p:nvSpPr>
        <p:spPr bwMode="auto">
          <a:xfrm>
            <a:off x="6436995" y="4040963"/>
            <a:ext cx="107765" cy="141256"/>
          </a:xfrm>
          <a:custGeom>
            <a:avLst/>
            <a:gdLst>
              <a:gd name="T0" fmla="*/ 7 w 26"/>
              <a:gd name="T1" fmla="*/ 33 h 34"/>
              <a:gd name="T2" fmla="*/ 7 w 26"/>
              <a:gd name="T3" fmla="*/ 34 h 34"/>
              <a:gd name="T4" fmla="*/ 6 w 26"/>
              <a:gd name="T5" fmla="*/ 34 h 34"/>
              <a:gd name="T6" fmla="*/ 1 w 26"/>
              <a:gd name="T7" fmla="*/ 34 h 34"/>
              <a:gd name="T8" fmla="*/ 0 w 26"/>
              <a:gd name="T9" fmla="*/ 34 h 34"/>
              <a:gd name="T10" fmla="*/ 0 w 26"/>
              <a:gd name="T11" fmla="*/ 33 h 34"/>
              <a:gd name="T12" fmla="*/ 0 w 26"/>
              <a:gd name="T13" fmla="*/ 3 h 34"/>
              <a:gd name="T14" fmla="*/ 1 w 26"/>
              <a:gd name="T15" fmla="*/ 1 h 34"/>
              <a:gd name="T16" fmla="*/ 3 w 26"/>
              <a:gd name="T17" fmla="*/ 0 h 34"/>
              <a:gd name="T18" fmla="*/ 15 w 26"/>
              <a:gd name="T19" fmla="*/ 0 h 34"/>
              <a:gd name="T20" fmla="*/ 19 w 26"/>
              <a:gd name="T21" fmla="*/ 1 h 34"/>
              <a:gd name="T22" fmla="*/ 23 w 26"/>
              <a:gd name="T23" fmla="*/ 3 h 34"/>
              <a:gd name="T24" fmla="*/ 25 w 26"/>
              <a:gd name="T25" fmla="*/ 7 h 34"/>
              <a:gd name="T26" fmla="*/ 26 w 26"/>
              <a:gd name="T27" fmla="*/ 11 h 34"/>
              <a:gd name="T28" fmla="*/ 25 w 26"/>
              <a:gd name="T29" fmla="*/ 14 h 34"/>
              <a:gd name="T30" fmla="*/ 24 w 26"/>
              <a:gd name="T31" fmla="*/ 17 h 34"/>
              <a:gd name="T32" fmla="*/ 20 w 26"/>
              <a:gd name="T33" fmla="*/ 20 h 34"/>
              <a:gd name="T34" fmla="*/ 14 w 26"/>
              <a:gd name="T35" fmla="*/ 22 h 34"/>
              <a:gd name="T36" fmla="*/ 7 w 26"/>
              <a:gd name="T37" fmla="*/ 22 h 34"/>
              <a:gd name="T38" fmla="*/ 7 w 26"/>
              <a:gd name="T39" fmla="*/ 33 h 34"/>
              <a:gd name="T40" fmla="*/ 18 w 26"/>
              <a:gd name="T41" fmla="*/ 11 h 34"/>
              <a:gd name="T42" fmla="*/ 18 w 26"/>
              <a:gd name="T43" fmla="*/ 10 h 34"/>
              <a:gd name="T44" fmla="*/ 17 w 26"/>
              <a:gd name="T45" fmla="*/ 8 h 34"/>
              <a:gd name="T46" fmla="*/ 16 w 26"/>
              <a:gd name="T47" fmla="*/ 7 h 34"/>
              <a:gd name="T48" fmla="*/ 13 w 26"/>
              <a:gd name="T49" fmla="*/ 7 h 34"/>
              <a:gd name="T50" fmla="*/ 7 w 26"/>
              <a:gd name="T51" fmla="*/ 7 h 34"/>
              <a:gd name="T52" fmla="*/ 7 w 26"/>
              <a:gd name="T53" fmla="*/ 16 h 34"/>
              <a:gd name="T54" fmla="*/ 14 w 26"/>
              <a:gd name="T55" fmla="*/ 16 h 34"/>
              <a:gd name="T56" fmla="*/ 17 w 26"/>
              <a:gd name="T57" fmla="*/ 15 h 34"/>
              <a:gd name="T58" fmla="*/ 18 w 26"/>
              <a:gd name="T5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 h="34">
                <a:moveTo>
                  <a:pt x="7" y="33"/>
                </a:moveTo>
                <a:cubicBezTo>
                  <a:pt x="7" y="33"/>
                  <a:pt x="7" y="33"/>
                  <a:pt x="7" y="34"/>
                </a:cubicBezTo>
                <a:cubicBezTo>
                  <a:pt x="7" y="34"/>
                  <a:pt x="7" y="34"/>
                  <a:pt x="6" y="34"/>
                </a:cubicBezTo>
                <a:cubicBezTo>
                  <a:pt x="1" y="34"/>
                  <a:pt x="1" y="34"/>
                  <a:pt x="1" y="34"/>
                </a:cubicBezTo>
                <a:cubicBezTo>
                  <a:pt x="1" y="34"/>
                  <a:pt x="0" y="34"/>
                  <a:pt x="0" y="34"/>
                </a:cubicBezTo>
                <a:cubicBezTo>
                  <a:pt x="0" y="33"/>
                  <a:pt x="0" y="33"/>
                  <a:pt x="0" y="33"/>
                </a:cubicBezTo>
                <a:cubicBezTo>
                  <a:pt x="0" y="3"/>
                  <a:pt x="0" y="3"/>
                  <a:pt x="0" y="3"/>
                </a:cubicBezTo>
                <a:cubicBezTo>
                  <a:pt x="0" y="2"/>
                  <a:pt x="0" y="2"/>
                  <a:pt x="1" y="1"/>
                </a:cubicBezTo>
                <a:cubicBezTo>
                  <a:pt x="1" y="1"/>
                  <a:pt x="2" y="0"/>
                  <a:pt x="3" y="0"/>
                </a:cubicBezTo>
                <a:cubicBezTo>
                  <a:pt x="15" y="0"/>
                  <a:pt x="15" y="0"/>
                  <a:pt x="15" y="0"/>
                </a:cubicBezTo>
                <a:cubicBezTo>
                  <a:pt x="16" y="0"/>
                  <a:pt x="18" y="1"/>
                  <a:pt x="19" y="1"/>
                </a:cubicBezTo>
                <a:cubicBezTo>
                  <a:pt x="21" y="2"/>
                  <a:pt x="22" y="2"/>
                  <a:pt x="23" y="3"/>
                </a:cubicBezTo>
                <a:cubicBezTo>
                  <a:pt x="24" y="4"/>
                  <a:pt x="24" y="5"/>
                  <a:pt x="25" y="7"/>
                </a:cubicBezTo>
                <a:cubicBezTo>
                  <a:pt x="25" y="8"/>
                  <a:pt x="26" y="9"/>
                  <a:pt x="26" y="11"/>
                </a:cubicBezTo>
                <a:cubicBezTo>
                  <a:pt x="26" y="12"/>
                  <a:pt x="26" y="13"/>
                  <a:pt x="25" y="14"/>
                </a:cubicBezTo>
                <a:cubicBezTo>
                  <a:pt x="25" y="15"/>
                  <a:pt x="25" y="16"/>
                  <a:pt x="24" y="17"/>
                </a:cubicBezTo>
                <a:cubicBezTo>
                  <a:pt x="23" y="19"/>
                  <a:pt x="22" y="20"/>
                  <a:pt x="20" y="20"/>
                </a:cubicBezTo>
                <a:cubicBezTo>
                  <a:pt x="18" y="21"/>
                  <a:pt x="16" y="22"/>
                  <a:pt x="14" y="22"/>
                </a:cubicBezTo>
                <a:cubicBezTo>
                  <a:pt x="7" y="22"/>
                  <a:pt x="7" y="22"/>
                  <a:pt x="7" y="22"/>
                </a:cubicBezTo>
                <a:lnTo>
                  <a:pt x="7" y="33"/>
                </a:lnTo>
                <a:close/>
                <a:moveTo>
                  <a:pt x="18" y="11"/>
                </a:moveTo>
                <a:cubicBezTo>
                  <a:pt x="18" y="11"/>
                  <a:pt x="18" y="10"/>
                  <a:pt x="18" y="10"/>
                </a:cubicBezTo>
                <a:cubicBezTo>
                  <a:pt x="18" y="9"/>
                  <a:pt x="18" y="9"/>
                  <a:pt x="17" y="8"/>
                </a:cubicBezTo>
                <a:cubicBezTo>
                  <a:pt x="17" y="8"/>
                  <a:pt x="16" y="8"/>
                  <a:pt x="16" y="7"/>
                </a:cubicBezTo>
                <a:cubicBezTo>
                  <a:pt x="15" y="7"/>
                  <a:pt x="14" y="7"/>
                  <a:pt x="13" y="7"/>
                </a:cubicBezTo>
                <a:cubicBezTo>
                  <a:pt x="7" y="7"/>
                  <a:pt x="7" y="7"/>
                  <a:pt x="7" y="7"/>
                </a:cubicBezTo>
                <a:cubicBezTo>
                  <a:pt x="7" y="16"/>
                  <a:pt x="7" y="16"/>
                  <a:pt x="7" y="16"/>
                </a:cubicBezTo>
                <a:cubicBezTo>
                  <a:pt x="14" y="16"/>
                  <a:pt x="14" y="16"/>
                  <a:pt x="14" y="16"/>
                </a:cubicBezTo>
                <a:cubicBezTo>
                  <a:pt x="15" y="16"/>
                  <a:pt x="16" y="15"/>
                  <a:pt x="17" y="15"/>
                </a:cubicBezTo>
                <a:cubicBezTo>
                  <a:pt x="18" y="14"/>
                  <a:pt x="18" y="13"/>
                  <a:pt x="18" y="11"/>
                </a:cubicBezTo>
                <a:close/>
              </a:path>
            </a:pathLst>
          </a:custGeom>
          <a:solidFill>
            <a:srgbClr val="E3D7C7"/>
          </a:solidFill>
          <a:ln>
            <a:noFill/>
          </a:ln>
          <a:extLst>
            <a:ext uri="{91240B29-F687-4F45-9708-019B960494DF}">
              <a14:hiddenLine xmlns:a14="http://schemas.microsoft.com/office/drawing/2010/main" w="9525">
                <a:solidFill>
                  <a:srgbClr val="000000"/>
                </a:solidFill>
                <a:round/>
              </a14:hiddenLine>
            </a:ext>
          </a:extLst>
        </p:spPr>
        <p:txBody>
          <a:bodyPr vert="horz" wrap="square" lIns="121954" tIns="60977" rIns="121954" bIns="60977" numCol="1" anchor="t" anchorCtr="0" compatLnSpc="1"/>
          <a:lstStyle/>
          <a:p>
            <a:endParaRPr lang="zh-CN" altLang="en-US">
              <a:cs typeface="+mn-ea"/>
              <a:sym typeface="+mn-lt"/>
            </a:endParaRPr>
          </a:p>
        </p:txBody>
      </p:sp>
      <p:sp>
        <p:nvSpPr>
          <p:cNvPr id="90" name="Freeform 27"/>
          <p:cNvSpPr/>
          <p:nvPr>
            <p:custDataLst>
              <p:tags r:id="rId22"/>
            </p:custDataLst>
          </p:nvPr>
        </p:nvSpPr>
        <p:spPr bwMode="auto">
          <a:xfrm>
            <a:off x="6565959" y="4040963"/>
            <a:ext cx="97165" cy="141256"/>
          </a:xfrm>
          <a:custGeom>
            <a:avLst/>
            <a:gdLst>
              <a:gd name="T0" fmla="*/ 4 w 23"/>
              <a:gd name="T1" fmla="*/ 33 h 34"/>
              <a:gd name="T2" fmla="*/ 1 w 23"/>
              <a:gd name="T3" fmla="*/ 31 h 34"/>
              <a:gd name="T4" fmla="*/ 0 w 23"/>
              <a:gd name="T5" fmla="*/ 28 h 34"/>
              <a:gd name="T6" fmla="*/ 0 w 23"/>
              <a:gd name="T7" fmla="*/ 25 h 34"/>
              <a:gd name="T8" fmla="*/ 0 w 23"/>
              <a:gd name="T9" fmla="*/ 1 h 34"/>
              <a:gd name="T10" fmla="*/ 0 w 23"/>
              <a:gd name="T11" fmla="*/ 1 h 34"/>
              <a:gd name="T12" fmla="*/ 1 w 23"/>
              <a:gd name="T13" fmla="*/ 0 h 34"/>
              <a:gd name="T14" fmla="*/ 6 w 23"/>
              <a:gd name="T15" fmla="*/ 0 h 34"/>
              <a:gd name="T16" fmla="*/ 7 w 23"/>
              <a:gd name="T17" fmla="*/ 1 h 34"/>
              <a:gd name="T18" fmla="*/ 7 w 23"/>
              <a:gd name="T19" fmla="*/ 1 h 34"/>
              <a:gd name="T20" fmla="*/ 7 w 23"/>
              <a:gd name="T21" fmla="*/ 24 h 34"/>
              <a:gd name="T22" fmla="*/ 8 w 23"/>
              <a:gd name="T23" fmla="*/ 27 h 34"/>
              <a:gd name="T24" fmla="*/ 10 w 23"/>
              <a:gd name="T25" fmla="*/ 28 h 34"/>
              <a:gd name="T26" fmla="*/ 22 w 23"/>
              <a:gd name="T27" fmla="*/ 28 h 34"/>
              <a:gd name="T28" fmla="*/ 23 w 23"/>
              <a:gd name="T29" fmla="*/ 28 h 34"/>
              <a:gd name="T30" fmla="*/ 23 w 23"/>
              <a:gd name="T31" fmla="*/ 29 h 34"/>
              <a:gd name="T32" fmla="*/ 23 w 23"/>
              <a:gd name="T33" fmla="*/ 33 h 34"/>
              <a:gd name="T34" fmla="*/ 22 w 23"/>
              <a:gd name="T35" fmla="*/ 34 h 34"/>
              <a:gd name="T36" fmla="*/ 9 w 23"/>
              <a:gd name="T37" fmla="*/ 34 h 34"/>
              <a:gd name="T38" fmla="*/ 4 w 23"/>
              <a:gd name="T39"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34">
                <a:moveTo>
                  <a:pt x="4" y="33"/>
                </a:moveTo>
                <a:cubicBezTo>
                  <a:pt x="3" y="32"/>
                  <a:pt x="2" y="32"/>
                  <a:pt x="1" y="31"/>
                </a:cubicBezTo>
                <a:cubicBezTo>
                  <a:pt x="1" y="30"/>
                  <a:pt x="0" y="29"/>
                  <a:pt x="0" y="28"/>
                </a:cubicBezTo>
                <a:cubicBezTo>
                  <a:pt x="0" y="27"/>
                  <a:pt x="0" y="26"/>
                  <a:pt x="0" y="25"/>
                </a:cubicBezTo>
                <a:cubicBezTo>
                  <a:pt x="0" y="1"/>
                  <a:pt x="0" y="1"/>
                  <a:pt x="0" y="1"/>
                </a:cubicBezTo>
                <a:cubicBezTo>
                  <a:pt x="0" y="1"/>
                  <a:pt x="0" y="1"/>
                  <a:pt x="0" y="1"/>
                </a:cubicBezTo>
                <a:cubicBezTo>
                  <a:pt x="0" y="0"/>
                  <a:pt x="0" y="0"/>
                  <a:pt x="1" y="0"/>
                </a:cubicBezTo>
                <a:cubicBezTo>
                  <a:pt x="6" y="0"/>
                  <a:pt x="6" y="0"/>
                  <a:pt x="6" y="0"/>
                </a:cubicBezTo>
                <a:cubicBezTo>
                  <a:pt x="6" y="0"/>
                  <a:pt x="7" y="0"/>
                  <a:pt x="7" y="1"/>
                </a:cubicBezTo>
                <a:cubicBezTo>
                  <a:pt x="7" y="1"/>
                  <a:pt x="7" y="1"/>
                  <a:pt x="7" y="1"/>
                </a:cubicBezTo>
                <a:cubicBezTo>
                  <a:pt x="7" y="24"/>
                  <a:pt x="7" y="24"/>
                  <a:pt x="7" y="24"/>
                </a:cubicBezTo>
                <a:cubicBezTo>
                  <a:pt x="7" y="26"/>
                  <a:pt x="7" y="26"/>
                  <a:pt x="8" y="27"/>
                </a:cubicBezTo>
                <a:cubicBezTo>
                  <a:pt x="8" y="27"/>
                  <a:pt x="9" y="28"/>
                  <a:pt x="10" y="28"/>
                </a:cubicBezTo>
                <a:cubicBezTo>
                  <a:pt x="22" y="28"/>
                  <a:pt x="22" y="28"/>
                  <a:pt x="22" y="28"/>
                </a:cubicBezTo>
                <a:cubicBezTo>
                  <a:pt x="23" y="28"/>
                  <a:pt x="23" y="28"/>
                  <a:pt x="23" y="28"/>
                </a:cubicBezTo>
                <a:cubicBezTo>
                  <a:pt x="23" y="28"/>
                  <a:pt x="23" y="28"/>
                  <a:pt x="23" y="29"/>
                </a:cubicBezTo>
                <a:cubicBezTo>
                  <a:pt x="23" y="33"/>
                  <a:pt x="23" y="33"/>
                  <a:pt x="23" y="33"/>
                </a:cubicBezTo>
                <a:cubicBezTo>
                  <a:pt x="23" y="33"/>
                  <a:pt x="23" y="34"/>
                  <a:pt x="22" y="34"/>
                </a:cubicBezTo>
                <a:cubicBezTo>
                  <a:pt x="9" y="34"/>
                  <a:pt x="9" y="34"/>
                  <a:pt x="9" y="34"/>
                </a:cubicBezTo>
                <a:cubicBezTo>
                  <a:pt x="7" y="34"/>
                  <a:pt x="5" y="34"/>
                  <a:pt x="4" y="33"/>
                </a:cubicBezTo>
                <a:close/>
              </a:path>
            </a:pathLst>
          </a:custGeom>
          <a:solidFill>
            <a:srgbClr val="E3D7C7"/>
          </a:solidFill>
          <a:ln>
            <a:noFill/>
          </a:ln>
          <a:extLst>
            <a:ext uri="{91240B29-F687-4F45-9708-019B960494DF}">
              <a14:hiddenLine xmlns:a14="http://schemas.microsoft.com/office/drawing/2010/main" w="9525">
                <a:solidFill>
                  <a:srgbClr val="000000"/>
                </a:solidFill>
                <a:round/>
              </a14:hiddenLine>
            </a:ext>
          </a:extLst>
        </p:spPr>
        <p:txBody>
          <a:bodyPr vert="horz" wrap="square" lIns="121954" tIns="60977" rIns="121954" bIns="60977" numCol="1" anchor="t" anchorCtr="0" compatLnSpc="1"/>
          <a:lstStyle/>
          <a:p>
            <a:endParaRPr lang="zh-CN" altLang="en-US">
              <a:cs typeface="+mn-ea"/>
              <a:sym typeface="+mn-lt"/>
            </a:endParaRPr>
          </a:p>
        </p:txBody>
      </p:sp>
      <p:sp>
        <p:nvSpPr>
          <p:cNvPr id="91" name="Freeform 28"/>
          <p:cNvSpPr/>
          <p:nvPr>
            <p:custDataLst>
              <p:tags r:id="rId23"/>
            </p:custDataLst>
          </p:nvPr>
        </p:nvSpPr>
        <p:spPr bwMode="auto">
          <a:xfrm>
            <a:off x="6679023" y="4040963"/>
            <a:ext cx="100698" cy="141256"/>
          </a:xfrm>
          <a:custGeom>
            <a:avLst/>
            <a:gdLst>
              <a:gd name="T0" fmla="*/ 24 w 24"/>
              <a:gd name="T1" fmla="*/ 33 h 34"/>
              <a:gd name="T2" fmla="*/ 23 w 24"/>
              <a:gd name="T3" fmla="*/ 34 h 34"/>
              <a:gd name="T4" fmla="*/ 9 w 24"/>
              <a:gd name="T5" fmla="*/ 34 h 34"/>
              <a:gd name="T6" fmla="*/ 5 w 24"/>
              <a:gd name="T7" fmla="*/ 33 h 34"/>
              <a:gd name="T8" fmla="*/ 2 w 24"/>
              <a:gd name="T9" fmla="*/ 31 h 34"/>
              <a:gd name="T10" fmla="*/ 1 w 24"/>
              <a:gd name="T11" fmla="*/ 28 h 34"/>
              <a:gd name="T12" fmla="*/ 0 w 24"/>
              <a:gd name="T13" fmla="*/ 25 h 34"/>
              <a:gd name="T14" fmla="*/ 0 w 24"/>
              <a:gd name="T15" fmla="*/ 9 h 34"/>
              <a:gd name="T16" fmla="*/ 1 w 24"/>
              <a:gd name="T17" fmla="*/ 6 h 34"/>
              <a:gd name="T18" fmla="*/ 2 w 24"/>
              <a:gd name="T19" fmla="*/ 3 h 34"/>
              <a:gd name="T20" fmla="*/ 5 w 24"/>
              <a:gd name="T21" fmla="*/ 1 h 34"/>
              <a:gd name="T22" fmla="*/ 9 w 24"/>
              <a:gd name="T23" fmla="*/ 0 h 34"/>
              <a:gd name="T24" fmla="*/ 23 w 24"/>
              <a:gd name="T25" fmla="*/ 0 h 34"/>
              <a:gd name="T26" fmla="*/ 23 w 24"/>
              <a:gd name="T27" fmla="*/ 1 h 34"/>
              <a:gd name="T28" fmla="*/ 24 w 24"/>
              <a:gd name="T29" fmla="*/ 2 h 34"/>
              <a:gd name="T30" fmla="*/ 24 w 24"/>
              <a:gd name="T31" fmla="*/ 6 h 34"/>
              <a:gd name="T32" fmla="*/ 23 w 24"/>
              <a:gd name="T33" fmla="*/ 6 h 34"/>
              <a:gd name="T34" fmla="*/ 23 w 24"/>
              <a:gd name="T35" fmla="*/ 7 h 34"/>
              <a:gd name="T36" fmla="*/ 11 w 24"/>
              <a:gd name="T37" fmla="*/ 7 h 34"/>
              <a:gd name="T38" fmla="*/ 8 w 24"/>
              <a:gd name="T39" fmla="*/ 7 h 34"/>
              <a:gd name="T40" fmla="*/ 7 w 24"/>
              <a:gd name="T41" fmla="*/ 10 h 34"/>
              <a:gd name="T42" fmla="*/ 7 w 24"/>
              <a:gd name="T43" fmla="*/ 13 h 34"/>
              <a:gd name="T44" fmla="*/ 21 w 24"/>
              <a:gd name="T45" fmla="*/ 13 h 34"/>
              <a:gd name="T46" fmla="*/ 22 w 24"/>
              <a:gd name="T47" fmla="*/ 13 h 34"/>
              <a:gd name="T48" fmla="*/ 22 w 24"/>
              <a:gd name="T49" fmla="*/ 14 h 34"/>
              <a:gd name="T50" fmla="*/ 22 w 24"/>
              <a:gd name="T51" fmla="*/ 18 h 34"/>
              <a:gd name="T52" fmla="*/ 22 w 24"/>
              <a:gd name="T53" fmla="*/ 19 h 34"/>
              <a:gd name="T54" fmla="*/ 21 w 24"/>
              <a:gd name="T55" fmla="*/ 19 h 34"/>
              <a:gd name="T56" fmla="*/ 7 w 24"/>
              <a:gd name="T57" fmla="*/ 19 h 34"/>
              <a:gd name="T58" fmla="*/ 7 w 24"/>
              <a:gd name="T59" fmla="*/ 25 h 34"/>
              <a:gd name="T60" fmla="*/ 8 w 24"/>
              <a:gd name="T61" fmla="*/ 27 h 34"/>
              <a:gd name="T62" fmla="*/ 11 w 24"/>
              <a:gd name="T63" fmla="*/ 27 h 34"/>
              <a:gd name="T64" fmla="*/ 23 w 24"/>
              <a:gd name="T65" fmla="*/ 27 h 34"/>
              <a:gd name="T66" fmla="*/ 24 w 24"/>
              <a:gd name="T67" fmla="*/ 28 h 34"/>
              <a:gd name="T68" fmla="*/ 24 w 24"/>
              <a:gd name="T69" fmla="*/ 29 h 34"/>
              <a:gd name="T70" fmla="*/ 24 w 24"/>
              <a:gd name="T71" fmla="*/ 33 h 34"/>
              <a:gd name="T72" fmla="*/ 24 w 24"/>
              <a:gd name="T7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 h="34">
                <a:moveTo>
                  <a:pt x="24" y="33"/>
                </a:moveTo>
                <a:cubicBezTo>
                  <a:pt x="24" y="34"/>
                  <a:pt x="24" y="34"/>
                  <a:pt x="23" y="34"/>
                </a:cubicBezTo>
                <a:cubicBezTo>
                  <a:pt x="9" y="34"/>
                  <a:pt x="9" y="34"/>
                  <a:pt x="9" y="34"/>
                </a:cubicBezTo>
                <a:cubicBezTo>
                  <a:pt x="7" y="34"/>
                  <a:pt x="6" y="34"/>
                  <a:pt x="5" y="33"/>
                </a:cubicBezTo>
                <a:cubicBezTo>
                  <a:pt x="4" y="32"/>
                  <a:pt x="3" y="32"/>
                  <a:pt x="2" y="31"/>
                </a:cubicBezTo>
                <a:cubicBezTo>
                  <a:pt x="1" y="30"/>
                  <a:pt x="1" y="29"/>
                  <a:pt x="1" y="28"/>
                </a:cubicBezTo>
                <a:cubicBezTo>
                  <a:pt x="0" y="27"/>
                  <a:pt x="0" y="26"/>
                  <a:pt x="0" y="25"/>
                </a:cubicBezTo>
                <a:cubicBezTo>
                  <a:pt x="0" y="9"/>
                  <a:pt x="0" y="9"/>
                  <a:pt x="0" y="9"/>
                </a:cubicBezTo>
                <a:cubicBezTo>
                  <a:pt x="0" y="8"/>
                  <a:pt x="0" y="7"/>
                  <a:pt x="1" y="6"/>
                </a:cubicBezTo>
                <a:cubicBezTo>
                  <a:pt x="1" y="5"/>
                  <a:pt x="2" y="4"/>
                  <a:pt x="2" y="3"/>
                </a:cubicBezTo>
                <a:cubicBezTo>
                  <a:pt x="3" y="2"/>
                  <a:pt x="4" y="2"/>
                  <a:pt x="5" y="1"/>
                </a:cubicBezTo>
                <a:cubicBezTo>
                  <a:pt x="6" y="1"/>
                  <a:pt x="7" y="0"/>
                  <a:pt x="9" y="0"/>
                </a:cubicBezTo>
                <a:cubicBezTo>
                  <a:pt x="23" y="0"/>
                  <a:pt x="23" y="0"/>
                  <a:pt x="23" y="0"/>
                </a:cubicBezTo>
                <a:cubicBezTo>
                  <a:pt x="23" y="0"/>
                  <a:pt x="23" y="0"/>
                  <a:pt x="23" y="1"/>
                </a:cubicBezTo>
                <a:cubicBezTo>
                  <a:pt x="23" y="1"/>
                  <a:pt x="24" y="1"/>
                  <a:pt x="24" y="2"/>
                </a:cubicBezTo>
                <a:cubicBezTo>
                  <a:pt x="24" y="6"/>
                  <a:pt x="24" y="6"/>
                  <a:pt x="24" y="6"/>
                </a:cubicBezTo>
                <a:cubicBezTo>
                  <a:pt x="24" y="6"/>
                  <a:pt x="23" y="6"/>
                  <a:pt x="23" y="6"/>
                </a:cubicBezTo>
                <a:cubicBezTo>
                  <a:pt x="23" y="7"/>
                  <a:pt x="23" y="7"/>
                  <a:pt x="23" y="7"/>
                </a:cubicBezTo>
                <a:cubicBezTo>
                  <a:pt x="11" y="7"/>
                  <a:pt x="11" y="7"/>
                  <a:pt x="11" y="7"/>
                </a:cubicBezTo>
                <a:cubicBezTo>
                  <a:pt x="9" y="7"/>
                  <a:pt x="8" y="7"/>
                  <a:pt x="8" y="7"/>
                </a:cubicBezTo>
                <a:cubicBezTo>
                  <a:pt x="8" y="8"/>
                  <a:pt x="7" y="9"/>
                  <a:pt x="7" y="10"/>
                </a:cubicBezTo>
                <a:cubicBezTo>
                  <a:pt x="7" y="13"/>
                  <a:pt x="7" y="13"/>
                  <a:pt x="7" y="13"/>
                </a:cubicBezTo>
                <a:cubicBezTo>
                  <a:pt x="21" y="13"/>
                  <a:pt x="21" y="13"/>
                  <a:pt x="21" y="13"/>
                </a:cubicBezTo>
                <a:cubicBezTo>
                  <a:pt x="21" y="13"/>
                  <a:pt x="22" y="13"/>
                  <a:pt x="22" y="13"/>
                </a:cubicBezTo>
                <a:cubicBezTo>
                  <a:pt x="22" y="14"/>
                  <a:pt x="22" y="14"/>
                  <a:pt x="22" y="14"/>
                </a:cubicBezTo>
                <a:cubicBezTo>
                  <a:pt x="22" y="18"/>
                  <a:pt x="22" y="18"/>
                  <a:pt x="22" y="18"/>
                </a:cubicBezTo>
                <a:cubicBezTo>
                  <a:pt x="22" y="18"/>
                  <a:pt x="22" y="19"/>
                  <a:pt x="22" y="19"/>
                </a:cubicBezTo>
                <a:cubicBezTo>
                  <a:pt x="22" y="19"/>
                  <a:pt x="21" y="19"/>
                  <a:pt x="21" y="19"/>
                </a:cubicBezTo>
                <a:cubicBezTo>
                  <a:pt x="7" y="19"/>
                  <a:pt x="7" y="19"/>
                  <a:pt x="7" y="19"/>
                </a:cubicBezTo>
                <a:cubicBezTo>
                  <a:pt x="7" y="25"/>
                  <a:pt x="7" y="25"/>
                  <a:pt x="7" y="25"/>
                </a:cubicBezTo>
                <a:cubicBezTo>
                  <a:pt x="7" y="26"/>
                  <a:pt x="8" y="26"/>
                  <a:pt x="8" y="27"/>
                </a:cubicBezTo>
                <a:cubicBezTo>
                  <a:pt x="9" y="27"/>
                  <a:pt x="10" y="27"/>
                  <a:pt x="11" y="27"/>
                </a:cubicBezTo>
                <a:cubicBezTo>
                  <a:pt x="23" y="27"/>
                  <a:pt x="23" y="27"/>
                  <a:pt x="23" y="27"/>
                </a:cubicBezTo>
                <a:cubicBezTo>
                  <a:pt x="24" y="27"/>
                  <a:pt x="24" y="28"/>
                  <a:pt x="24" y="28"/>
                </a:cubicBezTo>
                <a:cubicBezTo>
                  <a:pt x="24" y="28"/>
                  <a:pt x="24" y="28"/>
                  <a:pt x="24" y="29"/>
                </a:cubicBezTo>
                <a:cubicBezTo>
                  <a:pt x="24" y="33"/>
                  <a:pt x="24" y="33"/>
                  <a:pt x="24" y="33"/>
                </a:cubicBezTo>
                <a:cubicBezTo>
                  <a:pt x="24" y="33"/>
                  <a:pt x="24" y="33"/>
                  <a:pt x="24" y="33"/>
                </a:cubicBezTo>
                <a:close/>
              </a:path>
            </a:pathLst>
          </a:custGeom>
          <a:solidFill>
            <a:srgbClr val="E3D7C7"/>
          </a:solidFill>
          <a:ln>
            <a:noFill/>
          </a:ln>
          <a:extLst>
            <a:ext uri="{91240B29-F687-4F45-9708-019B960494DF}">
              <a14:hiddenLine xmlns:a14="http://schemas.microsoft.com/office/drawing/2010/main" w="9525">
                <a:solidFill>
                  <a:srgbClr val="000000"/>
                </a:solidFill>
                <a:round/>
              </a14:hiddenLine>
            </a:ext>
          </a:extLst>
        </p:spPr>
        <p:txBody>
          <a:bodyPr vert="horz" wrap="square" lIns="121954" tIns="60977" rIns="121954" bIns="60977" numCol="1" anchor="t" anchorCtr="0" compatLnSpc="1"/>
          <a:lstStyle/>
          <a:p>
            <a:endParaRPr lang="zh-CN" altLang="en-US">
              <a:cs typeface="+mn-ea"/>
              <a:sym typeface="+mn-lt"/>
            </a:endParaRPr>
          </a:p>
        </p:txBody>
      </p:sp>
      <p:sp>
        <p:nvSpPr>
          <p:cNvPr id="92" name="Freeform 29"/>
          <p:cNvSpPr/>
          <p:nvPr>
            <p:custDataLst>
              <p:tags r:id="rId24"/>
            </p:custDataLst>
          </p:nvPr>
        </p:nvSpPr>
        <p:spPr bwMode="auto">
          <a:xfrm>
            <a:off x="6161401" y="4224596"/>
            <a:ext cx="107765" cy="137725"/>
          </a:xfrm>
          <a:custGeom>
            <a:avLst/>
            <a:gdLst>
              <a:gd name="T0" fmla="*/ 25 w 26"/>
              <a:gd name="T1" fmla="*/ 6 h 33"/>
              <a:gd name="T2" fmla="*/ 16 w 26"/>
              <a:gd name="T3" fmla="*/ 6 h 33"/>
              <a:gd name="T4" fmla="*/ 16 w 26"/>
              <a:gd name="T5" fmla="*/ 32 h 33"/>
              <a:gd name="T6" fmla="*/ 16 w 26"/>
              <a:gd name="T7" fmla="*/ 33 h 33"/>
              <a:gd name="T8" fmla="*/ 15 w 26"/>
              <a:gd name="T9" fmla="*/ 33 h 33"/>
              <a:gd name="T10" fmla="*/ 10 w 26"/>
              <a:gd name="T11" fmla="*/ 33 h 33"/>
              <a:gd name="T12" fmla="*/ 9 w 26"/>
              <a:gd name="T13" fmla="*/ 33 h 33"/>
              <a:gd name="T14" fmla="*/ 9 w 26"/>
              <a:gd name="T15" fmla="*/ 32 h 33"/>
              <a:gd name="T16" fmla="*/ 9 w 26"/>
              <a:gd name="T17" fmla="*/ 6 h 33"/>
              <a:gd name="T18" fmla="*/ 0 w 26"/>
              <a:gd name="T19" fmla="*/ 6 h 33"/>
              <a:gd name="T20" fmla="*/ 0 w 26"/>
              <a:gd name="T21" fmla="*/ 5 h 33"/>
              <a:gd name="T22" fmla="*/ 0 w 26"/>
              <a:gd name="T23" fmla="*/ 1 h 33"/>
              <a:gd name="T24" fmla="*/ 0 w 26"/>
              <a:gd name="T25" fmla="*/ 0 h 33"/>
              <a:gd name="T26" fmla="*/ 0 w 26"/>
              <a:gd name="T27" fmla="*/ 0 h 33"/>
              <a:gd name="T28" fmla="*/ 25 w 26"/>
              <a:gd name="T29" fmla="*/ 0 h 33"/>
              <a:gd name="T30" fmla="*/ 26 w 26"/>
              <a:gd name="T31" fmla="*/ 0 h 33"/>
              <a:gd name="T32" fmla="*/ 26 w 26"/>
              <a:gd name="T33" fmla="*/ 1 h 33"/>
              <a:gd name="T34" fmla="*/ 26 w 26"/>
              <a:gd name="T35" fmla="*/ 5 h 33"/>
              <a:gd name="T36" fmla="*/ 25 w 26"/>
              <a:gd name="T37"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3">
                <a:moveTo>
                  <a:pt x="25" y="6"/>
                </a:moveTo>
                <a:cubicBezTo>
                  <a:pt x="16" y="6"/>
                  <a:pt x="16" y="6"/>
                  <a:pt x="16" y="6"/>
                </a:cubicBezTo>
                <a:cubicBezTo>
                  <a:pt x="16" y="32"/>
                  <a:pt x="16" y="32"/>
                  <a:pt x="16" y="32"/>
                </a:cubicBezTo>
                <a:cubicBezTo>
                  <a:pt x="16" y="33"/>
                  <a:pt x="16" y="33"/>
                  <a:pt x="16" y="33"/>
                </a:cubicBezTo>
                <a:cubicBezTo>
                  <a:pt x="16" y="33"/>
                  <a:pt x="16" y="33"/>
                  <a:pt x="15" y="33"/>
                </a:cubicBezTo>
                <a:cubicBezTo>
                  <a:pt x="10" y="33"/>
                  <a:pt x="10" y="33"/>
                  <a:pt x="10" y="33"/>
                </a:cubicBezTo>
                <a:cubicBezTo>
                  <a:pt x="10" y="33"/>
                  <a:pt x="9" y="33"/>
                  <a:pt x="9" y="33"/>
                </a:cubicBezTo>
                <a:cubicBezTo>
                  <a:pt x="9" y="33"/>
                  <a:pt x="9" y="33"/>
                  <a:pt x="9" y="32"/>
                </a:cubicBezTo>
                <a:cubicBezTo>
                  <a:pt x="9" y="6"/>
                  <a:pt x="9" y="6"/>
                  <a:pt x="9" y="6"/>
                </a:cubicBezTo>
                <a:cubicBezTo>
                  <a:pt x="0" y="6"/>
                  <a:pt x="0" y="6"/>
                  <a:pt x="0" y="6"/>
                </a:cubicBezTo>
                <a:cubicBezTo>
                  <a:pt x="0" y="6"/>
                  <a:pt x="0" y="6"/>
                  <a:pt x="0" y="5"/>
                </a:cubicBezTo>
                <a:cubicBezTo>
                  <a:pt x="0" y="1"/>
                  <a:pt x="0" y="1"/>
                  <a:pt x="0" y="1"/>
                </a:cubicBezTo>
                <a:cubicBezTo>
                  <a:pt x="0" y="1"/>
                  <a:pt x="0" y="0"/>
                  <a:pt x="0" y="0"/>
                </a:cubicBezTo>
                <a:cubicBezTo>
                  <a:pt x="0" y="0"/>
                  <a:pt x="0" y="0"/>
                  <a:pt x="0" y="0"/>
                </a:cubicBezTo>
                <a:cubicBezTo>
                  <a:pt x="25" y="0"/>
                  <a:pt x="25" y="0"/>
                  <a:pt x="25" y="0"/>
                </a:cubicBezTo>
                <a:cubicBezTo>
                  <a:pt x="25" y="0"/>
                  <a:pt x="25" y="0"/>
                  <a:pt x="26" y="0"/>
                </a:cubicBezTo>
                <a:cubicBezTo>
                  <a:pt x="26" y="0"/>
                  <a:pt x="26" y="1"/>
                  <a:pt x="26" y="1"/>
                </a:cubicBezTo>
                <a:cubicBezTo>
                  <a:pt x="26" y="5"/>
                  <a:pt x="26" y="5"/>
                  <a:pt x="26" y="5"/>
                </a:cubicBezTo>
                <a:cubicBezTo>
                  <a:pt x="26" y="6"/>
                  <a:pt x="25" y="6"/>
                  <a:pt x="25" y="6"/>
                </a:cubicBezTo>
                <a:close/>
              </a:path>
            </a:pathLst>
          </a:custGeom>
          <a:solidFill>
            <a:srgbClr val="E3D7C7"/>
          </a:solidFill>
          <a:ln>
            <a:noFill/>
          </a:ln>
          <a:extLst>
            <a:ext uri="{91240B29-F687-4F45-9708-019B960494DF}">
              <a14:hiddenLine xmlns:a14="http://schemas.microsoft.com/office/drawing/2010/main" w="9525">
                <a:solidFill>
                  <a:srgbClr val="000000"/>
                </a:solidFill>
                <a:round/>
              </a14:hiddenLine>
            </a:ext>
          </a:extLst>
        </p:spPr>
        <p:txBody>
          <a:bodyPr vert="horz" wrap="square" lIns="121954" tIns="60977" rIns="121954" bIns="60977" numCol="1" anchor="t" anchorCtr="0" compatLnSpc="1"/>
          <a:lstStyle/>
          <a:p>
            <a:endParaRPr lang="zh-CN" altLang="en-US">
              <a:cs typeface="+mn-ea"/>
              <a:sym typeface="+mn-lt"/>
            </a:endParaRPr>
          </a:p>
        </p:txBody>
      </p:sp>
      <p:sp>
        <p:nvSpPr>
          <p:cNvPr id="93" name="Freeform 30"/>
          <p:cNvSpPr/>
          <p:nvPr>
            <p:custDataLst>
              <p:tags r:id="rId25"/>
            </p:custDataLst>
          </p:nvPr>
        </p:nvSpPr>
        <p:spPr bwMode="auto">
          <a:xfrm>
            <a:off x="6286832" y="4224596"/>
            <a:ext cx="100698" cy="137725"/>
          </a:xfrm>
          <a:custGeom>
            <a:avLst/>
            <a:gdLst>
              <a:gd name="T0" fmla="*/ 24 w 24"/>
              <a:gd name="T1" fmla="*/ 33 h 33"/>
              <a:gd name="T2" fmla="*/ 23 w 24"/>
              <a:gd name="T3" fmla="*/ 33 h 33"/>
              <a:gd name="T4" fmla="*/ 9 w 24"/>
              <a:gd name="T5" fmla="*/ 33 h 33"/>
              <a:gd name="T6" fmla="*/ 4 w 24"/>
              <a:gd name="T7" fmla="*/ 33 h 33"/>
              <a:gd name="T8" fmla="*/ 2 w 24"/>
              <a:gd name="T9" fmla="*/ 31 h 33"/>
              <a:gd name="T10" fmla="*/ 0 w 24"/>
              <a:gd name="T11" fmla="*/ 28 h 33"/>
              <a:gd name="T12" fmla="*/ 0 w 24"/>
              <a:gd name="T13" fmla="*/ 25 h 33"/>
              <a:gd name="T14" fmla="*/ 0 w 24"/>
              <a:gd name="T15" fmla="*/ 9 h 33"/>
              <a:gd name="T16" fmla="*/ 0 w 24"/>
              <a:gd name="T17" fmla="*/ 6 h 33"/>
              <a:gd name="T18" fmla="*/ 2 w 24"/>
              <a:gd name="T19" fmla="*/ 3 h 33"/>
              <a:gd name="T20" fmla="*/ 5 w 24"/>
              <a:gd name="T21" fmla="*/ 1 h 33"/>
              <a:gd name="T22" fmla="*/ 9 w 24"/>
              <a:gd name="T23" fmla="*/ 0 h 33"/>
              <a:gd name="T24" fmla="*/ 22 w 24"/>
              <a:gd name="T25" fmla="*/ 0 h 33"/>
              <a:gd name="T26" fmla="*/ 23 w 24"/>
              <a:gd name="T27" fmla="*/ 0 h 33"/>
              <a:gd name="T28" fmla="*/ 23 w 24"/>
              <a:gd name="T29" fmla="*/ 1 h 33"/>
              <a:gd name="T30" fmla="*/ 23 w 24"/>
              <a:gd name="T31" fmla="*/ 5 h 33"/>
              <a:gd name="T32" fmla="*/ 23 w 24"/>
              <a:gd name="T33" fmla="*/ 6 h 33"/>
              <a:gd name="T34" fmla="*/ 22 w 24"/>
              <a:gd name="T35" fmla="*/ 6 h 33"/>
              <a:gd name="T36" fmla="*/ 10 w 24"/>
              <a:gd name="T37" fmla="*/ 6 h 33"/>
              <a:gd name="T38" fmla="*/ 8 w 24"/>
              <a:gd name="T39" fmla="*/ 7 h 33"/>
              <a:gd name="T40" fmla="*/ 7 w 24"/>
              <a:gd name="T41" fmla="*/ 9 h 33"/>
              <a:gd name="T42" fmla="*/ 7 w 24"/>
              <a:gd name="T43" fmla="*/ 13 h 33"/>
              <a:gd name="T44" fmla="*/ 21 w 24"/>
              <a:gd name="T45" fmla="*/ 13 h 33"/>
              <a:gd name="T46" fmla="*/ 21 w 24"/>
              <a:gd name="T47" fmla="*/ 13 h 33"/>
              <a:gd name="T48" fmla="*/ 22 w 24"/>
              <a:gd name="T49" fmla="*/ 14 h 33"/>
              <a:gd name="T50" fmla="*/ 22 w 24"/>
              <a:gd name="T51" fmla="*/ 18 h 33"/>
              <a:gd name="T52" fmla="*/ 21 w 24"/>
              <a:gd name="T53" fmla="*/ 19 h 33"/>
              <a:gd name="T54" fmla="*/ 21 w 24"/>
              <a:gd name="T55" fmla="*/ 19 h 33"/>
              <a:gd name="T56" fmla="*/ 7 w 24"/>
              <a:gd name="T57" fmla="*/ 19 h 33"/>
              <a:gd name="T58" fmla="*/ 7 w 24"/>
              <a:gd name="T59" fmla="*/ 24 h 33"/>
              <a:gd name="T60" fmla="*/ 8 w 24"/>
              <a:gd name="T61" fmla="*/ 27 h 33"/>
              <a:gd name="T62" fmla="*/ 10 w 24"/>
              <a:gd name="T63" fmla="*/ 27 h 33"/>
              <a:gd name="T64" fmla="*/ 23 w 24"/>
              <a:gd name="T65" fmla="*/ 27 h 33"/>
              <a:gd name="T66" fmla="*/ 24 w 24"/>
              <a:gd name="T67" fmla="*/ 27 h 33"/>
              <a:gd name="T68" fmla="*/ 24 w 24"/>
              <a:gd name="T69" fmla="*/ 28 h 33"/>
              <a:gd name="T70" fmla="*/ 24 w 24"/>
              <a:gd name="T71" fmla="*/ 32 h 33"/>
              <a:gd name="T72" fmla="*/ 24 w 24"/>
              <a:gd name="T7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 h="33">
                <a:moveTo>
                  <a:pt x="24" y="33"/>
                </a:moveTo>
                <a:cubicBezTo>
                  <a:pt x="23" y="33"/>
                  <a:pt x="23" y="33"/>
                  <a:pt x="23" y="33"/>
                </a:cubicBezTo>
                <a:cubicBezTo>
                  <a:pt x="9" y="33"/>
                  <a:pt x="9" y="33"/>
                  <a:pt x="9" y="33"/>
                </a:cubicBezTo>
                <a:cubicBezTo>
                  <a:pt x="7" y="33"/>
                  <a:pt x="5" y="33"/>
                  <a:pt x="4" y="33"/>
                </a:cubicBezTo>
                <a:cubicBezTo>
                  <a:pt x="3" y="32"/>
                  <a:pt x="2" y="31"/>
                  <a:pt x="2" y="31"/>
                </a:cubicBezTo>
                <a:cubicBezTo>
                  <a:pt x="1" y="30"/>
                  <a:pt x="0" y="29"/>
                  <a:pt x="0" y="28"/>
                </a:cubicBezTo>
                <a:cubicBezTo>
                  <a:pt x="0" y="27"/>
                  <a:pt x="0" y="26"/>
                  <a:pt x="0" y="25"/>
                </a:cubicBezTo>
                <a:cubicBezTo>
                  <a:pt x="0" y="9"/>
                  <a:pt x="0" y="9"/>
                  <a:pt x="0" y="9"/>
                </a:cubicBezTo>
                <a:cubicBezTo>
                  <a:pt x="0" y="8"/>
                  <a:pt x="0" y="7"/>
                  <a:pt x="0" y="6"/>
                </a:cubicBezTo>
                <a:cubicBezTo>
                  <a:pt x="1" y="5"/>
                  <a:pt x="1" y="4"/>
                  <a:pt x="2" y="3"/>
                </a:cubicBezTo>
                <a:cubicBezTo>
                  <a:pt x="3" y="2"/>
                  <a:pt x="3" y="1"/>
                  <a:pt x="5" y="1"/>
                </a:cubicBezTo>
                <a:cubicBezTo>
                  <a:pt x="6" y="0"/>
                  <a:pt x="7" y="0"/>
                  <a:pt x="9" y="0"/>
                </a:cubicBezTo>
                <a:cubicBezTo>
                  <a:pt x="22" y="0"/>
                  <a:pt x="22" y="0"/>
                  <a:pt x="22" y="0"/>
                </a:cubicBezTo>
                <a:cubicBezTo>
                  <a:pt x="23" y="0"/>
                  <a:pt x="23" y="0"/>
                  <a:pt x="23" y="0"/>
                </a:cubicBezTo>
                <a:cubicBezTo>
                  <a:pt x="23" y="0"/>
                  <a:pt x="23" y="1"/>
                  <a:pt x="23" y="1"/>
                </a:cubicBezTo>
                <a:cubicBezTo>
                  <a:pt x="23" y="5"/>
                  <a:pt x="23" y="5"/>
                  <a:pt x="23" y="5"/>
                </a:cubicBezTo>
                <a:cubicBezTo>
                  <a:pt x="23" y="6"/>
                  <a:pt x="23" y="6"/>
                  <a:pt x="23" y="6"/>
                </a:cubicBezTo>
                <a:cubicBezTo>
                  <a:pt x="23" y="6"/>
                  <a:pt x="23" y="6"/>
                  <a:pt x="22" y="6"/>
                </a:cubicBezTo>
                <a:cubicBezTo>
                  <a:pt x="10" y="6"/>
                  <a:pt x="10" y="6"/>
                  <a:pt x="10" y="6"/>
                </a:cubicBezTo>
                <a:cubicBezTo>
                  <a:pt x="9" y="6"/>
                  <a:pt x="8" y="7"/>
                  <a:pt x="8" y="7"/>
                </a:cubicBezTo>
                <a:cubicBezTo>
                  <a:pt x="7" y="8"/>
                  <a:pt x="7" y="8"/>
                  <a:pt x="7" y="9"/>
                </a:cubicBezTo>
                <a:cubicBezTo>
                  <a:pt x="7" y="13"/>
                  <a:pt x="7" y="13"/>
                  <a:pt x="7" y="13"/>
                </a:cubicBezTo>
                <a:cubicBezTo>
                  <a:pt x="21" y="13"/>
                  <a:pt x="21" y="13"/>
                  <a:pt x="21" y="13"/>
                </a:cubicBezTo>
                <a:cubicBezTo>
                  <a:pt x="21" y="13"/>
                  <a:pt x="21" y="13"/>
                  <a:pt x="21" y="13"/>
                </a:cubicBezTo>
                <a:cubicBezTo>
                  <a:pt x="22" y="13"/>
                  <a:pt x="22" y="14"/>
                  <a:pt x="22" y="14"/>
                </a:cubicBezTo>
                <a:cubicBezTo>
                  <a:pt x="22" y="18"/>
                  <a:pt x="22" y="18"/>
                  <a:pt x="22" y="18"/>
                </a:cubicBezTo>
                <a:cubicBezTo>
                  <a:pt x="22" y="18"/>
                  <a:pt x="22" y="18"/>
                  <a:pt x="21" y="19"/>
                </a:cubicBezTo>
                <a:cubicBezTo>
                  <a:pt x="21" y="19"/>
                  <a:pt x="21" y="19"/>
                  <a:pt x="21" y="19"/>
                </a:cubicBezTo>
                <a:cubicBezTo>
                  <a:pt x="7" y="19"/>
                  <a:pt x="7" y="19"/>
                  <a:pt x="7" y="19"/>
                </a:cubicBezTo>
                <a:cubicBezTo>
                  <a:pt x="7" y="24"/>
                  <a:pt x="7" y="24"/>
                  <a:pt x="7" y="24"/>
                </a:cubicBezTo>
                <a:cubicBezTo>
                  <a:pt x="7" y="25"/>
                  <a:pt x="7" y="26"/>
                  <a:pt x="8" y="27"/>
                </a:cubicBezTo>
                <a:cubicBezTo>
                  <a:pt x="8" y="27"/>
                  <a:pt x="9" y="27"/>
                  <a:pt x="10" y="27"/>
                </a:cubicBezTo>
                <a:cubicBezTo>
                  <a:pt x="23" y="27"/>
                  <a:pt x="23" y="27"/>
                  <a:pt x="23" y="27"/>
                </a:cubicBezTo>
                <a:cubicBezTo>
                  <a:pt x="23" y="27"/>
                  <a:pt x="23" y="27"/>
                  <a:pt x="24" y="27"/>
                </a:cubicBezTo>
                <a:cubicBezTo>
                  <a:pt x="24" y="27"/>
                  <a:pt x="24" y="28"/>
                  <a:pt x="24" y="28"/>
                </a:cubicBezTo>
                <a:cubicBezTo>
                  <a:pt x="24" y="32"/>
                  <a:pt x="24" y="32"/>
                  <a:pt x="24" y="32"/>
                </a:cubicBezTo>
                <a:cubicBezTo>
                  <a:pt x="24" y="33"/>
                  <a:pt x="24" y="33"/>
                  <a:pt x="24" y="33"/>
                </a:cubicBezTo>
                <a:close/>
              </a:path>
            </a:pathLst>
          </a:custGeom>
          <a:solidFill>
            <a:srgbClr val="E3D7C7"/>
          </a:solidFill>
          <a:ln>
            <a:noFill/>
          </a:ln>
          <a:extLst>
            <a:ext uri="{91240B29-F687-4F45-9708-019B960494DF}">
              <a14:hiddenLine xmlns:a14="http://schemas.microsoft.com/office/drawing/2010/main" w="9525">
                <a:solidFill>
                  <a:srgbClr val="000000"/>
                </a:solidFill>
                <a:round/>
              </a14:hiddenLine>
            </a:ext>
          </a:extLst>
        </p:spPr>
        <p:txBody>
          <a:bodyPr vert="horz" wrap="square" lIns="121954" tIns="60977" rIns="121954" bIns="60977" numCol="1" anchor="t" anchorCtr="0" compatLnSpc="1"/>
          <a:lstStyle/>
          <a:p>
            <a:endParaRPr lang="zh-CN" altLang="en-US">
              <a:cs typeface="+mn-ea"/>
              <a:sym typeface="+mn-lt"/>
            </a:endParaRPr>
          </a:p>
        </p:txBody>
      </p:sp>
      <p:sp>
        <p:nvSpPr>
          <p:cNvPr id="94" name="Freeform 31"/>
          <p:cNvSpPr/>
          <p:nvPr>
            <p:custDataLst>
              <p:tags r:id="rId26"/>
            </p:custDataLst>
          </p:nvPr>
        </p:nvSpPr>
        <p:spPr bwMode="auto">
          <a:xfrm>
            <a:off x="6394595" y="4224596"/>
            <a:ext cx="121898" cy="137725"/>
          </a:xfrm>
          <a:custGeom>
            <a:avLst/>
            <a:gdLst>
              <a:gd name="T0" fmla="*/ 14 w 29"/>
              <a:gd name="T1" fmla="*/ 22 h 33"/>
              <a:gd name="T2" fmla="*/ 8 w 29"/>
              <a:gd name="T3" fmla="*/ 32 h 33"/>
              <a:gd name="T4" fmla="*/ 8 w 29"/>
              <a:gd name="T5" fmla="*/ 33 h 33"/>
              <a:gd name="T6" fmla="*/ 6 w 29"/>
              <a:gd name="T7" fmla="*/ 33 h 33"/>
              <a:gd name="T8" fmla="*/ 0 w 29"/>
              <a:gd name="T9" fmla="*/ 33 h 33"/>
              <a:gd name="T10" fmla="*/ 0 w 29"/>
              <a:gd name="T11" fmla="*/ 33 h 33"/>
              <a:gd name="T12" fmla="*/ 0 w 29"/>
              <a:gd name="T13" fmla="*/ 32 h 33"/>
              <a:gd name="T14" fmla="*/ 10 w 29"/>
              <a:gd name="T15" fmla="*/ 16 h 33"/>
              <a:gd name="T16" fmla="*/ 1 w 29"/>
              <a:gd name="T17" fmla="*/ 1 h 33"/>
              <a:gd name="T18" fmla="*/ 1 w 29"/>
              <a:gd name="T19" fmla="*/ 0 h 33"/>
              <a:gd name="T20" fmla="*/ 1 w 29"/>
              <a:gd name="T21" fmla="*/ 0 h 33"/>
              <a:gd name="T22" fmla="*/ 7 w 29"/>
              <a:gd name="T23" fmla="*/ 0 h 33"/>
              <a:gd name="T24" fmla="*/ 8 w 29"/>
              <a:gd name="T25" fmla="*/ 0 h 33"/>
              <a:gd name="T26" fmla="*/ 9 w 29"/>
              <a:gd name="T27" fmla="*/ 1 h 33"/>
              <a:gd name="T28" fmla="*/ 14 w 29"/>
              <a:gd name="T29" fmla="*/ 10 h 33"/>
              <a:gd name="T30" fmla="*/ 19 w 29"/>
              <a:gd name="T31" fmla="*/ 1 h 33"/>
              <a:gd name="T32" fmla="*/ 20 w 29"/>
              <a:gd name="T33" fmla="*/ 0 h 33"/>
              <a:gd name="T34" fmla="*/ 21 w 29"/>
              <a:gd name="T35" fmla="*/ 0 h 33"/>
              <a:gd name="T36" fmla="*/ 27 w 29"/>
              <a:gd name="T37" fmla="*/ 0 h 33"/>
              <a:gd name="T38" fmla="*/ 28 w 29"/>
              <a:gd name="T39" fmla="*/ 0 h 33"/>
              <a:gd name="T40" fmla="*/ 27 w 29"/>
              <a:gd name="T41" fmla="*/ 1 h 33"/>
              <a:gd name="T42" fmla="*/ 18 w 29"/>
              <a:gd name="T43" fmla="*/ 16 h 33"/>
              <a:gd name="T44" fmla="*/ 28 w 29"/>
              <a:gd name="T45" fmla="*/ 32 h 33"/>
              <a:gd name="T46" fmla="*/ 28 w 29"/>
              <a:gd name="T47" fmla="*/ 33 h 33"/>
              <a:gd name="T48" fmla="*/ 28 w 29"/>
              <a:gd name="T49" fmla="*/ 33 h 33"/>
              <a:gd name="T50" fmla="*/ 22 w 29"/>
              <a:gd name="T51" fmla="*/ 33 h 33"/>
              <a:gd name="T52" fmla="*/ 21 w 29"/>
              <a:gd name="T53" fmla="*/ 33 h 33"/>
              <a:gd name="T54" fmla="*/ 20 w 29"/>
              <a:gd name="T55" fmla="*/ 32 h 33"/>
              <a:gd name="T56" fmla="*/ 14 w 29"/>
              <a:gd name="T57" fmla="*/ 2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3">
                <a:moveTo>
                  <a:pt x="14" y="22"/>
                </a:moveTo>
                <a:cubicBezTo>
                  <a:pt x="8" y="32"/>
                  <a:pt x="8" y="32"/>
                  <a:pt x="8" y="32"/>
                </a:cubicBezTo>
                <a:cubicBezTo>
                  <a:pt x="8" y="33"/>
                  <a:pt x="8" y="33"/>
                  <a:pt x="8" y="33"/>
                </a:cubicBezTo>
                <a:cubicBezTo>
                  <a:pt x="7" y="33"/>
                  <a:pt x="7" y="33"/>
                  <a:pt x="6" y="33"/>
                </a:cubicBezTo>
                <a:cubicBezTo>
                  <a:pt x="0" y="33"/>
                  <a:pt x="0" y="33"/>
                  <a:pt x="0" y="33"/>
                </a:cubicBezTo>
                <a:cubicBezTo>
                  <a:pt x="0" y="33"/>
                  <a:pt x="0" y="33"/>
                  <a:pt x="0" y="33"/>
                </a:cubicBezTo>
                <a:cubicBezTo>
                  <a:pt x="0" y="33"/>
                  <a:pt x="0" y="33"/>
                  <a:pt x="0" y="32"/>
                </a:cubicBezTo>
                <a:cubicBezTo>
                  <a:pt x="10" y="16"/>
                  <a:pt x="10" y="16"/>
                  <a:pt x="10" y="16"/>
                </a:cubicBezTo>
                <a:cubicBezTo>
                  <a:pt x="1" y="1"/>
                  <a:pt x="1" y="1"/>
                  <a:pt x="1" y="1"/>
                </a:cubicBezTo>
                <a:cubicBezTo>
                  <a:pt x="1" y="1"/>
                  <a:pt x="1" y="1"/>
                  <a:pt x="1" y="0"/>
                </a:cubicBezTo>
                <a:cubicBezTo>
                  <a:pt x="1" y="0"/>
                  <a:pt x="1" y="0"/>
                  <a:pt x="1" y="0"/>
                </a:cubicBezTo>
                <a:cubicBezTo>
                  <a:pt x="7" y="0"/>
                  <a:pt x="7" y="0"/>
                  <a:pt x="7" y="0"/>
                </a:cubicBezTo>
                <a:cubicBezTo>
                  <a:pt x="8" y="0"/>
                  <a:pt x="8" y="0"/>
                  <a:pt x="8" y="0"/>
                </a:cubicBezTo>
                <a:cubicBezTo>
                  <a:pt x="8" y="0"/>
                  <a:pt x="9" y="1"/>
                  <a:pt x="9" y="1"/>
                </a:cubicBezTo>
                <a:cubicBezTo>
                  <a:pt x="14" y="10"/>
                  <a:pt x="14" y="10"/>
                  <a:pt x="14" y="10"/>
                </a:cubicBezTo>
                <a:cubicBezTo>
                  <a:pt x="19" y="1"/>
                  <a:pt x="19" y="1"/>
                  <a:pt x="19" y="1"/>
                </a:cubicBezTo>
                <a:cubicBezTo>
                  <a:pt x="20" y="1"/>
                  <a:pt x="20" y="0"/>
                  <a:pt x="20" y="0"/>
                </a:cubicBezTo>
                <a:cubicBezTo>
                  <a:pt x="20" y="0"/>
                  <a:pt x="21" y="0"/>
                  <a:pt x="21" y="0"/>
                </a:cubicBezTo>
                <a:cubicBezTo>
                  <a:pt x="27" y="0"/>
                  <a:pt x="27" y="0"/>
                  <a:pt x="27" y="0"/>
                </a:cubicBezTo>
                <a:cubicBezTo>
                  <a:pt x="27" y="0"/>
                  <a:pt x="27" y="0"/>
                  <a:pt x="28" y="0"/>
                </a:cubicBezTo>
                <a:cubicBezTo>
                  <a:pt x="28" y="1"/>
                  <a:pt x="28" y="1"/>
                  <a:pt x="27" y="1"/>
                </a:cubicBezTo>
                <a:cubicBezTo>
                  <a:pt x="18" y="16"/>
                  <a:pt x="18" y="16"/>
                  <a:pt x="18" y="16"/>
                </a:cubicBezTo>
                <a:cubicBezTo>
                  <a:pt x="28" y="32"/>
                  <a:pt x="28" y="32"/>
                  <a:pt x="28" y="32"/>
                </a:cubicBezTo>
                <a:cubicBezTo>
                  <a:pt x="29" y="33"/>
                  <a:pt x="29" y="33"/>
                  <a:pt x="28" y="33"/>
                </a:cubicBezTo>
                <a:cubicBezTo>
                  <a:pt x="28" y="33"/>
                  <a:pt x="28" y="33"/>
                  <a:pt x="28" y="33"/>
                </a:cubicBezTo>
                <a:cubicBezTo>
                  <a:pt x="22" y="33"/>
                  <a:pt x="22" y="33"/>
                  <a:pt x="22" y="33"/>
                </a:cubicBezTo>
                <a:cubicBezTo>
                  <a:pt x="21" y="33"/>
                  <a:pt x="21" y="33"/>
                  <a:pt x="21" y="33"/>
                </a:cubicBezTo>
                <a:cubicBezTo>
                  <a:pt x="20" y="33"/>
                  <a:pt x="20" y="33"/>
                  <a:pt x="20" y="32"/>
                </a:cubicBezTo>
                <a:lnTo>
                  <a:pt x="14" y="22"/>
                </a:lnTo>
                <a:close/>
              </a:path>
            </a:pathLst>
          </a:custGeom>
          <a:solidFill>
            <a:srgbClr val="E3D7C7"/>
          </a:solidFill>
          <a:ln>
            <a:noFill/>
          </a:ln>
          <a:extLst>
            <a:ext uri="{91240B29-F687-4F45-9708-019B960494DF}">
              <a14:hiddenLine xmlns:a14="http://schemas.microsoft.com/office/drawing/2010/main" w="9525">
                <a:solidFill>
                  <a:srgbClr val="000000"/>
                </a:solidFill>
                <a:round/>
              </a14:hiddenLine>
            </a:ext>
          </a:extLst>
        </p:spPr>
        <p:txBody>
          <a:bodyPr vert="horz" wrap="square" lIns="121954" tIns="60977" rIns="121954" bIns="60977" numCol="1" anchor="t" anchorCtr="0" compatLnSpc="1"/>
          <a:lstStyle/>
          <a:p>
            <a:endParaRPr lang="zh-CN" altLang="en-US">
              <a:cs typeface="+mn-ea"/>
              <a:sym typeface="+mn-lt"/>
            </a:endParaRPr>
          </a:p>
        </p:txBody>
      </p:sp>
      <p:sp>
        <p:nvSpPr>
          <p:cNvPr id="95" name="Freeform 32"/>
          <p:cNvSpPr/>
          <p:nvPr>
            <p:custDataLst>
              <p:tags r:id="rId27"/>
            </p:custDataLst>
          </p:nvPr>
        </p:nvSpPr>
        <p:spPr bwMode="auto">
          <a:xfrm>
            <a:off x="6516494" y="4224596"/>
            <a:ext cx="113064" cy="137725"/>
          </a:xfrm>
          <a:custGeom>
            <a:avLst/>
            <a:gdLst>
              <a:gd name="T0" fmla="*/ 26 w 27"/>
              <a:gd name="T1" fmla="*/ 6 h 33"/>
              <a:gd name="T2" fmla="*/ 17 w 27"/>
              <a:gd name="T3" fmla="*/ 6 h 33"/>
              <a:gd name="T4" fmla="*/ 17 w 27"/>
              <a:gd name="T5" fmla="*/ 32 h 33"/>
              <a:gd name="T6" fmla="*/ 17 w 27"/>
              <a:gd name="T7" fmla="*/ 33 h 33"/>
              <a:gd name="T8" fmla="*/ 16 w 27"/>
              <a:gd name="T9" fmla="*/ 33 h 33"/>
              <a:gd name="T10" fmla="*/ 11 w 27"/>
              <a:gd name="T11" fmla="*/ 33 h 33"/>
              <a:gd name="T12" fmla="*/ 10 w 27"/>
              <a:gd name="T13" fmla="*/ 33 h 33"/>
              <a:gd name="T14" fmla="*/ 10 w 27"/>
              <a:gd name="T15" fmla="*/ 32 h 33"/>
              <a:gd name="T16" fmla="*/ 10 w 27"/>
              <a:gd name="T17" fmla="*/ 6 h 33"/>
              <a:gd name="T18" fmla="*/ 1 w 27"/>
              <a:gd name="T19" fmla="*/ 6 h 33"/>
              <a:gd name="T20" fmla="*/ 0 w 27"/>
              <a:gd name="T21" fmla="*/ 5 h 33"/>
              <a:gd name="T22" fmla="*/ 0 w 27"/>
              <a:gd name="T23" fmla="*/ 1 h 33"/>
              <a:gd name="T24" fmla="*/ 1 w 27"/>
              <a:gd name="T25" fmla="*/ 0 h 33"/>
              <a:gd name="T26" fmla="*/ 1 w 27"/>
              <a:gd name="T27" fmla="*/ 0 h 33"/>
              <a:gd name="T28" fmla="*/ 26 w 27"/>
              <a:gd name="T29" fmla="*/ 0 h 33"/>
              <a:gd name="T30" fmla="*/ 26 w 27"/>
              <a:gd name="T31" fmla="*/ 0 h 33"/>
              <a:gd name="T32" fmla="*/ 27 w 27"/>
              <a:gd name="T33" fmla="*/ 1 h 33"/>
              <a:gd name="T34" fmla="*/ 27 w 27"/>
              <a:gd name="T35" fmla="*/ 5 h 33"/>
              <a:gd name="T36" fmla="*/ 26 w 27"/>
              <a:gd name="T37"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33">
                <a:moveTo>
                  <a:pt x="26" y="6"/>
                </a:moveTo>
                <a:cubicBezTo>
                  <a:pt x="17" y="6"/>
                  <a:pt x="17" y="6"/>
                  <a:pt x="17" y="6"/>
                </a:cubicBezTo>
                <a:cubicBezTo>
                  <a:pt x="17" y="32"/>
                  <a:pt x="17" y="32"/>
                  <a:pt x="17" y="32"/>
                </a:cubicBezTo>
                <a:cubicBezTo>
                  <a:pt x="17" y="33"/>
                  <a:pt x="17" y="33"/>
                  <a:pt x="17" y="33"/>
                </a:cubicBezTo>
                <a:cubicBezTo>
                  <a:pt x="17" y="33"/>
                  <a:pt x="16" y="33"/>
                  <a:pt x="16" y="33"/>
                </a:cubicBezTo>
                <a:cubicBezTo>
                  <a:pt x="11" y="33"/>
                  <a:pt x="11" y="33"/>
                  <a:pt x="11" y="33"/>
                </a:cubicBezTo>
                <a:cubicBezTo>
                  <a:pt x="11" y="33"/>
                  <a:pt x="10" y="33"/>
                  <a:pt x="10" y="33"/>
                </a:cubicBezTo>
                <a:cubicBezTo>
                  <a:pt x="10" y="33"/>
                  <a:pt x="10" y="33"/>
                  <a:pt x="10" y="32"/>
                </a:cubicBezTo>
                <a:cubicBezTo>
                  <a:pt x="10" y="6"/>
                  <a:pt x="10" y="6"/>
                  <a:pt x="10" y="6"/>
                </a:cubicBezTo>
                <a:cubicBezTo>
                  <a:pt x="1" y="6"/>
                  <a:pt x="1" y="6"/>
                  <a:pt x="1" y="6"/>
                </a:cubicBezTo>
                <a:cubicBezTo>
                  <a:pt x="1" y="6"/>
                  <a:pt x="0" y="6"/>
                  <a:pt x="0" y="5"/>
                </a:cubicBezTo>
                <a:cubicBezTo>
                  <a:pt x="0" y="1"/>
                  <a:pt x="0" y="1"/>
                  <a:pt x="0" y="1"/>
                </a:cubicBezTo>
                <a:cubicBezTo>
                  <a:pt x="0" y="1"/>
                  <a:pt x="1" y="0"/>
                  <a:pt x="1" y="0"/>
                </a:cubicBezTo>
                <a:cubicBezTo>
                  <a:pt x="1" y="0"/>
                  <a:pt x="1" y="0"/>
                  <a:pt x="1" y="0"/>
                </a:cubicBezTo>
                <a:cubicBezTo>
                  <a:pt x="26" y="0"/>
                  <a:pt x="26" y="0"/>
                  <a:pt x="26" y="0"/>
                </a:cubicBezTo>
                <a:cubicBezTo>
                  <a:pt x="26" y="0"/>
                  <a:pt x="26" y="0"/>
                  <a:pt x="26" y="0"/>
                </a:cubicBezTo>
                <a:cubicBezTo>
                  <a:pt x="27" y="0"/>
                  <a:pt x="27" y="1"/>
                  <a:pt x="27" y="1"/>
                </a:cubicBezTo>
                <a:cubicBezTo>
                  <a:pt x="27" y="5"/>
                  <a:pt x="27" y="5"/>
                  <a:pt x="27" y="5"/>
                </a:cubicBezTo>
                <a:cubicBezTo>
                  <a:pt x="27" y="6"/>
                  <a:pt x="26" y="6"/>
                  <a:pt x="26" y="6"/>
                </a:cubicBezTo>
                <a:close/>
              </a:path>
            </a:pathLst>
          </a:custGeom>
          <a:solidFill>
            <a:srgbClr val="E3D7C7"/>
          </a:solidFill>
          <a:ln>
            <a:noFill/>
          </a:ln>
          <a:extLst>
            <a:ext uri="{91240B29-F687-4F45-9708-019B960494DF}">
              <a14:hiddenLine xmlns:a14="http://schemas.microsoft.com/office/drawing/2010/main" w="9525">
                <a:solidFill>
                  <a:srgbClr val="000000"/>
                </a:solidFill>
                <a:round/>
              </a14:hiddenLine>
            </a:ext>
          </a:extLst>
        </p:spPr>
        <p:txBody>
          <a:bodyPr vert="horz" wrap="square" lIns="121954" tIns="60977" rIns="121954" bIns="60977" numCol="1" anchor="t" anchorCtr="0" compatLnSpc="1"/>
          <a:lstStyle/>
          <a:p>
            <a:endParaRPr lang="zh-CN" altLang="en-US">
              <a:cs typeface="+mn-ea"/>
              <a:sym typeface="+mn-lt"/>
            </a:endParaRPr>
          </a:p>
        </p:txBody>
      </p:sp>
      <p:sp>
        <p:nvSpPr>
          <p:cNvPr id="108" name="Freeform 45"/>
          <p:cNvSpPr/>
          <p:nvPr>
            <p:custDataLst>
              <p:tags r:id="rId28"/>
            </p:custDataLst>
          </p:nvPr>
        </p:nvSpPr>
        <p:spPr bwMode="auto">
          <a:xfrm>
            <a:off x="6315098" y="5425278"/>
            <a:ext cx="72432" cy="88285"/>
          </a:xfrm>
          <a:custGeom>
            <a:avLst/>
            <a:gdLst>
              <a:gd name="T0" fmla="*/ 17 w 17"/>
              <a:gd name="T1" fmla="*/ 13 h 21"/>
              <a:gd name="T2" fmla="*/ 17 w 17"/>
              <a:gd name="T3" fmla="*/ 17 h 21"/>
              <a:gd name="T4" fmla="*/ 15 w 17"/>
              <a:gd name="T5" fmla="*/ 19 h 21"/>
              <a:gd name="T6" fmla="*/ 12 w 17"/>
              <a:gd name="T7" fmla="*/ 20 h 21"/>
              <a:gd name="T8" fmla="*/ 9 w 17"/>
              <a:gd name="T9" fmla="*/ 21 h 21"/>
              <a:gd name="T10" fmla="*/ 5 w 17"/>
              <a:gd name="T11" fmla="*/ 21 h 21"/>
              <a:gd name="T12" fmla="*/ 1 w 17"/>
              <a:gd name="T13" fmla="*/ 19 h 21"/>
              <a:gd name="T14" fmla="*/ 1 w 17"/>
              <a:gd name="T15" fmla="*/ 18 h 21"/>
              <a:gd name="T16" fmla="*/ 1 w 17"/>
              <a:gd name="T17" fmla="*/ 17 h 21"/>
              <a:gd name="T18" fmla="*/ 1 w 17"/>
              <a:gd name="T19" fmla="*/ 17 h 21"/>
              <a:gd name="T20" fmla="*/ 2 w 17"/>
              <a:gd name="T21" fmla="*/ 16 h 21"/>
              <a:gd name="T22" fmla="*/ 2 w 17"/>
              <a:gd name="T23" fmla="*/ 15 h 21"/>
              <a:gd name="T24" fmla="*/ 3 w 17"/>
              <a:gd name="T25" fmla="*/ 15 h 21"/>
              <a:gd name="T26" fmla="*/ 3 w 17"/>
              <a:gd name="T27" fmla="*/ 15 h 21"/>
              <a:gd name="T28" fmla="*/ 6 w 17"/>
              <a:gd name="T29" fmla="*/ 17 h 21"/>
              <a:gd name="T30" fmla="*/ 8 w 17"/>
              <a:gd name="T31" fmla="*/ 17 h 21"/>
              <a:gd name="T32" fmla="*/ 12 w 17"/>
              <a:gd name="T33" fmla="*/ 16 h 21"/>
              <a:gd name="T34" fmla="*/ 13 w 17"/>
              <a:gd name="T35" fmla="*/ 14 h 21"/>
              <a:gd name="T36" fmla="*/ 12 w 17"/>
              <a:gd name="T37" fmla="*/ 11 h 21"/>
              <a:gd name="T38" fmla="*/ 9 w 17"/>
              <a:gd name="T39" fmla="*/ 11 h 21"/>
              <a:gd name="T40" fmla="*/ 8 w 17"/>
              <a:gd name="T41" fmla="*/ 11 h 21"/>
              <a:gd name="T42" fmla="*/ 7 w 17"/>
              <a:gd name="T43" fmla="*/ 11 h 21"/>
              <a:gd name="T44" fmla="*/ 6 w 17"/>
              <a:gd name="T45" fmla="*/ 11 h 21"/>
              <a:gd name="T46" fmla="*/ 5 w 17"/>
              <a:gd name="T47" fmla="*/ 12 h 21"/>
              <a:gd name="T48" fmla="*/ 4 w 17"/>
              <a:gd name="T49" fmla="*/ 12 h 21"/>
              <a:gd name="T50" fmla="*/ 3 w 17"/>
              <a:gd name="T51" fmla="*/ 12 h 21"/>
              <a:gd name="T52" fmla="*/ 2 w 17"/>
              <a:gd name="T53" fmla="*/ 11 h 21"/>
              <a:gd name="T54" fmla="*/ 1 w 17"/>
              <a:gd name="T55" fmla="*/ 11 h 21"/>
              <a:gd name="T56" fmla="*/ 1 w 17"/>
              <a:gd name="T57" fmla="*/ 10 h 21"/>
              <a:gd name="T58" fmla="*/ 2 w 17"/>
              <a:gd name="T59" fmla="*/ 2 h 21"/>
              <a:gd name="T60" fmla="*/ 3 w 17"/>
              <a:gd name="T61" fmla="*/ 0 h 21"/>
              <a:gd name="T62" fmla="*/ 4 w 17"/>
              <a:gd name="T63" fmla="*/ 0 h 21"/>
              <a:gd name="T64" fmla="*/ 15 w 17"/>
              <a:gd name="T65" fmla="*/ 0 h 21"/>
              <a:gd name="T66" fmla="*/ 16 w 17"/>
              <a:gd name="T67" fmla="*/ 0 h 21"/>
              <a:gd name="T68" fmla="*/ 16 w 17"/>
              <a:gd name="T69" fmla="*/ 0 h 21"/>
              <a:gd name="T70" fmla="*/ 16 w 17"/>
              <a:gd name="T71" fmla="*/ 3 h 21"/>
              <a:gd name="T72" fmla="*/ 16 w 17"/>
              <a:gd name="T73" fmla="*/ 3 h 21"/>
              <a:gd name="T74" fmla="*/ 15 w 17"/>
              <a:gd name="T75" fmla="*/ 3 h 21"/>
              <a:gd name="T76" fmla="*/ 6 w 17"/>
              <a:gd name="T77" fmla="*/ 3 h 21"/>
              <a:gd name="T78" fmla="*/ 6 w 17"/>
              <a:gd name="T79" fmla="*/ 7 h 21"/>
              <a:gd name="T80" fmla="*/ 8 w 17"/>
              <a:gd name="T81" fmla="*/ 7 h 21"/>
              <a:gd name="T82" fmla="*/ 10 w 17"/>
              <a:gd name="T83" fmla="*/ 7 h 21"/>
              <a:gd name="T84" fmla="*/ 13 w 17"/>
              <a:gd name="T85" fmla="*/ 7 h 21"/>
              <a:gd name="T86" fmla="*/ 15 w 17"/>
              <a:gd name="T87" fmla="*/ 9 h 21"/>
              <a:gd name="T88" fmla="*/ 17 w 17"/>
              <a:gd name="T89" fmla="*/ 11 h 21"/>
              <a:gd name="T90" fmla="*/ 17 w 17"/>
              <a:gd name="T91"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 h="21">
                <a:moveTo>
                  <a:pt x="17" y="13"/>
                </a:moveTo>
                <a:cubicBezTo>
                  <a:pt x="17" y="15"/>
                  <a:pt x="17" y="16"/>
                  <a:pt x="17" y="17"/>
                </a:cubicBezTo>
                <a:cubicBezTo>
                  <a:pt x="16" y="18"/>
                  <a:pt x="16" y="18"/>
                  <a:pt x="15" y="19"/>
                </a:cubicBezTo>
                <a:cubicBezTo>
                  <a:pt x="14" y="20"/>
                  <a:pt x="13" y="20"/>
                  <a:pt x="12" y="20"/>
                </a:cubicBezTo>
                <a:cubicBezTo>
                  <a:pt x="11" y="21"/>
                  <a:pt x="10" y="21"/>
                  <a:pt x="9" y="21"/>
                </a:cubicBezTo>
                <a:cubicBezTo>
                  <a:pt x="7" y="21"/>
                  <a:pt x="6" y="21"/>
                  <a:pt x="5" y="21"/>
                </a:cubicBezTo>
                <a:cubicBezTo>
                  <a:pt x="3" y="20"/>
                  <a:pt x="2" y="20"/>
                  <a:pt x="1" y="19"/>
                </a:cubicBezTo>
                <a:cubicBezTo>
                  <a:pt x="1" y="18"/>
                  <a:pt x="0" y="18"/>
                  <a:pt x="1" y="18"/>
                </a:cubicBezTo>
                <a:cubicBezTo>
                  <a:pt x="1" y="18"/>
                  <a:pt x="1" y="18"/>
                  <a:pt x="1" y="17"/>
                </a:cubicBezTo>
                <a:cubicBezTo>
                  <a:pt x="1" y="17"/>
                  <a:pt x="1" y="17"/>
                  <a:pt x="1" y="17"/>
                </a:cubicBezTo>
                <a:cubicBezTo>
                  <a:pt x="2" y="16"/>
                  <a:pt x="2" y="16"/>
                  <a:pt x="2" y="16"/>
                </a:cubicBezTo>
                <a:cubicBezTo>
                  <a:pt x="2" y="16"/>
                  <a:pt x="2" y="16"/>
                  <a:pt x="2" y="15"/>
                </a:cubicBezTo>
                <a:cubicBezTo>
                  <a:pt x="2" y="15"/>
                  <a:pt x="3" y="15"/>
                  <a:pt x="3" y="15"/>
                </a:cubicBezTo>
                <a:cubicBezTo>
                  <a:pt x="3" y="15"/>
                  <a:pt x="3" y="15"/>
                  <a:pt x="3" y="15"/>
                </a:cubicBezTo>
                <a:cubicBezTo>
                  <a:pt x="4" y="16"/>
                  <a:pt x="5" y="16"/>
                  <a:pt x="6" y="17"/>
                </a:cubicBezTo>
                <a:cubicBezTo>
                  <a:pt x="7" y="17"/>
                  <a:pt x="8" y="17"/>
                  <a:pt x="8" y="17"/>
                </a:cubicBezTo>
                <a:cubicBezTo>
                  <a:pt x="10" y="17"/>
                  <a:pt x="11" y="17"/>
                  <a:pt x="12" y="16"/>
                </a:cubicBezTo>
                <a:cubicBezTo>
                  <a:pt x="12" y="15"/>
                  <a:pt x="13" y="15"/>
                  <a:pt x="13" y="14"/>
                </a:cubicBezTo>
                <a:cubicBezTo>
                  <a:pt x="13" y="13"/>
                  <a:pt x="12" y="12"/>
                  <a:pt x="12" y="11"/>
                </a:cubicBezTo>
                <a:cubicBezTo>
                  <a:pt x="11" y="11"/>
                  <a:pt x="10" y="11"/>
                  <a:pt x="9" y="11"/>
                </a:cubicBezTo>
                <a:cubicBezTo>
                  <a:pt x="9" y="11"/>
                  <a:pt x="8" y="11"/>
                  <a:pt x="8" y="11"/>
                </a:cubicBezTo>
                <a:cubicBezTo>
                  <a:pt x="8" y="11"/>
                  <a:pt x="7" y="11"/>
                  <a:pt x="7" y="11"/>
                </a:cubicBezTo>
                <a:cubicBezTo>
                  <a:pt x="7" y="11"/>
                  <a:pt x="6" y="11"/>
                  <a:pt x="6" y="11"/>
                </a:cubicBezTo>
                <a:cubicBezTo>
                  <a:pt x="6" y="11"/>
                  <a:pt x="6" y="12"/>
                  <a:pt x="5" y="12"/>
                </a:cubicBezTo>
                <a:cubicBezTo>
                  <a:pt x="5" y="12"/>
                  <a:pt x="5" y="12"/>
                  <a:pt x="4" y="12"/>
                </a:cubicBezTo>
                <a:cubicBezTo>
                  <a:pt x="4" y="12"/>
                  <a:pt x="4" y="12"/>
                  <a:pt x="3" y="12"/>
                </a:cubicBezTo>
                <a:cubicBezTo>
                  <a:pt x="2" y="11"/>
                  <a:pt x="2" y="11"/>
                  <a:pt x="2" y="11"/>
                </a:cubicBezTo>
                <a:cubicBezTo>
                  <a:pt x="2" y="11"/>
                  <a:pt x="2" y="11"/>
                  <a:pt x="1" y="11"/>
                </a:cubicBezTo>
                <a:cubicBezTo>
                  <a:pt x="1" y="11"/>
                  <a:pt x="1" y="10"/>
                  <a:pt x="1" y="10"/>
                </a:cubicBezTo>
                <a:cubicBezTo>
                  <a:pt x="2" y="2"/>
                  <a:pt x="2" y="2"/>
                  <a:pt x="2" y="2"/>
                </a:cubicBezTo>
                <a:cubicBezTo>
                  <a:pt x="2" y="1"/>
                  <a:pt x="2" y="0"/>
                  <a:pt x="3" y="0"/>
                </a:cubicBezTo>
                <a:cubicBezTo>
                  <a:pt x="3" y="0"/>
                  <a:pt x="4" y="0"/>
                  <a:pt x="4" y="0"/>
                </a:cubicBezTo>
                <a:cubicBezTo>
                  <a:pt x="15" y="0"/>
                  <a:pt x="15" y="0"/>
                  <a:pt x="15" y="0"/>
                </a:cubicBezTo>
                <a:cubicBezTo>
                  <a:pt x="15" y="0"/>
                  <a:pt x="16" y="0"/>
                  <a:pt x="16" y="0"/>
                </a:cubicBezTo>
                <a:cubicBezTo>
                  <a:pt x="16" y="0"/>
                  <a:pt x="16" y="0"/>
                  <a:pt x="16" y="0"/>
                </a:cubicBezTo>
                <a:cubicBezTo>
                  <a:pt x="16" y="3"/>
                  <a:pt x="16" y="3"/>
                  <a:pt x="16" y="3"/>
                </a:cubicBezTo>
                <a:cubicBezTo>
                  <a:pt x="16" y="3"/>
                  <a:pt x="16" y="3"/>
                  <a:pt x="16" y="3"/>
                </a:cubicBezTo>
                <a:cubicBezTo>
                  <a:pt x="16" y="3"/>
                  <a:pt x="15" y="3"/>
                  <a:pt x="15" y="3"/>
                </a:cubicBezTo>
                <a:cubicBezTo>
                  <a:pt x="6" y="3"/>
                  <a:pt x="6" y="3"/>
                  <a:pt x="6" y="3"/>
                </a:cubicBezTo>
                <a:cubicBezTo>
                  <a:pt x="6" y="7"/>
                  <a:pt x="6" y="7"/>
                  <a:pt x="6" y="7"/>
                </a:cubicBezTo>
                <a:cubicBezTo>
                  <a:pt x="6" y="7"/>
                  <a:pt x="7" y="7"/>
                  <a:pt x="8" y="7"/>
                </a:cubicBezTo>
                <a:cubicBezTo>
                  <a:pt x="8" y="7"/>
                  <a:pt x="9" y="7"/>
                  <a:pt x="10" y="7"/>
                </a:cubicBezTo>
                <a:cubicBezTo>
                  <a:pt x="11" y="7"/>
                  <a:pt x="12" y="7"/>
                  <a:pt x="13" y="7"/>
                </a:cubicBezTo>
                <a:cubicBezTo>
                  <a:pt x="14" y="8"/>
                  <a:pt x="15" y="8"/>
                  <a:pt x="15" y="9"/>
                </a:cubicBezTo>
                <a:cubicBezTo>
                  <a:pt x="16" y="9"/>
                  <a:pt x="16" y="10"/>
                  <a:pt x="17" y="11"/>
                </a:cubicBezTo>
                <a:cubicBezTo>
                  <a:pt x="17" y="11"/>
                  <a:pt x="17" y="12"/>
                  <a:pt x="17" y="13"/>
                </a:cubicBezTo>
                <a:close/>
              </a:path>
            </a:pathLst>
          </a:custGeom>
          <a:solidFill>
            <a:srgbClr val="E3D7C7"/>
          </a:solidFill>
          <a:ln>
            <a:noFill/>
          </a:ln>
          <a:extLst>
            <a:ext uri="{91240B29-F687-4F45-9708-019B960494DF}">
              <a14:hiddenLine xmlns:a14="http://schemas.microsoft.com/office/drawing/2010/main" w="9525">
                <a:solidFill>
                  <a:srgbClr val="000000"/>
                </a:solidFill>
                <a:round/>
              </a14:hiddenLine>
            </a:ext>
          </a:extLst>
        </p:spPr>
        <p:txBody>
          <a:bodyPr vert="horz" wrap="square" lIns="121954" tIns="60977" rIns="121954" bIns="60977" numCol="1" anchor="t" anchorCtr="0" compatLnSpc="1"/>
          <a:lstStyle/>
          <a:p>
            <a:endParaRPr lang="zh-CN" altLang="en-US">
              <a:cs typeface="+mn-ea"/>
              <a:sym typeface="+mn-lt"/>
            </a:endParaRPr>
          </a:p>
        </p:txBody>
      </p:sp>
      <p:sp>
        <p:nvSpPr>
          <p:cNvPr id="109" name="Freeform 46"/>
          <p:cNvSpPr>
            <a:spLocks noEditPoints="1"/>
          </p:cNvSpPr>
          <p:nvPr>
            <p:custDataLst>
              <p:tags r:id="rId29"/>
            </p:custDataLst>
          </p:nvPr>
        </p:nvSpPr>
        <p:spPr bwMode="auto">
          <a:xfrm>
            <a:off x="6399897" y="5418215"/>
            <a:ext cx="116598" cy="98880"/>
          </a:xfrm>
          <a:custGeom>
            <a:avLst/>
            <a:gdLst>
              <a:gd name="T0" fmla="*/ 12 w 28"/>
              <a:gd name="T1" fmla="*/ 8 h 24"/>
              <a:gd name="T2" fmla="*/ 12 w 28"/>
              <a:gd name="T3" fmla="*/ 11 h 24"/>
              <a:gd name="T4" fmla="*/ 11 w 28"/>
              <a:gd name="T5" fmla="*/ 13 h 24"/>
              <a:gd name="T6" fmla="*/ 9 w 28"/>
              <a:gd name="T7" fmla="*/ 14 h 24"/>
              <a:gd name="T8" fmla="*/ 6 w 28"/>
              <a:gd name="T9" fmla="*/ 14 h 24"/>
              <a:gd name="T10" fmla="*/ 2 w 28"/>
              <a:gd name="T11" fmla="*/ 13 h 24"/>
              <a:gd name="T12" fmla="*/ 0 w 28"/>
              <a:gd name="T13" fmla="*/ 8 h 24"/>
              <a:gd name="T14" fmla="*/ 1 w 28"/>
              <a:gd name="T15" fmla="*/ 5 h 24"/>
              <a:gd name="T16" fmla="*/ 2 w 28"/>
              <a:gd name="T17" fmla="*/ 3 h 24"/>
              <a:gd name="T18" fmla="*/ 4 w 28"/>
              <a:gd name="T19" fmla="*/ 2 h 24"/>
              <a:gd name="T20" fmla="*/ 6 w 28"/>
              <a:gd name="T21" fmla="*/ 1 h 24"/>
              <a:gd name="T22" fmla="*/ 11 w 28"/>
              <a:gd name="T23" fmla="*/ 3 h 24"/>
              <a:gd name="T24" fmla="*/ 12 w 28"/>
              <a:gd name="T25" fmla="*/ 8 h 24"/>
              <a:gd name="T26" fmla="*/ 9 w 28"/>
              <a:gd name="T27" fmla="*/ 8 h 24"/>
              <a:gd name="T28" fmla="*/ 8 w 28"/>
              <a:gd name="T29" fmla="*/ 5 h 24"/>
              <a:gd name="T30" fmla="*/ 6 w 28"/>
              <a:gd name="T31" fmla="*/ 4 h 24"/>
              <a:gd name="T32" fmla="*/ 5 w 28"/>
              <a:gd name="T33" fmla="*/ 5 h 24"/>
              <a:gd name="T34" fmla="*/ 4 w 28"/>
              <a:gd name="T35" fmla="*/ 8 h 24"/>
              <a:gd name="T36" fmla="*/ 4 w 28"/>
              <a:gd name="T37" fmla="*/ 9 h 24"/>
              <a:gd name="T38" fmla="*/ 5 w 28"/>
              <a:gd name="T39" fmla="*/ 10 h 24"/>
              <a:gd name="T40" fmla="*/ 5 w 28"/>
              <a:gd name="T41" fmla="*/ 11 h 24"/>
              <a:gd name="T42" fmla="*/ 6 w 28"/>
              <a:gd name="T43" fmla="*/ 12 h 24"/>
              <a:gd name="T44" fmla="*/ 8 w 28"/>
              <a:gd name="T45" fmla="*/ 11 h 24"/>
              <a:gd name="T46" fmla="*/ 9 w 28"/>
              <a:gd name="T47" fmla="*/ 8 h 24"/>
              <a:gd name="T48" fmla="*/ 10 w 28"/>
              <a:gd name="T49" fmla="*/ 23 h 24"/>
              <a:gd name="T50" fmla="*/ 9 w 28"/>
              <a:gd name="T51" fmla="*/ 23 h 24"/>
              <a:gd name="T52" fmla="*/ 8 w 28"/>
              <a:gd name="T53" fmla="*/ 24 h 24"/>
              <a:gd name="T54" fmla="*/ 7 w 28"/>
              <a:gd name="T55" fmla="*/ 24 h 24"/>
              <a:gd name="T56" fmla="*/ 6 w 28"/>
              <a:gd name="T57" fmla="*/ 23 h 24"/>
              <a:gd name="T58" fmla="*/ 7 w 28"/>
              <a:gd name="T59" fmla="*/ 23 h 24"/>
              <a:gd name="T60" fmla="*/ 19 w 28"/>
              <a:gd name="T61" fmla="*/ 1 h 24"/>
              <a:gd name="T62" fmla="*/ 20 w 28"/>
              <a:gd name="T63" fmla="*/ 1 h 24"/>
              <a:gd name="T64" fmla="*/ 20 w 28"/>
              <a:gd name="T65" fmla="*/ 0 h 24"/>
              <a:gd name="T66" fmla="*/ 22 w 28"/>
              <a:gd name="T67" fmla="*/ 0 h 24"/>
              <a:gd name="T68" fmla="*/ 22 w 28"/>
              <a:gd name="T69" fmla="*/ 1 h 24"/>
              <a:gd name="T70" fmla="*/ 22 w 28"/>
              <a:gd name="T71" fmla="*/ 1 h 24"/>
              <a:gd name="T72" fmla="*/ 10 w 28"/>
              <a:gd name="T73" fmla="*/ 23 h 24"/>
              <a:gd name="T74" fmla="*/ 28 w 28"/>
              <a:gd name="T75" fmla="*/ 16 h 24"/>
              <a:gd name="T76" fmla="*/ 28 w 28"/>
              <a:gd name="T77" fmla="*/ 19 h 24"/>
              <a:gd name="T78" fmla="*/ 27 w 28"/>
              <a:gd name="T79" fmla="*/ 21 h 24"/>
              <a:gd name="T80" fmla="*/ 25 w 28"/>
              <a:gd name="T81" fmla="*/ 22 h 24"/>
              <a:gd name="T82" fmla="*/ 22 w 28"/>
              <a:gd name="T83" fmla="*/ 23 h 24"/>
              <a:gd name="T84" fmla="*/ 18 w 28"/>
              <a:gd name="T85" fmla="*/ 21 h 24"/>
              <a:gd name="T86" fmla="*/ 17 w 28"/>
              <a:gd name="T87" fmla="*/ 16 h 24"/>
              <a:gd name="T88" fmla="*/ 17 w 28"/>
              <a:gd name="T89" fmla="*/ 14 h 24"/>
              <a:gd name="T90" fmla="*/ 18 w 28"/>
              <a:gd name="T91" fmla="*/ 11 h 24"/>
              <a:gd name="T92" fmla="*/ 20 w 28"/>
              <a:gd name="T93" fmla="*/ 10 h 24"/>
              <a:gd name="T94" fmla="*/ 23 w 28"/>
              <a:gd name="T95" fmla="*/ 10 h 24"/>
              <a:gd name="T96" fmla="*/ 27 w 28"/>
              <a:gd name="T97" fmla="*/ 11 h 24"/>
              <a:gd name="T98" fmla="*/ 28 w 28"/>
              <a:gd name="T99" fmla="*/ 16 h 24"/>
              <a:gd name="T100" fmla="*/ 25 w 28"/>
              <a:gd name="T101" fmla="*/ 16 h 24"/>
              <a:gd name="T102" fmla="*/ 24 w 28"/>
              <a:gd name="T103" fmla="*/ 14 h 24"/>
              <a:gd name="T104" fmla="*/ 22 w 28"/>
              <a:gd name="T105" fmla="*/ 13 h 24"/>
              <a:gd name="T106" fmla="*/ 21 w 28"/>
              <a:gd name="T107" fmla="*/ 14 h 24"/>
              <a:gd name="T108" fmla="*/ 20 w 28"/>
              <a:gd name="T109" fmla="*/ 16 h 24"/>
              <a:gd name="T110" fmla="*/ 20 w 28"/>
              <a:gd name="T111" fmla="*/ 18 h 24"/>
              <a:gd name="T112" fmla="*/ 21 w 28"/>
              <a:gd name="T113" fmla="*/ 19 h 24"/>
              <a:gd name="T114" fmla="*/ 21 w 28"/>
              <a:gd name="T115" fmla="*/ 20 h 24"/>
              <a:gd name="T116" fmla="*/ 23 w 28"/>
              <a:gd name="T117" fmla="*/ 20 h 24"/>
              <a:gd name="T118" fmla="*/ 24 w 28"/>
              <a:gd name="T119" fmla="*/ 19 h 24"/>
              <a:gd name="T120" fmla="*/ 25 w 28"/>
              <a:gd name="T121"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 h="24">
                <a:moveTo>
                  <a:pt x="12" y="8"/>
                </a:moveTo>
                <a:cubicBezTo>
                  <a:pt x="12" y="9"/>
                  <a:pt x="12" y="10"/>
                  <a:pt x="12" y="11"/>
                </a:cubicBezTo>
                <a:cubicBezTo>
                  <a:pt x="12" y="11"/>
                  <a:pt x="11" y="12"/>
                  <a:pt x="11" y="13"/>
                </a:cubicBezTo>
                <a:cubicBezTo>
                  <a:pt x="10" y="13"/>
                  <a:pt x="10" y="14"/>
                  <a:pt x="9" y="14"/>
                </a:cubicBezTo>
                <a:cubicBezTo>
                  <a:pt x="8" y="14"/>
                  <a:pt x="7" y="14"/>
                  <a:pt x="6" y="14"/>
                </a:cubicBezTo>
                <a:cubicBezTo>
                  <a:pt x="4" y="14"/>
                  <a:pt x="3" y="14"/>
                  <a:pt x="2" y="13"/>
                </a:cubicBezTo>
                <a:cubicBezTo>
                  <a:pt x="1" y="11"/>
                  <a:pt x="0" y="10"/>
                  <a:pt x="0" y="8"/>
                </a:cubicBezTo>
                <a:cubicBezTo>
                  <a:pt x="0" y="7"/>
                  <a:pt x="1" y="6"/>
                  <a:pt x="1" y="5"/>
                </a:cubicBezTo>
                <a:cubicBezTo>
                  <a:pt x="1" y="4"/>
                  <a:pt x="1" y="4"/>
                  <a:pt x="2" y="3"/>
                </a:cubicBezTo>
                <a:cubicBezTo>
                  <a:pt x="2" y="3"/>
                  <a:pt x="3" y="2"/>
                  <a:pt x="4" y="2"/>
                </a:cubicBezTo>
                <a:cubicBezTo>
                  <a:pt x="5" y="1"/>
                  <a:pt x="5" y="1"/>
                  <a:pt x="6" y="1"/>
                </a:cubicBezTo>
                <a:cubicBezTo>
                  <a:pt x="8" y="1"/>
                  <a:pt x="10" y="2"/>
                  <a:pt x="11" y="3"/>
                </a:cubicBezTo>
                <a:cubicBezTo>
                  <a:pt x="12" y="4"/>
                  <a:pt x="12" y="6"/>
                  <a:pt x="12" y="8"/>
                </a:cubicBezTo>
                <a:close/>
                <a:moveTo>
                  <a:pt x="9" y="8"/>
                </a:moveTo>
                <a:cubicBezTo>
                  <a:pt x="9" y="7"/>
                  <a:pt x="9" y="6"/>
                  <a:pt x="8" y="5"/>
                </a:cubicBezTo>
                <a:cubicBezTo>
                  <a:pt x="8" y="5"/>
                  <a:pt x="7" y="4"/>
                  <a:pt x="6" y="4"/>
                </a:cubicBezTo>
                <a:cubicBezTo>
                  <a:pt x="6" y="4"/>
                  <a:pt x="5" y="5"/>
                  <a:pt x="5" y="5"/>
                </a:cubicBezTo>
                <a:cubicBezTo>
                  <a:pt x="4" y="6"/>
                  <a:pt x="4" y="7"/>
                  <a:pt x="4" y="8"/>
                </a:cubicBezTo>
                <a:cubicBezTo>
                  <a:pt x="4" y="8"/>
                  <a:pt x="4" y="9"/>
                  <a:pt x="4" y="9"/>
                </a:cubicBezTo>
                <a:cubicBezTo>
                  <a:pt x="4" y="10"/>
                  <a:pt x="4" y="10"/>
                  <a:pt x="5" y="10"/>
                </a:cubicBezTo>
                <a:cubicBezTo>
                  <a:pt x="5" y="11"/>
                  <a:pt x="5" y="11"/>
                  <a:pt x="5" y="11"/>
                </a:cubicBezTo>
                <a:cubicBezTo>
                  <a:pt x="6" y="11"/>
                  <a:pt x="6" y="12"/>
                  <a:pt x="6" y="12"/>
                </a:cubicBezTo>
                <a:cubicBezTo>
                  <a:pt x="7" y="12"/>
                  <a:pt x="8" y="11"/>
                  <a:pt x="8" y="11"/>
                </a:cubicBezTo>
                <a:cubicBezTo>
                  <a:pt x="9" y="10"/>
                  <a:pt x="9" y="9"/>
                  <a:pt x="9" y="8"/>
                </a:cubicBezTo>
                <a:close/>
                <a:moveTo>
                  <a:pt x="10" y="23"/>
                </a:moveTo>
                <a:cubicBezTo>
                  <a:pt x="9" y="23"/>
                  <a:pt x="9" y="23"/>
                  <a:pt x="9" y="23"/>
                </a:cubicBezTo>
                <a:cubicBezTo>
                  <a:pt x="9" y="24"/>
                  <a:pt x="9" y="24"/>
                  <a:pt x="8" y="24"/>
                </a:cubicBezTo>
                <a:cubicBezTo>
                  <a:pt x="7" y="24"/>
                  <a:pt x="7" y="24"/>
                  <a:pt x="7" y="24"/>
                </a:cubicBezTo>
                <a:cubicBezTo>
                  <a:pt x="7" y="24"/>
                  <a:pt x="7" y="23"/>
                  <a:pt x="6" y="23"/>
                </a:cubicBezTo>
                <a:cubicBezTo>
                  <a:pt x="6" y="23"/>
                  <a:pt x="6" y="23"/>
                  <a:pt x="7" y="23"/>
                </a:cubicBezTo>
                <a:cubicBezTo>
                  <a:pt x="19" y="1"/>
                  <a:pt x="19" y="1"/>
                  <a:pt x="19" y="1"/>
                </a:cubicBezTo>
                <a:cubicBezTo>
                  <a:pt x="20" y="1"/>
                  <a:pt x="20" y="1"/>
                  <a:pt x="20" y="1"/>
                </a:cubicBezTo>
                <a:cubicBezTo>
                  <a:pt x="20" y="1"/>
                  <a:pt x="20" y="0"/>
                  <a:pt x="20" y="0"/>
                </a:cubicBezTo>
                <a:cubicBezTo>
                  <a:pt x="22" y="0"/>
                  <a:pt x="22" y="0"/>
                  <a:pt x="22" y="0"/>
                </a:cubicBezTo>
                <a:cubicBezTo>
                  <a:pt x="22" y="0"/>
                  <a:pt x="22" y="1"/>
                  <a:pt x="22" y="1"/>
                </a:cubicBezTo>
                <a:cubicBezTo>
                  <a:pt x="23" y="1"/>
                  <a:pt x="23" y="1"/>
                  <a:pt x="22" y="1"/>
                </a:cubicBezTo>
                <a:lnTo>
                  <a:pt x="10" y="23"/>
                </a:lnTo>
                <a:close/>
                <a:moveTo>
                  <a:pt x="28" y="16"/>
                </a:moveTo>
                <a:cubicBezTo>
                  <a:pt x="28" y="17"/>
                  <a:pt x="28" y="18"/>
                  <a:pt x="28" y="19"/>
                </a:cubicBezTo>
                <a:cubicBezTo>
                  <a:pt x="28" y="20"/>
                  <a:pt x="27" y="20"/>
                  <a:pt x="27" y="21"/>
                </a:cubicBezTo>
                <a:cubicBezTo>
                  <a:pt x="26" y="22"/>
                  <a:pt x="26" y="22"/>
                  <a:pt x="25" y="22"/>
                </a:cubicBezTo>
                <a:cubicBezTo>
                  <a:pt x="24" y="23"/>
                  <a:pt x="23" y="23"/>
                  <a:pt x="22" y="23"/>
                </a:cubicBezTo>
                <a:cubicBezTo>
                  <a:pt x="20" y="23"/>
                  <a:pt x="19" y="22"/>
                  <a:pt x="18" y="21"/>
                </a:cubicBezTo>
                <a:cubicBezTo>
                  <a:pt x="17" y="20"/>
                  <a:pt x="17" y="18"/>
                  <a:pt x="17" y="16"/>
                </a:cubicBezTo>
                <a:cubicBezTo>
                  <a:pt x="17" y="15"/>
                  <a:pt x="17" y="14"/>
                  <a:pt x="17" y="14"/>
                </a:cubicBezTo>
                <a:cubicBezTo>
                  <a:pt x="17" y="13"/>
                  <a:pt x="18" y="12"/>
                  <a:pt x="18" y="11"/>
                </a:cubicBezTo>
                <a:cubicBezTo>
                  <a:pt x="19" y="11"/>
                  <a:pt x="19" y="10"/>
                  <a:pt x="20" y="10"/>
                </a:cubicBezTo>
                <a:cubicBezTo>
                  <a:pt x="21" y="10"/>
                  <a:pt x="22" y="10"/>
                  <a:pt x="23" y="10"/>
                </a:cubicBezTo>
                <a:cubicBezTo>
                  <a:pt x="25" y="10"/>
                  <a:pt x="26" y="10"/>
                  <a:pt x="27" y="11"/>
                </a:cubicBezTo>
                <a:cubicBezTo>
                  <a:pt x="28" y="13"/>
                  <a:pt x="28" y="14"/>
                  <a:pt x="28" y="16"/>
                </a:cubicBezTo>
                <a:close/>
                <a:moveTo>
                  <a:pt x="25" y="16"/>
                </a:moveTo>
                <a:cubicBezTo>
                  <a:pt x="25" y="15"/>
                  <a:pt x="25" y="14"/>
                  <a:pt x="24" y="14"/>
                </a:cubicBezTo>
                <a:cubicBezTo>
                  <a:pt x="24" y="13"/>
                  <a:pt x="23" y="13"/>
                  <a:pt x="22" y="13"/>
                </a:cubicBezTo>
                <a:cubicBezTo>
                  <a:pt x="22" y="13"/>
                  <a:pt x="21" y="13"/>
                  <a:pt x="21" y="14"/>
                </a:cubicBezTo>
                <a:cubicBezTo>
                  <a:pt x="20" y="14"/>
                  <a:pt x="20" y="15"/>
                  <a:pt x="20" y="16"/>
                </a:cubicBezTo>
                <a:cubicBezTo>
                  <a:pt x="20" y="17"/>
                  <a:pt x="20" y="17"/>
                  <a:pt x="20" y="18"/>
                </a:cubicBezTo>
                <a:cubicBezTo>
                  <a:pt x="20" y="18"/>
                  <a:pt x="21" y="19"/>
                  <a:pt x="21" y="19"/>
                </a:cubicBezTo>
                <a:cubicBezTo>
                  <a:pt x="21" y="19"/>
                  <a:pt x="21" y="19"/>
                  <a:pt x="21" y="20"/>
                </a:cubicBezTo>
                <a:cubicBezTo>
                  <a:pt x="22" y="20"/>
                  <a:pt x="22" y="20"/>
                  <a:pt x="23" y="20"/>
                </a:cubicBezTo>
                <a:cubicBezTo>
                  <a:pt x="23" y="20"/>
                  <a:pt x="24" y="20"/>
                  <a:pt x="24" y="19"/>
                </a:cubicBezTo>
                <a:cubicBezTo>
                  <a:pt x="25" y="18"/>
                  <a:pt x="25" y="17"/>
                  <a:pt x="25" y="16"/>
                </a:cubicBezTo>
                <a:close/>
              </a:path>
            </a:pathLst>
          </a:custGeom>
          <a:solidFill>
            <a:srgbClr val="E3D7C7"/>
          </a:solidFill>
          <a:ln>
            <a:noFill/>
          </a:ln>
          <a:extLst>
            <a:ext uri="{91240B29-F687-4F45-9708-019B960494DF}">
              <a14:hiddenLine xmlns:a14="http://schemas.microsoft.com/office/drawing/2010/main" w="9525">
                <a:solidFill>
                  <a:srgbClr val="000000"/>
                </a:solidFill>
                <a:round/>
              </a14:hiddenLine>
            </a:ext>
          </a:extLst>
        </p:spPr>
        <p:txBody>
          <a:bodyPr vert="horz" wrap="square" lIns="121954" tIns="60977" rIns="121954" bIns="60977" numCol="1" anchor="t" anchorCtr="0" compatLnSpc="1"/>
          <a:lstStyle/>
          <a:p>
            <a:endParaRPr lang="zh-CN" altLang="en-US">
              <a:cs typeface="+mn-ea"/>
              <a:sym typeface="+mn-lt"/>
            </a:endParaRPr>
          </a:p>
        </p:txBody>
      </p:sp>
      <p:sp>
        <p:nvSpPr>
          <p:cNvPr id="112" name="Oval 49"/>
          <p:cNvSpPr>
            <a:spLocks noChangeArrowheads="1"/>
          </p:cNvSpPr>
          <p:nvPr>
            <p:custDataLst>
              <p:tags r:id="rId30"/>
            </p:custDataLst>
          </p:nvPr>
        </p:nvSpPr>
        <p:spPr bwMode="auto">
          <a:xfrm>
            <a:off x="5778044" y="3569519"/>
            <a:ext cx="1243706" cy="1243057"/>
          </a:xfrm>
          <a:prstGeom prst="ellipse">
            <a:avLst/>
          </a:prstGeom>
          <a:noFill/>
          <a:ln w="10" cap="flat">
            <a:solidFill>
              <a:srgbClr val="4C606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54" tIns="60977" rIns="121954" bIns="60977" numCol="1" anchor="t" anchorCtr="0" compatLnSpc="1"/>
          <a:lstStyle/>
          <a:p>
            <a:endParaRPr lang="zh-CN" altLang="en-US">
              <a:cs typeface="+mn-ea"/>
              <a:sym typeface="+mn-lt"/>
            </a:endParaRPr>
          </a:p>
        </p:txBody>
      </p:sp>
      <p:sp>
        <p:nvSpPr>
          <p:cNvPr id="113" name="Freeform 50"/>
          <p:cNvSpPr/>
          <p:nvPr>
            <p:custDataLst>
              <p:tags r:id="rId31"/>
            </p:custDataLst>
          </p:nvPr>
        </p:nvSpPr>
        <p:spPr bwMode="auto">
          <a:xfrm>
            <a:off x="8637595" y="1870908"/>
            <a:ext cx="683685" cy="872259"/>
          </a:xfrm>
          <a:custGeom>
            <a:avLst/>
            <a:gdLst>
              <a:gd name="T0" fmla="*/ 387 w 387"/>
              <a:gd name="T1" fmla="*/ 494 h 494"/>
              <a:gd name="T2" fmla="*/ 0 w 387"/>
              <a:gd name="T3" fmla="*/ 494 h 494"/>
              <a:gd name="T4" fmla="*/ 0 w 387"/>
              <a:gd name="T5" fmla="*/ 485 h 494"/>
              <a:gd name="T6" fmla="*/ 378 w 387"/>
              <a:gd name="T7" fmla="*/ 485 h 494"/>
              <a:gd name="T8" fmla="*/ 378 w 387"/>
              <a:gd name="T9" fmla="*/ 0 h 494"/>
              <a:gd name="T10" fmla="*/ 387 w 387"/>
              <a:gd name="T11" fmla="*/ 0 h 494"/>
              <a:gd name="T12" fmla="*/ 387 w 387"/>
              <a:gd name="T13" fmla="*/ 494 h 494"/>
            </a:gdLst>
            <a:ahLst/>
            <a:cxnLst>
              <a:cxn ang="0">
                <a:pos x="T0" y="T1"/>
              </a:cxn>
              <a:cxn ang="0">
                <a:pos x="T2" y="T3"/>
              </a:cxn>
              <a:cxn ang="0">
                <a:pos x="T4" y="T5"/>
              </a:cxn>
              <a:cxn ang="0">
                <a:pos x="T6" y="T7"/>
              </a:cxn>
              <a:cxn ang="0">
                <a:pos x="T8" y="T9"/>
              </a:cxn>
              <a:cxn ang="0">
                <a:pos x="T10" y="T11"/>
              </a:cxn>
              <a:cxn ang="0">
                <a:pos x="T12" y="T13"/>
              </a:cxn>
            </a:cxnLst>
            <a:rect l="0" t="0" r="r" b="b"/>
            <a:pathLst>
              <a:path w="387" h="494">
                <a:moveTo>
                  <a:pt x="387" y="494"/>
                </a:moveTo>
                <a:lnTo>
                  <a:pt x="0" y="494"/>
                </a:lnTo>
                <a:lnTo>
                  <a:pt x="0" y="485"/>
                </a:lnTo>
                <a:lnTo>
                  <a:pt x="378" y="485"/>
                </a:lnTo>
                <a:lnTo>
                  <a:pt x="378" y="0"/>
                </a:lnTo>
                <a:lnTo>
                  <a:pt x="387" y="0"/>
                </a:lnTo>
                <a:lnTo>
                  <a:pt x="387" y="494"/>
                </a:lnTo>
                <a:close/>
              </a:path>
            </a:pathLst>
          </a:custGeom>
          <a:solidFill>
            <a:srgbClr val="F8300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54" tIns="60977" rIns="121954" bIns="60977"/>
          <a:lstStyle/>
          <a:p>
            <a:endParaRPr lang="zh-CN" altLang="en-US" sz="2100">
              <a:cs typeface="+mn-ea"/>
              <a:sym typeface="+mn-lt"/>
            </a:endParaRPr>
          </a:p>
        </p:txBody>
      </p:sp>
      <p:sp>
        <p:nvSpPr>
          <p:cNvPr id="114" name="Freeform 51"/>
          <p:cNvSpPr/>
          <p:nvPr>
            <p:custDataLst>
              <p:tags r:id="rId32"/>
            </p:custDataLst>
          </p:nvPr>
        </p:nvSpPr>
        <p:spPr bwMode="auto">
          <a:xfrm>
            <a:off x="7788466" y="4252849"/>
            <a:ext cx="1203073" cy="798100"/>
          </a:xfrm>
          <a:custGeom>
            <a:avLst/>
            <a:gdLst>
              <a:gd name="T0" fmla="*/ 681 w 681"/>
              <a:gd name="T1" fmla="*/ 452 h 452"/>
              <a:gd name="T2" fmla="*/ 0 w 681"/>
              <a:gd name="T3" fmla="*/ 452 h 452"/>
              <a:gd name="T4" fmla="*/ 0 w 681"/>
              <a:gd name="T5" fmla="*/ 442 h 452"/>
              <a:gd name="T6" fmla="*/ 671 w 681"/>
              <a:gd name="T7" fmla="*/ 442 h 452"/>
              <a:gd name="T8" fmla="*/ 671 w 681"/>
              <a:gd name="T9" fmla="*/ 0 h 452"/>
              <a:gd name="T10" fmla="*/ 681 w 681"/>
              <a:gd name="T11" fmla="*/ 0 h 452"/>
              <a:gd name="T12" fmla="*/ 681 w 681"/>
              <a:gd name="T13" fmla="*/ 452 h 452"/>
            </a:gdLst>
            <a:ahLst/>
            <a:cxnLst>
              <a:cxn ang="0">
                <a:pos x="T0" y="T1"/>
              </a:cxn>
              <a:cxn ang="0">
                <a:pos x="T2" y="T3"/>
              </a:cxn>
              <a:cxn ang="0">
                <a:pos x="T4" y="T5"/>
              </a:cxn>
              <a:cxn ang="0">
                <a:pos x="T6" y="T7"/>
              </a:cxn>
              <a:cxn ang="0">
                <a:pos x="T8" y="T9"/>
              </a:cxn>
              <a:cxn ang="0">
                <a:pos x="T10" y="T11"/>
              </a:cxn>
              <a:cxn ang="0">
                <a:pos x="T12" y="T13"/>
              </a:cxn>
            </a:cxnLst>
            <a:rect l="0" t="0" r="r" b="b"/>
            <a:pathLst>
              <a:path w="681" h="452">
                <a:moveTo>
                  <a:pt x="681" y="452"/>
                </a:moveTo>
                <a:lnTo>
                  <a:pt x="0" y="452"/>
                </a:lnTo>
                <a:lnTo>
                  <a:pt x="0" y="442"/>
                </a:lnTo>
                <a:lnTo>
                  <a:pt x="671" y="442"/>
                </a:lnTo>
                <a:lnTo>
                  <a:pt x="671" y="0"/>
                </a:lnTo>
                <a:lnTo>
                  <a:pt x="681" y="0"/>
                </a:lnTo>
                <a:lnTo>
                  <a:pt x="681" y="452"/>
                </a:lnTo>
                <a:close/>
              </a:path>
            </a:pathLst>
          </a:custGeom>
          <a:solidFill>
            <a:srgbClr val="A2B932"/>
          </a:solidFill>
          <a:ln>
            <a:noFill/>
          </a:ln>
        </p:spPr>
        <p:txBody>
          <a:bodyPr lIns="121954" tIns="60977" rIns="121954" bIns="60977"/>
          <a:lstStyle/>
          <a:p>
            <a:endParaRPr lang="zh-CN" altLang="en-US" sz="2100">
              <a:cs typeface="+mn-ea"/>
              <a:sym typeface="+mn-lt"/>
            </a:endParaRPr>
          </a:p>
        </p:txBody>
      </p:sp>
      <p:sp>
        <p:nvSpPr>
          <p:cNvPr id="115" name="Freeform 52"/>
          <p:cNvSpPr/>
          <p:nvPr>
            <p:custDataLst>
              <p:tags r:id="rId33"/>
            </p:custDataLst>
          </p:nvPr>
        </p:nvSpPr>
        <p:spPr bwMode="auto">
          <a:xfrm>
            <a:off x="5769210" y="2042183"/>
            <a:ext cx="646586" cy="467912"/>
          </a:xfrm>
          <a:custGeom>
            <a:avLst/>
            <a:gdLst>
              <a:gd name="T0" fmla="*/ 366 w 366"/>
              <a:gd name="T1" fmla="*/ 265 h 265"/>
              <a:gd name="T2" fmla="*/ 357 w 366"/>
              <a:gd name="T3" fmla="*/ 265 h 265"/>
              <a:gd name="T4" fmla="*/ 357 w 366"/>
              <a:gd name="T5" fmla="*/ 10 h 265"/>
              <a:gd name="T6" fmla="*/ 0 w 366"/>
              <a:gd name="T7" fmla="*/ 10 h 265"/>
              <a:gd name="T8" fmla="*/ 0 w 366"/>
              <a:gd name="T9" fmla="*/ 0 h 265"/>
              <a:gd name="T10" fmla="*/ 366 w 366"/>
              <a:gd name="T11" fmla="*/ 0 h 265"/>
              <a:gd name="T12" fmla="*/ 366 w 366"/>
              <a:gd name="T13" fmla="*/ 265 h 265"/>
            </a:gdLst>
            <a:ahLst/>
            <a:cxnLst>
              <a:cxn ang="0">
                <a:pos x="T0" y="T1"/>
              </a:cxn>
              <a:cxn ang="0">
                <a:pos x="T2" y="T3"/>
              </a:cxn>
              <a:cxn ang="0">
                <a:pos x="T4" y="T5"/>
              </a:cxn>
              <a:cxn ang="0">
                <a:pos x="T6" y="T7"/>
              </a:cxn>
              <a:cxn ang="0">
                <a:pos x="T8" y="T9"/>
              </a:cxn>
              <a:cxn ang="0">
                <a:pos x="T10" y="T11"/>
              </a:cxn>
              <a:cxn ang="0">
                <a:pos x="T12" y="T13"/>
              </a:cxn>
            </a:cxnLst>
            <a:rect l="0" t="0" r="r" b="b"/>
            <a:pathLst>
              <a:path w="366" h="265">
                <a:moveTo>
                  <a:pt x="366" y="265"/>
                </a:moveTo>
                <a:lnTo>
                  <a:pt x="357" y="265"/>
                </a:lnTo>
                <a:lnTo>
                  <a:pt x="357" y="10"/>
                </a:lnTo>
                <a:lnTo>
                  <a:pt x="0" y="10"/>
                </a:lnTo>
                <a:lnTo>
                  <a:pt x="0" y="0"/>
                </a:lnTo>
                <a:lnTo>
                  <a:pt x="366" y="0"/>
                </a:lnTo>
                <a:lnTo>
                  <a:pt x="366" y="265"/>
                </a:lnTo>
                <a:close/>
              </a:path>
            </a:pathLst>
          </a:custGeom>
          <a:solidFill>
            <a:srgbClr val="EBAC07"/>
          </a:solidFill>
          <a:ln>
            <a:noFill/>
          </a:ln>
        </p:spPr>
        <p:txBody>
          <a:bodyPr lIns="121954" tIns="60977" rIns="121954" bIns="60977"/>
          <a:lstStyle/>
          <a:p>
            <a:endParaRPr lang="zh-CN" altLang="en-US" sz="2100">
              <a:cs typeface="+mn-ea"/>
              <a:sym typeface="+mn-lt"/>
            </a:endParaRPr>
          </a:p>
        </p:txBody>
      </p:sp>
      <p:sp>
        <p:nvSpPr>
          <p:cNvPr id="116" name="Rectangle 53"/>
          <p:cNvSpPr>
            <a:spLocks noChangeArrowheads="1"/>
          </p:cNvSpPr>
          <p:nvPr>
            <p:custDataLst>
              <p:tags r:id="rId34"/>
            </p:custDataLst>
          </p:nvPr>
        </p:nvSpPr>
        <p:spPr bwMode="auto">
          <a:xfrm>
            <a:off x="3265900" y="3520079"/>
            <a:ext cx="704884" cy="15891"/>
          </a:xfrm>
          <a:prstGeom prst="rect">
            <a:avLst/>
          </a:prstGeom>
          <a:solidFill>
            <a:srgbClr val="A2B932"/>
          </a:solidFill>
          <a:ln>
            <a:noFill/>
          </a:ln>
        </p:spPr>
        <p:txBody>
          <a:bodyPr lIns="121954" tIns="60977" rIns="121954" bIns="60977"/>
          <a:lstStyle/>
          <a:p>
            <a:endParaRPr lang="zh-CN" altLang="en-US" sz="2100">
              <a:cs typeface="+mn-ea"/>
              <a:sym typeface="+mn-lt"/>
            </a:endParaRPr>
          </a:p>
        </p:txBody>
      </p:sp>
      <p:sp>
        <p:nvSpPr>
          <p:cNvPr id="117" name="Freeform 54"/>
          <p:cNvSpPr/>
          <p:nvPr>
            <p:custDataLst>
              <p:tags r:id="rId35"/>
            </p:custDataLst>
          </p:nvPr>
        </p:nvSpPr>
        <p:spPr bwMode="auto">
          <a:xfrm flipV="1">
            <a:off x="3970655" y="4871085"/>
            <a:ext cx="588010" cy="613410"/>
          </a:xfrm>
          <a:custGeom>
            <a:avLst/>
            <a:gdLst>
              <a:gd name="T0" fmla="*/ 333 w 333"/>
              <a:gd name="T1" fmla="*/ 300 h 300"/>
              <a:gd name="T2" fmla="*/ 0 w 333"/>
              <a:gd name="T3" fmla="*/ 300 h 300"/>
              <a:gd name="T4" fmla="*/ 0 w 333"/>
              <a:gd name="T5" fmla="*/ 0 h 300"/>
              <a:gd name="T6" fmla="*/ 9 w 333"/>
              <a:gd name="T7" fmla="*/ 0 h 300"/>
              <a:gd name="T8" fmla="*/ 9 w 333"/>
              <a:gd name="T9" fmla="*/ 290 h 300"/>
              <a:gd name="T10" fmla="*/ 333 w 333"/>
              <a:gd name="T11" fmla="*/ 290 h 300"/>
              <a:gd name="T12" fmla="*/ 333 w 333"/>
              <a:gd name="T13" fmla="*/ 300 h 300"/>
            </a:gdLst>
            <a:ahLst/>
            <a:cxnLst>
              <a:cxn ang="0">
                <a:pos x="T0" y="T1"/>
              </a:cxn>
              <a:cxn ang="0">
                <a:pos x="T2" y="T3"/>
              </a:cxn>
              <a:cxn ang="0">
                <a:pos x="T4" y="T5"/>
              </a:cxn>
              <a:cxn ang="0">
                <a:pos x="T6" y="T7"/>
              </a:cxn>
              <a:cxn ang="0">
                <a:pos x="T8" y="T9"/>
              </a:cxn>
              <a:cxn ang="0">
                <a:pos x="T10" y="T11"/>
              </a:cxn>
              <a:cxn ang="0">
                <a:pos x="T12" y="T13"/>
              </a:cxn>
            </a:cxnLst>
            <a:rect l="0" t="0" r="r" b="b"/>
            <a:pathLst>
              <a:path w="333" h="300">
                <a:moveTo>
                  <a:pt x="333" y="300"/>
                </a:moveTo>
                <a:lnTo>
                  <a:pt x="0" y="300"/>
                </a:lnTo>
                <a:lnTo>
                  <a:pt x="0" y="0"/>
                </a:lnTo>
                <a:lnTo>
                  <a:pt x="9" y="0"/>
                </a:lnTo>
                <a:lnTo>
                  <a:pt x="9" y="290"/>
                </a:lnTo>
                <a:lnTo>
                  <a:pt x="333" y="290"/>
                </a:lnTo>
                <a:lnTo>
                  <a:pt x="333" y="300"/>
                </a:lnTo>
                <a:close/>
              </a:path>
            </a:pathLst>
          </a:custGeom>
          <a:solidFill>
            <a:srgbClr val="F8300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54" tIns="60977" rIns="121954" bIns="60977"/>
          <a:lstStyle/>
          <a:p>
            <a:endParaRPr lang="zh-CN" altLang="en-US" sz="2100">
              <a:cs typeface="+mn-ea"/>
              <a:sym typeface="+mn-lt"/>
            </a:endParaRPr>
          </a:p>
        </p:txBody>
      </p:sp>
      <p:sp>
        <p:nvSpPr>
          <p:cNvPr id="119" name="Oval 56"/>
          <p:cNvSpPr>
            <a:spLocks noChangeArrowheads="1"/>
          </p:cNvSpPr>
          <p:nvPr>
            <p:custDataLst>
              <p:tags r:id="rId36"/>
            </p:custDataLst>
          </p:nvPr>
        </p:nvSpPr>
        <p:spPr bwMode="auto">
          <a:xfrm>
            <a:off x="5732111" y="2013933"/>
            <a:ext cx="70665" cy="70628"/>
          </a:xfrm>
          <a:prstGeom prst="ellipse">
            <a:avLst/>
          </a:prstGeom>
          <a:solidFill>
            <a:srgbClr val="EBAC07"/>
          </a:solidFill>
          <a:ln>
            <a:noFill/>
          </a:ln>
        </p:spPr>
        <p:txBody>
          <a:bodyPr lIns="121954" tIns="60977" rIns="121954" bIns="60977"/>
          <a:lstStyle/>
          <a:p>
            <a:endParaRPr lang="zh-CN" altLang="en-US" sz="2100">
              <a:cs typeface="+mn-ea"/>
              <a:sym typeface="+mn-lt"/>
            </a:endParaRPr>
          </a:p>
        </p:txBody>
      </p:sp>
      <p:sp>
        <p:nvSpPr>
          <p:cNvPr id="120" name="Oval 57"/>
          <p:cNvSpPr>
            <a:spLocks noChangeArrowheads="1"/>
          </p:cNvSpPr>
          <p:nvPr>
            <p:custDataLst>
              <p:tags r:id="rId37"/>
            </p:custDataLst>
          </p:nvPr>
        </p:nvSpPr>
        <p:spPr bwMode="auto">
          <a:xfrm>
            <a:off x="9280648" y="1842658"/>
            <a:ext cx="67132" cy="67097"/>
          </a:xfrm>
          <a:prstGeom prst="ellipse">
            <a:avLst/>
          </a:prstGeom>
          <a:solidFill>
            <a:srgbClr val="F8300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54" tIns="60977" rIns="121954" bIns="60977"/>
          <a:lstStyle/>
          <a:p>
            <a:endParaRPr lang="zh-CN" altLang="en-US" sz="2100">
              <a:cs typeface="+mn-ea"/>
              <a:sym typeface="+mn-lt"/>
            </a:endParaRPr>
          </a:p>
        </p:txBody>
      </p:sp>
      <p:sp>
        <p:nvSpPr>
          <p:cNvPr id="121" name="Oval 58"/>
          <p:cNvSpPr>
            <a:spLocks noChangeArrowheads="1"/>
          </p:cNvSpPr>
          <p:nvPr>
            <p:custDataLst>
              <p:tags r:id="rId38"/>
            </p:custDataLst>
          </p:nvPr>
        </p:nvSpPr>
        <p:spPr bwMode="auto">
          <a:xfrm>
            <a:off x="8949139" y="4224597"/>
            <a:ext cx="67132" cy="67097"/>
          </a:xfrm>
          <a:prstGeom prst="ellipse">
            <a:avLst/>
          </a:prstGeom>
          <a:solidFill>
            <a:srgbClr val="A2B932"/>
          </a:solidFill>
          <a:ln>
            <a:noFill/>
          </a:ln>
        </p:spPr>
        <p:txBody>
          <a:bodyPr lIns="121954" tIns="60977" rIns="121954" bIns="60977"/>
          <a:lstStyle/>
          <a:p>
            <a:endParaRPr lang="zh-CN" altLang="en-US" sz="2100">
              <a:cs typeface="+mn-ea"/>
              <a:sym typeface="+mn-lt"/>
            </a:endParaRPr>
          </a:p>
        </p:txBody>
      </p:sp>
      <p:sp>
        <p:nvSpPr>
          <p:cNvPr id="122" name="Oval 59"/>
          <p:cNvSpPr>
            <a:spLocks noChangeArrowheads="1"/>
          </p:cNvSpPr>
          <p:nvPr>
            <p:custDataLst>
              <p:tags r:id="rId39"/>
            </p:custDataLst>
          </p:nvPr>
        </p:nvSpPr>
        <p:spPr bwMode="auto">
          <a:xfrm>
            <a:off x="3235868" y="3495359"/>
            <a:ext cx="70665" cy="65331"/>
          </a:xfrm>
          <a:prstGeom prst="ellipse">
            <a:avLst/>
          </a:prstGeom>
          <a:solidFill>
            <a:srgbClr val="A2B932"/>
          </a:solidFill>
          <a:ln>
            <a:noFill/>
          </a:ln>
        </p:spPr>
        <p:txBody>
          <a:bodyPr lIns="121954" tIns="60977" rIns="121954" bIns="60977"/>
          <a:lstStyle/>
          <a:p>
            <a:endParaRPr lang="zh-CN" altLang="en-US" sz="2100">
              <a:cs typeface="+mn-ea"/>
              <a:sym typeface="+mn-lt"/>
            </a:endParaRPr>
          </a:p>
        </p:txBody>
      </p:sp>
      <p:sp>
        <p:nvSpPr>
          <p:cNvPr id="123" name="Oval 60"/>
          <p:cNvSpPr>
            <a:spLocks noChangeArrowheads="1"/>
          </p:cNvSpPr>
          <p:nvPr>
            <p:custDataLst>
              <p:tags r:id="rId40"/>
            </p:custDataLst>
          </p:nvPr>
        </p:nvSpPr>
        <p:spPr bwMode="auto">
          <a:xfrm>
            <a:off x="3946051" y="5414061"/>
            <a:ext cx="70665" cy="70628"/>
          </a:xfrm>
          <a:prstGeom prst="ellipse">
            <a:avLst/>
          </a:prstGeom>
          <a:solidFill>
            <a:srgbClr val="F8300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54" tIns="60977" rIns="121954" bIns="60977"/>
          <a:lstStyle/>
          <a:p>
            <a:endParaRPr lang="zh-CN" altLang="en-US" sz="2100">
              <a:cs typeface="+mn-ea"/>
              <a:sym typeface="+mn-lt"/>
            </a:endParaRPr>
          </a:p>
        </p:txBody>
      </p:sp>
      <p:sp>
        <p:nvSpPr>
          <p:cNvPr id="127" name="矩形 1"/>
          <p:cNvSpPr>
            <a:spLocks noChangeArrowheads="1"/>
          </p:cNvSpPr>
          <p:nvPr>
            <p:custDataLst>
              <p:tags r:id="rId41"/>
            </p:custDataLst>
          </p:nvPr>
        </p:nvSpPr>
        <p:spPr bwMode="auto">
          <a:xfrm>
            <a:off x="9366934" y="1758142"/>
            <a:ext cx="2584570" cy="1537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54" tIns="60977" rIns="121954" bIns="60977">
            <a:spAutoFit/>
          </a:bodyPr>
          <a:lstStyle/>
          <a:p>
            <a:pPr algn="just"/>
            <a:r>
              <a:rPr sz="2000" b="1">
                <a:solidFill>
                  <a:schemeClr val="tx1">
                    <a:lumMod val="65000"/>
                    <a:lumOff val="35000"/>
                  </a:schemeClr>
                </a:solidFill>
                <a:cs typeface="+mn-ea"/>
                <a:sym typeface="+mn-lt"/>
              </a:rPr>
              <a:t>指导决策：</a:t>
            </a:r>
            <a:r>
              <a:rPr sz="1800">
                <a:solidFill>
                  <a:schemeClr val="tx1">
                    <a:lumMod val="65000"/>
                    <a:lumOff val="35000"/>
                  </a:schemeClr>
                </a:solidFill>
                <a:cs typeface="+mn-ea"/>
                <a:sym typeface="+mn-lt"/>
              </a:rPr>
              <a:t>数据运营人员需要将数据分析结论转化为业务行动指南或战略建议，为企业决策提供支持。</a:t>
            </a:r>
            <a:endParaRPr sz="1800">
              <a:solidFill>
                <a:schemeClr val="tx1">
                  <a:lumMod val="65000"/>
                  <a:lumOff val="35000"/>
                </a:schemeClr>
              </a:solidFill>
              <a:cs typeface="+mn-ea"/>
              <a:sym typeface="+mn-lt"/>
            </a:endParaRPr>
          </a:p>
        </p:txBody>
      </p:sp>
      <p:sp>
        <p:nvSpPr>
          <p:cNvPr id="129" name="矩形 1"/>
          <p:cNvSpPr>
            <a:spLocks noChangeArrowheads="1"/>
          </p:cNvSpPr>
          <p:nvPr>
            <p:custDataLst>
              <p:tags r:id="rId42"/>
            </p:custDataLst>
          </p:nvPr>
        </p:nvSpPr>
        <p:spPr bwMode="auto">
          <a:xfrm>
            <a:off x="1104900" y="1374140"/>
            <a:ext cx="464693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54" tIns="60977" rIns="121954" bIns="60977">
            <a:spAutoFit/>
          </a:bodyPr>
          <a:lstStyle/>
          <a:p>
            <a:pPr algn="just"/>
            <a:r>
              <a:rPr sz="2000" b="1" dirty="0">
                <a:solidFill>
                  <a:schemeClr val="tx1">
                    <a:lumMod val="65000"/>
                    <a:lumOff val="35000"/>
                  </a:schemeClr>
                </a:solidFill>
                <a:cs typeface="+mn-ea"/>
                <a:sym typeface="+mn-lt"/>
              </a:rPr>
              <a:t>监测数据质量：</a:t>
            </a:r>
            <a:r>
              <a:rPr sz="1800" dirty="0">
                <a:solidFill>
                  <a:schemeClr val="tx1">
                    <a:lumMod val="65000"/>
                    <a:lumOff val="35000"/>
                  </a:schemeClr>
                </a:solidFill>
                <a:cs typeface="+mn-ea"/>
                <a:sym typeface="+mn-lt"/>
              </a:rPr>
              <a:t>数据运营人员需要定期监测数据，一方面确保数据的正确性，另一方面确保能够通过数据及时发现运营中出现的问题。</a:t>
            </a:r>
            <a:endParaRPr sz="1800" dirty="0">
              <a:solidFill>
                <a:schemeClr val="tx1">
                  <a:lumMod val="65000"/>
                  <a:lumOff val="35000"/>
                </a:schemeClr>
              </a:solidFill>
              <a:cs typeface="+mn-ea"/>
              <a:sym typeface="+mn-lt"/>
            </a:endParaRPr>
          </a:p>
        </p:txBody>
      </p:sp>
      <p:sp>
        <p:nvSpPr>
          <p:cNvPr id="131" name="矩形 1"/>
          <p:cNvSpPr>
            <a:spLocks noChangeArrowheads="1"/>
          </p:cNvSpPr>
          <p:nvPr>
            <p:custDataLst>
              <p:tags r:id="rId43"/>
            </p:custDataLst>
          </p:nvPr>
        </p:nvSpPr>
        <p:spPr bwMode="auto">
          <a:xfrm>
            <a:off x="377825" y="5152390"/>
            <a:ext cx="3618230" cy="1537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54" tIns="60977" rIns="121954" bIns="60977">
            <a:spAutoFit/>
          </a:bodyPr>
          <a:lstStyle/>
          <a:p>
            <a:pPr algn="just"/>
            <a:r>
              <a:rPr sz="2000" b="1">
                <a:solidFill>
                  <a:schemeClr val="tx1">
                    <a:lumMod val="65000"/>
                    <a:lumOff val="35000"/>
                  </a:schemeClr>
                </a:solidFill>
                <a:cs typeface="+mn-ea"/>
                <a:sym typeface="+mn-lt"/>
              </a:rPr>
              <a:t>分析数据：</a:t>
            </a:r>
            <a:r>
              <a:rPr sz="1800">
                <a:solidFill>
                  <a:schemeClr val="tx1">
                    <a:lumMod val="65000"/>
                    <a:lumOff val="35000"/>
                  </a:schemeClr>
                </a:solidFill>
                <a:cs typeface="+mn-ea"/>
                <a:sym typeface="+mn-lt"/>
              </a:rPr>
              <a:t>数据运营人员需要进行数据分析、数据挖掘和数据可视化等工作，将数据反映出的有价值的信息提取出来，为企业制订合理有效的运营策略提供保障。</a:t>
            </a:r>
            <a:endParaRPr sz="1800">
              <a:solidFill>
                <a:schemeClr val="tx1">
                  <a:lumMod val="65000"/>
                  <a:lumOff val="35000"/>
                </a:schemeClr>
              </a:solidFill>
              <a:cs typeface="+mn-ea"/>
              <a:sym typeface="+mn-lt"/>
            </a:endParaRPr>
          </a:p>
        </p:txBody>
      </p:sp>
      <p:sp>
        <p:nvSpPr>
          <p:cNvPr id="135" name="矩形 1"/>
          <p:cNvSpPr>
            <a:spLocks noChangeArrowheads="1"/>
          </p:cNvSpPr>
          <p:nvPr>
            <p:custDataLst>
              <p:tags r:id="rId44"/>
            </p:custDataLst>
          </p:nvPr>
        </p:nvSpPr>
        <p:spPr bwMode="auto">
          <a:xfrm>
            <a:off x="245745" y="3056890"/>
            <a:ext cx="2989580" cy="181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54" tIns="60977" rIns="121954" bIns="60977">
            <a:spAutoFit/>
          </a:bodyPr>
          <a:lstStyle/>
          <a:p>
            <a:pPr algn="just"/>
            <a:r>
              <a:rPr sz="2000" b="1">
                <a:solidFill>
                  <a:schemeClr val="tx1">
                    <a:lumMod val="65000"/>
                    <a:lumOff val="35000"/>
                  </a:schemeClr>
                </a:solidFill>
                <a:cs typeface="+mn-ea"/>
                <a:sym typeface="+mn-lt"/>
              </a:rPr>
              <a:t>采集、整合和清洗数据：</a:t>
            </a:r>
            <a:r>
              <a:rPr sz="1800">
                <a:solidFill>
                  <a:schemeClr val="tx1">
                    <a:lumMod val="65000"/>
                    <a:lumOff val="35000"/>
                  </a:schemeClr>
                </a:solidFill>
                <a:cs typeface="+mn-ea"/>
                <a:sym typeface="+mn-lt"/>
              </a:rPr>
              <a:t>数据运营人员需要采集并整合来自多个渠道的数据，同时还需要清洗这些数据，为后续的分析工作提供高质量的数据源。</a:t>
            </a:r>
            <a:endParaRPr sz="1800">
              <a:solidFill>
                <a:schemeClr val="tx1">
                  <a:lumMod val="65000"/>
                  <a:lumOff val="35000"/>
                </a:schemeClr>
              </a:solidFill>
              <a:cs typeface="+mn-ea"/>
              <a:sym typeface="+mn-lt"/>
            </a:endParaRPr>
          </a:p>
        </p:txBody>
      </p:sp>
      <p:sp>
        <p:nvSpPr>
          <p:cNvPr id="137" name="矩形 1"/>
          <p:cNvSpPr>
            <a:spLocks noChangeArrowheads="1"/>
          </p:cNvSpPr>
          <p:nvPr>
            <p:custDataLst>
              <p:tags r:id="rId45"/>
            </p:custDataLst>
          </p:nvPr>
        </p:nvSpPr>
        <p:spPr bwMode="auto">
          <a:xfrm>
            <a:off x="8982710" y="4115435"/>
            <a:ext cx="2855595" cy="181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54" tIns="60977" rIns="121954" bIns="60977">
            <a:spAutoFit/>
          </a:bodyPr>
          <a:lstStyle/>
          <a:p>
            <a:pPr algn="just"/>
            <a:r>
              <a:rPr sz="2000" b="1">
                <a:solidFill>
                  <a:schemeClr val="tx1">
                    <a:lumMod val="65000"/>
                    <a:lumOff val="35000"/>
                  </a:schemeClr>
                </a:solidFill>
                <a:cs typeface="+mn-ea"/>
                <a:sym typeface="+mn-lt"/>
              </a:rPr>
              <a:t>参与数据应用开发：</a:t>
            </a:r>
            <a:r>
              <a:rPr sz="1800">
                <a:solidFill>
                  <a:schemeClr val="tx1">
                    <a:lumMod val="65000"/>
                    <a:lumOff val="35000"/>
                  </a:schemeClr>
                </a:solidFill>
                <a:cs typeface="+mn-ea"/>
                <a:sym typeface="+mn-lt"/>
              </a:rPr>
              <a:t>数据运营人员需要协同开发人员，将数据挖掘算法和数据分析结果嵌入企业的应用程序中，更加精准且高效地完成数据分析任务。</a:t>
            </a:r>
            <a:endParaRPr sz="1800">
              <a:solidFill>
                <a:schemeClr val="tx1">
                  <a:lumMod val="65000"/>
                  <a:lumOff val="3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9"/>
          <p:cNvSpPr>
            <a:spLocks noChangeArrowheads="1"/>
          </p:cNvSpPr>
          <p:nvPr>
            <p:custDataLst>
              <p:tags r:id="rId1"/>
            </p:custDataLst>
          </p:nvPr>
        </p:nvSpPr>
        <p:spPr bwMode="auto">
          <a:xfrm>
            <a:off x="926759" y="1557701"/>
            <a:ext cx="96837" cy="155575"/>
          </a:xfrm>
          <a:prstGeom prst="ellipse">
            <a:avLst/>
          </a:pr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buFontTx/>
              <a:buNone/>
            </a:pPr>
            <a:endParaRPr lang="zh-CN" altLang="en-US">
              <a:solidFill>
                <a:srgbClr val="FFFFFF"/>
              </a:solidFill>
              <a:latin typeface="Arial Narrow" panose="020B0606020202030204" pitchFamily="34" charset="0"/>
              <a:ea typeface="微软雅黑" panose="020B0503020204020204" pitchFamily="34" charset="-122"/>
            </a:endParaRPr>
          </a:p>
        </p:txBody>
      </p:sp>
      <p:sp>
        <p:nvSpPr>
          <p:cNvPr id="20" name="椭圆 4"/>
          <p:cNvSpPr>
            <a:spLocks noChangeArrowheads="1"/>
          </p:cNvSpPr>
          <p:nvPr>
            <p:custDataLst>
              <p:tags r:id="rId2"/>
            </p:custDataLst>
          </p:nvPr>
        </p:nvSpPr>
        <p:spPr bwMode="auto">
          <a:xfrm>
            <a:off x="928346" y="6401799"/>
            <a:ext cx="96838" cy="157162"/>
          </a:xfrm>
          <a:prstGeom prst="ellipse">
            <a:avLst/>
          </a:pr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buFontTx/>
              <a:buNone/>
            </a:pPr>
            <a:endParaRPr lang="zh-CN" altLang="en-US">
              <a:solidFill>
                <a:srgbClr val="FFFFFF"/>
              </a:solidFill>
              <a:latin typeface="Arial Narrow" panose="020B0606020202030204" pitchFamily="34" charset="0"/>
              <a:ea typeface="微软雅黑" panose="020B0503020204020204" pitchFamily="34" charset="-122"/>
            </a:endParaRPr>
          </a:p>
        </p:txBody>
      </p:sp>
      <p:sp>
        <p:nvSpPr>
          <p:cNvPr id="26" name="矩形 25"/>
          <p:cNvSpPr>
            <a:spLocks noChangeArrowheads="1"/>
          </p:cNvSpPr>
          <p:nvPr>
            <p:custDataLst>
              <p:tags r:id="rId3"/>
            </p:custDataLst>
          </p:nvPr>
        </p:nvSpPr>
        <p:spPr bwMode="auto">
          <a:xfrm>
            <a:off x="466090" y="1633220"/>
            <a:ext cx="11135360" cy="4829175"/>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248000" rIns="252000" anchor="ctr"/>
          <a:lstStyle/>
          <a:p>
            <a:pPr algn="just">
              <a:lnSpc>
                <a:spcPct val="130000"/>
              </a:lnSpc>
              <a:spcBef>
                <a:spcPts val="600"/>
              </a:spcBef>
              <a:spcAft>
                <a:spcPts val="600"/>
              </a:spcAft>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圆角矩形 15"/>
          <p:cNvSpPr>
            <a:spLocks noChangeArrowheads="1"/>
          </p:cNvSpPr>
          <p:nvPr>
            <p:custDataLst>
              <p:tags r:id="rId4"/>
            </p:custDataLst>
          </p:nvPr>
        </p:nvSpPr>
        <p:spPr bwMode="auto">
          <a:xfrm>
            <a:off x="953770" y="1557655"/>
            <a:ext cx="494030" cy="5001260"/>
          </a:xfrm>
          <a:custGeom>
            <a:avLst/>
            <a:gdLst>
              <a:gd name="T0" fmla="*/ 26979 w 738285"/>
              <a:gd name="T1" fmla="*/ 55318 h 4248500"/>
              <a:gd name="T2" fmla="*/ 3735 w 738285"/>
              <a:gd name="T3" fmla="*/ 4 h 4248500"/>
              <a:gd name="T4" fmla="*/ 188486 w 738285"/>
              <a:gd name="T5" fmla="*/ 4 h 4248500"/>
              <a:gd name="T6" fmla="*/ 220788 w 738285"/>
              <a:gd name="T7" fmla="*/ 40895 h 4248500"/>
              <a:gd name="T8" fmla="*/ 220788 w 738285"/>
              <a:gd name="T9" fmla="*/ 1567472 h 4248500"/>
              <a:gd name="T10" fmla="*/ 188486 w 738285"/>
              <a:gd name="T11" fmla="*/ 1608364 h 4248500"/>
              <a:gd name="T12" fmla="*/ 10856 w 738285"/>
              <a:gd name="T13" fmla="*/ 1608364 h 4248500"/>
              <a:gd name="T14" fmla="*/ 26979 w 738285"/>
              <a:gd name="T15" fmla="*/ 1567472 h 4248500"/>
              <a:gd name="T16" fmla="*/ 26979 w 738285"/>
              <a:gd name="T17" fmla="*/ 55318 h 42485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8285"/>
              <a:gd name="T28" fmla="*/ 0 h 4248500"/>
              <a:gd name="T29" fmla="*/ 738285 w 738285"/>
              <a:gd name="T30" fmla="*/ 4248500 h 42485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chemeClr val="accent2"/>
          </a:solidFill>
          <a:ln>
            <a:noFill/>
          </a:ln>
        </p:spPr>
        <p:txBody>
          <a:bodyPr vert="eaVert" lIns="72000" tIns="0" rIns="0" bIns="0"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1708785" y="1791335"/>
            <a:ext cx="9660255" cy="4522470"/>
          </a:xfrm>
          <a:prstGeom prst="rect">
            <a:avLst/>
          </a:prstGeom>
          <a:noFill/>
        </p:spPr>
        <p:txBody>
          <a:bodyPr wrap="square" rtlCol="0">
            <a:noAutofit/>
          </a:bodyPr>
          <a:lstStyle/>
          <a:p>
            <a:r>
              <a:rPr lang="zh-CN" altLang="en-US">
                <a:solidFill>
                  <a:schemeClr val="tx1">
                    <a:lumMod val="85000"/>
                    <a:lumOff val="15000"/>
                  </a:schemeClr>
                </a:solidFill>
                <a:sym typeface="+mn-ea"/>
              </a:rPr>
              <a:t>成为一名合格的数据运营人员，应当具备以下基本素质。</a:t>
            </a:r>
            <a:endParaRPr lang="zh-CN" altLang="en-US">
              <a:solidFill>
                <a:schemeClr val="tx1">
                  <a:lumMod val="85000"/>
                  <a:lumOff val="15000"/>
                </a:schemeClr>
              </a:solidFill>
            </a:endParaRPr>
          </a:p>
          <a:p>
            <a:pPr indent="0" fontAlgn="auto">
              <a:lnSpc>
                <a:spcPct val="150000"/>
              </a:lnSpc>
            </a:pPr>
            <a:r>
              <a:rPr lang="zh-CN" altLang="en-US" sz="2000">
                <a:solidFill>
                  <a:schemeClr val="tx1">
                    <a:lumMod val="85000"/>
                    <a:lumOff val="15000"/>
                  </a:schemeClr>
                </a:solidFill>
              </a:rPr>
              <a:t>（1）熟练掌握数据分析和挖掘的方法，熟悉各种数据分析工具和技术的应用。</a:t>
            </a:r>
            <a:endParaRPr lang="zh-CN" altLang="en-US" sz="2000">
              <a:solidFill>
                <a:schemeClr val="tx1">
                  <a:lumMod val="85000"/>
                  <a:lumOff val="15000"/>
                </a:schemeClr>
              </a:solidFill>
            </a:endParaRPr>
          </a:p>
          <a:p>
            <a:pPr indent="0" fontAlgn="auto">
              <a:lnSpc>
                <a:spcPct val="150000"/>
              </a:lnSpc>
            </a:pPr>
            <a:r>
              <a:rPr lang="zh-CN" altLang="en-US" sz="2000">
                <a:solidFill>
                  <a:schemeClr val="tx1">
                    <a:lumMod val="85000"/>
                    <a:lumOff val="15000"/>
                  </a:schemeClr>
                </a:solidFill>
              </a:rPr>
              <a:t>（2）具备良好的沟通能力和团队合作精神，能够有效地与其他部门协调和交流。</a:t>
            </a:r>
            <a:endParaRPr lang="zh-CN" altLang="en-US" sz="2000">
              <a:solidFill>
                <a:schemeClr val="tx1">
                  <a:lumMod val="85000"/>
                  <a:lumOff val="15000"/>
                </a:schemeClr>
              </a:solidFill>
            </a:endParaRPr>
          </a:p>
          <a:p>
            <a:pPr indent="0" fontAlgn="auto">
              <a:lnSpc>
                <a:spcPct val="150000"/>
              </a:lnSpc>
            </a:pPr>
            <a:r>
              <a:rPr lang="zh-CN" altLang="en-US" sz="2000">
                <a:solidFill>
                  <a:schemeClr val="tx1">
                    <a:lumMod val="85000"/>
                    <a:lumOff val="15000"/>
                  </a:schemeClr>
                </a:solidFill>
              </a:rPr>
              <a:t>（3）对市场和商品有深入了解，能够从数据分析角度提出有见地的建议和决策指导。</a:t>
            </a:r>
            <a:endParaRPr lang="zh-CN" altLang="en-US" sz="2000">
              <a:solidFill>
                <a:schemeClr val="tx1">
                  <a:lumMod val="85000"/>
                  <a:lumOff val="15000"/>
                </a:schemeClr>
              </a:solidFill>
            </a:endParaRPr>
          </a:p>
          <a:p>
            <a:pPr indent="0" fontAlgn="auto">
              <a:lnSpc>
                <a:spcPct val="150000"/>
              </a:lnSpc>
            </a:pPr>
            <a:r>
              <a:rPr lang="zh-CN" altLang="en-US" sz="2000">
                <a:solidFill>
                  <a:schemeClr val="tx1">
                    <a:lumMod val="85000"/>
                    <a:lumOff val="15000"/>
                  </a:schemeClr>
                </a:solidFill>
              </a:rPr>
              <a:t>（4）具备较强的逻辑思维和问题解决能力，能够处理海量数据，并提炼出关键信息来支持业务决策。</a:t>
            </a:r>
            <a:endParaRPr lang="zh-CN" altLang="en-US" sz="2000">
              <a:solidFill>
                <a:schemeClr val="tx1">
                  <a:lumMod val="85000"/>
                  <a:lumOff val="15000"/>
                </a:schemeClr>
              </a:solidFill>
            </a:endParaRPr>
          </a:p>
          <a:p>
            <a:pPr indent="0" fontAlgn="auto">
              <a:lnSpc>
                <a:spcPct val="150000"/>
              </a:lnSpc>
            </a:pPr>
            <a:r>
              <a:rPr lang="zh-CN" altLang="en-US" sz="2000">
                <a:solidFill>
                  <a:schemeClr val="tx1">
                    <a:lumMod val="85000"/>
                    <a:lumOff val="15000"/>
                  </a:schemeClr>
                </a:solidFill>
              </a:rPr>
              <a:t>（5）具备高度的严谨性，在数据分析的每一步都要认真仔细地处理，以确保分析结果准确无误。</a:t>
            </a:r>
            <a:endParaRPr lang="zh-CN" altLang="en-US" sz="2000">
              <a:solidFill>
                <a:schemeClr val="tx1">
                  <a:lumMod val="85000"/>
                  <a:lumOff val="15000"/>
                </a:schemeClr>
              </a:solidFill>
            </a:endParaRPr>
          </a:p>
          <a:p>
            <a:pPr indent="0" fontAlgn="auto">
              <a:lnSpc>
                <a:spcPct val="150000"/>
              </a:lnSpc>
            </a:pPr>
            <a:r>
              <a:rPr lang="zh-CN" altLang="en-US" sz="2000">
                <a:solidFill>
                  <a:schemeClr val="tx1">
                    <a:lumMod val="85000"/>
                    <a:lumOff val="15000"/>
                  </a:schemeClr>
                </a:solidFill>
              </a:rPr>
              <a:t>（6）具备不断学习新的数据分析技术和业务知识的探索精神，以便更好地应对快速变化的市场和技术环境。</a:t>
            </a:r>
            <a:endParaRPr lang="zh-CN" altLang="en-US" sz="2000">
              <a:solidFill>
                <a:schemeClr val="tx1">
                  <a:lumMod val="85000"/>
                  <a:lumOff val="15000"/>
                </a:schemeClr>
              </a:solidFill>
            </a:endParaRPr>
          </a:p>
        </p:txBody>
      </p:sp>
      <p:sp>
        <p:nvSpPr>
          <p:cNvPr id="6" name="标题 5"/>
          <p:cNvSpPr>
            <a:spLocks noGrp="1"/>
          </p:cNvSpPr>
          <p:nvPr>
            <p:ph type="title"/>
            <p:custDataLst>
              <p:tags r:id="rId5"/>
            </p:custDataLst>
          </p:nvPr>
        </p:nvSpPr>
        <p:spPr/>
        <p:txBody>
          <a:bodyPr/>
          <a:lstStyle/>
          <a:p>
            <a:r>
              <a:rPr lang="zh-CN" altLang="en-US">
                <a:latin typeface="+mn-lt"/>
                <a:ea typeface="+mn-ea"/>
                <a:cs typeface="+mn-ea"/>
                <a:sym typeface="+mn-lt"/>
              </a:rPr>
              <a:t>三、数据运营人员的岗位职责和基本素养</a:t>
            </a:r>
            <a:endParaRPr lang="zh-CN" altLang="en-US">
              <a:latin typeface="+mn-lt"/>
              <a:ea typeface="+mn-ea"/>
              <a:cs typeface="+mn-ea"/>
              <a:sym typeface="+mn-lt"/>
            </a:endParaRPr>
          </a:p>
        </p:txBody>
      </p:sp>
      <p:sp>
        <p:nvSpPr>
          <p:cNvPr id="7" name="文本框 5"/>
          <p:cNvSpPr txBox="1">
            <a:spLocks noChangeArrowheads="1"/>
          </p:cNvSpPr>
          <p:nvPr>
            <p:custDataLst>
              <p:tags r:id="rId6"/>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相关知识</a:t>
            </a:r>
            <a:endParaRPr lang="zh-CN" altLang="en-US" sz="2400" b="1" dirty="0" smtClean="0">
              <a:solidFill>
                <a:schemeClr val="accent1"/>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tags/tag1.xml><?xml version="1.0" encoding="utf-8"?>
<p:tagLst xmlns:p="http://schemas.openxmlformats.org/presentationml/2006/main">
  <p:tag name="MH" val="20160427150712"/>
  <p:tag name="MH_LIBRARY" val="CONTENTS"/>
  <p:tag name="MH_TYPE" val="ENTRY"/>
  <p:tag name="ID" val="545818"/>
  <p:tag name="MH_ORDER" val="1"/>
</p:tagLst>
</file>

<file path=ppt/tags/tag10.xml><?xml version="1.0" encoding="utf-8"?>
<p:tagLst xmlns:p="http://schemas.openxmlformats.org/presentationml/2006/main">
  <p:tag name="KSO_WM_BEAUTIFY_FLAG" val=""/>
  <p:tag name="KSO_WM_DIAGRAM_VIRTUALLY_FRAME" val="{&quot;height&quot;:296.21244094488185,&quot;left&quot;:52.49141732283465,&quot;top&quot;:143.54535433070868,&quot;width&quot;:852.9231496062991}"/>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 name="KSO_WM_DIAGRAM_VIRTUALLY_FRAME" val="{&quot;height&quot;:296.21244094488185,&quot;left&quot;:52.49141732283465,&quot;top&quot;:143.54535433070868,&quot;width&quot;:852.9231496062991}"/>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 name="KSO_WM_DIAGRAM_VIRTUALLY_FRAME" val="{&quot;height&quot;:296.21244094488185,&quot;left&quot;:52.49141732283465,&quot;top&quot;:143.54535433070868,&quot;width&quot;:852.9231496062991}"/>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 name="KSO_WM_DIAGRAM_VIRTUALLY_FRAME" val="{&quot;height&quot;:296.21244094488185,&quot;left&quot;:52.49141732283465,&quot;top&quot;:143.54535433070868,&quot;width&quot;:852.9231496062991}"/>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MH" val="20160427150712"/>
  <p:tag name="MH_LIBRARY" val="CONTENTS"/>
  <p:tag name="MH_TYPE" val="ENTRY"/>
  <p:tag name="ID" val="545818"/>
  <p:tag name="MH_ORDER" val="1"/>
  <p:tag name="KSO_WM_BEAUTIFY_FLAG" val=""/>
</p:tagLst>
</file>

<file path=ppt/tags/tag136.xml><?xml version="1.0" encoding="utf-8"?>
<p:tagLst xmlns:p="http://schemas.openxmlformats.org/presentationml/2006/main">
  <p:tag name="MH" val="20160427150712"/>
  <p:tag name="MH_LIBRARY" val="CONTENTS"/>
  <p:tag name="MH_TYPE" val="NUMBER"/>
  <p:tag name="ID" val="545818"/>
  <p:tag name="MH_ORDER" val="1"/>
  <p:tag name="KSO_WM_BEAUTIFY_FLAG" val=""/>
</p:tagLst>
</file>

<file path=ppt/tags/tag137.xml><?xml version="1.0" encoding="utf-8"?>
<p:tagLst xmlns:p="http://schemas.openxmlformats.org/presentationml/2006/main">
  <p:tag name="MH" val="20160427150712"/>
  <p:tag name="MH_LIBRARY" val="CONTENTS"/>
  <p:tag name="MH_TYPE" val="ENTRY"/>
  <p:tag name="ID" val="545818"/>
  <p:tag name="MH_ORDER" val="2"/>
  <p:tag name="KSO_WM_BEAUTIFY_FLAG" val=""/>
</p:tagLst>
</file>

<file path=ppt/tags/tag138.xml><?xml version="1.0" encoding="utf-8"?>
<p:tagLst xmlns:p="http://schemas.openxmlformats.org/presentationml/2006/main">
  <p:tag name="MH" val="20160427150712"/>
  <p:tag name="MH_LIBRARY" val="CONTENTS"/>
  <p:tag name="MH_TYPE" val="NUMBER"/>
  <p:tag name="ID" val="545818"/>
  <p:tag name="MH_ORDER" val="1"/>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 name="KSO_WM_DIAGRAM_VIRTUALLY_FRAME" val="{&quot;height&quot;:296.21244094488185,&quot;left&quot;:52.49141732283465,&quot;top&quot;:143.54535433070868,&quot;width&quot;:852.9231496062991}"/>
</p:tagLst>
</file>

<file path=ppt/tags/tag140.xml><?xml version="1.0" encoding="utf-8"?>
<p:tagLst xmlns:p="http://schemas.openxmlformats.org/presentationml/2006/main">
  <p:tag name="MH" val="20160427150712"/>
  <p:tag name="MH_LIBRARY" val="CONTENTS"/>
  <p:tag name="MH_TYPE" val="ENTRY"/>
  <p:tag name="ID" val="545818"/>
  <p:tag name="MH_ORDER" val="2"/>
  <p:tag name="KSO_WM_BEAUTIFY_FLAG" val=""/>
</p:tagLst>
</file>

<file path=ppt/tags/tag141.xml><?xml version="1.0" encoding="utf-8"?>
<p:tagLst xmlns:p="http://schemas.openxmlformats.org/presentationml/2006/main">
  <p:tag name="MH" val="20160427150712"/>
  <p:tag name="MH_LIBRARY" val="CONTENTS"/>
  <p:tag name="MH_TYPE" val="NUMBER"/>
  <p:tag name="ID" val="545818"/>
  <p:tag name="MH_ORDER" val="1"/>
  <p:tag name="KSO_WM_BEAUTIFY_FLAG" val=""/>
</p:tagLst>
</file>

<file path=ppt/tags/tag142.xml><?xml version="1.0" encoding="utf-8"?>
<p:tagLst xmlns:p="http://schemas.openxmlformats.org/presentationml/2006/main">
  <p:tag name="MH" val="20160427150712"/>
  <p:tag name="MH_LIBRARY" val="CONTENTS"/>
  <p:tag name="MH_TYPE" val="ENTRY"/>
  <p:tag name="ID" val="545818"/>
  <p:tag name="MH_ORDER" val="2"/>
  <p:tag name="KSO_WM_BEAUTIFY_FLAG" val=""/>
</p:tagLst>
</file>

<file path=ppt/tags/tag143.xml><?xml version="1.0" encoding="utf-8"?>
<p:tagLst xmlns:p="http://schemas.openxmlformats.org/presentationml/2006/main">
  <p:tag name="MH" val="20160427150712"/>
  <p:tag name="MH_LIBRARY" val="CONTENTS"/>
  <p:tag name="MH_TYPE" val="NUMBER"/>
  <p:tag name="ID" val="545818"/>
  <p:tag name="MH_ORDER" val="1"/>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 name="KSO_WM_DIAGRAM_VIRTUALLY_FRAME" val="{&quot;height&quot;:296.21244094488185,&quot;left&quot;:52.49141732283465,&quot;top&quot;:143.54535433070868,&quot;width&quot;:852.9231496062991}"/>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 name="KSO_WM_DIAGRAM_VIRTUALLY_FRAME" val="{&quot;height&quot;:296.21244094488185,&quot;left&quot;:52.49141732283465,&quot;top&quot;:143.54535433070868,&quot;width&quot;:852.9231496062991}"/>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 name="KSO_WM_DIAGRAM_VIRTUALLY_FRAME" val="{&quot;height&quot;:296.21244094488185,&quot;left&quot;:52.49141732283465,&quot;top&quot;:143.54535433070868,&quot;width&quot;:852.9231496062991}"/>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 name="KSO_WM_DIAGRAM_VIRTUALLY_FRAME" val="{&quot;height&quot;:296.21244094488185,&quot;left&quot;:52.49141732283465,&quot;top&quot;:143.54535433070868,&quot;width&quot;:852.9231496062991}"/>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MH" val="20160427150712"/>
  <p:tag name="MH_LIBRARY" val="CONTENTS"/>
  <p:tag name="MH_TYPE" val="ENTRY"/>
  <p:tag name="ID" val="545818"/>
  <p:tag name="MH_ORDER" val="1"/>
  <p:tag name="KSO_WM_BEAUTIFY_FLAG" val=""/>
</p:tagLst>
</file>

<file path=ppt/tags/tag188.xml><?xml version="1.0" encoding="utf-8"?>
<p:tagLst xmlns:p="http://schemas.openxmlformats.org/presentationml/2006/main">
  <p:tag name="MH" val="20160427150712"/>
  <p:tag name="MH_LIBRARY" val="CONTENTS"/>
  <p:tag name="MH_TYPE" val="NUMBER"/>
  <p:tag name="ID" val="545818"/>
  <p:tag name="MH_ORDER" val="1"/>
  <p:tag name="KSO_WM_BEAUTIFY_FLAG" val=""/>
</p:tagLst>
</file>

<file path=ppt/tags/tag189.xml><?xml version="1.0" encoding="utf-8"?>
<p:tagLst xmlns:p="http://schemas.openxmlformats.org/presentationml/2006/main">
  <p:tag name="MH" val="20160427150712"/>
  <p:tag name="MH_LIBRARY" val="CONTENTS"/>
  <p:tag name="MH_TYPE" val="ENTRY"/>
  <p:tag name="ID" val="545818"/>
  <p:tag name="MH_ORDER" val="2"/>
  <p:tag name="KSO_WM_BEAUTIFY_FLAG" val=""/>
</p:tagLst>
</file>

<file path=ppt/tags/tag19.xml><?xml version="1.0" encoding="utf-8"?>
<p:tagLst xmlns:p="http://schemas.openxmlformats.org/presentationml/2006/main">
  <p:tag name="KSO_WM_BEAUTIFY_FLAG" val=""/>
  <p:tag name="KSO_WM_DIAGRAM_VIRTUALLY_FRAME" val="{&quot;height&quot;:296.21244094488185,&quot;left&quot;:52.49141732283465,&quot;top&quot;:143.54535433070868,&quot;width&quot;:852.9231496062991}"/>
</p:tagLst>
</file>

<file path=ppt/tags/tag190.xml><?xml version="1.0" encoding="utf-8"?>
<p:tagLst xmlns:p="http://schemas.openxmlformats.org/presentationml/2006/main">
  <p:tag name="MH" val="20160427150712"/>
  <p:tag name="MH_LIBRARY" val="CONTENTS"/>
  <p:tag name="MH_TYPE" val="NUMBER"/>
  <p:tag name="ID" val="545818"/>
  <p:tag name="MH_ORDER" val="1"/>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MH" val="20160427150712"/>
  <p:tag name="MH_LIBRARY" val="CONTENTS"/>
  <p:tag name="MH_TYPE" val="ENTRY"/>
  <p:tag name="ID" val="545818"/>
  <p:tag name="MH_ORDER" val="2"/>
  <p:tag name="KSO_WM_BEAUTIFY_FLAG" val=""/>
</p:tagLst>
</file>

<file path=ppt/tags/tag193.xml><?xml version="1.0" encoding="utf-8"?>
<p:tagLst xmlns:p="http://schemas.openxmlformats.org/presentationml/2006/main">
  <p:tag name="MH" val="20160427150712"/>
  <p:tag name="MH_LIBRARY" val="CONTENTS"/>
  <p:tag name="MH_TYPE" val="NUMBER"/>
  <p:tag name="ID" val="545818"/>
  <p:tag name="MH_ORDER" val="1"/>
  <p:tag name="KSO_WM_BEAUTIFY_FLAG" val=""/>
</p:tagLst>
</file>

<file path=ppt/tags/tag194.xml><?xml version="1.0" encoding="utf-8"?>
<p:tagLst xmlns:p="http://schemas.openxmlformats.org/presentationml/2006/main">
  <p:tag name="MH" val="20160427150712"/>
  <p:tag name="MH_LIBRARY" val="CONTENTS"/>
  <p:tag name="MH_TYPE" val="ENTRY"/>
  <p:tag name="ID" val="545818"/>
  <p:tag name="MH_ORDER" val="2"/>
  <p:tag name="KSO_WM_BEAUTIFY_FLAG" val=""/>
</p:tagLst>
</file>

<file path=ppt/tags/tag195.xml><?xml version="1.0" encoding="utf-8"?>
<p:tagLst xmlns:p="http://schemas.openxmlformats.org/presentationml/2006/main">
  <p:tag name="MH" val="20160427150712"/>
  <p:tag name="MH_LIBRARY" val="CONTENTS"/>
  <p:tag name="MH_TYPE" val="NUMBER"/>
  <p:tag name="ID" val="545818"/>
  <p:tag name="MH_ORDER" val="1"/>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MH" val="20160427150712"/>
  <p:tag name="MH_LIBRARY" val="CONTENTS"/>
  <p:tag name="MH_TYPE" val="NUMBER"/>
  <p:tag name="ID" val="545818"/>
  <p:tag name="MH_ORDER" val="1"/>
</p:tagLst>
</file>

<file path=ppt/tags/tag20.xml><?xml version="1.0" encoding="utf-8"?>
<p:tagLst xmlns:p="http://schemas.openxmlformats.org/presentationml/2006/main">
  <p:tag name="KSO_WM_BEAUTIFY_FLAG" val=""/>
  <p:tag name="KSO_WM_DIAGRAM_VIRTUALLY_FRAME" val="{&quot;height&quot;:296.21244094488185,&quot;left&quot;:52.49141732283465,&quot;top&quot;:143.54535433070868,&quot;width&quot;:852.9231496062991}"/>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DIAGRAM_VIRTUALLY_FRAME" val="{&quot;height&quot;:370.43716535433083,&quot;left&quot;:42.1,&quot;top&quot;:134.4128346456692,&quot;width&quot;:437.9}"/>
</p:tagLst>
</file>

<file path=ppt/tags/tag208.xml><?xml version="1.0" encoding="utf-8"?>
<p:tagLst xmlns:p="http://schemas.openxmlformats.org/presentationml/2006/main">
  <p:tag name="KSO_WM_BEAUTIFY_FLAG" val=""/>
  <p:tag name="KSO_WM_DIAGRAM_VIRTUALLY_FRAME" val="{&quot;height&quot;:370.43716535433083,&quot;left&quot;:42.1,&quot;top&quot;:134.4128346456692,&quot;width&quot;:437.9}"/>
</p:tagLst>
</file>

<file path=ppt/tags/tag209.xml><?xml version="1.0" encoding="utf-8"?>
<p:tagLst xmlns:p="http://schemas.openxmlformats.org/presentationml/2006/main">
  <p:tag name="KSO_WM_BEAUTIFY_FLAG" val=""/>
  <p:tag name="KSO_WM_DIAGRAM_VIRTUALLY_FRAME" val="{&quot;height&quot;:370.43716535433083,&quot;left&quot;:42.1,&quot;top&quot;:134.4128346456692,&quot;width&quot;:437.9}"/>
</p:tagLst>
</file>

<file path=ppt/tags/tag21.xml><?xml version="1.0" encoding="utf-8"?>
<p:tagLst xmlns:p="http://schemas.openxmlformats.org/presentationml/2006/main">
  <p:tag name="KSO_WM_BEAUTIFY_FLAG" val=""/>
  <p:tag name="KSO_WM_DIAGRAM_VIRTUALLY_FRAME" val="{&quot;height&quot;:296.21244094488185,&quot;left&quot;:52.49141732283465,&quot;top&quot;:143.54535433070868,&quot;width&quot;:852.9231496062991}"/>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DIAGRAM_VIRTUALLY_FRAME" val="{&quot;height&quot;:370.43716535433083,&quot;left&quot;:42.1,&quot;top&quot;:134.4128346456692,&quot;width&quot;:437.9}"/>
</p:tagLst>
</file>

<file path=ppt/tags/tag217.xml><?xml version="1.0" encoding="utf-8"?>
<p:tagLst xmlns:p="http://schemas.openxmlformats.org/presentationml/2006/main">
  <p:tag name="KSO_WM_BEAUTIFY_FLAG" val=""/>
  <p:tag name="KSO_WM_DIAGRAM_VIRTUALLY_FRAME" val="{&quot;height&quot;:370.43716535433083,&quot;left&quot;:42.1,&quot;top&quot;:134.4128346456692,&quot;width&quot;:437.9}"/>
</p:tagLst>
</file>

<file path=ppt/tags/tag218.xml><?xml version="1.0" encoding="utf-8"?>
<p:tagLst xmlns:p="http://schemas.openxmlformats.org/presentationml/2006/main">
  <p:tag name="KSO_WM_BEAUTIFY_FLAG" val=""/>
  <p:tag name="KSO_WM_DIAGRAM_VIRTUALLY_FRAME" val="{&quot;height&quot;:370.43716535433083,&quot;left&quot;:42.1,&quot;top&quot;:134.4128346456692,&quot;width&quot;:437.9}"/>
</p:tagLst>
</file>

<file path=ppt/tags/tag219.xml><?xml version="1.0" encoding="utf-8"?>
<p:tagLst xmlns:p="http://schemas.openxmlformats.org/presentationml/2006/main">
  <p:tag name="KSO_WM_BEAUTIFY_FLAG" val=""/>
  <p:tag name="KSO_WM_DIAGRAM_VIRTUALLY_FRAME" val="{&quot;height&quot;:370.43716535433083,&quot;left&quot;:42.1,&quot;top&quot;:134.4128346456692,&quot;width&quot;:437.9}"/>
</p:tagLst>
</file>

<file path=ppt/tags/tag22.xml><?xml version="1.0" encoding="utf-8"?>
<p:tagLst xmlns:p="http://schemas.openxmlformats.org/presentationml/2006/main">
  <p:tag name="KSO_WM_BEAUTIFY_FLAG" val=""/>
  <p:tag name="KSO_WM_DIAGRAM_VIRTUALLY_FRAME" val="{&quot;height&quot;:296.21244094488185,&quot;left&quot;:52.49141732283465,&quot;top&quot;:143.54535433070868,&quot;width&quot;:852.9231496062991}"/>
</p:tagLst>
</file>

<file path=ppt/tags/tag220.xml><?xml version="1.0" encoding="utf-8"?>
<p:tagLst xmlns:p="http://schemas.openxmlformats.org/presentationml/2006/main">
  <p:tag name="KSO_WM_BEAUTIFY_FLAG" val=""/>
  <p:tag name="KSO_WM_DIAGRAM_VIRTUALLY_FRAME" val="{&quot;height&quot;:370.43716535433083,&quot;left&quot;:42.1,&quot;top&quot;:134.4128346456692,&quot;width&quot;:437.9}"/>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 name="KSO_WM_DIAGRAM_VIRTUALLY_FRAME" val="{&quot;height&quot;:370.43716535433083,&quot;left&quot;:42.1,&quot;top&quot;:134.4128346456692,&quot;width&quot;:437.9}"/>
</p:tagLst>
</file>

<file path=ppt/tags/tag223.xml><?xml version="1.0" encoding="utf-8"?>
<p:tagLst xmlns:p="http://schemas.openxmlformats.org/presentationml/2006/main">
  <p:tag name="KSO_WM_BEAUTIFY_FLAG" val=""/>
  <p:tag name="KSO_WM_DIAGRAM_VIRTUALLY_FRAME" val="{&quot;height&quot;:370.43716535433083,&quot;left&quot;:42.1,&quot;top&quot;:134.4128346456692,&quot;width&quot;:437.9}"/>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
  <p:tag name="KSO_WM_DIAGRAM_VIRTUALLY_FRAME" val="{&quot;height&quot;:370.43716535433083,&quot;left&quot;:42.1,&quot;top&quot;:134.4128346456692,&quot;width&quot;:437.9}"/>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BEAUTIFY_FLAG" val=""/>
  <p:tag name="KSO_WM_DIAGRAM_VIRTUALLY_FRAME" val="{&quot;height&quot;:370.43716535433083,&quot;left&quot;:42.1,&quot;top&quot;:134.4128346456692,&quot;width&quot;:437.9}"/>
</p:tagLst>
</file>

<file path=ppt/tags/tag229.xml><?xml version="1.0" encoding="utf-8"?>
<p:tagLst xmlns:p="http://schemas.openxmlformats.org/presentationml/2006/main">
  <p:tag name="KSO_WM_BEAUTIFY_FLAG" val=""/>
  <p:tag name="KSO_WM_DIAGRAM_VIRTUALLY_FRAME" val="{&quot;height&quot;:370.43716535433083,&quot;left&quot;:42.1,&quot;top&quot;:134.4128346456692,&quot;width&quot;:437.9}"/>
</p:tagLst>
</file>

<file path=ppt/tags/tag23.xml><?xml version="1.0" encoding="utf-8"?>
<p:tagLst xmlns:p="http://schemas.openxmlformats.org/presentationml/2006/main">
  <p:tag name="KSO_WM_BEAUTIFY_FLAG" val=""/>
  <p:tag name="KSO_WM_DIAGRAM_VIRTUALLY_FRAME" val="{&quot;height&quot;:296.21244094488185,&quot;left&quot;:52.49141732283465,&quot;top&quot;:143.54535433070868,&quot;width&quot;:852.9231496062991}"/>
</p:tagLst>
</file>

<file path=ppt/tags/tag230.xml><?xml version="1.0" encoding="utf-8"?>
<p:tagLst xmlns:p="http://schemas.openxmlformats.org/presentationml/2006/main">
  <p:tag name="KSO_WM_BEAUTIFY_FLAG" val=""/>
  <p:tag name="KSO_WM_DIAGRAM_VIRTUALLY_FRAME" val="{&quot;height&quot;:370.43716535433083,&quot;left&quot;:42.1,&quot;top&quot;:134.4128346456692,&quot;width&quot;:437.9}"/>
</p:tagLst>
</file>

<file path=ppt/tags/tag231.xml><?xml version="1.0" encoding="utf-8"?>
<p:tagLst xmlns:p="http://schemas.openxmlformats.org/presentationml/2006/main">
  <p:tag name="KSO_WM_BEAUTIFY_FLAG" val=""/>
  <p:tag name="KSO_WM_DIAGRAM_VIRTUALLY_FRAME" val="{&quot;height&quot;:370.43716535433083,&quot;left&quot;:42.1,&quot;top&quot;:134.4128346456692,&quot;width&quot;:437.9}"/>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 name="KSO_WM_DIAGRAM_VIRTUALLY_FRAME" val="{&quot;height&quot;:296.21244094488185,&quot;left&quot;:52.49141732283465,&quot;top&quot;:143.54535433070868,&quot;width&quot;:852.9231496062991}"/>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 name="KSO_WM_DIAGRAM_VIRTUALLY_FRAME" val="{&quot;height&quot;:296.21244094488185,&quot;left&quot;:52.49141732283465,&quot;top&quot;:143.54535433070868,&quot;width&quot;:852.9231496062991}"/>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 name="KSO_WM_DIAGRAM_VIRTUALLY_FRAME" val="{&quot;height&quot;:296.21244094488185,&quot;left&quot;:52.49141732283465,&quot;top&quot;:143.54535433070868,&quot;width&quot;:852.9231496062991}"/>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 name="KSO_WM_DIAGRAM_VIRTUALLY_FRAME" val="{&quot;height&quot;:296.21244094488185,&quot;left&quot;:52.49141732283465,&quot;top&quot;:143.54535433070868,&quot;width&quot;:852.9231496062991}"/>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KSO_WM_BEAUTIFY_FLAG" val=""/>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
</p:tagLst>
</file>

<file path=ppt/tags/tag276.xml><?xml version="1.0" encoding="utf-8"?>
<p:tagLst xmlns:p="http://schemas.openxmlformats.org/presentationml/2006/main">
  <p:tag name="KSO_WM_BEAUTIFY_FLAG" val=""/>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KSO_WM_BEAUTIFY_FLAG" val=""/>
</p:tagLst>
</file>

<file path=ppt/tags/tag279.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 name="KSO_WM_DIAGRAM_VIRTUALLY_FRAME" val="{&quot;height&quot;:296.21244094488185,&quot;left&quot;:52.49141732283465,&quot;top&quot;:143.54535433070868,&quot;width&quot;:852.9231496062991}"/>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BEAUTIFY_FLAG" val=""/>
</p:tagLst>
</file>

<file path=ppt/tags/tag282.xml><?xml version="1.0" encoding="utf-8"?>
<p:tagLst xmlns:p="http://schemas.openxmlformats.org/presentationml/2006/main">
  <p:tag name="KSO_WM_BEAUTIFY_FLAG" val=""/>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KSO_WM_BEAUTIFY_FLAG" val=""/>
</p:tagLst>
</file>

<file path=ppt/tags/tag285.xml><?xml version="1.0" encoding="utf-8"?>
<p:tagLst xmlns:p="http://schemas.openxmlformats.org/presentationml/2006/main">
  <p:tag name="KSO_WM_BEAUTIFY_FLAG" val=""/>
</p:tagLst>
</file>

<file path=ppt/tags/tag286.xml><?xml version="1.0" encoding="utf-8"?>
<p:tagLst xmlns:p="http://schemas.openxmlformats.org/presentationml/2006/main">
  <p:tag name="KSO_WM_BEAUTIFY_FLAG" val=""/>
</p:tagLst>
</file>

<file path=ppt/tags/tag287.xml><?xml version="1.0" encoding="utf-8"?>
<p:tagLst xmlns:p="http://schemas.openxmlformats.org/presentationml/2006/main">
  <p:tag name="KSO_WM_BEAUTIFY_FLAG" val=""/>
</p:tagLst>
</file>

<file path=ppt/tags/tag288.xml><?xml version="1.0" encoding="utf-8"?>
<p:tagLst xmlns:p="http://schemas.openxmlformats.org/presentationml/2006/main">
  <p:tag name="KSO_WM_BEAUTIFY_FLAG" val=""/>
</p:tagLst>
</file>

<file path=ppt/tags/tag289.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290.xml><?xml version="1.0" encoding="utf-8"?>
<p:tagLst xmlns:p="http://schemas.openxmlformats.org/presentationml/2006/main">
  <p:tag name="KSO_WM_BEAUTIFY_FLAG" val=""/>
</p:tagLst>
</file>

<file path=ppt/tags/tag291.xml><?xml version="1.0" encoding="utf-8"?>
<p:tagLst xmlns:p="http://schemas.openxmlformats.org/presentationml/2006/main">
  <p:tag name="KSO_WM_BEAUTIFY_FLAG" val=""/>
</p:tagLst>
</file>

<file path=ppt/tags/tag292.xml><?xml version="1.0" encoding="utf-8"?>
<p:tagLst xmlns:p="http://schemas.openxmlformats.org/presentationml/2006/main">
  <p:tag name="KSO_WM_BEAUTIFY_FLAG" val=""/>
</p:tagLst>
</file>

<file path=ppt/tags/tag293.xml><?xml version="1.0" encoding="utf-8"?>
<p:tagLst xmlns:p="http://schemas.openxmlformats.org/presentationml/2006/main">
  <p:tag name="KSO_WM_BEAUTIFY_FLAG" val=""/>
</p:tagLst>
</file>

<file path=ppt/tags/tag294.xml><?xml version="1.0" encoding="utf-8"?>
<p:tagLst xmlns:p="http://schemas.openxmlformats.org/presentationml/2006/main">
  <p:tag name="KSO_WM_BEAUTIFY_FLAG" val=""/>
</p:tagLst>
</file>

<file path=ppt/tags/tag295.xml><?xml version="1.0" encoding="utf-8"?>
<p:tagLst xmlns:p="http://schemas.openxmlformats.org/presentationml/2006/main">
  <p:tag name="KSO_WM_BEAUTIFY_FLAG" val=""/>
</p:tagLst>
</file>

<file path=ppt/tags/tag296.xml><?xml version="1.0" encoding="utf-8"?>
<p:tagLst xmlns:p="http://schemas.openxmlformats.org/presentationml/2006/main">
  <p:tag name="KSO_WM_BEAUTIFY_FLAG" val=""/>
</p:tagLst>
</file>

<file path=ppt/tags/tag297.xml><?xml version="1.0" encoding="utf-8"?>
<p:tagLst xmlns:p="http://schemas.openxmlformats.org/presentationml/2006/main">
  <p:tag name="KSO_WM_BEAUTIFY_FLAG" val=""/>
</p:tagLst>
</file>

<file path=ppt/tags/tag298.xml><?xml version="1.0" encoding="utf-8"?>
<p:tagLst xmlns:p="http://schemas.openxmlformats.org/presentationml/2006/main">
  <p:tag name="KSO_WM_BEAUTIFY_FLAG" val=""/>
</p:tagLst>
</file>

<file path=ppt/tags/tag299.xml><?xml version="1.0" encoding="utf-8"?>
<p:tagLst xmlns:p="http://schemas.openxmlformats.org/presentationml/2006/main">
  <p:tag name="KSO_WM_BEAUTIFY_FLAG" val=""/>
</p:tagLst>
</file>

<file path=ppt/tags/tag3.xml><?xml version="1.0" encoding="utf-8"?>
<p:tagLst xmlns:p="http://schemas.openxmlformats.org/presentationml/2006/main">
  <p:tag name="MH" val="20160427150712"/>
  <p:tag name="MH_LIBRARY" val="CONTENTS"/>
  <p:tag name="MH_TYPE" val="ENTRY"/>
  <p:tag name="ID" val="545818"/>
  <p:tag name="MH_ORDER" val="2"/>
</p:tagLst>
</file>

<file path=ppt/tags/tag30.xml><?xml version="1.0" encoding="utf-8"?>
<p:tagLst xmlns:p="http://schemas.openxmlformats.org/presentationml/2006/main">
  <p:tag name="KSO_WM_BEAUTIFY_FLAG" val=""/>
</p:tagLst>
</file>

<file path=ppt/tags/tag300.xml><?xml version="1.0" encoding="utf-8"?>
<p:tagLst xmlns:p="http://schemas.openxmlformats.org/presentationml/2006/main">
  <p:tag name="KSO_WM_BEAUTIFY_FLAG" val=""/>
</p:tagLst>
</file>

<file path=ppt/tags/tag301.xml><?xml version="1.0" encoding="utf-8"?>
<p:tagLst xmlns:p="http://schemas.openxmlformats.org/presentationml/2006/main">
  <p:tag name="KSO_WM_BEAUTIFY_FLAG" val=""/>
</p:tagLst>
</file>

<file path=ppt/tags/tag302.xml><?xml version="1.0" encoding="utf-8"?>
<p:tagLst xmlns:p="http://schemas.openxmlformats.org/presentationml/2006/main">
  <p:tag name="KSO_WM_BEAUTIFY_FLAG" val=""/>
</p:tagLst>
</file>

<file path=ppt/tags/tag303.xml><?xml version="1.0" encoding="utf-8"?>
<p:tagLst xmlns:p="http://schemas.openxmlformats.org/presentationml/2006/main">
  <p:tag name="KSO_WM_BEAUTIFY_FLAG" val=""/>
</p:tagLst>
</file>

<file path=ppt/tags/tag304.xml><?xml version="1.0" encoding="utf-8"?>
<p:tagLst xmlns:p="http://schemas.openxmlformats.org/presentationml/2006/main">
  <p:tag name="KSO_WM_BEAUTIFY_FLAG" val=""/>
</p:tagLst>
</file>

<file path=ppt/tags/tag305.xml><?xml version="1.0" encoding="utf-8"?>
<p:tagLst xmlns:p="http://schemas.openxmlformats.org/presentationml/2006/main">
  <p:tag name="KSO_WM_BEAUTIFY_FLAG" val=""/>
</p:tagLst>
</file>

<file path=ppt/tags/tag306.xml><?xml version="1.0" encoding="utf-8"?>
<p:tagLst xmlns:p="http://schemas.openxmlformats.org/presentationml/2006/main">
  <p:tag name="KSO_WM_BEAUTIFY_FLAG" val=""/>
</p:tagLst>
</file>

<file path=ppt/tags/tag307.xml><?xml version="1.0" encoding="utf-8"?>
<p:tagLst xmlns:p="http://schemas.openxmlformats.org/presentationml/2006/main">
  <p:tag name="KSO_WM_BEAUTIFY_FLAG" val=""/>
</p:tagLst>
</file>

<file path=ppt/tags/tag308.xml><?xml version="1.0" encoding="utf-8"?>
<p:tagLst xmlns:p="http://schemas.openxmlformats.org/presentationml/2006/main">
  <p:tag name="KSO_WM_BEAUTIFY_FLAG" val=""/>
</p:tagLst>
</file>

<file path=ppt/tags/tag309.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10.xml><?xml version="1.0" encoding="utf-8"?>
<p:tagLst xmlns:p="http://schemas.openxmlformats.org/presentationml/2006/main">
  <p:tag name="KSO_WM_BEAUTIFY_FLAG" val=""/>
</p:tagLst>
</file>

<file path=ppt/tags/tag311.xml><?xml version="1.0" encoding="utf-8"?>
<p:tagLst xmlns:p="http://schemas.openxmlformats.org/presentationml/2006/main">
  <p:tag name="KSO_WM_BEAUTIFY_FLAG" val=""/>
</p:tagLst>
</file>

<file path=ppt/tags/tag312.xml><?xml version="1.0" encoding="utf-8"?>
<p:tagLst xmlns:p="http://schemas.openxmlformats.org/presentationml/2006/main">
  <p:tag name="KSO_WM_BEAUTIFY_FLAG" val=""/>
</p:tagLst>
</file>

<file path=ppt/tags/tag313.xml><?xml version="1.0" encoding="utf-8"?>
<p:tagLst xmlns:p="http://schemas.openxmlformats.org/presentationml/2006/main">
  <p:tag name="KSO_WM_BEAUTIFY_FLAG" val=""/>
</p:tagLst>
</file>

<file path=ppt/tags/tag314.xml><?xml version="1.0" encoding="utf-8"?>
<p:tagLst xmlns:p="http://schemas.openxmlformats.org/presentationml/2006/main">
  <p:tag name="KSO_WM_BEAUTIFY_FLAG" val=""/>
</p:tagLst>
</file>

<file path=ppt/tags/tag315.xml><?xml version="1.0" encoding="utf-8"?>
<p:tagLst xmlns:p="http://schemas.openxmlformats.org/presentationml/2006/main">
  <p:tag name="MH" val="20160427150712"/>
  <p:tag name="MH_LIBRARY" val="CONTENTS"/>
  <p:tag name="MH_TYPE" val="ENTRY"/>
  <p:tag name="ID" val="545818"/>
  <p:tag name="MH_ORDER" val="1"/>
  <p:tag name="KSO_WM_BEAUTIFY_FLAG" val=""/>
</p:tagLst>
</file>

<file path=ppt/tags/tag316.xml><?xml version="1.0" encoding="utf-8"?>
<p:tagLst xmlns:p="http://schemas.openxmlformats.org/presentationml/2006/main">
  <p:tag name="MH" val="20160427150712"/>
  <p:tag name="MH_LIBRARY" val="CONTENTS"/>
  <p:tag name="MH_TYPE" val="NUMBER"/>
  <p:tag name="ID" val="545818"/>
  <p:tag name="MH_ORDER" val="1"/>
  <p:tag name="KSO_WM_BEAUTIFY_FLAG" val=""/>
</p:tagLst>
</file>

<file path=ppt/tags/tag317.xml><?xml version="1.0" encoding="utf-8"?>
<p:tagLst xmlns:p="http://schemas.openxmlformats.org/presentationml/2006/main">
  <p:tag name="MH" val="20160427150712"/>
  <p:tag name="MH_LIBRARY" val="CONTENTS"/>
  <p:tag name="MH_TYPE" val="ENTRY"/>
  <p:tag name="ID" val="545818"/>
  <p:tag name="MH_ORDER" val="2"/>
  <p:tag name="KSO_WM_BEAUTIFY_FLAG" val=""/>
</p:tagLst>
</file>

<file path=ppt/tags/tag318.xml><?xml version="1.0" encoding="utf-8"?>
<p:tagLst xmlns:p="http://schemas.openxmlformats.org/presentationml/2006/main">
  <p:tag name="MH" val="20160427150712"/>
  <p:tag name="MH_LIBRARY" val="CONTENTS"/>
  <p:tag name="MH_TYPE" val="NUMBER"/>
  <p:tag name="ID" val="545818"/>
  <p:tag name="MH_ORDER" val="1"/>
  <p:tag name="KSO_WM_BEAUTIFY_FLAG" val=""/>
</p:tagLst>
</file>

<file path=ppt/tags/tag319.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20.xml><?xml version="1.0" encoding="utf-8"?>
<p:tagLst xmlns:p="http://schemas.openxmlformats.org/presentationml/2006/main">
  <p:tag name="MH" val="20160427150712"/>
  <p:tag name="MH_LIBRARY" val="CONTENTS"/>
  <p:tag name="MH_TYPE" val="ENTRY"/>
  <p:tag name="ID" val="545818"/>
  <p:tag name="MH_ORDER" val="2"/>
  <p:tag name="KSO_WM_BEAUTIFY_FLAG" val=""/>
</p:tagLst>
</file>

<file path=ppt/tags/tag321.xml><?xml version="1.0" encoding="utf-8"?>
<p:tagLst xmlns:p="http://schemas.openxmlformats.org/presentationml/2006/main">
  <p:tag name="MH" val="20160427150712"/>
  <p:tag name="MH_LIBRARY" val="CONTENTS"/>
  <p:tag name="MH_TYPE" val="NUMBER"/>
  <p:tag name="ID" val="545818"/>
  <p:tag name="MH_ORDER" val="1"/>
  <p:tag name="KSO_WM_BEAUTIFY_FLAG" val=""/>
</p:tagLst>
</file>

<file path=ppt/tags/tag322.xml><?xml version="1.0" encoding="utf-8"?>
<p:tagLst xmlns:p="http://schemas.openxmlformats.org/presentationml/2006/main">
  <p:tag name="MH" val="20160427150712"/>
  <p:tag name="MH_LIBRARY" val="CONTENTS"/>
  <p:tag name="MH_TYPE" val="ENTRY"/>
  <p:tag name="ID" val="545818"/>
  <p:tag name="MH_ORDER" val="2"/>
  <p:tag name="KSO_WM_BEAUTIFY_FLAG" val=""/>
</p:tagLst>
</file>

<file path=ppt/tags/tag323.xml><?xml version="1.0" encoding="utf-8"?>
<p:tagLst xmlns:p="http://schemas.openxmlformats.org/presentationml/2006/main">
  <p:tag name="MH" val="20160427150712"/>
  <p:tag name="MH_LIBRARY" val="CONTENTS"/>
  <p:tag name="MH_TYPE" val="NUMBER"/>
  <p:tag name="ID" val="545818"/>
  <p:tag name="MH_ORDER" val="1"/>
  <p:tag name="KSO_WM_BEAUTIFY_FLAG" val=""/>
</p:tagLst>
</file>

<file path=ppt/tags/tag324.xml><?xml version="1.0" encoding="utf-8"?>
<p:tagLst xmlns:p="http://schemas.openxmlformats.org/presentationml/2006/main">
  <p:tag name="KSO_WM_BEAUTIFY_FLAG" val=""/>
</p:tagLst>
</file>

<file path=ppt/tags/tag325.xml><?xml version="1.0" encoding="utf-8"?>
<p:tagLst xmlns:p="http://schemas.openxmlformats.org/presentationml/2006/main">
  <p:tag name="KSO_WM_BEAUTIFY_FLAG" val=""/>
</p:tagLst>
</file>

<file path=ppt/tags/tag326.xml><?xml version="1.0" encoding="utf-8"?>
<p:tagLst xmlns:p="http://schemas.openxmlformats.org/presentationml/2006/main">
  <p:tag name="KSO_WM_BEAUTIFY_FLAG" val=""/>
</p:tagLst>
</file>

<file path=ppt/tags/tag327.xml><?xml version="1.0" encoding="utf-8"?>
<p:tagLst xmlns:p="http://schemas.openxmlformats.org/presentationml/2006/main">
  <p:tag name="KSO_WM_BEAUTIFY_FLAG" val=""/>
</p:tagLst>
</file>

<file path=ppt/tags/tag328.xml><?xml version="1.0" encoding="utf-8"?>
<p:tagLst xmlns:p="http://schemas.openxmlformats.org/presentationml/2006/main">
  <p:tag name="KSO_WM_BEAUTIFY_FLAG" val=""/>
</p:tagLst>
</file>

<file path=ppt/tags/tag329.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30.xml><?xml version="1.0" encoding="utf-8"?>
<p:tagLst xmlns:p="http://schemas.openxmlformats.org/presentationml/2006/main">
  <p:tag name="KSO_WM_BEAUTIFY_FLAG" val=""/>
</p:tagLst>
</file>

<file path=ppt/tags/tag331.xml><?xml version="1.0" encoding="utf-8"?>
<p:tagLst xmlns:p="http://schemas.openxmlformats.org/presentationml/2006/main">
  <p:tag name="KSO_WM_BEAUTIFY_FLAG" val=""/>
</p:tagLst>
</file>

<file path=ppt/tags/tag332.xml><?xml version="1.0" encoding="utf-8"?>
<p:tagLst xmlns:p="http://schemas.openxmlformats.org/presentationml/2006/main">
  <p:tag name="KSO_WPP_MARK_KEY" val="ff0ed195-8a47-49fc-8ed6-1478e2e88297"/>
  <p:tag name="COMMONDATA" val="eyJoZGlkIjoiMGE0MTZlNWEyZWFiNWZjMmE5ZmM2YTlmY2ExY2Q1NzkifQ=="/>
  <p:tag name="commondata" val="eyJoZGlkIjoiZWNlM2RkYmQyMTYxMTBiNDVlYjNlODE3MWU3OTQ2N2EifQ=="/>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MH" val="20160427150712"/>
  <p:tag name="MH_LIBRARY" val="CONTENTS"/>
  <p:tag name="MH_TYPE" val="NUMBER"/>
  <p:tag name="ID" val="545818"/>
  <p:tag name="MH_ORDER" val="1"/>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MH" val="20160427150712"/>
  <p:tag name="MH_LIBRARY" val="CONTENTS"/>
  <p:tag name="MH_TYPE" val="ENTRY"/>
  <p:tag name="ID" val="545818"/>
  <p:tag name="MH_ORDER" val="2"/>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MH" val="20160427150712"/>
  <p:tag name="MH_LIBRARY" val="CONTENTS"/>
  <p:tag name="MH_TYPE" val="NUMBER"/>
  <p:tag name="ID" val="545818"/>
  <p:tag name="MH_ORDER" val="1"/>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MH" val="20160427150712"/>
  <p:tag name="MH_LIBRARY" val="CONTENTS"/>
  <p:tag name="MH_TYPE" val="ENTRY"/>
  <p:tag name="ID" val="545818"/>
  <p:tag name="MH_ORDER" val="2"/>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MH" val="20160427150712"/>
  <p:tag name="MH_LIBRARY" val="CONTENTS"/>
  <p:tag name="MH_TYPE" val="NUMBER"/>
  <p:tag name="ID" val="545818"/>
  <p:tag name="MH_ORDER" val="1"/>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 name="KSO_WM_DIAGRAM_VIRTUALLY_FRAME" val="{&quot;height&quot;:296.21244094488185,&quot;left&quot;:52.49141732283465,&quot;top&quot;:143.54535433070868,&quot;width&quot;:852.9231496062991}"/>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自定义 646">
      <a:dk1>
        <a:sysClr val="windowText" lastClr="000000"/>
      </a:dk1>
      <a:lt1>
        <a:sysClr val="window" lastClr="FFFFFF"/>
      </a:lt1>
      <a:dk2>
        <a:srgbClr val="44546A"/>
      </a:dk2>
      <a:lt2>
        <a:srgbClr val="E7E6E6"/>
      </a:lt2>
      <a:accent1>
        <a:srgbClr val="3A98BC"/>
      </a:accent1>
      <a:accent2>
        <a:srgbClr val="E6460C"/>
      </a:accent2>
      <a:accent3>
        <a:srgbClr val="3A98BC"/>
      </a:accent3>
      <a:accent4>
        <a:srgbClr val="E6460C"/>
      </a:accent4>
      <a:accent5>
        <a:srgbClr val="5B9BD5"/>
      </a:accent5>
      <a:accent6>
        <a:srgbClr val="70AD47"/>
      </a:accent6>
      <a:hlink>
        <a:srgbClr val="0563C1"/>
      </a:hlink>
      <a:folHlink>
        <a:srgbClr val="954F72"/>
      </a:folHlink>
    </a:clrScheme>
    <a:fontScheme name="r4ebi3wh">
      <a:majorFont>
        <a:latin typeface=""/>
        <a:ea typeface="微软雅黑"/>
        <a:cs typeface=""/>
      </a:majorFont>
      <a:minorFont>
        <a:latin typeface=""/>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5481</Words>
  <Application>WPS 演示</Application>
  <PresentationFormat>自定义</PresentationFormat>
  <Paragraphs>449</Paragraphs>
  <Slides>38</Slides>
  <Notes>5</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38</vt:i4>
      </vt:variant>
    </vt:vector>
  </HeadingPairs>
  <TitlesOfParts>
    <vt:vector size="56" baseType="lpstr">
      <vt:lpstr>Arial</vt:lpstr>
      <vt:lpstr>宋体</vt:lpstr>
      <vt:lpstr>Wingdings</vt:lpstr>
      <vt:lpstr>微软雅黑</vt:lpstr>
      <vt:lpstr>Calibri</vt:lpstr>
      <vt:lpstr>Calibri Light</vt:lpstr>
      <vt:lpstr>方正宋刻本秀楷简体</vt:lpstr>
      <vt:lpstr>Arial Narrow</vt:lpstr>
      <vt:lpstr>Arial Unicode MS</vt:lpstr>
      <vt:lpstr>等线</vt:lpstr>
      <vt:lpstr>Lato Regular</vt:lpstr>
      <vt:lpstr>Segoe Print</vt:lpstr>
      <vt:lpstr>Gill Sans</vt:lpstr>
      <vt:lpstr>Lato Light</vt:lpstr>
      <vt:lpstr>FZLTDHK-GBK1-0</vt:lpstr>
      <vt:lpstr>FZLTXIHJW-GB1-0</vt:lpstr>
      <vt:lpstr>Gill Sans MT</vt:lpstr>
      <vt:lpstr>Office 主题​​</vt:lpstr>
      <vt:lpstr>PowerPoint 演示文稿</vt:lpstr>
      <vt:lpstr>PowerPoint 演示文稿</vt:lpstr>
      <vt:lpstr>一、数据化运营的目标与类型</vt:lpstr>
      <vt:lpstr>一、数据化运营的目标与类型</vt:lpstr>
      <vt:lpstr>二、数据化运营的变革</vt:lpstr>
      <vt:lpstr>二、数据化运营的变革</vt:lpstr>
      <vt:lpstr>二、数据化运营的变革</vt:lpstr>
      <vt:lpstr>三、数据运营人员的岗位职责和基本素养</vt:lpstr>
      <vt:lpstr>三、数据运营人员的岗位职责和基本素养</vt:lpstr>
      <vt:lpstr> 任务实战：使用生意参谋体验数据化运营</vt:lpstr>
      <vt:lpstr> 任务实战：使用生意参谋体验数据化运营</vt:lpstr>
      <vt:lpstr>PowerPoint 演示文稿</vt:lpstr>
      <vt:lpstr>一、对比思维</vt:lpstr>
      <vt:lpstr>二、拆分思维</vt:lpstr>
      <vt:lpstr>三、降维思维</vt:lpstr>
      <vt:lpstr>四、升维思维</vt:lpstr>
      <vt:lpstr>五、假设思维</vt:lpstr>
      <vt:lpstr> 任务实战1：使用对比思维分析市场份额数据</vt:lpstr>
      <vt:lpstr> 任务实战2：使用降维思维分析客单价数据</vt:lpstr>
      <vt:lpstr> 任务实战2：使用降维思维分析客单价数据</vt:lpstr>
      <vt:lpstr>PowerPoint 演示文稿</vt:lpstr>
      <vt:lpstr>一、明确目标</vt:lpstr>
      <vt:lpstr>二、获取数据</vt:lpstr>
      <vt:lpstr>二、获取数据</vt:lpstr>
      <vt:lpstr>三、分析数据</vt:lpstr>
      <vt:lpstr>三、分析数据</vt:lpstr>
      <vt:lpstr>四、验证与优化结果</vt:lpstr>
      <vt:lpstr>五、形成策略</vt:lpstr>
      <vt:lpstr>六、撰写数据化运营报告</vt:lpstr>
      <vt:lpstr> 任务实战1：采集店铺近一个月的销售数据</vt:lpstr>
      <vt:lpstr> 任务实战1：采集店铺近一个月的销售数据</vt:lpstr>
      <vt:lpstr> 任务实战2：整理采集到的销售数据</vt:lpstr>
      <vt:lpstr> 任务实战2：整理采集到的销售数据</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秋秋</cp:lastModifiedBy>
  <cp:revision>183</cp:revision>
  <dcterms:created xsi:type="dcterms:W3CDTF">2017-06-21T11:05:00Z</dcterms:created>
  <dcterms:modified xsi:type="dcterms:W3CDTF">2024-04-18T05:54:30Z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26C65698E75B45EB8437585BA88E691F_13</vt:lpwstr>
  </property>
  <property fmtid="{D5CDD505-2E9C-101B-9397-08002B2CF9AE}" pid="3" name="KSOProductBuildVer">
    <vt:lpwstr>2052-12.1.0.16729</vt:lpwstr>
  </property>
</Properties>
</file>