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 id="2147483792" r:id="rId2"/>
    <p:sldMasterId id="2147483828"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2094" y="-49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pPr/>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pPr/>
              <a:t>‹#›</a:t>
            </a:fld>
            <a:endParaRPr lang="zh-CN" altLang="en-US"/>
          </a:p>
        </p:txBody>
      </p:sp>
    </p:spTree>
    <p:extLst>
      <p:ext uri="{BB962C8B-B14F-4D97-AF65-F5344CB8AC3E}">
        <p14:creationId xmlns:p14="http://schemas.microsoft.com/office/powerpoint/2010/main" val="27191321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pPr/>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pPr/>
              <a:t>‹#›</a:t>
            </a:fld>
            <a:endParaRPr lang="zh-CN" altLang="en-US"/>
          </a:p>
        </p:txBody>
      </p:sp>
    </p:spTree>
    <p:extLst>
      <p:ext uri="{BB962C8B-B14F-4D97-AF65-F5344CB8AC3E}">
        <p14:creationId xmlns:p14="http://schemas.microsoft.com/office/powerpoint/2010/main" val="137969962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1138"/>
            <a:ext cx="2057400" cy="59150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1138"/>
            <a:ext cx="6019800" cy="59150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pPr/>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pPr/>
              <a:t>‹#›</a:t>
            </a:fld>
            <a:endParaRPr lang="zh-CN" altLang="en-US"/>
          </a:p>
        </p:txBody>
      </p:sp>
    </p:spTree>
    <p:extLst>
      <p:ext uri="{BB962C8B-B14F-4D97-AF65-F5344CB8AC3E}">
        <p14:creationId xmlns:p14="http://schemas.microsoft.com/office/powerpoint/2010/main" val="318636705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414D6DB0-328A-4A30-ADDE-6FB8066F5C6F}"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9B2EA648-47C4-42B3-8F79-98B7BA2EEE2D}" type="slidenum">
              <a:rPr lang="en-US"/>
              <a:pPr/>
              <a:t>‹#›</a:t>
            </a:fld>
            <a:endParaRPr lang="en-US"/>
          </a:p>
        </p:txBody>
      </p:sp>
    </p:spTree>
    <p:extLst>
      <p:ext uri="{BB962C8B-B14F-4D97-AF65-F5344CB8AC3E}">
        <p14:creationId xmlns:p14="http://schemas.microsoft.com/office/powerpoint/2010/main" val="3985518628"/>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CD5D63D-4EF4-493C-851A-CB31B59F9C86}"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D51170CB-D1E4-4D5C-90E7-AF8F42DFD761}" type="slidenum">
              <a:rPr lang="en-US"/>
              <a:pPr/>
              <a:t>‹#›</a:t>
            </a:fld>
            <a:endParaRPr lang="en-US"/>
          </a:p>
        </p:txBody>
      </p:sp>
    </p:spTree>
    <p:extLst>
      <p:ext uri="{BB962C8B-B14F-4D97-AF65-F5344CB8AC3E}">
        <p14:creationId xmlns:p14="http://schemas.microsoft.com/office/powerpoint/2010/main" val="240768346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A1823EA8-D1CE-41D8-854A-8CC389980FAD}"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5E918C56-BF83-4C6D-B947-D4D710C22BAE}" type="slidenum">
              <a:rPr lang="en-US"/>
              <a:pPr/>
              <a:t>‹#›</a:t>
            </a:fld>
            <a:endParaRPr lang="en-US"/>
          </a:p>
        </p:txBody>
      </p:sp>
    </p:spTree>
    <p:extLst>
      <p:ext uri="{BB962C8B-B14F-4D97-AF65-F5344CB8AC3E}">
        <p14:creationId xmlns:p14="http://schemas.microsoft.com/office/powerpoint/2010/main" val="35518565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12B4D700-D7B8-41D1-819F-3E89D3E2CBB7}" type="datetimeFigureOut">
              <a:rPr lang="en-US"/>
              <a:pPr/>
              <a:t>2/29/2020</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9E61EC39-F545-419B-8665-D03CFD441E49}" type="slidenum">
              <a:rPr lang="en-US"/>
              <a:pPr/>
              <a:t>‹#›</a:t>
            </a:fld>
            <a:endParaRPr lang="en-US"/>
          </a:p>
        </p:txBody>
      </p:sp>
    </p:spTree>
    <p:extLst>
      <p:ext uri="{BB962C8B-B14F-4D97-AF65-F5344CB8AC3E}">
        <p14:creationId xmlns:p14="http://schemas.microsoft.com/office/powerpoint/2010/main" val="127613825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5794ED89-7B20-4304-97A0-33002BE49D7E}" type="datetimeFigureOut">
              <a:rPr lang="en-US"/>
              <a:pPr/>
              <a:t>2/29/2020</a:t>
            </a:fld>
            <a:endParaRPr lang="en-US"/>
          </a:p>
        </p:txBody>
      </p:sp>
      <p:sp>
        <p:nvSpPr>
          <p:cNvPr id="8" name="页脚占位符 7"/>
          <p:cNvSpPr>
            <a:spLocks noGrp="1"/>
          </p:cNvSpPr>
          <p:nvPr>
            <p:ph type="ftr" sz="quarter" idx="11"/>
          </p:nvPr>
        </p:nvSpPr>
        <p:spPr/>
        <p:txBody>
          <a:bodyPr/>
          <a:lstStyle>
            <a:lvl1pPr>
              <a:defRPr/>
            </a:lvl1pPr>
          </a:lstStyle>
          <a:p>
            <a:endParaRPr lang="en-US"/>
          </a:p>
        </p:txBody>
      </p:sp>
      <p:sp>
        <p:nvSpPr>
          <p:cNvPr id="9" name="灯片编号占位符 8"/>
          <p:cNvSpPr>
            <a:spLocks noGrp="1"/>
          </p:cNvSpPr>
          <p:nvPr>
            <p:ph type="sldNum" sz="quarter" idx="12"/>
          </p:nvPr>
        </p:nvSpPr>
        <p:spPr/>
        <p:txBody>
          <a:bodyPr/>
          <a:lstStyle>
            <a:lvl1pPr>
              <a:defRPr/>
            </a:lvl1pPr>
          </a:lstStyle>
          <a:p>
            <a:fld id="{48C87F95-FD80-48A1-8E75-216400550B2E}" type="slidenum">
              <a:rPr lang="en-US"/>
              <a:pPr/>
              <a:t>‹#›</a:t>
            </a:fld>
            <a:endParaRPr lang="en-US"/>
          </a:p>
        </p:txBody>
      </p:sp>
    </p:spTree>
    <p:extLst>
      <p:ext uri="{BB962C8B-B14F-4D97-AF65-F5344CB8AC3E}">
        <p14:creationId xmlns:p14="http://schemas.microsoft.com/office/powerpoint/2010/main" val="162958851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F8FA5F5B-3298-4BAA-86E6-0C3C4ECEF887}" type="datetimeFigureOut">
              <a:rPr lang="en-US"/>
              <a:pPr/>
              <a:t>2/29/2020</a:t>
            </a:fld>
            <a:endParaRPr lang="en-US"/>
          </a:p>
        </p:txBody>
      </p:sp>
      <p:sp>
        <p:nvSpPr>
          <p:cNvPr id="4" name="页脚占位符 3"/>
          <p:cNvSpPr>
            <a:spLocks noGrp="1"/>
          </p:cNvSpPr>
          <p:nvPr>
            <p:ph type="ftr" sz="quarter" idx="11"/>
          </p:nvPr>
        </p:nvSpPr>
        <p:spPr/>
        <p:txBody>
          <a:bodyPr/>
          <a:lstStyle>
            <a:lvl1pPr>
              <a:defRPr/>
            </a:lvl1pPr>
          </a:lstStyle>
          <a:p>
            <a:endParaRPr lang="en-US"/>
          </a:p>
        </p:txBody>
      </p:sp>
      <p:sp>
        <p:nvSpPr>
          <p:cNvPr id="5" name="灯片编号占位符 4"/>
          <p:cNvSpPr>
            <a:spLocks noGrp="1"/>
          </p:cNvSpPr>
          <p:nvPr>
            <p:ph type="sldNum" sz="quarter" idx="12"/>
          </p:nvPr>
        </p:nvSpPr>
        <p:spPr/>
        <p:txBody>
          <a:bodyPr/>
          <a:lstStyle>
            <a:lvl1pPr>
              <a:defRPr/>
            </a:lvl1pPr>
          </a:lstStyle>
          <a:p>
            <a:fld id="{52120357-DEC1-4ED6-87A7-B8A2FDF1A2B3}" type="slidenum">
              <a:rPr lang="en-US"/>
              <a:pPr/>
              <a:t>‹#›</a:t>
            </a:fld>
            <a:endParaRPr lang="en-US"/>
          </a:p>
        </p:txBody>
      </p:sp>
    </p:spTree>
    <p:extLst>
      <p:ext uri="{BB962C8B-B14F-4D97-AF65-F5344CB8AC3E}">
        <p14:creationId xmlns:p14="http://schemas.microsoft.com/office/powerpoint/2010/main" val="3467084580"/>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CFDD8844-EB09-4950-AA6E-5EA9EDE15A37}" type="datetimeFigureOut">
              <a:rPr lang="en-US"/>
              <a:pPr/>
              <a:t>2/29/2020</a:t>
            </a:fld>
            <a:endParaRPr lang="en-US"/>
          </a:p>
        </p:txBody>
      </p:sp>
      <p:sp>
        <p:nvSpPr>
          <p:cNvPr id="3" name="页脚占位符 2"/>
          <p:cNvSpPr>
            <a:spLocks noGrp="1"/>
          </p:cNvSpPr>
          <p:nvPr>
            <p:ph type="ftr" sz="quarter" idx="11"/>
          </p:nvPr>
        </p:nvSpPr>
        <p:spPr/>
        <p:txBody>
          <a:bodyPr/>
          <a:lstStyle>
            <a:lvl1pPr>
              <a:defRPr/>
            </a:lvl1pPr>
          </a:lstStyle>
          <a:p>
            <a:endParaRPr lang="en-US"/>
          </a:p>
        </p:txBody>
      </p:sp>
      <p:sp>
        <p:nvSpPr>
          <p:cNvPr id="4" name="灯片编号占位符 3"/>
          <p:cNvSpPr>
            <a:spLocks noGrp="1"/>
          </p:cNvSpPr>
          <p:nvPr>
            <p:ph type="sldNum" sz="quarter" idx="12"/>
          </p:nvPr>
        </p:nvSpPr>
        <p:spPr/>
        <p:txBody>
          <a:bodyPr/>
          <a:lstStyle>
            <a:lvl1pPr>
              <a:defRPr/>
            </a:lvl1pPr>
          </a:lstStyle>
          <a:p>
            <a:fld id="{547C8BBE-8D68-47C9-BC3A-15B6EBA23225}" type="slidenum">
              <a:rPr lang="en-US"/>
              <a:pPr/>
              <a:t>‹#›</a:t>
            </a:fld>
            <a:endParaRPr lang="en-US"/>
          </a:p>
        </p:txBody>
      </p:sp>
    </p:spTree>
    <p:extLst>
      <p:ext uri="{BB962C8B-B14F-4D97-AF65-F5344CB8AC3E}">
        <p14:creationId xmlns:p14="http://schemas.microsoft.com/office/powerpoint/2010/main" val="105109262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7F147EAA-6236-4950-BC4D-74E2F27896C7}" type="datetimeFigureOut">
              <a:rPr lang="en-US"/>
              <a:pPr/>
              <a:t>2/29/2020</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5879144F-44F2-4C8F-90BF-0E570652778B}" type="slidenum">
              <a:rPr lang="en-US"/>
              <a:pPr/>
              <a:t>‹#›</a:t>
            </a:fld>
            <a:endParaRPr lang="en-US"/>
          </a:p>
        </p:txBody>
      </p:sp>
    </p:spTree>
    <p:extLst>
      <p:ext uri="{BB962C8B-B14F-4D97-AF65-F5344CB8AC3E}">
        <p14:creationId xmlns:p14="http://schemas.microsoft.com/office/powerpoint/2010/main" val="272348479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pPr/>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pPr/>
              <a:t>‹#›</a:t>
            </a:fld>
            <a:endParaRPr lang="zh-CN" altLang="en-US"/>
          </a:p>
        </p:txBody>
      </p:sp>
    </p:spTree>
    <p:extLst>
      <p:ext uri="{BB962C8B-B14F-4D97-AF65-F5344CB8AC3E}">
        <p14:creationId xmlns:p14="http://schemas.microsoft.com/office/powerpoint/2010/main" val="2894659450"/>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906FD94-7EBF-4301-9713-AF379B7F528D}" type="datetimeFigureOut">
              <a:rPr lang="en-US"/>
              <a:pPr/>
              <a:t>2/29/2020</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068E8CA1-3A26-4D8F-A315-9C604DEBF422}" type="slidenum">
              <a:rPr lang="en-US"/>
              <a:pPr/>
              <a:t>‹#›</a:t>
            </a:fld>
            <a:endParaRPr lang="en-US"/>
          </a:p>
        </p:txBody>
      </p:sp>
    </p:spTree>
    <p:extLst>
      <p:ext uri="{BB962C8B-B14F-4D97-AF65-F5344CB8AC3E}">
        <p14:creationId xmlns:p14="http://schemas.microsoft.com/office/powerpoint/2010/main" val="273898439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E697A24-739F-44B4-A647-B606D3B2C784}"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D8B7E4B8-F4F9-4FAD-B208-06204D120D18}" type="slidenum">
              <a:rPr lang="en-US"/>
              <a:pPr/>
              <a:t>‹#›</a:t>
            </a:fld>
            <a:endParaRPr lang="en-US"/>
          </a:p>
        </p:txBody>
      </p:sp>
    </p:spTree>
    <p:extLst>
      <p:ext uri="{BB962C8B-B14F-4D97-AF65-F5344CB8AC3E}">
        <p14:creationId xmlns:p14="http://schemas.microsoft.com/office/powerpoint/2010/main" val="3572152426"/>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1138"/>
            <a:ext cx="2057400" cy="59150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1138"/>
            <a:ext cx="6019800" cy="59150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12ABF3B-00A0-4347-9061-11B806B082F7}"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66BE38C3-BC4B-45A9-9186-A8DD6A35677C}" type="slidenum">
              <a:rPr lang="en-US"/>
              <a:pPr/>
              <a:t>‹#›</a:t>
            </a:fld>
            <a:endParaRPr lang="en-US"/>
          </a:p>
        </p:txBody>
      </p:sp>
    </p:spTree>
    <p:extLst>
      <p:ext uri="{BB962C8B-B14F-4D97-AF65-F5344CB8AC3E}">
        <p14:creationId xmlns:p14="http://schemas.microsoft.com/office/powerpoint/2010/main" val="3372578676"/>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414D6DB0-328A-4A30-ADDE-6FB8066F5C6F}" type="datetimeFigureOut">
              <a:rPr lang="en-US" smtClean="0"/>
              <a:pPr/>
              <a:t>2/29/2020</a:t>
            </a:fld>
            <a:endParaRPr 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9B2EA648-47C4-42B3-8F79-98B7BA2EEE2D}"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DCD5D63D-4EF4-493C-851A-CB31B59F9C86}" type="datetimeFigureOut">
              <a:rPr lang="en-US" smtClean="0"/>
              <a:pPr/>
              <a:t>2/29/2020</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D51170CB-D1E4-4D5C-90E7-AF8F42DFD761}" type="slidenum">
              <a:rPr lang="en-US" smtClean="0"/>
              <a:pPr/>
              <a:t>‹#›</a:t>
            </a:fld>
            <a:endParaRPr 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A1823EA8-D1CE-41D8-854A-8CC389980FAD}" type="datetimeFigureOut">
              <a:rPr lang="en-US" smtClean="0"/>
              <a:pPr/>
              <a:t>2/29/2020</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5E918C56-BF83-4C6D-B947-D4D710C22BAE}" type="slidenum">
              <a:rPr lang="en-US" smtClean="0"/>
              <a:pPr/>
              <a:t>‹#›</a:t>
            </a:fld>
            <a:endParaRPr 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12B4D700-D7B8-41D1-819F-3E89D3E2CBB7}" type="datetimeFigureOut">
              <a:rPr lang="en-US" smtClean="0"/>
              <a:pPr/>
              <a:t>2/29/2020</a:t>
            </a:fld>
            <a:endParaRPr lang="en-US"/>
          </a:p>
        </p:txBody>
      </p:sp>
      <p:sp>
        <p:nvSpPr>
          <p:cNvPr id="6" name="页脚占位符 5"/>
          <p:cNvSpPr>
            <a:spLocks noGrp="1"/>
          </p:cNvSpPr>
          <p:nvPr>
            <p:ph type="ftr" sz="quarter" idx="11"/>
          </p:nvPr>
        </p:nvSpPr>
        <p:spPr/>
        <p:txBody>
          <a:bodyPr/>
          <a:lstStyle>
            <a:extLst/>
          </a:lstStyle>
          <a:p>
            <a:endParaRPr lang="en-US"/>
          </a:p>
        </p:txBody>
      </p:sp>
      <p:sp>
        <p:nvSpPr>
          <p:cNvPr id="7" name="灯片编号占位符 6"/>
          <p:cNvSpPr>
            <a:spLocks noGrp="1"/>
          </p:cNvSpPr>
          <p:nvPr>
            <p:ph type="sldNum" sz="quarter" idx="12"/>
          </p:nvPr>
        </p:nvSpPr>
        <p:spPr/>
        <p:txBody>
          <a:bodyPr/>
          <a:lstStyle>
            <a:extLst/>
          </a:lstStyle>
          <a:p>
            <a:fld id="{9E61EC39-F545-419B-8665-D03CFD441E49}" type="slidenum">
              <a:rPr lang="en-US" smtClean="0"/>
              <a:pPr/>
              <a:t>‹#›</a:t>
            </a:fld>
            <a:endParaRPr 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794ED89-7B20-4304-97A0-33002BE49D7E}" type="datetimeFigureOut">
              <a:rPr lang="en-US" smtClean="0"/>
              <a:pPr/>
              <a:t>2/29/2020</a:t>
            </a:fld>
            <a:endParaRPr lang="en-US"/>
          </a:p>
        </p:txBody>
      </p:sp>
      <p:sp>
        <p:nvSpPr>
          <p:cNvPr id="8" name="页脚占位符 7"/>
          <p:cNvSpPr>
            <a:spLocks noGrp="1"/>
          </p:cNvSpPr>
          <p:nvPr>
            <p:ph type="ftr" sz="quarter" idx="11"/>
          </p:nvPr>
        </p:nvSpPr>
        <p:spPr/>
        <p:txBody>
          <a:bodyPr/>
          <a:lstStyle>
            <a:extLst/>
          </a:lstStyle>
          <a:p>
            <a:endParaRPr lang="en-US"/>
          </a:p>
        </p:txBody>
      </p:sp>
      <p:sp>
        <p:nvSpPr>
          <p:cNvPr id="9" name="灯片编号占位符 8"/>
          <p:cNvSpPr>
            <a:spLocks noGrp="1"/>
          </p:cNvSpPr>
          <p:nvPr>
            <p:ph type="sldNum" sz="quarter" idx="12"/>
          </p:nvPr>
        </p:nvSpPr>
        <p:spPr/>
        <p:txBody>
          <a:bodyPr/>
          <a:lstStyle>
            <a:extLst/>
          </a:lstStyle>
          <a:p>
            <a:fld id="{48C87F95-FD80-48A1-8E75-216400550B2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F8FA5F5B-3298-4BAA-86E6-0C3C4ECEF887}" type="datetimeFigureOut">
              <a:rPr lang="en-US" smtClean="0"/>
              <a:pPr/>
              <a:t>2/29/2020</a:t>
            </a:fld>
            <a:endParaRPr lang="en-US"/>
          </a:p>
        </p:txBody>
      </p:sp>
      <p:sp>
        <p:nvSpPr>
          <p:cNvPr id="4" name="页脚占位符 3"/>
          <p:cNvSpPr>
            <a:spLocks noGrp="1"/>
          </p:cNvSpPr>
          <p:nvPr>
            <p:ph type="ftr" sz="quarter" idx="11"/>
          </p:nvPr>
        </p:nvSpPr>
        <p:spPr/>
        <p:txBody>
          <a:bodyPr/>
          <a:lstStyle>
            <a:extLst/>
          </a:lstStyle>
          <a:p>
            <a:endParaRPr lang="en-US"/>
          </a:p>
        </p:txBody>
      </p:sp>
      <p:sp>
        <p:nvSpPr>
          <p:cNvPr id="5" name="灯片编号占位符 4"/>
          <p:cNvSpPr>
            <a:spLocks noGrp="1"/>
          </p:cNvSpPr>
          <p:nvPr>
            <p:ph type="sldNum" sz="quarter" idx="12"/>
          </p:nvPr>
        </p:nvSpPr>
        <p:spPr/>
        <p:txBody>
          <a:bodyPr/>
          <a:lstStyle>
            <a:extLst/>
          </a:lstStyle>
          <a:p>
            <a:fld id="{52120357-DEC1-4ED6-87A7-B8A2FDF1A2B3}" type="slidenum">
              <a:rPr lang="en-US" smtClean="0"/>
              <a:pPr/>
              <a:t>‹#›</a:t>
            </a:fld>
            <a:endParaRPr 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CFDD8844-EB09-4950-AA6E-5EA9EDE15A37}" type="datetimeFigureOut">
              <a:rPr lang="en-US" smtClean="0"/>
              <a:pPr/>
              <a:t>2/29/2020</a:t>
            </a:fld>
            <a:endParaRPr lang="en-US"/>
          </a:p>
        </p:txBody>
      </p:sp>
      <p:sp>
        <p:nvSpPr>
          <p:cNvPr id="3" name="页脚占位符 2"/>
          <p:cNvSpPr>
            <a:spLocks noGrp="1"/>
          </p:cNvSpPr>
          <p:nvPr>
            <p:ph type="ftr" sz="quarter" idx="11"/>
          </p:nvPr>
        </p:nvSpPr>
        <p:spPr/>
        <p:txBody>
          <a:bodyPr/>
          <a:lstStyle>
            <a:extLst/>
          </a:lstStyle>
          <a:p>
            <a:endParaRPr lang="en-US"/>
          </a:p>
        </p:txBody>
      </p:sp>
      <p:sp>
        <p:nvSpPr>
          <p:cNvPr id="4" name="灯片编号占位符 3"/>
          <p:cNvSpPr>
            <a:spLocks noGrp="1"/>
          </p:cNvSpPr>
          <p:nvPr>
            <p:ph type="sldNum" sz="quarter" idx="12"/>
          </p:nvPr>
        </p:nvSpPr>
        <p:spPr/>
        <p:txBody>
          <a:bodyPr/>
          <a:lstStyle>
            <a:extLst/>
          </a:lstStyle>
          <a:p>
            <a:fld id="{547C8BBE-8D68-47C9-BC3A-15B6EBA23225}"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pPr/>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pPr/>
              <a:t>‹#›</a:t>
            </a:fld>
            <a:endParaRPr lang="zh-CN" altLang="en-US"/>
          </a:p>
        </p:txBody>
      </p:sp>
    </p:spTree>
    <p:extLst>
      <p:ext uri="{BB962C8B-B14F-4D97-AF65-F5344CB8AC3E}">
        <p14:creationId xmlns:p14="http://schemas.microsoft.com/office/powerpoint/2010/main" val="341763681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7F147EAA-6236-4950-BC4D-74E2F27896C7}" type="datetimeFigureOut">
              <a:rPr lang="en-US" smtClean="0"/>
              <a:pPr/>
              <a:t>2/29/2020</a:t>
            </a:fld>
            <a:endParaRPr lang="en-US"/>
          </a:p>
        </p:txBody>
      </p:sp>
      <p:sp>
        <p:nvSpPr>
          <p:cNvPr id="6" name="页脚占位符 5"/>
          <p:cNvSpPr>
            <a:spLocks noGrp="1"/>
          </p:cNvSpPr>
          <p:nvPr>
            <p:ph type="ftr" sz="quarter" idx="11"/>
          </p:nvPr>
        </p:nvSpPr>
        <p:spPr/>
        <p:txBody>
          <a:bodyPr/>
          <a:lstStyle>
            <a:extLst/>
          </a:lstStyle>
          <a:p>
            <a:endParaRPr lang="en-US"/>
          </a:p>
        </p:txBody>
      </p:sp>
      <p:sp>
        <p:nvSpPr>
          <p:cNvPr id="7" name="灯片编号占位符 6"/>
          <p:cNvSpPr>
            <a:spLocks noGrp="1"/>
          </p:cNvSpPr>
          <p:nvPr>
            <p:ph type="sldNum" sz="quarter" idx="12"/>
          </p:nvPr>
        </p:nvSpPr>
        <p:spPr/>
        <p:txBody>
          <a:bodyPr/>
          <a:lstStyle>
            <a:extLst/>
          </a:lstStyle>
          <a:p>
            <a:fld id="{5879144F-44F2-4C8F-90BF-0E570652778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2906FD94-7EBF-4301-9713-AF379B7F528D}" type="datetimeFigureOut">
              <a:rPr lang="en-US" smtClean="0"/>
              <a:pPr/>
              <a:t>2/29/2020</a:t>
            </a:fld>
            <a:endParaRPr 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068E8CA1-3A26-4D8F-A315-9C604DEBF422}" type="slidenum">
              <a:rPr lang="en-US" smtClean="0"/>
              <a:pPr/>
              <a:t>‹#›</a:t>
            </a:fld>
            <a:endParaRPr 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EE697A24-739F-44B4-A647-B606D3B2C784}" type="datetimeFigureOut">
              <a:rPr lang="en-US" smtClean="0"/>
              <a:pPr/>
              <a:t>2/29/2020</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D8B7E4B8-F4F9-4FAD-B208-06204D120D18}"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E12ABF3B-00A0-4347-9061-11B806B082F7}" type="datetimeFigureOut">
              <a:rPr lang="en-US" smtClean="0"/>
              <a:pPr/>
              <a:t>2/29/2020</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66BE38C3-BC4B-45A9-9186-A8DD6A35677C}"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BD16D333-D126-4A53-B71C-C5F555B5F0F2}" type="datetimeFigureOut">
              <a:rPr lang="zh-CN" altLang="en-US" smtClean="0"/>
              <a:pPr/>
              <a:t>2020/2/29</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70F57D0A-A040-46CB-B2E7-3DC0F7A5DDFE}" type="slidenum">
              <a:rPr lang="zh-CN" altLang="en-US" smtClean="0"/>
              <a:pPr/>
              <a:t>‹#›</a:t>
            </a:fld>
            <a:endParaRPr lang="zh-CN" altLang="en-US"/>
          </a:p>
        </p:txBody>
      </p:sp>
    </p:spTree>
    <p:extLst>
      <p:ext uri="{BB962C8B-B14F-4D97-AF65-F5344CB8AC3E}">
        <p14:creationId xmlns:p14="http://schemas.microsoft.com/office/powerpoint/2010/main" val="299993110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BD16D333-D126-4A53-B71C-C5F555B5F0F2}" type="datetimeFigureOut">
              <a:rPr lang="zh-CN" altLang="en-US" smtClean="0"/>
              <a:pPr/>
              <a:t>2020/2/29</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70F57D0A-A040-46CB-B2E7-3DC0F7A5DDFE}" type="slidenum">
              <a:rPr lang="zh-CN" altLang="en-US" smtClean="0"/>
              <a:pPr/>
              <a:t>‹#›</a:t>
            </a:fld>
            <a:endParaRPr lang="zh-CN" altLang="en-US"/>
          </a:p>
        </p:txBody>
      </p:sp>
    </p:spTree>
    <p:extLst>
      <p:ext uri="{BB962C8B-B14F-4D97-AF65-F5344CB8AC3E}">
        <p14:creationId xmlns:p14="http://schemas.microsoft.com/office/powerpoint/2010/main" val="1138000400"/>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BD16D333-D126-4A53-B71C-C5F555B5F0F2}" type="datetimeFigureOut">
              <a:rPr lang="zh-CN" altLang="en-US" smtClean="0"/>
              <a:pPr/>
              <a:t>2020/2/29</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70F57D0A-A040-46CB-B2E7-3DC0F7A5DDFE}" type="slidenum">
              <a:rPr lang="zh-CN" altLang="en-US" smtClean="0"/>
              <a:pPr/>
              <a:t>‹#›</a:t>
            </a:fld>
            <a:endParaRPr lang="zh-CN" altLang="en-US"/>
          </a:p>
        </p:txBody>
      </p:sp>
    </p:spTree>
    <p:extLst>
      <p:ext uri="{BB962C8B-B14F-4D97-AF65-F5344CB8AC3E}">
        <p14:creationId xmlns:p14="http://schemas.microsoft.com/office/powerpoint/2010/main" val="71715868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BD16D333-D126-4A53-B71C-C5F555B5F0F2}" type="datetimeFigureOut">
              <a:rPr lang="zh-CN" altLang="en-US" smtClean="0"/>
              <a:pPr/>
              <a:t>2020/2/29</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70F57D0A-A040-46CB-B2E7-3DC0F7A5DDFE}" type="slidenum">
              <a:rPr lang="zh-CN" altLang="en-US" smtClean="0"/>
              <a:pPr/>
              <a:t>‹#›</a:t>
            </a:fld>
            <a:endParaRPr lang="zh-CN" altLang="en-US"/>
          </a:p>
        </p:txBody>
      </p:sp>
    </p:spTree>
    <p:extLst>
      <p:ext uri="{BB962C8B-B14F-4D97-AF65-F5344CB8AC3E}">
        <p14:creationId xmlns:p14="http://schemas.microsoft.com/office/powerpoint/2010/main" val="3949923264"/>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D16D333-D126-4A53-B71C-C5F555B5F0F2}" type="datetimeFigureOut">
              <a:rPr lang="zh-CN" altLang="en-US" smtClean="0"/>
              <a:pPr/>
              <a:t>2020/2/29</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70F57D0A-A040-46CB-B2E7-3DC0F7A5DDFE}" type="slidenum">
              <a:rPr lang="zh-CN" altLang="en-US" smtClean="0"/>
              <a:pPr/>
              <a:t>‹#›</a:t>
            </a:fld>
            <a:endParaRPr lang="zh-CN" altLang="en-US"/>
          </a:p>
        </p:txBody>
      </p:sp>
    </p:spTree>
    <p:extLst>
      <p:ext uri="{BB962C8B-B14F-4D97-AF65-F5344CB8AC3E}">
        <p14:creationId xmlns:p14="http://schemas.microsoft.com/office/powerpoint/2010/main" val="1686078213"/>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D16D333-D126-4A53-B71C-C5F555B5F0F2}" type="datetimeFigureOut">
              <a:rPr lang="zh-CN" altLang="en-US" smtClean="0"/>
              <a:pPr/>
              <a:t>2020/2/29</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70F57D0A-A040-46CB-B2E7-3DC0F7A5DDFE}" type="slidenum">
              <a:rPr lang="zh-CN" altLang="en-US" smtClean="0"/>
              <a:pPr/>
              <a:t>‹#›</a:t>
            </a:fld>
            <a:endParaRPr lang="zh-CN" altLang="en-US"/>
          </a:p>
        </p:txBody>
      </p:sp>
    </p:spTree>
    <p:extLst>
      <p:ext uri="{BB962C8B-B14F-4D97-AF65-F5344CB8AC3E}">
        <p14:creationId xmlns:p14="http://schemas.microsoft.com/office/powerpoint/2010/main" val="3632023316"/>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20638"/>
            <a:ext cx="9144000" cy="1438276"/>
          </a:xfrm>
          <a:prstGeom prst="rect">
            <a:avLst/>
          </a:prstGeom>
          <a:solidFill>
            <a:srgbClr val="243AA8"/>
          </a:solidFill>
          <a:ln w="9525" cmpd="sng">
            <a:solidFill>
              <a:schemeClr val="tx1"/>
            </a:solidFill>
            <a:miter lim="800000"/>
            <a:headEnd/>
            <a:tailEnd/>
          </a:ln>
        </p:spPr>
        <p:txBody>
          <a:bodyPr wrap="none" anchor="ctr"/>
          <a:lstStyle/>
          <a:p>
            <a:endParaRPr lang="zh-CN" altLang="en-US"/>
          </a:p>
        </p:txBody>
      </p:sp>
      <p:sp>
        <p:nvSpPr>
          <p:cNvPr id="1027" name="Text Box 3"/>
          <p:cNvSpPr txBox="1">
            <a:spLocks noChangeArrowheads="1"/>
          </p:cNvSpPr>
          <p:nvPr/>
        </p:nvSpPr>
        <p:spPr bwMode="auto">
          <a:xfrm>
            <a:off x="15875" y="6742113"/>
            <a:ext cx="9128125" cy="115887"/>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7200" rIns="36000" bIns="1800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endParaRPr lang="en-US" sz="100"/>
          </a:p>
        </p:txBody>
      </p:sp>
      <p:sp>
        <p:nvSpPr>
          <p:cNvPr id="1028" name="Text Box 4"/>
          <p:cNvSpPr txBox="1">
            <a:spLocks noChangeArrowheads="1"/>
          </p:cNvSpPr>
          <p:nvPr/>
        </p:nvSpPr>
        <p:spPr bwMode="auto">
          <a:xfrm>
            <a:off x="15875" y="-9525"/>
            <a:ext cx="9144000" cy="109538"/>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7200" rIns="36000" bIns="1800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endParaRPr lang="en-US" sz="100"/>
          </a:p>
        </p:txBody>
      </p:sp>
      <p:sp>
        <p:nvSpPr>
          <p:cNvPr id="1029" name="Rectangle 5"/>
          <p:cNvSpPr>
            <a:spLocks noGrp="1" noChangeArrowheads="1"/>
          </p:cNvSpPr>
          <p:nvPr>
            <p:ph type="title"/>
          </p:nvPr>
        </p:nvSpPr>
        <p:spPr bwMode="auto">
          <a:xfrm>
            <a:off x="457200" y="2111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30" name="Rectangle 6"/>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0" hangingPunct="0">
              <a:defRPr sz="1400"/>
            </a:lvl1pPr>
          </a:lstStyle>
          <a:p>
            <a:fld id="{BD16D333-D126-4A53-B71C-C5F555B5F0F2}" type="datetimeFigureOut">
              <a:rPr lang="zh-CN" altLang="en-US" smtClean="0"/>
              <a:pPr/>
              <a:t>2020/2/29</a:t>
            </a:fld>
            <a:endParaRPr lang="zh-CN" altLang="en-US"/>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0" hangingPunct="0">
              <a:defRPr sz="1400"/>
            </a:lvl1pPr>
          </a:lstStyle>
          <a:p>
            <a:endParaRPr lang="zh-CN" altLang="en-US"/>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0" hangingPunct="0">
              <a:defRPr sz="1400"/>
            </a:lvl1pPr>
          </a:lstStyle>
          <a:p>
            <a:fld id="{70F57D0A-A040-46CB-B2E7-3DC0F7A5DDF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fade/>
  </p:transition>
  <p:txStyles>
    <p:titleStyle>
      <a:lvl1pPr algn="ctr" rtl="0" eaLnBrk="1" fontAlgn="base" hangingPunct="1">
        <a:spcBef>
          <a:spcPct val="0"/>
        </a:spcBef>
        <a:spcAft>
          <a:spcPct val="0"/>
        </a:spcAft>
        <a:defRPr sz="4400" b="1">
          <a:solidFill>
            <a:schemeClr val="tx2"/>
          </a:solidFill>
          <a:latin typeface="+mj-lt"/>
          <a:ea typeface="+mj-ea"/>
          <a:cs typeface="+mj-cs"/>
        </a:defRPr>
      </a:lvl1pPr>
      <a:lvl2pPr algn="ctr" rtl="0" eaLnBrk="1" fontAlgn="base" hangingPunct="1">
        <a:spcBef>
          <a:spcPct val="0"/>
        </a:spcBef>
        <a:spcAft>
          <a:spcPct val="0"/>
        </a:spcAft>
        <a:defRPr sz="4400" b="1">
          <a:solidFill>
            <a:schemeClr val="tx2"/>
          </a:solidFill>
          <a:latin typeface="Arial" pitchFamily="34" charset="0"/>
          <a:ea typeface="隶书" pitchFamily="49" charset="-122"/>
        </a:defRPr>
      </a:lvl2pPr>
      <a:lvl3pPr algn="ctr" rtl="0" eaLnBrk="1" fontAlgn="base" hangingPunct="1">
        <a:spcBef>
          <a:spcPct val="0"/>
        </a:spcBef>
        <a:spcAft>
          <a:spcPct val="0"/>
        </a:spcAft>
        <a:defRPr sz="4400" b="1">
          <a:solidFill>
            <a:schemeClr val="tx2"/>
          </a:solidFill>
          <a:latin typeface="Arial" pitchFamily="34" charset="0"/>
          <a:ea typeface="隶书" pitchFamily="49" charset="-122"/>
        </a:defRPr>
      </a:lvl3pPr>
      <a:lvl4pPr algn="ctr" rtl="0" eaLnBrk="1" fontAlgn="base" hangingPunct="1">
        <a:spcBef>
          <a:spcPct val="0"/>
        </a:spcBef>
        <a:spcAft>
          <a:spcPct val="0"/>
        </a:spcAft>
        <a:defRPr sz="4400" b="1">
          <a:solidFill>
            <a:schemeClr val="tx2"/>
          </a:solidFill>
          <a:latin typeface="Arial" pitchFamily="34" charset="0"/>
          <a:ea typeface="隶书" pitchFamily="49" charset="-122"/>
        </a:defRPr>
      </a:lvl4pPr>
      <a:lvl5pPr algn="ctr" rtl="0" eaLnBrk="1" fontAlgn="base" hangingPunct="1">
        <a:spcBef>
          <a:spcPct val="0"/>
        </a:spcBef>
        <a:spcAft>
          <a:spcPct val="0"/>
        </a:spcAft>
        <a:defRPr sz="4400" b="1">
          <a:solidFill>
            <a:schemeClr val="tx2"/>
          </a:solidFill>
          <a:latin typeface="Arial" pitchFamily="34" charset="0"/>
          <a:ea typeface="隶书" pitchFamily="49" charset="-122"/>
        </a:defRPr>
      </a:lvl5pPr>
      <a:lvl6pPr marL="457200" algn="ctr" rtl="0" eaLnBrk="1" fontAlgn="base" hangingPunct="1">
        <a:spcBef>
          <a:spcPct val="0"/>
        </a:spcBef>
        <a:spcAft>
          <a:spcPct val="0"/>
        </a:spcAft>
        <a:defRPr sz="4400" b="1">
          <a:solidFill>
            <a:schemeClr val="tx2"/>
          </a:solidFill>
          <a:latin typeface="Arial" pitchFamily="34" charset="0"/>
          <a:ea typeface="隶书" pitchFamily="49" charset="-122"/>
        </a:defRPr>
      </a:lvl6pPr>
      <a:lvl7pPr marL="914400" algn="ctr" rtl="0" eaLnBrk="1" fontAlgn="base" hangingPunct="1">
        <a:spcBef>
          <a:spcPct val="0"/>
        </a:spcBef>
        <a:spcAft>
          <a:spcPct val="0"/>
        </a:spcAft>
        <a:defRPr sz="4400" b="1">
          <a:solidFill>
            <a:schemeClr val="tx2"/>
          </a:solidFill>
          <a:latin typeface="Arial" pitchFamily="34" charset="0"/>
          <a:ea typeface="隶书" pitchFamily="49" charset="-122"/>
        </a:defRPr>
      </a:lvl7pPr>
      <a:lvl8pPr marL="1371600" algn="ctr" rtl="0" eaLnBrk="1" fontAlgn="base" hangingPunct="1">
        <a:spcBef>
          <a:spcPct val="0"/>
        </a:spcBef>
        <a:spcAft>
          <a:spcPct val="0"/>
        </a:spcAft>
        <a:defRPr sz="4400" b="1">
          <a:solidFill>
            <a:schemeClr val="tx2"/>
          </a:solidFill>
          <a:latin typeface="Arial" pitchFamily="34" charset="0"/>
          <a:ea typeface="隶书" pitchFamily="49" charset="-122"/>
        </a:defRPr>
      </a:lvl8pPr>
      <a:lvl9pPr marL="1828800" algn="ctr" rtl="0" eaLnBrk="1" fontAlgn="base" hangingPunct="1">
        <a:spcBef>
          <a:spcPct val="0"/>
        </a:spcBef>
        <a:spcAft>
          <a:spcPct val="0"/>
        </a:spcAft>
        <a:defRPr sz="4400" b="1">
          <a:solidFill>
            <a:schemeClr val="tx2"/>
          </a:solidFill>
          <a:latin typeface="Arial" pitchFamily="34" charset="0"/>
          <a:ea typeface="隶书" pitchFamily="49" charset="-122"/>
        </a:defRPr>
      </a:lvl9pPr>
    </p:titleStyle>
    <p:bodyStyle>
      <a:lvl1pPr marL="342900" indent="-342900" algn="l" rtl="0" eaLnBrk="1" fontAlgn="base" hangingPunct="1">
        <a:spcBef>
          <a:spcPct val="20000"/>
        </a:spcBef>
        <a:spcAft>
          <a:spcPct val="0"/>
        </a:spcAft>
        <a:buBlip>
          <a:blip r:embed="rId13"/>
        </a:buBlip>
        <a:defRPr sz="3200">
          <a:solidFill>
            <a:schemeClr val="tx1"/>
          </a:solidFill>
          <a:latin typeface="+mn-lt"/>
          <a:ea typeface="+mn-ea"/>
          <a:cs typeface="+mn-cs"/>
        </a:defRPr>
      </a:lvl1pPr>
      <a:lvl2pPr marL="742950" indent="-285750" algn="l" rtl="0" eaLnBrk="1" fontAlgn="base" hangingPunct="1">
        <a:spcBef>
          <a:spcPct val="20000"/>
        </a:spcBef>
        <a:spcAft>
          <a:spcPct val="0"/>
        </a:spcAft>
        <a:buBlip>
          <a:blip r:embed="rId14"/>
        </a:buBlip>
        <a:defRPr sz="2800">
          <a:solidFill>
            <a:schemeClr val="tx1"/>
          </a:solidFill>
          <a:latin typeface="+mn-lt"/>
          <a:ea typeface="+mn-ea"/>
        </a:defRPr>
      </a:lvl2pPr>
      <a:lvl3pPr marL="1143000" indent="-228600" algn="l" rtl="0" eaLnBrk="1" fontAlgn="base" hangingPunct="1">
        <a:spcBef>
          <a:spcPct val="20000"/>
        </a:spcBef>
        <a:spcAft>
          <a:spcPct val="0"/>
        </a:spcAft>
        <a:buBlip>
          <a:blip r:embed="rId13"/>
        </a:buBlip>
        <a:defRPr sz="2400">
          <a:solidFill>
            <a:schemeClr val="tx1"/>
          </a:solidFill>
          <a:latin typeface="+mn-lt"/>
          <a:ea typeface="+mn-ea"/>
        </a:defRPr>
      </a:lvl3pPr>
      <a:lvl4pPr marL="1600200" indent="-228600" algn="l" rtl="0" eaLnBrk="1" fontAlgn="base" hangingPunct="1">
        <a:spcBef>
          <a:spcPct val="20000"/>
        </a:spcBef>
        <a:spcAft>
          <a:spcPct val="0"/>
        </a:spcAft>
        <a:buBlip>
          <a:blip r:embed="rId14"/>
        </a:buBlip>
        <a:defRPr sz="2000">
          <a:solidFill>
            <a:schemeClr val="tx1"/>
          </a:solidFill>
          <a:latin typeface="+mn-lt"/>
          <a:ea typeface="+mn-ea"/>
        </a:defRPr>
      </a:lvl4pPr>
      <a:lvl5pPr marL="2057400" indent="-228600" algn="l" rtl="0" eaLnBrk="1" fontAlgn="base" hangingPunct="1">
        <a:spcBef>
          <a:spcPct val="20000"/>
        </a:spcBef>
        <a:spcAft>
          <a:spcPct val="0"/>
        </a:spcAft>
        <a:buBlip>
          <a:blip r:embed="rId13"/>
        </a:buBlip>
        <a:defRPr sz="2000">
          <a:solidFill>
            <a:schemeClr val="tx1"/>
          </a:solidFill>
          <a:latin typeface="+mn-lt"/>
          <a:ea typeface="+mn-ea"/>
        </a:defRPr>
      </a:lvl5pPr>
      <a:lvl6pPr marL="2514600" indent="-228600" algn="l" rtl="0" eaLnBrk="1" fontAlgn="base" hangingPunct="1">
        <a:spcBef>
          <a:spcPct val="20000"/>
        </a:spcBef>
        <a:spcAft>
          <a:spcPct val="0"/>
        </a:spcAft>
        <a:buBlip>
          <a:blip r:embed="rId13"/>
        </a:buBlip>
        <a:defRPr sz="2000">
          <a:solidFill>
            <a:schemeClr val="tx1"/>
          </a:solidFill>
          <a:latin typeface="+mn-lt"/>
          <a:ea typeface="+mn-ea"/>
        </a:defRPr>
      </a:lvl6pPr>
      <a:lvl7pPr marL="2971800" indent="-228600" algn="l" rtl="0" eaLnBrk="1" fontAlgn="base" hangingPunct="1">
        <a:spcBef>
          <a:spcPct val="20000"/>
        </a:spcBef>
        <a:spcAft>
          <a:spcPct val="0"/>
        </a:spcAft>
        <a:buBlip>
          <a:blip r:embed="rId13"/>
        </a:buBlip>
        <a:defRPr sz="2000">
          <a:solidFill>
            <a:schemeClr val="tx1"/>
          </a:solidFill>
          <a:latin typeface="+mn-lt"/>
          <a:ea typeface="+mn-ea"/>
        </a:defRPr>
      </a:lvl7pPr>
      <a:lvl8pPr marL="3429000" indent="-228600" algn="l" rtl="0" eaLnBrk="1" fontAlgn="base" hangingPunct="1">
        <a:spcBef>
          <a:spcPct val="20000"/>
        </a:spcBef>
        <a:spcAft>
          <a:spcPct val="0"/>
        </a:spcAft>
        <a:buBlip>
          <a:blip r:embed="rId13"/>
        </a:buBlip>
        <a:defRPr sz="2000">
          <a:solidFill>
            <a:schemeClr val="tx1"/>
          </a:solidFill>
          <a:latin typeface="+mn-lt"/>
          <a:ea typeface="+mn-ea"/>
        </a:defRPr>
      </a:lvl8pPr>
      <a:lvl9pPr marL="3886200" indent="-228600" algn="l" rtl="0" eaLnBrk="1" fontAlgn="base" hangingPunct="1">
        <a:spcBef>
          <a:spcPct val="20000"/>
        </a:spcBef>
        <a:spcAft>
          <a:spcPct val="0"/>
        </a:spcAft>
        <a:buBlip>
          <a:blip r:embed="rId13"/>
        </a:buBlip>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111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6"/>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052" name="Rectangle 4"/>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0" hangingPunct="0">
              <a:defRPr sz="1400"/>
            </a:lvl1pPr>
          </a:lstStyle>
          <a:p>
            <a:fld id="{41524323-78DB-44A3-8122-DE4690A12FC4}" type="datetimeFigureOut">
              <a:rPr lang="en-US"/>
              <a:pPr/>
              <a:t>2/29/2020</a:t>
            </a:fld>
            <a:endParaRPr lang="en-US"/>
          </a:p>
        </p:txBody>
      </p:sp>
      <p:sp>
        <p:nvSpPr>
          <p:cNvPr id="2053" name="Rectangle 5"/>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0" hangingPunct="0">
              <a:defRPr sz="1400"/>
            </a:lvl1pPr>
          </a:lstStyle>
          <a:p>
            <a:endParaRPr lang="en-US"/>
          </a:p>
        </p:txBody>
      </p:sp>
      <p:sp>
        <p:nvSpPr>
          <p:cNvPr id="2054" name="Rectangle 6"/>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0" hangingPunct="0">
              <a:defRPr sz="1400"/>
            </a:lvl1pPr>
          </a:lstStyle>
          <a:p>
            <a:fld id="{688AC0C4-AAF1-4555-AF47-B442D1A2C187}"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fade/>
  </p:transition>
  <p:txStyles>
    <p:titleStyle>
      <a:lvl1pPr algn="ctr" rtl="0" eaLnBrk="1" fontAlgn="base" hangingPunct="1">
        <a:spcBef>
          <a:spcPct val="0"/>
        </a:spcBef>
        <a:spcAft>
          <a:spcPct val="0"/>
        </a:spcAft>
        <a:defRPr sz="4400" b="1">
          <a:solidFill>
            <a:schemeClr val="tx2"/>
          </a:solidFill>
          <a:latin typeface="+mj-lt"/>
          <a:ea typeface="+mj-ea"/>
          <a:cs typeface="+mj-cs"/>
        </a:defRPr>
      </a:lvl1pPr>
      <a:lvl2pPr algn="ctr" rtl="0" eaLnBrk="1" fontAlgn="base" hangingPunct="1">
        <a:spcBef>
          <a:spcPct val="0"/>
        </a:spcBef>
        <a:spcAft>
          <a:spcPct val="0"/>
        </a:spcAft>
        <a:defRPr sz="4400" b="1">
          <a:solidFill>
            <a:schemeClr val="tx2"/>
          </a:solidFill>
          <a:latin typeface="Arial" pitchFamily="34" charset="0"/>
          <a:ea typeface="隶书" pitchFamily="49" charset="-122"/>
        </a:defRPr>
      </a:lvl2pPr>
      <a:lvl3pPr algn="ctr" rtl="0" eaLnBrk="1" fontAlgn="base" hangingPunct="1">
        <a:spcBef>
          <a:spcPct val="0"/>
        </a:spcBef>
        <a:spcAft>
          <a:spcPct val="0"/>
        </a:spcAft>
        <a:defRPr sz="4400" b="1">
          <a:solidFill>
            <a:schemeClr val="tx2"/>
          </a:solidFill>
          <a:latin typeface="Arial" pitchFamily="34" charset="0"/>
          <a:ea typeface="隶书" pitchFamily="49" charset="-122"/>
        </a:defRPr>
      </a:lvl3pPr>
      <a:lvl4pPr algn="ctr" rtl="0" eaLnBrk="1" fontAlgn="base" hangingPunct="1">
        <a:spcBef>
          <a:spcPct val="0"/>
        </a:spcBef>
        <a:spcAft>
          <a:spcPct val="0"/>
        </a:spcAft>
        <a:defRPr sz="4400" b="1">
          <a:solidFill>
            <a:schemeClr val="tx2"/>
          </a:solidFill>
          <a:latin typeface="Arial" pitchFamily="34" charset="0"/>
          <a:ea typeface="隶书" pitchFamily="49" charset="-122"/>
        </a:defRPr>
      </a:lvl4pPr>
      <a:lvl5pPr algn="ctr" rtl="0" eaLnBrk="1" fontAlgn="base" hangingPunct="1">
        <a:spcBef>
          <a:spcPct val="0"/>
        </a:spcBef>
        <a:spcAft>
          <a:spcPct val="0"/>
        </a:spcAft>
        <a:defRPr sz="4400" b="1">
          <a:solidFill>
            <a:schemeClr val="tx2"/>
          </a:solidFill>
          <a:latin typeface="Arial" pitchFamily="34" charset="0"/>
          <a:ea typeface="隶书" pitchFamily="49" charset="-122"/>
        </a:defRPr>
      </a:lvl5pPr>
      <a:lvl6pPr marL="457200" algn="ctr" rtl="0" eaLnBrk="1" fontAlgn="base" hangingPunct="1">
        <a:spcBef>
          <a:spcPct val="0"/>
        </a:spcBef>
        <a:spcAft>
          <a:spcPct val="0"/>
        </a:spcAft>
        <a:defRPr sz="4400" b="1">
          <a:solidFill>
            <a:schemeClr val="tx2"/>
          </a:solidFill>
          <a:latin typeface="Arial" pitchFamily="34" charset="0"/>
          <a:ea typeface="隶书" pitchFamily="49" charset="-122"/>
        </a:defRPr>
      </a:lvl6pPr>
      <a:lvl7pPr marL="914400" algn="ctr" rtl="0" eaLnBrk="1" fontAlgn="base" hangingPunct="1">
        <a:spcBef>
          <a:spcPct val="0"/>
        </a:spcBef>
        <a:spcAft>
          <a:spcPct val="0"/>
        </a:spcAft>
        <a:defRPr sz="4400" b="1">
          <a:solidFill>
            <a:schemeClr val="tx2"/>
          </a:solidFill>
          <a:latin typeface="Arial" pitchFamily="34" charset="0"/>
          <a:ea typeface="隶书" pitchFamily="49" charset="-122"/>
        </a:defRPr>
      </a:lvl7pPr>
      <a:lvl8pPr marL="1371600" algn="ctr" rtl="0" eaLnBrk="1" fontAlgn="base" hangingPunct="1">
        <a:spcBef>
          <a:spcPct val="0"/>
        </a:spcBef>
        <a:spcAft>
          <a:spcPct val="0"/>
        </a:spcAft>
        <a:defRPr sz="4400" b="1">
          <a:solidFill>
            <a:schemeClr val="tx2"/>
          </a:solidFill>
          <a:latin typeface="Arial" pitchFamily="34" charset="0"/>
          <a:ea typeface="隶书" pitchFamily="49" charset="-122"/>
        </a:defRPr>
      </a:lvl8pPr>
      <a:lvl9pPr marL="1828800" algn="ctr" rtl="0" eaLnBrk="1" fontAlgn="base" hangingPunct="1">
        <a:spcBef>
          <a:spcPct val="0"/>
        </a:spcBef>
        <a:spcAft>
          <a:spcPct val="0"/>
        </a:spcAft>
        <a:defRPr sz="4400" b="1">
          <a:solidFill>
            <a:schemeClr val="tx2"/>
          </a:solidFill>
          <a:latin typeface="Arial" pitchFamily="34" charset="0"/>
          <a:ea typeface="隶书" pitchFamily="49" charset="-122"/>
        </a:defRPr>
      </a:lvl9pPr>
    </p:titleStyle>
    <p:bodyStyle>
      <a:lvl1pPr marL="342900" indent="-342900" algn="l" rtl="0" eaLnBrk="1" fontAlgn="base" hangingPunct="1">
        <a:spcBef>
          <a:spcPct val="20000"/>
        </a:spcBef>
        <a:spcAft>
          <a:spcPct val="0"/>
        </a:spcAft>
        <a:buBlip>
          <a:blip r:embed="rId14"/>
        </a:buBlip>
        <a:defRPr sz="3200">
          <a:solidFill>
            <a:schemeClr val="tx1"/>
          </a:solidFill>
          <a:latin typeface="+mn-lt"/>
          <a:ea typeface="+mn-ea"/>
          <a:cs typeface="+mn-cs"/>
        </a:defRPr>
      </a:lvl1pPr>
      <a:lvl2pPr marL="742950" indent="-285750" algn="l" rtl="0" eaLnBrk="1" fontAlgn="base" hangingPunct="1">
        <a:spcBef>
          <a:spcPct val="20000"/>
        </a:spcBef>
        <a:spcAft>
          <a:spcPct val="0"/>
        </a:spcAft>
        <a:buBlip>
          <a:blip r:embed="rId15"/>
        </a:buBlip>
        <a:defRPr sz="2800">
          <a:solidFill>
            <a:schemeClr val="tx1"/>
          </a:solidFill>
          <a:latin typeface="+mn-lt"/>
          <a:ea typeface="+mn-ea"/>
        </a:defRPr>
      </a:lvl2pPr>
      <a:lvl3pPr marL="1143000" indent="-228600" algn="l" rtl="0" eaLnBrk="1" fontAlgn="base" hangingPunct="1">
        <a:spcBef>
          <a:spcPct val="20000"/>
        </a:spcBef>
        <a:spcAft>
          <a:spcPct val="0"/>
        </a:spcAft>
        <a:buBlip>
          <a:blip r:embed="rId14"/>
        </a:buBlip>
        <a:defRPr sz="2400">
          <a:solidFill>
            <a:schemeClr val="tx1"/>
          </a:solidFill>
          <a:latin typeface="+mn-lt"/>
          <a:ea typeface="+mn-ea"/>
        </a:defRPr>
      </a:lvl3pPr>
      <a:lvl4pPr marL="1600200" indent="-228600" algn="l" rtl="0" eaLnBrk="1" fontAlgn="base" hangingPunct="1">
        <a:spcBef>
          <a:spcPct val="20000"/>
        </a:spcBef>
        <a:spcAft>
          <a:spcPct val="0"/>
        </a:spcAft>
        <a:buBlip>
          <a:blip r:embed="rId15"/>
        </a:buBlip>
        <a:defRPr sz="2000">
          <a:solidFill>
            <a:schemeClr val="tx1"/>
          </a:solidFill>
          <a:latin typeface="+mn-lt"/>
          <a:ea typeface="+mn-ea"/>
        </a:defRPr>
      </a:lvl4pPr>
      <a:lvl5pPr marL="2057400" indent="-228600" algn="l" rtl="0" eaLnBrk="1" fontAlgn="base" hangingPunct="1">
        <a:spcBef>
          <a:spcPct val="20000"/>
        </a:spcBef>
        <a:spcAft>
          <a:spcPct val="0"/>
        </a:spcAft>
        <a:buBlip>
          <a:blip r:embed="rId14"/>
        </a:buBlip>
        <a:defRPr sz="2000">
          <a:solidFill>
            <a:schemeClr val="tx1"/>
          </a:solidFill>
          <a:latin typeface="+mn-lt"/>
          <a:ea typeface="+mn-ea"/>
        </a:defRPr>
      </a:lvl5pPr>
      <a:lvl6pPr marL="2514600" indent="-228600" algn="l" rtl="0" eaLnBrk="1" fontAlgn="base" hangingPunct="1">
        <a:spcBef>
          <a:spcPct val="20000"/>
        </a:spcBef>
        <a:spcAft>
          <a:spcPct val="0"/>
        </a:spcAft>
        <a:buBlip>
          <a:blip r:embed="rId14"/>
        </a:buBlip>
        <a:defRPr sz="2000">
          <a:solidFill>
            <a:schemeClr val="tx1"/>
          </a:solidFill>
          <a:latin typeface="+mn-lt"/>
          <a:ea typeface="+mn-ea"/>
        </a:defRPr>
      </a:lvl6pPr>
      <a:lvl7pPr marL="2971800" indent="-228600" algn="l" rtl="0" eaLnBrk="1" fontAlgn="base" hangingPunct="1">
        <a:spcBef>
          <a:spcPct val="20000"/>
        </a:spcBef>
        <a:spcAft>
          <a:spcPct val="0"/>
        </a:spcAft>
        <a:buBlip>
          <a:blip r:embed="rId14"/>
        </a:buBlip>
        <a:defRPr sz="2000">
          <a:solidFill>
            <a:schemeClr val="tx1"/>
          </a:solidFill>
          <a:latin typeface="+mn-lt"/>
          <a:ea typeface="+mn-ea"/>
        </a:defRPr>
      </a:lvl7pPr>
      <a:lvl8pPr marL="3429000" indent="-228600" algn="l" rtl="0" eaLnBrk="1" fontAlgn="base" hangingPunct="1">
        <a:spcBef>
          <a:spcPct val="20000"/>
        </a:spcBef>
        <a:spcAft>
          <a:spcPct val="0"/>
        </a:spcAft>
        <a:buBlip>
          <a:blip r:embed="rId14"/>
        </a:buBlip>
        <a:defRPr sz="2000">
          <a:solidFill>
            <a:schemeClr val="tx1"/>
          </a:solidFill>
          <a:latin typeface="+mn-lt"/>
          <a:ea typeface="+mn-ea"/>
        </a:defRPr>
      </a:lvl8pPr>
      <a:lvl9pPr marL="3886200" indent="-228600" algn="l" rtl="0" eaLnBrk="1" fontAlgn="base" hangingPunct="1">
        <a:spcBef>
          <a:spcPct val="20000"/>
        </a:spcBef>
        <a:spcAft>
          <a:spcPct val="0"/>
        </a:spcAft>
        <a:buBlip>
          <a:blip r:embed="rId14"/>
        </a:buBlip>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BD16D333-D126-4A53-B71C-C5F555B5F0F2}" type="datetimeFigureOut">
              <a:rPr lang="zh-CN" altLang="en-US" smtClean="0"/>
              <a:pPr/>
              <a:t>2020/2/29</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0F57D0A-A040-46CB-B2E7-3DC0F7A5DDF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p:fade/>
  </p:transition>
  <p:timing>
    <p:tnLst>
      <p:par>
        <p:cTn id="1" dur="indefinite" restart="never" nodeType="tmRoot"/>
      </p:par>
    </p:tn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4.xml"/><Relationship Id="rId1" Type="http://schemas.openxmlformats.org/officeDocument/2006/relationships/vmlDrawing" Target="../drawings/vmlDrawing2.vml"/><Relationship Id="rId4" Type="http://schemas.openxmlformats.org/officeDocument/2006/relationships/image" Target="../media/image6.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4.xml"/><Relationship Id="rId1" Type="http://schemas.openxmlformats.org/officeDocument/2006/relationships/vmlDrawing" Target="../drawings/vmlDrawing3.vml"/><Relationship Id="rId4" Type="http://schemas.openxmlformats.org/officeDocument/2006/relationships/image" Target="../media/image7.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4.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3568" y="1196752"/>
            <a:ext cx="7772400" cy="1829761"/>
          </a:xfrm>
        </p:spPr>
        <p:txBody>
          <a:bodyPr>
            <a:normAutofit/>
          </a:bodyPr>
          <a:lstStyle/>
          <a:p>
            <a:pPr algn="ctr"/>
            <a:r>
              <a:rPr lang="zh-CN" altLang="en-US" sz="3600" smtClean="0">
                <a:effectLst/>
                <a:latin typeface="+mj-ea"/>
              </a:rPr>
              <a:t> 模块</a:t>
            </a:r>
            <a:r>
              <a:rPr lang="en-US" altLang="zh-CN" sz="3600" dirty="0" smtClean="0">
                <a:effectLst/>
                <a:latin typeface="+mj-ea"/>
              </a:rPr>
              <a:t>8 </a:t>
            </a:r>
            <a:r>
              <a:rPr lang="zh-CN" altLang="zh-CN" sz="3600" dirty="0" smtClean="0"/>
              <a:t>供应链</a:t>
            </a:r>
            <a:r>
              <a:rPr lang="zh-CN" altLang="en-US" sz="3600" dirty="0" smtClean="0"/>
              <a:t>与电子商务</a:t>
            </a:r>
            <a:endParaRPr lang="zh-CN" altLang="zh-CN" sz="3600" dirty="0"/>
          </a:p>
        </p:txBody>
      </p:sp>
    </p:spTree>
    <p:extLst>
      <p:ext uri="{BB962C8B-B14F-4D97-AF65-F5344CB8AC3E}">
        <p14:creationId xmlns:p14="http://schemas.microsoft.com/office/powerpoint/2010/main" val="1634414647"/>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7105" name="Object 1"/>
          <p:cNvGraphicFramePr>
            <a:graphicFrameLocks noChangeAspect="1"/>
          </p:cNvGraphicFramePr>
          <p:nvPr/>
        </p:nvGraphicFramePr>
        <p:xfrm>
          <a:off x="1619672" y="476672"/>
          <a:ext cx="6616951" cy="6120680"/>
        </p:xfrm>
        <a:graphic>
          <a:graphicData uri="http://schemas.openxmlformats.org/presentationml/2006/ole">
            <mc:AlternateContent xmlns:mc="http://schemas.openxmlformats.org/markup-compatibility/2006">
              <mc:Choice xmlns:v="urn:schemas-microsoft-com:vml" Requires="v">
                <p:oleObj spid="_x0000_s47109" name="Visio" r:id="rId3" imgW="3431432" imgH="3168051" progId="">
                  <p:embed/>
                </p:oleObj>
              </mc:Choice>
              <mc:Fallback>
                <p:oleObj name="Visio" r:id="rId3" imgW="3431432" imgH="3168051" progId="">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2" y="476672"/>
                        <a:ext cx="6616951" cy="61206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矩形 5"/>
          <p:cNvSpPr/>
          <p:nvPr/>
        </p:nvSpPr>
        <p:spPr>
          <a:xfrm>
            <a:off x="539552" y="908720"/>
            <a:ext cx="504056" cy="2031325"/>
          </a:xfrm>
          <a:prstGeom prst="rect">
            <a:avLst/>
          </a:prstGeom>
        </p:spPr>
        <p:txBody>
          <a:bodyPr wrap="square">
            <a:spAutoFit/>
          </a:bodyPr>
          <a:lstStyle/>
          <a:p>
            <a:r>
              <a:rPr lang="zh-CN" altLang="zh-CN" b="1" dirty="0" smtClean="0"/>
              <a:t>电子供应链系统</a:t>
            </a:r>
            <a:endParaRPr lang="zh-CN" altLang="en-US" dirty="0"/>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395536" y="764704"/>
            <a:ext cx="8229600" cy="5616624"/>
          </a:xfrm>
        </p:spPr>
        <p:txBody>
          <a:bodyPr>
            <a:noAutofit/>
          </a:bodyPr>
          <a:lstStyle/>
          <a:p>
            <a:pPr>
              <a:lnSpc>
                <a:spcPct val="150000"/>
              </a:lnSpc>
            </a:pPr>
            <a:r>
              <a:rPr lang="en-US" altLang="zh-CN" sz="2800" dirty="0" smtClean="0">
                <a:latin typeface="+mn-ea"/>
              </a:rPr>
              <a:t>8.1.2 </a:t>
            </a:r>
            <a:r>
              <a:rPr lang="zh-CN" altLang="en-US" sz="2800" dirty="0" smtClean="0">
                <a:latin typeface="+mn-ea"/>
              </a:rPr>
              <a:t>认识电子供应链</a:t>
            </a:r>
            <a:endParaRPr lang="en-US" altLang="zh-CN" sz="2800" dirty="0" smtClean="0">
              <a:latin typeface="+mn-ea"/>
            </a:endParaRPr>
          </a:p>
          <a:p>
            <a:pPr>
              <a:lnSpc>
                <a:spcPct val="150000"/>
              </a:lnSpc>
              <a:buNone/>
            </a:pPr>
            <a:r>
              <a:rPr lang="en-US" altLang="zh-CN" sz="2400" dirty="0" smtClean="0"/>
              <a:t>3</a:t>
            </a:r>
            <a:r>
              <a:rPr lang="zh-CN" altLang="en-US" sz="2400" dirty="0" smtClean="0"/>
              <a:t>、电子供应链的特点</a:t>
            </a:r>
            <a:endParaRPr lang="en-US" altLang="zh-CN" sz="2400" dirty="0" smtClean="0"/>
          </a:p>
          <a:p>
            <a:pPr>
              <a:lnSpc>
                <a:spcPct val="150000"/>
              </a:lnSpc>
              <a:buFont typeface="Wingdings" pitchFamily="2" charset="2"/>
              <a:buChar char="Ø"/>
            </a:pPr>
            <a:r>
              <a:rPr lang="zh-CN" altLang="zh-CN" sz="2400" dirty="0" smtClean="0"/>
              <a:t>集成化</a:t>
            </a:r>
            <a:endParaRPr lang="en-US" altLang="zh-CN" sz="2400" dirty="0" smtClean="0"/>
          </a:p>
          <a:p>
            <a:pPr>
              <a:lnSpc>
                <a:spcPct val="150000"/>
              </a:lnSpc>
              <a:buFont typeface="Wingdings" pitchFamily="2" charset="2"/>
              <a:buChar char="Ø"/>
            </a:pPr>
            <a:r>
              <a:rPr lang="zh-CN" altLang="zh-CN" sz="2400" dirty="0" smtClean="0"/>
              <a:t>动态性</a:t>
            </a:r>
            <a:endParaRPr lang="en-US" altLang="zh-CN" sz="2400" dirty="0" smtClean="0"/>
          </a:p>
          <a:p>
            <a:pPr>
              <a:lnSpc>
                <a:spcPct val="150000"/>
              </a:lnSpc>
              <a:buFont typeface="Wingdings" pitchFamily="2" charset="2"/>
              <a:buChar char="Ø"/>
            </a:pPr>
            <a:r>
              <a:rPr lang="zh-CN" altLang="zh-CN" sz="2400" dirty="0" smtClean="0"/>
              <a:t>信息的实时共享性</a:t>
            </a:r>
            <a:endParaRPr lang="en-US" altLang="zh-CN" sz="2400" dirty="0" smtClean="0"/>
          </a:p>
          <a:p>
            <a:pPr>
              <a:lnSpc>
                <a:spcPct val="150000"/>
              </a:lnSpc>
              <a:buFont typeface="Wingdings" pitchFamily="2" charset="2"/>
              <a:buChar char="Ø"/>
            </a:pPr>
            <a:r>
              <a:rPr lang="zh-CN" altLang="zh-CN" sz="2400" dirty="0" smtClean="0"/>
              <a:t>集优化</a:t>
            </a:r>
            <a:endParaRPr lang="en-US" altLang="zh-CN" sz="2400" dirty="0" smtClean="0"/>
          </a:p>
          <a:p>
            <a:pPr>
              <a:lnSpc>
                <a:spcPct val="150000"/>
              </a:lnSpc>
              <a:buFont typeface="Wingdings" pitchFamily="2" charset="2"/>
              <a:buChar char="Ø"/>
            </a:pPr>
            <a:r>
              <a:rPr lang="zh-CN" altLang="zh-CN" sz="2400" dirty="0" smtClean="0"/>
              <a:t>简洁性</a:t>
            </a:r>
            <a:endParaRPr lang="en-US" altLang="zh-CN" sz="2400" dirty="0" smtClean="0"/>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395536" y="764704"/>
            <a:ext cx="8229600" cy="5616624"/>
          </a:xfrm>
        </p:spPr>
        <p:txBody>
          <a:bodyPr>
            <a:noAutofit/>
          </a:bodyPr>
          <a:lstStyle/>
          <a:p>
            <a:pPr>
              <a:lnSpc>
                <a:spcPct val="150000"/>
              </a:lnSpc>
            </a:pPr>
            <a:r>
              <a:rPr lang="en-US" altLang="zh-CN" sz="2800" dirty="0" smtClean="0">
                <a:latin typeface="+mn-ea"/>
              </a:rPr>
              <a:t>8.1.2 </a:t>
            </a:r>
            <a:r>
              <a:rPr lang="zh-CN" altLang="en-US" sz="2800" dirty="0" smtClean="0">
                <a:latin typeface="+mn-ea"/>
              </a:rPr>
              <a:t>认识电子供应链</a:t>
            </a:r>
            <a:endParaRPr lang="en-US" altLang="zh-CN" sz="2800" dirty="0" smtClean="0">
              <a:latin typeface="+mn-ea"/>
            </a:endParaRPr>
          </a:p>
          <a:p>
            <a:pPr>
              <a:lnSpc>
                <a:spcPct val="150000"/>
              </a:lnSpc>
              <a:buNone/>
            </a:pPr>
            <a:r>
              <a:rPr lang="en-US" altLang="zh-CN" sz="2400" dirty="0" smtClean="0"/>
              <a:t>4</a:t>
            </a:r>
            <a:r>
              <a:rPr lang="zh-CN" altLang="en-US" sz="2400" dirty="0" smtClean="0"/>
              <a:t>、电子供应链的优势</a:t>
            </a:r>
            <a:endParaRPr lang="en-US" altLang="zh-CN" sz="2400" dirty="0" smtClean="0"/>
          </a:p>
          <a:p>
            <a:pPr>
              <a:lnSpc>
                <a:spcPct val="150000"/>
              </a:lnSpc>
              <a:buFont typeface="Wingdings" pitchFamily="2" charset="2"/>
              <a:buChar char="Ø"/>
            </a:pPr>
            <a:r>
              <a:rPr lang="zh-CN" altLang="zh-CN" sz="2400" dirty="0" smtClean="0"/>
              <a:t>节约交易成本</a:t>
            </a:r>
            <a:endParaRPr lang="en-US" altLang="zh-CN" sz="2400" dirty="0" smtClean="0"/>
          </a:p>
          <a:p>
            <a:pPr>
              <a:lnSpc>
                <a:spcPct val="150000"/>
              </a:lnSpc>
              <a:buFont typeface="Wingdings" pitchFamily="2" charset="2"/>
              <a:buChar char="Ø"/>
            </a:pPr>
            <a:r>
              <a:rPr lang="zh-CN" altLang="zh-CN" sz="2400" dirty="0" smtClean="0"/>
              <a:t>降低存货水平</a:t>
            </a:r>
            <a:endParaRPr lang="en-US" altLang="zh-CN" sz="2400" dirty="0" smtClean="0"/>
          </a:p>
          <a:p>
            <a:pPr>
              <a:lnSpc>
                <a:spcPct val="150000"/>
              </a:lnSpc>
              <a:buFont typeface="Wingdings" pitchFamily="2" charset="2"/>
              <a:buChar char="Ø"/>
            </a:pPr>
            <a:r>
              <a:rPr lang="zh-CN" altLang="zh-CN" sz="2400" dirty="0" smtClean="0"/>
              <a:t>降低采购成本，促进供应商管理</a:t>
            </a:r>
            <a:endParaRPr lang="en-US" altLang="zh-CN" sz="2400" dirty="0" smtClean="0"/>
          </a:p>
          <a:p>
            <a:pPr>
              <a:lnSpc>
                <a:spcPct val="150000"/>
              </a:lnSpc>
              <a:buFont typeface="Wingdings" pitchFamily="2" charset="2"/>
              <a:buChar char="Ø"/>
            </a:pPr>
            <a:r>
              <a:rPr lang="zh-CN" altLang="zh-CN" sz="2400" dirty="0" smtClean="0"/>
              <a:t>减少循环周期</a:t>
            </a:r>
            <a:endParaRPr lang="en-US" altLang="zh-CN" sz="2400" dirty="0" smtClean="0"/>
          </a:p>
          <a:p>
            <a:pPr>
              <a:lnSpc>
                <a:spcPct val="150000"/>
              </a:lnSpc>
              <a:buFont typeface="Wingdings" pitchFamily="2" charset="2"/>
              <a:buChar char="Ø"/>
            </a:pPr>
            <a:r>
              <a:rPr lang="zh-CN" altLang="en-US" sz="2400" dirty="0" smtClean="0"/>
              <a:t>增加</a:t>
            </a:r>
            <a:r>
              <a:rPr lang="zh-CN" altLang="zh-CN" sz="2400" dirty="0" smtClean="0"/>
              <a:t>收入和利润</a:t>
            </a:r>
            <a:endParaRPr lang="en-US" altLang="zh-CN" sz="2400" dirty="0" smtClean="0"/>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395536" y="764704"/>
            <a:ext cx="8229600" cy="5616624"/>
          </a:xfrm>
        </p:spPr>
        <p:txBody>
          <a:bodyPr>
            <a:noAutofit/>
          </a:bodyPr>
          <a:lstStyle/>
          <a:p>
            <a:pPr>
              <a:lnSpc>
                <a:spcPct val="150000"/>
              </a:lnSpc>
            </a:pPr>
            <a:r>
              <a:rPr lang="en-US" altLang="zh-CN" sz="2800" dirty="0" smtClean="0">
                <a:latin typeface="+mn-ea"/>
              </a:rPr>
              <a:t>8.1.2 </a:t>
            </a:r>
            <a:r>
              <a:rPr lang="zh-CN" altLang="en-US" sz="2800" dirty="0" smtClean="0">
                <a:latin typeface="+mn-ea"/>
              </a:rPr>
              <a:t>认识电子供应链</a:t>
            </a:r>
            <a:endParaRPr lang="en-US" altLang="zh-CN" sz="2800" dirty="0" smtClean="0">
              <a:latin typeface="+mn-ea"/>
            </a:endParaRPr>
          </a:p>
          <a:p>
            <a:pPr>
              <a:lnSpc>
                <a:spcPct val="150000"/>
              </a:lnSpc>
              <a:buNone/>
            </a:pPr>
            <a:r>
              <a:rPr lang="en-US" altLang="zh-CN" sz="2400" dirty="0" smtClean="0"/>
              <a:t>5</a:t>
            </a:r>
            <a:r>
              <a:rPr lang="zh-CN" altLang="en-US" sz="2400" dirty="0" smtClean="0"/>
              <a:t>、电子供应链发展存在的问题</a:t>
            </a:r>
            <a:endParaRPr lang="en-US" altLang="zh-CN" sz="2400" dirty="0" smtClean="0"/>
          </a:p>
          <a:p>
            <a:pPr>
              <a:lnSpc>
                <a:spcPct val="150000"/>
              </a:lnSpc>
              <a:buNone/>
            </a:pPr>
            <a:r>
              <a:rPr lang="zh-CN" altLang="zh-CN" sz="2400" dirty="0" smtClean="0"/>
              <a:t>（</a:t>
            </a:r>
            <a:r>
              <a:rPr lang="en-US" altLang="zh-CN" sz="2400" dirty="0" smtClean="0"/>
              <a:t>1</a:t>
            </a:r>
            <a:r>
              <a:rPr lang="zh-CN" altLang="zh-CN" sz="2400" dirty="0" smtClean="0"/>
              <a:t>）企业的观念问题</a:t>
            </a:r>
          </a:p>
          <a:p>
            <a:pPr>
              <a:lnSpc>
                <a:spcPct val="150000"/>
              </a:lnSpc>
              <a:buNone/>
            </a:pPr>
            <a:r>
              <a:rPr lang="en-US" altLang="zh-CN" sz="2400" dirty="0" smtClean="0"/>
              <a:t>    </a:t>
            </a:r>
            <a:r>
              <a:rPr lang="zh-CN" altLang="zh-CN" sz="2400" dirty="0" smtClean="0"/>
              <a:t>企业观念的改变是影响电子商务供应链管理的根本问题。</a:t>
            </a:r>
            <a:endParaRPr lang="en-US" altLang="zh-CN" sz="2400" dirty="0" smtClean="0"/>
          </a:p>
          <a:p>
            <a:pPr>
              <a:lnSpc>
                <a:spcPct val="150000"/>
              </a:lnSpc>
              <a:buNone/>
            </a:pPr>
            <a:r>
              <a:rPr lang="zh-CN" altLang="en-US" sz="2400" dirty="0" smtClean="0"/>
              <a:t>（</a:t>
            </a:r>
            <a:r>
              <a:rPr lang="en-US" altLang="zh-CN" sz="2400" dirty="0" smtClean="0"/>
              <a:t>2</a:t>
            </a:r>
            <a:r>
              <a:rPr lang="zh-CN" altLang="en-US" sz="2400" dirty="0" smtClean="0"/>
              <a:t>）</a:t>
            </a:r>
            <a:r>
              <a:rPr lang="zh-CN" altLang="zh-CN" sz="2400" dirty="0" smtClean="0"/>
              <a:t>贸易伙伴之间的协作问题</a:t>
            </a:r>
            <a:endParaRPr lang="en-US" altLang="zh-CN" sz="2400" dirty="0" smtClean="0"/>
          </a:p>
          <a:p>
            <a:pPr>
              <a:lnSpc>
                <a:spcPct val="150000"/>
              </a:lnSpc>
              <a:buNone/>
            </a:pPr>
            <a:r>
              <a:rPr lang="en-US" altLang="zh-CN" sz="2400" dirty="0" smtClean="0"/>
              <a:t>     </a:t>
            </a:r>
            <a:r>
              <a:rPr lang="zh-CN" altLang="zh-CN" sz="2400" dirty="0" smtClean="0"/>
              <a:t>电子商务下的供应链管理要求企业利用信息技术改造和集成业务流程，与供应商和客户建立协同的业务伙伴联盟。</a:t>
            </a:r>
          </a:p>
          <a:p>
            <a:pPr>
              <a:lnSpc>
                <a:spcPct val="150000"/>
              </a:lnSpc>
              <a:buNone/>
            </a:pPr>
            <a:endParaRPr lang="en-US" altLang="zh-CN" sz="2400" dirty="0" smtClean="0"/>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395536" y="764704"/>
            <a:ext cx="8229600" cy="4608512"/>
          </a:xfrm>
        </p:spPr>
        <p:txBody>
          <a:bodyPr>
            <a:noAutofit/>
          </a:bodyPr>
          <a:lstStyle/>
          <a:p>
            <a:pPr>
              <a:lnSpc>
                <a:spcPct val="150000"/>
              </a:lnSpc>
            </a:pPr>
            <a:r>
              <a:rPr lang="en-US" altLang="zh-CN" sz="2800" dirty="0" smtClean="0">
                <a:latin typeface="+mn-ea"/>
              </a:rPr>
              <a:t>8.1.2 </a:t>
            </a:r>
            <a:r>
              <a:rPr lang="zh-CN" altLang="en-US" sz="2800" dirty="0" smtClean="0">
                <a:latin typeface="+mn-ea"/>
              </a:rPr>
              <a:t>认识电子供应链</a:t>
            </a:r>
            <a:endParaRPr lang="en-US" altLang="zh-CN" sz="2800" dirty="0" smtClean="0">
              <a:latin typeface="+mn-ea"/>
            </a:endParaRPr>
          </a:p>
          <a:p>
            <a:pPr>
              <a:lnSpc>
                <a:spcPct val="150000"/>
              </a:lnSpc>
              <a:buNone/>
            </a:pPr>
            <a:r>
              <a:rPr lang="en-US" altLang="zh-CN" sz="2400" dirty="0" smtClean="0"/>
              <a:t>5</a:t>
            </a:r>
            <a:r>
              <a:rPr lang="zh-CN" altLang="en-US" sz="2400" dirty="0" smtClean="0"/>
              <a:t>、电子供应链发展存在的问题</a:t>
            </a:r>
            <a:endParaRPr lang="en-US" altLang="zh-CN" sz="2400" dirty="0" smtClean="0"/>
          </a:p>
          <a:p>
            <a:pPr>
              <a:lnSpc>
                <a:spcPct val="150000"/>
              </a:lnSpc>
              <a:buNone/>
            </a:pPr>
            <a:r>
              <a:rPr lang="zh-CN" altLang="zh-CN" sz="2400" dirty="0" smtClean="0"/>
              <a:t>（</a:t>
            </a:r>
            <a:r>
              <a:rPr lang="en-US" altLang="zh-CN" sz="2400" dirty="0" smtClean="0"/>
              <a:t>3</a:t>
            </a:r>
            <a:r>
              <a:rPr lang="zh-CN" altLang="zh-CN" sz="2400" dirty="0" smtClean="0"/>
              <a:t>）信息资源的共享问题</a:t>
            </a:r>
          </a:p>
          <a:p>
            <a:pPr>
              <a:lnSpc>
                <a:spcPct val="150000"/>
              </a:lnSpc>
              <a:buNone/>
            </a:pPr>
            <a:r>
              <a:rPr lang="en-US" altLang="zh-CN" sz="2400" dirty="0" smtClean="0"/>
              <a:t>         </a:t>
            </a:r>
            <a:r>
              <a:rPr lang="zh-CN" altLang="zh-CN" sz="2400" dirty="0" smtClean="0"/>
              <a:t>在电子商务环境下的供应链管理模式中，信息共享是企业间实现协同运作的关键所在。</a:t>
            </a:r>
            <a:endParaRPr lang="en-US" altLang="zh-CN" sz="2400" dirty="0" smtClean="0"/>
          </a:p>
          <a:p>
            <a:pPr>
              <a:lnSpc>
                <a:spcPct val="150000"/>
              </a:lnSpc>
              <a:buNone/>
            </a:pPr>
            <a:r>
              <a:rPr lang="zh-CN" altLang="en-US" sz="2400" dirty="0" smtClean="0"/>
              <a:t>（</a:t>
            </a:r>
            <a:r>
              <a:rPr lang="en-US" altLang="zh-CN" sz="2400" dirty="0" smtClean="0"/>
              <a:t>4</a:t>
            </a:r>
            <a:r>
              <a:rPr lang="zh-CN" altLang="en-US" sz="2400" dirty="0" smtClean="0"/>
              <a:t>）</a:t>
            </a:r>
            <a:r>
              <a:rPr lang="zh-CN" altLang="zh-CN" sz="2400" dirty="0" smtClean="0"/>
              <a:t>贸易伙伴之间的协作问题</a:t>
            </a:r>
            <a:endParaRPr lang="en-US" altLang="zh-CN" sz="2400" dirty="0" smtClean="0"/>
          </a:p>
          <a:p>
            <a:pPr>
              <a:lnSpc>
                <a:spcPct val="150000"/>
              </a:lnSpc>
              <a:buNone/>
            </a:pPr>
            <a:r>
              <a:rPr lang="zh-CN" altLang="en-US" sz="2400" dirty="0" smtClean="0"/>
              <a:t>（</a:t>
            </a:r>
            <a:r>
              <a:rPr lang="en-US" altLang="zh-CN" sz="2400" dirty="0" smtClean="0"/>
              <a:t>5</a:t>
            </a:r>
            <a:r>
              <a:rPr lang="zh-CN" altLang="en-US" sz="2400" dirty="0" smtClean="0"/>
              <a:t>）</a:t>
            </a:r>
            <a:r>
              <a:rPr lang="zh-CN" altLang="zh-CN" sz="2400" dirty="0" smtClean="0"/>
              <a:t>库存问题</a:t>
            </a:r>
            <a:endParaRPr lang="en-US" altLang="zh-CN" sz="2400" dirty="0" smtClean="0"/>
          </a:p>
          <a:p>
            <a:pPr>
              <a:lnSpc>
                <a:spcPct val="150000"/>
              </a:lnSpc>
              <a:buNone/>
            </a:pPr>
            <a:endParaRPr lang="en-US" altLang="zh-CN" sz="2400" dirty="0" smtClean="0"/>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457200" y="1481328"/>
            <a:ext cx="8229600" cy="4525963"/>
          </a:xfrm>
        </p:spPr>
        <p:txBody>
          <a:bodyPr>
            <a:normAutofit lnSpcReduction="10000"/>
          </a:bodyPr>
          <a:lstStyle/>
          <a:p>
            <a:pPr>
              <a:lnSpc>
                <a:spcPct val="150000"/>
              </a:lnSpc>
            </a:pPr>
            <a:r>
              <a:rPr lang="en-US" altLang="zh-CN" sz="3200" dirty="0" smtClean="0">
                <a:latin typeface="+mn-ea"/>
              </a:rPr>
              <a:t>8.2.1 </a:t>
            </a:r>
            <a:r>
              <a:rPr lang="zh-CN" altLang="en-US" sz="3200" dirty="0" smtClean="0">
                <a:latin typeface="+mn-ea"/>
              </a:rPr>
              <a:t>电子商务对供应链影响</a:t>
            </a:r>
            <a:endParaRPr lang="en-US" altLang="zh-CN" sz="3200" dirty="0" smtClean="0">
              <a:latin typeface="+mn-ea"/>
            </a:endParaRPr>
          </a:p>
          <a:p>
            <a:pPr>
              <a:lnSpc>
                <a:spcPct val="150000"/>
              </a:lnSpc>
              <a:buNone/>
            </a:pPr>
            <a:r>
              <a:rPr lang="zh-CN" altLang="zh-CN" dirty="0" smtClean="0"/>
              <a:t>（</a:t>
            </a:r>
            <a:r>
              <a:rPr lang="en-US" altLang="zh-CN" dirty="0" smtClean="0"/>
              <a:t>1</a:t>
            </a:r>
            <a:r>
              <a:rPr lang="zh-CN" altLang="zh-CN" dirty="0" smtClean="0"/>
              <a:t>）改善企业业务流程，消除了供应链上不必要的中间环节</a:t>
            </a:r>
          </a:p>
          <a:p>
            <a:pPr>
              <a:lnSpc>
                <a:spcPct val="150000"/>
              </a:lnSpc>
              <a:buNone/>
            </a:pPr>
            <a:r>
              <a:rPr lang="zh-CN" altLang="zh-CN" dirty="0" smtClean="0"/>
              <a:t>（</a:t>
            </a:r>
            <a:r>
              <a:rPr lang="en-US" altLang="zh-CN" dirty="0" smtClean="0"/>
              <a:t>2</a:t>
            </a:r>
            <a:r>
              <a:rPr lang="zh-CN" altLang="zh-CN" dirty="0" smtClean="0"/>
              <a:t>）改变企业运作模式</a:t>
            </a:r>
          </a:p>
          <a:p>
            <a:pPr>
              <a:lnSpc>
                <a:spcPct val="150000"/>
              </a:lnSpc>
              <a:buNone/>
            </a:pPr>
            <a:r>
              <a:rPr lang="zh-CN" altLang="zh-CN" dirty="0" smtClean="0"/>
              <a:t>（</a:t>
            </a:r>
            <a:r>
              <a:rPr lang="en-US" altLang="zh-CN" dirty="0" smtClean="0"/>
              <a:t>3</a:t>
            </a:r>
            <a:r>
              <a:rPr lang="zh-CN" altLang="zh-CN" dirty="0" smtClean="0"/>
              <a:t>）打破供应链企业边界，组织边界趋于模糊化</a:t>
            </a:r>
            <a:endParaRPr lang="en-US" altLang="zh-CN" dirty="0" smtClean="0"/>
          </a:p>
          <a:p>
            <a:pPr>
              <a:lnSpc>
                <a:spcPct val="150000"/>
              </a:lnSpc>
              <a:buNone/>
            </a:pPr>
            <a:r>
              <a:rPr lang="zh-CN" altLang="zh-CN" dirty="0" smtClean="0"/>
              <a:t>（</a:t>
            </a:r>
            <a:r>
              <a:rPr lang="en-US" altLang="zh-CN" dirty="0" smtClean="0"/>
              <a:t>4</a:t>
            </a:r>
            <a:r>
              <a:rPr lang="zh-CN" altLang="zh-CN" dirty="0" smtClean="0"/>
              <a:t>）销售模式由生产者推动型转变为消费者拉动型</a:t>
            </a:r>
          </a:p>
          <a:p>
            <a:pPr>
              <a:lnSpc>
                <a:spcPct val="150000"/>
              </a:lnSpc>
              <a:buNone/>
            </a:pPr>
            <a:r>
              <a:rPr lang="zh-CN" altLang="zh-CN" dirty="0" smtClean="0"/>
              <a:t>（</a:t>
            </a:r>
            <a:r>
              <a:rPr lang="en-US" altLang="zh-CN" dirty="0" smtClean="0"/>
              <a:t>5</a:t>
            </a:r>
            <a:r>
              <a:rPr lang="zh-CN" altLang="zh-CN" dirty="0" smtClean="0"/>
              <a:t>）促进全球供应链网的形成</a:t>
            </a:r>
          </a:p>
          <a:p>
            <a:pPr>
              <a:buNone/>
            </a:pPr>
            <a:endParaRPr lang="zh-CN" altLang="zh-CN" dirty="0" smtClean="0"/>
          </a:p>
          <a:p>
            <a:pPr>
              <a:buNone/>
            </a:pPr>
            <a:endParaRPr lang="zh-CN" altLang="en-US" dirty="0" smtClean="0"/>
          </a:p>
          <a:p>
            <a:pPr marL="109728" indent="0">
              <a:buNone/>
            </a:pPr>
            <a:endParaRPr lang="zh-CN" altLang="en-US" dirty="0"/>
          </a:p>
        </p:txBody>
      </p:sp>
      <p:sp>
        <p:nvSpPr>
          <p:cNvPr id="5" name="标题 2"/>
          <p:cNvSpPr>
            <a:spLocks noGrp="1"/>
          </p:cNvSpPr>
          <p:nvPr>
            <p:ph type="title"/>
          </p:nvPr>
        </p:nvSpPr>
        <p:spPr>
          <a:xfrm>
            <a:off x="457200" y="274638"/>
            <a:ext cx="8229600" cy="1143000"/>
          </a:xfrm>
        </p:spPr>
        <p:txBody>
          <a:bodyPr>
            <a:normAutofit/>
          </a:bodyPr>
          <a:lstStyle/>
          <a:p>
            <a:r>
              <a:rPr lang="zh-CN" altLang="en-US" b="0" dirty="0">
                <a:effectLst/>
                <a:latin typeface="+mj-ea"/>
              </a:rPr>
              <a:t>项目</a:t>
            </a:r>
            <a:r>
              <a:rPr lang="en-US" altLang="zh-CN" b="0" dirty="0" smtClean="0">
                <a:effectLst/>
                <a:latin typeface="+mj-ea"/>
              </a:rPr>
              <a:t>2 </a:t>
            </a:r>
            <a:r>
              <a:rPr lang="zh-CN" altLang="zh-CN" b="0" dirty="0" smtClean="0">
                <a:effectLst/>
                <a:latin typeface="+mj-ea"/>
              </a:rPr>
              <a:t>电子商务</a:t>
            </a:r>
            <a:r>
              <a:rPr lang="zh-CN" altLang="en-US" b="0" dirty="0" smtClean="0">
                <a:effectLst/>
                <a:latin typeface="+mj-ea"/>
              </a:rPr>
              <a:t>对</a:t>
            </a:r>
            <a:r>
              <a:rPr lang="zh-CN" altLang="zh-CN" b="0" dirty="0" smtClean="0">
                <a:effectLst/>
                <a:latin typeface="+mj-ea"/>
              </a:rPr>
              <a:t>供应链</a:t>
            </a:r>
            <a:r>
              <a:rPr lang="zh-CN" altLang="en-US" b="0" dirty="0" smtClean="0">
                <a:effectLst/>
                <a:latin typeface="+mj-ea"/>
              </a:rPr>
              <a:t>的影响</a:t>
            </a:r>
            <a:endParaRPr lang="zh-CN" altLang="en-US" b="0" dirty="0">
              <a:effectLst/>
              <a:latin typeface="+mj-ea"/>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395536" y="980728"/>
            <a:ext cx="8229600" cy="4525963"/>
          </a:xfrm>
        </p:spPr>
        <p:txBody>
          <a:bodyPr>
            <a:normAutofit lnSpcReduction="10000"/>
          </a:bodyPr>
          <a:lstStyle/>
          <a:p>
            <a:pPr>
              <a:lnSpc>
                <a:spcPct val="150000"/>
              </a:lnSpc>
            </a:pPr>
            <a:r>
              <a:rPr lang="en-US" altLang="zh-CN" sz="3200" dirty="0" smtClean="0">
                <a:latin typeface="+mn-ea"/>
              </a:rPr>
              <a:t>8.2.2 </a:t>
            </a:r>
            <a:r>
              <a:rPr lang="zh-CN" altLang="en-US" sz="3200" dirty="0" smtClean="0">
                <a:latin typeface="+mn-ea"/>
              </a:rPr>
              <a:t>企业电子供应链的实施</a:t>
            </a:r>
            <a:endParaRPr lang="en-US" altLang="zh-CN" sz="3200" dirty="0" smtClean="0">
              <a:latin typeface="+mn-ea"/>
            </a:endParaRPr>
          </a:p>
          <a:p>
            <a:pPr>
              <a:lnSpc>
                <a:spcPct val="150000"/>
              </a:lnSpc>
              <a:buNone/>
            </a:pPr>
            <a:r>
              <a:rPr lang="en-US" altLang="zh-CN" dirty="0" smtClean="0"/>
              <a:t>1</a:t>
            </a:r>
            <a:r>
              <a:rPr lang="zh-CN" altLang="en-US" dirty="0" smtClean="0"/>
              <a:t>、电子供应链管理</a:t>
            </a:r>
            <a:endParaRPr lang="en-US" altLang="zh-CN" dirty="0" smtClean="0"/>
          </a:p>
          <a:p>
            <a:pPr indent="256032">
              <a:lnSpc>
                <a:spcPct val="150000"/>
              </a:lnSpc>
              <a:buNone/>
            </a:pPr>
            <a:r>
              <a:rPr lang="zh-CN" altLang="zh-CN" dirty="0" smtClean="0"/>
              <a:t>电子供应链管理是指以电子商务等信息技术为手段，对企业的整个组织流程，诸如产品服务设计、销售预测、采购、库存管理、制造或生产、订单管理、物流、分销和客户满意度等进行管理和改进的思想和方法。</a:t>
            </a:r>
          </a:p>
          <a:p>
            <a:pPr>
              <a:lnSpc>
                <a:spcPct val="150000"/>
              </a:lnSpc>
              <a:buNone/>
            </a:pPr>
            <a:endParaRPr lang="zh-CN" altLang="zh-CN" dirty="0" smtClean="0"/>
          </a:p>
          <a:p>
            <a:pPr>
              <a:buNone/>
            </a:pPr>
            <a:endParaRPr lang="zh-CN" altLang="zh-CN" dirty="0" smtClean="0"/>
          </a:p>
          <a:p>
            <a:pPr>
              <a:buNone/>
            </a:pPr>
            <a:endParaRPr lang="zh-CN" altLang="en-US" dirty="0" smtClean="0"/>
          </a:p>
          <a:p>
            <a:pPr marL="109728" indent="0">
              <a:buNone/>
            </a:pPr>
            <a:endParaRPr lang="zh-CN" altLang="en-US" dirty="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395536" y="980728"/>
            <a:ext cx="8229600" cy="4525963"/>
          </a:xfrm>
        </p:spPr>
        <p:txBody>
          <a:bodyPr>
            <a:normAutofit/>
          </a:bodyPr>
          <a:lstStyle/>
          <a:p>
            <a:pPr>
              <a:lnSpc>
                <a:spcPct val="150000"/>
              </a:lnSpc>
            </a:pPr>
            <a:r>
              <a:rPr lang="en-US" altLang="zh-CN" sz="3200" dirty="0" smtClean="0">
                <a:latin typeface="+mn-ea"/>
              </a:rPr>
              <a:t>8.2.2 </a:t>
            </a:r>
            <a:r>
              <a:rPr lang="zh-CN" altLang="en-US" sz="3200" dirty="0" smtClean="0">
                <a:latin typeface="+mn-ea"/>
              </a:rPr>
              <a:t>企业电子供应链的实施</a:t>
            </a:r>
            <a:endParaRPr lang="en-US" altLang="zh-CN" sz="3200" dirty="0" smtClean="0">
              <a:latin typeface="+mn-ea"/>
            </a:endParaRPr>
          </a:p>
          <a:p>
            <a:pPr>
              <a:lnSpc>
                <a:spcPct val="150000"/>
              </a:lnSpc>
              <a:buNone/>
            </a:pPr>
            <a:r>
              <a:rPr lang="en-US" altLang="zh-CN" dirty="0" smtClean="0"/>
              <a:t>2</a:t>
            </a:r>
            <a:r>
              <a:rPr lang="zh-CN" altLang="en-US" dirty="0" smtClean="0"/>
              <a:t>、电子供应链实施模式</a:t>
            </a:r>
            <a:endParaRPr lang="en-US" altLang="zh-CN" dirty="0" smtClean="0"/>
          </a:p>
          <a:p>
            <a:pPr>
              <a:lnSpc>
                <a:spcPct val="150000"/>
              </a:lnSpc>
              <a:buNone/>
            </a:pPr>
            <a:r>
              <a:rPr lang="zh-CN" altLang="en-US" dirty="0" smtClean="0"/>
              <a:t>（</a:t>
            </a:r>
            <a:r>
              <a:rPr lang="en-US" altLang="zh-CN" dirty="0" smtClean="0"/>
              <a:t>1</a:t>
            </a:r>
            <a:r>
              <a:rPr lang="zh-CN" altLang="en-US" dirty="0" smtClean="0"/>
              <a:t>）</a:t>
            </a:r>
            <a:r>
              <a:rPr lang="zh-CN" altLang="zh-CN" dirty="0" smtClean="0"/>
              <a:t>类</a:t>
            </a:r>
            <a:r>
              <a:rPr lang="en-US" altLang="zh-CN" dirty="0" smtClean="0"/>
              <a:t>ASP (</a:t>
            </a:r>
            <a:r>
              <a:rPr lang="zh-CN" altLang="zh-CN" dirty="0" smtClean="0"/>
              <a:t>应用服务提供商</a:t>
            </a:r>
            <a:r>
              <a:rPr lang="en-US" altLang="zh-CN" dirty="0" smtClean="0"/>
              <a:t>)</a:t>
            </a:r>
            <a:r>
              <a:rPr lang="zh-CN" altLang="zh-CN" dirty="0" smtClean="0"/>
              <a:t>模式</a:t>
            </a:r>
            <a:endParaRPr lang="en-US" altLang="zh-CN" dirty="0" smtClean="0"/>
          </a:p>
          <a:p>
            <a:pPr>
              <a:lnSpc>
                <a:spcPct val="150000"/>
              </a:lnSpc>
              <a:buNone/>
            </a:pPr>
            <a:r>
              <a:rPr lang="zh-CN" altLang="zh-CN" dirty="0" smtClean="0"/>
              <a:t>（</a:t>
            </a:r>
            <a:r>
              <a:rPr lang="en-US" altLang="zh-CN" dirty="0" smtClean="0"/>
              <a:t>2</a:t>
            </a:r>
            <a:r>
              <a:rPr lang="zh-CN" altLang="zh-CN" dirty="0" smtClean="0"/>
              <a:t>）</a:t>
            </a:r>
            <a:r>
              <a:rPr lang="en-US" altLang="zh-CN" dirty="0" smtClean="0"/>
              <a:t>ASP</a:t>
            </a:r>
            <a:r>
              <a:rPr lang="zh-CN" altLang="zh-CN" dirty="0" smtClean="0"/>
              <a:t>模式</a:t>
            </a:r>
          </a:p>
          <a:p>
            <a:pPr>
              <a:lnSpc>
                <a:spcPct val="150000"/>
              </a:lnSpc>
              <a:buNone/>
            </a:pPr>
            <a:r>
              <a:rPr lang="zh-CN" altLang="zh-CN" dirty="0" smtClean="0"/>
              <a:t>（</a:t>
            </a:r>
            <a:r>
              <a:rPr lang="en-US" altLang="zh-CN" dirty="0" smtClean="0"/>
              <a:t>3</a:t>
            </a:r>
            <a:r>
              <a:rPr lang="zh-CN" altLang="zh-CN" dirty="0" smtClean="0"/>
              <a:t>）</a:t>
            </a:r>
            <a:r>
              <a:rPr lang="en-US" altLang="zh-CN" dirty="0" smtClean="0"/>
              <a:t>B2BI(B2B Integration)</a:t>
            </a:r>
            <a:r>
              <a:rPr lang="zh-CN" altLang="zh-CN" dirty="0" smtClean="0"/>
              <a:t>模式</a:t>
            </a:r>
          </a:p>
          <a:p>
            <a:pPr>
              <a:lnSpc>
                <a:spcPct val="150000"/>
              </a:lnSpc>
              <a:buNone/>
            </a:pPr>
            <a:r>
              <a:rPr lang="zh-CN" altLang="zh-CN" dirty="0" smtClean="0"/>
              <a:t>（</a:t>
            </a:r>
            <a:r>
              <a:rPr lang="en-US" altLang="zh-CN" dirty="0" smtClean="0"/>
              <a:t>4</a:t>
            </a:r>
            <a:r>
              <a:rPr lang="zh-CN" altLang="zh-CN" dirty="0" smtClean="0"/>
              <a:t>）战略联盟模式</a:t>
            </a:r>
          </a:p>
          <a:p>
            <a:pPr>
              <a:lnSpc>
                <a:spcPct val="150000"/>
              </a:lnSpc>
              <a:buNone/>
            </a:pPr>
            <a:endParaRPr lang="en-US" altLang="zh-CN" dirty="0" smtClean="0"/>
          </a:p>
          <a:p>
            <a:pPr>
              <a:lnSpc>
                <a:spcPct val="150000"/>
              </a:lnSpc>
              <a:buNone/>
            </a:pPr>
            <a:endParaRPr lang="zh-CN" altLang="zh-CN" dirty="0" smtClean="0"/>
          </a:p>
          <a:p>
            <a:pPr>
              <a:buNone/>
            </a:pPr>
            <a:endParaRPr lang="zh-CN" altLang="zh-CN" dirty="0" smtClean="0"/>
          </a:p>
          <a:p>
            <a:pPr>
              <a:buNone/>
            </a:pPr>
            <a:endParaRPr lang="zh-CN" altLang="en-US" dirty="0" smtClean="0"/>
          </a:p>
          <a:p>
            <a:pPr marL="109728" indent="0">
              <a:buNone/>
            </a:pPr>
            <a:endParaRPr lang="zh-CN" altLang="en-US" dirty="0"/>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395536" y="980729"/>
            <a:ext cx="8229600" cy="1728192"/>
          </a:xfrm>
        </p:spPr>
        <p:txBody>
          <a:bodyPr>
            <a:normAutofit/>
          </a:bodyPr>
          <a:lstStyle/>
          <a:p>
            <a:pPr>
              <a:lnSpc>
                <a:spcPct val="150000"/>
              </a:lnSpc>
            </a:pPr>
            <a:r>
              <a:rPr lang="en-US" altLang="zh-CN" sz="3200" dirty="0" smtClean="0">
                <a:latin typeface="+mn-ea"/>
              </a:rPr>
              <a:t>8.2.2 </a:t>
            </a:r>
            <a:r>
              <a:rPr lang="zh-CN" altLang="en-US" sz="3200" dirty="0" smtClean="0">
                <a:latin typeface="+mn-ea"/>
              </a:rPr>
              <a:t>企业电子供应链的实施</a:t>
            </a:r>
            <a:endParaRPr lang="en-US" altLang="zh-CN" sz="3200" dirty="0" smtClean="0">
              <a:latin typeface="+mn-ea"/>
            </a:endParaRPr>
          </a:p>
          <a:p>
            <a:pPr>
              <a:lnSpc>
                <a:spcPct val="150000"/>
              </a:lnSpc>
              <a:buNone/>
            </a:pPr>
            <a:r>
              <a:rPr lang="en-US" altLang="zh-CN" dirty="0" smtClean="0"/>
              <a:t>3</a:t>
            </a:r>
            <a:r>
              <a:rPr lang="zh-CN" altLang="en-US" dirty="0" smtClean="0"/>
              <a:t>、电子供应链构建框架</a:t>
            </a:r>
            <a:endParaRPr lang="en-US" altLang="zh-CN" dirty="0" smtClean="0"/>
          </a:p>
          <a:p>
            <a:pPr>
              <a:lnSpc>
                <a:spcPct val="150000"/>
              </a:lnSpc>
              <a:buNone/>
            </a:pPr>
            <a:endParaRPr lang="en-US" altLang="zh-CN" dirty="0" smtClean="0"/>
          </a:p>
          <a:p>
            <a:pPr>
              <a:lnSpc>
                <a:spcPct val="150000"/>
              </a:lnSpc>
              <a:buNone/>
            </a:pPr>
            <a:endParaRPr lang="zh-CN" altLang="zh-CN" dirty="0" smtClean="0"/>
          </a:p>
          <a:p>
            <a:pPr>
              <a:buNone/>
            </a:pPr>
            <a:endParaRPr lang="zh-CN" altLang="zh-CN" dirty="0" smtClean="0"/>
          </a:p>
          <a:p>
            <a:pPr>
              <a:buNone/>
            </a:pPr>
            <a:endParaRPr lang="zh-CN" altLang="en-US" dirty="0" smtClean="0"/>
          </a:p>
          <a:p>
            <a:pPr marL="109728" indent="0">
              <a:buNone/>
            </a:pPr>
            <a:endParaRPr lang="zh-CN" altLang="en-US" dirty="0"/>
          </a:p>
        </p:txBody>
      </p:sp>
      <p:sp>
        <p:nvSpPr>
          <p:cNvPr id="512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1201" name="Object 1"/>
          <p:cNvGraphicFramePr>
            <a:graphicFrameLocks noChangeAspect="1"/>
          </p:cNvGraphicFramePr>
          <p:nvPr/>
        </p:nvGraphicFramePr>
        <p:xfrm>
          <a:off x="179512" y="2492895"/>
          <a:ext cx="8712968" cy="4157281"/>
        </p:xfrm>
        <a:graphic>
          <a:graphicData uri="http://schemas.openxmlformats.org/presentationml/2006/ole">
            <mc:AlternateContent xmlns:mc="http://schemas.openxmlformats.org/markup-compatibility/2006">
              <mc:Choice xmlns:v="urn:schemas-microsoft-com:vml" Requires="v">
                <p:oleObj spid="_x0000_s51205" name="Visio" r:id="rId3" imgW="5434789" imgH="2595203" progId="">
                  <p:embed/>
                </p:oleObj>
              </mc:Choice>
              <mc:Fallback>
                <p:oleObj name="Visio" r:id="rId3" imgW="5434789" imgH="2595203" progId="">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2492895"/>
                        <a:ext cx="8712968" cy="415728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323528" y="476672"/>
            <a:ext cx="8229600" cy="6048672"/>
          </a:xfrm>
        </p:spPr>
        <p:txBody>
          <a:bodyPr>
            <a:normAutofit fontScale="92500" lnSpcReduction="10000"/>
          </a:bodyPr>
          <a:lstStyle/>
          <a:p>
            <a:pPr>
              <a:lnSpc>
                <a:spcPct val="150000"/>
              </a:lnSpc>
            </a:pPr>
            <a:r>
              <a:rPr lang="en-US" altLang="zh-CN" sz="3200" dirty="0" smtClean="0">
                <a:latin typeface="+mn-ea"/>
              </a:rPr>
              <a:t>8.2.2 </a:t>
            </a:r>
            <a:r>
              <a:rPr lang="zh-CN" altLang="en-US" sz="3200" dirty="0" smtClean="0">
                <a:latin typeface="+mn-ea"/>
              </a:rPr>
              <a:t>企业电子供应链的实施</a:t>
            </a:r>
            <a:endParaRPr lang="en-US" altLang="zh-CN" sz="3200" dirty="0" smtClean="0">
              <a:latin typeface="+mn-ea"/>
            </a:endParaRPr>
          </a:p>
          <a:p>
            <a:pPr>
              <a:lnSpc>
                <a:spcPct val="150000"/>
              </a:lnSpc>
              <a:buNone/>
            </a:pPr>
            <a:r>
              <a:rPr lang="en-US" altLang="zh-CN" dirty="0" smtClean="0"/>
              <a:t>3</a:t>
            </a:r>
            <a:r>
              <a:rPr lang="zh-CN" altLang="en-US" dirty="0" smtClean="0"/>
              <a:t>、电子供应链构建框架</a:t>
            </a:r>
            <a:endParaRPr lang="en-US" altLang="zh-CN" dirty="0" smtClean="0"/>
          </a:p>
          <a:p>
            <a:pPr>
              <a:lnSpc>
                <a:spcPct val="150000"/>
              </a:lnSpc>
              <a:buNone/>
            </a:pPr>
            <a:r>
              <a:rPr lang="zh-CN" altLang="en-US" dirty="0" smtClean="0"/>
              <a:t>（</a:t>
            </a:r>
            <a:r>
              <a:rPr lang="en-US" altLang="zh-CN" dirty="0" smtClean="0"/>
              <a:t>1</a:t>
            </a:r>
            <a:r>
              <a:rPr lang="zh-CN" altLang="en-US" dirty="0" smtClean="0"/>
              <a:t>）决策期间</a:t>
            </a:r>
            <a:endParaRPr lang="en-US" altLang="zh-CN" dirty="0" smtClean="0"/>
          </a:p>
          <a:p>
            <a:pPr>
              <a:lnSpc>
                <a:spcPct val="150000"/>
              </a:lnSpc>
              <a:buNone/>
            </a:pPr>
            <a:r>
              <a:rPr lang="zh-CN" altLang="zh-CN" dirty="0" smtClean="0"/>
              <a:t>①行业供应链及其核心企业所处宏观与微观环境的分析。了解整个行业供应链的构成及供应链业务的运作，以及深刻分析由于环境变化而造成的主要机会与威胁，是企业作出构建电子供应链决策的基础，对实施电子供应链具有指导意义。</a:t>
            </a:r>
          </a:p>
          <a:p>
            <a:pPr>
              <a:lnSpc>
                <a:spcPct val="150000"/>
              </a:lnSpc>
              <a:buNone/>
            </a:pPr>
            <a:r>
              <a:rPr lang="zh-CN" altLang="zh-CN" dirty="0" smtClean="0"/>
              <a:t>②分析构建电子供应链的必要性，并论证其可行性。</a:t>
            </a:r>
          </a:p>
          <a:p>
            <a:pPr>
              <a:lnSpc>
                <a:spcPct val="150000"/>
              </a:lnSpc>
              <a:buNone/>
            </a:pPr>
            <a:r>
              <a:rPr lang="zh-CN" altLang="zh-CN" dirty="0" smtClean="0"/>
              <a:t>③制定出构建电子供应链的具体目标。</a:t>
            </a:r>
          </a:p>
          <a:p>
            <a:pPr>
              <a:lnSpc>
                <a:spcPct val="150000"/>
              </a:lnSpc>
              <a:buNone/>
            </a:pPr>
            <a:endParaRPr lang="en-US" altLang="zh-CN" dirty="0" smtClean="0"/>
          </a:p>
          <a:p>
            <a:pPr>
              <a:lnSpc>
                <a:spcPct val="150000"/>
              </a:lnSpc>
              <a:buNone/>
            </a:pPr>
            <a:endParaRPr lang="zh-CN" altLang="zh-CN" dirty="0" smtClean="0"/>
          </a:p>
          <a:p>
            <a:pPr>
              <a:buNone/>
            </a:pPr>
            <a:endParaRPr lang="zh-CN" altLang="zh-CN" dirty="0" smtClean="0"/>
          </a:p>
          <a:p>
            <a:pPr>
              <a:buNone/>
            </a:pPr>
            <a:endParaRPr lang="zh-CN" altLang="en-US" dirty="0" smtClean="0"/>
          </a:p>
          <a:p>
            <a:pPr marL="109728" indent="0">
              <a:buNone/>
            </a:pPr>
            <a:endParaRPr lang="zh-CN" altLang="en-US" dirty="0"/>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1484784"/>
            <a:ext cx="7787208" cy="4234475"/>
          </a:xfrm>
        </p:spPr>
        <p:txBody>
          <a:bodyPr>
            <a:normAutofit fontScale="92500" lnSpcReduction="10000"/>
          </a:bodyPr>
          <a:lstStyle/>
          <a:p>
            <a:pPr lvl="0">
              <a:lnSpc>
                <a:spcPct val="150000"/>
              </a:lnSpc>
              <a:buClrTx/>
              <a:buSzPct val="100000"/>
              <a:buFont typeface="Wingdings" pitchFamily="2" charset="2"/>
              <a:buChar char="l"/>
            </a:pPr>
            <a:r>
              <a:rPr lang="zh-CN" altLang="zh-CN" dirty="0" smtClean="0"/>
              <a:t>系统了解电子商务的概念、功能、特点和构成要素。</a:t>
            </a:r>
            <a:endParaRPr lang="en-US" altLang="zh-CN" dirty="0" smtClean="0"/>
          </a:p>
          <a:p>
            <a:pPr lvl="0">
              <a:lnSpc>
                <a:spcPct val="150000"/>
              </a:lnSpc>
              <a:buClrTx/>
              <a:buSzPct val="100000"/>
              <a:buFont typeface="Wingdings" pitchFamily="2" charset="2"/>
              <a:buChar char="l"/>
            </a:pPr>
            <a:r>
              <a:rPr lang="zh-CN" altLang="zh-CN" dirty="0" smtClean="0"/>
              <a:t>系统了解电子供应链的概念及电子供应链系统、特点、优势及电子供应链发展存在的问题。</a:t>
            </a:r>
            <a:endParaRPr lang="en-US" altLang="zh-CN" dirty="0" smtClean="0"/>
          </a:p>
          <a:p>
            <a:pPr lvl="0">
              <a:lnSpc>
                <a:spcPct val="150000"/>
              </a:lnSpc>
              <a:buClrTx/>
              <a:buSzPct val="100000"/>
              <a:buFont typeface="Wingdings" pitchFamily="2" charset="2"/>
              <a:buChar char="l"/>
            </a:pPr>
            <a:r>
              <a:rPr lang="zh-CN" altLang="zh-CN" dirty="0" smtClean="0"/>
              <a:t>系统了解电子商务对供应链的影响。</a:t>
            </a:r>
            <a:endParaRPr lang="en-US" altLang="zh-CN" dirty="0" smtClean="0"/>
          </a:p>
          <a:p>
            <a:pPr lvl="0">
              <a:lnSpc>
                <a:spcPct val="150000"/>
              </a:lnSpc>
              <a:buClrTx/>
              <a:buSzPct val="100000"/>
              <a:buFont typeface="Wingdings" pitchFamily="2" charset="2"/>
              <a:buChar char="l"/>
            </a:pPr>
            <a:r>
              <a:rPr lang="zh-CN" altLang="zh-CN" dirty="0" smtClean="0"/>
              <a:t>系统了解电子供应链管理、实施模式、构建框架、实施意义。</a:t>
            </a:r>
            <a:endParaRPr lang="en-US" altLang="zh-CN" dirty="0" smtClean="0"/>
          </a:p>
          <a:p>
            <a:pPr lvl="0">
              <a:lnSpc>
                <a:spcPct val="150000"/>
              </a:lnSpc>
              <a:buClrTx/>
              <a:buSzPct val="100000"/>
              <a:buFont typeface="Wingdings" pitchFamily="2" charset="2"/>
              <a:buChar char="l"/>
            </a:pPr>
            <a:r>
              <a:rPr lang="zh-CN" altLang="zh-CN" dirty="0" smtClean="0"/>
              <a:t>系统了解供应链协同概念、理论及策略。</a:t>
            </a:r>
            <a:endParaRPr lang="zh-CN" altLang="zh-CN" dirty="0"/>
          </a:p>
        </p:txBody>
      </p:sp>
      <p:sp>
        <p:nvSpPr>
          <p:cNvPr id="2" name="标题 1"/>
          <p:cNvSpPr>
            <a:spLocks noGrp="1"/>
          </p:cNvSpPr>
          <p:nvPr>
            <p:ph type="title"/>
          </p:nvPr>
        </p:nvSpPr>
        <p:spPr/>
        <p:txBody>
          <a:bodyPr/>
          <a:lstStyle/>
          <a:p>
            <a:pPr algn="l"/>
            <a:r>
              <a:rPr lang="zh-CN" altLang="en-US" dirty="0" smtClean="0">
                <a:effectLst/>
              </a:rPr>
              <a:t>学习目标</a:t>
            </a:r>
            <a:endParaRPr lang="zh-CN" altLang="en-US" dirty="0">
              <a:effectLst/>
            </a:endParaRPr>
          </a:p>
        </p:txBody>
      </p:sp>
    </p:spTree>
    <p:extLst>
      <p:ext uri="{BB962C8B-B14F-4D97-AF65-F5344CB8AC3E}">
        <p14:creationId xmlns:p14="http://schemas.microsoft.com/office/powerpoint/2010/main" val="2218821878"/>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323528" y="476672"/>
            <a:ext cx="8229600" cy="6048672"/>
          </a:xfrm>
        </p:spPr>
        <p:txBody>
          <a:bodyPr>
            <a:normAutofit/>
          </a:bodyPr>
          <a:lstStyle/>
          <a:p>
            <a:pPr>
              <a:lnSpc>
                <a:spcPct val="150000"/>
              </a:lnSpc>
            </a:pPr>
            <a:r>
              <a:rPr lang="en-US" altLang="zh-CN" sz="3200" dirty="0" smtClean="0">
                <a:latin typeface="+mn-ea"/>
              </a:rPr>
              <a:t>8.2.2 </a:t>
            </a:r>
            <a:r>
              <a:rPr lang="zh-CN" altLang="en-US" sz="3200" dirty="0" smtClean="0">
                <a:latin typeface="+mn-ea"/>
              </a:rPr>
              <a:t>企业电子供应链的实施</a:t>
            </a:r>
            <a:endParaRPr lang="en-US" altLang="zh-CN" sz="3200" dirty="0" smtClean="0">
              <a:latin typeface="+mn-ea"/>
            </a:endParaRPr>
          </a:p>
          <a:p>
            <a:pPr>
              <a:lnSpc>
                <a:spcPct val="150000"/>
              </a:lnSpc>
              <a:buNone/>
            </a:pPr>
            <a:r>
              <a:rPr lang="en-US" altLang="zh-CN" dirty="0" smtClean="0"/>
              <a:t>3</a:t>
            </a:r>
            <a:r>
              <a:rPr lang="zh-CN" altLang="en-US" dirty="0" smtClean="0"/>
              <a:t>、电子供应链构建框架</a:t>
            </a:r>
            <a:endParaRPr lang="en-US" altLang="zh-CN" dirty="0" smtClean="0"/>
          </a:p>
          <a:p>
            <a:pPr>
              <a:lnSpc>
                <a:spcPct val="150000"/>
              </a:lnSpc>
              <a:buNone/>
            </a:pPr>
            <a:r>
              <a:rPr lang="zh-CN" altLang="en-US" dirty="0" smtClean="0"/>
              <a:t>（</a:t>
            </a:r>
            <a:r>
              <a:rPr lang="en-US" altLang="zh-CN" dirty="0" smtClean="0"/>
              <a:t>2</a:t>
            </a:r>
            <a:r>
              <a:rPr lang="zh-CN" altLang="en-US" dirty="0" smtClean="0"/>
              <a:t>）实施期间</a:t>
            </a:r>
            <a:endParaRPr lang="en-US" altLang="zh-CN" dirty="0" smtClean="0"/>
          </a:p>
          <a:p>
            <a:pPr>
              <a:lnSpc>
                <a:spcPct val="150000"/>
              </a:lnSpc>
              <a:buNone/>
            </a:pPr>
            <a:r>
              <a:rPr lang="zh-CN" altLang="en-US" dirty="0" smtClean="0"/>
              <a:t>①</a:t>
            </a:r>
            <a:r>
              <a:rPr lang="zh-CN" altLang="zh-CN" dirty="0" smtClean="0"/>
              <a:t>电子供应链整体模式的构建，建立一个灵活、柔性的电子网络，为实现供应链成员的电子化集成提供一个平台。</a:t>
            </a:r>
          </a:p>
          <a:p>
            <a:pPr>
              <a:lnSpc>
                <a:spcPct val="150000"/>
              </a:lnSpc>
              <a:buNone/>
            </a:pPr>
            <a:r>
              <a:rPr lang="zh-CN" altLang="en-US" dirty="0" smtClean="0"/>
              <a:t>②</a:t>
            </a:r>
            <a:r>
              <a:rPr lang="zh-CN" altLang="zh-CN" dirty="0" smtClean="0"/>
              <a:t>电子供应链的运作管理。</a:t>
            </a:r>
          </a:p>
          <a:p>
            <a:pPr>
              <a:lnSpc>
                <a:spcPct val="150000"/>
              </a:lnSpc>
              <a:buNone/>
            </a:pPr>
            <a:endParaRPr lang="en-US" altLang="zh-CN" dirty="0" smtClean="0"/>
          </a:p>
          <a:p>
            <a:pPr>
              <a:lnSpc>
                <a:spcPct val="150000"/>
              </a:lnSpc>
              <a:buNone/>
            </a:pPr>
            <a:endParaRPr lang="zh-CN" altLang="zh-CN" dirty="0" smtClean="0"/>
          </a:p>
          <a:p>
            <a:pPr>
              <a:buNone/>
            </a:pPr>
            <a:endParaRPr lang="zh-CN" altLang="zh-CN" dirty="0" smtClean="0"/>
          </a:p>
          <a:p>
            <a:pPr>
              <a:buNone/>
            </a:pPr>
            <a:endParaRPr lang="zh-CN" altLang="en-US" dirty="0" smtClean="0"/>
          </a:p>
          <a:p>
            <a:pPr marL="109728" indent="0">
              <a:buNone/>
            </a:pPr>
            <a:endParaRPr lang="zh-CN" altLang="en-US" dirty="0"/>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323528" y="476672"/>
            <a:ext cx="8229600" cy="6048672"/>
          </a:xfrm>
        </p:spPr>
        <p:txBody>
          <a:bodyPr>
            <a:normAutofit/>
          </a:bodyPr>
          <a:lstStyle/>
          <a:p>
            <a:pPr>
              <a:lnSpc>
                <a:spcPct val="150000"/>
              </a:lnSpc>
            </a:pPr>
            <a:r>
              <a:rPr lang="en-US" altLang="zh-CN" sz="3200" dirty="0" smtClean="0">
                <a:latin typeface="+mn-ea"/>
              </a:rPr>
              <a:t>8.2.2 </a:t>
            </a:r>
            <a:r>
              <a:rPr lang="zh-CN" altLang="en-US" sz="3200" dirty="0" smtClean="0">
                <a:latin typeface="+mn-ea"/>
              </a:rPr>
              <a:t>企业电子供应链的实施</a:t>
            </a:r>
            <a:endParaRPr lang="en-US" altLang="zh-CN" sz="3200" dirty="0" smtClean="0">
              <a:latin typeface="+mn-ea"/>
            </a:endParaRPr>
          </a:p>
          <a:p>
            <a:pPr>
              <a:lnSpc>
                <a:spcPct val="150000"/>
              </a:lnSpc>
              <a:buNone/>
            </a:pPr>
            <a:r>
              <a:rPr lang="en-US" altLang="zh-CN" dirty="0" smtClean="0"/>
              <a:t>3</a:t>
            </a:r>
            <a:r>
              <a:rPr lang="zh-CN" altLang="en-US" dirty="0" smtClean="0"/>
              <a:t>、电子供应链构建框架</a:t>
            </a:r>
            <a:endParaRPr lang="en-US" altLang="zh-CN" dirty="0" smtClean="0"/>
          </a:p>
          <a:p>
            <a:pPr>
              <a:lnSpc>
                <a:spcPct val="150000"/>
              </a:lnSpc>
              <a:buNone/>
            </a:pPr>
            <a:r>
              <a:rPr lang="zh-CN" altLang="en-US" dirty="0" smtClean="0"/>
              <a:t>（</a:t>
            </a:r>
            <a:r>
              <a:rPr lang="en-US" altLang="zh-CN" dirty="0" smtClean="0"/>
              <a:t>3</a:t>
            </a:r>
            <a:r>
              <a:rPr lang="zh-CN" altLang="en-US" dirty="0" smtClean="0"/>
              <a:t>）实施后</a:t>
            </a:r>
            <a:endParaRPr lang="en-US" altLang="zh-CN" dirty="0" smtClean="0"/>
          </a:p>
          <a:p>
            <a:pPr>
              <a:lnSpc>
                <a:spcPct val="150000"/>
              </a:lnSpc>
              <a:buNone/>
            </a:pPr>
            <a:r>
              <a:rPr lang="zh-CN" altLang="en-US" dirty="0" smtClean="0"/>
              <a:t>①</a:t>
            </a:r>
            <a:r>
              <a:rPr lang="zh-CN" altLang="zh-CN" dirty="0" smtClean="0"/>
              <a:t>分析和评价电子供应链运营绩效。</a:t>
            </a:r>
          </a:p>
          <a:p>
            <a:pPr>
              <a:lnSpc>
                <a:spcPct val="150000"/>
              </a:lnSpc>
              <a:buNone/>
            </a:pPr>
            <a:r>
              <a:rPr lang="zh-CN" altLang="en-US" dirty="0" smtClean="0"/>
              <a:t>②</a:t>
            </a:r>
            <a:r>
              <a:rPr lang="zh-CN" altLang="zh-CN" dirty="0" smtClean="0"/>
              <a:t>企业在电子供应链的运作中不断学习，根据绩效不断调整，积累经验教训，不断改进电子供应链。</a:t>
            </a:r>
          </a:p>
          <a:p>
            <a:pPr>
              <a:lnSpc>
                <a:spcPct val="150000"/>
              </a:lnSpc>
              <a:buNone/>
            </a:pPr>
            <a:endParaRPr lang="en-US" altLang="zh-CN" dirty="0" smtClean="0"/>
          </a:p>
          <a:p>
            <a:pPr>
              <a:lnSpc>
                <a:spcPct val="150000"/>
              </a:lnSpc>
              <a:buNone/>
            </a:pPr>
            <a:endParaRPr lang="zh-CN" altLang="zh-CN" dirty="0" smtClean="0"/>
          </a:p>
          <a:p>
            <a:pPr>
              <a:buNone/>
            </a:pPr>
            <a:endParaRPr lang="zh-CN" altLang="zh-CN" dirty="0" smtClean="0"/>
          </a:p>
          <a:p>
            <a:pPr>
              <a:buNone/>
            </a:pPr>
            <a:endParaRPr lang="zh-CN" altLang="en-US" dirty="0" smtClean="0"/>
          </a:p>
          <a:p>
            <a:pPr marL="109728" indent="0">
              <a:buNone/>
            </a:pPr>
            <a:endParaRPr lang="zh-CN" altLang="en-US" dirty="0"/>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323528" y="476672"/>
            <a:ext cx="8229600" cy="6048672"/>
          </a:xfrm>
        </p:spPr>
        <p:txBody>
          <a:bodyPr>
            <a:normAutofit/>
          </a:bodyPr>
          <a:lstStyle/>
          <a:p>
            <a:pPr>
              <a:lnSpc>
                <a:spcPct val="150000"/>
              </a:lnSpc>
            </a:pPr>
            <a:r>
              <a:rPr lang="en-US" altLang="zh-CN" sz="3200" dirty="0" smtClean="0">
                <a:latin typeface="+mn-ea"/>
              </a:rPr>
              <a:t>8.2.3 </a:t>
            </a:r>
            <a:r>
              <a:rPr lang="zh-CN" altLang="en-US" sz="3200" dirty="0" smtClean="0">
                <a:latin typeface="+mn-ea"/>
              </a:rPr>
              <a:t>供应链协同</a:t>
            </a:r>
            <a:endParaRPr lang="en-US" altLang="zh-CN" sz="3200" dirty="0" smtClean="0">
              <a:latin typeface="+mn-ea"/>
            </a:endParaRPr>
          </a:p>
          <a:p>
            <a:pPr>
              <a:lnSpc>
                <a:spcPct val="150000"/>
              </a:lnSpc>
              <a:buNone/>
            </a:pPr>
            <a:r>
              <a:rPr lang="en-US" altLang="zh-CN" dirty="0" smtClean="0"/>
              <a:t>1</a:t>
            </a:r>
            <a:r>
              <a:rPr lang="zh-CN" altLang="en-US" dirty="0" smtClean="0"/>
              <a:t>、供应链协同</a:t>
            </a:r>
            <a:endParaRPr lang="en-US" altLang="zh-CN" dirty="0" smtClean="0"/>
          </a:p>
          <a:p>
            <a:pPr>
              <a:lnSpc>
                <a:spcPct val="150000"/>
              </a:lnSpc>
              <a:buNone/>
            </a:pPr>
            <a:r>
              <a:rPr lang="zh-CN" altLang="en-US" dirty="0" smtClean="0"/>
              <a:t>（</a:t>
            </a:r>
            <a:r>
              <a:rPr lang="en-US" altLang="zh-CN" dirty="0" smtClean="0"/>
              <a:t>1</a:t>
            </a:r>
            <a:r>
              <a:rPr lang="zh-CN" altLang="en-US" dirty="0" smtClean="0"/>
              <a:t>）基本概念</a:t>
            </a:r>
            <a:endParaRPr lang="en-US" altLang="zh-CN" dirty="0" smtClean="0"/>
          </a:p>
          <a:p>
            <a:pPr indent="256032">
              <a:lnSpc>
                <a:spcPct val="150000"/>
              </a:lnSpc>
              <a:buNone/>
            </a:pPr>
            <a:r>
              <a:rPr lang="zh-CN" altLang="zh-CN" dirty="0" smtClean="0">
                <a:latin typeface="+mn-ea"/>
              </a:rPr>
              <a:t>供应链协同要求供应链中各节点企业为了提高供应链的整体竞争力而进行彼此协调和相互努力。各节点企业通过公司协议或联合组织等方式结成一种网络式联合体，在这一协同网络中，供应商、制造商、分销商和客户可动态地共享信息，紧密协作，向着共同的目标发展。</a:t>
            </a:r>
            <a:endParaRPr lang="en-US" altLang="zh-CN" dirty="0" smtClean="0">
              <a:latin typeface="+mn-ea"/>
            </a:endParaRPr>
          </a:p>
          <a:p>
            <a:pPr>
              <a:lnSpc>
                <a:spcPct val="150000"/>
              </a:lnSpc>
              <a:buNone/>
            </a:pPr>
            <a:endParaRPr lang="zh-CN" altLang="zh-CN" dirty="0" smtClean="0"/>
          </a:p>
          <a:p>
            <a:pPr>
              <a:buNone/>
            </a:pPr>
            <a:endParaRPr lang="zh-CN" altLang="zh-CN" dirty="0" smtClean="0"/>
          </a:p>
          <a:p>
            <a:pPr>
              <a:buNone/>
            </a:pPr>
            <a:endParaRPr lang="zh-CN" altLang="en-US" dirty="0" smtClean="0"/>
          </a:p>
          <a:p>
            <a:pPr marL="109728" indent="0">
              <a:buNone/>
            </a:pPr>
            <a:endParaRPr lang="zh-CN" altLang="en-US" dirty="0"/>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323528" y="476672"/>
            <a:ext cx="8229600" cy="6048672"/>
          </a:xfrm>
        </p:spPr>
        <p:txBody>
          <a:bodyPr>
            <a:normAutofit/>
          </a:bodyPr>
          <a:lstStyle/>
          <a:p>
            <a:pPr>
              <a:lnSpc>
                <a:spcPct val="150000"/>
              </a:lnSpc>
            </a:pPr>
            <a:r>
              <a:rPr lang="en-US" altLang="zh-CN" sz="3200" dirty="0" smtClean="0">
                <a:latin typeface="+mn-ea"/>
              </a:rPr>
              <a:t>8.2.3 </a:t>
            </a:r>
            <a:r>
              <a:rPr lang="zh-CN" altLang="en-US" sz="3200" dirty="0" smtClean="0">
                <a:latin typeface="+mn-ea"/>
              </a:rPr>
              <a:t>供应链协同</a:t>
            </a:r>
            <a:endParaRPr lang="en-US" altLang="zh-CN" sz="3200" dirty="0" smtClean="0">
              <a:latin typeface="+mn-ea"/>
            </a:endParaRPr>
          </a:p>
          <a:p>
            <a:pPr>
              <a:lnSpc>
                <a:spcPct val="150000"/>
              </a:lnSpc>
              <a:buNone/>
            </a:pPr>
            <a:r>
              <a:rPr lang="en-US" altLang="zh-CN" dirty="0" smtClean="0"/>
              <a:t>1</a:t>
            </a:r>
            <a:r>
              <a:rPr lang="zh-CN" altLang="en-US" dirty="0" smtClean="0"/>
              <a:t>、供应链协同</a:t>
            </a:r>
            <a:endParaRPr lang="en-US" altLang="zh-CN" dirty="0" smtClean="0"/>
          </a:p>
          <a:p>
            <a:pPr>
              <a:lnSpc>
                <a:spcPct val="150000"/>
              </a:lnSpc>
              <a:buNone/>
            </a:pPr>
            <a:r>
              <a:rPr lang="zh-CN" altLang="en-US" dirty="0" smtClean="0"/>
              <a:t>（</a:t>
            </a:r>
            <a:r>
              <a:rPr lang="en-US" altLang="zh-CN" dirty="0" smtClean="0"/>
              <a:t>2</a:t>
            </a:r>
            <a:r>
              <a:rPr lang="zh-CN" altLang="en-US" dirty="0" smtClean="0"/>
              <a:t>）形成原因</a:t>
            </a:r>
            <a:endParaRPr lang="en-US" altLang="zh-CN" dirty="0" smtClean="0"/>
          </a:p>
          <a:p>
            <a:pPr>
              <a:lnSpc>
                <a:spcPct val="150000"/>
              </a:lnSpc>
              <a:buFont typeface="Wingdings" pitchFamily="2" charset="2"/>
              <a:buChar char="Ø"/>
            </a:pPr>
            <a:r>
              <a:rPr lang="zh-CN" altLang="zh-CN" dirty="0" smtClean="0"/>
              <a:t>谋求中间组织效应</a:t>
            </a:r>
            <a:endParaRPr lang="en-US" altLang="zh-CN" dirty="0" smtClean="0"/>
          </a:p>
          <a:p>
            <a:pPr>
              <a:lnSpc>
                <a:spcPct val="150000"/>
              </a:lnSpc>
              <a:buFont typeface="Wingdings" pitchFamily="2" charset="2"/>
              <a:buChar char="Ø"/>
            </a:pPr>
            <a:r>
              <a:rPr lang="zh-CN" altLang="zh-CN" dirty="0" smtClean="0"/>
              <a:t>追求价值链优势</a:t>
            </a:r>
            <a:endParaRPr lang="en-US" altLang="zh-CN" dirty="0" smtClean="0"/>
          </a:p>
          <a:p>
            <a:pPr>
              <a:lnSpc>
                <a:spcPct val="150000"/>
              </a:lnSpc>
              <a:buFont typeface="Wingdings" pitchFamily="2" charset="2"/>
              <a:buChar char="Ø"/>
            </a:pPr>
            <a:r>
              <a:rPr lang="zh-CN" altLang="zh-CN" dirty="0" smtClean="0"/>
              <a:t>构造竞争优势群</a:t>
            </a:r>
            <a:endParaRPr lang="en-US" altLang="zh-CN" dirty="0" smtClean="0"/>
          </a:p>
          <a:p>
            <a:pPr>
              <a:lnSpc>
                <a:spcPct val="150000"/>
              </a:lnSpc>
              <a:buFont typeface="Wingdings" pitchFamily="2" charset="2"/>
              <a:buChar char="Ø"/>
            </a:pPr>
            <a:r>
              <a:rPr lang="zh-CN" altLang="zh-CN" dirty="0" smtClean="0"/>
              <a:t>保持核心文化的竞争力</a:t>
            </a:r>
            <a:r>
              <a:rPr lang="en-US" altLang="zh-CN" dirty="0" smtClean="0"/>
              <a:t>	</a:t>
            </a:r>
            <a:endParaRPr lang="zh-CN" altLang="zh-CN" dirty="0" smtClean="0"/>
          </a:p>
          <a:p>
            <a:pPr>
              <a:buNone/>
            </a:pPr>
            <a:endParaRPr lang="zh-CN" altLang="zh-CN" dirty="0" smtClean="0"/>
          </a:p>
          <a:p>
            <a:pPr>
              <a:buNone/>
            </a:pPr>
            <a:endParaRPr lang="zh-CN" altLang="en-US" dirty="0" smtClean="0"/>
          </a:p>
          <a:p>
            <a:pPr marL="109728" indent="0">
              <a:buNone/>
            </a:pPr>
            <a:endParaRPr lang="zh-CN" altLang="en-US" dirty="0"/>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323528" y="476672"/>
            <a:ext cx="8229600" cy="6048672"/>
          </a:xfrm>
        </p:spPr>
        <p:txBody>
          <a:bodyPr>
            <a:normAutofit/>
          </a:bodyPr>
          <a:lstStyle/>
          <a:p>
            <a:pPr>
              <a:lnSpc>
                <a:spcPct val="150000"/>
              </a:lnSpc>
            </a:pPr>
            <a:r>
              <a:rPr lang="en-US" altLang="zh-CN" sz="3200" dirty="0" smtClean="0">
                <a:latin typeface="+mn-ea"/>
              </a:rPr>
              <a:t>8.2.3 </a:t>
            </a:r>
            <a:r>
              <a:rPr lang="zh-CN" altLang="en-US" sz="3200" dirty="0" smtClean="0">
                <a:latin typeface="+mn-ea"/>
              </a:rPr>
              <a:t>供应链协同</a:t>
            </a:r>
            <a:endParaRPr lang="en-US" altLang="zh-CN" sz="3200" dirty="0" smtClean="0">
              <a:latin typeface="+mn-ea"/>
            </a:endParaRPr>
          </a:p>
          <a:p>
            <a:pPr>
              <a:lnSpc>
                <a:spcPct val="150000"/>
              </a:lnSpc>
              <a:buNone/>
            </a:pPr>
            <a:r>
              <a:rPr lang="en-US" altLang="zh-CN" dirty="0" smtClean="0"/>
              <a:t>2</a:t>
            </a:r>
            <a:r>
              <a:rPr lang="zh-CN" altLang="en-US" dirty="0" smtClean="0"/>
              <a:t>、供应链协同策略</a:t>
            </a:r>
            <a:endParaRPr lang="en-US" altLang="zh-CN" dirty="0" smtClean="0"/>
          </a:p>
          <a:p>
            <a:pPr>
              <a:lnSpc>
                <a:spcPct val="150000"/>
              </a:lnSpc>
              <a:buFont typeface="Wingdings" pitchFamily="2" charset="2"/>
              <a:buChar char="Ø"/>
            </a:pPr>
            <a:r>
              <a:rPr lang="zh-CN" altLang="zh-CN" dirty="0" smtClean="0"/>
              <a:t>进行供应链博弈分析</a:t>
            </a:r>
            <a:endParaRPr lang="en-US" altLang="zh-CN" dirty="0" smtClean="0"/>
          </a:p>
          <a:p>
            <a:pPr>
              <a:lnSpc>
                <a:spcPct val="150000"/>
              </a:lnSpc>
              <a:buFont typeface="Wingdings" pitchFamily="2" charset="2"/>
              <a:buChar char="Ø"/>
            </a:pPr>
            <a:r>
              <a:rPr lang="zh-CN" altLang="zh-CN" dirty="0" smtClean="0"/>
              <a:t>建立供应链合作伙伴关系</a:t>
            </a:r>
            <a:endParaRPr lang="en-US" altLang="zh-CN" dirty="0" smtClean="0"/>
          </a:p>
          <a:p>
            <a:pPr>
              <a:lnSpc>
                <a:spcPct val="150000"/>
              </a:lnSpc>
              <a:buFont typeface="Wingdings" pitchFamily="2" charset="2"/>
              <a:buChar char="Ø"/>
            </a:pPr>
            <a:r>
              <a:rPr lang="zh-CN" altLang="zh-CN" dirty="0" smtClean="0"/>
              <a:t>完善供应链委托—代理关系</a:t>
            </a:r>
            <a:endParaRPr lang="en-US" altLang="zh-CN" dirty="0" smtClean="0"/>
          </a:p>
          <a:p>
            <a:pPr>
              <a:lnSpc>
                <a:spcPct val="150000"/>
              </a:lnSpc>
              <a:buFont typeface="Wingdings" pitchFamily="2" charset="2"/>
              <a:buChar char="Ø"/>
            </a:pPr>
            <a:r>
              <a:rPr lang="zh-CN" altLang="zh-CN" dirty="0" smtClean="0"/>
              <a:t>运用信息网络技术</a:t>
            </a:r>
            <a:r>
              <a:rPr lang="en-US" altLang="zh-CN" dirty="0" smtClean="0"/>
              <a:t>	</a:t>
            </a:r>
            <a:endParaRPr lang="zh-CN" altLang="zh-CN" dirty="0" smtClean="0"/>
          </a:p>
          <a:p>
            <a:pPr>
              <a:buNone/>
            </a:pPr>
            <a:endParaRPr lang="zh-CN" altLang="zh-CN" dirty="0" smtClean="0"/>
          </a:p>
          <a:p>
            <a:pPr>
              <a:buNone/>
            </a:pPr>
            <a:endParaRPr lang="zh-CN" altLang="en-US" dirty="0" smtClean="0"/>
          </a:p>
          <a:p>
            <a:pPr marL="109728" indent="0">
              <a:buNone/>
            </a:pPr>
            <a:endParaRPr lang="zh-CN" altLang="en-US" dirty="0"/>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481329"/>
            <a:ext cx="5987008" cy="2235704"/>
          </a:xfrm>
        </p:spPr>
        <p:txBody>
          <a:bodyPr>
            <a:normAutofit/>
          </a:bodyPr>
          <a:lstStyle/>
          <a:p>
            <a:r>
              <a:rPr lang="zh-CN" altLang="en-US" sz="3200" dirty="0">
                <a:latin typeface="+mn-ea"/>
              </a:rPr>
              <a:t>本章内容小结</a:t>
            </a:r>
            <a:endParaRPr lang="en-US" altLang="zh-CN" sz="3200" dirty="0">
              <a:latin typeface="+mn-ea"/>
            </a:endParaRPr>
          </a:p>
          <a:p>
            <a:endParaRPr lang="en-US" altLang="zh-CN" sz="3200" dirty="0">
              <a:latin typeface="+mn-ea"/>
            </a:endParaRPr>
          </a:p>
          <a:p>
            <a:r>
              <a:rPr lang="zh-CN" altLang="en-US" sz="3200" dirty="0">
                <a:latin typeface="+mn-ea"/>
              </a:rPr>
              <a:t>案例分析与</a:t>
            </a:r>
            <a:r>
              <a:rPr lang="zh-CN" altLang="en-US" sz="3200" dirty="0" smtClean="0">
                <a:latin typeface="+mn-ea"/>
              </a:rPr>
              <a:t>讨论</a:t>
            </a:r>
            <a:endParaRPr lang="zh-CN" altLang="en-US" sz="3200" dirty="0">
              <a:latin typeface="+mn-ea"/>
            </a:endParaRPr>
          </a:p>
        </p:txBody>
      </p:sp>
    </p:spTree>
    <p:extLst>
      <p:ext uri="{BB962C8B-B14F-4D97-AF65-F5344CB8AC3E}">
        <p14:creationId xmlns:p14="http://schemas.microsoft.com/office/powerpoint/2010/main" val="143303428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481329"/>
            <a:ext cx="8229600" cy="4035904"/>
          </a:xfrm>
        </p:spPr>
        <p:txBody>
          <a:bodyPr/>
          <a:lstStyle/>
          <a:p>
            <a:pPr lvl="0">
              <a:lnSpc>
                <a:spcPct val="150000"/>
              </a:lnSpc>
              <a:buClrTx/>
              <a:buSzPct val="100000"/>
              <a:buFont typeface="Wingdings" pitchFamily="2" charset="2"/>
              <a:buChar char="l"/>
            </a:pPr>
            <a:r>
              <a:rPr lang="zh-CN" altLang="zh-CN" dirty="0" smtClean="0"/>
              <a:t>能正确理解电子商务和电子供应链的概念、特点；</a:t>
            </a:r>
            <a:endParaRPr lang="en-US" altLang="zh-CN" dirty="0" smtClean="0"/>
          </a:p>
          <a:p>
            <a:pPr lvl="0">
              <a:lnSpc>
                <a:spcPct val="150000"/>
              </a:lnSpc>
              <a:buClrTx/>
              <a:buSzPct val="100000"/>
              <a:buFont typeface="Wingdings" pitchFamily="2" charset="2"/>
              <a:buChar char="l"/>
            </a:pPr>
            <a:r>
              <a:rPr lang="zh-CN" altLang="zh-CN" dirty="0" smtClean="0"/>
              <a:t>能理解电子商务对供应链的影响；</a:t>
            </a:r>
            <a:endParaRPr lang="en-US" altLang="zh-CN" dirty="0" smtClean="0"/>
          </a:p>
          <a:p>
            <a:pPr lvl="0">
              <a:lnSpc>
                <a:spcPct val="150000"/>
              </a:lnSpc>
              <a:buClrTx/>
              <a:buSzPct val="100000"/>
              <a:buFont typeface="Wingdings" pitchFamily="2" charset="2"/>
              <a:buChar char="l"/>
            </a:pPr>
            <a:r>
              <a:rPr lang="zh-CN" altLang="zh-CN" dirty="0" smtClean="0"/>
              <a:t>能理解电子供应链实施模式、构建框架；</a:t>
            </a:r>
            <a:endParaRPr lang="en-US" altLang="zh-CN" dirty="0" smtClean="0"/>
          </a:p>
          <a:p>
            <a:pPr lvl="0">
              <a:lnSpc>
                <a:spcPct val="150000"/>
              </a:lnSpc>
              <a:buClrTx/>
              <a:buSzPct val="100000"/>
              <a:buFont typeface="Wingdings" pitchFamily="2" charset="2"/>
              <a:buChar char="l"/>
            </a:pPr>
            <a:r>
              <a:rPr lang="zh-CN" altLang="zh-CN" dirty="0" smtClean="0"/>
              <a:t>能正确理解供应链协同理论及策略。</a:t>
            </a:r>
          </a:p>
          <a:p>
            <a:pPr lvl="0">
              <a:lnSpc>
                <a:spcPct val="150000"/>
              </a:lnSpc>
              <a:buClrTx/>
              <a:buSzPct val="100000"/>
              <a:buFont typeface="Wingdings" pitchFamily="2" charset="2"/>
              <a:buChar char="l"/>
            </a:pPr>
            <a:endParaRPr lang="zh-CN" altLang="zh-CN" dirty="0"/>
          </a:p>
        </p:txBody>
      </p:sp>
      <p:sp>
        <p:nvSpPr>
          <p:cNvPr id="3" name="标题 2"/>
          <p:cNvSpPr>
            <a:spLocks noGrp="1"/>
          </p:cNvSpPr>
          <p:nvPr>
            <p:ph type="title"/>
          </p:nvPr>
        </p:nvSpPr>
        <p:spPr/>
        <p:txBody>
          <a:bodyPr/>
          <a:lstStyle/>
          <a:p>
            <a:r>
              <a:rPr lang="zh-CN" altLang="en-US" b="0" dirty="0">
                <a:effectLst/>
              </a:rPr>
              <a:t>核心能力</a:t>
            </a:r>
            <a:endParaRPr lang="zh-CN" altLang="en-US" dirty="0">
              <a:effectLst/>
            </a:endParaRPr>
          </a:p>
        </p:txBody>
      </p:sp>
    </p:spTree>
    <p:extLst>
      <p:ext uri="{BB962C8B-B14F-4D97-AF65-F5344CB8AC3E}">
        <p14:creationId xmlns:p14="http://schemas.microsoft.com/office/powerpoint/2010/main" val="1166542784"/>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a:lnSpc>
                <a:spcPct val="150000"/>
              </a:lnSpc>
            </a:pPr>
            <a:r>
              <a:rPr lang="en-US" altLang="zh-CN" sz="3200" dirty="0" smtClean="0">
                <a:latin typeface="+mn-ea"/>
              </a:rPr>
              <a:t>8.1.1 </a:t>
            </a:r>
            <a:r>
              <a:rPr lang="zh-CN" altLang="en-US" sz="3200" dirty="0" smtClean="0">
                <a:latin typeface="+mn-ea"/>
              </a:rPr>
              <a:t>认识电子商务</a:t>
            </a:r>
            <a:endParaRPr lang="en-US" altLang="zh-CN" sz="3200" dirty="0" smtClean="0">
              <a:latin typeface="+mn-ea"/>
            </a:endParaRPr>
          </a:p>
          <a:p>
            <a:pPr>
              <a:lnSpc>
                <a:spcPct val="150000"/>
              </a:lnSpc>
              <a:buNone/>
            </a:pPr>
            <a:r>
              <a:rPr lang="en-US" altLang="zh-CN" dirty="0" smtClean="0"/>
              <a:t>1</a:t>
            </a:r>
            <a:r>
              <a:rPr lang="zh-CN" altLang="en-US" dirty="0" smtClean="0"/>
              <a:t>、电子商务</a:t>
            </a:r>
            <a:endParaRPr lang="en-US" altLang="zh-CN" dirty="0" smtClean="0"/>
          </a:p>
          <a:p>
            <a:pPr>
              <a:lnSpc>
                <a:spcPct val="150000"/>
              </a:lnSpc>
            </a:pPr>
            <a:r>
              <a:rPr lang="zh-CN" altLang="zh-CN" dirty="0" smtClean="0"/>
              <a:t>采用电子形式开展商务活动，它包括在供应商、客户、政府及其他参与方之间通过任何电子工具。如</a:t>
            </a:r>
            <a:r>
              <a:rPr lang="en-US" altLang="zh-CN" dirty="0" smtClean="0"/>
              <a:t>EDI</a:t>
            </a:r>
            <a:r>
              <a:rPr lang="zh-CN" altLang="zh-CN" dirty="0" smtClean="0"/>
              <a:t>、</a:t>
            </a:r>
            <a:r>
              <a:rPr lang="en-US" altLang="zh-CN" dirty="0" err="1" smtClean="0"/>
              <a:t>Web技术</a:t>
            </a:r>
            <a:r>
              <a:rPr lang="zh-CN" altLang="zh-CN" dirty="0" smtClean="0"/>
              <a:t>、电子邮件等共享非结构化商务信息，并管理和完成在商务活动、管理活动和消费活动中的各种交易。</a:t>
            </a:r>
          </a:p>
          <a:p>
            <a:endParaRPr lang="zh-CN" altLang="en-US" dirty="0" smtClean="0"/>
          </a:p>
          <a:p>
            <a:pPr marL="109728" indent="0">
              <a:buNone/>
            </a:pPr>
            <a:endParaRPr lang="zh-CN" altLang="en-US" dirty="0"/>
          </a:p>
        </p:txBody>
      </p:sp>
      <p:sp>
        <p:nvSpPr>
          <p:cNvPr id="3" name="标题 2"/>
          <p:cNvSpPr>
            <a:spLocks noGrp="1"/>
          </p:cNvSpPr>
          <p:nvPr>
            <p:ph type="title"/>
          </p:nvPr>
        </p:nvSpPr>
        <p:spPr/>
        <p:txBody>
          <a:bodyPr>
            <a:normAutofit/>
          </a:bodyPr>
          <a:lstStyle/>
          <a:p>
            <a:r>
              <a:rPr lang="zh-CN" altLang="en-US" b="0" dirty="0">
                <a:effectLst/>
                <a:latin typeface="+mj-ea"/>
              </a:rPr>
              <a:t>项目</a:t>
            </a:r>
            <a:r>
              <a:rPr lang="en-US" altLang="zh-CN" b="0" dirty="0" smtClean="0">
                <a:effectLst/>
                <a:latin typeface="+mj-ea"/>
              </a:rPr>
              <a:t>1 </a:t>
            </a:r>
            <a:r>
              <a:rPr lang="zh-CN" altLang="zh-CN" b="0" dirty="0" smtClean="0">
                <a:effectLst/>
                <a:latin typeface="+mj-ea"/>
              </a:rPr>
              <a:t>电子商务与电子供应链</a:t>
            </a:r>
            <a:endParaRPr lang="zh-CN" altLang="en-US" b="0" dirty="0">
              <a:effectLst/>
              <a:latin typeface="+mj-ea"/>
            </a:endParaRPr>
          </a:p>
        </p:txBody>
      </p:sp>
    </p:spTree>
    <p:extLst>
      <p:ext uri="{BB962C8B-B14F-4D97-AF65-F5344CB8AC3E}">
        <p14:creationId xmlns:p14="http://schemas.microsoft.com/office/powerpoint/2010/main" val="2132132326"/>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395536" y="764704"/>
            <a:ext cx="8229600" cy="2880320"/>
          </a:xfrm>
        </p:spPr>
        <p:txBody>
          <a:bodyPr>
            <a:noAutofit/>
          </a:bodyPr>
          <a:lstStyle/>
          <a:p>
            <a:pPr>
              <a:lnSpc>
                <a:spcPct val="150000"/>
              </a:lnSpc>
            </a:pPr>
            <a:r>
              <a:rPr lang="en-US" altLang="zh-CN" sz="2800" dirty="0" smtClean="0">
                <a:latin typeface="+mn-ea"/>
              </a:rPr>
              <a:t>8.1.1 </a:t>
            </a:r>
            <a:r>
              <a:rPr lang="zh-CN" altLang="en-US" sz="2800" dirty="0" smtClean="0">
                <a:latin typeface="+mn-ea"/>
              </a:rPr>
              <a:t>认识电子商务</a:t>
            </a:r>
            <a:endParaRPr lang="en-US" altLang="zh-CN" sz="2800" dirty="0" smtClean="0">
              <a:latin typeface="+mn-ea"/>
            </a:endParaRPr>
          </a:p>
          <a:p>
            <a:pPr>
              <a:lnSpc>
                <a:spcPct val="150000"/>
              </a:lnSpc>
              <a:buNone/>
            </a:pPr>
            <a:r>
              <a:rPr lang="en-US" altLang="zh-CN" sz="2400" dirty="0" smtClean="0"/>
              <a:t>2</a:t>
            </a:r>
            <a:r>
              <a:rPr lang="zh-CN" altLang="en-US" sz="2400" dirty="0" smtClean="0"/>
              <a:t>、电子商务的功能</a:t>
            </a:r>
            <a:endParaRPr lang="en-US" altLang="zh-CN" sz="2400" dirty="0" smtClean="0"/>
          </a:p>
          <a:p>
            <a:pPr>
              <a:lnSpc>
                <a:spcPct val="150000"/>
              </a:lnSpc>
              <a:buFont typeface="Wingdings" pitchFamily="2" charset="2"/>
              <a:buChar char="Ø"/>
            </a:pPr>
            <a:r>
              <a:rPr lang="zh-CN" altLang="zh-CN" sz="2000" dirty="0" smtClean="0"/>
              <a:t>广告宣传</a:t>
            </a:r>
            <a:endParaRPr lang="en-US" altLang="zh-CN" sz="2000" dirty="0" smtClean="0"/>
          </a:p>
          <a:p>
            <a:pPr>
              <a:lnSpc>
                <a:spcPct val="150000"/>
              </a:lnSpc>
              <a:buFont typeface="Wingdings" pitchFamily="2" charset="2"/>
              <a:buChar char="Ø"/>
            </a:pPr>
            <a:r>
              <a:rPr lang="zh-CN" altLang="zh-CN" sz="2000" dirty="0" smtClean="0"/>
              <a:t>咨询洽谈</a:t>
            </a:r>
            <a:endParaRPr lang="en-US" altLang="zh-CN" sz="2000" dirty="0" smtClean="0"/>
          </a:p>
          <a:p>
            <a:pPr>
              <a:lnSpc>
                <a:spcPct val="150000"/>
              </a:lnSpc>
              <a:buFont typeface="Wingdings" pitchFamily="2" charset="2"/>
              <a:buChar char="Ø"/>
            </a:pPr>
            <a:r>
              <a:rPr lang="zh-CN" altLang="zh-CN" sz="2000" dirty="0" smtClean="0"/>
              <a:t>网上订购</a:t>
            </a:r>
            <a:r>
              <a:rPr lang="zh-CN" altLang="zh-CN" sz="2000" b="1" dirty="0" smtClean="0"/>
              <a:t> </a:t>
            </a:r>
            <a:endParaRPr lang="en-US" altLang="zh-CN" sz="2000" b="1" dirty="0" smtClean="0"/>
          </a:p>
          <a:p>
            <a:pPr>
              <a:lnSpc>
                <a:spcPct val="150000"/>
              </a:lnSpc>
              <a:buFont typeface="Wingdings" pitchFamily="2" charset="2"/>
              <a:buChar char="Ø"/>
            </a:pPr>
            <a:r>
              <a:rPr lang="zh-CN" altLang="zh-CN" sz="2000" dirty="0" smtClean="0"/>
              <a:t>网上支付</a:t>
            </a:r>
            <a:endParaRPr lang="en-US" altLang="zh-CN" sz="2000" b="1" dirty="0" smtClean="0"/>
          </a:p>
        </p:txBody>
      </p:sp>
      <p:sp>
        <p:nvSpPr>
          <p:cNvPr id="3" name="矩形 2"/>
          <p:cNvSpPr/>
          <p:nvPr/>
        </p:nvSpPr>
        <p:spPr>
          <a:xfrm>
            <a:off x="3707904" y="2276872"/>
            <a:ext cx="4572000" cy="1900457"/>
          </a:xfrm>
          <a:prstGeom prst="rect">
            <a:avLst/>
          </a:prstGeom>
        </p:spPr>
        <p:txBody>
          <a:bodyPr>
            <a:spAutoFit/>
          </a:bodyPr>
          <a:lstStyle/>
          <a:p>
            <a:pPr>
              <a:lnSpc>
                <a:spcPct val="150000"/>
              </a:lnSpc>
              <a:buFont typeface="Wingdings" pitchFamily="2" charset="2"/>
              <a:buChar char="Ø"/>
            </a:pPr>
            <a:r>
              <a:rPr lang="zh-CN" altLang="zh-CN" sz="2000" dirty="0" smtClean="0"/>
              <a:t>电子帐户</a:t>
            </a:r>
            <a:endParaRPr lang="en-US" altLang="zh-CN" sz="2000" dirty="0" smtClean="0"/>
          </a:p>
          <a:p>
            <a:pPr>
              <a:lnSpc>
                <a:spcPct val="150000"/>
              </a:lnSpc>
              <a:buFont typeface="Wingdings" pitchFamily="2" charset="2"/>
              <a:buChar char="Ø"/>
            </a:pPr>
            <a:r>
              <a:rPr lang="zh-CN" altLang="zh-CN" sz="2000" dirty="0" smtClean="0"/>
              <a:t>服务传递</a:t>
            </a:r>
            <a:endParaRPr lang="en-US" altLang="zh-CN" sz="2000" dirty="0" smtClean="0"/>
          </a:p>
          <a:p>
            <a:pPr>
              <a:lnSpc>
                <a:spcPct val="150000"/>
              </a:lnSpc>
              <a:buFont typeface="Wingdings" pitchFamily="2" charset="2"/>
              <a:buChar char="Ø"/>
            </a:pPr>
            <a:r>
              <a:rPr lang="zh-CN" altLang="zh-CN" sz="2000" dirty="0" smtClean="0"/>
              <a:t>意见征询</a:t>
            </a:r>
            <a:endParaRPr lang="en-US" altLang="zh-CN" sz="2000" dirty="0" smtClean="0"/>
          </a:p>
          <a:p>
            <a:pPr>
              <a:lnSpc>
                <a:spcPct val="150000"/>
              </a:lnSpc>
              <a:buFont typeface="Wingdings" pitchFamily="2" charset="2"/>
              <a:buChar char="Ø"/>
            </a:pPr>
            <a:r>
              <a:rPr lang="zh-CN" altLang="zh-CN" sz="2000" dirty="0" smtClean="0"/>
              <a:t>交易管理</a:t>
            </a:r>
            <a:endParaRPr lang="zh-CN" altLang="en-US" sz="2000" dirty="0" smtClean="0"/>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395536" y="764704"/>
            <a:ext cx="8229600" cy="4896544"/>
          </a:xfrm>
        </p:spPr>
        <p:txBody>
          <a:bodyPr>
            <a:noAutofit/>
          </a:bodyPr>
          <a:lstStyle/>
          <a:p>
            <a:pPr>
              <a:lnSpc>
                <a:spcPct val="150000"/>
              </a:lnSpc>
            </a:pPr>
            <a:r>
              <a:rPr lang="en-US" altLang="zh-CN" sz="2800" dirty="0" smtClean="0">
                <a:latin typeface="+mn-ea"/>
              </a:rPr>
              <a:t>8.1.1 </a:t>
            </a:r>
            <a:r>
              <a:rPr lang="zh-CN" altLang="en-US" sz="2800" dirty="0" smtClean="0">
                <a:latin typeface="+mn-ea"/>
              </a:rPr>
              <a:t>认识电子商务</a:t>
            </a:r>
            <a:endParaRPr lang="en-US" altLang="zh-CN" sz="2800" dirty="0" smtClean="0">
              <a:latin typeface="+mn-ea"/>
            </a:endParaRPr>
          </a:p>
          <a:p>
            <a:pPr>
              <a:lnSpc>
                <a:spcPct val="150000"/>
              </a:lnSpc>
              <a:buNone/>
            </a:pPr>
            <a:r>
              <a:rPr lang="en-US" altLang="zh-CN" sz="2400" dirty="0" smtClean="0"/>
              <a:t>2</a:t>
            </a:r>
            <a:r>
              <a:rPr lang="zh-CN" altLang="en-US" sz="2400" dirty="0" smtClean="0"/>
              <a:t>、电子商务的特点</a:t>
            </a:r>
            <a:endParaRPr lang="en-US" altLang="zh-CN" sz="2400" dirty="0" smtClean="0"/>
          </a:p>
          <a:p>
            <a:pPr>
              <a:lnSpc>
                <a:spcPct val="150000"/>
              </a:lnSpc>
              <a:buFont typeface="Wingdings" pitchFamily="2" charset="2"/>
              <a:buChar char="Ø"/>
            </a:pPr>
            <a:r>
              <a:rPr lang="zh-CN" altLang="zh-CN" sz="2400" dirty="0" smtClean="0"/>
              <a:t>普遍性</a:t>
            </a:r>
            <a:endParaRPr lang="en-US" altLang="zh-CN" sz="2400" dirty="0" smtClean="0"/>
          </a:p>
          <a:p>
            <a:pPr>
              <a:lnSpc>
                <a:spcPct val="150000"/>
              </a:lnSpc>
              <a:buFont typeface="Wingdings" pitchFamily="2" charset="2"/>
              <a:buChar char="Ø"/>
            </a:pPr>
            <a:r>
              <a:rPr lang="zh-CN" altLang="zh-CN" sz="2400" dirty="0" smtClean="0"/>
              <a:t>方便性</a:t>
            </a:r>
            <a:endParaRPr lang="en-US" altLang="zh-CN" sz="2400" dirty="0" smtClean="0"/>
          </a:p>
          <a:p>
            <a:pPr>
              <a:lnSpc>
                <a:spcPct val="150000"/>
              </a:lnSpc>
              <a:buFont typeface="Wingdings" pitchFamily="2" charset="2"/>
              <a:buChar char="Ø"/>
            </a:pPr>
            <a:r>
              <a:rPr lang="zh-CN" altLang="zh-CN" sz="2400" dirty="0" smtClean="0"/>
              <a:t>整体性</a:t>
            </a:r>
            <a:endParaRPr lang="en-US" altLang="zh-CN" sz="2400" dirty="0" smtClean="0"/>
          </a:p>
          <a:p>
            <a:pPr>
              <a:lnSpc>
                <a:spcPct val="150000"/>
              </a:lnSpc>
              <a:buFont typeface="Wingdings" pitchFamily="2" charset="2"/>
              <a:buChar char="Ø"/>
            </a:pPr>
            <a:r>
              <a:rPr lang="zh-CN" altLang="zh-CN" sz="2400" dirty="0" smtClean="0"/>
              <a:t>安全性</a:t>
            </a:r>
            <a:endParaRPr lang="en-US" altLang="zh-CN" sz="2400" dirty="0" smtClean="0"/>
          </a:p>
          <a:p>
            <a:pPr>
              <a:lnSpc>
                <a:spcPct val="150000"/>
              </a:lnSpc>
              <a:buFont typeface="Wingdings" pitchFamily="2" charset="2"/>
              <a:buChar char="Ø"/>
            </a:pPr>
            <a:r>
              <a:rPr lang="zh-CN" altLang="zh-CN" sz="2400" dirty="0" smtClean="0"/>
              <a:t>协调性</a:t>
            </a:r>
            <a:endParaRPr lang="en-US" altLang="zh-CN" sz="2400" dirty="0" smtClean="0"/>
          </a:p>
          <a:p>
            <a:pPr>
              <a:lnSpc>
                <a:spcPct val="150000"/>
              </a:lnSpc>
              <a:buFont typeface="Wingdings" pitchFamily="2" charset="2"/>
              <a:buChar char="Ø"/>
            </a:pPr>
            <a:r>
              <a:rPr lang="zh-CN" altLang="zh-CN" sz="2400" dirty="0" smtClean="0"/>
              <a:t>集成性</a:t>
            </a:r>
            <a:endParaRPr lang="zh-CN" altLang="en-US" sz="2400" dirty="0"/>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395536" y="764704"/>
            <a:ext cx="8229600" cy="1872208"/>
          </a:xfrm>
        </p:spPr>
        <p:txBody>
          <a:bodyPr>
            <a:noAutofit/>
          </a:bodyPr>
          <a:lstStyle/>
          <a:p>
            <a:pPr>
              <a:lnSpc>
                <a:spcPct val="150000"/>
              </a:lnSpc>
            </a:pPr>
            <a:r>
              <a:rPr lang="en-US" altLang="zh-CN" sz="2800" dirty="0" smtClean="0">
                <a:latin typeface="+mn-ea"/>
              </a:rPr>
              <a:t>8.1.1 </a:t>
            </a:r>
            <a:r>
              <a:rPr lang="zh-CN" altLang="en-US" sz="2800" dirty="0" smtClean="0">
                <a:latin typeface="+mn-ea"/>
              </a:rPr>
              <a:t>认识电子商务</a:t>
            </a:r>
            <a:endParaRPr lang="en-US" altLang="zh-CN" sz="2800" dirty="0" smtClean="0">
              <a:latin typeface="+mn-ea"/>
            </a:endParaRPr>
          </a:p>
          <a:p>
            <a:pPr>
              <a:lnSpc>
                <a:spcPct val="150000"/>
              </a:lnSpc>
              <a:buNone/>
            </a:pPr>
            <a:r>
              <a:rPr lang="en-US" altLang="zh-CN" sz="2400" dirty="0" smtClean="0"/>
              <a:t>2</a:t>
            </a:r>
            <a:r>
              <a:rPr lang="zh-CN" altLang="en-US" sz="2400" dirty="0" smtClean="0"/>
              <a:t>、电子商务的构成要素</a:t>
            </a:r>
            <a:endParaRPr lang="en-US" altLang="zh-CN" sz="2400" dirty="0" smtClean="0"/>
          </a:p>
        </p:txBody>
      </p:sp>
      <p:sp>
        <p:nvSpPr>
          <p:cNvPr id="2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49" name="Object 1"/>
          <p:cNvGraphicFramePr>
            <a:graphicFrameLocks noChangeAspect="1"/>
          </p:cNvGraphicFramePr>
          <p:nvPr/>
        </p:nvGraphicFramePr>
        <p:xfrm>
          <a:off x="1331640" y="2420888"/>
          <a:ext cx="6522531" cy="3744416"/>
        </p:xfrm>
        <a:graphic>
          <a:graphicData uri="http://schemas.openxmlformats.org/presentationml/2006/ole">
            <mc:AlternateContent xmlns:mc="http://schemas.openxmlformats.org/markup-compatibility/2006">
              <mc:Choice xmlns:v="urn:schemas-microsoft-com:vml" Requires="v">
                <p:oleObj spid="_x0000_s2053" name="Visio" r:id="rId3" imgW="2572696" imgH="1474578" progId="">
                  <p:embed/>
                </p:oleObj>
              </mc:Choice>
              <mc:Fallback>
                <p:oleObj name="Visio" r:id="rId3" imgW="2572696" imgH="1474578" progId="">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640" y="2420888"/>
                        <a:ext cx="6522531" cy="374441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395536" y="764704"/>
            <a:ext cx="8229600" cy="5616624"/>
          </a:xfrm>
        </p:spPr>
        <p:txBody>
          <a:bodyPr>
            <a:noAutofit/>
          </a:bodyPr>
          <a:lstStyle/>
          <a:p>
            <a:pPr>
              <a:lnSpc>
                <a:spcPct val="150000"/>
              </a:lnSpc>
            </a:pPr>
            <a:r>
              <a:rPr lang="en-US" altLang="zh-CN" sz="2800" dirty="0" smtClean="0">
                <a:latin typeface="+mn-ea"/>
              </a:rPr>
              <a:t>8.1.2 </a:t>
            </a:r>
            <a:r>
              <a:rPr lang="zh-CN" altLang="en-US" sz="2800" dirty="0" smtClean="0">
                <a:latin typeface="+mn-ea"/>
              </a:rPr>
              <a:t>认识电子供应链</a:t>
            </a:r>
            <a:endParaRPr lang="en-US" altLang="zh-CN" sz="2800" dirty="0" smtClean="0">
              <a:latin typeface="+mn-ea"/>
            </a:endParaRPr>
          </a:p>
          <a:p>
            <a:pPr>
              <a:lnSpc>
                <a:spcPct val="150000"/>
              </a:lnSpc>
              <a:buNone/>
            </a:pPr>
            <a:r>
              <a:rPr lang="en-US" altLang="zh-CN" sz="2400" dirty="0" smtClean="0"/>
              <a:t>1</a:t>
            </a:r>
            <a:r>
              <a:rPr lang="zh-CN" altLang="en-US" sz="2400" dirty="0" smtClean="0"/>
              <a:t>、电子供应链定义</a:t>
            </a:r>
            <a:endParaRPr lang="en-US" altLang="zh-CN" sz="2400" dirty="0" smtClean="0"/>
          </a:p>
          <a:p>
            <a:pPr indent="256032">
              <a:lnSpc>
                <a:spcPct val="150000"/>
              </a:lnSpc>
              <a:buNone/>
            </a:pPr>
            <a:r>
              <a:rPr lang="zh-CN" altLang="zh-CN" sz="2400" dirty="0" smtClean="0">
                <a:latin typeface="+mn-ea"/>
              </a:rPr>
              <a:t>电子供应链</a:t>
            </a:r>
            <a:r>
              <a:rPr lang="en-US" altLang="zh-CN" sz="2400" dirty="0" smtClean="0">
                <a:latin typeface="+mn-ea"/>
              </a:rPr>
              <a:t>( e-supply chain management</a:t>
            </a:r>
            <a:r>
              <a:rPr lang="zh-CN" altLang="zh-CN" sz="2400" dirty="0" smtClean="0">
                <a:latin typeface="+mn-ea"/>
              </a:rPr>
              <a:t>，</a:t>
            </a:r>
            <a:r>
              <a:rPr lang="en-US" altLang="zh-CN" sz="2400" dirty="0" smtClean="0">
                <a:latin typeface="+mn-ea"/>
              </a:rPr>
              <a:t>e-SCM) </a:t>
            </a:r>
            <a:r>
              <a:rPr lang="zh-CN" altLang="zh-CN" sz="2400" dirty="0" smtClean="0">
                <a:latin typeface="+mn-ea"/>
              </a:rPr>
              <a:t>是以</a:t>
            </a:r>
            <a:r>
              <a:rPr lang="en-US" altLang="zh-CN" sz="2400" dirty="0" smtClean="0">
                <a:latin typeface="+mn-ea"/>
              </a:rPr>
              <a:t>Internet</a:t>
            </a:r>
            <a:r>
              <a:rPr lang="zh-CN" altLang="zh-CN" sz="2400" dirty="0" smtClean="0">
                <a:latin typeface="+mn-ea"/>
              </a:rPr>
              <a:t>为媒介，通过商务协同、技术协同的运用更紧密地整合供应链，把所有供应链合作伙伴都视为战略资源，制定明确的供应链战略，提高整个供应链信息能见度，改进</a:t>
            </a:r>
            <a:r>
              <a:rPr lang="en-US" altLang="zh-CN" sz="2400" dirty="0" smtClean="0">
                <a:latin typeface="+mn-ea"/>
              </a:rPr>
              <a:t>B2B</a:t>
            </a:r>
            <a:r>
              <a:rPr lang="zh-CN" altLang="zh-CN" sz="2400" dirty="0" smtClean="0">
                <a:latin typeface="+mn-ea"/>
              </a:rPr>
              <a:t>流程，提升速度和灵活性，实时控制成本、质量、交货期和客户服务，提高客户满意度，培养客户忠诚度，同时也满足企业自身的竞争力需求。</a:t>
            </a:r>
            <a:endParaRPr lang="en-US" altLang="zh-CN" sz="2400" dirty="0" smtClean="0">
              <a:latin typeface="+mn-ea"/>
            </a:endParaRP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1"/>
          <p:cNvSpPr>
            <a:spLocks noGrp="1"/>
          </p:cNvSpPr>
          <p:nvPr>
            <p:ph idx="1"/>
          </p:nvPr>
        </p:nvSpPr>
        <p:spPr>
          <a:xfrm>
            <a:off x="395536" y="764704"/>
            <a:ext cx="8229600" cy="5616624"/>
          </a:xfrm>
        </p:spPr>
        <p:txBody>
          <a:bodyPr>
            <a:noAutofit/>
          </a:bodyPr>
          <a:lstStyle/>
          <a:p>
            <a:pPr>
              <a:lnSpc>
                <a:spcPct val="150000"/>
              </a:lnSpc>
            </a:pPr>
            <a:r>
              <a:rPr lang="en-US" altLang="zh-CN" sz="2800" dirty="0" smtClean="0">
                <a:latin typeface="+mn-ea"/>
              </a:rPr>
              <a:t>8.1.2 </a:t>
            </a:r>
            <a:r>
              <a:rPr lang="zh-CN" altLang="en-US" sz="2800" dirty="0" smtClean="0">
                <a:latin typeface="+mn-ea"/>
              </a:rPr>
              <a:t>认识电子供应链</a:t>
            </a:r>
            <a:endParaRPr lang="en-US" altLang="zh-CN" sz="2800" dirty="0" smtClean="0">
              <a:latin typeface="+mn-ea"/>
            </a:endParaRPr>
          </a:p>
          <a:p>
            <a:pPr>
              <a:lnSpc>
                <a:spcPct val="150000"/>
              </a:lnSpc>
              <a:buNone/>
            </a:pPr>
            <a:r>
              <a:rPr lang="en-US" altLang="zh-CN" sz="2400" dirty="0" smtClean="0"/>
              <a:t>2</a:t>
            </a:r>
            <a:r>
              <a:rPr lang="zh-CN" altLang="en-US" sz="2400" dirty="0" smtClean="0"/>
              <a:t>、电子商务与供应链管理</a:t>
            </a:r>
            <a:endParaRPr lang="en-US" altLang="zh-CN" sz="2400" dirty="0" smtClean="0"/>
          </a:p>
          <a:p>
            <a:pPr indent="256032">
              <a:lnSpc>
                <a:spcPct val="150000"/>
              </a:lnSpc>
              <a:buNone/>
            </a:pPr>
            <a:r>
              <a:rPr lang="zh-CN" altLang="zh-CN" sz="2400" dirty="0" smtClean="0"/>
              <a:t>供应链管理与电子商务都是一个从生产商到最终用户的价值增值过程，电子商务是在一个更新、更有效的网络技术平台上构建的供应链，实现电子商务的价值增值过程就是一个供应链管理过程。</a:t>
            </a:r>
            <a:endParaRPr lang="en-US" altLang="zh-CN" sz="2400" dirty="0" smtClean="0"/>
          </a:p>
        </p:txBody>
      </p:sp>
    </p:spTree>
  </p:cSld>
  <p:clrMapOvr>
    <a:masterClrMapping/>
  </p:clrMapOvr>
  <p:transition>
    <p:fade/>
  </p:transition>
</p:sld>
</file>

<file path=ppt/theme/_rels/theme3.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通用_蓝">
  <a:themeElements>
    <a:clrScheme name="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通用_蓝">
      <a:majorFont>
        <a:latin typeface="Arial"/>
        <a:ea typeface="隶书"/>
        <a:cs typeface=""/>
      </a:majorFont>
      <a:minorFont>
        <a:latin typeface="Arial"/>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通用_蓝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通用_蓝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通用_蓝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通用_蓝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通用_蓝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通用_蓝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通用_蓝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通用_蓝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通用_蓝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通用_蓝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通用_蓝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通用_蓝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通用_蓝">
  <a:themeElements>
    <a:clrScheme name="1_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通用_蓝">
      <a:majorFont>
        <a:latin typeface="Arial"/>
        <a:ea typeface="隶书"/>
        <a:cs typeface=""/>
      </a:majorFont>
      <a:minorFont>
        <a:latin typeface="Arial"/>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通用_蓝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通用_蓝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通用_蓝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通用_蓝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通用_蓝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通用_蓝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通用_蓝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通用_蓝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通用_蓝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通用_蓝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通用_蓝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通用_蓝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蓝白</Template>
  <TotalTime>379</TotalTime>
  <Words>1186</Words>
  <Application>Microsoft Office PowerPoint</Application>
  <PresentationFormat>全屏显示(4:3)</PresentationFormat>
  <Paragraphs>145</Paragraphs>
  <Slides>25</Slides>
  <Notes>0</Notes>
  <HiddenSlides>0</HiddenSlides>
  <MMClips>0</MMClips>
  <ScaleCrop>false</ScaleCrop>
  <HeadingPairs>
    <vt:vector size="6" baseType="variant">
      <vt:variant>
        <vt:lpstr>主题</vt:lpstr>
      </vt:variant>
      <vt:variant>
        <vt:i4>3</vt:i4>
      </vt:variant>
      <vt:variant>
        <vt:lpstr>嵌入 OLE 服务器</vt:lpstr>
      </vt:variant>
      <vt:variant>
        <vt:i4>1</vt:i4>
      </vt:variant>
      <vt:variant>
        <vt:lpstr>幻灯片标题</vt:lpstr>
      </vt:variant>
      <vt:variant>
        <vt:i4>25</vt:i4>
      </vt:variant>
    </vt:vector>
  </HeadingPairs>
  <TitlesOfParts>
    <vt:vector size="29" baseType="lpstr">
      <vt:lpstr>通用_蓝</vt:lpstr>
      <vt:lpstr>1_通用_蓝</vt:lpstr>
      <vt:lpstr>聚合</vt:lpstr>
      <vt:lpstr>Visio</vt:lpstr>
      <vt:lpstr> 模块8 供应链与电子商务</vt:lpstr>
      <vt:lpstr>学习目标</vt:lpstr>
      <vt:lpstr>核心能力</vt:lpstr>
      <vt:lpstr>项目1 电子商务与电子供应链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项目2 电子商务对供应链的影响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lenovo</cp:lastModifiedBy>
  <cp:revision>78</cp:revision>
  <dcterms:created xsi:type="dcterms:W3CDTF">2018-05-08T08:08:07Z</dcterms:created>
  <dcterms:modified xsi:type="dcterms:W3CDTF">2020-02-29T03:59:33Z</dcterms:modified>
</cp:coreProperties>
</file>