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6.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10.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2" r:id="rId2"/>
    <p:sldMasterId id="2147483840" r:id="rId3"/>
  </p:sldMasterIdLst>
  <p:notesMasterIdLst>
    <p:notesMasterId r:id="rId49"/>
  </p:notesMasterIdLst>
  <p:sldIdLst>
    <p:sldId id="256" r:id="rId4"/>
    <p:sldId id="272" r:id="rId5"/>
    <p:sldId id="257" r:id="rId6"/>
    <p:sldId id="274" r:id="rId7"/>
    <p:sldId id="258" r:id="rId8"/>
    <p:sldId id="317" r:id="rId9"/>
    <p:sldId id="259" r:id="rId10"/>
    <p:sldId id="260" r:id="rId11"/>
    <p:sldId id="275" r:id="rId12"/>
    <p:sldId id="276" r:id="rId13"/>
    <p:sldId id="278" r:id="rId14"/>
    <p:sldId id="279" r:id="rId15"/>
    <p:sldId id="280" r:id="rId16"/>
    <p:sldId id="318" r:id="rId17"/>
    <p:sldId id="281" r:id="rId18"/>
    <p:sldId id="291" r:id="rId19"/>
    <p:sldId id="292" r:id="rId20"/>
    <p:sldId id="283" r:id="rId21"/>
    <p:sldId id="285" r:id="rId22"/>
    <p:sldId id="288" r:id="rId23"/>
    <p:sldId id="289" r:id="rId24"/>
    <p:sldId id="293" r:id="rId25"/>
    <p:sldId id="295" r:id="rId26"/>
    <p:sldId id="294" r:id="rId27"/>
    <p:sldId id="296" r:id="rId28"/>
    <p:sldId id="297" r:id="rId29"/>
    <p:sldId id="298" r:id="rId30"/>
    <p:sldId id="299" r:id="rId31"/>
    <p:sldId id="300" r:id="rId32"/>
    <p:sldId id="302" r:id="rId33"/>
    <p:sldId id="301" r:id="rId34"/>
    <p:sldId id="303" r:id="rId35"/>
    <p:sldId id="304" r:id="rId36"/>
    <p:sldId id="305" r:id="rId37"/>
    <p:sldId id="306" r:id="rId38"/>
    <p:sldId id="307" r:id="rId39"/>
    <p:sldId id="308" r:id="rId40"/>
    <p:sldId id="309" r:id="rId41"/>
    <p:sldId id="310" r:id="rId42"/>
    <p:sldId id="312" r:id="rId43"/>
    <p:sldId id="311" r:id="rId44"/>
    <p:sldId id="313" r:id="rId45"/>
    <p:sldId id="314" r:id="rId46"/>
    <p:sldId id="315" r:id="rId47"/>
    <p:sldId id="319" r:id="rId48"/>
  </p:sldIdLst>
  <p:sldSz cx="9144000" cy="6858000" type="screen4x3"/>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24FBE73-7486-4FA8-AC36-13381315176F}">
          <p14:sldIdLst>
            <p14:sldId id="256"/>
            <p14:sldId id="272"/>
            <p14:sldId id="257"/>
            <p14:sldId id="274"/>
            <p14:sldId id="258"/>
            <p14:sldId id="317"/>
            <p14:sldId id="259"/>
            <p14:sldId id="260"/>
            <p14:sldId id="275"/>
            <p14:sldId id="276"/>
            <p14:sldId id="278"/>
            <p14:sldId id="279"/>
            <p14:sldId id="280"/>
            <p14:sldId id="318"/>
            <p14:sldId id="281"/>
            <p14:sldId id="291"/>
            <p14:sldId id="292"/>
            <p14:sldId id="283"/>
            <p14:sldId id="285"/>
            <p14:sldId id="288"/>
            <p14:sldId id="289"/>
            <p14:sldId id="293"/>
            <p14:sldId id="295"/>
            <p14:sldId id="294"/>
            <p14:sldId id="296"/>
            <p14:sldId id="297"/>
            <p14:sldId id="298"/>
            <p14:sldId id="299"/>
            <p14:sldId id="300"/>
            <p14:sldId id="302"/>
            <p14:sldId id="301"/>
            <p14:sldId id="303"/>
            <p14:sldId id="304"/>
            <p14:sldId id="305"/>
            <p14:sldId id="306"/>
            <p14:sldId id="307"/>
            <p14:sldId id="308"/>
            <p14:sldId id="309"/>
            <p14:sldId id="310"/>
            <p14:sldId id="312"/>
            <p14:sldId id="311"/>
            <p14:sldId id="313"/>
            <p14:sldId id="314"/>
            <p14:sldId id="315"/>
            <p14:sldId id="319"/>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46320" initials="4" lastIdx="1" clrIdx="0">
    <p:extLst>
      <p:ext uri="{19B8F6BF-5375-455C-9EA6-DF929625EA0E}">
        <p15:presenceInfo xmlns:p15="http://schemas.microsoft.com/office/powerpoint/2012/main" xmlns="" userId="463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6FB6"/>
    <a:srgbClr val="FFFFFF"/>
    <a:srgbClr val="0000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 d="1"/>
        <a:sy n="1" d="1"/>
      </p:scale>
      <p:origin x="0" y="0"/>
    </p:cViewPr>
  </p:notesTextViewPr>
  <p:sorterViewPr>
    <p:cViewPr>
      <p:scale>
        <a:sx n="100" d="100"/>
        <a:sy n="100" d="100"/>
      </p:scale>
      <p:origin x="0" y="-42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E4FED1-E442-484A-AE4C-E166844DD6B8}" type="datetimeFigureOut">
              <a:rPr lang="zh-CN" altLang="en-US" smtClean="0"/>
              <a:t>2020/2/29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270E4-60BF-47CC-B32B-86AB8A26C00F}" type="slidenum">
              <a:rPr lang="zh-CN" altLang="en-US" smtClean="0"/>
              <a:t>‹#›</a:t>
            </a:fld>
            <a:endParaRPr lang="zh-CN" altLang="en-US"/>
          </a:p>
        </p:txBody>
      </p:sp>
    </p:spTree>
    <p:extLst>
      <p:ext uri="{BB962C8B-B14F-4D97-AF65-F5344CB8AC3E}">
        <p14:creationId xmlns:p14="http://schemas.microsoft.com/office/powerpoint/2010/main" val="2154240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22</a:t>
            </a:fld>
            <a:endParaRPr lang="zh-CN" altLang="en-US"/>
          </a:p>
        </p:txBody>
      </p:sp>
    </p:spTree>
    <p:extLst>
      <p:ext uri="{BB962C8B-B14F-4D97-AF65-F5344CB8AC3E}">
        <p14:creationId xmlns:p14="http://schemas.microsoft.com/office/powerpoint/2010/main" val="742750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44</a:t>
            </a:fld>
            <a:endParaRPr lang="zh-CN" altLang="en-US"/>
          </a:p>
        </p:txBody>
      </p:sp>
    </p:spTree>
    <p:extLst>
      <p:ext uri="{BB962C8B-B14F-4D97-AF65-F5344CB8AC3E}">
        <p14:creationId xmlns:p14="http://schemas.microsoft.com/office/powerpoint/2010/main" val="3317389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xmlns="" id="{34CB656D-C574-4F53-8371-0B390C1709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xmlns="" id="{286C8EC7-93DF-464A-9260-7072B8D64D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xmlns="" id="{A39B95BA-3225-4B0F-B7C8-72E91CDC2A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2DB8D3-A1F3-4727-9CA3-95F097CF5FF8}" type="slidenum">
              <a:rPr lang="zh-CN" altLang="en-US" smtClean="0">
                <a:latin typeface="Calibri" panose="020F0502020204030204" pitchFamily="34" charset="0"/>
              </a:rPr>
              <a:pPr/>
              <a:t>23</a:t>
            </a:fld>
            <a:endParaRPr lang="zh-CN" altLang="en-US">
              <a:latin typeface="Calibri" panose="020F0502020204030204" pitchFamily="34" charset="0"/>
            </a:endParaRPr>
          </a:p>
        </p:txBody>
      </p:sp>
    </p:spTree>
    <p:extLst>
      <p:ext uri="{BB962C8B-B14F-4D97-AF65-F5344CB8AC3E}">
        <p14:creationId xmlns:p14="http://schemas.microsoft.com/office/powerpoint/2010/main" val="83322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24</a:t>
            </a:fld>
            <a:endParaRPr lang="zh-CN" altLang="en-US"/>
          </a:p>
        </p:txBody>
      </p:sp>
    </p:spTree>
    <p:extLst>
      <p:ext uri="{BB962C8B-B14F-4D97-AF65-F5344CB8AC3E}">
        <p14:creationId xmlns:p14="http://schemas.microsoft.com/office/powerpoint/2010/main" val="997529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25</a:t>
            </a:fld>
            <a:endParaRPr lang="zh-CN" altLang="en-US"/>
          </a:p>
        </p:txBody>
      </p:sp>
    </p:spTree>
    <p:extLst>
      <p:ext uri="{BB962C8B-B14F-4D97-AF65-F5344CB8AC3E}">
        <p14:creationId xmlns:p14="http://schemas.microsoft.com/office/powerpoint/2010/main" val="2047723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27</a:t>
            </a:fld>
            <a:endParaRPr lang="zh-CN" altLang="en-US"/>
          </a:p>
        </p:txBody>
      </p:sp>
    </p:spTree>
    <p:extLst>
      <p:ext uri="{BB962C8B-B14F-4D97-AF65-F5344CB8AC3E}">
        <p14:creationId xmlns:p14="http://schemas.microsoft.com/office/powerpoint/2010/main" val="806074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35</a:t>
            </a:fld>
            <a:endParaRPr lang="zh-CN" altLang="en-US"/>
          </a:p>
        </p:txBody>
      </p:sp>
    </p:spTree>
    <p:extLst>
      <p:ext uri="{BB962C8B-B14F-4D97-AF65-F5344CB8AC3E}">
        <p14:creationId xmlns:p14="http://schemas.microsoft.com/office/powerpoint/2010/main" val="678010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40</a:t>
            </a:fld>
            <a:endParaRPr lang="zh-CN" altLang="en-US"/>
          </a:p>
        </p:txBody>
      </p:sp>
    </p:spTree>
    <p:extLst>
      <p:ext uri="{BB962C8B-B14F-4D97-AF65-F5344CB8AC3E}">
        <p14:creationId xmlns:p14="http://schemas.microsoft.com/office/powerpoint/2010/main" val="2964354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41</a:t>
            </a:fld>
            <a:endParaRPr lang="zh-CN" altLang="en-US"/>
          </a:p>
        </p:txBody>
      </p:sp>
    </p:spTree>
    <p:extLst>
      <p:ext uri="{BB962C8B-B14F-4D97-AF65-F5344CB8AC3E}">
        <p14:creationId xmlns:p14="http://schemas.microsoft.com/office/powerpoint/2010/main" val="2341179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6270E4-60BF-47CC-B32B-86AB8A26C00F}" type="slidenum">
              <a:rPr lang="zh-CN" altLang="en-US" smtClean="0"/>
              <a:t>42</a:t>
            </a:fld>
            <a:endParaRPr lang="zh-CN" altLang="en-US"/>
          </a:p>
        </p:txBody>
      </p:sp>
    </p:spTree>
    <p:extLst>
      <p:ext uri="{BB962C8B-B14F-4D97-AF65-F5344CB8AC3E}">
        <p14:creationId xmlns:p14="http://schemas.microsoft.com/office/powerpoint/2010/main" val="2135951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7191321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3796996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1863670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414D6DB0-328A-4A30-ADDE-6FB8066F5C6F}"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B2EA648-47C4-42B3-8F79-98B7BA2EEE2D}" type="slidenum">
              <a:rPr lang="en-US"/>
              <a:pPr/>
              <a:t>‹#›</a:t>
            </a:fld>
            <a:endParaRPr lang="en-US"/>
          </a:p>
        </p:txBody>
      </p:sp>
    </p:spTree>
    <p:extLst>
      <p:ext uri="{BB962C8B-B14F-4D97-AF65-F5344CB8AC3E}">
        <p14:creationId xmlns:p14="http://schemas.microsoft.com/office/powerpoint/2010/main" val="398551862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DCD5D63D-4EF4-493C-851A-CB31B59F9C86}"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51170CB-D1E4-4D5C-90E7-AF8F42DFD761}" type="slidenum">
              <a:rPr lang="en-US"/>
              <a:pPr/>
              <a:t>‹#›</a:t>
            </a:fld>
            <a:endParaRPr lang="en-US"/>
          </a:p>
        </p:txBody>
      </p:sp>
    </p:spTree>
    <p:extLst>
      <p:ext uri="{BB962C8B-B14F-4D97-AF65-F5344CB8AC3E}">
        <p14:creationId xmlns:p14="http://schemas.microsoft.com/office/powerpoint/2010/main" val="24076834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A1823EA8-D1CE-41D8-854A-8CC389980FAD}"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E918C56-BF83-4C6D-B947-D4D710C22BAE}" type="slidenum">
              <a:rPr lang="en-US"/>
              <a:pPr/>
              <a:t>‹#›</a:t>
            </a:fld>
            <a:endParaRPr lang="en-US"/>
          </a:p>
        </p:txBody>
      </p:sp>
    </p:spTree>
    <p:extLst>
      <p:ext uri="{BB962C8B-B14F-4D97-AF65-F5344CB8AC3E}">
        <p14:creationId xmlns:p14="http://schemas.microsoft.com/office/powerpoint/2010/main" val="3551856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12B4D700-D7B8-41D1-819F-3E89D3E2CBB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E61EC39-F545-419B-8665-D03CFD441E49}" type="slidenum">
              <a:rPr lang="en-US"/>
              <a:pPr/>
              <a:t>‹#›</a:t>
            </a:fld>
            <a:endParaRPr lang="en-US"/>
          </a:p>
        </p:txBody>
      </p:sp>
    </p:spTree>
    <p:extLst>
      <p:ext uri="{BB962C8B-B14F-4D97-AF65-F5344CB8AC3E}">
        <p14:creationId xmlns:p14="http://schemas.microsoft.com/office/powerpoint/2010/main" val="12761382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5794ED89-7B20-4304-97A0-33002BE49D7E}" type="datetimeFigureOut">
              <a:rPr lang="en-US"/>
              <a:pPr/>
              <a:t>2/29/2020</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8C87F95-FD80-48A1-8E75-216400550B2E}" type="slidenum">
              <a:rPr lang="en-US"/>
              <a:pPr/>
              <a:t>‹#›</a:t>
            </a:fld>
            <a:endParaRPr lang="en-US"/>
          </a:p>
        </p:txBody>
      </p:sp>
    </p:spTree>
    <p:extLst>
      <p:ext uri="{BB962C8B-B14F-4D97-AF65-F5344CB8AC3E}">
        <p14:creationId xmlns:p14="http://schemas.microsoft.com/office/powerpoint/2010/main" val="16295885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F8FA5F5B-3298-4BAA-86E6-0C3C4ECEF887}" type="datetimeFigureOut">
              <a:rPr lang="en-US"/>
              <a:pPr/>
              <a:t>2/29/2020</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52120357-DEC1-4ED6-87A7-B8A2FDF1A2B3}" type="slidenum">
              <a:rPr lang="en-US"/>
              <a:pPr/>
              <a:t>‹#›</a:t>
            </a:fld>
            <a:endParaRPr lang="en-US"/>
          </a:p>
        </p:txBody>
      </p:sp>
    </p:spTree>
    <p:extLst>
      <p:ext uri="{BB962C8B-B14F-4D97-AF65-F5344CB8AC3E}">
        <p14:creationId xmlns:p14="http://schemas.microsoft.com/office/powerpoint/2010/main" val="34670845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DD8844-EB09-4950-AA6E-5EA9EDE15A37}" type="datetimeFigureOut">
              <a:rPr lang="en-US"/>
              <a:pPr/>
              <a:t>2/29/2020</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47C8BBE-8D68-47C9-BC3A-15B6EBA23225}" type="slidenum">
              <a:rPr lang="en-US"/>
              <a:pPr/>
              <a:t>‹#›</a:t>
            </a:fld>
            <a:endParaRPr lang="en-US"/>
          </a:p>
        </p:txBody>
      </p:sp>
    </p:spTree>
    <p:extLst>
      <p:ext uri="{BB962C8B-B14F-4D97-AF65-F5344CB8AC3E}">
        <p14:creationId xmlns:p14="http://schemas.microsoft.com/office/powerpoint/2010/main" val="10510926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7F147EAA-6236-4950-BC4D-74E2F27896C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5879144F-44F2-4C8F-90BF-0E570652778B}" type="slidenum">
              <a:rPr lang="en-US"/>
              <a:pPr/>
              <a:t>‹#›</a:t>
            </a:fld>
            <a:endParaRPr lang="en-US"/>
          </a:p>
        </p:txBody>
      </p:sp>
    </p:spTree>
    <p:extLst>
      <p:ext uri="{BB962C8B-B14F-4D97-AF65-F5344CB8AC3E}">
        <p14:creationId xmlns:p14="http://schemas.microsoft.com/office/powerpoint/2010/main" val="27234847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89465945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2906FD94-7EBF-4301-9713-AF379B7F528D}"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68E8CA1-3A26-4D8F-A315-9C604DEBF422}" type="slidenum">
              <a:rPr lang="en-US"/>
              <a:pPr/>
              <a:t>‹#›</a:t>
            </a:fld>
            <a:endParaRPr lang="en-US"/>
          </a:p>
        </p:txBody>
      </p:sp>
    </p:spTree>
    <p:extLst>
      <p:ext uri="{BB962C8B-B14F-4D97-AF65-F5344CB8AC3E}">
        <p14:creationId xmlns:p14="http://schemas.microsoft.com/office/powerpoint/2010/main" val="27389843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E697A24-739F-44B4-A647-B606D3B2C784}"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8B7E4B8-F4F9-4FAD-B208-06204D120D18}" type="slidenum">
              <a:rPr lang="en-US"/>
              <a:pPr/>
              <a:t>‹#›</a:t>
            </a:fld>
            <a:endParaRPr lang="en-US"/>
          </a:p>
        </p:txBody>
      </p:sp>
    </p:spTree>
    <p:extLst>
      <p:ext uri="{BB962C8B-B14F-4D97-AF65-F5344CB8AC3E}">
        <p14:creationId xmlns:p14="http://schemas.microsoft.com/office/powerpoint/2010/main" val="357215242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12ABF3B-00A0-4347-9061-11B806B082F7}"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BE38C3-BC4B-45A9-9186-A8DD6A35677C}" type="slidenum">
              <a:rPr lang="en-US"/>
              <a:pPr/>
              <a:t>‹#›</a:t>
            </a:fld>
            <a:endParaRPr lang="en-US"/>
          </a:p>
        </p:txBody>
      </p:sp>
    </p:spTree>
    <p:extLst>
      <p:ext uri="{BB962C8B-B14F-4D97-AF65-F5344CB8AC3E}">
        <p14:creationId xmlns:p14="http://schemas.microsoft.com/office/powerpoint/2010/main" val="33725786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grpSp>
        <p:nvGrpSpPr>
          <p:cNvPr id="60" name="组合 59"/>
          <p:cNvGrpSpPr/>
          <p:nvPr/>
        </p:nvGrpSpPr>
        <p:grpSpPr>
          <a:xfrm>
            <a:off x="210774" y="243071"/>
            <a:ext cx="8748031" cy="6380197"/>
            <a:chOff x="281032" y="243070"/>
            <a:chExt cx="11664041" cy="6380197"/>
          </a:xfrm>
        </p:grpSpPr>
        <p:sp>
          <p:nvSpPr>
            <p:cNvPr id="66" name="任意多边形 65"/>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7" name="任意多边形 66"/>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直角三角形 67"/>
          <p:cNvSpPr/>
          <p:nvPr/>
        </p:nvSpPr>
        <p:spPr>
          <a:xfrm>
            <a:off x="0" y="3133383"/>
            <a:ext cx="2795286" cy="3727048"/>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1" name="任意多边形 70"/>
          <p:cNvSpPr/>
          <p:nvPr/>
        </p:nvSpPr>
        <p:spPr>
          <a:xfrm>
            <a:off x="210774" y="3072964"/>
            <a:ext cx="2654046" cy="3538728"/>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
        <p:nvSpPr>
          <p:cNvPr id="3" name="KSO_CT2"/>
          <p:cNvSpPr>
            <a:spLocks noGrp="1"/>
          </p:cNvSpPr>
          <p:nvPr>
            <p:ph type="subTitle" idx="1" hasCustomPrompt="1"/>
          </p:nvPr>
        </p:nvSpPr>
        <p:spPr>
          <a:xfrm>
            <a:off x="5144447" y="3399365"/>
            <a:ext cx="3235388" cy="411460"/>
          </a:xfrm>
          <a:noFill/>
        </p:spPr>
        <p:txBody>
          <a:bodyPr>
            <a:noAutofit/>
          </a:bodyPr>
          <a:lstStyle>
            <a:lvl1pPr marL="0" indent="0" algn="r">
              <a:buNone/>
              <a:defRPr sz="2000" b="0">
                <a:solidFill>
                  <a:schemeClr val="tx1">
                    <a:lumMod val="50000"/>
                  </a:schemeClr>
                </a:solidFill>
                <a:effectLst/>
                <a:latin typeface="+mn-ea"/>
                <a:ea typeface="+mn-ea"/>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dirty="0"/>
              <a:t>单击此处添加您的副标题</a:t>
            </a:r>
          </a:p>
        </p:txBody>
      </p:sp>
      <p:sp>
        <p:nvSpPr>
          <p:cNvPr id="7" name="KSO_CT1"/>
          <p:cNvSpPr>
            <a:spLocks noGrp="1"/>
          </p:cNvSpPr>
          <p:nvPr>
            <p:ph type="title" hasCustomPrompt="1"/>
          </p:nvPr>
        </p:nvSpPr>
        <p:spPr>
          <a:xfrm>
            <a:off x="2502294" y="2324100"/>
            <a:ext cx="5877541" cy="966758"/>
          </a:xfrm>
        </p:spPr>
        <p:txBody>
          <a:bodyPr anchor="b">
            <a:noAutofit/>
          </a:bodyPr>
          <a:lstStyle>
            <a:lvl1pPr algn="r">
              <a:lnSpc>
                <a:spcPct val="100000"/>
              </a:lnSpc>
              <a:defRPr sz="3200" b="1" kern="1000" baseline="0">
                <a:solidFill>
                  <a:schemeClr val="accent1"/>
                </a:solidFill>
                <a:effectLst/>
                <a:latin typeface="+mj-ea"/>
                <a:ea typeface="+mj-ea"/>
              </a:defRPr>
            </a:lvl1pPr>
          </a:lstStyle>
          <a:p>
            <a:r>
              <a:rPr lang="zh-CN" altLang="en-US" dirty="0"/>
              <a:t>单击此处添加您的标题文字</a:t>
            </a:r>
          </a:p>
        </p:txBody>
      </p:sp>
      <p:cxnSp>
        <p:nvCxnSpPr>
          <p:cNvPr id="73" name="直接连接符 72"/>
          <p:cNvCxnSpPr/>
          <p:nvPr/>
        </p:nvCxnSpPr>
        <p:spPr>
          <a:xfrm>
            <a:off x="2502294" y="3288054"/>
            <a:ext cx="588000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144447" y="3916548"/>
            <a:ext cx="324407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直角三角形 15"/>
          <p:cNvSpPr/>
          <p:nvPr/>
        </p:nvSpPr>
        <p:spPr>
          <a:xfrm rot="18914386">
            <a:off x="7191548" y="-651683"/>
            <a:ext cx="1296133" cy="1296133"/>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8914386">
            <a:off x="7454949" y="146231"/>
            <a:ext cx="769329" cy="769329"/>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6943463"/>
      </p:ext>
    </p:extLst>
  </p:cSld>
  <p:clrMapOvr>
    <a:masterClrMapping/>
  </p:clrMapOvr>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628650" y="86920"/>
            <a:ext cx="8139644" cy="796011"/>
          </a:xfrm>
        </p:spPr>
        <p:txBody>
          <a:bodyPr>
            <a:normAutofit/>
          </a:bodyPr>
          <a:lstStyle>
            <a:lvl1pPr>
              <a:defRPr sz="3200">
                <a:solidFill>
                  <a:schemeClr val="accent1"/>
                </a:solidFill>
              </a:defRPr>
            </a:lvl1pPr>
          </a:lstStyle>
          <a:p>
            <a:r>
              <a:rPr lang="zh-CN" altLang="en-US"/>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solidFill>
              </a:defRPr>
            </a:lvl1pPr>
            <a:lvl2pPr>
              <a:defRPr sz="1600"/>
            </a:lvl2pPr>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108163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8" y="2108203"/>
            <a:ext cx="5995988" cy="1235075"/>
          </a:xfrm>
        </p:spPr>
        <p:txBody>
          <a:bodyPr anchor="b">
            <a:normAutofit/>
          </a:bodyPr>
          <a:lstStyle>
            <a:lvl1pPr algn="ctr">
              <a:defRPr sz="2025">
                <a:solidFill>
                  <a:schemeClr val="tx2"/>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71"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900">
                <a:solidFill>
                  <a:schemeClr val="bg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970297925"/>
      </p:ext>
    </p:extLst>
  </p:cSld>
  <p:clrMapOvr>
    <a:masterClrMapping/>
  </p:clrMapOvr>
  <p:extLst mod="1">
    <p:ext uri="{DCECCB84-F9BA-43D5-87BE-67443E8EF086}">
      <p15:sldGuideLst xmlns:p15="http://schemas.microsoft.com/office/powerpoint/2012/main" xmlns=""/>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049867" y="1244603"/>
            <a:ext cx="3810000" cy="4932363"/>
          </a:xfrm>
        </p:spPr>
        <p:txBody>
          <a:bodyPr/>
          <a:lstStyle/>
          <a:p>
            <a:pPr lvl="0"/>
            <a:r>
              <a:rPr lang="zh-CN" altLang="en-US"/>
              <a:t>编辑母版文本样式</a:t>
            </a:r>
          </a:p>
          <a:p>
            <a:pPr lvl="1"/>
            <a:r>
              <a:rPr lang="zh-CN" altLang="en-US"/>
              <a:t>第二级</a:t>
            </a:r>
          </a:p>
        </p:txBody>
      </p:sp>
      <p:sp>
        <p:nvSpPr>
          <p:cNvPr id="4" name="KSO_BC2"/>
          <p:cNvSpPr>
            <a:spLocks noGrp="1"/>
          </p:cNvSpPr>
          <p:nvPr>
            <p:ph sz="half" idx="2"/>
          </p:nvPr>
        </p:nvSpPr>
        <p:spPr>
          <a:xfrm>
            <a:off x="4889501" y="1244603"/>
            <a:ext cx="3820587" cy="4932363"/>
          </a:xfrm>
        </p:spPr>
        <p:txBody>
          <a:bodyPr/>
          <a:lstStyle/>
          <a:p>
            <a:pPr lvl="0"/>
            <a:r>
              <a:rPr lang="zh-CN" altLang="en-US"/>
              <a:t>编辑母版文本样式</a:t>
            </a:r>
          </a:p>
          <a:p>
            <a:pPr lvl="1"/>
            <a:r>
              <a:rPr lang="zh-CN" altLang="en-US"/>
              <a:t>第二级</a:t>
            </a:r>
          </a:p>
        </p:txBody>
      </p:sp>
      <p:sp>
        <p:nvSpPr>
          <p:cNvPr id="5"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4039105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4578" y="1376362"/>
            <a:ext cx="3868340" cy="823912"/>
          </a:xfrm>
        </p:spPr>
        <p:txBody>
          <a:bodyPr anchor="b">
            <a:normAutofit/>
          </a:bodyPr>
          <a:lstStyle>
            <a:lvl1pPr marL="0" indent="0">
              <a:buNone/>
              <a:defRPr sz="1013"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4" name="KSO_BC1"/>
          <p:cNvSpPr>
            <a:spLocks noGrp="1"/>
          </p:cNvSpPr>
          <p:nvPr>
            <p:ph sz="half" idx="2"/>
          </p:nvPr>
        </p:nvSpPr>
        <p:spPr>
          <a:xfrm>
            <a:off x="824578" y="2200274"/>
            <a:ext cx="3868340" cy="3684588"/>
          </a:xfrm>
        </p:spPr>
        <p:txBody>
          <a:bodyPr/>
          <a:lstStyle/>
          <a:p>
            <a:pPr lvl="0"/>
            <a:r>
              <a:rPr lang="zh-CN" altLang="en-US"/>
              <a:t>编辑母版文本样式</a:t>
            </a:r>
          </a:p>
          <a:p>
            <a:pPr lvl="1"/>
            <a:r>
              <a:rPr lang="zh-CN" altLang="en-US"/>
              <a:t>第二级</a:t>
            </a:r>
          </a:p>
        </p:txBody>
      </p:sp>
      <p:sp>
        <p:nvSpPr>
          <p:cNvPr id="5" name="Text Placeholder 4"/>
          <p:cNvSpPr>
            <a:spLocks noGrp="1"/>
          </p:cNvSpPr>
          <p:nvPr>
            <p:ph type="body" sz="quarter" idx="3"/>
          </p:nvPr>
        </p:nvSpPr>
        <p:spPr>
          <a:xfrm>
            <a:off x="4823885" y="1376362"/>
            <a:ext cx="3887391" cy="823912"/>
          </a:xfrm>
        </p:spPr>
        <p:txBody>
          <a:bodyPr anchor="b">
            <a:normAutofit/>
          </a:bodyPr>
          <a:lstStyle>
            <a:lvl1pPr marL="0" indent="0">
              <a:buNone/>
              <a:defRPr sz="1013"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6" name="KSO_BC2"/>
          <p:cNvSpPr>
            <a:spLocks noGrp="1"/>
          </p:cNvSpPr>
          <p:nvPr>
            <p:ph sz="quarter" idx="4"/>
          </p:nvPr>
        </p:nvSpPr>
        <p:spPr>
          <a:xfrm>
            <a:off x="4823885" y="2200274"/>
            <a:ext cx="3887391" cy="3684588"/>
          </a:xfrm>
        </p:spPr>
        <p:txBody>
          <a:bodyPr/>
          <a:lstStyle/>
          <a:p>
            <a:pPr lvl="0"/>
            <a:r>
              <a:rPr lang="zh-CN" altLang="en-US"/>
              <a:t>编辑母版文本样式</a:t>
            </a:r>
          </a:p>
          <a:p>
            <a:pPr lvl="1"/>
            <a:r>
              <a:rPr lang="zh-CN" altLang="en-US"/>
              <a:t>第二级</a:t>
            </a:r>
          </a:p>
        </p:txBody>
      </p:sp>
      <p:sp>
        <p:nvSpPr>
          <p:cNvPr id="7"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545404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004812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14808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4176368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4" y="533402"/>
            <a:ext cx="2949178" cy="1600200"/>
          </a:xfrm>
        </p:spPr>
        <p:txBody>
          <a:bodyPr anchor="b"/>
          <a:lstStyle>
            <a:lvl1pPr>
              <a:defRPr sz="1800"/>
            </a:lvl1pPr>
          </a:lstStyle>
          <a:p>
            <a:r>
              <a:rPr lang="zh-CN" altLang="en-US"/>
              <a:t>单击此处编辑母版标题样式</a:t>
            </a:r>
            <a:endParaRPr lang="en-US" dirty="0"/>
          </a:p>
        </p:txBody>
      </p:sp>
      <p:sp>
        <p:nvSpPr>
          <p:cNvPr id="3" name="KSO_BC1"/>
          <p:cNvSpPr>
            <a:spLocks noGrp="1"/>
          </p:cNvSpPr>
          <p:nvPr>
            <p:ph idx="1"/>
          </p:nvPr>
        </p:nvSpPr>
        <p:spPr>
          <a:xfrm>
            <a:off x="4115992" y="1063632"/>
            <a:ext cx="4629150" cy="4873625"/>
          </a:xfrm>
        </p:spPr>
        <p:txBody>
          <a:bodyPr>
            <a:normAutofit/>
          </a:bodyPr>
          <a:lstStyle>
            <a:lvl1pPr>
              <a:defRPr sz="1125"/>
            </a:lvl1pPr>
            <a:lvl2pPr>
              <a:defRPr sz="1013"/>
            </a:lvl2pPr>
            <a:lvl3pPr>
              <a:defRPr sz="900"/>
            </a:lvl3pPr>
            <a:lvl4pPr>
              <a:defRPr sz="788"/>
            </a:lvl4pPr>
            <a:lvl5pPr>
              <a:defRPr sz="788"/>
            </a:lvl5pPr>
            <a:lvl6pPr>
              <a:defRPr sz="1125"/>
            </a:lvl6pPr>
            <a:lvl7pPr>
              <a:defRPr sz="1125"/>
            </a:lvl7pPr>
            <a:lvl8pPr>
              <a:defRPr sz="1125"/>
            </a:lvl8pPr>
            <a:lvl9pPr>
              <a:defRPr sz="1125"/>
            </a:lvl9pPr>
          </a:lstStyle>
          <a:p>
            <a:pPr lvl="0"/>
            <a:r>
              <a:rPr lang="zh-CN" altLang="en-US"/>
              <a:t>编辑母版文本样式</a:t>
            </a:r>
          </a:p>
          <a:p>
            <a:pPr lvl="1"/>
            <a:r>
              <a:rPr lang="zh-CN" altLang="en-US"/>
              <a:t>第二级</a:t>
            </a:r>
          </a:p>
        </p:txBody>
      </p:sp>
      <p:sp>
        <p:nvSpPr>
          <p:cNvPr id="4" name="KSO_BC2"/>
          <p:cNvSpPr>
            <a:spLocks noGrp="1"/>
          </p:cNvSpPr>
          <p:nvPr>
            <p:ph type="body" sz="half" idx="2"/>
          </p:nvPr>
        </p:nvSpPr>
        <p:spPr>
          <a:xfrm>
            <a:off x="858444" y="2133602"/>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编辑母版文本样式</a:t>
            </a:r>
          </a:p>
        </p:txBody>
      </p:sp>
      <p:sp>
        <p:nvSpPr>
          <p:cNvPr id="5"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9523426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nchor="b"/>
          <a:lstStyle>
            <a:lvl1pPr>
              <a:defRPr sz="18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4082125" y="987430"/>
            <a:ext cx="462915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zh-CN" altLang="en-US"/>
              <a:t>单击图标添加图片</a:t>
            </a:r>
            <a:endParaRPr lang="en-US" dirty="0"/>
          </a:p>
        </p:txBody>
      </p:sp>
      <p:sp>
        <p:nvSpPr>
          <p:cNvPr id="4" name="KSO_BC2"/>
          <p:cNvSpPr>
            <a:spLocks noGrp="1"/>
          </p:cNvSpPr>
          <p:nvPr>
            <p:ph type="body" sz="half" idx="2"/>
          </p:nvPr>
        </p:nvSpPr>
        <p:spPr>
          <a:xfrm>
            <a:off x="934644"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编辑母版文本样式</a:t>
            </a:r>
          </a:p>
        </p:txBody>
      </p:sp>
      <p:sp>
        <p:nvSpPr>
          <p:cNvPr id="5"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598298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911472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9"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585383" y="365125"/>
            <a:ext cx="5949952" cy="5811838"/>
          </a:xfrm>
        </p:spPr>
        <p:txBody>
          <a:bodyPr vert="eaVert"/>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BD16D333-D126-4A53-B71C-C5F555B5F0F2}" type="datetimeFigureOut">
              <a:rPr lang="zh-CN" altLang="en-US" smtClean="0"/>
              <a:t>2020/2/29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348400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9999311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138000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71715868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9499232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6860782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63202331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BD16D333-D126-4A53-B71C-C5F555B5F0F2}" type="datetimeFigureOut">
              <a:rPr lang="zh-CN" altLang="en-US" smtClean="0"/>
              <a:t>2020/2/29</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70F57D0A-A040-46CB-B2E7-3DC0F7A5DDF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41524323-78DB-44A3-8122-DE4690A12FC4}" type="datetimeFigureOut">
              <a:rPr lang="en-US"/>
              <a:pPr/>
              <a:t>2/29/2020</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688AC0C4-AAF1-4555-AF47-B442D1A2C1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8" name="组合 17"/>
          <p:cNvGrpSpPr/>
          <p:nvPr/>
        </p:nvGrpSpPr>
        <p:grpSpPr>
          <a:xfrm>
            <a:off x="0" y="210312"/>
            <a:ext cx="555498" cy="512064"/>
            <a:chOff x="0" y="192024"/>
            <a:chExt cx="740664" cy="512064"/>
          </a:xfrm>
        </p:grpSpPr>
        <p:sp>
          <p:nvSpPr>
            <p:cNvPr id="19" name="矩形 18"/>
            <p:cNvSpPr/>
            <p:nvPr/>
          </p:nvSpPr>
          <p:spPr>
            <a:xfrm>
              <a:off x="0" y="192024"/>
              <a:ext cx="576072" cy="512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630936" y="192024"/>
              <a:ext cx="109728" cy="512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 name="组合 6"/>
          <p:cNvGrpSpPr/>
          <p:nvPr/>
        </p:nvGrpSpPr>
        <p:grpSpPr>
          <a:xfrm>
            <a:off x="1" y="4394201"/>
            <a:ext cx="1865444" cy="2466231"/>
            <a:chOff x="0" y="3072964"/>
            <a:chExt cx="3819760" cy="3787467"/>
          </a:xfrm>
        </p:grpSpPr>
        <p:sp>
          <p:nvSpPr>
            <p:cNvPr id="22" name="直角三角形 21"/>
            <p:cNvSpPr/>
            <p:nvPr userDrawn="1"/>
          </p:nvSpPr>
          <p:spPr>
            <a:xfrm>
              <a:off x="0" y="3133383"/>
              <a:ext cx="3727048" cy="3727048"/>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任意多边形 22"/>
            <p:cNvSpPr/>
            <p:nvPr userDrawn="1"/>
          </p:nvSpPr>
          <p:spPr>
            <a:xfrm>
              <a:off x="281032" y="3072964"/>
              <a:ext cx="3538728" cy="3538728"/>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 name="KSO_FD"/>
          <p:cNvSpPr>
            <a:spLocks noGrp="1"/>
          </p:cNvSpPr>
          <p:nvPr>
            <p:ph type="dt" sz="half" idx="2"/>
          </p:nvPr>
        </p:nvSpPr>
        <p:spPr>
          <a:xfrm>
            <a:off x="628650" y="64198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6D333-D126-4A53-B71C-C5F555B5F0F2}" type="datetimeFigureOut">
              <a:rPr lang="zh-CN" altLang="en-US" smtClean="0"/>
              <a:t>2020/2/29</a:t>
            </a:fld>
            <a:endParaRPr lang="zh-CN" altLang="en-US"/>
          </a:p>
        </p:txBody>
      </p:sp>
      <p:sp>
        <p:nvSpPr>
          <p:cNvPr id="5" name="KSO_FT"/>
          <p:cNvSpPr>
            <a:spLocks noGrp="1"/>
          </p:cNvSpPr>
          <p:nvPr>
            <p:ph type="ftr" sz="quarter" idx="3"/>
          </p:nvPr>
        </p:nvSpPr>
        <p:spPr>
          <a:xfrm>
            <a:off x="3028950" y="64198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4198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57D0A-A040-46CB-B2E7-3DC0F7A5DDFE}" type="slidenum">
              <a:rPr lang="zh-CN" altLang="en-US" smtClean="0"/>
              <a:t>‹#›</a:t>
            </a:fld>
            <a:endParaRPr lang="zh-CN" altLang="en-US"/>
          </a:p>
        </p:txBody>
      </p:sp>
      <p:sp>
        <p:nvSpPr>
          <p:cNvPr id="3" name="KSO_BC1"/>
          <p:cNvSpPr>
            <a:spLocks noGrp="1"/>
          </p:cNvSpPr>
          <p:nvPr>
            <p:ph type="body" idx="1"/>
          </p:nvPr>
        </p:nvSpPr>
        <p:spPr>
          <a:xfrm>
            <a:off x="628650" y="1133475"/>
            <a:ext cx="8139644" cy="5254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
        <p:nvSpPr>
          <p:cNvPr id="2" name="KSO_BT1"/>
          <p:cNvSpPr>
            <a:spLocks noGrp="1"/>
          </p:cNvSpPr>
          <p:nvPr>
            <p:ph type="title"/>
          </p:nvPr>
        </p:nvSpPr>
        <p:spPr>
          <a:xfrm>
            <a:off x="628650" y="124697"/>
            <a:ext cx="7783477" cy="796011"/>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938355541"/>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51435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accent1"/>
          </a:solidFill>
          <a:latin typeface="+mj-ea"/>
          <a:ea typeface="+mj-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9.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26" Type="http://schemas.openxmlformats.org/officeDocument/2006/relationships/slideLayout" Target="../slideLayouts/slideLayout28.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tags" Target="../tags/tag54.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tags" Target="../tags/tag53.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17.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18" Type="http://schemas.openxmlformats.org/officeDocument/2006/relationships/tags" Target="../tags/tag72.xml"/><Relationship Id="rId26" Type="http://schemas.openxmlformats.org/officeDocument/2006/relationships/tags" Target="../tags/tag80.xml"/><Relationship Id="rId39" Type="http://schemas.openxmlformats.org/officeDocument/2006/relationships/image" Target="../media/image6.png"/><Relationship Id="rId3" Type="http://schemas.openxmlformats.org/officeDocument/2006/relationships/tags" Target="../tags/tag57.xml"/><Relationship Id="rId21" Type="http://schemas.openxmlformats.org/officeDocument/2006/relationships/tags" Target="../tags/tag75.xml"/><Relationship Id="rId34" Type="http://schemas.openxmlformats.org/officeDocument/2006/relationships/tags" Target="../tags/tag88.xml"/><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tags" Target="../tags/tag71.xml"/><Relationship Id="rId25" Type="http://schemas.openxmlformats.org/officeDocument/2006/relationships/tags" Target="../tags/tag79.xml"/><Relationship Id="rId33" Type="http://schemas.openxmlformats.org/officeDocument/2006/relationships/tags" Target="../tags/tag87.xml"/><Relationship Id="rId38" Type="http://schemas.openxmlformats.org/officeDocument/2006/relationships/image" Target="../media/image5.png"/><Relationship Id="rId2" Type="http://schemas.openxmlformats.org/officeDocument/2006/relationships/tags" Target="../tags/tag56.xml"/><Relationship Id="rId16" Type="http://schemas.openxmlformats.org/officeDocument/2006/relationships/tags" Target="../tags/tag70.xml"/><Relationship Id="rId20" Type="http://schemas.openxmlformats.org/officeDocument/2006/relationships/tags" Target="../tags/tag74.xml"/><Relationship Id="rId29" Type="http://schemas.openxmlformats.org/officeDocument/2006/relationships/tags" Target="../tags/tag83.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24" Type="http://schemas.openxmlformats.org/officeDocument/2006/relationships/tags" Target="../tags/tag78.xml"/><Relationship Id="rId32" Type="http://schemas.openxmlformats.org/officeDocument/2006/relationships/tags" Target="../tags/tag86.xml"/><Relationship Id="rId37" Type="http://schemas.openxmlformats.org/officeDocument/2006/relationships/image" Target="../media/image4.png"/><Relationship Id="rId5" Type="http://schemas.openxmlformats.org/officeDocument/2006/relationships/tags" Target="../tags/tag59.xml"/><Relationship Id="rId15" Type="http://schemas.openxmlformats.org/officeDocument/2006/relationships/tags" Target="../tags/tag69.xml"/><Relationship Id="rId23" Type="http://schemas.openxmlformats.org/officeDocument/2006/relationships/tags" Target="../tags/tag77.xml"/><Relationship Id="rId28" Type="http://schemas.openxmlformats.org/officeDocument/2006/relationships/tags" Target="../tags/tag82.xml"/><Relationship Id="rId36" Type="http://schemas.openxmlformats.org/officeDocument/2006/relationships/slideLayout" Target="../slideLayouts/slideLayout28.xml"/><Relationship Id="rId10" Type="http://schemas.openxmlformats.org/officeDocument/2006/relationships/tags" Target="../tags/tag64.xml"/><Relationship Id="rId19" Type="http://schemas.openxmlformats.org/officeDocument/2006/relationships/tags" Target="../tags/tag73.xml"/><Relationship Id="rId31" Type="http://schemas.openxmlformats.org/officeDocument/2006/relationships/tags" Target="../tags/tag85.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 Id="rId22" Type="http://schemas.openxmlformats.org/officeDocument/2006/relationships/tags" Target="../tags/tag76.xml"/><Relationship Id="rId27" Type="http://schemas.openxmlformats.org/officeDocument/2006/relationships/tags" Target="../tags/tag81.xml"/><Relationship Id="rId30" Type="http://schemas.openxmlformats.org/officeDocument/2006/relationships/tags" Target="../tags/tag84.xml"/><Relationship Id="rId35" Type="http://schemas.openxmlformats.org/officeDocument/2006/relationships/tags" Target="../tags/tag8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 Target="slide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9.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8.xml"/><Relationship Id="rId1" Type="http://schemas.openxmlformats.org/officeDocument/2006/relationships/tags" Target="../tags/tag90.xml"/></Relationships>
</file>

<file path=ppt/slides/_rels/slide23.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notesSlide" Target="../notesSlides/notesSlide2.xml"/><Relationship Id="rId5" Type="http://schemas.openxmlformats.org/officeDocument/2006/relationships/tags" Target="../tags/tag95.xml"/><Relationship Id="rId10" Type="http://schemas.openxmlformats.org/officeDocument/2006/relationships/slideLayout" Target="../slideLayouts/slideLayout28.xml"/><Relationship Id="rId4" Type="http://schemas.openxmlformats.org/officeDocument/2006/relationships/tags" Target="../tags/tag94.xml"/><Relationship Id="rId9" Type="http://schemas.openxmlformats.org/officeDocument/2006/relationships/tags" Target="../tags/tag9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tags" Target="../tags/tag120.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tags" Target="../tags/tag119.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slideLayout" Target="../slideLayouts/slideLayout28.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tags" Target="../tags/tag121.xml"/></Relationships>
</file>

<file path=ppt/slides/_rels/slide35.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tags" Target="../tags/tag134.xml"/><Relationship Id="rId18" Type="http://schemas.openxmlformats.org/officeDocument/2006/relationships/tags" Target="../tags/tag139.xml"/><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tags" Target="../tags/tag138.xml"/><Relationship Id="rId2" Type="http://schemas.openxmlformats.org/officeDocument/2006/relationships/tags" Target="../tags/tag123.xml"/><Relationship Id="rId16" Type="http://schemas.openxmlformats.org/officeDocument/2006/relationships/tags" Target="../tags/tag137.xml"/><Relationship Id="rId20" Type="http://schemas.openxmlformats.org/officeDocument/2006/relationships/notesSlide" Target="../notesSlides/notesSlide6.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5" Type="http://schemas.openxmlformats.org/officeDocument/2006/relationships/tags" Target="../tags/tag126.xml"/><Relationship Id="rId15" Type="http://schemas.openxmlformats.org/officeDocument/2006/relationships/tags" Target="../tags/tag136.xml"/><Relationship Id="rId10" Type="http://schemas.openxmlformats.org/officeDocument/2006/relationships/tags" Target="../tags/tag131.xml"/><Relationship Id="rId19" Type="http://schemas.openxmlformats.org/officeDocument/2006/relationships/slideLayout" Target="../slideLayouts/slideLayout28.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slideLayout" Target="../slideLayouts/slideLayout28.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tags" Target="../tags/tag156.xml"/><Relationship Id="rId2" Type="http://schemas.openxmlformats.org/officeDocument/2006/relationships/tags" Target="../tags/tag141.xml"/><Relationship Id="rId16" Type="http://schemas.openxmlformats.org/officeDocument/2006/relationships/tags" Target="../tags/tag155.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tags" Target="../tags/tag15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tags" Target="../tags/tag169.xml"/><Relationship Id="rId18" Type="http://schemas.openxmlformats.org/officeDocument/2006/relationships/tags" Target="../tags/tag174.xml"/><Relationship Id="rId26" Type="http://schemas.openxmlformats.org/officeDocument/2006/relationships/tags" Target="../tags/tag182.xml"/><Relationship Id="rId3" Type="http://schemas.openxmlformats.org/officeDocument/2006/relationships/tags" Target="../tags/tag159.xml"/><Relationship Id="rId21" Type="http://schemas.openxmlformats.org/officeDocument/2006/relationships/tags" Target="../tags/tag177.xml"/><Relationship Id="rId7" Type="http://schemas.openxmlformats.org/officeDocument/2006/relationships/tags" Target="../tags/tag163.xml"/><Relationship Id="rId12" Type="http://schemas.openxmlformats.org/officeDocument/2006/relationships/tags" Target="../tags/tag168.xml"/><Relationship Id="rId17" Type="http://schemas.openxmlformats.org/officeDocument/2006/relationships/tags" Target="../tags/tag173.xml"/><Relationship Id="rId25" Type="http://schemas.openxmlformats.org/officeDocument/2006/relationships/tags" Target="../tags/tag181.xml"/><Relationship Id="rId2" Type="http://schemas.openxmlformats.org/officeDocument/2006/relationships/tags" Target="../tags/tag158.xml"/><Relationship Id="rId16" Type="http://schemas.openxmlformats.org/officeDocument/2006/relationships/tags" Target="../tags/tag172.xml"/><Relationship Id="rId20" Type="http://schemas.openxmlformats.org/officeDocument/2006/relationships/tags" Target="../tags/tag176.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24" Type="http://schemas.openxmlformats.org/officeDocument/2006/relationships/tags" Target="../tags/tag180.xml"/><Relationship Id="rId5" Type="http://schemas.openxmlformats.org/officeDocument/2006/relationships/tags" Target="../tags/tag161.xml"/><Relationship Id="rId15" Type="http://schemas.openxmlformats.org/officeDocument/2006/relationships/tags" Target="../tags/tag171.xml"/><Relationship Id="rId23" Type="http://schemas.openxmlformats.org/officeDocument/2006/relationships/tags" Target="../tags/tag179.xml"/><Relationship Id="rId28" Type="http://schemas.openxmlformats.org/officeDocument/2006/relationships/slideLayout" Target="../slideLayouts/slideLayout28.xml"/><Relationship Id="rId10" Type="http://schemas.openxmlformats.org/officeDocument/2006/relationships/tags" Target="../tags/tag166.xml"/><Relationship Id="rId19" Type="http://schemas.openxmlformats.org/officeDocument/2006/relationships/tags" Target="../tags/tag175.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 Id="rId22" Type="http://schemas.openxmlformats.org/officeDocument/2006/relationships/tags" Target="../tags/tag178.xml"/><Relationship Id="rId27" Type="http://schemas.openxmlformats.org/officeDocument/2006/relationships/tags" Target="../tags/tag183.xml"/></Relationships>
</file>

<file path=ppt/slides/_rels/slide44.xml.rels><?xml version="1.0" encoding="UTF-8" standalone="yes"?>
<Relationships xmlns="http://schemas.openxmlformats.org/package/2006/relationships"><Relationship Id="rId8" Type="http://schemas.openxmlformats.org/officeDocument/2006/relationships/tags" Target="../tags/tag191.xml"/><Relationship Id="rId13" Type="http://schemas.openxmlformats.org/officeDocument/2006/relationships/tags" Target="../tags/tag196.xml"/><Relationship Id="rId18" Type="http://schemas.openxmlformats.org/officeDocument/2006/relationships/tags" Target="../tags/tag201.xml"/><Relationship Id="rId3" Type="http://schemas.openxmlformats.org/officeDocument/2006/relationships/tags" Target="../tags/tag186.xml"/><Relationship Id="rId21" Type="http://schemas.openxmlformats.org/officeDocument/2006/relationships/slideLayout" Target="../slideLayouts/slideLayout28.xml"/><Relationship Id="rId7" Type="http://schemas.openxmlformats.org/officeDocument/2006/relationships/tags" Target="../tags/tag190.xml"/><Relationship Id="rId12" Type="http://schemas.openxmlformats.org/officeDocument/2006/relationships/tags" Target="../tags/tag195.xml"/><Relationship Id="rId17" Type="http://schemas.openxmlformats.org/officeDocument/2006/relationships/tags" Target="../tags/tag200.xml"/><Relationship Id="rId2" Type="http://schemas.openxmlformats.org/officeDocument/2006/relationships/tags" Target="../tags/tag185.xml"/><Relationship Id="rId16" Type="http://schemas.openxmlformats.org/officeDocument/2006/relationships/tags" Target="../tags/tag199.xml"/><Relationship Id="rId20" Type="http://schemas.openxmlformats.org/officeDocument/2006/relationships/tags" Target="../tags/tag203.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24" Type="http://schemas.openxmlformats.org/officeDocument/2006/relationships/image" Target="../media/image8.png"/><Relationship Id="rId5" Type="http://schemas.openxmlformats.org/officeDocument/2006/relationships/tags" Target="../tags/tag188.xml"/><Relationship Id="rId15" Type="http://schemas.openxmlformats.org/officeDocument/2006/relationships/tags" Target="../tags/tag198.xml"/><Relationship Id="rId23" Type="http://schemas.openxmlformats.org/officeDocument/2006/relationships/image" Target="../media/image7.png"/><Relationship Id="rId10" Type="http://schemas.openxmlformats.org/officeDocument/2006/relationships/tags" Target="../tags/tag193.xml"/><Relationship Id="rId19" Type="http://schemas.openxmlformats.org/officeDocument/2006/relationships/tags" Target="../tags/tag202.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tags" Target="../tags/tag197.xml"/><Relationship Id="rId22" Type="http://schemas.openxmlformats.org/officeDocument/2006/relationships/notesSlide" Target="../notesSlides/notesSlide10.xml"/></Relationships>
</file>

<file path=ppt/slides/_rels/slide45.xml.rels><?xml version="1.0" encoding="UTF-8" standalone="yes"?>
<Relationships xmlns="http://schemas.openxmlformats.org/package/2006/relationships"><Relationship Id="rId8" Type="http://schemas.openxmlformats.org/officeDocument/2006/relationships/tags" Target="../tags/tag211.xml"/><Relationship Id="rId13" Type="http://schemas.openxmlformats.org/officeDocument/2006/relationships/tags" Target="../tags/tag216.xml"/><Relationship Id="rId3" Type="http://schemas.openxmlformats.org/officeDocument/2006/relationships/tags" Target="../tags/tag206.xml"/><Relationship Id="rId7" Type="http://schemas.openxmlformats.org/officeDocument/2006/relationships/tags" Target="../tags/tag210.xml"/><Relationship Id="rId12" Type="http://schemas.openxmlformats.org/officeDocument/2006/relationships/tags" Target="../tags/tag215.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tags" Target="../tags/tag214.xml"/><Relationship Id="rId5" Type="http://schemas.openxmlformats.org/officeDocument/2006/relationships/tags" Target="../tags/tag208.xml"/><Relationship Id="rId15" Type="http://schemas.openxmlformats.org/officeDocument/2006/relationships/slideLayout" Target="../slideLayouts/slideLayout29.xml"/><Relationship Id="rId10" Type="http://schemas.openxmlformats.org/officeDocument/2006/relationships/tags" Target="../tags/tag213.xml"/><Relationship Id="rId4" Type="http://schemas.openxmlformats.org/officeDocument/2006/relationships/tags" Target="../tags/tag207.xml"/><Relationship Id="rId9" Type="http://schemas.openxmlformats.org/officeDocument/2006/relationships/tags" Target="../tags/tag212.xml"/><Relationship Id="rId14" Type="http://schemas.openxmlformats.org/officeDocument/2006/relationships/tags" Target="../tags/tag2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908720"/>
            <a:ext cx="7772400" cy="2189801"/>
          </a:xfrm>
        </p:spPr>
        <p:txBody>
          <a:bodyPr>
            <a:normAutofit fontScale="90000"/>
          </a:bodyPr>
          <a:lstStyle/>
          <a:p>
            <a:pPr algn="ctr">
              <a:lnSpc>
                <a:spcPct val="150000"/>
              </a:lnSpc>
            </a:pPr>
            <a:r>
              <a:rPr lang="zh-CN" altLang="en-US" sz="5400" smtClean="0">
                <a:effectLst/>
                <a:latin typeface="+mn-lt"/>
                <a:ea typeface="+mn-ea"/>
                <a:cs typeface="+mn-ea"/>
                <a:sym typeface="+mn-lt"/>
              </a:rPr>
              <a:t> 模块</a:t>
            </a:r>
            <a:r>
              <a:rPr lang="en-US" altLang="zh-CN" sz="5400" dirty="0">
                <a:effectLst/>
                <a:latin typeface="+mn-lt"/>
                <a:ea typeface="+mn-ea"/>
                <a:cs typeface="+mn-ea"/>
                <a:sym typeface="+mn-lt"/>
              </a:rPr>
              <a:t>3</a:t>
            </a:r>
            <a:br>
              <a:rPr lang="en-US" altLang="zh-CN" sz="5400" dirty="0">
                <a:effectLst/>
                <a:latin typeface="+mn-lt"/>
                <a:ea typeface="+mn-ea"/>
                <a:cs typeface="+mn-ea"/>
                <a:sym typeface="+mn-lt"/>
              </a:rPr>
            </a:br>
            <a:r>
              <a:rPr lang="zh-CN" altLang="en-US" sz="5400" dirty="0">
                <a:effectLst/>
                <a:latin typeface="+mn-lt"/>
                <a:ea typeface="+mn-ea"/>
                <a:cs typeface="+mn-ea"/>
                <a:sym typeface="+mn-lt"/>
              </a:rPr>
              <a:t>供应链链的设计与构建</a:t>
            </a:r>
          </a:p>
        </p:txBody>
      </p:sp>
    </p:spTree>
    <p:extLst>
      <p:ext uri="{BB962C8B-B14F-4D97-AF65-F5344CB8AC3E}">
        <p14:creationId xmlns:p14="http://schemas.microsoft.com/office/powerpoint/2010/main" val="1634414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328229"/>
            <a:ext cx="7761746" cy="1443615"/>
          </a:xfrm>
        </p:spPr>
        <p:txBody>
          <a:bodyPr>
            <a:normAutofit fontScale="85000" lnSpcReduction="20000"/>
          </a:bodyPr>
          <a:lstStyle/>
          <a:p>
            <a:pPr marL="109728" indent="0">
              <a:buNone/>
            </a:pPr>
            <a:r>
              <a:rPr lang="en-US" altLang="zh-CN" sz="3200" b="1" dirty="0">
                <a:cs typeface="+mn-ea"/>
                <a:sym typeface="+mn-lt"/>
              </a:rPr>
              <a:t>3.1.2 </a:t>
            </a:r>
            <a:r>
              <a:rPr lang="zh-CN" altLang="en-US" sz="3200" b="1" dirty="0">
                <a:cs typeface="+mn-ea"/>
                <a:sym typeface="+mn-lt"/>
              </a:rPr>
              <a:t>网状模型</a:t>
            </a:r>
            <a:endParaRPr lang="en-US" altLang="zh-CN" sz="3200" b="1" dirty="0">
              <a:cs typeface="+mn-ea"/>
              <a:sym typeface="+mn-lt"/>
            </a:endParaRPr>
          </a:p>
          <a:p>
            <a:pPr marL="109728" indent="0">
              <a:buNone/>
            </a:pPr>
            <a:endParaRPr lang="en-US" altLang="zh-CN" sz="3200" b="1" dirty="0">
              <a:cs typeface="+mn-ea"/>
              <a:sym typeface="+mn-lt"/>
            </a:endParaRPr>
          </a:p>
          <a:p>
            <a:pPr marL="0" indent="457200">
              <a:buNone/>
            </a:pPr>
            <a:r>
              <a:rPr lang="zh-CN" altLang="en-US" sz="2600" dirty="0">
                <a:solidFill>
                  <a:schemeClr val="tx1">
                    <a:lumMod val="50000"/>
                  </a:schemeClr>
                </a:solidFill>
                <a:cs typeface="+mn-ea"/>
                <a:sym typeface="+mn-lt"/>
              </a:rPr>
              <a:t>供应链就一个复杂的、相互交错的网状结构。</a:t>
            </a:r>
            <a:endParaRPr lang="en-US" altLang="zh-CN" sz="2600" dirty="0">
              <a:solidFill>
                <a:schemeClr val="tx1">
                  <a:lumMod val="50000"/>
                </a:schemeClr>
              </a:solidFill>
              <a:cs typeface="+mn-ea"/>
              <a:sym typeface="+mn-lt"/>
            </a:endParaRPr>
          </a:p>
          <a:p>
            <a:endParaRPr lang="en-US" altLang="zh-CN" dirty="0">
              <a:cs typeface="+mn-ea"/>
              <a:sym typeface="+mn-lt"/>
            </a:endParaRPr>
          </a:p>
        </p:txBody>
      </p:sp>
      <p:sp>
        <p:nvSpPr>
          <p:cNvPr id="96" name="文本框 95">
            <a:extLst>
              <a:ext uri="{FF2B5EF4-FFF2-40B4-BE49-F238E27FC236}">
                <a16:creationId xmlns:a16="http://schemas.microsoft.com/office/drawing/2014/main" xmlns="" id="{AFFF9E98-D461-4B61-9841-B3BF3760A760}"/>
              </a:ext>
            </a:extLst>
          </p:cNvPr>
          <p:cNvSpPr txBox="1"/>
          <p:nvPr/>
        </p:nvSpPr>
        <p:spPr>
          <a:xfrm>
            <a:off x="3356966" y="6138207"/>
            <a:ext cx="2667377" cy="461665"/>
          </a:xfrm>
          <a:prstGeom prst="rect">
            <a:avLst/>
          </a:prstGeom>
          <a:noFill/>
        </p:spPr>
        <p:txBody>
          <a:bodyPr wrap="square" rtlCol="0">
            <a:spAutoFit/>
          </a:bodyPr>
          <a:lstStyle/>
          <a:p>
            <a:pPr algn="ctr"/>
            <a:r>
              <a:rPr lang="zh-CN" altLang="en-US" sz="2400" dirty="0">
                <a:cs typeface="+mn-ea"/>
                <a:sym typeface="+mn-lt"/>
              </a:rPr>
              <a:t>网状模型</a:t>
            </a:r>
          </a:p>
        </p:txBody>
      </p:sp>
      <p:grpSp>
        <p:nvGrpSpPr>
          <p:cNvPr id="97" name="画布 186">
            <a:extLst>
              <a:ext uri="{FF2B5EF4-FFF2-40B4-BE49-F238E27FC236}">
                <a16:creationId xmlns:a16="http://schemas.microsoft.com/office/drawing/2014/main" xmlns="" id="{96151633-A862-4FEE-ADC8-5668886F40AD}"/>
              </a:ext>
            </a:extLst>
          </p:cNvPr>
          <p:cNvGrpSpPr/>
          <p:nvPr/>
        </p:nvGrpSpPr>
        <p:grpSpPr>
          <a:xfrm>
            <a:off x="1316522" y="2042676"/>
            <a:ext cx="7200800" cy="4104456"/>
            <a:chOff x="0" y="0"/>
            <a:chExt cx="5241290" cy="2773680"/>
          </a:xfrm>
        </p:grpSpPr>
        <p:sp>
          <p:nvSpPr>
            <p:cNvPr id="98" name="矩形 97">
              <a:extLst>
                <a:ext uri="{FF2B5EF4-FFF2-40B4-BE49-F238E27FC236}">
                  <a16:creationId xmlns:a16="http://schemas.microsoft.com/office/drawing/2014/main" xmlns="" id="{1E8400B1-BD8F-4F9B-8BD5-C09985C3B747}"/>
                </a:ext>
              </a:extLst>
            </p:cNvPr>
            <p:cNvSpPr/>
            <p:nvPr/>
          </p:nvSpPr>
          <p:spPr>
            <a:xfrm>
              <a:off x="0" y="0"/>
              <a:ext cx="5241290" cy="2773680"/>
            </a:xfrm>
            <a:prstGeom prst="rect">
              <a:avLst/>
            </a:prstGeom>
            <a:noFill/>
            <a:ln>
              <a:noFill/>
            </a:ln>
          </p:spPr>
          <p:txBody>
            <a:bodyPr/>
            <a:lstStyle/>
            <a:p>
              <a:endParaRPr lang="zh-CN" altLang="en-US">
                <a:cs typeface="+mn-ea"/>
                <a:sym typeface="+mn-lt"/>
              </a:endParaRPr>
            </a:p>
          </p:txBody>
        </p:sp>
        <p:sp>
          <p:nvSpPr>
            <p:cNvPr id="99" name="Oval 194">
              <a:extLst>
                <a:ext uri="{FF2B5EF4-FFF2-40B4-BE49-F238E27FC236}">
                  <a16:creationId xmlns:a16="http://schemas.microsoft.com/office/drawing/2014/main" xmlns="" id="{69F07482-C034-48D5-AA48-08584A343036}"/>
                </a:ext>
              </a:extLst>
            </p:cNvPr>
            <p:cNvSpPr>
              <a:spLocks noChangeArrowheads="1"/>
            </p:cNvSpPr>
            <p:nvPr/>
          </p:nvSpPr>
          <p:spPr bwMode="auto">
            <a:xfrm>
              <a:off x="317500" y="0"/>
              <a:ext cx="294274" cy="241285"/>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0" name="Oval 195">
              <a:extLst>
                <a:ext uri="{FF2B5EF4-FFF2-40B4-BE49-F238E27FC236}">
                  <a16:creationId xmlns:a16="http://schemas.microsoft.com/office/drawing/2014/main" xmlns="" id="{2C72BDC5-DEBA-4907-AD2D-253C1E046677}"/>
                </a:ext>
              </a:extLst>
            </p:cNvPr>
            <p:cNvSpPr>
              <a:spLocks noChangeArrowheads="1"/>
            </p:cNvSpPr>
            <p:nvPr/>
          </p:nvSpPr>
          <p:spPr bwMode="auto">
            <a:xfrm>
              <a:off x="317500" y="641482"/>
              <a:ext cx="294274" cy="241285"/>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1" name="Oval 196">
              <a:extLst>
                <a:ext uri="{FF2B5EF4-FFF2-40B4-BE49-F238E27FC236}">
                  <a16:creationId xmlns:a16="http://schemas.microsoft.com/office/drawing/2014/main" xmlns="" id="{4A946043-973F-4FDF-821D-64DACA71F2F4}"/>
                </a:ext>
              </a:extLst>
            </p:cNvPr>
            <p:cNvSpPr>
              <a:spLocks noChangeArrowheads="1"/>
            </p:cNvSpPr>
            <p:nvPr/>
          </p:nvSpPr>
          <p:spPr bwMode="auto">
            <a:xfrm>
              <a:off x="383949" y="2080442"/>
              <a:ext cx="294274" cy="239098"/>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2" name="Oval 197">
              <a:extLst>
                <a:ext uri="{FF2B5EF4-FFF2-40B4-BE49-F238E27FC236}">
                  <a16:creationId xmlns:a16="http://schemas.microsoft.com/office/drawing/2014/main" xmlns="" id="{11C05BDE-FCA4-49EA-A8EE-244373A219DF}"/>
                </a:ext>
              </a:extLst>
            </p:cNvPr>
            <p:cNvSpPr>
              <a:spLocks noChangeArrowheads="1"/>
            </p:cNvSpPr>
            <p:nvPr/>
          </p:nvSpPr>
          <p:spPr bwMode="auto">
            <a:xfrm>
              <a:off x="2179529" y="0"/>
              <a:ext cx="293543" cy="241285"/>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3" name="Oval 198">
              <a:extLst>
                <a:ext uri="{FF2B5EF4-FFF2-40B4-BE49-F238E27FC236}">
                  <a16:creationId xmlns:a16="http://schemas.microsoft.com/office/drawing/2014/main" xmlns="" id="{7C138D3B-F4EF-4B07-BE2C-C2EAC3EE8D93}"/>
                </a:ext>
              </a:extLst>
            </p:cNvPr>
            <p:cNvSpPr>
              <a:spLocks noChangeArrowheads="1"/>
            </p:cNvSpPr>
            <p:nvPr/>
          </p:nvSpPr>
          <p:spPr bwMode="auto">
            <a:xfrm>
              <a:off x="2179529" y="641482"/>
              <a:ext cx="293543" cy="241285"/>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4" name="Oval 199">
              <a:extLst>
                <a:ext uri="{FF2B5EF4-FFF2-40B4-BE49-F238E27FC236}">
                  <a16:creationId xmlns:a16="http://schemas.microsoft.com/office/drawing/2014/main" xmlns="" id="{B45CCDA4-4CA9-4C09-A9C7-4558FB4F158F}"/>
                </a:ext>
              </a:extLst>
            </p:cNvPr>
            <p:cNvSpPr>
              <a:spLocks noChangeArrowheads="1"/>
            </p:cNvSpPr>
            <p:nvPr/>
          </p:nvSpPr>
          <p:spPr bwMode="auto">
            <a:xfrm>
              <a:off x="2179529" y="1363878"/>
              <a:ext cx="293543" cy="241285"/>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5" name="Oval 200">
              <a:extLst>
                <a:ext uri="{FF2B5EF4-FFF2-40B4-BE49-F238E27FC236}">
                  <a16:creationId xmlns:a16="http://schemas.microsoft.com/office/drawing/2014/main" xmlns="" id="{8309790A-9713-4424-A47D-12D1F01F9C2D}"/>
                </a:ext>
              </a:extLst>
            </p:cNvPr>
            <p:cNvSpPr>
              <a:spLocks noChangeArrowheads="1"/>
            </p:cNvSpPr>
            <p:nvPr/>
          </p:nvSpPr>
          <p:spPr bwMode="auto">
            <a:xfrm>
              <a:off x="2184641" y="2476266"/>
              <a:ext cx="293543" cy="241285"/>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6" name="Oval 201">
              <a:extLst>
                <a:ext uri="{FF2B5EF4-FFF2-40B4-BE49-F238E27FC236}">
                  <a16:creationId xmlns:a16="http://schemas.microsoft.com/office/drawing/2014/main" xmlns="" id="{5D897CAD-0881-4ED3-851F-8EE725B17D52}"/>
                </a:ext>
              </a:extLst>
            </p:cNvPr>
            <p:cNvSpPr>
              <a:spLocks noChangeArrowheads="1"/>
            </p:cNvSpPr>
            <p:nvPr/>
          </p:nvSpPr>
          <p:spPr bwMode="auto">
            <a:xfrm>
              <a:off x="4433680" y="241285"/>
              <a:ext cx="295734" cy="239827"/>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7" name="Oval 202">
              <a:extLst>
                <a:ext uri="{FF2B5EF4-FFF2-40B4-BE49-F238E27FC236}">
                  <a16:creationId xmlns:a16="http://schemas.microsoft.com/office/drawing/2014/main" xmlns="" id="{BDC565BF-7F98-4C22-BFA0-29F3C471C2FB}"/>
                </a:ext>
              </a:extLst>
            </p:cNvPr>
            <p:cNvSpPr>
              <a:spLocks noChangeArrowheads="1"/>
            </p:cNvSpPr>
            <p:nvPr/>
          </p:nvSpPr>
          <p:spPr bwMode="auto">
            <a:xfrm>
              <a:off x="4433680" y="882766"/>
              <a:ext cx="295734" cy="239827"/>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8" name="Oval 203">
              <a:extLst>
                <a:ext uri="{FF2B5EF4-FFF2-40B4-BE49-F238E27FC236}">
                  <a16:creationId xmlns:a16="http://schemas.microsoft.com/office/drawing/2014/main" xmlns="" id="{D1CFD21B-1740-437E-8286-51D94EC55615}"/>
                </a:ext>
              </a:extLst>
            </p:cNvPr>
            <p:cNvSpPr>
              <a:spLocks noChangeArrowheads="1"/>
            </p:cNvSpPr>
            <p:nvPr/>
          </p:nvSpPr>
          <p:spPr bwMode="auto">
            <a:xfrm>
              <a:off x="4451205" y="2377128"/>
              <a:ext cx="295734" cy="241285"/>
            </a:xfrm>
            <a:prstGeom prst="ellipse">
              <a:avLst/>
            </a:prstGeom>
            <a:noFill/>
            <a:ln w="9525" algn="ctr">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109" name="Text Box 204">
              <a:extLst>
                <a:ext uri="{FF2B5EF4-FFF2-40B4-BE49-F238E27FC236}">
                  <a16:creationId xmlns:a16="http://schemas.microsoft.com/office/drawing/2014/main" xmlns="" id="{4444D98D-7080-4FE8-B56C-B3770F468C05}"/>
                </a:ext>
              </a:extLst>
            </p:cNvPr>
            <p:cNvSpPr txBox="1">
              <a:spLocks noChangeArrowheads="1"/>
            </p:cNvSpPr>
            <p:nvPr/>
          </p:nvSpPr>
          <p:spPr bwMode="auto">
            <a:xfrm>
              <a:off x="317500" y="1288066"/>
              <a:ext cx="400154" cy="81861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28575">
                  <a:solidFill>
                    <a:srgbClr val="000000"/>
                  </a:solidFill>
                  <a:miter lim="800000"/>
                  <a:headEnd/>
                  <a:tailEnd/>
                </a14:hiddenLine>
              </a:ext>
            </a:extLst>
          </p:spPr>
          <p:txBody>
            <a:bodyPr rot="0" vert="eaVert" wrap="square" lIns="91440" tIns="45720" rIns="91440" bIns="45720" anchor="t" anchorCtr="0" upright="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100" cap="none" spc="0" normalizeH="0" baseline="0" noProof="0">
                  <a:ln>
                    <a:noFill/>
                  </a:ln>
                  <a:solidFill>
                    <a:srgbClr val="000000"/>
                  </a:solidFill>
                  <a:effectLst/>
                  <a:uLnTx/>
                  <a:uFillTx/>
                  <a:cs typeface="+mn-ea"/>
                  <a:sym typeface="+mn-lt"/>
                </a:rPr>
                <a:t>…….</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10" name="Text Box 205">
              <a:extLst>
                <a:ext uri="{FF2B5EF4-FFF2-40B4-BE49-F238E27FC236}">
                  <a16:creationId xmlns:a16="http://schemas.microsoft.com/office/drawing/2014/main" xmlns="" id="{D1B2B43D-C22C-4A8F-BF2A-00DE4BB9B4DA}"/>
                </a:ext>
              </a:extLst>
            </p:cNvPr>
            <p:cNvSpPr txBox="1">
              <a:spLocks noChangeArrowheads="1"/>
            </p:cNvSpPr>
            <p:nvPr/>
          </p:nvSpPr>
          <p:spPr bwMode="auto">
            <a:xfrm>
              <a:off x="2184641" y="1584752"/>
              <a:ext cx="400154" cy="81861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28575">
                  <a:solidFill>
                    <a:srgbClr val="000000"/>
                  </a:solidFill>
                  <a:miter lim="800000"/>
                  <a:headEnd/>
                  <a:tailEnd/>
                </a14:hiddenLine>
              </a:ext>
            </a:extLst>
          </p:spPr>
          <p:txBody>
            <a:bodyPr rot="0" vert="eaVert" wrap="square" lIns="91440" tIns="45720" rIns="91440" bIns="45720" anchor="t" anchorCtr="0" upright="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100" cap="none" spc="0" normalizeH="0" baseline="0" noProof="0">
                  <a:ln>
                    <a:noFill/>
                  </a:ln>
                  <a:solidFill>
                    <a:srgbClr val="000000"/>
                  </a:solidFill>
                  <a:effectLst/>
                  <a:uLnTx/>
                  <a:uFillTx/>
                  <a:cs typeface="+mn-ea"/>
                  <a:sym typeface="+mn-lt"/>
                </a:rPr>
                <a:t>…….</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11" name="Text Box 206">
              <a:extLst>
                <a:ext uri="{FF2B5EF4-FFF2-40B4-BE49-F238E27FC236}">
                  <a16:creationId xmlns:a16="http://schemas.microsoft.com/office/drawing/2014/main" xmlns="" id="{81AE3869-14CD-426A-91ED-19879F16C237}"/>
                </a:ext>
              </a:extLst>
            </p:cNvPr>
            <p:cNvSpPr txBox="1">
              <a:spLocks noChangeArrowheads="1"/>
            </p:cNvSpPr>
            <p:nvPr/>
          </p:nvSpPr>
          <p:spPr bwMode="auto">
            <a:xfrm>
              <a:off x="4318308" y="1288066"/>
              <a:ext cx="549116" cy="81934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28575">
                  <a:solidFill>
                    <a:srgbClr val="000000"/>
                  </a:solidFill>
                  <a:miter lim="800000"/>
                  <a:headEnd/>
                  <a:tailEnd/>
                </a14:hiddenLine>
              </a:ext>
            </a:extLst>
          </p:spPr>
          <p:txBody>
            <a:bodyPr rot="0" vert="eaVert" wrap="square" lIns="91440" tIns="45720" rIns="91440" bIns="45720" anchor="t" anchorCtr="0" upright="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100" cap="none" spc="0" normalizeH="0" baseline="0" noProof="0">
                  <a:ln>
                    <a:noFill/>
                  </a:ln>
                  <a:solidFill>
                    <a:srgbClr val="000000"/>
                  </a:solidFill>
                  <a:effectLst/>
                  <a:uLnTx/>
                  <a:uFillTx/>
                  <a:cs typeface="+mn-ea"/>
                  <a:sym typeface="+mn-lt"/>
                </a:rPr>
                <a:t>…….</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cxnSp>
          <p:nvCxnSpPr>
            <p:cNvPr id="112" name="Line 207">
              <a:extLst>
                <a:ext uri="{FF2B5EF4-FFF2-40B4-BE49-F238E27FC236}">
                  <a16:creationId xmlns:a16="http://schemas.microsoft.com/office/drawing/2014/main" xmlns="" id="{408C7856-B6CD-4E46-9754-E96FA6655580}"/>
                </a:ext>
              </a:extLst>
            </p:cNvPr>
            <p:cNvCxnSpPr>
              <a:cxnSpLocks noChangeShapeType="1"/>
            </p:cNvCxnSpPr>
            <p:nvPr/>
          </p:nvCxnSpPr>
          <p:spPr bwMode="auto">
            <a:xfrm>
              <a:off x="611774" y="80914"/>
              <a:ext cx="156775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3" name="Line 208">
              <a:extLst>
                <a:ext uri="{FF2B5EF4-FFF2-40B4-BE49-F238E27FC236}">
                  <a16:creationId xmlns:a16="http://schemas.microsoft.com/office/drawing/2014/main" xmlns="" id="{C6E8EC48-9031-4A67-9C14-D50DD67E4170}"/>
                </a:ext>
              </a:extLst>
            </p:cNvPr>
            <p:cNvCxnSpPr>
              <a:cxnSpLocks noChangeShapeType="1"/>
            </p:cNvCxnSpPr>
            <p:nvPr/>
          </p:nvCxnSpPr>
          <p:spPr bwMode="auto">
            <a:xfrm>
              <a:off x="611774" y="160370"/>
              <a:ext cx="1567756" cy="562026"/>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4" name="Line 209">
              <a:extLst>
                <a:ext uri="{FF2B5EF4-FFF2-40B4-BE49-F238E27FC236}">
                  <a16:creationId xmlns:a16="http://schemas.microsoft.com/office/drawing/2014/main" xmlns="" id="{1EEFF361-FA96-4839-A163-518E02C318B2}"/>
                </a:ext>
              </a:extLst>
            </p:cNvPr>
            <p:cNvCxnSpPr>
              <a:cxnSpLocks noChangeShapeType="1"/>
            </p:cNvCxnSpPr>
            <p:nvPr/>
          </p:nvCxnSpPr>
          <p:spPr bwMode="auto">
            <a:xfrm>
              <a:off x="611774" y="241285"/>
              <a:ext cx="1567756" cy="1202049"/>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5" name="Line 210">
              <a:extLst>
                <a:ext uri="{FF2B5EF4-FFF2-40B4-BE49-F238E27FC236}">
                  <a16:creationId xmlns:a16="http://schemas.microsoft.com/office/drawing/2014/main" xmlns="" id="{AB3F3799-0850-49C8-8BDA-77AC2D45EDA1}"/>
                </a:ext>
              </a:extLst>
            </p:cNvPr>
            <p:cNvCxnSpPr>
              <a:cxnSpLocks noChangeShapeType="1"/>
            </p:cNvCxnSpPr>
            <p:nvPr/>
          </p:nvCxnSpPr>
          <p:spPr bwMode="auto">
            <a:xfrm flipV="1">
              <a:off x="611774" y="160370"/>
              <a:ext cx="1567756" cy="562026"/>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6" name="Line 211">
              <a:extLst>
                <a:ext uri="{FF2B5EF4-FFF2-40B4-BE49-F238E27FC236}">
                  <a16:creationId xmlns:a16="http://schemas.microsoft.com/office/drawing/2014/main" xmlns="" id="{62F16C8B-4B0B-4E2C-8629-3C6129459713}"/>
                </a:ext>
              </a:extLst>
            </p:cNvPr>
            <p:cNvCxnSpPr>
              <a:cxnSpLocks noChangeShapeType="1"/>
            </p:cNvCxnSpPr>
            <p:nvPr/>
          </p:nvCxnSpPr>
          <p:spPr bwMode="auto">
            <a:xfrm flipV="1">
              <a:off x="611774" y="801852"/>
              <a:ext cx="1567756"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7" name="Line 212">
              <a:extLst>
                <a:ext uri="{FF2B5EF4-FFF2-40B4-BE49-F238E27FC236}">
                  <a16:creationId xmlns:a16="http://schemas.microsoft.com/office/drawing/2014/main" xmlns="" id="{F707AA58-E005-47A6-8612-E9B740974275}"/>
                </a:ext>
              </a:extLst>
            </p:cNvPr>
            <p:cNvCxnSpPr>
              <a:cxnSpLocks noChangeShapeType="1"/>
            </p:cNvCxnSpPr>
            <p:nvPr/>
          </p:nvCxnSpPr>
          <p:spPr bwMode="auto">
            <a:xfrm>
              <a:off x="611774" y="882766"/>
              <a:ext cx="1567756" cy="640753"/>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8" name="Line 213">
              <a:extLst>
                <a:ext uri="{FF2B5EF4-FFF2-40B4-BE49-F238E27FC236}">
                  <a16:creationId xmlns:a16="http://schemas.microsoft.com/office/drawing/2014/main" xmlns="" id="{699D7141-C454-4C9F-9A28-2D09F4F550D6}"/>
                </a:ext>
              </a:extLst>
            </p:cNvPr>
            <p:cNvCxnSpPr>
              <a:cxnSpLocks noChangeShapeType="1"/>
            </p:cNvCxnSpPr>
            <p:nvPr/>
          </p:nvCxnSpPr>
          <p:spPr bwMode="auto">
            <a:xfrm>
              <a:off x="2473073" y="80914"/>
              <a:ext cx="1960607" cy="239827"/>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Line 214">
              <a:extLst>
                <a:ext uri="{FF2B5EF4-FFF2-40B4-BE49-F238E27FC236}">
                  <a16:creationId xmlns:a16="http://schemas.microsoft.com/office/drawing/2014/main" xmlns="" id="{5C8520A5-054D-44B1-8910-68A43A807B3C}"/>
                </a:ext>
              </a:extLst>
            </p:cNvPr>
            <p:cNvCxnSpPr>
              <a:cxnSpLocks noChangeShapeType="1"/>
            </p:cNvCxnSpPr>
            <p:nvPr/>
          </p:nvCxnSpPr>
          <p:spPr bwMode="auto">
            <a:xfrm>
              <a:off x="2571651" y="722396"/>
              <a:ext cx="1960607" cy="239827"/>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Line 215">
              <a:extLst>
                <a:ext uri="{FF2B5EF4-FFF2-40B4-BE49-F238E27FC236}">
                  <a16:creationId xmlns:a16="http://schemas.microsoft.com/office/drawing/2014/main" xmlns="" id="{924FAE32-3E54-486C-8712-E65D8C40F634}"/>
                </a:ext>
              </a:extLst>
            </p:cNvPr>
            <p:cNvCxnSpPr>
              <a:cxnSpLocks noChangeShapeType="1"/>
            </p:cNvCxnSpPr>
            <p:nvPr/>
          </p:nvCxnSpPr>
          <p:spPr bwMode="auto">
            <a:xfrm flipV="1">
              <a:off x="2473073" y="401655"/>
              <a:ext cx="1960607" cy="320741"/>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1" name="Line 216">
              <a:extLst>
                <a:ext uri="{FF2B5EF4-FFF2-40B4-BE49-F238E27FC236}">
                  <a16:creationId xmlns:a16="http://schemas.microsoft.com/office/drawing/2014/main" xmlns="" id="{308B4946-6928-453E-82E3-12ECEE38C073}"/>
                </a:ext>
              </a:extLst>
            </p:cNvPr>
            <p:cNvCxnSpPr>
              <a:cxnSpLocks noChangeShapeType="1"/>
            </p:cNvCxnSpPr>
            <p:nvPr/>
          </p:nvCxnSpPr>
          <p:spPr bwMode="auto">
            <a:xfrm flipV="1">
              <a:off x="2517616" y="494962"/>
              <a:ext cx="2059185" cy="962223"/>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2" name="Line 217">
              <a:extLst>
                <a:ext uri="{FF2B5EF4-FFF2-40B4-BE49-F238E27FC236}">
                  <a16:creationId xmlns:a16="http://schemas.microsoft.com/office/drawing/2014/main" xmlns="" id="{DE6E8363-7ABA-4A61-B943-57EE90093C7B}"/>
                </a:ext>
              </a:extLst>
            </p:cNvPr>
            <p:cNvCxnSpPr>
              <a:cxnSpLocks noChangeShapeType="1"/>
            </p:cNvCxnSpPr>
            <p:nvPr/>
          </p:nvCxnSpPr>
          <p:spPr bwMode="auto">
            <a:xfrm flipV="1">
              <a:off x="2451167" y="1043137"/>
              <a:ext cx="1982514" cy="442477"/>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3" name="Text Box 218">
              <a:extLst>
                <a:ext uri="{FF2B5EF4-FFF2-40B4-BE49-F238E27FC236}">
                  <a16:creationId xmlns:a16="http://schemas.microsoft.com/office/drawing/2014/main" xmlns="" id="{98A3494D-DFBF-4C16-8540-74E41F3FF623}"/>
                </a:ext>
              </a:extLst>
            </p:cNvPr>
            <p:cNvSpPr txBox="1">
              <a:spLocks noChangeArrowheads="1"/>
            </p:cNvSpPr>
            <p:nvPr/>
          </p:nvSpPr>
          <p:spPr bwMode="auto">
            <a:xfrm>
              <a:off x="383949" y="2377128"/>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B</a:t>
              </a:r>
              <a:r>
                <a:rPr kumimoji="0" lang="en-US" sz="2000" b="1" i="0" u="none" strike="noStrike" kern="100" cap="none" spc="0" normalizeH="0" baseline="-25000" noProof="0">
                  <a:ln>
                    <a:noFill/>
                  </a:ln>
                  <a:solidFill>
                    <a:sysClr val="windowText" lastClr="000000"/>
                  </a:solidFill>
                  <a:effectLst/>
                  <a:uLnTx/>
                  <a:uFillTx/>
                  <a:cs typeface="+mn-ea"/>
                  <a:sym typeface="+mn-lt"/>
                </a:rPr>
                <a:t>n</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4" name="Text Box 219">
              <a:extLst>
                <a:ext uri="{FF2B5EF4-FFF2-40B4-BE49-F238E27FC236}">
                  <a16:creationId xmlns:a16="http://schemas.microsoft.com/office/drawing/2014/main" xmlns="" id="{2A175F96-9509-42E6-A996-D2A7669689BD}"/>
                </a:ext>
              </a:extLst>
            </p:cNvPr>
            <p:cNvSpPr txBox="1">
              <a:spLocks noChangeArrowheads="1"/>
            </p:cNvSpPr>
            <p:nvPr/>
          </p:nvSpPr>
          <p:spPr bwMode="auto">
            <a:xfrm>
              <a:off x="317500" y="990652"/>
              <a:ext cx="45638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B</a:t>
              </a:r>
              <a:r>
                <a:rPr kumimoji="0" lang="en-US" sz="2000" b="1" i="0" u="none" strike="noStrike" kern="100" cap="none" spc="0" normalizeH="0" baseline="-25000" noProof="0">
                  <a:ln>
                    <a:noFill/>
                  </a:ln>
                  <a:solidFill>
                    <a:sysClr val="windowText" lastClr="000000"/>
                  </a:solidFill>
                  <a:effectLst/>
                  <a:uLnTx/>
                  <a:uFillTx/>
                  <a:cs typeface="+mn-ea"/>
                  <a:sym typeface="+mn-lt"/>
                </a:rPr>
                <a:t>2</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5" name="Text Box 220">
              <a:extLst>
                <a:ext uri="{FF2B5EF4-FFF2-40B4-BE49-F238E27FC236}">
                  <a16:creationId xmlns:a16="http://schemas.microsoft.com/office/drawing/2014/main" xmlns="" id="{10E337A4-3D1A-4F8B-B2DD-49B93901019D}"/>
                </a:ext>
              </a:extLst>
            </p:cNvPr>
            <p:cNvSpPr txBox="1">
              <a:spLocks noChangeArrowheads="1"/>
            </p:cNvSpPr>
            <p:nvPr/>
          </p:nvSpPr>
          <p:spPr bwMode="auto">
            <a:xfrm>
              <a:off x="317500" y="198276"/>
              <a:ext cx="45638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B</a:t>
              </a:r>
              <a:r>
                <a:rPr kumimoji="0" lang="en-US" sz="2000" b="1" i="0" u="none" strike="noStrike" kern="100" cap="none" spc="0" normalizeH="0" baseline="-25000" noProof="0">
                  <a:ln>
                    <a:noFill/>
                  </a:ln>
                  <a:solidFill>
                    <a:sysClr val="windowText" lastClr="000000"/>
                  </a:solidFill>
                  <a:effectLst/>
                  <a:uLnTx/>
                  <a:uFillTx/>
                  <a:cs typeface="+mn-ea"/>
                  <a:sym typeface="+mn-lt"/>
                </a:rPr>
                <a:t>1</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6" name="Text Box 221">
              <a:extLst>
                <a:ext uri="{FF2B5EF4-FFF2-40B4-BE49-F238E27FC236}">
                  <a16:creationId xmlns:a16="http://schemas.microsoft.com/office/drawing/2014/main" xmlns="" id="{269A170A-0B56-4F2C-9BE9-FF8A4247C653}"/>
                </a:ext>
              </a:extLst>
            </p:cNvPr>
            <p:cNvSpPr txBox="1">
              <a:spLocks noChangeArrowheads="1"/>
            </p:cNvSpPr>
            <p:nvPr/>
          </p:nvSpPr>
          <p:spPr bwMode="auto">
            <a:xfrm>
              <a:off x="2260195" y="184427"/>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C</a:t>
              </a:r>
              <a:r>
                <a:rPr kumimoji="0" lang="en-US" sz="2000" b="1" i="0" u="none" strike="noStrike" kern="100" cap="none" spc="0" normalizeH="0" baseline="-25000" noProof="0">
                  <a:ln>
                    <a:noFill/>
                  </a:ln>
                  <a:solidFill>
                    <a:sysClr val="windowText" lastClr="000000"/>
                  </a:solidFill>
                  <a:effectLst/>
                  <a:uLnTx/>
                  <a:uFillTx/>
                  <a:cs typeface="+mn-ea"/>
                  <a:sym typeface="+mn-lt"/>
                </a:rPr>
                <a:t>1</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7" name="Text Box 222">
              <a:extLst>
                <a:ext uri="{FF2B5EF4-FFF2-40B4-BE49-F238E27FC236}">
                  <a16:creationId xmlns:a16="http://schemas.microsoft.com/office/drawing/2014/main" xmlns="" id="{A8638A1C-DED1-4181-9529-7E6FFCE8006D}"/>
                </a:ext>
              </a:extLst>
            </p:cNvPr>
            <p:cNvSpPr txBox="1">
              <a:spLocks noChangeArrowheads="1"/>
            </p:cNvSpPr>
            <p:nvPr/>
          </p:nvSpPr>
          <p:spPr bwMode="auto">
            <a:xfrm>
              <a:off x="2304645" y="891514"/>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C</a:t>
              </a:r>
              <a:r>
                <a:rPr kumimoji="0" lang="en-US" sz="2000" b="1" i="0" u="none" strike="noStrike" kern="100" cap="none" spc="0" normalizeH="0" baseline="-25000" noProof="0">
                  <a:ln>
                    <a:noFill/>
                  </a:ln>
                  <a:solidFill>
                    <a:sysClr val="windowText" lastClr="000000"/>
                  </a:solidFill>
                  <a:effectLst/>
                  <a:uLnTx/>
                  <a:uFillTx/>
                  <a:cs typeface="+mn-ea"/>
                  <a:sym typeface="+mn-lt"/>
                </a:rPr>
                <a:t>2</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8" name="Text Box 223">
              <a:extLst>
                <a:ext uri="{FF2B5EF4-FFF2-40B4-BE49-F238E27FC236}">
                  <a16:creationId xmlns:a16="http://schemas.microsoft.com/office/drawing/2014/main" xmlns="" id="{E7218C38-8B54-4ABD-9578-48C631E63439}"/>
                </a:ext>
              </a:extLst>
            </p:cNvPr>
            <p:cNvSpPr txBox="1">
              <a:spLocks noChangeArrowheads="1"/>
            </p:cNvSpPr>
            <p:nvPr/>
          </p:nvSpPr>
          <p:spPr bwMode="auto">
            <a:xfrm>
              <a:off x="2321218" y="1591102"/>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C</a:t>
              </a:r>
              <a:r>
                <a:rPr kumimoji="0" lang="en-US" sz="2000" b="1" i="0" u="none" strike="noStrike" kern="100" cap="none" spc="0" normalizeH="0" baseline="-25000" noProof="0">
                  <a:ln>
                    <a:noFill/>
                  </a:ln>
                  <a:solidFill>
                    <a:sysClr val="windowText" lastClr="000000"/>
                  </a:solidFill>
                  <a:effectLst/>
                  <a:uLnTx/>
                  <a:uFillTx/>
                  <a:cs typeface="+mn-ea"/>
                  <a:sym typeface="+mn-lt"/>
                </a:rPr>
                <a:t>3</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29" name="Text Box 224">
              <a:extLst>
                <a:ext uri="{FF2B5EF4-FFF2-40B4-BE49-F238E27FC236}">
                  <a16:creationId xmlns:a16="http://schemas.microsoft.com/office/drawing/2014/main" xmlns="" id="{193CA9B6-A287-4338-9CC5-CE21361CF537}"/>
                </a:ext>
              </a:extLst>
            </p:cNvPr>
            <p:cNvSpPr txBox="1">
              <a:spLocks noChangeArrowheads="1"/>
            </p:cNvSpPr>
            <p:nvPr/>
          </p:nvSpPr>
          <p:spPr bwMode="auto">
            <a:xfrm>
              <a:off x="2321218" y="2178851"/>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C</a:t>
              </a:r>
              <a:r>
                <a:rPr kumimoji="0" lang="en-US" sz="2000" b="1" i="0" u="none" strike="noStrike" kern="100" cap="none" spc="0" normalizeH="0" baseline="-25000" noProof="0">
                  <a:ln>
                    <a:noFill/>
                  </a:ln>
                  <a:solidFill>
                    <a:sysClr val="windowText" lastClr="000000"/>
                  </a:solidFill>
                  <a:effectLst/>
                  <a:uLnTx/>
                  <a:uFillTx/>
                  <a:cs typeface="+mn-ea"/>
                  <a:sym typeface="+mn-lt"/>
                </a:rPr>
                <a:t>k</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30" name="Text Box 225">
              <a:extLst>
                <a:ext uri="{FF2B5EF4-FFF2-40B4-BE49-F238E27FC236}">
                  <a16:creationId xmlns:a16="http://schemas.microsoft.com/office/drawing/2014/main" xmlns="" id="{DEF44045-3857-4A4F-AE23-2452CC74B4FB}"/>
                </a:ext>
              </a:extLst>
            </p:cNvPr>
            <p:cNvSpPr txBox="1">
              <a:spLocks noChangeArrowheads="1"/>
            </p:cNvSpPr>
            <p:nvPr/>
          </p:nvSpPr>
          <p:spPr bwMode="auto">
            <a:xfrm>
              <a:off x="4774687" y="198276"/>
              <a:ext cx="45711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D</a:t>
              </a:r>
              <a:r>
                <a:rPr kumimoji="0" lang="en-US" sz="2000" b="1" i="0" u="none" strike="noStrike" kern="100" cap="none" spc="0" normalizeH="0" baseline="-25000" noProof="0">
                  <a:ln>
                    <a:noFill/>
                  </a:ln>
                  <a:solidFill>
                    <a:sysClr val="windowText" lastClr="000000"/>
                  </a:solidFill>
                  <a:effectLst/>
                  <a:uLnTx/>
                  <a:uFillTx/>
                  <a:cs typeface="+mn-ea"/>
                  <a:sym typeface="+mn-lt"/>
                </a:rPr>
                <a:t>1</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31" name="Text Box 226">
              <a:extLst>
                <a:ext uri="{FF2B5EF4-FFF2-40B4-BE49-F238E27FC236}">
                  <a16:creationId xmlns:a16="http://schemas.microsoft.com/office/drawing/2014/main" xmlns="" id="{7160DFA9-4860-456F-9AE7-ADBCFDE08CBE}"/>
                </a:ext>
              </a:extLst>
            </p:cNvPr>
            <p:cNvSpPr txBox="1">
              <a:spLocks noChangeArrowheads="1"/>
            </p:cNvSpPr>
            <p:nvPr/>
          </p:nvSpPr>
          <p:spPr bwMode="auto">
            <a:xfrm>
              <a:off x="4774687" y="891514"/>
              <a:ext cx="45638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D</a:t>
              </a:r>
              <a:r>
                <a:rPr kumimoji="0" lang="en-US" sz="2000" b="1" i="0" u="none" strike="noStrike" kern="100" cap="none" spc="0" normalizeH="0" baseline="-25000" noProof="0">
                  <a:ln>
                    <a:noFill/>
                  </a:ln>
                  <a:solidFill>
                    <a:sysClr val="windowText" lastClr="000000"/>
                  </a:solidFill>
                  <a:effectLst/>
                  <a:uLnTx/>
                  <a:uFillTx/>
                  <a:cs typeface="+mn-ea"/>
                  <a:sym typeface="+mn-lt"/>
                </a:rPr>
                <a:t>2</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132" name="Text Box 227">
              <a:extLst>
                <a:ext uri="{FF2B5EF4-FFF2-40B4-BE49-F238E27FC236}">
                  <a16:creationId xmlns:a16="http://schemas.microsoft.com/office/drawing/2014/main" xmlns="" id="{3CEB6FF3-992F-432A-8FE8-F8C477C2E809}"/>
                </a:ext>
              </a:extLst>
            </p:cNvPr>
            <p:cNvSpPr txBox="1">
              <a:spLocks noChangeArrowheads="1"/>
            </p:cNvSpPr>
            <p:nvPr/>
          </p:nvSpPr>
          <p:spPr bwMode="auto">
            <a:xfrm>
              <a:off x="4762500" y="2377128"/>
              <a:ext cx="478790" cy="29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D</a:t>
              </a:r>
              <a:r>
                <a:rPr kumimoji="0" lang="en-US" sz="2000" b="1" i="0" u="none" strike="noStrike" kern="100" cap="none" spc="0" normalizeH="0" baseline="-25000" noProof="0">
                  <a:ln>
                    <a:noFill/>
                  </a:ln>
                  <a:solidFill>
                    <a:sysClr val="windowText" lastClr="000000"/>
                  </a:solidFill>
                  <a:effectLst/>
                  <a:uLnTx/>
                  <a:uFillTx/>
                  <a:cs typeface="+mn-ea"/>
                  <a:sym typeface="+mn-lt"/>
                </a:rPr>
                <a:t>m</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cxnSp>
          <p:nvCxnSpPr>
            <p:cNvPr id="133" name="Line 228">
              <a:extLst>
                <a:ext uri="{FF2B5EF4-FFF2-40B4-BE49-F238E27FC236}">
                  <a16:creationId xmlns:a16="http://schemas.microsoft.com/office/drawing/2014/main" xmlns="" id="{5CD9CC79-B183-45E6-8C80-04EB6DB92E22}"/>
                </a:ext>
              </a:extLst>
            </p:cNvPr>
            <p:cNvCxnSpPr>
              <a:cxnSpLocks noChangeShapeType="1"/>
            </p:cNvCxnSpPr>
            <p:nvPr/>
          </p:nvCxnSpPr>
          <p:spPr bwMode="auto">
            <a:xfrm flipV="1">
              <a:off x="651205" y="198276"/>
              <a:ext cx="1533436" cy="188216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4" name="Line 229">
              <a:extLst>
                <a:ext uri="{FF2B5EF4-FFF2-40B4-BE49-F238E27FC236}">
                  <a16:creationId xmlns:a16="http://schemas.microsoft.com/office/drawing/2014/main" xmlns="" id="{9A75A9BE-ED1B-4D22-81D3-7BAAF3116633}"/>
                </a:ext>
              </a:extLst>
            </p:cNvPr>
            <p:cNvCxnSpPr>
              <a:cxnSpLocks noChangeShapeType="1"/>
            </p:cNvCxnSpPr>
            <p:nvPr/>
          </p:nvCxnSpPr>
          <p:spPr bwMode="auto">
            <a:xfrm flipV="1">
              <a:off x="651205" y="891514"/>
              <a:ext cx="1533436" cy="12873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5" name="Line 230">
              <a:extLst>
                <a:ext uri="{FF2B5EF4-FFF2-40B4-BE49-F238E27FC236}">
                  <a16:creationId xmlns:a16="http://schemas.microsoft.com/office/drawing/2014/main" xmlns="" id="{670214F5-F31B-4D1C-A08A-2A2BBB688ABC}"/>
                </a:ext>
              </a:extLst>
            </p:cNvPr>
            <p:cNvCxnSpPr>
              <a:cxnSpLocks noChangeShapeType="1"/>
            </p:cNvCxnSpPr>
            <p:nvPr/>
          </p:nvCxnSpPr>
          <p:spPr bwMode="auto">
            <a:xfrm>
              <a:off x="717654" y="2178851"/>
              <a:ext cx="1466987" cy="3965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6" name="Line 231">
              <a:extLst>
                <a:ext uri="{FF2B5EF4-FFF2-40B4-BE49-F238E27FC236}">
                  <a16:creationId xmlns:a16="http://schemas.microsoft.com/office/drawing/2014/main" xmlns="" id="{BB97379B-CFC1-44D2-9A25-0EACAEACB5FA}"/>
                </a:ext>
              </a:extLst>
            </p:cNvPr>
            <p:cNvCxnSpPr>
              <a:cxnSpLocks noChangeShapeType="1"/>
            </p:cNvCxnSpPr>
            <p:nvPr/>
          </p:nvCxnSpPr>
          <p:spPr bwMode="auto">
            <a:xfrm flipV="1">
              <a:off x="2517616" y="1188928"/>
              <a:ext cx="1867141" cy="138647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7" name="Line 232">
              <a:extLst>
                <a:ext uri="{FF2B5EF4-FFF2-40B4-BE49-F238E27FC236}">
                  <a16:creationId xmlns:a16="http://schemas.microsoft.com/office/drawing/2014/main" xmlns="" id="{6D623CDA-2873-4585-9F3C-1225C6538CF3}"/>
                </a:ext>
              </a:extLst>
            </p:cNvPr>
            <p:cNvCxnSpPr>
              <a:cxnSpLocks noChangeShapeType="1"/>
            </p:cNvCxnSpPr>
            <p:nvPr/>
          </p:nvCxnSpPr>
          <p:spPr bwMode="auto">
            <a:xfrm flipV="1">
              <a:off x="2517616" y="2476266"/>
              <a:ext cx="1933590" cy="9913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8" name="Line 233">
              <a:extLst>
                <a:ext uri="{FF2B5EF4-FFF2-40B4-BE49-F238E27FC236}">
                  <a16:creationId xmlns:a16="http://schemas.microsoft.com/office/drawing/2014/main" xmlns="" id="{71888D6C-823A-4F5F-8AE9-44B37EC02096}"/>
                </a:ext>
              </a:extLst>
            </p:cNvPr>
            <p:cNvCxnSpPr>
              <a:cxnSpLocks noChangeShapeType="1"/>
            </p:cNvCxnSpPr>
            <p:nvPr/>
          </p:nvCxnSpPr>
          <p:spPr bwMode="auto">
            <a:xfrm flipV="1">
              <a:off x="717654" y="1584752"/>
              <a:ext cx="1466987" cy="59482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9" name="Line 234">
              <a:extLst>
                <a:ext uri="{FF2B5EF4-FFF2-40B4-BE49-F238E27FC236}">
                  <a16:creationId xmlns:a16="http://schemas.microsoft.com/office/drawing/2014/main" xmlns="" id="{76BC8399-2BF5-4E44-9270-F1A6624F5364}"/>
                </a:ext>
              </a:extLst>
            </p:cNvPr>
            <p:cNvCxnSpPr>
              <a:cxnSpLocks noChangeShapeType="1"/>
            </p:cNvCxnSpPr>
            <p:nvPr/>
          </p:nvCxnSpPr>
          <p:spPr bwMode="auto">
            <a:xfrm>
              <a:off x="584026" y="297414"/>
              <a:ext cx="1533436" cy="217885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0" name="Line 235">
              <a:extLst>
                <a:ext uri="{FF2B5EF4-FFF2-40B4-BE49-F238E27FC236}">
                  <a16:creationId xmlns:a16="http://schemas.microsoft.com/office/drawing/2014/main" xmlns="" id="{C73EA15D-39A4-43E6-BF97-8A492744F016}"/>
                </a:ext>
              </a:extLst>
            </p:cNvPr>
            <p:cNvCxnSpPr>
              <a:cxnSpLocks noChangeShapeType="1"/>
            </p:cNvCxnSpPr>
            <p:nvPr/>
          </p:nvCxnSpPr>
          <p:spPr bwMode="auto">
            <a:xfrm>
              <a:off x="517577" y="891514"/>
              <a:ext cx="1533436" cy="158475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1" name="Line 236">
              <a:extLst>
                <a:ext uri="{FF2B5EF4-FFF2-40B4-BE49-F238E27FC236}">
                  <a16:creationId xmlns:a16="http://schemas.microsoft.com/office/drawing/2014/main" xmlns="" id="{0F76ABE4-3DDF-4919-B57E-FC65D0E0AC57}"/>
                </a:ext>
              </a:extLst>
            </p:cNvPr>
            <p:cNvCxnSpPr>
              <a:cxnSpLocks noChangeShapeType="1"/>
            </p:cNvCxnSpPr>
            <p:nvPr/>
          </p:nvCxnSpPr>
          <p:spPr bwMode="auto">
            <a:xfrm flipV="1">
              <a:off x="2451167" y="494962"/>
              <a:ext cx="1933590" cy="208044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2" name="Line 237">
              <a:extLst>
                <a:ext uri="{FF2B5EF4-FFF2-40B4-BE49-F238E27FC236}">
                  <a16:creationId xmlns:a16="http://schemas.microsoft.com/office/drawing/2014/main" xmlns="" id="{FEB50D7A-F58D-46EB-981C-670F87A591BF}"/>
                </a:ext>
              </a:extLst>
            </p:cNvPr>
            <p:cNvCxnSpPr>
              <a:cxnSpLocks noChangeShapeType="1"/>
            </p:cNvCxnSpPr>
            <p:nvPr/>
          </p:nvCxnSpPr>
          <p:spPr bwMode="auto">
            <a:xfrm>
              <a:off x="2517616" y="1485614"/>
              <a:ext cx="1800692" cy="89151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890394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467544" y="908720"/>
            <a:ext cx="8136904" cy="3094565"/>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en-US" altLang="zh-CN" sz="2800" b="1" dirty="0">
                <a:solidFill>
                  <a:prstClr val="black"/>
                </a:solidFill>
                <a:cs typeface="+mn-ea"/>
                <a:sym typeface="+mn-lt"/>
              </a:rPr>
              <a:t>1</a:t>
            </a:r>
            <a:r>
              <a:rPr lang="zh-CN" altLang="en-US" sz="2800" b="1" dirty="0">
                <a:solidFill>
                  <a:prstClr val="black"/>
                </a:solidFill>
                <a:cs typeface="+mn-ea"/>
                <a:sym typeface="+mn-lt"/>
              </a:rPr>
              <a:t>）入点和出点</a:t>
            </a:r>
          </a:p>
          <a:p>
            <a:pPr lvl="0" indent="457200">
              <a:lnSpc>
                <a:spcPct val="150000"/>
              </a:lnSpc>
              <a:spcBef>
                <a:spcPts val="800"/>
              </a:spcBef>
              <a:spcAft>
                <a:spcPts val="800"/>
              </a:spcAft>
              <a:buClr>
                <a:srgbClr val="2DA2BF"/>
              </a:buClr>
              <a:buSzPct val="68000"/>
            </a:pPr>
            <a:r>
              <a:rPr lang="zh-CN" altLang="en-US" sz="2400" dirty="0">
                <a:solidFill>
                  <a:prstClr val="black"/>
                </a:solidFill>
                <a:cs typeface="+mn-ea"/>
                <a:sym typeface="+mn-lt"/>
              </a:rPr>
              <a:t>在网状模型中，物流做有向流动，从一个节点流向另一个节点。这些物流从某些节点补充流入，从某些节点分流流出。我们把这些物流进入的节点称为入点，把物流流出的节点称为出点。</a:t>
            </a:r>
            <a:endParaRPr lang="en-US" altLang="zh-CN" sz="2400" dirty="0">
              <a:solidFill>
                <a:prstClr val="black"/>
              </a:solidFill>
              <a:cs typeface="+mn-ea"/>
              <a:sym typeface="+mn-lt"/>
            </a:endParaRPr>
          </a:p>
        </p:txBody>
      </p:sp>
    </p:spTree>
    <p:extLst>
      <p:ext uri="{BB962C8B-B14F-4D97-AF65-F5344CB8AC3E}">
        <p14:creationId xmlns:p14="http://schemas.microsoft.com/office/powerpoint/2010/main" val="3737356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467544" y="908720"/>
            <a:ext cx="8136904" cy="3648563"/>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en-US" altLang="zh-CN" sz="2800" b="1" dirty="0">
                <a:solidFill>
                  <a:prstClr val="black"/>
                </a:solidFill>
                <a:cs typeface="+mn-ea"/>
                <a:sym typeface="+mn-lt"/>
              </a:rPr>
              <a:t>2</a:t>
            </a:r>
            <a:r>
              <a:rPr lang="zh-CN" altLang="en-US" sz="2800" b="1" dirty="0">
                <a:solidFill>
                  <a:prstClr val="black"/>
                </a:solidFill>
                <a:cs typeface="+mn-ea"/>
                <a:sym typeface="+mn-lt"/>
              </a:rPr>
              <a:t>）子网</a:t>
            </a:r>
          </a:p>
          <a:p>
            <a:pPr indent="457200">
              <a:lnSpc>
                <a:spcPct val="150000"/>
              </a:lnSpc>
              <a:spcBef>
                <a:spcPts val="800"/>
              </a:spcBef>
              <a:spcAft>
                <a:spcPts val="800"/>
              </a:spcAft>
              <a:buClr>
                <a:srgbClr val="2DA2BF"/>
              </a:buClr>
              <a:buSzPct val="68000"/>
            </a:pPr>
            <a:r>
              <a:rPr lang="zh-CN" altLang="en-US" sz="2400" dirty="0">
                <a:solidFill>
                  <a:prstClr val="black"/>
                </a:solidFill>
                <a:cs typeface="+mn-ea"/>
                <a:sym typeface="+mn-lt"/>
              </a:rPr>
              <a:t>有些厂家规模非常大，内部结构也非常复杂，与其他厂家相联系的只是其中一个部门，而且内部也存在着产品供应关系，用一个节点来表示这些复杂关系显然不行，这就需要将表示这个厂家的节点分解成很多相互联系的小节点，这些小节点构成一个网，称之为子网。</a:t>
            </a:r>
          </a:p>
        </p:txBody>
      </p:sp>
    </p:spTree>
    <p:extLst>
      <p:ext uri="{BB962C8B-B14F-4D97-AF65-F5344CB8AC3E}">
        <p14:creationId xmlns:p14="http://schemas.microsoft.com/office/powerpoint/2010/main" val="1311794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467544" y="908720"/>
            <a:ext cx="8136904" cy="2540567"/>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en-US" altLang="zh-CN" sz="2800" b="1" dirty="0">
                <a:solidFill>
                  <a:prstClr val="black"/>
                </a:solidFill>
                <a:cs typeface="+mn-ea"/>
                <a:sym typeface="+mn-lt"/>
              </a:rPr>
              <a:t>3</a:t>
            </a:r>
            <a:r>
              <a:rPr lang="zh-CN" altLang="en-US" sz="2800" b="1" dirty="0">
                <a:solidFill>
                  <a:prstClr val="black"/>
                </a:solidFill>
                <a:cs typeface="+mn-ea"/>
                <a:sym typeface="+mn-lt"/>
              </a:rPr>
              <a:t>）虚拟企业</a:t>
            </a:r>
          </a:p>
          <a:p>
            <a:pPr indent="457200">
              <a:lnSpc>
                <a:spcPct val="150000"/>
              </a:lnSpc>
              <a:spcBef>
                <a:spcPts val="800"/>
              </a:spcBef>
              <a:spcAft>
                <a:spcPts val="800"/>
              </a:spcAft>
              <a:buClr>
                <a:srgbClr val="2DA2BF"/>
              </a:buClr>
              <a:buSzPct val="68000"/>
            </a:pPr>
            <a:r>
              <a:rPr lang="zh-CN" altLang="en-US" sz="2400" dirty="0">
                <a:solidFill>
                  <a:prstClr val="black"/>
                </a:solidFill>
                <a:cs typeface="+mn-ea"/>
                <a:sym typeface="+mn-lt"/>
              </a:rPr>
              <a:t>可把供应链网上为了完成共同目标、通力合作、并实现各自利益的这样一些厂家形象地看成是一个厂家，这就是虚拟企业。</a:t>
            </a:r>
          </a:p>
        </p:txBody>
      </p:sp>
    </p:spTree>
    <p:extLst>
      <p:ext uri="{BB962C8B-B14F-4D97-AF65-F5344CB8AC3E}">
        <p14:creationId xmlns:p14="http://schemas.microsoft.com/office/powerpoint/2010/main" val="3178414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6">
            <a:extLst>
              <a:ext uri="{FF2B5EF4-FFF2-40B4-BE49-F238E27FC236}">
                <a16:creationId xmlns:a16="http://schemas.microsoft.com/office/drawing/2014/main" xmlns="" id="{B72F6CA0-5876-4BDF-B46A-87B3D92FCD23}"/>
              </a:ext>
            </a:extLst>
          </p:cNvPr>
          <p:cNvSpPr>
            <a:spLocks noChangeArrowheads="1"/>
          </p:cNvSpPr>
          <p:nvPr>
            <p:custDataLst>
              <p:tags r:id="rId2"/>
            </p:custDataLst>
          </p:nvPr>
        </p:nvSpPr>
        <p:spPr bwMode="auto">
          <a:xfrm>
            <a:off x="3805238" y="2690813"/>
            <a:ext cx="3870325"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3600" b="1" dirty="0">
                <a:solidFill>
                  <a:srgbClr val="FFFFFF"/>
                </a:solidFill>
                <a:latin typeface="微软雅黑" panose="020B0503020204020204" pitchFamily="34" charset="-122"/>
                <a:ea typeface="微软雅黑" panose="020B0503020204020204" pitchFamily="34" charset="-122"/>
              </a:rPr>
              <a:t>供应链的设计</a:t>
            </a:r>
            <a:endParaRPr lang="en-US" altLang="zh-CN" sz="3600" b="1" dirty="0">
              <a:solidFill>
                <a:srgbClr val="FFFFFF"/>
              </a:solidFill>
              <a:latin typeface="微软雅黑" panose="020B0503020204020204" pitchFamily="34" charset="-122"/>
              <a:ea typeface="微软雅黑" panose="020B0503020204020204" pitchFamily="34" charset="-122"/>
            </a:endParaRPr>
          </a:p>
        </p:txBody>
      </p:sp>
      <p:sp>
        <p:nvSpPr>
          <p:cNvPr id="5" name="任意多边形 4">
            <a:extLst>
              <a:ext uri="{FF2B5EF4-FFF2-40B4-BE49-F238E27FC236}">
                <a16:creationId xmlns:a16="http://schemas.microsoft.com/office/drawing/2014/main" xmlns="" id="{9FA4E9A8-1A19-4EC8-A75C-6AF4348BE4C6}"/>
              </a:ext>
            </a:extLst>
          </p:cNvPr>
          <p:cNvSpPr>
            <a:spLocks/>
          </p:cNvSpPr>
          <p:nvPr>
            <p:custDataLst>
              <p:tags r:id="rId3"/>
            </p:custDataLst>
          </p:nvPr>
        </p:nvSpPr>
        <p:spPr bwMode="auto">
          <a:xfrm>
            <a:off x="2332038" y="2868613"/>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6" name="任意多边形 5">
            <a:extLst>
              <a:ext uri="{FF2B5EF4-FFF2-40B4-BE49-F238E27FC236}">
                <a16:creationId xmlns:a16="http://schemas.microsoft.com/office/drawing/2014/main" xmlns="" id="{26CDBC58-5713-4102-AF73-7974B01AE49A}"/>
              </a:ext>
            </a:extLst>
          </p:cNvPr>
          <p:cNvSpPr>
            <a:spLocks/>
          </p:cNvSpPr>
          <p:nvPr>
            <p:custDataLst>
              <p:tags r:id="rId4"/>
            </p:custDataLst>
          </p:nvPr>
        </p:nvSpPr>
        <p:spPr bwMode="auto">
          <a:xfrm>
            <a:off x="3146425" y="2690813"/>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1">
            <a:extLst>
              <a:ext uri="{FF2B5EF4-FFF2-40B4-BE49-F238E27FC236}">
                <a16:creationId xmlns:a16="http://schemas.microsoft.com/office/drawing/2014/main" xmlns="" id="{4DA640AE-C9EE-4BC3-A00F-4A67F3C4D28D}"/>
              </a:ext>
            </a:extLst>
          </p:cNvPr>
          <p:cNvSpPr>
            <a:spLocks/>
          </p:cNvSpPr>
          <p:nvPr>
            <p:custDataLst>
              <p:tags r:id="rId5"/>
            </p:custDataLst>
          </p:nvPr>
        </p:nvSpPr>
        <p:spPr bwMode="auto">
          <a:xfrm>
            <a:off x="7675563" y="2690813"/>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54" name="Rectangle 12">
            <a:extLst>
              <a:ext uri="{FF2B5EF4-FFF2-40B4-BE49-F238E27FC236}">
                <a16:creationId xmlns:a16="http://schemas.microsoft.com/office/drawing/2014/main" xmlns="" id="{E1A4576C-BD6D-4D7B-A02D-6CCF4825164A}"/>
              </a:ext>
            </a:extLst>
          </p:cNvPr>
          <p:cNvSpPr>
            <a:spLocks noChangeArrowheads="1"/>
          </p:cNvSpPr>
          <p:nvPr>
            <p:custDataLst>
              <p:tags r:id="rId6"/>
            </p:custDataLst>
          </p:nvPr>
        </p:nvSpPr>
        <p:spPr bwMode="auto">
          <a:xfrm>
            <a:off x="8345488" y="2868613"/>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 name="任意多边形 15">
            <a:extLst>
              <a:ext uri="{FF2B5EF4-FFF2-40B4-BE49-F238E27FC236}">
                <a16:creationId xmlns:a16="http://schemas.microsoft.com/office/drawing/2014/main" xmlns="" id="{337C4B02-57D4-454C-B718-6A5E6C1FCC9F}"/>
              </a:ext>
            </a:extLst>
          </p:cNvPr>
          <p:cNvSpPr>
            <a:spLocks/>
          </p:cNvSpPr>
          <p:nvPr>
            <p:custDataLst>
              <p:tags r:id="rId7"/>
            </p:custDataLst>
          </p:nvPr>
        </p:nvSpPr>
        <p:spPr bwMode="auto">
          <a:xfrm>
            <a:off x="1100138" y="2093913"/>
            <a:ext cx="1458912" cy="2347912"/>
          </a:xfrm>
          <a:custGeom>
            <a:avLst/>
            <a:gdLst>
              <a:gd name="connsiteX0" fmla="*/ 696136 w 1459020"/>
              <a:gd name="connsiteY0" fmla="*/ 136 h 2346644"/>
              <a:gd name="connsiteX1" fmla="*/ 705102 w 1459020"/>
              <a:gd name="connsiteY1" fmla="*/ 507 h 2346644"/>
              <a:gd name="connsiteX2" fmla="*/ 1457486 w 1459020"/>
              <a:gd name="connsiteY2" fmla="*/ 666040 h 2346644"/>
              <a:gd name="connsiteX3" fmla="*/ 1401340 w 1459020"/>
              <a:gd name="connsiteY3" fmla="*/ 2075500 h 2346644"/>
              <a:gd name="connsiteX4" fmla="*/ 1390539 w 1459020"/>
              <a:gd name="connsiteY4" fmla="*/ 2346644 h 2346644"/>
              <a:gd name="connsiteX5" fmla="*/ 166328 w 1459020"/>
              <a:gd name="connsiteY5" fmla="*/ 2346644 h 2346644"/>
              <a:gd name="connsiteX6" fmla="*/ 103078 w 1459020"/>
              <a:gd name="connsiteY6" fmla="*/ 2315060 h 2346644"/>
              <a:gd name="connsiteX7" fmla="*/ 9502 w 1459020"/>
              <a:gd name="connsiteY7" fmla="*/ 2169862 h 2346644"/>
              <a:gd name="connsiteX8" fmla="*/ 9502 w 1459020"/>
              <a:gd name="connsiteY8" fmla="*/ 1762046 h 2346644"/>
              <a:gd name="connsiteX9" fmla="*/ 199727 w 1459020"/>
              <a:gd name="connsiteY9" fmla="*/ 1249444 h 2346644"/>
              <a:gd name="connsiteX10" fmla="*/ 9502 w 1459020"/>
              <a:gd name="connsiteY10" fmla="*/ 1028544 h 2346644"/>
              <a:gd name="connsiteX11" fmla="*/ 696136 w 1459020"/>
              <a:gd name="connsiteY11" fmla="*/ 136 h 234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9020" h="2346644">
                <a:moveTo>
                  <a:pt x="696136" y="136"/>
                </a:moveTo>
                <a:cubicBezTo>
                  <a:pt x="701974" y="286"/>
                  <a:pt x="705102" y="507"/>
                  <a:pt x="705102" y="507"/>
                </a:cubicBezTo>
                <a:cubicBezTo>
                  <a:pt x="1528465" y="6171"/>
                  <a:pt x="1457486" y="666040"/>
                  <a:pt x="1457486" y="666040"/>
                </a:cubicBezTo>
                <a:cubicBezTo>
                  <a:pt x="1457486" y="666040"/>
                  <a:pt x="1457486" y="666040"/>
                  <a:pt x="1401340" y="2075500"/>
                </a:cubicBezTo>
                <a:lnTo>
                  <a:pt x="1390539" y="2346644"/>
                </a:lnTo>
                <a:lnTo>
                  <a:pt x="166328" y="2346644"/>
                </a:lnTo>
                <a:lnTo>
                  <a:pt x="103078" y="2315060"/>
                </a:lnTo>
                <a:cubicBezTo>
                  <a:pt x="9502" y="2252833"/>
                  <a:pt x="9502" y="2169862"/>
                  <a:pt x="9502" y="2169862"/>
                </a:cubicBezTo>
                <a:cubicBezTo>
                  <a:pt x="9502" y="2169862"/>
                  <a:pt x="9502" y="2169862"/>
                  <a:pt x="9502" y="1762046"/>
                </a:cubicBezTo>
                <a:cubicBezTo>
                  <a:pt x="9502" y="1495833"/>
                  <a:pt x="199727" y="1249444"/>
                  <a:pt x="199727" y="1249444"/>
                </a:cubicBezTo>
                <a:cubicBezTo>
                  <a:pt x="32215" y="1195635"/>
                  <a:pt x="9502" y="1028544"/>
                  <a:pt x="9502" y="1028544"/>
                </a:cubicBezTo>
                <a:cubicBezTo>
                  <a:pt x="-88982" y="11659"/>
                  <a:pt x="608558" y="-2115"/>
                  <a:pt x="696136" y="136"/>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56" name="Freeform 6">
            <a:extLst>
              <a:ext uri="{FF2B5EF4-FFF2-40B4-BE49-F238E27FC236}">
                <a16:creationId xmlns:a16="http://schemas.microsoft.com/office/drawing/2014/main" xmlns="" id="{4F8BB61A-10E3-43A8-AF04-48110DF98036}"/>
              </a:ext>
            </a:extLst>
          </p:cNvPr>
          <p:cNvSpPr>
            <a:spLocks/>
          </p:cNvSpPr>
          <p:nvPr>
            <p:custDataLst>
              <p:tags r:id="rId8"/>
            </p:custDataLst>
          </p:nvPr>
        </p:nvSpPr>
        <p:spPr bwMode="auto">
          <a:xfrm>
            <a:off x="1368425" y="2341563"/>
            <a:ext cx="917575" cy="1911350"/>
          </a:xfrm>
          <a:custGeom>
            <a:avLst/>
            <a:gdLst>
              <a:gd name="T0" fmla="*/ 2147483646 w 323"/>
              <a:gd name="T1" fmla="*/ 2147483646 h 675"/>
              <a:gd name="T2" fmla="*/ 2147483646 w 323"/>
              <a:gd name="T3" fmla="*/ 2147483646 h 675"/>
              <a:gd name="T4" fmla="*/ 2147483646 w 323"/>
              <a:gd name="T5" fmla="*/ 2147483646 h 675"/>
              <a:gd name="T6" fmla="*/ 0 w 323"/>
              <a:gd name="T7" fmla="*/ 2147483646 h 675"/>
              <a:gd name="T8" fmla="*/ 0 w 323"/>
              <a:gd name="T9" fmla="*/ 2147483646 h 675"/>
              <a:gd name="T10" fmla="*/ 2147483646 w 323"/>
              <a:gd name="T11" fmla="*/ 0 h 675"/>
              <a:gd name="T12" fmla="*/ 2147483646 w 323"/>
              <a:gd name="T13" fmla="*/ 2147483646 h 675"/>
              <a:gd name="T14" fmla="*/ 2147483646 w 323"/>
              <a:gd name="T15" fmla="*/ 2147483646 h 675"/>
              <a:gd name="T16" fmla="*/ 2147483646 w 323"/>
              <a:gd name="T17" fmla="*/ 2147483646 h 675"/>
              <a:gd name="T18" fmla="*/ 2147483646 w 323"/>
              <a:gd name="T19" fmla="*/ 2147483646 h 675"/>
              <a:gd name="T20" fmla="*/ 0 w 323"/>
              <a:gd name="T21" fmla="*/ 2147483646 h 675"/>
              <a:gd name="T22" fmla="*/ 0 w 323"/>
              <a:gd name="T23" fmla="*/ 2147483646 h 675"/>
              <a:gd name="T24" fmla="*/ 2147483646 w 323"/>
              <a:gd name="T25" fmla="*/ 2147483646 h 675"/>
              <a:gd name="T26" fmla="*/ 2147483646 w 323"/>
              <a:gd name="T27" fmla="*/ 2147483646 h 6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3" h="675">
                <a:moveTo>
                  <a:pt x="159" y="95"/>
                </a:moveTo>
                <a:cubicBezTo>
                  <a:pt x="124" y="95"/>
                  <a:pt x="103" y="113"/>
                  <a:pt x="103" y="161"/>
                </a:cubicBezTo>
                <a:cubicBezTo>
                  <a:pt x="103" y="232"/>
                  <a:pt x="103" y="232"/>
                  <a:pt x="103" y="232"/>
                </a:cubicBezTo>
                <a:cubicBezTo>
                  <a:pt x="0" y="232"/>
                  <a:pt x="0" y="232"/>
                  <a:pt x="0" y="232"/>
                </a:cubicBezTo>
                <a:cubicBezTo>
                  <a:pt x="0" y="167"/>
                  <a:pt x="0" y="167"/>
                  <a:pt x="0" y="167"/>
                </a:cubicBezTo>
                <a:cubicBezTo>
                  <a:pt x="0" y="61"/>
                  <a:pt x="55" y="0"/>
                  <a:pt x="162" y="0"/>
                </a:cubicBezTo>
                <a:cubicBezTo>
                  <a:pt x="268" y="0"/>
                  <a:pt x="323" y="61"/>
                  <a:pt x="323" y="167"/>
                </a:cubicBezTo>
                <a:cubicBezTo>
                  <a:pt x="323" y="387"/>
                  <a:pt x="88" y="462"/>
                  <a:pt x="109" y="580"/>
                </a:cubicBezTo>
                <a:cubicBezTo>
                  <a:pt x="314" y="580"/>
                  <a:pt x="314" y="580"/>
                  <a:pt x="314" y="580"/>
                </a:cubicBezTo>
                <a:cubicBezTo>
                  <a:pt x="314" y="675"/>
                  <a:pt x="314" y="675"/>
                  <a:pt x="314" y="675"/>
                </a:cubicBezTo>
                <a:cubicBezTo>
                  <a:pt x="0" y="675"/>
                  <a:pt x="0" y="675"/>
                  <a:pt x="0" y="675"/>
                </a:cubicBezTo>
                <a:cubicBezTo>
                  <a:pt x="0" y="593"/>
                  <a:pt x="0" y="593"/>
                  <a:pt x="0" y="593"/>
                </a:cubicBezTo>
                <a:cubicBezTo>
                  <a:pt x="0" y="396"/>
                  <a:pt x="215" y="364"/>
                  <a:pt x="215" y="171"/>
                </a:cubicBezTo>
                <a:cubicBezTo>
                  <a:pt x="215" y="111"/>
                  <a:pt x="193" y="95"/>
                  <a:pt x="159"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ustDataLst>
      <p:tags r:id="rId1"/>
    </p:custDataLst>
    <p:extLst>
      <p:ext uri="{BB962C8B-B14F-4D97-AF65-F5344CB8AC3E}">
        <p14:creationId xmlns:p14="http://schemas.microsoft.com/office/powerpoint/2010/main" val="972481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0"/>
            <a:ext cx="8229600" cy="1143000"/>
          </a:xfrm>
        </p:spPr>
        <p:txBody>
          <a:bodyPr/>
          <a:lstStyle/>
          <a:p>
            <a:pPr algn="ctr"/>
            <a:r>
              <a:rPr lang="zh-CN" altLang="en-US" dirty="0">
                <a:solidFill>
                  <a:srgbClr val="0070C0"/>
                </a:solidFill>
                <a:effectLst/>
                <a:latin typeface="+mn-lt"/>
                <a:ea typeface="+mn-ea"/>
                <a:cs typeface="+mn-ea"/>
                <a:sym typeface="+mn-lt"/>
              </a:rPr>
              <a:t>单元</a:t>
            </a:r>
            <a:r>
              <a:rPr lang="en-US" altLang="zh-CN" dirty="0">
                <a:solidFill>
                  <a:srgbClr val="0070C0"/>
                </a:solidFill>
                <a:effectLst/>
                <a:latin typeface="+mn-lt"/>
                <a:ea typeface="+mn-ea"/>
                <a:cs typeface="+mn-ea"/>
                <a:sym typeface="+mn-lt"/>
              </a:rPr>
              <a:t>2  </a:t>
            </a:r>
            <a:r>
              <a:rPr lang="zh-CN" altLang="en-US" dirty="0">
                <a:solidFill>
                  <a:srgbClr val="0070C0"/>
                </a:solidFill>
                <a:effectLst/>
                <a:latin typeface="+mn-lt"/>
                <a:ea typeface="+mn-ea"/>
                <a:cs typeface="+mn-ea"/>
                <a:sym typeface="+mn-lt"/>
              </a:rPr>
              <a:t>供应链的设计</a:t>
            </a:r>
          </a:p>
        </p:txBody>
      </p:sp>
      <p:sp>
        <p:nvSpPr>
          <p:cNvPr id="2" name="内容占位符 1"/>
          <p:cNvSpPr>
            <a:spLocks noGrp="1"/>
          </p:cNvSpPr>
          <p:nvPr>
            <p:ph idx="1"/>
          </p:nvPr>
        </p:nvSpPr>
        <p:spPr>
          <a:xfrm>
            <a:off x="457200" y="1282031"/>
            <a:ext cx="8229600" cy="778818"/>
          </a:xfrm>
        </p:spPr>
        <p:txBody>
          <a:bodyPr>
            <a:normAutofit/>
          </a:bodyPr>
          <a:lstStyle/>
          <a:p>
            <a:pPr marL="109728" indent="0">
              <a:buNone/>
            </a:pPr>
            <a:r>
              <a:rPr lang="en-US" altLang="zh-CN" sz="3200" b="1" dirty="0">
                <a:solidFill>
                  <a:schemeClr val="tx1">
                    <a:lumMod val="50000"/>
                  </a:schemeClr>
                </a:solidFill>
                <a:cs typeface="+mn-ea"/>
                <a:sym typeface="+mn-lt"/>
              </a:rPr>
              <a:t>3.2.1 </a:t>
            </a:r>
            <a:r>
              <a:rPr lang="zh-CN" altLang="en-US" sz="3200" b="1" dirty="0">
                <a:solidFill>
                  <a:schemeClr val="tx1">
                    <a:lumMod val="50000"/>
                  </a:schemeClr>
                </a:solidFill>
                <a:cs typeface="+mn-ea"/>
                <a:sym typeface="+mn-lt"/>
              </a:rPr>
              <a:t>供应链设计的内容</a:t>
            </a:r>
            <a:endParaRPr lang="en-US" altLang="zh-CN" sz="3200" b="1" dirty="0">
              <a:solidFill>
                <a:schemeClr val="tx1">
                  <a:lumMod val="50000"/>
                </a:schemeClr>
              </a:solidFill>
              <a:cs typeface="+mn-ea"/>
              <a:sym typeface="+mn-lt"/>
            </a:endParaRPr>
          </a:p>
        </p:txBody>
      </p:sp>
      <p:grpSp>
        <p:nvGrpSpPr>
          <p:cNvPr id="35" name="144ecbe1-b9da-4c0e-bae8-b00cb955d28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FE99BEC-BDF9-45B1-AD90-58DF848FF4D4}"/>
              </a:ext>
            </a:extLst>
          </p:cNvPr>
          <p:cNvGrpSpPr>
            <a:grpSpLocks noChangeAspect="1"/>
          </p:cNvGrpSpPr>
          <p:nvPr>
            <p:custDataLst>
              <p:tags r:id="rId1"/>
            </p:custDataLst>
          </p:nvPr>
        </p:nvGrpSpPr>
        <p:grpSpPr>
          <a:xfrm>
            <a:off x="1499635" y="2543753"/>
            <a:ext cx="6292393" cy="2565285"/>
            <a:chOff x="1891316" y="1556792"/>
            <a:chExt cx="8389857" cy="3420380"/>
          </a:xfrm>
        </p:grpSpPr>
        <p:sp>
          <p:nvSpPr>
            <p:cNvPr id="36" name="išlïḋé">
              <a:extLst>
                <a:ext uri="{FF2B5EF4-FFF2-40B4-BE49-F238E27FC236}">
                  <a16:creationId xmlns:a16="http://schemas.microsoft.com/office/drawing/2014/main" xmlns="" id="{8211B8D1-B8DF-4BA7-8B74-F478B5CDA7B5}"/>
                </a:ext>
              </a:extLst>
            </p:cNvPr>
            <p:cNvSpPr/>
            <p:nvPr/>
          </p:nvSpPr>
          <p:spPr>
            <a:xfrm>
              <a:off x="1971108" y="1664804"/>
              <a:ext cx="2360696" cy="3312368"/>
            </a:xfrm>
            <a:prstGeom prst="rec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wrap="square" tIns="2160000" anchor="t" anchorCtr="1">
              <a:normAutofit fontScale="85000" lnSpcReduction="20000"/>
            </a:bodyPr>
            <a:lstStyle/>
            <a:p>
              <a:pPr algn="ctr">
                <a:lnSpc>
                  <a:spcPct val="120000"/>
                </a:lnSpc>
              </a:pPr>
              <a:r>
                <a:rPr lang="zh-CN" altLang="en-US" sz="1100" dirty="0">
                  <a:cs typeface="+mn-ea"/>
                  <a:sym typeface="+mn-lt"/>
                </a:rPr>
                <a:t>此部分内容作为文字排版占位显示 （建议使用主题字体）</a:t>
              </a:r>
            </a:p>
          </p:txBody>
        </p:sp>
        <p:sp>
          <p:nvSpPr>
            <p:cNvPr id="37" name="iṩḷîďe">
              <a:extLst>
                <a:ext uri="{FF2B5EF4-FFF2-40B4-BE49-F238E27FC236}">
                  <a16:creationId xmlns:a16="http://schemas.microsoft.com/office/drawing/2014/main" xmlns="" id="{06D5DECF-F432-4C83-9DD2-8BC1211DE5E7}"/>
                </a:ext>
              </a:extLst>
            </p:cNvPr>
            <p:cNvSpPr/>
            <p:nvPr/>
          </p:nvSpPr>
          <p:spPr>
            <a:xfrm rot="5400000">
              <a:off x="2179347" y="1268761"/>
              <a:ext cx="1944218" cy="252028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r>
                <a:rPr lang="zh-CN" altLang="en-US" dirty="0">
                  <a:cs typeface="+mn-ea"/>
                  <a:sym typeface="+mn-lt"/>
                </a:rPr>
                <a:t>标题文本预设</a:t>
              </a:r>
            </a:p>
          </p:txBody>
        </p:sp>
        <p:sp>
          <p:nvSpPr>
            <p:cNvPr id="38" name="íS1iḓê">
              <a:extLst>
                <a:ext uri="{FF2B5EF4-FFF2-40B4-BE49-F238E27FC236}">
                  <a16:creationId xmlns:a16="http://schemas.microsoft.com/office/drawing/2014/main" xmlns="" id="{1ED761C8-2406-466B-9ACF-219FD5FA6EF8}"/>
                </a:ext>
              </a:extLst>
            </p:cNvPr>
            <p:cNvSpPr/>
            <p:nvPr/>
          </p:nvSpPr>
          <p:spPr>
            <a:xfrm>
              <a:off x="4905896" y="1664804"/>
              <a:ext cx="2360696" cy="3312368"/>
            </a:xfrm>
            <a:prstGeom prst="rec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tIns="2160000" anchor="t" anchorCtr="1">
              <a:normAutofit fontScale="85000" lnSpcReduction="20000"/>
            </a:bodyPr>
            <a:lstStyle/>
            <a:p>
              <a:pPr algn="ctr">
                <a:lnSpc>
                  <a:spcPct val="120000"/>
                </a:lnSpc>
              </a:pPr>
              <a:r>
                <a:rPr lang="zh-CN" altLang="en-US" sz="1100">
                  <a:cs typeface="+mn-ea"/>
                  <a:sym typeface="+mn-lt"/>
                </a:rPr>
                <a:t>此部分内容作为文字排版占位显示 （建议使用主题字体）</a:t>
              </a:r>
            </a:p>
          </p:txBody>
        </p:sp>
        <p:sp>
          <p:nvSpPr>
            <p:cNvPr id="39" name="ïš1îḑe">
              <a:extLst>
                <a:ext uri="{FF2B5EF4-FFF2-40B4-BE49-F238E27FC236}">
                  <a16:creationId xmlns:a16="http://schemas.microsoft.com/office/drawing/2014/main" xmlns="" id="{2805EDCA-9DA7-40A1-8D58-4E09AA9211BA}"/>
                </a:ext>
              </a:extLst>
            </p:cNvPr>
            <p:cNvSpPr/>
            <p:nvPr/>
          </p:nvSpPr>
          <p:spPr>
            <a:xfrm rot="5400000">
              <a:off x="5114135" y="1268761"/>
              <a:ext cx="1944218" cy="252028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r>
                <a:rPr lang="zh-CN" altLang="en-US">
                  <a:cs typeface="+mn-ea"/>
                  <a:sym typeface="+mn-lt"/>
                </a:rPr>
                <a:t>标题文本预设</a:t>
              </a:r>
            </a:p>
          </p:txBody>
        </p:sp>
        <p:sp>
          <p:nvSpPr>
            <p:cNvPr id="40" name="ïṡ1ide">
              <a:extLst>
                <a:ext uri="{FF2B5EF4-FFF2-40B4-BE49-F238E27FC236}">
                  <a16:creationId xmlns:a16="http://schemas.microsoft.com/office/drawing/2014/main" xmlns="" id="{C80D2FC3-11ED-4F5D-897A-EC6463ED8EB7}"/>
                </a:ext>
              </a:extLst>
            </p:cNvPr>
            <p:cNvSpPr/>
            <p:nvPr/>
          </p:nvSpPr>
          <p:spPr>
            <a:xfrm>
              <a:off x="7840685" y="1664804"/>
              <a:ext cx="2360696" cy="3312368"/>
            </a:xfrm>
            <a:prstGeom prst="rec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wrap="square" tIns="2160000" anchor="t" anchorCtr="1">
              <a:normAutofit fontScale="85000" lnSpcReduction="20000"/>
            </a:bodyPr>
            <a:lstStyle/>
            <a:p>
              <a:pPr algn="ctr">
                <a:lnSpc>
                  <a:spcPct val="120000"/>
                </a:lnSpc>
              </a:pPr>
              <a:r>
                <a:rPr lang="zh-CN" altLang="en-US" sz="1100">
                  <a:cs typeface="+mn-ea"/>
                  <a:sym typeface="+mn-lt"/>
                </a:rPr>
                <a:t>此部分内容作为文字排版占位显示 （建议使用主题字体）</a:t>
              </a:r>
            </a:p>
          </p:txBody>
        </p:sp>
        <p:sp>
          <p:nvSpPr>
            <p:cNvPr id="41" name="íṣḻïḋê">
              <a:extLst>
                <a:ext uri="{FF2B5EF4-FFF2-40B4-BE49-F238E27FC236}">
                  <a16:creationId xmlns:a16="http://schemas.microsoft.com/office/drawing/2014/main" xmlns="" id="{FB8D19BC-DBB6-4AB8-9E14-4F9D3B35CF38}"/>
                </a:ext>
              </a:extLst>
            </p:cNvPr>
            <p:cNvSpPr/>
            <p:nvPr/>
          </p:nvSpPr>
          <p:spPr>
            <a:xfrm rot="5400000">
              <a:off x="8048924" y="1268761"/>
              <a:ext cx="1944218" cy="252028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r>
                <a:rPr lang="zh-CN" altLang="en-US">
                  <a:cs typeface="+mn-ea"/>
                  <a:sym typeface="+mn-lt"/>
                </a:rPr>
                <a:t>标题文本预设</a:t>
              </a:r>
            </a:p>
          </p:txBody>
        </p:sp>
        <p:sp>
          <p:nvSpPr>
            <p:cNvPr id="42" name="îS1îḍe">
              <a:extLst>
                <a:ext uri="{FF2B5EF4-FFF2-40B4-BE49-F238E27FC236}">
                  <a16:creationId xmlns:a16="http://schemas.microsoft.com/office/drawing/2014/main" xmlns="" id="{4A456883-782E-4E1D-BFA8-1914C1035977}"/>
                </a:ext>
              </a:extLst>
            </p:cNvPr>
            <p:cNvSpPr>
              <a:spLocks/>
            </p:cNvSpPr>
            <p:nvPr/>
          </p:nvSpPr>
          <p:spPr bwMode="auto">
            <a:xfrm>
              <a:off x="8704431" y="2363878"/>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cs typeface="+mn-ea"/>
                <a:sym typeface="+mn-lt"/>
              </a:endParaRPr>
            </a:p>
          </p:txBody>
        </p:sp>
        <p:sp>
          <p:nvSpPr>
            <p:cNvPr id="43" name="i$ḷïde">
              <a:extLst>
                <a:ext uri="{FF2B5EF4-FFF2-40B4-BE49-F238E27FC236}">
                  <a16:creationId xmlns:a16="http://schemas.microsoft.com/office/drawing/2014/main" xmlns="" id="{A2D31F24-6411-4871-A323-46F7326D0FC1}"/>
                </a:ext>
              </a:extLst>
            </p:cNvPr>
            <p:cNvSpPr>
              <a:spLocks/>
            </p:cNvSpPr>
            <p:nvPr/>
          </p:nvSpPr>
          <p:spPr bwMode="auto">
            <a:xfrm>
              <a:off x="2834854" y="2363878"/>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cs typeface="+mn-ea"/>
                <a:sym typeface="+mn-lt"/>
              </a:endParaRPr>
            </a:p>
          </p:txBody>
        </p:sp>
        <p:sp>
          <p:nvSpPr>
            <p:cNvPr id="44" name="îşliḑe">
              <a:extLst>
                <a:ext uri="{FF2B5EF4-FFF2-40B4-BE49-F238E27FC236}">
                  <a16:creationId xmlns:a16="http://schemas.microsoft.com/office/drawing/2014/main" xmlns="" id="{D72E0DC9-C255-463C-9551-039ABBD65D0A}"/>
                </a:ext>
              </a:extLst>
            </p:cNvPr>
            <p:cNvSpPr>
              <a:spLocks/>
            </p:cNvSpPr>
            <p:nvPr/>
          </p:nvSpPr>
          <p:spPr bwMode="auto">
            <a:xfrm>
              <a:off x="5780663" y="2364064"/>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cs typeface="+mn-ea"/>
                <a:sym typeface="+mn-lt"/>
              </a:endParaRPr>
            </a:p>
          </p:txBody>
        </p:sp>
      </p:grpSp>
      <p:grpSp>
        <p:nvGrpSpPr>
          <p:cNvPr id="45" name="041067ae-78c3-4471-940d-7ac8c13a9a1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E82F3DB-75D8-49F4-A2D2-BA48E82F3C44}"/>
              </a:ext>
            </a:extLst>
          </p:cNvPr>
          <p:cNvGrpSpPr>
            <a:grpSpLocks noChangeAspect="1"/>
          </p:cNvGrpSpPr>
          <p:nvPr>
            <p:custDataLst>
              <p:tags r:id="rId2"/>
            </p:custDataLst>
          </p:nvPr>
        </p:nvGrpSpPr>
        <p:grpSpPr>
          <a:xfrm>
            <a:off x="1547664" y="2492896"/>
            <a:ext cx="6196334" cy="2667000"/>
            <a:chOff x="1979612" y="2060848"/>
            <a:chExt cx="8261779" cy="3556000"/>
          </a:xfrm>
        </p:grpSpPr>
        <p:sp>
          <p:nvSpPr>
            <p:cNvPr id="46" name="îṣliḓê">
              <a:extLst>
                <a:ext uri="{FF2B5EF4-FFF2-40B4-BE49-F238E27FC236}">
                  <a16:creationId xmlns:a16="http://schemas.microsoft.com/office/drawing/2014/main" xmlns="" id="{A9F9979B-5351-4969-99BB-0FE5AE28B8B4}"/>
                </a:ext>
              </a:extLst>
            </p:cNvPr>
            <p:cNvSpPr/>
            <p:nvPr/>
          </p:nvSpPr>
          <p:spPr>
            <a:xfrm>
              <a:off x="7963857" y="2060848"/>
              <a:ext cx="2277534" cy="3556000"/>
            </a:xfrm>
            <a:prstGeom prst="roundRect">
              <a:avLst>
                <a:gd name="adj" fmla="val 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7" name="îşľîdè">
              <a:extLst>
                <a:ext uri="{FF2B5EF4-FFF2-40B4-BE49-F238E27FC236}">
                  <a16:creationId xmlns:a16="http://schemas.microsoft.com/office/drawing/2014/main" xmlns="" id="{901D96C4-E5B8-4637-ABD8-3732BD5B027B}"/>
                </a:ext>
              </a:extLst>
            </p:cNvPr>
            <p:cNvSpPr/>
            <p:nvPr/>
          </p:nvSpPr>
          <p:spPr>
            <a:xfrm>
              <a:off x="4947707" y="2060848"/>
              <a:ext cx="2277534" cy="3556000"/>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8" name="iśḷíḍé">
              <a:extLst>
                <a:ext uri="{FF2B5EF4-FFF2-40B4-BE49-F238E27FC236}">
                  <a16:creationId xmlns:a16="http://schemas.microsoft.com/office/drawing/2014/main" xmlns="" id="{68B07FDB-1E8A-41E9-B881-3F7763BE712E}"/>
                </a:ext>
              </a:extLst>
            </p:cNvPr>
            <p:cNvSpPr/>
            <p:nvPr/>
          </p:nvSpPr>
          <p:spPr>
            <a:xfrm>
              <a:off x="1979612" y="2060848"/>
              <a:ext cx="2277534" cy="3556000"/>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9" name="î$ľïḑè">
              <a:extLst>
                <a:ext uri="{FF2B5EF4-FFF2-40B4-BE49-F238E27FC236}">
                  <a16:creationId xmlns:a16="http://schemas.microsoft.com/office/drawing/2014/main" xmlns="" id="{A64A4689-9E11-4DD0-82F1-AC2122D06FD0}"/>
                </a:ext>
              </a:extLst>
            </p:cNvPr>
            <p:cNvSpPr/>
            <p:nvPr/>
          </p:nvSpPr>
          <p:spPr bwMode="auto">
            <a:xfrm>
              <a:off x="2088885" y="3676961"/>
              <a:ext cx="2068513" cy="1337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lnSpc>
                  <a:spcPct val="150000"/>
                </a:lnSpc>
                <a:defRPr/>
              </a:pPr>
              <a:r>
                <a:rPr lang="zh-CN" altLang="en-US" sz="2400" b="1" dirty="0">
                  <a:solidFill>
                    <a:schemeClr val="tx2"/>
                  </a:solidFill>
                  <a:cs typeface="+mn-ea"/>
                  <a:sym typeface="+mn-lt"/>
                </a:rPr>
                <a:t>网络结构</a:t>
              </a:r>
              <a:endParaRPr lang="en-US" altLang="zh-CN" sz="2400" b="1" dirty="0">
                <a:solidFill>
                  <a:schemeClr val="tx2"/>
                </a:solidFill>
                <a:cs typeface="+mn-ea"/>
                <a:sym typeface="+mn-lt"/>
              </a:endParaRPr>
            </a:p>
            <a:p>
              <a:pPr algn="ctr">
                <a:lnSpc>
                  <a:spcPct val="150000"/>
                </a:lnSpc>
                <a:defRPr/>
              </a:pPr>
              <a:r>
                <a:rPr lang="zh-CN" altLang="en-US" sz="2400" b="1" dirty="0">
                  <a:solidFill>
                    <a:schemeClr val="tx2"/>
                  </a:solidFill>
                  <a:cs typeface="+mn-ea"/>
                  <a:sym typeface="+mn-lt"/>
                </a:rPr>
                <a:t>设计</a:t>
              </a:r>
            </a:p>
          </p:txBody>
        </p:sp>
        <p:sp>
          <p:nvSpPr>
            <p:cNvPr id="52" name="îṩlíďé">
              <a:extLst>
                <a:ext uri="{FF2B5EF4-FFF2-40B4-BE49-F238E27FC236}">
                  <a16:creationId xmlns:a16="http://schemas.microsoft.com/office/drawing/2014/main" xmlns="" id="{67A4E8FD-E53C-4D3A-ADDD-EB4E92FC2C69}"/>
                </a:ext>
              </a:extLst>
            </p:cNvPr>
            <p:cNvSpPr>
              <a:spLocks/>
            </p:cNvSpPr>
            <p:nvPr/>
          </p:nvSpPr>
          <p:spPr bwMode="auto">
            <a:xfrm>
              <a:off x="8800310" y="2301311"/>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cs typeface="+mn-ea"/>
                <a:sym typeface="+mn-lt"/>
              </a:endParaRPr>
            </a:p>
          </p:txBody>
        </p:sp>
        <p:sp>
          <p:nvSpPr>
            <p:cNvPr id="53" name="ïṩ1íḑé">
              <a:extLst>
                <a:ext uri="{FF2B5EF4-FFF2-40B4-BE49-F238E27FC236}">
                  <a16:creationId xmlns:a16="http://schemas.microsoft.com/office/drawing/2014/main" xmlns="" id="{D468C570-4AB3-4D8A-B73E-7EAF6E471EEE}"/>
                </a:ext>
              </a:extLst>
            </p:cNvPr>
            <p:cNvSpPr>
              <a:spLocks/>
            </p:cNvSpPr>
            <p:nvPr/>
          </p:nvSpPr>
          <p:spPr bwMode="auto">
            <a:xfrm>
              <a:off x="2806539" y="2301311"/>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cs typeface="+mn-ea"/>
                <a:sym typeface="+mn-lt"/>
              </a:endParaRPr>
            </a:p>
          </p:txBody>
        </p:sp>
        <p:sp>
          <p:nvSpPr>
            <p:cNvPr id="54" name="íṩļîḍè">
              <a:extLst>
                <a:ext uri="{FF2B5EF4-FFF2-40B4-BE49-F238E27FC236}">
                  <a16:creationId xmlns:a16="http://schemas.microsoft.com/office/drawing/2014/main" xmlns="" id="{EA53ABF8-93F1-475F-B38B-6632D434F0A3}"/>
                </a:ext>
              </a:extLst>
            </p:cNvPr>
            <p:cNvSpPr>
              <a:spLocks/>
            </p:cNvSpPr>
            <p:nvPr/>
          </p:nvSpPr>
          <p:spPr bwMode="auto">
            <a:xfrm>
              <a:off x="5784160" y="2301311"/>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cs typeface="+mn-ea"/>
                <a:sym typeface="+mn-lt"/>
              </a:endParaRPr>
            </a:p>
          </p:txBody>
        </p:sp>
      </p:grpSp>
      <p:sp>
        <p:nvSpPr>
          <p:cNvPr id="63" name="î$ľïḑè">
            <a:extLst>
              <a:ext uri="{FF2B5EF4-FFF2-40B4-BE49-F238E27FC236}">
                <a16:creationId xmlns:a16="http://schemas.microsoft.com/office/drawing/2014/main" xmlns="" id="{2D547933-2EA0-4C9E-B704-44532E57244E}"/>
              </a:ext>
            </a:extLst>
          </p:cNvPr>
          <p:cNvSpPr/>
          <p:nvPr/>
        </p:nvSpPr>
        <p:spPr bwMode="auto">
          <a:xfrm>
            <a:off x="3835740" y="3704981"/>
            <a:ext cx="1551385" cy="10032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lnSpc>
                <a:spcPct val="150000"/>
              </a:lnSpc>
              <a:defRPr/>
            </a:pPr>
            <a:r>
              <a:rPr lang="zh-CN" altLang="en-US" sz="2400" b="1" dirty="0">
                <a:solidFill>
                  <a:schemeClr val="tx2"/>
                </a:solidFill>
                <a:cs typeface="+mn-ea"/>
                <a:sym typeface="+mn-lt"/>
              </a:rPr>
              <a:t>成员及合作</a:t>
            </a:r>
            <a:endParaRPr lang="en-US" altLang="zh-CN" sz="2400" b="1" dirty="0">
              <a:solidFill>
                <a:schemeClr val="tx2"/>
              </a:solidFill>
              <a:cs typeface="+mn-ea"/>
              <a:sym typeface="+mn-lt"/>
            </a:endParaRPr>
          </a:p>
          <a:p>
            <a:pPr algn="ctr">
              <a:lnSpc>
                <a:spcPct val="150000"/>
              </a:lnSpc>
              <a:defRPr/>
            </a:pPr>
            <a:r>
              <a:rPr lang="zh-CN" altLang="en-US" sz="2400" b="1" dirty="0">
                <a:solidFill>
                  <a:schemeClr val="tx2"/>
                </a:solidFill>
                <a:cs typeface="+mn-ea"/>
                <a:sym typeface="+mn-lt"/>
              </a:rPr>
              <a:t>伙伴选择</a:t>
            </a:r>
          </a:p>
        </p:txBody>
      </p:sp>
      <p:sp>
        <p:nvSpPr>
          <p:cNvPr id="64" name="î$ľïḑè">
            <a:extLst>
              <a:ext uri="{FF2B5EF4-FFF2-40B4-BE49-F238E27FC236}">
                <a16:creationId xmlns:a16="http://schemas.microsoft.com/office/drawing/2014/main" xmlns="" id="{E772FF22-014D-4D54-B9E4-5F06560B75E6}"/>
              </a:ext>
            </a:extLst>
          </p:cNvPr>
          <p:cNvSpPr/>
          <p:nvPr/>
        </p:nvSpPr>
        <p:spPr bwMode="auto">
          <a:xfrm>
            <a:off x="6095692" y="3704981"/>
            <a:ext cx="1551385" cy="10032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lnSpc>
                <a:spcPct val="150000"/>
              </a:lnSpc>
              <a:defRPr/>
            </a:pPr>
            <a:r>
              <a:rPr lang="zh-CN" altLang="en-US" sz="2400" b="1" dirty="0">
                <a:solidFill>
                  <a:schemeClr val="tx2"/>
                </a:solidFill>
                <a:cs typeface="+mn-ea"/>
                <a:sym typeface="+mn-lt"/>
              </a:rPr>
              <a:t>运行基本</a:t>
            </a:r>
            <a:endParaRPr lang="en-US" altLang="zh-CN" sz="2400" b="1" dirty="0">
              <a:solidFill>
                <a:schemeClr val="tx2"/>
              </a:solidFill>
              <a:cs typeface="+mn-ea"/>
              <a:sym typeface="+mn-lt"/>
            </a:endParaRPr>
          </a:p>
          <a:p>
            <a:pPr algn="ctr">
              <a:lnSpc>
                <a:spcPct val="150000"/>
              </a:lnSpc>
              <a:defRPr/>
            </a:pPr>
            <a:r>
              <a:rPr lang="zh-CN" altLang="en-US" sz="2400" b="1" dirty="0">
                <a:solidFill>
                  <a:schemeClr val="tx2"/>
                </a:solidFill>
                <a:cs typeface="+mn-ea"/>
                <a:sym typeface="+mn-lt"/>
              </a:rPr>
              <a:t>规则制定</a:t>
            </a:r>
          </a:p>
        </p:txBody>
      </p:sp>
    </p:spTree>
    <p:extLst>
      <p:ext uri="{BB962C8B-B14F-4D97-AF65-F5344CB8AC3E}">
        <p14:creationId xmlns:p14="http://schemas.microsoft.com/office/powerpoint/2010/main" val="1654422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Other_1"/>
          <p:cNvSpPr>
            <a:spLocks noChangeAspect="1"/>
          </p:cNvSpPr>
          <p:nvPr>
            <p:custDataLst>
              <p:tags r:id="rId2"/>
            </p:custDataLst>
          </p:nvPr>
        </p:nvSpPr>
        <p:spPr>
          <a:xfrm>
            <a:off x="1312863" y="42116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32" name="MH_Other_2"/>
          <p:cNvSpPr>
            <a:spLocks noChangeAspect="1"/>
          </p:cNvSpPr>
          <p:nvPr>
            <p:custDataLst>
              <p:tags r:id="rId3"/>
            </p:custDataLst>
          </p:nvPr>
        </p:nvSpPr>
        <p:spPr>
          <a:xfrm>
            <a:off x="1312752" y="4211374"/>
            <a:ext cx="1461458" cy="1461458"/>
          </a:xfrm>
          <a:prstGeom prst="ellipse">
            <a:avLst/>
          </a:prstGeom>
          <a:solidFill>
            <a:schemeClr val="accent3"/>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33" name="MH_Other_3"/>
          <p:cNvSpPr>
            <a:spLocks noChangeAspect="1"/>
          </p:cNvSpPr>
          <p:nvPr>
            <p:custDataLst>
              <p:tags r:id="rId4"/>
            </p:custDataLst>
          </p:nvPr>
        </p:nvSpPr>
        <p:spPr>
          <a:xfrm>
            <a:off x="1475136" y="437375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34" name="MH_Other_4"/>
          <p:cNvSpPr/>
          <p:nvPr>
            <p:custDataLst>
              <p:tags r:id="rId5"/>
            </p:custDataLst>
          </p:nvPr>
        </p:nvSpPr>
        <p:spPr>
          <a:xfrm>
            <a:off x="1994293" y="448742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35" name="MH_Other_5"/>
          <p:cNvSpPr>
            <a:spLocks noChangeAspect="1"/>
          </p:cNvSpPr>
          <p:nvPr>
            <p:custDataLst>
              <p:tags r:id="rId6"/>
            </p:custDataLst>
          </p:nvPr>
        </p:nvSpPr>
        <p:spPr>
          <a:xfrm>
            <a:off x="1588805" y="448742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2000" kern="0">
                <a:solidFill>
                  <a:srgbClr val="5F5F5F"/>
                </a:solidFill>
                <a:latin typeface="+mn-lt"/>
                <a:ea typeface="+mn-ea"/>
              </a:rPr>
              <a:t>03</a:t>
            </a:r>
            <a:endParaRPr lang="zh-CN" altLang="en-US" sz="2000" kern="0">
              <a:solidFill>
                <a:srgbClr val="5F5F5F"/>
              </a:solidFill>
              <a:latin typeface="+mn-lt"/>
              <a:ea typeface="+mn-ea"/>
            </a:endParaRPr>
          </a:p>
        </p:txBody>
      </p:sp>
      <p:sp>
        <p:nvSpPr>
          <p:cNvPr id="51216" name="MH_SubTitle_3"/>
          <p:cNvSpPr txBox="1">
            <a:spLocks noChangeArrowheads="1"/>
          </p:cNvSpPr>
          <p:nvPr>
            <p:custDataLst>
              <p:tags r:id="rId7"/>
            </p:custDataLst>
          </p:nvPr>
        </p:nvSpPr>
        <p:spPr bwMode="auto">
          <a:xfrm>
            <a:off x="2443162" y="4503738"/>
            <a:ext cx="2280281"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2000" dirty="0">
                <a:solidFill>
                  <a:srgbClr val="3B3B3B"/>
                </a:solidFill>
                <a:latin typeface="+mn-lt"/>
                <a:ea typeface="+mn-ea"/>
              </a:rPr>
              <a:t>供应链设计与企业业务流程再造的关系</a:t>
            </a:r>
          </a:p>
        </p:txBody>
      </p:sp>
      <p:sp>
        <p:nvSpPr>
          <p:cNvPr id="38" name="MH_Other_6"/>
          <p:cNvSpPr>
            <a:spLocks noChangeAspect="1"/>
          </p:cNvSpPr>
          <p:nvPr>
            <p:custDataLst>
              <p:tags r:id="rId8"/>
            </p:custDataLst>
          </p:nvPr>
        </p:nvSpPr>
        <p:spPr>
          <a:xfrm>
            <a:off x="4946650" y="42116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39" name="MH_Other_7"/>
          <p:cNvSpPr>
            <a:spLocks noChangeAspect="1"/>
          </p:cNvSpPr>
          <p:nvPr>
            <p:custDataLst>
              <p:tags r:id="rId9"/>
            </p:custDataLst>
          </p:nvPr>
        </p:nvSpPr>
        <p:spPr>
          <a:xfrm>
            <a:off x="4946822" y="4211374"/>
            <a:ext cx="1461458" cy="1461458"/>
          </a:xfrm>
          <a:prstGeom prst="ellipse">
            <a:avLst/>
          </a:prstGeom>
          <a:solidFill>
            <a:schemeClr val="accent4"/>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40" name="MH_Other_8"/>
          <p:cNvSpPr>
            <a:spLocks noChangeAspect="1"/>
          </p:cNvSpPr>
          <p:nvPr>
            <p:custDataLst>
              <p:tags r:id="rId10"/>
            </p:custDataLst>
          </p:nvPr>
        </p:nvSpPr>
        <p:spPr>
          <a:xfrm>
            <a:off x="5109206" y="437375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41" name="MH_Other_9"/>
          <p:cNvSpPr/>
          <p:nvPr>
            <p:custDataLst>
              <p:tags r:id="rId11"/>
            </p:custDataLst>
          </p:nvPr>
        </p:nvSpPr>
        <p:spPr>
          <a:xfrm>
            <a:off x="5694458" y="448742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42" name="MH_Other_10"/>
          <p:cNvSpPr>
            <a:spLocks noChangeAspect="1"/>
          </p:cNvSpPr>
          <p:nvPr>
            <p:custDataLst>
              <p:tags r:id="rId12"/>
            </p:custDataLst>
          </p:nvPr>
        </p:nvSpPr>
        <p:spPr>
          <a:xfrm>
            <a:off x="5222875" y="448742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2000" kern="0">
                <a:solidFill>
                  <a:srgbClr val="5F5F5F"/>
                </a:solidFill>
                <a:latin typeface="+mn-lt"/>
                <a:ea typeface="+mn-ea"/>
              </a:rPr>
              <a:t>04</a:t>
            </a:r>
            <a:endParaRPr lang="zh-CN" altLang="en-US" sz="2000" kern="0">
              <a:solidFill>
                <a:srgbClr val="5F5F5F"/>
              </a:solidFill>
              <a:latin typeface="+mn-lt"/>
              <a:ea typeface="+mn-ea"/>
            </a:endParaRPr>
          </a:p>
        </p:txBody>
      </p:sp>
      <p:sp>
        <p:nvSpPr>
          <p:cNvPr id="51230" name="MH_SubTitle_4"/>
          <p:cNvSpPr txBox="1">
            <a:spLocks noChangeArrowheads="1"/>
          </p:cNvSpPr>
          <p:nvPr>
            <p:custDataLst>
              <p:tags r:id="rId13"/>
            </p:custDataLst>
          </p:nvPr>
        </p:nvSpPr>
        <p:spPr bwMode="auto">
          <a:xfrm>
            <a:off x="6076950" y="4503738"/>
            <a:ext cx="2280282"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2000" dirty="0">
                <a:solidFill>
                  <a:srgbClr val="3B3B3B"/>
                </a:solidFill>
                <a:latin typeface="+mn-lt"/>
                <a:ea typeface="+mn-ea"/>
              </a:rPr>
              <a:t>供应链设计与先进制造模式的关系</a:t>
            </a:r>
          </a:p>
        </p:txBody>
      </p:sp>
      <p:sp>
        <p:nvSpPr>
          <p:cNvPr id="45" name="MH_Other_11"/>
          <p:cNvSpPr>
            <a:spLocks noChangeAspect="1"/>
          </p:cNvSpPr>
          <p:nvPr>
            <p:custDataLst>
              <p:tags r:id="rId14"/>
            </p:custDataLst>
          </p:nvPr>
        </p:nvSpPr>
        <p:spPr>
          <a:xfrm>
            <a:off x="1312863" y="22050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46" name="MH_Other_12"/>
          <p:cNvSpPr>
            <a:spLocks noChangeAspect="1"/>
          </p:cNvSpPr>
          <p:nvPr>
            <p:custDataLst>
              <p:tags r:id="rId15"/>
            </p:custDataLst>
          </p:nvPr>
        </p:nvSpPr>
        <p:spPr>
          <a:xfrm>
            <a:off x="1312752" y="2204864"/>
            <a:ext cx="1461458" cy="1461458"/>
          </a:xfrm>
          <a:prstGeom prst="ellipse">
            <a:avLst/>
          </a:prstGeom>
          <a:solidFill>
            <a:schemeClr val="accent1"/>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47" name="MH_Other_13"/>
          <p:cNvSpPr>
            <a:spLocks noChangeAspect="1"/>
          </p:cNvSpPr>
          <p:nvPr>
            <p:custDataLst>
              <p:tags r:id="rId16"/>
            </p:custDataLst>
          </p:nvPr>
        </p:nvSpPr>
        <p:spPr>
          <a:xfrm>
            <a:off x="1475136" y="236724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48" name="MH_Other_14"/>
          <p:cNvSpPr/>
          <p:nvPr>
            <p:custDataLst>
              <p:tags r:id="rId17"/>
            </p:custDataLst>
          </p:nvPr>
        </p:nvSpPr>
        <p:spPr>
          <a:xfrm>
            <a:off x="1994293" y="2480917"/>
            <a:ext cx="2280282" cy="901651"/>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49" name="MH_Other_15"/>
          <p:cNvSpPr>
            <a:spLocks noChangeAspect="1"/>
          </p:cNvSpPr>
          <p:nvPr>
            <p:custDataLst>
              <p:tags r:id="rId18"/>
            </p:custDataLst>
          </p:nvPr>
        </p:nvSpPr>
        <p:spPr>
          <a:xfrm>
            <a:off x="1588805" y="248091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2000" kern="0">
                <a:solidFill>
                  <a:srgbClr val="5F5F5F"/>
                </a:solidFill>
                <a:latin typeface="+mn-lt"/>
                <a:ea typeface="+mn-ea"/>
              </a:rPr>
              <a:t>01</a:t>
            </a:r>
            <a:endParaRPr lang="zh-CN" altLang="en-US" sz="2000" kern="0">
              <a:solidFill>
                <a:srgbClr val="5F5F5F"/>
              </a:solidFill>
              <a:latin typeface="+mn-lt"/>
              <a:ea typeface="+mn-ea"/>
            </a:endParaRPr>
          </a:p>
        </p:txBody>
      </p:sp>
      <p:sp>
        <p:nvSpPr>
          <p:cNvPr id="51244" name="MH_SubTitle_1"/>
          <p:cNvSpPr txBox="1">
            <a:spLocks noChangeArrowheads="1"/>
          </p:cNvSpPr>
          <p:nvPr>
            <p:custDataLst>
              <p:tags r:id="rId19"/>
            </p:custDataLst>
          </p:nvPr>
        </p:nvSpPr>
        <p:spPr bwMode="auto">
          <a:xfrm>
            <a:off x="2443162" y="2497138"/>
            <a:ext cx="2280281"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2000" dirty="0">
                <a:solidFill>
                  <a:srgbClr val="3B3B3B"/>
                </a:solidFill>
                <a:latin typeface="+mn-lt"/>
                <a:ea typeface="+mn-ea"/>
              </a:rPr>
              <a:t>供应链设计与物流系统设计的区别</a:t>
            </a:r>
          </a:p>
        </p:txBody>
      </p:sp>
      <p:sp>
        <p:nvSpPr>
          <p:cNvPr id="52" name="MH_Other_16"/>
          <p:cNvSpPr>
            <a:spLocks noChangeAspect="1"/>
          </p:cNvSpPr>
          <p:nvPr>
            <p:custDataLst>
              <p:tags r:id="rId20"/>
            </p:custDataLst>
          </p:nvPr>
        </p:nvSpPr>
        <p:spPr>
          <a:xfrm>
            <a:off x="4946650" y="2205038"/>
            <a:ext cx="1460500" cy="1460500"/>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53" name="MH_Other_17"/>
          <p:cNvSpPr>
            <a:spLocks noChangeAspect="1"/>
          </p:cNvSpPr>
          <p:nvPr>
            <p:custDataLst>
              <p:tags r:id="rId21"/>
            </p:custDataLst>
          </p:nvPr>
        </p:nvSpPr>
        <p:spPr>
          <a:xfrm>
            <a:off x="4946822" y="2204864"/>
            <a:ext cx="1461458" cy="1461458"/>
          </a:xfrm>
          <a:prstGeom prst="ellipse">
            <a:avLst/>
          </a:prstGeom>
          <a:solidFill>
            <a:schemeClr val="accent2"/>
          </a:solidFill>
          <a:ln w="12700" cap="flat" cmpd="sng" algn="ctr">
            <a:noFill/>
            <a:prstDash val="solid"/>
            <a:miter lim="800000"/>
          </a:ln>
          <a:effectLst>
            <a:innerShdw blurRad="114300" dist="114300" dir="135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54" name="MH_Other_18"/>
          <p:cNvSpPr>
            <a:spLocks noChangeAspect="1"/>
          </p:cNvSpPr>
          <p:nvPr>
            <p:custDataLst>
              <p:tags r:id="rId22"/>
            </p:custDataLst>
          </p:nvPr>
        </p:nvSpPr>
        <p:spPr>
          <a:xfrm>
            <a:off x="5109206" y="2367248"/>
            <a:ext cx="1136689" cy="1136690"/>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55" name="MH_Other_19"/>
          <p:cNvSpPr/>
          <p:nvPr>
            <p:custDataLst>
              <p:tags r:id="rId23"/>
            </p:custDataLst>
          </p:nvPr>
        </p:nvSpPr>
        <p:spPr>
          <a:xfrm>
            <a:off x="5694458" y="2473217"/>
            <a:ext cx="2280282" cy="909352"/>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000" kern="0">
              <a:solidFill>
                <a:prstClr val="white"/>
              </a:solidFill>
              <a:latin typeface="+mn-lt"/>
              <a:ea typeface="+mn-ea"/>
            </a:endParaRPr>
          </a:p>
        </p:txBody>
      </p:sp>
      <p:sp>
        <p:nvSpPr>
          <p:cNvPr id="56" name="MH_Other_20"/>
          <p:cNvSpPr>
            <a:spLocks noChangeAspect="1"/>
          </p:cNvSpPr>
          <p:nvPr>
            <p:custDataLst>
              <p:tags r:id="rId24"/>
            </p:custDataLst>
          </p:nvPr>
        </p:nvSpPr>
        <p:spPr>
          <a:xfrm>
            <a:off x="5222875" y="2480917"/>
            <a:ext cx="909351" cy="909352"/>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eaLnBrk="1" fontAlgn="auto" hangingPunct="1">
              <a:spcBef>
                <a:spcPts val="0"/>
              </a:spcBef>
              <a:spcAft>
                <a:spcPts val="0"/>
              </a:spcAft>
              <a:defRPr/>
            </a:pPr>
            <a:r>
              <a:rPr lang="en-US" altLang="zh-CN" sz="2000" kern="0">
                <a:solidFill>
                  <a:srgbClr val="5F5F5F"/>
                </a:solidFill>
                <a:latin typeface="+mn-lt"/>
                <a:ea typeface="+mn-ea"/>
              </a:rPr>
              <a:t>02</a:t>
            </a:r>
            <a:endParaRPr lang="zh-CN" altLang="en-US" sz="2000" kern="0">
              <a:solidFill>
                <a:srgbClr val="5F5F5F"/>
              </a:solidFill>
              <a:latin typeface="+mn-lt"/>
              <a:ea typeface="+mn-ea"/>
            </a:endParaRPr>
          </a:p>
        </p:txBody>
      </p:sp>
      <p:sp>
        <p:nvSpPr>
          <p:cNvPr id="51258" name="MH_SubTitle_2"/>
          <p:cNvSpPr txBox="1">
            <a:spLocks noChangeArrowheads="1"/>
          </p:cNvSpPr>
          <p:nvPr>
            <p:custDataLst>
              <p:tags r:id="rId25"/>
            </p:custDataLst>
          </p:nvPr>
        </p:nvSpPr>
        <p:spPr bwMode="auto">
          <a:xfrm>
            <a:off x="6076950" y="2497138"/>
            <a:ext cx="2280282"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2000" dirty="0">
                <a:solidFill>
                  <a:srgbClr val="3B3B3B"/>
                </a:solidFill>
                <a:latin typeface="+mn-lt"/>
                <a:ea typeface="+mn-ea"/>
              </a:rPr>
              <a:t>供应链设计与环境因素的关系</a:t>
            </a:r>
          </a:p>
        </p:txBody>
      </p:sp>
      <p:sp>
        <p:nvSpPr>
          <p:cNvPr id="28" name="标题 2">
            <a:extLst>
              <a:ext uri="{FF2B5EF4-FFF2-40B4-BE49-F238E27FC236}">
                <a16:creationId xmlns:a16="http://schemas.microsoft.com/office/drawing/2014/main" xmlns="" id="{169CE71D-B418-45D9-9FF7-46500B0C87D8}"/>
              </a:ext>
            </a:extLst>
          </p:cNvPr>
          <p:cNvSpPr txBox="1">
            <a:spLocks/>
          </p:cNvSpPr>
          <p:nvPr/>
        </p:nvSpPr>
        <p:spPr>
          <a:xfrm>
            <a:off x="395536" y="0"/>
            <a:ext cx="8229600" cy="1143000"/>
          </a:xfrm>
          <a:prstGeom prst="rect">
            <a:avLst/>
          </a:prstGeom>
        </p:spPr>
        <p:txBody>
          <a:bodyPr vert="horz" lIns="91440" tIns="45720" rIns="91440" bIns="45720" rtlCol="0" anchor="ctr">
            <a:normAutofit/>
          </a:bodyPr>
          <a:lstStyle>
            <a:lvl1pPr algn="l" defTabSz="514350" rtl="0" eaLnBrk="1" latinLnBrk="0" hangingPunct="1">
              <a:lnSpc>
                <a:spcPct val="90000"/>
              </a:lnSpc>
              <a:spcBef>
                <a:spcPct val="0"/>
              </a:spcBef>
              <a:buNone/>
              <a:defRPr sz="3200" b="1" i="0" kern="1200" baseline="0">
                <a:solidFill>
                  <a:schemeClr val="accent1"/>
                </a:solidFill>
                <a:effectLst/>
                <a:latin typeface="+mj-ea"/>
                <a:ea typeface="+mj-ea"/>
                <a:cs typeface="+mj-cs"/>
              </a:defRPr>
            </a:lvl1pPr>
          </a:lstStyle>
          <a:p>
            <a:pPr algn="ctr"/>
            <a:r>
              <a:rPr lang="zh-CN" altLang="en-US" dirty="0">
                <a:solidFill>
                  <a:srgbClr val="0070C0"/>
                </a:solidFill>
                <a:latin typeface="+mn-lt"/>
                <a:ea typeface="+mn-ea"/>
                <a:cs typeface="+mn-ea"/>
                <a:sym typeface="+mn-lt"/>
              </a:rPr>
              <a:t>单元</a:t>
            </a:r>
            <a:r>
              <a:rPr lang="en-US" altLang="zh-CN" dirty="0">
                <a:solidFill>
                  <a:srgbClr val="0070C0"/>
                </a:solidFill>
                <a:latin typeface="+mn-lt"/>
                <a:ea typeface="+mn-ea"/>
                <a:cs typeface="+mn-ea"/>
                <a:sym typeface="+mn-lt"/>
              </a:rPr>
              <a:t>2  </a:t>
            </a:r>
            <a:r>
              <a:rPr lang="zh-CN" altLang="en-US" dirty="0">
                <a:solidFill>
                  <a:srgbClr val="0070C0"/>
                </a:solidFill>
                <a:latin typeface="+mn-lt"/>
                <a:ea typeface="+mn-ea"/>
                <a:cs typeface="+mn-ea"/>
                <a:sym typeface="+mn-lt"/>
              </a:rPr>
              <a:t>供应链的设计</a:t>
            </a:r>
          </a:p>
        </p:txBody>
      </p:sp>
      <p:sp>
        <p:nvSpPr>
          <p:cNvPr id="29" name="内容占位符 1">
            <a:extLst>
              <a:ext uri="{FF2B5EF4-FFF2-40B4-BE49-F238E27FC236}">
                <a16:creationId xmlns:a16="http://schemas.microsoft.com/office/drawing/2014/main" xmlns="" id="{E689F08C-F67F-477E-817F-F71BBDC8D68A}"/>
              </a:ext>
            </a:extLst>
          </p:cNvPr>
          <p:cNvSpPr txBox="1">
            <a:spLocks/>
          </p:cNvSpPr>
          <p:nvPr/>
        </p:nvSpPr>
        <p:spPr>
          <a:xfrm>
            <a:off x="457200" y="1282031"/>
            <a:ext cx="8229600" cy="778818"/>
          </a:xfrm>
          <a:prstGeom prst="rect">
            <a:avLst/>
          </a:prstGeom>
        </p:spPr>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accent1"/>
                </a:solidFill>
                <a:latin typeface="+mj-ea"/>
                <a:ea typeface="+mj-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109728" indent="0">
              <a:buFont typeface="Wingdings" panose="05000000000000000000" pitchFamily="2" charset="2"/>
              <a:buNone/>
            </a:pPr>
            <a:r>
              <a:rPr lang="en-US" altLang="zh-CN" sz="3200" b="1">
                <a:solidFill>
                  <a:schemeClr val="tx1">
                    <a:lumMod val="50000"/>
                  </a:schemeClr>
                </a:solidFill>
                <a:cs typeface="+mn-ea"/>
                <a:sym typeface="+mn-lt"/>
              </a:rPr>
              <a:t>3.2.2 </a:t>
            </a:r>
            <a:r>
              <a:rPr lang="zh-CN" altLang="en-US" sz="3200" b="1">
                <a:solidFill>
                  <a:schemeClr val="tx1">
                    <a:lumMod val="50000"/>
                  </a:schemeClr>
                </a:solidFill>
                <a:cs typeface="+mn-ea"/>
                <a:sym typeface="+mn-lt"/>
              </a:rPr>
              <a:t>供应链设计需注意的问题</a:t>
            </a:r>
          </a:p>
        </p:txBody>
      </p:sp>
    </p:spTree>
    <p:custDataLst>
      <p:tags r:id="rId1"/>
    </p:custDataLst>
    <p:extLst>
      <p:ext uri="{BB962C8B-B14F-4D97-AF65-F5344CB8AC3E}">
        <p14:creationId xmlns:p14="http://schemas.microsoft.com/office/powerpoint/2010/main" val="4155534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a:extLst>
              <a:ext uri="{FF2B5EF4-FFF2-40B4-BE49-F238E27FC236}">
                <a16:creationId xmlns:a16="http://schemas.microsoft.com/office/drawing/2014/main" xmlns="" id="{B6A3B6DD-6DAF-4947-847F-58E6FCE8EFCB}"/>
              </a:ext>
            </a:extLst>
          </p:cNvPr>
          <p:cNvSpPr>
            <a:spLocks/>
          </p:cNvSpPr>
          <p:nvPr>
            <p:custDataLst>
              <p:tags r:id="rId2"/>
            </p:custDataLst>
          </p:nvPr>
        </p:nvSpPr>
        <p:spPr bwMode="auto">
          <a:xfrm>
            <a:off x="2606675" y="3778250"/>
            <a:ext cx="2979738" cy="398463"/>
          </a:xfrm>
          <a:custGeom>
            <a:avLst/>
            <a:gdLst>
              <a:gd name="T0" fmla="*/ 1305374 w 1607"/>
              <a:gd name="T1" fmla="*/ 215989 h 214"/>
              <a:gd name="T2" fmla="*/ 0 w 1607"/>
              <a:gd name="T3" fmla="*/ 256953 h 214"/>
              <a:gd name="T4" fmla="*/ 0 w 1607"/>
              <a:gd name="T5" fmla="*/ 312812 h 214"/>
              <a:gd name="T6" fmla="*/ 1309082 w 1607"/>
              <a:gd name="T7" fmla="*/ 353776 h 214"/>
              <a:gd name="T8" fmla="*/ 2835109 w 1607"/>
              <a:gd name="T9" fmla="*/ 398463 h 214"/>
              <a:gd name="T10" fmla="*/ 2970467 w 1607"/>
              <a:gd name="T11" fmla="*/ 389153 h 214"/>
              <a:gd name="T12" fmla="*/ 2979738 w 1607"/>
              <a:gd name="T13" fmla="*/ 0 h 214"/>
              <a:gd name="T14" fmla="*/ 1305374 w 1607"/>
              <a:gd name="T15" fmla="*/ 215989 h 2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solidFill>
            <a:schemeClr val="accent2">
              <a:lumMod val="20000"/>
              <a:lumOff val="80000"/>
            </a:schemeClr>
          </a:solidFill>
          <a:ln>
            <a:noFill/>
          </a:ln>
        </p:spPr>
        <p:txBody>
          <a:bodyPr/>
          <a:lstStyle/>
          <a:p>
            <a:pPr>
              <a:defRPr/>
            </a:pPr>
            <a:endParaRPr lang="zh-CN" altLang="en-US" sz="3300">
              <a:ea typeface="黑体" panose="02010609060101010101" pitchFamily="49" charset="-122"/>
            </a:endParaRPr>
          </a:p>
        </p:txBody>
      </p:sp>
      <p:sp>
        <p:nvSpPr>
          <p:cNvPr id="2052" name="MH_Other_2">
            <a:extLst>
              <a:ext uri="{FF2B5EF4-FFF2-40B4-BE49-F238E27FC236}">
                <a16:creationId xmlns:a16="http://schemas.microsoft.com/office/drawing/2014/main" xmlns="" id="{F2C695E5-C0C8-472A-AE05-346ADD21284B}"/>
              </a:ext>
            </a:extLst>
          </p:cNvPr>
          <p:cNvSpPr>
            <a:spLocks/>
          </p:cNvSpPr>
          <p:nvPr>
            <p:custDataLst>
              <p:tags r:id="rId3"/>
            </p:custDataLst>
          </p:nvPr>
        </p:nvSpPr>
        <p:spPr bwMode="auto">
          <a:xfrm>
            <a:off x="2606675" y="4138613"/>
            <a:ext cx="3101975" cy="1279525"/>
          </a:xfrm>
          <a:custGeom>
            <a:avLst/>
            <a:gdLst>
              <a:gd name="T0" fmla="*/ 2320916 w 1672"/>
              <a:gd name="T1" fmla="*/ 341207 h 690"/>
              <a:gd name="T2" fmla="*/ 1625197 w 1672"/>
              <a:gd name="T3" fmla="*/ 122389 h 690"/>
              <a:gd name="T4" fmla="*/ 530601 w 1672"/>
              <a:gd name="T5" fmla="*/ 31525 h 690"/>
              <a:gd name="T6" fmla="*/ 0 w 1672"/>
              <a:gd name="T7" fmla="*/ 0 h 690"/>
              <a:gd name="T8" fmla="*/ 0 w 1672"/>
              <a:gd name="T9" fmla="*/ 46360 h 690"/>
              <a:gd name="T10" fmla="*/ 532456 w 1672"/>
              <a:gd name="T11" fmla="*/ 74175 h 690"/>
              <a:gd name="T12" fmla="*/ 1549132 w 1672"/>
              <a:gd name="T13" fmla="*/ 224380 h 690"/>
              <a:gd name="T14" fmla="*/ 2755044 w 1672"/>
              <a:gd name="T15" fmla="*/ 1108922 h 690"/>
              <a:gd name="T16" fmla="*/ 3064870 w 1672"/>
              <a:gd name="T17" fmla="*/ 1272107 h 690"/>
              <a:gd name="T18" fmla="*/ 3101975 w 1672"/>
              <a:gd name="T19" fmla="*/ 725064 h 690"/>
              <a:gd name="T20" fmla="*/ 2320916 w 1672"/>
              <a:gd name="T21" fmla="*/ 341207 h 6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solidFill>
            <a:schemeClr val="accent2">
              <a:lumMod val="60000"/>
              <a:lumOff val="40000"/>
            </a:schemeClr>
          </a:solidFill>
          <a:ln>
            <a:noFill/>
          </a:ln>
        </p:spPr>
        <p:txBody>
          <a:bodyPr/>
          <a:lstStyle/>
          <a:p>
            <a:pPr>
              <a:defRPr/>
            </a:pPr>
            <a:endParaRPr lang="zh-CN" altLang="en-US" sz="3300">
              <a:ea typeface="黑体" panose="02010609060101010101" pitchFamily="49" charset="-122"/>
            </a:endParaRPr>
          </a:p>
        </p:txBody>
      </p:sp>
      <p:sp>
        <p:nvSpPr>
          <p:cNvPr id="2053" name="MH_Other_3">
            <a:extLst>
              <a:ext uri="{FF2B5EF4-FFF2-40B4-BE49-F238E27FC236}">
                <a16:creationId xmlns:a16="http://schemas.microsoft.com/office/drawing/2014/main" xmlns="" id="{144992D0-CC4D-49BF-AC03-EF7E777DBFF9}"/>
              </a:ext>
            </a:extLst>
          </p:cNvPr>
          <p:cNvSpPr>
            <a:spLocks/>
          </p:cNvSpPr>
          <p:nvPr>
            <p:custDataLst>
              <p:tags r:id="rId4"/>
            </p:custDataLst>
          </p:nvPr>
        </p:nvSpPr>
        <p:spPr bwMode="auto">
          <a:xfrm>
            <a:off x="2606675" y="4083050"/>
            <a:ext cx="2744788" cy="604838"/>
          </a:xfrm>
          <a:custGeom>
            <a:avLst/>
            <a:gdLst>
              <a:gd name="T0" fmla="*/ 0 w 1480"/>
              <a:gd name="T1" fmla="*/ 0 h 326"/>
              <a:gd name="T2" fmla="*/ 0 w 1480"/>
              <a:gd name="T3" fmla="*/ 2147483646 h 326"/>
              <a:gd name="T4" fmla="*/ 2147483646 w 1480"/>
              <a:gd name="T5" fmla="*/ 2147483646 h 326"/>
              <a:gd name="T6" fmla="*/ 2147483646 w 1480"/>
              <a:gd name="T7" fmla="*/ 2147483646 h 326"/>
              <a:gd name="T8" fmla="*/ 2147483646 w 1480"/>
              <a:gd name="T9" fmla="*/ 2147483646 h 326"/>
              <a:gd name="T10" fmla="*/ 2147483646 w 1480"/>
              <a:gd name="T11" fmla="*/ 2147483646 h 326"/>
              <a:gd name="T12" fmla="*/ 0 w 1480"/>
              <a:gd name="T13" fmla="*/ 0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54" name="MH_Other_4">
            <a:extLst>
              <a:ext uri="{FF2B5EF4-FFF2-40B4-BE49-F238E27FC236}">
                <a16:creationId xmlns:a16="http://schemas.microsoft.com/office/drawing/2014/main" xmlns="" id="{58FD548A-4C44-404F-B594-69B4526A6315}"/>
              </a:ext>
            </a:extLst>
          </p:cNvPr>
          <p:cNvSpPr>
            <a:spLocks/>
          </p:cNvSpPr>
          <p:nvPr>
            <p:custDataLst>
              <p:tags r:id="rId5"/>
            </p:custDataLst>
          </p:nvPr>
        </p:nvSpPr>
        <p:spPr bwMode="auto">
          <a:xfrm>
            <a:off x="2606675" y="3355975"/>
            <a:ext cx="2914650" cy="687388"/>
          </a:xfrm>
          <a:custGeom>
            <a:avLst/>
            <a:gdLst>
              <a:gd name="T0" fmla="*/ 2766227 w 1571"/>
              <a:gd name="T1" fmla="*/ 0 h 371"/>
              <a:gd name="T2" fmla="*/ 1346936 w 1571"/>
              <a:gd name="T3" fmla="*/ 531753 h 371"/>
              <a:gd name="T4" fmla="*/ 0 w 1571"/>
              <a:gd name="T5" fmla="*/ 635510 h 371"/>
              <a:gd name="T6" fmla="*/ 0 w 1571"/>
              <a:gd name="T7" fmla="*/ 687388 h 371"/>
              <a:gd name="T8" fmla="*/ 1020406 w 1571"/>
              <a:gd name="T9" fmla="*/ 668860 h 371"/>
              <a:gd name="T10" fmla="*/ 2914650 w 1571"/>
              <a:gd name="T11" fmla="*/ 453935 h 371"/>
              <a:gd name="T12" fmla="*/ 2766227 w 1571"/>
              <a:gd name="T13" fmla="*/ 0 h 3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chemeClr val="accent1">
              <a:lumMod val="75000"/>
            </a:schemeClr>
          </a:solidFill>
          <a:ln>
            <a:noFill/>
          </a:ln>
        </p:spPr>
        <p:txBody>
          <a:bodyPr/>
          <a:lstStyle/>
          <a:p>
            <a:pPr>
              <a:defRPr/>
            </a:pPr>
            <a:endParaRPr lang="zh-CN" altLang="en-US" sz="3300">
              <a:ea typeface="黑体" panose="02010609060101010101" pitchFamily="49" charset="-122"/>
            </a:endParaRPr>
          </a:p>
        </p:txBody>
      </p:sp>
      <p:sp>
        <p:nvSpPr>
          <p:cNvPr id="2055" name="MH_Other_5">
            <a:extLst>
              <a:ext uri="{FF2B5EF4-FFF2-40B4-BE49-F238E27FC236}">
                <a16:creationId xmlns:a16="http://schemas.microsoft.com/office/drawing/2014/main" xmlns="" id="{7D43DCEB-780D-49F2-B7AF-412D6C93C8D3}"/>
              </a:ext>
            </a:extLst>
          </p:cNvPr>
          <p:cNvSpPr>
            <a:spLocks/>
          </p:cNvSpPr>
          <p:nvPr>
            <p:custDataLst>
              <p:tags r:id="rId6"/>
            </p:custDataLst>
          </p:nvPr>
        </p:nvSpPr>
        <p:spPr bwMode="auto">
          <a:xfrm>
            <a:off x="2606675" y="2276475"/>
            <a:ext cx="3052763" cy="1658938"/>
          </a:xfrm>
          <a:custGeom>
            <a:avLst/>
            <a:gdLst>
              <a:gd name="T0" fmla="*/ 2147483646 w 1646"/>
              <a:gd name="T1" fmla="*/ 0 h 895"/>
              <a:gd name="T2" fmla="*/ 2147483646 w 1646"/>
              <a:gd name="T3" fmla="*/ 2147483646 h 895"/>
              <a:gd name="T4" fmla="*/ 2147483646 w 1646"/>
              <a:gd name="T5" fmla="*/ 2147483646 h 895"/>
              <a:gd name="T6" fmla="*/ 0 w 1646"/>
              <a:gd name="T7" fmla="*/ 2147483646 h 895"/>
              <a:gd name="T8" fmla="*/ 0 w 1646"/>
              <a:gd name="T9" fmla="*/ 2147483646 h 895"/>
              <a:gd name="T10" fmla="*/ 2147483646 w 1646"/>
              <a:gd name="T11" fmla="*/ 2147483646 h 895"/>
              <a:gd name="T12" fmla="*/ 2147483646 w 1646"/>
              <a:gd name="T13" fmla="*/ 2147483646 h 895"/>
              <a:gd name="T14" fmla="*/ 2147483646 w 1646"/>
              <a:gd name="T15" fmla="*/ 2147483646 h 895"/>
              <a:gd name="T16" fmla="*/ 2147483646 w 1646"/>
              <a:gd name="T17" fmla="*/ 0 h 8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56" name="MH_Other_6">
            <a:extLst>
              <a:ext uri="{FF2B5EF4-FFF2-40B4-BE49-F238E27FC236}">
                <a16:creationId xmlns:a16="http://schemas.microsoft.com/office/drawing/2014/main" xmlns="" id="{6664F90B-A6F4-47A9-A750-FA311E19CED5}"/>
              </a:ext>
            </a:extLst>
          </p:cNvPr>
          <p:cNvSpPr>
            <a:spLocks/>
          </p:cNvSpPr>
          <p:nvPr>
            <p:custDataLst>
              <p:tags r:id="rId7"/>
            </p:custDataLst>
          </p:nvPr>
        </p:nvSpPr>
        <p:spPr bwMode="auto">
          <a:xfrm>
            <a:off x="2606675" y="2613025"/>
            <a:ext cx="3194050" cy="1379538"/>
          </a:xfrm>
          <a:custGeom>
            <a:avLst/>
            <a:gdLst>
              <a:gd name="T0" fmla="*/ 3053081 w 1722"/>
              <a:gd name="T1" fmla="*/ 83440 h 744"/>
              <a:gd name="T2" fmla="*/ 2910258 w 1722"/>
              <a:gd name="T3" fmla="*/ 81586 h 744"/>
              <a:gd name="T4" fmla="*/ 1550654 w 1722"/>
              <a:gd name="T5" fmla="*/ 1138490 h 744"/>
              <a:gd name="T6" fmla="*/ 534197 w 1722"/>
              <a:gd name="T7" fmla="*/ 1288681 h 744"/>
              <a:gd name="T8" fmla="*/ 0 w 1722"/>
              <a:gd name="T9" fmla="*/ 1320203 h 744"/>
              <a:gd name="T10" fmla="*/ 0 w 1722"/>
              <a:gd name="T11" fmla="*/ 1379538 h 744"/>
              <a:gd name="T12" fmla="*/ 530487 w 1722"/>
              <a:gd name="T13" fmla="*/ 1349871 h 744"/>
              <a:gd name="T14" fmla="*/ 1582186 w 1722"/>
              <a:gd name="T15" fmla="*/ 1242326 h 744"/>
              <a:gd name="T16" fmla="*/ 2264771 w 1722"/>
              <a:gd name="T17" fmla="*/ 1003132 h 744"/>
              <a:gd name="T18" fmla="*/ 3194050 w 1722"/>
              <a:gd name="T19" fmla="*/ 559974 h 744"/>
              <a:gd name="T20" fmla="*/ 3053081 w 1722"/>
              <a:gd name="T21" fmla="*/ 83440 h 7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solidFill>
            <a:schemeClr val="accent2">
              <a:lumMod val="40000"/>
              <a:lumOff val="60000"/>
            </a:schemeClr>
          </a:solidFill>
          <a:ln>
            <a:noFill/>
          </a:ln>
        </p:spPr>
        <p:txBody>
          <a:bodyPr/>
          <a:lstStyle/>
          <a:p>
            <a:pPr>
              <a:defRPr/>
            </a:pPr>
            <a:endParaRPr lang="zh-CN" altLang="en-US" sz="3300">
              <a:ea typeface="黑体" panose="02010609060101010101" pitchFamily="49" charset="-122"/>
            </a:endParaRPr>
          </a:p>
        </p:txBody>
      </p:sp>
      <p:sp>
        <p:nvSpPr>
          <p:cNvPr id="2057" name="MH_Other_7">
            <a:extLst>
              <a:ext uri="{FF2B5EF4-FFF2-40B4-BE49-F238E27FC236}">
                <a16:creationId xmlns:a16="http://schemas.microsoft.com/office/drawing/2014/main" xmlns="" id="{855DD25A-9F65-4663-A504-2568AB383BB8}"/>
              </a:ext>
            </a:extLst>
          </p:cNvPr>
          <p:cNvSpPr>
            <a:spLocks noChangeArrowheads="1"/>
          </p:cNvSpPr>
          <p:nvPr>
            <p:custDataLst>
              <p:tags r:id="rId8"/>
            </p:custDataLst>
          </p:nvPr>
        </p:nvSpPr>
        <p:spPr bwMode="auto">
          <a:xfrm>
            <a:off x="5287963" y="3311525"/>
            <a:ext cx="495300" cy="496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2400" b="1">
              <a:ea typeface="黑体" panose="02010609060101010101" pitchFamily="49" charset="-122"/>
            </a:endParaRPr>
          </a:p>
        </p:txBody>
      </p:sp>
      <p:sp>
        <p:nvSpPr>
          <p:cNvPr id="2058" name="MH_Other_8">
            <a:extLst>
              <a:ext uri="{FF2B5EF4-FFF2-40B4-BE49-F238E27FC236}">
                <a16:creationId xmlns:a16="http://schemas.microsoft.com/office/drawing/2014/main" xmlns="" id="{91A4CF02-9619-45B8-96C2-6DE2BAE067E4}"/>
              </a:ext>
            </a:extLst>
          </p:cNvPr>
          <p:cNvSpPr>
            <a:spLocks noChangeArrowheads="1"/>
          </p:cNvSpPr>
          <p:nvPr>
            <p:custDataLst>
              <p:tags r:id="rId9"/>
            </p:custDataLst>
          </p:nvPr>
        </p:nvSpPr>
        <p:spPr bwMode="auto">
          <a:xfrm>
            <a:off x="5095875" y="2046288"/>
            <a:ext cx="658813" cy="655637"/>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sz="3300">
              <a:ea typeface="黑体" panose="02010609060101010101" pitchFamily="49" charset="-122"/>
            </a:endParaRPr>
          </a:p>
        </p:txBody>
      </p:sp>
      <p:sp>
        <p:nvSpPr>
          <p:cNvPr id="2059" name="MH_Other_9">
            <a:extLst>
              <a:ext uri="{FF2B5EF4-FFF2-40B4-BE49-F238E27FC236}">
                <a16:creationId xmlns:a16="http://schemas.microsoft.com/office/drawing/2014/main" xmlns="" id="{1BDF41D7-7D6B-4536-9107-9B6235EBCD28}"/>
              </a:ext>
            </a:extLst>
          </p:cNvPr>
          <p:cNvSpPr>
            <a:spLocks noChangeArrowheads="1"/>
          </p:cNvSpPr>
          <p:nvPr>
            <p:custDataLst>
              <p:tags r:id="rId10"/>
            </p:custDataLst>
          </p:nvPr>
        </p:nvSpPr>
        <p:spPr bwMode="auto">
          <a:xfrm>
            <a:off x="5138738" y="4152900"/>
            <a:ext cx="579437" cy="577850"/>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sz="3300">
              <a:ea typeface="黑体" panose="02010609060101010101" pitchFamily="49" charset="-122"/>
            </a:endParaRPr>
          </a:p>
        </p:txBody>
      </p:sp>
      <p:sp>
        <p:nvSpPr>
          <p:cNvPr id="2060" name="MH_Other_10">
            <a:extLst>
              <a:ext uri="{FF2B5EF4-FFF2-40B4-BE49-F238E27FC236}">
                <a16:creationId xmlns:a16="http://schemas.microsoft.com/office/drawing/2014/main" xmlns="" id="{3FC11149-B375-4E3E-B887-03B4F0C628EC}"/>
              </a:ext>
            </a:extLst>
          </p:cNvPr>
          <p:cNvSpPr>
            <a:spLocks noChangeArrowheads="1"/>
          </p:cNvSpPr>
          <p:nvPr>
            <p:custDataLst>
              <p:tags r:id="rId11"/>
            </p:custDataLst>
          </p:nvPr>
        </p:nvSpPr>
        <p:spPr bwMode="auto">
          <a:xfrm>
            <a:off x="5378450" y="4857750"/>
            <a:ext cx="552450" cy="5524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2400" b="1">
              <a:ea typeface="黑体" panose="02010609060101010101" pitchFamily="49" charset="-122"/>
            </a:endParaRPr>
          </a:p>
        </p:txBody>
      </p:sp>
      <p:sp>
        <p:nvSpPr>
          <p:cNvPr id="2061" name="MH_Other_11">
            <a:extLst>
              <a:ext uri="{FF2B5EF4-FFF2-40B4-BE49-F238E27FC236}">
                <a16:creationId xmlns:a16="http://schemas.microsoft.com/office/drawing/2014/main" xmlns="" id="{26AE18C6-7E9E-441C-8BD5-424BB3B7711A}"/>
              </a:ext>
            </a:extLst>
          </p:cNvPr>
          <p:cNvSpPr>
            <a:spLocks/>
          </p:cNvSpPr>
          <p:nvPr>
            <p:custDataLst>
              <p:tags r:id="rId12"/>
            </p:custDataLst>
          </p:nvPr>
        </p:nvSpPr>
        <p:spPr bwMode="auto">
          <a:xfrm>
            <a:off x="2562225" y="4181475"/>
            <a:ext cx="3059113" cy="1657350"/>
          </a:xfrm>
          <a:custGeom>
            <a:avLst/>
            <a:gdLst>
              <a:gd name="T0" fmla="*/ 2147483646 w 1649"/>
              <a:gd name="T1" fmla="*/ 2147483646 h 894"/>
              <a:gd name="T2" fmla="*/ 2147483646 w 1649"/>
              <a:gd name="T3" fmla="*/ 2147483646 h 894"/>
              <a:gd name="T4" fmla="*/ 2147483646 w 1649"/>
              <a:gd name="T5" fmla="*/ 0 h 894"/>
              <a:gd name="T6" fmla="*/ 0 w 1649"/>
              <a:gd name="T7" fmla="*/ 2147483646 h 894"/>
              <a:gd name="T8" fmla="*/ 2147483646 w 1649"/>
              <a:gd name="T9" fmla="*/ 2147483646 h 894"/>
              <a:gd name="T10" fmla="*/ 2147483646 w 1649"/>
              <a:gd name="T11" fmla="*/ 2147483646 h 894"/>
              <a:gd name="T12" fmla="*/ 2147483646 w 1649"/>
              <a:gd name="T13" fmla="*/ 2147483646 h 894"/>
              <a:gd name="T14" fmla="*/ 2147483646 w 1649"/>
              <a:gd name="T15" fmla="*/ 2147483646 h 894"/>
              <a:gd name="T16" fmla="*/ 2147483646 w 1649"/>
              <a:gd name="T17" fmla="*/ 2147483646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62" name="MH_Other_12">
            <a:extLst>
              <a:ext uri="{FF2B5EF4-FFF2-40B4-BE49-F238E27FC236}">
                <a16:creationId xmlns:a16="http://schemas.microsoft.com/office/drawing/2014/main" xmlns="" id="{4D2AEFFD-B5E4-469E-8AB7-308677487FFD}"/>
              </a:ext>
            </a:extLst>
          </p:cNvPr>
          <p:cNvSpPr>
            <a:spLocks noChangeArrowheads="1"/>
          </p:cNvSpPr>
          <p:nvPr>
            <p:custDataLst>
              <p:tags r:id="rId13"/>
            </p:custDataLst>
          </p:nvPr>
        </p:nvSpPr>
        <p:spPr bwMode="auto">
          <a:xfrm>
            <a:off x="5065713" y="5322888"/>
            <a:ext cx="642937" cy="642937"/>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sz="3300">
              <a:ea typeface="黑体" panose="02010609060101010101" pitchFamily="49" charset="-122"/>
            </a:endParaRPr>
          </a:p>
        </p:txBody>
      </p:sp>
      <p:sp>
        <p:nvSpPr>
          <p:cNvPr id="2063" name="MH_Other_13">
            <a:extLst>
              <a:ext uri="{FF2B5EF4-FFF2-40B4-BE49-F238E27FC236}">
                <a16:creationId xmlns:a16="http://schemas.microsoft.com/office/drawing/2014/main" xmlns="" id="{3F344FDC-21DD-4712-9949-43CC99C8F573}"/>
              </a:ext>
            </a:extLst>
          </p:cNvPr>
          <p:cNvSpPr>
            <a:spLocks noChangeArrowheads="1"/>
          </p:cNvSpPr>
          <p:nvPr>
            <p:custDataLst>
              <p:tags r:id="rId14"/>
            </p:custDataLst>
          </p:nvPr>
        </p:nvSpPr>
        <p:spPr bwMode="auto">
          <a:xfrm>
            <a:off x="5411788" y="2632075"/>
            <a:ext cx="565150" cy="5635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2400" b="1">
              <a:ea typeface="黑体" panose="02010609060101010101" pitchFamily="49" charset="-122"/>
            </a:endParaRPr>
          </a:p>
        </p:txBody>
      </p:sp>
      <p:sp>
        <p:nvSpPr>
          <p:cNvPr id="2064" name="MH_Other_14">
            <a:extLst>
              <a:ext uri="{FF2B5EF4-FFF2-40B4-BE49-F238E27FC236}">
                <a16:creationId xmlns:a16="http://schemas.microsoft.com/office/drawing/2014/main" xmlns="" id="{06EBE912-1306-4F92-AC4C-8E96357EC3C8}"/>
              </a:ext>
            </a:extLst>
          </p:cNvPr>
          <p:cNvSpPr>
            <a:spLocks noChangeArrowheads="1"/>
          </p:cNvSpPr>
          <p:nvPr>
            <p:custDataLst>
              <p:tags r:id="rId15"/>
            </p:custDataLst>
          </p:nvPr>
        </p:nvSpPr>
        <p:spPr bwMode="auto">
          <a:xfrm>
            <a:off x="5384800" y="3800475"/>
            <a:ext cx="374650" cy="376238"/>
          </a:xfrm>
          <a:prstGeom prst="ellipse">
            <a:avLst/>
          </a:prstGeom>
          <a:solidFill>
            <a:schemeClr val="accent2">
              <a:lumMod val="60000"/>
              <a:lumOff val="40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sz="2400" b="1">
              <a:ea typeface="黑体" panose="02010609060101010101" pitchFamily="49" charset="-122"/>
            </a:endParaRPr>
          </a:p>
        </p:txBody>
      </p:sp>
      <p:sp>
        <p:nvSpPr>
          <p:cNvPr id="2065" name="MH_Other_15">
            <a:extLst>
              <a:ext uri="{FF2B5EF4-FFF2-40B4-BE49-F238E27FC236}">
                <a16:creationId xmlns:a16="http://schemas.microsoft.com/office/drawing/2014/main" xmlns="" id="{5890105C-3258-4D0D-8205-7DF79DCD90B1}"/>
              </a:ext>
            </a:extLst>
          </p:cNvPr>
          <p:cNvSpPr>
            <a:spLocks noEditPoints="1"/>
          </p:cNvSpPr>
          <p:nvPr>
            <p:custDataLst>
              <p:tags r:id="rId16"/>
            </p:custDataLst>
          </p:nvPr>
        </p:nvSpPr>
        <p:spPr bwMode="auto">
          <a:xfrm>
            <a:off x="784225" y="3689350"/>
            <a:ext cx="2058988" cy="773113"/>
          </a:xfrm>
          <a:custGeom>
            <a:avLst/>
            <a:gdLst>
              <a:gd name="T0" fmla="*/ 12973 w 1111"/>
              <a:gd name="T1" fmla="*/ 491307 h 417"/>
              <a:gd name="T2" fmla="*/ 172355 w 1111"/>
              <a:gd name="T3" fmla="*/ 539511 h 417"/>
              <a:gd name="T4" fmla="*/ 313203 w 1111"/>
              <a:gd name="T5" fmla="*/ 546926 h 417"/>
              <a:gd name="T6" fmla="*/ 316910 w 1111"/>
              <a:gd name="T7" fmla="*/ 546926 h 417"/>
              <a:gd name="T8" fmla="*/ 368802 w 1111"/>
              <a:gd name="T9" fmla="*/ 546926 h 417"/>
              <a:gd name="T10" fmla="*/ 774669 w 1111"/>
              <a:gd name="T11" fmla="*/ 546926 h 417"/>
              <a:gd name="T12" fmla="*/ 1262080 w 1111"/>
              <a:gd name="T13" fmla="*/ 773113 h 417"/>
              <a:gd name="T14" fmla="*/ 1499299 w 1111"/>
              <a:gd name="T15" fmla="*/ 773113 h 417"/>
              <a:gd name="T16" fmla="*/ 1219455 w 1111"/>
              <a:gd name="T17" fmla="*/ 546926 h 417"/>
              <a:gd name="T18" fmla="*/ 1454821 w 1111"/>
              <a:gd name="T19" fmla="*/ 546926 h 417"/>
              <a:gd name="T20" fmla="*/ 1821769 w 1111"/>
              <a:gd name="T21" fmla="*/ 537657 h 417"/>
              <a:gd name="T22" fmla="*/ 1899606 w 1111"/>
              <a:gd name="T23" fmla="*/ 361528 h 417"/>
              <a:gd name="T24" fmla="*/ 1940378 w 1111"/>
              <a:gd name="T25" fmla="*/ 270682 h 417"/>
              <a:gd name="T26" fmla="*/ 1947792 w 1111"/>
              <a:gd name="T27" fmla="*/ 255850 h 417"/>
              <a:gd name="T28" fmla="*/ 1966324 w 1111"/>
              <a:gd name="T29" fmla="*/ 265120 h 417"/>
              <a:gd name="T30" fmla="*/ 2055281 w 1111"/>
              <a:gd name="T31" fmla="*/ 265120 h 417"/>
              <a:gd name="T32" fmla="*/ 1977444 w 1111"/>
              <a:gd name="T33" fmla="*/ 189107 h 417"/>
              <a:gd name="T34" fmla="*/ 1984857 w 1111"/>
              <a:gd name="T35" fmla="*/ 172421 h 417"/>
              <a:gd name="T36" fmla="*/ 2051575 w 1111"/>
              <a:gd name="T37" fmla="*/ 22248 h 417"/>
              <a:gd name="T38" fmla="*/ 2058988 w 1111"/>
              <a:gd name="T39" fmla="*/ 0 h 417"/>
              <a:gd name="T40" fmla="*/ 1897753 w 1111"/>
              <a:gd name="T41" fmla="*/ 0 h 417"/>
              <a:gd name="T42" fmla="*/ 1812502 w 1111"/>
              <a:gd name="T43" fmla="*/ 77867 h 417"/>
              <a:gd name="T44" fmla="*/ 1760611 w 1111"/>
              <a:gd name="T45" fmla="*/ 127925 h 417"/>
              <a:gd name="T46" fmla="*/ 1658681 w 1111"/>
              <a:gd name="T47" fmla="*/ 226187 h 417"/>
              <a:gd name="T48" fmla="*/ 1056366 w 1111"/>
              <a:gd name="T49" fmla="*/ 226187 h 417"/>
              <a:gd name="T50" fmla="*/ 1126791 w 1111"/>
              <a:gd name="T51" fmla="*/ 100115 h 417"/>
              <a:gd name="T52" fmla="*/ 952583 w 1111"/>
              <a:gd name="T53" fmla="*/ 100115 h 417"/>
              <a:gd name="T54" fmla="*/ 761696 w 1111"/>
              <a:gd name="T55" fmla="*/ 226187 h 417"/>
              <a:gd name="T56" fmla="*/ 452199 w 1111"/>
              <a:gd name="T57" fmla="*/ 226187 h 417"/>
              <a:gd name="T58" fmla="*/ 331736 w 1111"/>
              <a:gd name="T59" fmla="*/ 250288 h 417"/>
              <a:gd name="T60" fmla="*/ 385481 w 1111"/>
              <a:gd name="T61" fmla="*/ 276244 h 417"/>
              <a:gd name="T62" fmla="*/ 298377 w 1111"/>
              <a:gd name="T63" fmla="*/ 365236 h 417"/>
              <a:gd name="T64" fmla="*/ 209420 w 1111"/>
              <a:gd name="T65" fmla="*/ 365236 h 417"/>
              <a:gd name="T66" fmla="*/ 181621 w 1111"/>
              <a:gd name="T67" fmla="*/ 365236 h 417"/>
              <a:gd name="T68" fmla="*/ 161235 w 1111"/>
              <a:gd name="T69" fmla="*/ 367090 h 417"/>
              <a:gd name="T70" fmla="*/ 100077 w 1111"/>
              <a:gd name="T71" fmla="*/ 385630 h 417"/>
              <a:gd name="T72" fmla="*/ 12973 w 1111"/>
              <a:gd name="T73" fmla="*/ 491307 h 417"/>
              <a:gd name="T74" fmla="*/ 1260227 w 1111"/>
              <a:gd name="T75" fmla="*/ 302200 h 417"/>
              <a:gd name="T76" fmla="*/ 1382543 w 1111"/>
              <a:gd name="T77" fmla="*/ 302200 h 417"/>
              <a:gd name="T78" fmla="*/ 1399222 w 1111"/>
              <a:gd name="T79" fmla="*/ 365236 h 417"/>
              <a:gd name="T80" fmla="*/ 1276906 w 1111"/>
              <a:gd name="T81" fmla="*/ 365236 h 417"/>
              <a:gd name="T82" fmla="*/ 1260227 w 1111"/>
              <a:gd name="T83" fmla="*/ 302200 h 417"/>
              <a:gd name="T84" fmla="*/ 1056366 w 1111"/>
              <a:gd name="T85" fmla="*/ 302200 h 417"/>
              <a:gd name="T86" fmla="*/ 1178683 w 1111"/>
              <a:gd name="T87" fmla="*/ 302200 h 417"/>
              <a:gd name="T88" fmla="*/ 1195362 w 1111"/>
              <a:gd name="T89" fmla="*/ 365236 h 417"/>
              <a:gd name="T90" fmla="*/ 1073046 w 1111"/>
              <a:gd name="T91" fmla="*/ 365236 h 417"/>
              <a:gd name="T92" fmla="*/ 1056366 w 1111"/>
              <a:gd name="T93" fmla="*/ 302200 h 417"/>
              <a:gd name="T94" fmla="*/ 854360 w 1111"/>
              <a:gd name="T95" fmla="*/ 302200 h 417"/>
              <a:gd name="T96" fmla="*/ 976676 w 1111"/>
              <a:gd name="T97" fmla="*/ 302200 h 417"/>
              <a:gd name="T98" fmla="*/ 993355 w 1111"/>
              <a:gd name="T99" fmla="*/ 365236 h 417"/>
              <a:gd name="T100" fmla="*/ 871039 w 1111"/>
              <a:gd name="T101" fmla="*/ 365236 h 417"/>
              <a:gd name="T102" fmla="*/ 854360 w 1111"/>
              <a:gd name="T103" fmla="*/ 302200 h 417"/>
              <a:gd name="T104" fmla="*/ 650499 w 1111"/>
              <a:gd name="T105" fmla="*/ 302200 h 417"/>
              <a:gd name="T106" fmla="*/ 772815 w 1111"/>
              <a:gd name="T107" fmla="*/ 302200 h 417"/>
              <a:gd name="T108" fmla="*/ 789495 w 1111"/>
              <a:gd name="T109" fmla="*/ 365236 h 417"/>
              <a:gd name="T110" fmla="*/ 667179 w 1111"/>
              <a:gd name="T111" fmla="*/ 365236 h 417"/>
              <a:gd name="T112" fmla="*/ 650499 w 1111"/>
              <a:gd name="T113" fmla="*/ 302200 h 4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chemeClr val="accent2">
              <a:lumMod val="40000"/>
              <a:lumOff val="60000"/>
            </a:schemeClr>
          </a:solidFill>
          <a:ln>
            <a:noFill/>
          </a:ln>
        </p:spPr>
        <p:txBody>
          <a:bodyPr/>
          <a:lstStyle/>
          <a:p>
            <a:pPr>
              <a:defRPr/>
            </a:pPr>
            <a:endParaRPr lang="zh-CN" altLang="en-US" sz="3300">
              <a:ea typeface="黑体" panose="02010609060101010101" pitchFamily="49" charset="-122"/>
            </a:endParaRPr>
          </a:p>
        </p:txBody>
      </p:sp>
      <p:sp>
        <p:nvSpPr>
          <p:cNvPr id="2066" name="MH_Other_16">
            <a:extLst>
              <a:ext uri="{FF2B5EF4-FFF2-40B4-BE49-F238E27FC236}">
                <a16:creationId xmlns:a16="http://schemas.microsoft.com/office/drawing/2014/main" xmlns="" id="{56AF8A14-0773-40FC-9C30-9A0FDB7BD7C7}"/>
              </a:ext>
            </a:extLst>
          </p:cNvPr>
          <p:cNvSpPr>
            <a:spLocks/>
          </p:cNvSpPr>
          <p:nvPr>
            <p:custDataLst>
              <p:tags r:id="rId17"/>
            </p:custDataLst>
          </p:nvPr>
        </p:nvSpPr>
        <p:spPr bwMode="auto">
          <a:xfrm>
            <a:off x="2308225" y="4144963"/>
            <a:ext cx="301625" cy="142875"/>
          </a:xfrm>
          <a:custGeom>
            <a:avLst/>
            <a:gdLst>
              <a:gd name="T0" fmla="*/ 0 w 163"/>
              <a:gd name="T1" fmla="*/ 0 h 77"/>
              <a:gd name="T2" fmla="*/ 2147483646 w 163"/>
              <a:gd name="T3" fmla="*/ 2147483646 h 77"/>
              <a:gd name="T4" fmla="*/ 2147483646 w 163"/>
              <a:gd name="T5" fmla="*/ 2147483646 h 77"/>
              <a:gd name="T6" fmla="*/ 0 w 163"/>
              <a:gd name="T7" fmla="*/ 2147483646 h 77"/>
              <a:gd name="T8" fmla="*/ 2147483646 w 163"/>
              <a:gd name="T9" fmla="*/ 2147483646 h 77"/>
              <a:gd name="T10" fmla="*/ 2147483646 w 163"/>
              <a:gd name="T11" fmla="*/ 2147483646 h 77"/>
              <a:gd name="T12" fmla="*/ 2147483646 w 163"/>
              <a:gd name="T13" fmla="*/ 2147483646 h 77"/>
              <a:gd name="T14" fmla="*/ 2147483646 w 163"/>
              <a:gd name="T15" fmla="*/ 2147483646 h 77"/>
              <a:gd name="T16" fmla="*/ 0 w 163"/>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67" name="MH_Other_17">
            <a:extLst>
              <a:ext uri="{FF2B5EF4-FFF2-40B4-BE49-F238E27FC236}">
                <a16:creationId xmlns:a16="http://schemas.microsoft.com/office/drawing/2014/main" xmlns="" id="{9500790C-E42C-41F7-9307-B65F6BFDC7EC}"/>
              </a:ext>
            </a:extLst>
          </p:cNvPr>
          <p:cNvSpPr>
            <a:spLocks/>
          </p:cNvSpPr>
          <p:nvPr>
            <p:custDataLst>
              <p:tags r:id="rId18"/>
            </p:custDataLst>
          </p:nvPr>
        </p:nvSpPr>
        <p:spPr bwMode="auto">
          <a:xfrm>
            <a:off x="2279650" y="4144963"/>
            <a:ext cx="53975" cy="142875"/>
          </a:xfrm>
          <a:custGeom>
            <a:avLst/>
            <a:gdLst>
              <a:gd name="T0" fmla="*/ 52114 w 29"/>
              <a:gd name="T1" fmla="*/ 92776 h 77"/>
              <a:gd name="T2" fmla="*/ 53975 w 29"/>
              <a:gd name="T3" fmla="*/ 70510 h 77"/>
              <a:gd name="T4" fmla="*/ 33502 w 29"/>
              <a:gd name="T5" fmla="*/ 3711 h 77"/>
              <a:gd name="T6" fmla="*/ 26057 w 29"/>
              <a:gd name="T7" fmla="*/ 0 h 77"/>
              <a:gd name="T8" fmla="*/ 26057 w 29"/>
              <a:gd name="T9" fmla="*/ 0 h 77"/>
              <a:gd name="T10" fmla="*/ 16751 w 29"/>
              <a:gd name="T11" fmla="*/ 5567 h 77"/>
              <a:gd name="T12" fmla="*/ 0 w 29"/>
              <a:gd name="T13" fmla="*/ 70510 h 77"/>
              <a:gd name="T14" fmla="*/ 1861 w 29"/>
              <a:gd name="T15" fmla="*/ 92776 h 77"/>
              <a:gd name="T16" fmla="*/ 16751 w 29"/>
              <a:gd name="T17" fmla="*/ 135453 h 77"/>
              <a:gd name="T18" fmla="*/ 26057 w 29"/>
              <a:gd name="T19" fmla="*/ 142875 h 77"/>
              <a:gd name="T20" fmla="*/ 26057 w 29"/>
              <a:gd name="T21" fmla="*/ 142875 h 77"/>
              <a:gd name="T22" fmla="*/ 33502 w 29"/>
              <a:gd name="T23" fmla="*/ 139164 h 77"/>
              <a:gd name="T24" fmla="*/ 52114 w 29"/>
              <a:gd name="T25" fmla="*/ 9277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chemeClr val="accent2">
              <a:lumMod val="60000"/>
              <a:lumOff val="40000"/>
            </a:schemeClr>
          </a:solidFill>
          <a:ln>
            <a:noFill/>
          </a:ln>
        </p:spPr>
        <p:txBody>
          <a:bodyPr/>
          <a:lstStyle/>
          <a:p>
            <a:pPr>
              <a:defRPr/>
            </a:pPr>
            <a:endParaRPr lang="zh-CN" altLang="en-US" sz="3300">
              <a:ea typeface="黑体" panose="02010609060101010101" pitchFamily="49" charset="-122"/>
            </a:endParaRPr>
          </a:p>
        </p:txBody>
      </p:sp>
      <p:sp>
        <p:nvSpPr>
          <p:cNvPr id="2068" name="MH_Other_18">
            <a:extLst>
              <a:ext uri="{FF2B5EF4-FFF2-40B4-BE49-F238E27FC236}">
                <a16:creationId xmlns:a16="http://schemas.microsoft.com/office/drawing/2014/main" xmlns="" id="{6ABA44A6-2B09-478D-8641-004B9814306C}"/>
              </a:ext>
            </a:extLst>
          </p:cNvPr>
          <p:cNvSpPr>
            <a:spLocks/>
          </p:cNvSpPr>
          <p:nvPr>
            <p:custDataLst>
              <p:tags r:id="rId19"/>
            </p:custDataLst>
          </p:nvPr>
        </p:nvSpPr>
        <p:spPr bwMode="auto">
          <a:xfrm>
            <a:off x="1547813" y="3789363"/>
            <a:ext cx="365125" cy="127000"/>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2147483646 w 266"/>
              <a:gd name="T9" fmla="*/ 2147483646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92">
                <a:moveTo>
                  <a:pt x="214" y="92"/>
                </a:moveTo>
                <a:lnTo>
                  <a:pt x="266" y="0"/>
                </a:lnTo>
                <a:lnTo>
                  <a:pt x="138" y="0"/>
                </a:lnTo>
                <a:lnTo>
                  <a:pt x="0" y="92"/>
                </a:lnTo>
                <a:lnTo>
                  <a:pt x="214" y="9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69" name="MH_Other_19">
            <a:extLst>
              <a:ext uri="{FF2B5EF4-FFF2-40B4-BE49-F238E27FC236}">
                <a16:creationId xmlns:a16="http://schemas.microsoft.com/office/drawing/2014/main" xmlns="" id="{024D34EC-3B08-44ED-991C-49B51CDE85E7}"/>
              </a:ext>
            </a:extLst>
          </p:cNvPr>
          <p:cNvSpPr>
            <a:spLocks/>
          </p:cNvSpPr>
          <p:nvPr>
            <p:custDataLst>
              <p:tags r:id="rId20"/>
            </p:custDataLst>
          </p:nvPr>
        </p:nvSpPr>
        <p:spPr bwMode="auto">
          <a:xfrm>
            <a:off x="1547813" y="3789363"/>
            <a:ext cx="365125" cy="127000"/>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300">
              <a:ea typeface="黑体" panose="02010609060101010101" pitchFamily="49" charset="-122"/>
            </a:endParaRPr>
          </a:p>
        </p:txBody>
      </p:sp>
      <p:sp>
        <p:nvSpPr>
          <p:cNvPr id="2070" name="MH_Other_20">
            <a:extLst>
              <a:ext uri="{FF2B5EF4-FFF2-40B4-BE49-F238E27FC236}">
                <a16:creationId xmlns:a16="http://schemas.microsoft.com/office/drawing/2014/main" xmlns="" id="{2011CAD0-75A5-4558-B8FE-6FE89BE7E257}"/>
              </a:ext>
            </a:extLst>
          </p:cNvPr>
          <p:cNvSpPr>
            <a:spLocks/>
          </p:cNvSpPr>
          <p:nvPr>
            <p:custDataLst>
              <p:tags r:id="rId21"/>
            </p:custDataLst>
          </p:nvPr>
        </p:nvSpPr>
        <p:spPr bwMode="auto">
          <a:xfrm>
            <a:off x="942975" y="3935413"/>
            <a:ext cx="230188" cy="120650"/>
          </a:xfrm>
          <a:custGeom>
            <a:avLst/>
            <a:gdLst>
              <a:gd name="T0" fmla="*/ 174497 w 124"/>
              <a:gd name="T1" fmla="*/ 1856 h 65"/>
              <a:gd name="T2" fmla="*/ 230188 w 124"/>
              <a:gd name="T3" fmla="*/ 29698 h 65"/>
              <a:gd name="T4" fmla="*/ 139227 w 124"/>
              <a:gd name="T5" fmla="*/ 118794 h 65"/>
              <a:gd name="T6" fmla="*/ 50122 w 124"/>
              <a:gd name="T7" fmla="*/ 118794 h 65"/>
              <a:gd name="T8" fmla="*/ 24133 w 124"/>
              <a:gd name="T9" fmla="*/ 118794 h 65"/>
              <a:gd name="T10" fmla="*/ 0 w 124"/>
              <a:gd name="T11" fmla="*/ 120650 h 65"/>
              <a:gd name="T12" fmla="*/ 174497 w 124"/>
              <a:gd name="T13" fmla="*/ 1856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chemeClr val="accent2">
              <a:lumMod val="60000"/>
              <a:lumOff val="40000"/>
            </a:schemeClr>
          </a:solidFill>
          <a:ln>
            <a:noFill/>
          </a:ln>
        </p:spPr>
        <p:txBody>
          <a:bodyPr/>
          <a:lstStyle/>
          <a:p>
            <a:pPr>
              <a:defRPr/>
            </a:pPr>
            <a:endParaRPr lang="zh-CN" altLang="en-US" sz="3300">
              <a:ea typeface="黑体" panose="02010609060101010101" pitchFamily="49" charset="-122"/>
            </a:endParaRPr>
          </a:p>
        </p:txBody>
      </p:sp>
      <p:pic>
        <p:nvPicPr>
          <p:cNvPr id="2071" name="MH_Other_21">
            <a:extLst>
              <a:ext uri="{FF2B5EF4-FFF2-40B4-BE49-F238E27FC236}">
                <a16:creationId xmlns:a16="http://schemas.microsoft.com/office/drawing/2014/main" xmlns="" id="{8EA42643-B32C-4DEF-94D4-29E7F4424EA7}"/>
              </a:ext>
            </a:extLst>
          </p:cNvPr>
          <p:cNvPicPr>
            <a:picLocks noChangeArrowheads="1"/>
          </p:cNvPicPr>
          <p:nvPr>
            <p:custDataLst>
              <p:tags r:id="rId22"/>
            </p:custDataLst>
          </p:nvPr>
        </p:nvPicPr>
        <p:blipFill>
          <a:blip r:embed="rId37">
            <a:extLst>
              <a:ext uri="{28A0092B-C50C-407E-A947-70E740481C1C}">
                <a14:useLocalDpi xmlns:a14="http://schemas.microsoft.com/office/drawing/2010/main" val="0"/>
              </a:ext>
            </a:extLst>
          </a:blip>
          <a:srcRect/>
          <a:stretch>
            <a:fillRect/>
          </a:stretch>
        </p:blipFill>
        <p:spPr bwMode="auto">
          <a:xfrm>
            <a:off x="5230813" y="4248150"/>
            <a:ext cx="4079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2" name="MH_Other_22">
            <a:extLst>
              <a:ext uri="{FF2B5EF4-FFF2-40B4-BE49-F238E27FC236}">
                <a16:creationId xmlns:a16="http://schemas.microsoft.com/office/drawing/2014/main" xmlns="" id="{D7A376C8-058C-41ED-B362-C9B2383D8E33}"/>
              </a:ext>
            </a:extLst>
          </p:cNvPr>
          <p:cNvSpPr>
            <a:spLocks noEditPoints="1"/>
          </p:cNvSpPr>
          <p:nvPr>
            <p:custDataLst>
              <p:tags r:id="rId23"/>
            </p:custDataLst>
          </p:nvPr>
        </p:nvSpPr>
        <p:spPr bwMode="auto">
          <a:xfrm>
            <a:off x="5618163" y="2713038"/>
            <a:ext cx="173037" cy="412750"/>
          </a:xfrm>
          <a:custGeom>
            <a:avLst/>
            <a:gdLst>
              <a:gd name="T0" fmla="*/ 2147483646 w 93"/>
              <a:gd name="T1" fmla="*/ 2147483646 h 223"/>
              <a:gd name="T2" fmla="*/ 2147483646 w 93"/>
              <a:gd name="T3" fmla="*/ 2147483646 h 223"/>
              <a:gd name="T4" fmla="*/ 2147483646 w 93"/>
              <a:gd name="T5" fmla="*/ 2147483646 h 223"/>
              <a:gd name="T6" fmla="*/ 2147483646 w 93"/>
              <a:gd name="T7" fmla="*/ 2147483646 h 223"/>
              <a:gd name="T8" fmla="*/ 2147483646 w 93"/>
              <a:gd name="T9" fmla="*/ 2147483646 h 223"/>
              <a:gd name="T10" fmla="*/ 2147483646 w 93"/>
              <a:gd name="T11" fmla="*/ 2147483646 h 223"/>
              <a:gd name="T12" fmla="*/ 2147483646 w 93"/>
              <a:gd name="T13" fmla="*/ 0 h 223"/>
              <a:gd name="T14" fmla="*/ 2147483646 w 93"/>
              <a:gd name="T15" fmla="*/ 2147483646 h 223"/>
              <a:gd name="T16" fmla="*/ 2147483646 w 93"/>
              <a:gd name="T17" fmla="*/ 2147483646 h 223"/>
              <a:gd name="T18" fmla="*/ 2147483646 w 93"/>
              <a:gd name="T19" fmla="*/ 2147483646 h 223"/>
              <a:gd name="T20" fmla="*/ 2147483646 w 93"/>
              <a:gd name="T21" fmla="*/ 2147483646 h 223"/>
              <a:gd name="T22" fmla="*/ 2147483646 w 93"/>
              <a:gd name="T23" fmla="*/ 2147483646 h 223"/>
              <a:gd name="T24" fmla="*/ 0 w 93"/>
              <a:gd name="T25" fmla="*/ 2147483646 h 223"/>
              <a:gd name="T26" fmla="*/ 2147483646 w 93"/>
              <a:gd name="T27" fmla="*/ 2147483646 h 223"/>
              <a:gd name="T28" fmla="*/ 2147483646 w 93"/>
              <a:gd name="T29" fmla="*/ 2147483646 h 223"/>
              <a:gd name="T30" fmla="*/ 2147483646 w 93"/>
              <a:gd name="T31" fmla="*/ 2147483646 h 223"/>
              <a:gd name="T32" fmla="*/ 2147483646 w 93"/>
              <a:gd name="T33" fmla="*/ 2147483646 h 223"/>
              <a:gd name="T34" fmla="*/ 2147483646 w 93"/>
              <a:gd name="T35" fmla="*/ 2147483646 h 223"/>
              <a:gd name="T36" fmla="*/ 2147483646 w 93"/>
              <a:gd name="T37" fmla="*/ 2147483646 h 223"/>
              <a:gd name="T38" fmla="*/ 2147483646 w 93"/>
              <a:gd name="T39" fmla="*/ 2147483646 h 223"/>
              <a:gd name="T40" fmla="*/ 2147483646 w 93"/>
              <a:gd name="T41" fmla="*/ 2147483646 h 223"/>
              <a:gd name="T42" fmla="*/ 2147483646 w 93"/>
              <a:gd name="T43" fmla="*/ 2147483646 h 223"/>
              <a:gd name="T44" fmla="*/ 2147483646 w 93"/>
              <a:gd name="T45" fmla="*/ 2147483646 h 223"/>
              <a:gd name="T46" fmla="*/ 2147483646 w 93"/>
              <a:gd name="T47" fmla="*/ 2147483646 h 223"/>
              <a:gd name="T48" fmla="*/ 2147483646 w 93"/>
              <a:gd name="T49" fmla="*/ 2147483646 h 223"/>
              <a:gd name="T50" fmla="*/ 2147483646 w 93"/>
              <a:gd name="T51" fmla="*/ 2147483646 h 223"/>
              <a:gd name="T52" fmla="*/ 2147483646 w 93"/>
              <a:gd name="T53" fmla="*/ 2147483646 h 223"/>
              <a:gd name="T54" fmla="*/ 2147483646 w 93"/>
              <a:gd name="T55" fmla="*/ 2147483646 h 223"/>
              <a:gd name="T56" fmla="*/ 2147483646 w 93"/>
              <a:gd name="T57" fmla="*/ 2147483646 h 223"/>
              <a:gd name="T58" fmla="*/ 2147483646 w 93"/>
              <a:gd name="T59" fmla="*/ 2147483646 h 223"/>
              <a:gd name="T60" fmla="*/ 2147483646 w 93"/>
              <a:gd name="T61" fmla="*/ 2147483646 h 223"/>
              <a:gd name="T62" fmla="*/ 2147483646 w 93"/>
              <a:gd name="T63" fmla="*/ 2147483646 h 2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ea typeface="黑体" panose="02010609060101010101" pitchFamily="49" charset="-122"/>
            </a:endParaRPr>
          </a:p>
        </p:txBody>
      </p:sp>
      <p:pic>
        <p:nvPicPr>
          <p:cNvPr id="2073" name="MH_Other_23">
            <a:extLst>
              <a:ext uri="{FF2B5EF4-FFF2-40B4-BE49-F238E27FC236}">
                <a16:creationId xmlns:a16="http://schemas.microsoft.com/office/drawing/2014/main" xmlns="" id="{26108DA0-3D7A-4720-A1E7-DC845C438933}"/>
              </a:ext>
            </a:extLst>
          </p:cNvPr>
          <p:cNvPicPr>
            <a:picLocks noChangeArrowheads="1"/>
          </p:cNvPicPr>
          <p:nvPr>
            <p:custDataLst>
              <p:tags r:id="rId24"/>
            </p:custDataLst>
          </p:nvPr>
        </p:nvPicPr>
        <p:blipFill>
          <a:blip r:embed="rId38">
            <a:extLst>
              <a:ext uri="{28A0092B-C50C-407E-A947-70E740481C1C}">
                <a14:useLocalDpi xmlns:a14="http://schemas.microsoft.com/office/drawing/2010/main" val="0"/>
              </a:ext>
            </a:extLst>
          </a:blip>
          <a:srcRect/>
          <a:stretch>
            <a:fillRect/>
          </a:stretch>
        </p:blipFill>
        <p:spPr bwMode="auto">
          <a:xfrm>
            <a:off x="5181600" y="5480050"/>
            <a:ext cx="4143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4" name="MH_Other_24">
            <a:extLst>
              <a:ext uri="{FF2B5EF4-FFF2-40B4-BE49-F238E27FC236}">
                <a16:creationId xmlns:a16="http://schemas.microsoft.com/office/drawing/2014/main" xmlns="" id="{4F10958D-CBA2-4CFA-BE75-FF1037E35298}"/>
              </a:ext>
            </a:extLst>
          </p:cNvPr>
          <p:cNvPicPr>
            <a:picLocks noChangeArrowheads="1"/>
          </p:cNvPicPr>
          <p:nvPr>
            <p:custDataLst>
              <p:tags r:id="rId25"/>
            </p:custDataLst>
          </p:nvPr>
        </p:nvPicPr>
        <p:blipFill>
          <a:blip r:embed="rId39">
            <a:extLst>
              <a:ext uri="{28A0092B-C50C-407E-A947-70E740481C1C}">
                <a14:useLocalDpi xmlns:a14="http://schemas.microsoft.com/office/drawing/2010/main" val="0"/>
              </a:ext>
            </a:extLst>
          </a:blip>
          <a:srcRect/>
          <a:stretch>
            <a:fillRect/>
          </a:stretch>
        </p:blipFill>
        <p:spPr bwMode="auto">
          <a:xfrm>
            <a:off x="5394325" y="3455988"/>
            <a:ext cx="287338"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5" name="MH_Other_25">
            <a:extLst>
              <a:ext uri="{FF2B5EF4-FFF2-40B4-BE49-F238E27FC236}">
                <a16:creationId xmlns:a16="http://schemas.microsoft.com/office/drawing/2014/main" xmlns="" id="{EFE293EE-5844-4C0B-AA43-482F3C08D93D}"/>
              </a:ext>
            </a:extLst>
          </p:cNvPr>
          <p:cNvSpPr>
            <a:spLocks noEditPoints="1"/>
          </p:cNvSpPr>
          <p:nvPr>
            <p:custDataLst>
              <p:tags r:id="rId26"/>
            </p:custDataLst>
          </p:nvPr>
        </p:nvSpPr>
        <p:spPr bwMode="auto">
          <a:xfrm>
            <a:off x="5237163" y="2154238"/>
            <a:ext cx="379412" cy="374650"/>
          </a:xfrm>
          <a:custGeom>
            <a:avLst/>
            <a:gdLst>
              <a:gd name="T0" fmla="*/ 0 w 205"/>
              <a:gd name="T1" fmla="*/ 2147483646 h 202"/>
              <a:gd name="T2" fmla="*/ 2147483646 w 205"/>
              <a:gd name="T3" fmla="*/ 2147483646 h 202"/>
              <a:gd name="T4" fmla="*/ 2147483646 w 205"/>
              <a:gd name="T5" fmla="*/ 2147483646 h 202"/>
              <a:gd name="T6" fmla="*/ 2147483646 w 205"/>
              <a:gd name="T7" fmla="*/ 2147483646 h 202"/>
              <a:gd name="T8" fmla="*/ 2147483646 w 205"/>
              <a:gd name="T9" fmla="*/ 2147483646 h 202"/>
              <a:gd name="T10" fmla="*/ 2147483646 w 205"/>
              <a:gd name="T11" fmla="*/ 2147483646 h 202"/>
              <a:gd name="T12" fmla="*/ 2147483646 w 205"/>
              <a:gd name="T13" fmla="*/ 2147483646 h 202"/>
              <a:gd name="T14" fmla="*/ 2147483646 w 205"/>
              <a:gd name="T15" fmla="*/ 2147483646 h 202"/>
              <a:gd name="T16" fmla="*/ 2147483646 w 205"/>
              <a:gd name="T17" fmla="*/ 2147483646 h 202"/>
              <a:gd name="T18" fmla="*/ 2147483646 w 205"/>
              <a:gd name="T19" fmla="*/ 2147483646 h 202"/>
              <a:gd name="T20" fmla="*/ 2147483646 w 205"/>
              <a:gd name="T21" fmla="*/ 0 h 202"/>
              <a:gd name="T22" fmla="*/ 2147483646 w 205"/>
              <a:gd name="T23" fmla="*/ 2147483646 h 202"/>
              <a:gd name="T24" fmla="*/ 2147483646 w 205"/>
              <a:gd name="T25" fmla="*/ 2147483646 h 202"/>
              <a:gd name="T26" fmla="*/ 2147483646 w 205"/>
              <a:gd name="T27" fmla="*/ 2147483646 h 202"/>
              <a:gd name="T28" fmla="*/ 2147483646 w 205"/>
              <a:gd name="T29" fmla="*/ 2147483646 h 202"/>
              <a:gd name="T30" fmla="*/ 2147483646 w 205"/>
              <a:gd name="T31" fmla="*/ 2147483646 h 202"/>
              <a:gd name="T32" fmla="*/ 2147483646 w 205"/>
              <a:gd name="T33" fmla="*/ 2147483646 h 202"/>
              <a:gd name="T34" fmla="*/ 2147483646 w 205"/>
              <a:gd name="T35" fmla="*/ 2147483646 h 202"/>
              <a:gd name="T36" fmla="*/ 2147483646 w 205"/>
              <a:gd name="T37" fmla="*/ 2147483646 h 202"/>
              <a:gd name="T38" fmla="*/ 0 w 205"/>
              <a:gd name="T39" fmla="*/ 2147483646 h 202"/>
              <a:gd name="T40" fmla="*/ 2147483646 w 205"/>
              <a:gd name="T41" fmla="*/ 2147483646 h 202"/>
              <a:gd name="T42" fmla="*/ 2147483646 w 205"/>
              <a:gd name="T43" fmla="*/ 2147483646 h 202"/>
              <a:gd name="T44" fmla="*/ 2147483646 w 205"/>
              <a:gd name="T45" fmla="*/ 2147483646 h 202"/>
              <a:gd name="T46" fmla="*/ 2147483646 w 205"/>
              <a:gd name="T47" fmla="*/ 2147483646 h 202"/>
              <a:gd name="T48" fmla="*/ 2147483646 w 205"/>
              <a:gd name="T49" fmla="*/ 2147483646 h 202"/>
              <a:gd name="T50" fmla="*/ 2147483646 w 205"/>
              <a:gd name="T51" fmla="*/ 2147483646 h 202"/>
              <a:gd name="T52" fmla="*/ 2147483646 w 205"/>
              <a:gd name="T53" fmla="*/ 2147483646 h 202"/>
              <a:gd name="T54" fmla="*/ 2147483646 w 205"/>
              <a:gd name="T55" fmla="*/ 2147483646 h 202"/>
              <a:gd name="T56" fmla="*/ 2147483646 w 205"/>
              <a:gd name="T57" fmla="*/ 2147483646 h 202"/>
              <a:gd name="T58" fmla="*/ 2147483646 w 205"/>
              <a:gd name="T59" fmla="*/ 2147483646 h 2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ea typeface="黑体" panose="02010609060101010101" pitchFamily="49" charset="-122"/>
            </a:endParaRPr>
          </a:p>
        </p:txBody>
      </p:sp>
      <p:sp>
        <p:nvSpPr>
          <p:cNvPr id="2076" name="MH_Other_26">
            <a:extLst>
              <a:ext uri="{FF2B5EF4-FFF2-40B4-BE49-F238E27FC236}">
                <a16:creationId xmlns:a16="http://schemas.microsoft.com/office/drawing/2014/main" xmlns="" id="{01A9E867-62EF-428C-92E2-3AA70B5A6921}"/>
              </a:ext>
            </a:extLst>
          </p:cNvPr>
          <p:cNvSpPr>
            <a:spLocks noEditPoints="1"/>
          </p:cNvSpPr>
          <p:nvPr>
            <p:custDataLst>
              <p:tags r:id="rId27"/>
            </p:custDataLst>
          </p:nvPr>
        </p:nvSpPr>
        <p:spPr bwMode="auto">
          <a:xfrm>
            <a:off x="5462588" y="5005388"/>
            <a:ext cx="388937" cy="250825"/>
          </a:xfrm>
          <a:custGeom>
            <a:avLst/>
            <a:gdLst>
              <a:gd name="T0" fmla="*/ 2147483646 w 210"/>
              <a:gd name="T1" fmla="*/ 2147483646 h 136"/>
              <a:gd name="T2" fmla="*/ 2147483646 w 210"/>
              <a:gd name="T3" fmla="*/ 2147483646 h 136"/>
              <a:gd name="T4" fmla="*/ 2147483646 w 210"/>
              <a:gd name="T5" fmla="*/ 2147483646 h 136"/>
              <a:gd name="T6" fmla="*/ 2147483646 w 210"/>
              <a:gd name="T7" fmla="*/ 2147483646 h 136"/>
              <a:gd name="T8" fmla="*/ 2147483646 w 210"/>
              <a:gd name="T9" fmla="*/ 2147483646 h 136"/>
              <a:gd name="T10" fmla="*/ 2147483646 w 210"/>
              <a:gd name="T11" fmla="*/ 2147483646 h 136"/>
              <a:gd name="T12" fmla="*/ 2147483646 w 210"/>
              <a:gd name="T13" fmla="*/ 2147483646 h 136"/>
              <a:gd name="T14" fmla="*/ 2147483646 w 210"/>
              <a:gd name="T15" fmla="*/ 2147483646 h 136"/>
              <a:gd name="T16" fmla="*/ 2147483646 w 210"/>
              <a:gd name="T17" fmla="*/ 2147483646 h 136"/>
              <a:gd name="T18" fmla="*/ 2147483646 w 210"/>
              <a:gd name="T19" fmla="*/ 2147483646 h 136"/>
              <a:gd name="T20" fmla="*/ 2147483646 w 210"/>
              <a:gd name="T21" fmla="*/ 2147483646 h 136"/>
              <a:gd name="T22" fmla="*/ 2147483646 w 210"/>
              <a:gd name="T23" fmla="*/ 2147483646 h 136"/>
              <a:gd name="T24" fmla="*/ 2147483646 w 210"/>
              <a:gd name="T25" fmla="*/ 2147483646 h 136"/>
              <a:gd name="T26" fmla="*/ 2147483646 w 210"/>
              <a:gd name="T27" fmla="*/ 2147483646 h 136"/>
              <a:gd name="T28" fmla="*/ 2147483646 w 210"/>
              <a:gd name="T29" fmla="*/ 2147483646 h 136"/>
              <a:gd name="T30" fmla="*/ 2147483646 w 210"/>
              <a:gd name="T31" fmla="*/ 2147483646 h 136"/>
              <a:gd name="T32" fmla="*/ 2147483646 w 210"/>
              <a:gd name="T33" fmla="*/ 2147483646 h 136"/>
              <a:gd name="T34" fmla="*/ 2147483646 w 210"/>
              <a:gd name="T35" fmla="*/ 2147483646 h 136"/>
              <a:gd name="T36" fmla="*/ 2147483646 w 210"/>
              <a:gd name="T37" fmla="*/ 2147483646 h 136"/>
              <a:gd name="T38" fmla="*/ 2147483646 w 210"/>
              <a:gd name="T39" fmla="*/ 2147483646 h 136"/>
              <a:gd name="T40" fmla="*/ 2147483646 w 210"/>
              <a:gd name="T41" fmla="*/ 2147483646 h 136"/>
              <a:gd name="T42" fmla="*/ 2147483646 w 210"/>
              <a:gd name="T43" fmla="*/ 2147483646 h 136"/>
              <a:gd name="T44" fmla="*/ 2147483646 w 210"/>
              <a:gd name="T45" fmla="*/ 2147483646 h 136"/>
              <a:gd name="T46" fmla="*/ 2147483646 w 210"/>
              <a:gd name="T47" fmla="*/ 2147483646 h 136"/>
              <a:gd name="T48" fmla="*/ 2147483646 w 210"/>
              <a:gd name="T49" fmla="*/ 2147483646 h 136"/>
              <a:gd name="T50" fmla="*/ 2147483646 w 210"/>
              <a:gd name="T51" fmla="*/ 2147483646 h 136"/>
              <a:gd name="T52" fmla="*/ 2147483646 w 210"/>
              <a:gd name="T53" fmla="*/ 2147483646 h 136"/>
              <a:gd name="T54" fmla="*/ 2147483646 w 210"/>
              <a:gd name="T55" fmla="*/ 2147483646 h 136"/>
              <a:gd name="T56" fmla="*/ 2147483646 w 210"/>
              <a:gd name="T57" fmla="*/ 2147483646 h 136"/>
              <a:gd name="T58" fmla="*/ 2147483646 w 210"/>
              <a:gd name="T59" fmla="*/ 2147483646 h 136"/>
              <a:gd name="T60" fmla="*/ 2147483646 w 210"/>
              <a:gd name="T61" fmla="*/ 2147483646 h 136"/>
              <a:gd name="T62" fmla="*/ 2147483646 w 210"/>
              <a:gd name="T63" fmla="*/ 2147483646 h 136"/>
              <a:gd name="T64" fmla="*/ 2147483646 w 210"/>
              <a:gd name="T65" fmla="*/ 2147483646 h 136"/>
              <a:gd name="T66" fmla="*/ 2147483646 w 210"/>
              <a:gd name="T67" fmla="*/ 2147483646 h 136"/>
              <a:gd name="T68" fmla="*/ 2147483646 w 210"/>
              <a:gd name="T69" fmla="*/ 2147483646 h 136"/>
              <a:gd name="T70" fmla="*/ 2147483646 w 210"/>
              <a:gd name="T71" fmla="*/ 2147483646 h 136"/>
              <a:gd name="T72" fmla="*/ 2147483646 w 210"/>
              <a:gd name="T73" fmla="*/ 2147483646 h 136"/>
              <a:gd name="T74" fmla="*/ 2147483646 w 210"/>
              <a:gd name="T75" fmla="*/ 2147483646 h 136"/>
              <a:gd name="T76" fmla="*/ 2147483646 w 210"/>
              <a:gd name="T77" fmla="*/ 2147483646 h 136"/>
              <a:gd name="T78" fmla="*/ 2147483646 w 210"/>
              <a:gd name="T79" fmla="*/ 2147483646 h 136"/>
              <a:gd name="T80" fmla="*/ 2147483646 w 210"/>
              <a:gd name="T81" fmla="*/ 2147483646 h 136"/>
              <a:gd name="T82" fmla="*/ 2147483646 w 210"/>
              <a:gd name="T83" fmla="*/ 2147483646 h 136"/>
              <a:gd name="T84" fmla="*/ 2147483646 w 210"/>
              <a:gd name="T85" fmla="*/ 2147483646 h 136"/>
              <a:gd name="T86" fmla="*/ 2147483646 w 210"/>
              <a:gd name="T87" fmla="*/ 2147483646 h 136"/>
              <a:gd name="T88" fmla="*/ 2147483646 w 210"/>
              <a:gd name="T89" fmla="*/ 2147483646 h 136"/>
              <a:gd name="T90" fmla="*/ 2147483646 w 210"/>
              <a:gd name="T91" fmla="*/ 2147483646 h 136"/>
              <a:gd name="T92" fmla="*/ 2147483646 w 210"/>
              <a:gd name="T93" fmla="*/ 2147483646 h 136"/>
              <a:gd name="T94" fmla="*/ 2147483646 w 210"/>
              <a:gd name="T95" fmla="*/ 2147483646 h 136"/>
              <a:gd name="T96" fmla="*/ 2147483646 w 210"/>
              <a:gd name="T97" fmla="*/ 2147483646 h 136"/>
              <a:gd name="T98" fmla="*/ 2147483646 w 210"/>
              <a:gd name="T99" fmla="*/ 2147483646 h 136"/>
              <a:gd name="T100" fmla="*/ 2147483646 w 210"/>
              <a:gd name="T101" fmla="*/ 2147483646 h 136"/>
              <a:gd name="T102" fmla="*/ 2147483646 w 210"/>
              <a:gd name="T103" fmla="*/ 2147483646 h 136"/>
              <a:gd name="T104" fmla="*/ 2147483646 w 210"/>
              <a:gd name="T105" fmla="*/ 2147483646 h 1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ea typeface="黑体" panose="02010609060101010101" pitchFamily="49" charset="-122"/>
            </a:endParaRPr>
          </a:p>
        </p:txBody>
      </p:sp>
      <p:sp>
        <p:nvSpPr>
          <p:cNvPr id="2077" name="MH_Other_27">
            <a:extLst>
              <a:ext uri="{FF2B5EF4-FFF2-40B4-BE49-F238E27FC236}">
                <a16:creationId xmlns:a16="http://schemas.microsoft.com/office/drawing/2014/main" xmlns="" id="{2DD4CDFA-2F99-4652-89ED-556A20C1E9C6}"/>
              </a:ext>
            </a:extLst>
          </p:cNvPr>
          <p:cNvSpPr>
            <a:spLocks/>
          </p:cNvSpPr>
          <p:nvPr>
            <p:custDataLst>
              <p:tags r:id="rId28"/>
            </p:custDataLst>
          </p:nvPr>
        </p:nvSpPr>
        <p:spPr bwMode="auto">
          <a:xfrm>
            <a:off x="5481638" y="3913188"/>
            <a:ext cx="198437" cy="168275"/>
          </a:xfrm>
          <a:custGeom>
            <a:avLst/>
            <a:gdLst>
              <a:gd name="T0" fmla="*/ 2147483646 w 107"/>
              <a:gd name="T1" fmla="*/ 0 h 90"/>
              <a:gd name="T2" fmla="*/ 2147483646 w 107"/>
              <a:gd name="T3" fmla="*/ 2147483646 h 90"/>
              <a:gd name="T4" fmla="*/ 2147483646 w 107"/>
              <a:gd name="T5" fmla="*/ 0 h 90"/>
              <a:gd name="T6" fmla="*/ 2147483646 w 107"/>
              <a:gd name="T7" fmla="*/ 2147483646 h 90"/>
              <a:gd name="T8" fmla="*/ 2147483646 w 107"/>
              <a:gd name="T9" fmla="*/ 2147483646 h 90"/>
              <a:gd name="T10" fmla="*/ 2147483646 w 107"/>
              <a:gd name="T11" fmla="*/ 2147483646 h 90"/>
              <a:gd name="T12" fmla="*/ 2147483646 w 107"/>
              <a:gd name="T13" fmla="*/ 0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ea typeface="黑体" panose="02010609060101010101" pitchFamily="49" charset="-122"/>
            </a:endParaRPr>
          </a:p>
        </p:txBody>
      </p:sp>
      <p:sp>
        <p:nvSpPr>
          <p:cNvPr id="37" name="MH_SubTitle_1">
            <a:extLst>
              <a:ext uri="{FF2B5EF4-FFF2-40B4-BE49-F238E27FC236}">
                <a16:creationId xmlns:a16="http://schemas.microsoft.com/office/drawing/2014/main" xmlns="" id="{72E9115D-68B6-4891-B517-B1E7FC129810}"/>
              </a:ext>
            </a:extLst>
          </p:cNvPr>
          <p:cNvSpPr txBox="1">
            <a:spLocks noChangeArrowheads="1"/>
          </p:cNvSpPr>
          <p:nvPr>
            <p:custDataLst>
              <p:tags r:id="rId29"/>
            </p:custDataLst>
          </p:nvPr>
        </p:nvSpPr>
        <p:spPr bwMode="auto">
          <a:xfrm>
            <a:off x="5791200" y="2205038"/>
            <a:ext cx="2724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双向结合原则</a:t>
            </a:r>
          </a:p>
        </p:txBody>
      </p:sp>
      <p:sp>
        <p:nvSpPr>
          <p:cNvPr id="38" name="MH_SubTitle_3">
            <a:extLst>
              <a:ext uri="{FF2B5EF4-FFF2-40B4-BE49-F238E27FC236}">
                <a16:creationId xmlns:a16="http://schemas.microsoft.com/office/drawing/2014/main" xmlns="" id="{6D8D2FD1-78D8-42EA-9726-8035C60F7628}"/>
              </a:ext>
            </a:extLst>
          </p:cNvPr>
          <p:cNvSpPr txBox="1">
            <a:spLocks noChangeArrowheads="1"/>
          </p:cNvSpPr>
          <p:nvPr>
            <p:custDataLst>
              <p:tags r:id="rId30"/>
            </p:custDataLst>
          </p:nvPr>
        </p:nvSpPr>
        <p:spPr bwMode="auto">
          <a:xfrm>
            <a:off x="5800725" y="3286919"/>
            <a:ext cx="2722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集优原则</a:t>
            </a:r>
          </a:p>
        </p:txBody>
      </p:sp>
      <p:sp>
        <p:nvSpPr>
          <p:cNvPr id="39" name="MH_SubTitle_4">
            <a:extLst>
              <a:ext uri="{FF2B5EF4-FFF2-40B4-BE49-F238E27FC236}">
                <a16:creationId xmlns:a16="http://schemas.microsoft.com/office/drawing/2014/main" xmlns="" id="{560828A6-C1CE-4C27-AE4A-19E3B78A37CD}"/>
              </a:ext>
            </a:extLst>
          </p:cNvPr>
          <p:cNvSpPr txBox="1">
            <a:spLocks noChangeArrowheads="1"/>
          </p:cNvSpPr>
          <p:nvPr>
            <p:custDataLst>
              <p:tags r:id="rId31"/>
            </p:custDataLst>
          </p:nvPr>
        </p:nvSpPr>
        <p:spPr bwMode="auto">
          <a:xfrm>
            <a:off x="5791200" y="3819525"/>
            <a:ext cx="272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协调性原则</a:t>
            </a:r>
          </a:p>
        </p:txBody>
      </p:sp>
      <p:sp>
        <p:nvSpPr>
          <p:cNvPr id="40" name="MH_SubTitle_5">
            <a:extLst>
              <a:ext uri="{FF2B5EF4-FFF2-40B4-BE49-F238E27FC236}">
                <a16:creationId xmlns:a16="http://schemas.microsoft.com/office/drawing/2014/main" xmlns="" id="{4FCCF352-D140-4339-88E1-16C3F9D4EACF}"/>
              </a:ext>
            </a:extLst>
          </p:cNvPr>
          <p:cNvSpPr txBox="1">
            <a:spLocks noChangeArrowheads="1"/>
          </p:cNvSpPr>
          <p:nvPr>
            <p:custDataLst>
              <p:tags r:id="rId32"/>
            </p:custDataLst>
          </p:nvPr>
        </p:nvSpPr>
        <p:spPr bwMode="auto">
          <a:xfrm>
            <a:off x="5749695" y="4315619"/>
            <a:ext cx="27225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动态性原则</a:t>
            </a:r>
          </a:p>
        </p:txBody>
      </p:sp>
      <p:sp>
        <p:nvSpPr>
          <p:cNvPr id="41" name="MH_SubTitle_6">
            <a:extLst>
              <a:ext uri="{FF2B5EF4-FFF2-40B4-BE49-F238E27FC236}">
                <a16:creationId xmlns:a16="http://schemas.microsoft.com/office/drawing/2014/main" xmlns="" id="{E5AE2517-25A4-4063-B2EA-E1154E2B5FD6}"/>
              </a:ext>
            </a:extLst>
          </p:cNvPr>
          <p:cNvSpPr txBox="1">
            <a:spLocks noChangeArrowheads="1"/>
          </p:cNvSpPr>
          <p:nvPr>
            <p:custDataLst>
              <p:tags r:id="rId33"/>
            </p:custDataLst>
          </p:nvPr>
        </p:nvSpPr>
        <p:spPr bwMode="auto">
          <a:xfrm>
            <a:off x="5953125" y="4964113"/>
            <a:ext cx="27241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创新性原则</a:t>
            </a:r>
          </a:p>
        </p:txBody>
      </p:sp>
      <p:sp>
        <p:nvSpPr>
          <p:cNvPr id="42" name="MH_SubTitle_7">
            <a:extLst>
              <a:ext uri="{FF2B5EF4-FFF2-40B4-BE49-F238E27FC236}">
                <a16:creationId xmlns:a16="http://schemas.microsoft.com/office/drawing/2014/main" xmlns="" id="{941C7C05-5125-4A08-897C-E8C3D3F5D9C0}"/>
              </a:ext>
            </a:extLst>
          </p:cNvPr>
          <p:cNvSpPr txBox="1">
            <a:spLocks noChangeArrowheads="1"/>
          </p:cNvSpPr>
          <p:nvPr>
            <p:custDataLst>
              <p:tags r:id="rId34"/>
            </p:custDataLst>
          </p:nvPr>
        </p:nvSpPr>
        <p:spPr bwMode="auto">
          <a:xfrm>
            <a:off x="5738813" y="5475288"/>
            <a:ext cx="2724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战略性原则</a:t>
            </a:r>
          </a:p>
        </p:txBody>
      </p:sp>
      <p:sp>
        <p:nvSpPr>
          <p:cNvPr id="43" name="MH_SubTitle_2">
            <a:extLst>
              <a:ext uri="{FF2B5EF4-FFF2-40B4-BE49-F238E27FC236}">
                <a16:creationId xmlns:a16="http://schemas.microsoft.com/office/drawing/2014/main" xmlns="" id="{ECAA1324-1C96-420B-8E48-6650A3180302}"/>
              </a:ext>
            </a:extLst>
          </p:cNvPr>
          <p:cNvSpPr txBox="1">
            <a:spLocks noChangeArrowheads="1"/>
          </p:cNvSpPr>
          <p:nvPr>
            <p:custDataLst>
              <p:tags r:id="rId35"/>
            </p:custDataLst>
          </p:nvPr>
        </p:nvSpPr>
        <p:spPr bwMode="auto">
          <a:xfrm>
            <a:off x="5999163" y="2744788"/>
            <a:ext cx="2724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2400" b="1" dirty="0">
                <a:latin typeface="+mn-lt"/>
                <a:ea typeface="黑体" panose="02010609060101010101" pitchFamily="49" charset="-122"/>
              </a:rPr>
              <a:t>精简原则</a:t>
            </a:r>
          </a:p>
        </p:txBody>
      </p:sp>
      <p:sp>
        <p:nvSpPr>
          <p:cNvPr id="44" name="标题 2">
            <a:extLst>
              <a:ext uri="{FF2B5EF4-FFF2-40B4-BE49-F238E27FC236}">
                <a16:creationId xmlns:a16="http://schemas.microsoft.com/office/drawing/2014/main" xmlns="" id="{1B37D515-699D-482D-BCD9-FE9D75D11C7A}"/>
              </a:ext>
            </a:extLst>
          </p:cNvPr>
          <p:cNvSpPr>
            <a:spLocks noGrp="1"/>
          </p:cNvSpPr>
          <p:nvPr>
            <p:ph type="title"/>
          </p:nvPr>
        </p:nvSpPr>
        <p:spPr>
          <a:xfrm>
            <a:off x="395536" y="0"/>
            <a:ext cx="8229600" cy="1143000"/>
          </a:xfrm>
        </p:spPr>
        <p:txBody>
          <a:bodyPr/>
          <a:lstStyle/>
          <a:p>
            <a:pPr algn="ctr"/>
            <a:r>
              <a:rPr lang="zh-CN" altLang="en-US" dirty="0">
                <a:solidFill>
                  <a:srgbClr val="0070C0"/>
                </a:solidFill>
                <a:effectLst/>
                <a:latin typeface="+mn-lt"/>
                <a:ea typeface="+mn-ea"/>
                <a:cs typeface="+mn-ea"/>
                <a:sym typeface="+mn-lt"/>
              </a:rPr>
              <a:t>单元</a:t>
            </a:r>
            <a:r>
              <a:rPr lang="en-US" altLang="zh-CN" dirty="0">
                <a:solidFill>
                  <a:srgbClr val="0070C0"/>
                </a:solidFill>
                <a:effectLst/>
                <a:latin typeface="+mn-lt"/>
                <a:ea typeface="+mn-ea"/>
                <a:cs typeface="+mn-ea"/>
                <a:sym typeface="+mn-lt"/>
              </a:rPr>
              <a:t>2  </a:t>
            </a:r>
            <a:r>
              <a:rPr lang="zh-CN" altLang="en-US" dirty="0">
                <a:solidFill>
                  <a:srgbClr val="0070C0"/>
                </a:solidFill>
                <a:effectLst/>
                <a:latin typeface="+mn-lt"/>
                <a:ea typeface="+mn-ea"/>
                <a:cs typeface="+mn-ea"/>
                <a:sym typeface="+mn-lt"/>
              </a:rPr>
              <a:t>供应链的设计</a:t>
            </a:r>
          </a:p>
        </p:txBody>
      </p:sp>
      <p:sp>
        <p:nvSpPr>
          <p:cNvPr id="45" name="内容占位符 1">
            <a:extLst>
              <a:ext uri="{FF2B5EF4-FFF2-40B4-BE49-F238E27FC236}">
                <a16:creationId xmlns:a16="http://schemas.microsoft.com/office/drawing/2014/main" xmlns="" id="{93874BA0-42C8-4806-84A9-249E86F8E03E}"/>
              </a:ext>
            </a:extLst>
          </p:cNvPr>
          <p:cNvSpPr txBox="1">
            <a:spLocks/>
          </p:cNvSpPr>
          <p:nvPr/>
        </p:nvSpPr>
        <p:spPr>
          <a:xfrm>
            <a:off x="457200" y="1282031"/>
            <a:ext cx="8229600" cy="778818"/>
          </a:xfrm>
          <a:prstGeom prst="rect">
            <a:avLst/>
          </a:prstGeom>
        </p:spPr>
        <p:txBody>
          <a:bodyPr>
            <a:normAutofit/>
          </a:bodyPr>
          <a:lstStyle>
            <a:lvl1pPr marL="271463" indent="-271463" algn="just" defTabSz="514350" rtl="0" eaLnBrk="1" latinLnBrk="0" hangingPunct="1">
              <a:lnSpc>
                <a:spcPct val="110000"/>
              </a:lnSpc>
              <a:spcBef>
                <a:spcPts val="900"/>
              </a:spcBef>
              <a:spcAft>
                <a:spcPts val="0"/>
              </a:spcAft>
              <a:buClr>
                <a:schemeClr val="accent1"/>
              </a:buClr>
              <a:buSzPct val="50000"/>
              <a:buFont typeface="Wingdings" panose="05000000000000000000" pitchFamily="2" charset="2"/>
              <a:buChar char="u"/>
              <a:defRPr lang="zh-CN" altLang="en-US" sz="2400" kern="1200" baseline="0" dirty="0" smtClean="0">
                <a:solidFill>
                  <a:schemeClr val="accent1"/>
                </a:solidFill>
                <a:latin typeface="+mj-ea"/>
                <a:ea typeface="+mj-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109728" indent="0">
              <a:buFont typeface="Wingdings" panose="05000000000000000000" pitchFamily="2" charset="2"/>
              <a:buNone/>
            </a:pPr>
            <a:r>
              <a:rPr lang="en-US" altLang="zh-CN" sz="3200" b="1">
                <a:solidFill>
                  <a:schemeClr val="tx1">
                    <a:lumMod val="50000"/>
                  </a:schemeClr>
                </a:solidFill>
                <a:cs typeface="+mn-ea"/>
                <a:sym typeface="+mn-lt"/>
              </a:rPr>
              <a:t>3.2.3 </a:t>
            </a:r>
            <a:r>
              <a:rPr lang="zh-CN" altLang="en-US" sz="3200" b="1">
                <a:solidFill>
                  <a:schemeClr val="tx1">
                    <a:lumMod val="50000"/>
                  </a:schemeClr>
                </a:solidFill>
                <a:cs typeface="+mn-ea"/>
                <a:sym typeface="+mn-lt"/>
              </a:rPr>
              <a:t>供应链设计的原则</a:t>
            </a:r>
          </a:p>
        </p:txBody>
      </p:sp>
    </p:spTree>
    <p:custDataLst>
      <p:tags r:id="rId1"/>
    </p:custDataLst>
    <p:extLst>
      <p:ext uri="{BB962C8B-B14F-4D97-AF65-F5344CB8AC3E}">
        <p14:creationId xmlns:p14="http://schemas.microsoft.com/office/powerpoint/2010/main" val="2438198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0"/>
            <a:ext cx="8229600" cy="1143000"/>
          </a:xfrm>
        </p:spPr>
        <p:txBody>
          <a:bodyPr/>
          <a:lstStyle/>
          <a:p>
            <a:pPr algn="ctr"/>
            <a:r>
              <a:rPr lang="zh-CN" altLang="en-US" dirty="0">
                <a:solidFill>
                  <a:srgbClr val="0070C0"/>
                </a:solidFill>
                <a:effectLst/>
                <a:latin typeface="+mn-lt"/>
                <a:ea typeface="+mn-ea"/>
                <a:cs typeface="+mn-ea"/>
                <a:sym typeface="+mn-lt"/>
              </a:rPr>
              <a:t>单元</a:t>
            </a:r>
            <a:r>
              <a:rPr lang="en-US" altLang="zh-CN" dirty="0">
                <a:solidFill>
                  <a:srgbClr val="0070C0"/>
                </a:solidFill>
                <a:effectLst/>
                <a:latin typeface="+mn-lt"/>
                <a:ea typeface="+mn-ea"/>
                <a:cs typeface="+mn-ea"/>
                <a:sym typeface="+mn-lt"/>
              </a:rPr>
              <a:t>2  </a:t>
            </a:r>
            <a:r>
              <a:rPr lang="zh-CN" altLang="en-US" dirty="0">
                <a:solidFill>
                  <a:srgbClr val="0070C0"/>
                </a:solidFill>
                <a:effectLst/>
                <a:latin typeface="+mn-lt"/>
                <a:ea typeface="+mn-ea"/>
                <a:cs typeface="+mn-ea"/>
                <a:sym typeface="+mn-lt"/>
              </a:rPr>
              <a:t>供应链的设计</a:t>
            </a:r>
          </a:p>
        </p:txBody>
      </p:sp>
      <p:sp>
        <p:nvSpPr>
          <p:cNvPr id="2" name="内容占位符 1"/>
          <p:cNvSpPr>
            <a:spLocks noGrp="1"/>
          </p:cNvSpPr>
          <p:nvPr>
            <p:ph idx="1"/>
          </p:nvPr>
        </p:nvSpPr>
        <p:spPr>
          <a:xfrm>
            <a:off x="457200" y="1282031"/>
            <a:ext cx="8229600" cy="778818"/>
          </a:xfrm>
        </p:spPr>
        <p:txBody>
          <a:bodyPr>
            <a:normAutofit/>
          </a:bodyPr>
          <a:lstStyle/>
          <a:p>
            <a:pPr marL="109728" indent="0">
              <a:buNone/>
            </a:pPr>
            <a:r>
              <a:rPr lang="en-US" altLang="zh-CN" sz="3200" b="1" dirty="0">
                <a:cs typeface="+mn-ea"/>
                <a:sym typeface="+mn-lt"/>
              </a:rPr>
              <a:t>3.2.4</a:t>
            </a:r>
            <a:r>
              <a:rPr lang="zh-CN" altLang="en-US" sz="3200" b="1" dirty="0">
                <a:cs typeface="+mn-ea"/>
                <a:sym typeface="+mn-lt"/>
              </a:rPr>
              <a:t>供应链设计的策略</a:t>
            </a:r>
            <a:endParaRPr lang="en-US" altLang="zh-CN" sz="3200" b="1" dirty="0">
              <a:cs typeface="+mn-ea"/>
              <a:sym typeface="+mn-lt"/>
            </a:endParaRPr>
          </a:p>
        </p:txBody>
      </p:sp>
      <p:sp>
        <p:nvSpPr>
          <p:cNvPr id="25" name="文本框 24">
            <a:extLst>
              <a:ext uri="{FF2B5EF4-FFF2-40B4-BE49-F238E27FC236}">
                <a16:creationId xmlns:a16="http://schemas.microsoft.com/office/drawing/2014/main" xmlns="" id="{390D1FF2-23BD-4A0F-9581-A365C636462D}"/>
              </a:ext>
            </a:extLst>
          </p:cNvPr>
          <p:cNvSpPr txBox="1"/>
          <p:nvPr/>
        </p:nvSpPr>
        <p:spPr>
          <a:xfrm>
            <a:off x="1187624" y="2060849"/>
            <a:ext cx="7056784" cy="3710118"/>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en-US" altLang="zh-CN" sz="2800" b="1" dirty="0">
                <a:solidFill>
                  <a:prstClr val="black"/>
                </a:solidFill>
                <a:cs typeface="+mn-ea"/>
                <a:sym typeface="+mn-lt"/>
              </a:rPr>
              <a:t>1</a:t>
            </a:r>
            <a:r>
              <a:rPr lang="zh-CN" altLang="en-US" sz="2800" b="1" dirty="0">
                <a:solidFill>
                  <a:prstClr val="black"/>
                </a:solidFill>
                <a:cs typeface="+mn-ea"/>
                <a:sym typeface="+mn-lt"/>
              </a:rPr>
              <a:t>）基于产品的供应链设计策略</a:t>
            </a:r>
            <a:endParaRPr lang="en-US" altLang="zh-CN" sz="2800" b="1" dirty="0">
              <a:solidFill>
                <a:prstClr val="black"/>
              </a:solidFill>
              <a:cs typeface="+mn-ea"/>
              <a:sym typeface="+mn-lt"/>
            </a:endParaRPr>
          </a:p>
          <a:p>
            <a:pPr indent="457200">
              <a:lnSpc>
                <a:spcPct val="150000"/>
              </a:lnSpc>
              <a:spcBef>
                <a:spcPts val="800"/>
              </a:spcBef>
              <a:spcAft>
                <a:spcPts val="800"/>
              </a:spcAft>
              <a:buClr>
                <a:srgbClr val="2DA2BF"/>
              </a:buClr>
              <a:buSzPct val="68000"/>
            </a:pPr>
            <a:r>
              <a:rPr lang="zh-CN" altLang="zh-CN" sz="2400" dirty="0">
                <a:solidFill>
                  <a:prstClr val="black"/>
                </a:solidFill>
                <a:latin typeface="+mn-ea"/>
                <a:cs typeface="+mn-ea"/>
              </a:rPr>
              <a:t>（</a:t>
            </a:r>
            <a:r>
              <a:rPr lang="en-US" altLang="zh-CN" sz="2400" dirty="0">
                <a:solidFill>
                  <a:prstClr val="black"/>
                </a:solidFill>
                <a:latin typeface="+mn-ea"/>
                <a:cs typeface="+mn-ea"/>
              </a:rPr>
              <a:t>1</a:t>
            </a:r>
            <a:r>
              <a:rPr lang="zh-CN" altLang="zh-CN" sz="2400" dirty="0">
                <a:solidFill>
                  <a:prstClr val="black"/>
                </a:solidFill>
                <a:latin typeface="+mn-ea"/>
                <a:cs typeface="+mn-ea"/>
              </a:rPr>
              <a:t>）产品类型</a:t>
            </a:r>
            <a:endParaRPr lang="en-US" altLang="zh-CN" sz="2400" dirty="0">
              <a:solidFill>
                <a:prstClr val="black"/>
              </a:solidFill>
              <a:latin typeface="+mn-ea"/>
              <a:cs typeface="+mn-ea"/>
            </a:endParaRPr>
          </a:p>
          <a:p>
            <a:pPr indent="457200">
              <a:lnSpc>
                <a:spcPct val="150000"/>
              </a:lnSpc>
              <a:spcBef>
                <a:spcPts val="800"/>
              </a:spcBef>
              <a:spcAft>
                <a:spcPts val="800"/>
              </a:spcAft>
              <a:buClr>
                <a:srgbClr val="2DA2BF"/>
              </a:buClr>
              <a:buSzPct val="68000"/>
            </a:pPr>
            <a:r>
              <a:rPr lang="zh-CN" altLang="en-US" sz="2400" dirty="0">
                <a:solidFill>
                  <a:prstClr val="black"/>
                </a:solidFill>
                <a:latin typeface="+mn-ea"/>
                <a:cs typeface="+mn-ea"/>
              </a:rPr>
              <a:t>根据产品的需求特点可将其分为两大类：</a:t>
            </a:r>
            <a:endParaRPr lang="en-US" altLang="zh-CN" sz="2400" dirty="0">
              <a:solidFill>
                <a:prstClr val="black"/>
              </a:solidFill>
              <a:latin typeface="+mn-ea"/>
              <a:cs typeface="+mn-ea"/>
            </a:endParaRPr>
          </a:p>
          <a:p>
            <a:pPr marL="342900" indent="-342900">
              <a:lnSpc>
                <a:spcPct val="150000"/>
              </a:lnSpc>
              <a:spcBef>
                <a:spcPts val="800"/>
              </a:spcBef>
              <a:spcAft>
                <a:spcPts val="800"/>
              </a:spcAft>
              <a:buClr>
                <a:srgbClr val="2DA2BF"/>
              </a:buClr>
              <a:buSzPct val="68000"/>
              <a:buFont typeface="Wingdings" panose="05000000000000000000" pitchFamily="2" charset="2"/>
              <a:buChar char="ü"/>
            </a:pPr>
            <a:r>
              <a:rPr lang="zh-CN" altLang="en-US" sz="2400" dirty="0">
                <a:solidFill>
                  <a:prstClr val="black"/>
                </a:solidFill>
                <a:latin typeface="+mn-ea"/>
                <a:cs typeface="+mn-ea"/>
              </a:rPr>
              <a:t>功能性产品（</a:t>
            </a:r>
            <a:r>
              <a:rPr lang="en-US" altLang="zh-CN" sz="2400" dirty="0">
                <a:solidFill>
                  <a:prstClr val="black"/>
                </a:solidFill>
                <a:latin typeface="+mn-ea"/>
                <a:cs typeface="+mn-ea"/>
              </a:rPr>
              <a:t>Functional Products</a:t>
            </a:r>
            <a:r>
              <a:rPr lang="zh-CN" altLang="en-US" sz="2400" dirty="0">
                <a:solidFill>
                  <a:prstClr val="black"/>
                </a:solidFill>
                <a:latin typeface="+mn-ea"/>
                <a:cs typeface="+mn-ea"/>
              </a:rPr>
              <a:t>）</a:t>
            </a:r>
            <a:endParaRPr lang="en-US" altLang="zh-CN" sz="2400" dirty="0">
              <a:solidFill>
                <a:prstClr val="black"/>
              </a:solidFill>
              <a:latin typeface="+mn-ea"/>
              <a:cs typeface="+mn-ea"/>
            </a:endParaRPr>
          </a:p>
          <a:p>
            <a:pPr marL="342900" indent="-342900">
              <a:lnSpc>
                <a:spcPct val="150000"/>
              </a:lnSpc>
              <a:spcBef>
                <a:spcPts val="800"/>
              </a:spcBef>
              <a:spcAft>
                <a:spcPts val="800"/>
              </a:spcAft>
              <a:buClr>
                <a:srgbClr val="2DA2BF"/>
              </a:buClr>
              <a:buSzPct val="68000"/>
              <a:buFont typeface="Wingdings" panose="05000000000000000000" pitchFamily="2" charset="2"/>
              <a:buChar char="ü"/>
            </a:pPr>
            <a:r>
              <a:rPr lang="zh-CN" altLang="en-US" sz="2400" dirty="0">
                <a:solidFill>
                  <a:prstClr val="black"/>
                </a:solidFill>
                <a:latin typeface="+mn-ea"/>
                <a:cs typeface="+mn-ea"/>
              </a:rPr>
              <a:t>革新性产品（</a:t>
            </a:r>
            <a:r>
              <a:rPr lang="en-US" altLang="zh-CN" sz="2400" dirty="0">
                <a:solidFill>
                  <a:prstClr val="black"/>
                </a:solidFill>
                <a:latin typeface="+mn-ea"/>
                <a:cs typeface="+mn-ea"/>
              </a:rPr>
              <a:t>Innovative Products</a:t>
            </a:r>
            <a:r>
              <a:rPr lang="zh-CN" altLang="en-US" sz="2400" dirty="0">
                <a:solidFill>
                  <a:prstClr val="black"/>
                </a:solidFill>
                <a:latin typeface="+mn-ea"/>
                <a:cs typeface="+mn-ea"/>
              </a:rPr>
              <a:t>）。</a:t>
            </a:r>
            <a:endParaRPr lang="zh-CN" altLang="zh-CN" sz="2400" dirty="0">
              <a:solidFill>
                <a:prstClr val="black"/>
              </a:solidFill>
              <a:latin typeface="+mn-ea"/>
              <a:cs typeface="+mn-ea"/>
            </a:endParaRPr>
          </a:p>
        </p:txBody>
      </p:sp>
    </p:spTree>
    <p:extLst>
      <p:ext uri="{BB962C8B-B14F-4D97-AF65-F5344CB8AC3E}">
        <p14:creationId xmlns:p14="http://schemas.microsoft.com/office/powerpoint/2010/main" val="3261368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77181" y="404664"/>
            <a:ext cx="8229600" cy="692696"/>
          </a:xfrm>
        </p:spPr>
        <p:txBody>
          <a:bodyPr>
            <a:normAutofit/>
          </a:bodyPr>
          <a:lstStyle/>
          <a:p>
            <a:pPr algn="ctr"/>
            <a:r>
              <a:rPr lang="zh-CN" altLang="zh-CN" sz="2800" dirty="0">
                <a:effectLst/>
              </a:rPr>
              <a:t>功能性产品与革新性产品的比较</a:t>
            </a:r>
            <a:endParaRPr lang="zh-CN" altLang="en-US" sz="2800" dirty="0">
              <a:solidFill>
                <a:srgbClr val="0070C0"/>
              </a:solidFill>
              <a:effectLst/>
              <a:latin typeface="+mn-lt"/>
              <a:ea typeface="+mn-ea"/>
              <a:cs typeface="+mn-ea"/>
              <a:sym typeface="+mn-lt"/>
            </a:endParaRPr>
          </a:p>
        </p:txBody>
      </p:sp>
      <p:graphicFrame>
        <p:nvGraphicFramePr>
          <p:cNvPr id="5" name="表格 4">
            <a:extLst>
              <a:ext uri="{FF2B5EF4-FFF2-40B4-BE49-F238E27FC236}">
                <a16:creationId xmlns:a16="http://schemas.microsoft.com/office/drawing/2014/main" xmlns="" id="{F27FCAD3-F491-4E03-B78D-9962903ADEEB}"/>
              </a:ext>
            </a:extLst>
          </p:cNvPr>
          <p:cNvGraphicFramePr>
            <a:graphicFrameLocks noGrp="1"/>
          </p:cNvGraphicFramePr>
          <p:nvPr>
            <p:extLst>
              <p:ext uri="{D42A27DB-BD31-4B8C-83A1-F6EECF244321}">
                <p14:modId xmlns:p14="http://schemas.microsoft.com/office/powerpoint/2010/main" val="2744310395"/>
              </p:ext>
            </p:extLst>
          </p:nvPr>
        </p:nvGraphicFramePr>
        <p:xfrm>
          <a:off x="539552" y="1484784"/>
          <a:ext cx="7704858" cy="4385926"/>
        </p:xfrm>
        <a:graphic>
          <a:graphicData uri="http://schemas.openxmlformats.org/drawingml/2006/table">
            <a:tbl>
              <a:tblPr firstRow="1" firstCol="1" lastRow="1" lastCol="1" bandRow="1" bandCol="1"/>
              <a:tblGrid>
                <a:gridCol w="3312368">
                  <a:extLst>
                    <a:ext uri="{9D8B030D-6E8A-4147-A177-3AD203B41FA5}">
                      <a16:colId xmlns:a16="http://schemas.microsoft.com/office/drawing/2014/main" xmlns="" val="901331914"/>
                    </a:ext>
                  </a:extLst>
                </a:gridCol>
                <a:gridCol w="2232248">
                  <a:extLst>
                    <a:ext uri="{9D8B030D-6E8A-4147-A177-3AD203B41FA5}">
                      <a16:colId xmlns:a16="http://schemas.microsoft.com/office/drawing/2014/main" xmlns="" val="1024446293"/>
                    </a:ext>
                  </a:extLst>
                </a:gridCol>
                <a:gridCol w="2160242">
                  <a:extLst>
                    <a:ext uri="{9D8B030D-6E8A-4147-A177-3AD203B41FA5}">
                      <a16:colId xmlns:a16="http://schemas.microsoft.com/office/drawing/2014/main" xmlns="" val="3570242830"/>
                    </a:ext>
                  </a:extLst>
                </a:gridCol>
              </a:tblGrid>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比较项目</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功能性产品</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革新性产品</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513136870"/>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产品寿命周期</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&gt;2</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年</a:t>
                      </a:r>
                      <a:endParaRPr lang="zh-CN" sz="2400" b="1" kern="100" dirty="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3</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个月至</a:t>
                      </a: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1</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年</a:t>
                      </a:r>
                      <a:endParaRPr lang="zh-CN" sz="2400" b="1" kern="100" dirty="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98047273"/>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边际贡献</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5%</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20%</a:t>
                      </a:r>
                      <a:endParaRPr lang="zh-CN" sz="2400" b="1" kern="100" dirty="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20%</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60%</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282515700"/>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产品多样性</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低</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高</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08539789"/>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预测的平均边际错误率</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10%</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40%</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100%</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745427303"/>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平均缺货率</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1%</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2%</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10%</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40%</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44662362"/>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季末降价率</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几乎为</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0</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10%</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25%</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73731266"/>
                  </a:ext>
                </a:extLst>
              </a:tr>
              <a:tr h="522058">
                <a:tc>
                  <a:txBody>
                    <a:bodyPr/>
                    <a:lstStyle/>
                    <a:p>
                      <a:pPr indent="190500" algn="ctr">
                        <a:spcAft>
                          <a:spcPts val="0"/>
                        </a:spcAft>
                      </a:pPr>
                      <a:r>
                        <a:rPr lang="zh-CN" sz="2400" b="1" kern="0">
                          <a:effectLst/>
                          <a:latin typeface="华文细黑" panose="02010600040101010101" pitchFamily="2" charset="-122"/>
                          <a:ea typeface="华文细黑" panose="02010600040101010101" pitchFamily="2" charset="-122"/>
                          <a:cs typeface="宋体" panose="02010600030101010101" pitchFamily="2" charset="-122"/>
                        </a:rPr>
                        <a:t>按订单生产的提前期</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a:effectLst/>
                          <a:latin typeface="华文细黑" panose="02010600040101010101" pitchFamily="2" charset="-122"/>
                          <a:ea typeface="华文细黑" panose="02010600040101010101" pitchFamily="2" charset="-122"/>
                          <a:cs typeface="宋体" panose="02010600030101010101" pitchFamily="2" charset="-122"/>
                        </a:rPr>
                        <a:t>6</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个月～</a:t>
                      </a:r>
                      <a:r>
                        <a:rPr lang="en-US" sz="2400" b="1" kern="0">
                          <a:effectLst/>
                          <a:latin typeface="华文细黑" panose="02010600040101010101" pitchFamily="2" charset="-122"/>
                          <a:ea typeface="华文细黑" panose="02010600040101010101" pitchFamily="2" charset="-122"/>
                          <a:cs typeface="宋体" panose="02010600030101010101" pitchFamily="2" charset="-122"/>
                        </a:rPr>
                        <a:t>1</a:t>
                      </a:r>
                      <a:r>
                        <a:rPr lang="zh-CN" sz="2400" b="1" kern="0">
                          <a:effectLst/>
                          <a:latin typeface="华文细黑" panose="02010600040101010101" pitchFamily="2" charset="-122"/>
                          <a:ea typeface="华文细黑" panose="02010600040101010101" pitchFamily="2" charset="-122"/>
                          <a:cs typeface="宋体" panose="02010600030101010101" pitchFamily="2" charset="-122"/>
                        </a:rPr>
                        <a:t>年</a:t>
                      </a:r>
                      <a:endParaRPr lang="zh-CN" sz="2400" b="1" kern="10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spcAft>
                          <a:spcPts val="0"/>
                        </a:spcAft>
                      </a:pP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1</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天～</a:t>
                      </a:r>
                      <a:r>
                        <a:rPr lang="en-US" sz="2400" b="1" kern="0" dirty="0">
                          <a:effectLst/>
                          <a:latin typeface="华文细黑" panose="02010600040101010101" pitchFamily="2" charset="-122"/>
                          <a:ea typeface="华文细黑" panose="02010600040101010101" pitchFamily="2" charset="-122"/>
                          <a:cs typeface="宋体" panose="02010600030101010101" pitchFamily="2" charset="-122"/>
                        </a:rPr>
                        <a:t>2</a:t>
                      </a:r>
                      <a:r>
                        <a:rPr lang="zh-CN" sz="2400" b="1" kern="0" dirty="0">
                          <a:effectLst/>
                          <a:latin typeface="华文细黑" panose="02010600040101010101" pitchFamily="2" charset="-122"/>
                          <a:ea typeface="华文细黑" panose="02010600040101010101" pitchFamily="2" charset="-122"/>
                          <a:cs typeface="宋体" panose="02010600030101010101" pitchFamily="2" charset="-122"/>
                        </a:rPr>
                        <a:t>周</a:t>
                      </a:r>
                      <a:endParaRPr lang="zh-CN" sz="2400" b="1" kern="100" dirty="0">
                        <a:effectLst/>
                        <a:latin typeface="华文细黑" panose="02010600040101010101" pitchFamily="2" charset="-122"/>
                        <a:ea typeface="华文细黑" panose="0201060004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30323460"/>
                  </a:ext>
                </a:extLst>
              </a:tr>
            </a:tbl>
          </a:graphicData>
        </a:graphic>
      </p:graphicFrame>
    </p:spTree>
    <p:extLst>
      <p:ext uri="{BB962C8B-B14F-4D97-AF65-F5344CB8AC3E}">
        <p14:creationId xmlns:p14="http://schemas.microsoft.com/office/powerpoint/2010/main" val="324230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MH_Others_1"/>
          <p:cNvSpPr/>
          <p:nvPr>
            <p:custDataLst>
              <p:tags r:id="rId2"/>
            </p:custDataLst>
          </p:nvPr>
        </p:nvSpPr>
        <p:spPr>
          <a:xfrm>
            <a:off x="2729164" y="2681565"/>
            <a:ext cx="1533367" cy="153336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endParaRPr>
          </a:p>
        </p:txBody>
      </p:sp>
      <p:sp>
        <p:nvSpPr>
          <p:cNvPr id="3" name="MH_Others_2"/>
          <p:cNvSpPr/>
          <p:nvPr>
            <p:custDataLst>
              <p:tags r:id="rId3"/>
            </p:custDataLst>
          </p:nvPr>
        </p:nvSpPr>
        <p:spPr>
          <a:xfrm>
            <a:off x="2117046" y="2064003"/>
            <a:ext cx="2791424" cy="2791424"/>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endParaRPr>
          </a:p>
        </p:txBody>
      </p:sp>
      <p:sp>
        <p:nvSpPr>
          <p:cNvPr id="4" name="MH_Others_3"/>
          <p:cNvSpPr/>
          <p:nvPr>
            <p:custDataLst>
              <p:tags r:id="rId4"/>
            </p:custDataLst>
          </p:nvPr>
        </p:nvSpPr>
        <p:spPr>
          <a:xfrm>
            <a:off x="2835344" y="2801422"/>
            <a:ext cx="1308350" cy="130835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3300" dirty="0">
                <a:solidFill>
                  <a:srgbClr val="FFFFFF"/>
                </a:solidFill>
                <a:latin typeface="微软雅黑" panose="020B0503020204020204" pitchFamily="34" charset="-122"/>
                <a:ea typeface="微软雅黑" panose="020B0503020204020204" pitchFamily="34" charset="-122"/>
              </a:rPr>
              <a:t>目录</a:t>
            </a:r>
            <a:endParaRPr lang="en-US" altLang="zh-CN" sz="3300" dirty="0">
              <a:solidFill>
                <a:srgbClr val="FFFFFF"/>
              </a:solidFill>
              <a:latin typeface="微软雅黑" panose="020B0503020204020204" pitchFamily="34" charset="-122"/>
              <a:ea typeface="微软雅黑" panose="020B0503020204020204" pitchFamily="34" charset="-122"/>
            </a:endParaRPr>
          </a:p>
          <a:p>
            <a:pPr lvl="0" algn="ctr"/>
            <a:r>
              <a:rPr lang="en-US" altLang="zh-CN" sz="1050" dirty="0">
                <a:solidFill>
                  <a:srgbClr val="FFFFFF"/>
                </a:solidFill>
                <a:latin typeface="微软雅黑" panose="020B0503020204020204" pitchFamily="34" charset="-122"/>
                <a:ea typeface="微软雅黑" panose="020B0503020204020204" pitchFamily="34" charset="-122"/>
              </a:rPr>
              <a:t>CONTENTS</a:t>
            </a:r>
            <a:endParaRPr lang="zh-CN" altLang="en-US" sz="1050" dirty="0">
              <a:solidFill>
                <a:srgbClr val="FFFFFF"/>
              </a:solidFill>
              <a:latin typeface="微软雅黑" panose="020B0503020204020204" pitchFamily="34" charset="-122"/>
              <a:ea typeface="微软雅黑" panose="020B0503020204020204" pitchFamily="34" charset="-122"/>
            </a:endParaRPr>
          </a:p>
        </p:txBody>
      </p:sp>
      <p:sp>
        <p:nvSpPr>
          <p:cNvPr id="7" name="MH_Entry_1">
            <a:hlinkClick r:id="rId12" action="ppaction://hlinksldjump"/>
          </p:cNvPr>
          <p:cNvSpPr>
            <a:spLocks noChangeArrowheads="1"/>
          </p:cNvSpPr>
          <p:nvPr>
            <p:custDataLst>
              <p:tags r:id="rId5"/>
            </p:custDataLst>
          </p:nvPr>
        </p:nvSpPr>
        <p:spPr bwMode="auto">
          <a:xfrm>
            <a:off x="4582408" y="1857375"/>
            <a:ext cx="4285795"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800" dirty="0">
                <a:latin typeface="+mn-lt"/>
                <a:ea typeface="+mn-ea"/>
              </a:rPr>
              <a:t>供应链结构模型的识读</a:t>
            </a:r>
          </a:p>
        </p:txBody>
      </p:sp>
      <p:sp>
        <p:nvSpPr>
          <p:cNvPr id="8" name="MH_Entry_2">
            <a:hlinkClick r:id="rId13" action="ppaction://hlinksldjump"/>
          </p:cNvPr>
          <p:cNvSpPr>
            <a:spLocks noChangeArrowheads="1"/>
          </p:cNvSpPr>
          <p:nvPr>
            <p:custDataLst>
              <p:tags r:id="rId6"/>
            </p:custDataLst>
          </p:nvPr>
        </p:nvSpPr>
        <p:spPr bwMode="auto">
          <a:xfrm>
            <a:off x="5194220" y="2667163"/>
            <a:ext cx="3572668"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800">
                <a:latin typeface="+mn-lt"/>
                <a:ea typeface="+mn-ea"/>
              </a:rPr>
              <a:t>供应链的设计</a:t>
            </a:r>
            <a:endParaRPr lang="zh-CN" altLang="en-US" sz="2800" dirty="0">
              <a:latin typeface="+mn-lt"/>
              <a:ea typeface="+mn-ea"/>
            </a:endParaRPr>
          </a:p>
        </p:txBody>
      </p:sp>
      <p:sp>
        <p:nvSpPr>
          <p:cNvPr id="19" name="MH_Entry_3">
            <a:hlinkClick r:id="rId14" action="ppaction://hlinksldjump"/>
          </p:cNvPr>
          <p:cNvSpPr>
            <a:spLocks noChangeArrowheads="1"/>
          </p:cNvSpPr>
          <p:nvPr>
            <p:custDataLst>
              <p:tags r:id="rId7"/>
            </p:custDataLst>
          </p:nvPr>
        </p:nvSpPr>
        <p:spPr bwMode="auto">
          <a:xfrm>
            <a:off x="5212340" y="3629763"/>
            <a:ext cx="3608131"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800" dirty="0">
                <a:latin typeface="+mn-lt"/>
                <a:ea typeface="+mn-ea"/>
              </a:rPr>
              <a:t>供应链合作伙伴的选择</a:t>
            </a:r>
          </a:p>
        </p:txBody>
      </p:sp>
      <p:sp>
        <p:nvSpPr>
          <p:cNvPr id="15" name="MH_Number_1">
            <a:hlinkClick r:id="rId12" action="ppaction://hlinksldjump"/>
          </p:cNvPr>
          <p:cNvSpPr/>
          <p:nvPr>
            <p:custDataLst>
              <p:tags r:id="rId8"/>
            </p:custDataLst>
          </p:nvPr>
        </p:nvSpPr>
        <p:spPr>
          <a:xfrm>
            <a:off x="4019750" y="2038743"/>
            <a:ext cx="413420" cy="413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solidFill>
                  <a:srgbClr val="FFFFFF"/>
                </a:solidFill>
                <a:cs typeface="Arial Unicode MS" panose="020B0604020202020204" pitchFamily="34" charset="-122"/>
              </a:rPr>
              <a:t>1</a:t>
            </a:r>
            <a:endParaRPr lang="zh-CN" altLang="en-US" sz="2800" dirty="0">
              <a:solidFill>
                <a:srgbClr val="FFFFFF"/>
              </a:solidFill>
              <a:cs typeface="Arial Unicode MS" panose="020B0604020202020204" pitchFamily="34" charset="-122"/>
            </a:endParaRPr>
          </a:p>
        </p:txBody>
      </p:sp>
      <p:sp>
        <p:nvSpPr>
          <p:cNvPr id="17" name="MH_Number_2">
            <a:hlinkClick r:id="rId13" action="ppaction://hlinksldjump"/>
          </p:cNvPr>
          <p:cNvSpPr/>
          <p:nvPr>
            <p:custDataLst>
              <p:tags r:id="rId9"/>
            </p:custDataLst>
          </p:nvPr>
        </p:nvSpPr>
        <p:spPr>
          <a:xfrm>
            <a:off x="4639558" y="2751751"/>
            <a:ext cx="413420" cy="413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solidFill>
                  <a:srgbClr val="FFFFFF"/>
                </a:solidFill>
                <a:cs typeface="Arial Unicode MS" panose="020B0604020202020204" pitchFamily="34" charset="-122"/>
              </a:rPr>
              <a:t>2</a:t>
            </a:r>
            <a:endParaRPr lang="zh-CN" altLang="en-US" sz="2800" dirty="0">
              <a:solidFill>
                <a:srgbClr val="FFFFFF"/>
              </a:solidFill>
              <a:cs typeface="Arial Unicode MS" panose="020B0604020202020204" pitchFamily="34" charset="-122"/>
            </a:endParaRPr>
          </a:p>
        </p:txBody>
      </p:sp>
      <p:sp>
        <p:nvSpPr>
          <p:cNvPr id="21" name="MH_Number_3">
            <a:hlinkClick r:id="rId14" action="ppaction://hlinksldjump"/>
          </p:cNvPr>
          <p:cNvSpPr/>
          <p:nvPr>
            <p:custDataLst>
              <p:tags r:id="rId10"/>
            </p:custDataLst>
          </p:nvPr>
        </p:nvSpPr>
        <p:spPr>
          <a:xfrm>
            <a:off x="4656046" y="3696352"/>
            <a:ext cx="413420" cy="413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solidFill>
                  <a:srgbClr val="FFFFFF"/>
                </a:solidFill>
                <a:cs typeface="Arial Unicode MS" panose="020B0604020202020204" pitchFamily="34" charset="-122"/>
              </a:rPr>
              <a:t>3</a:t>
            </a:r>
            <a:endParaRPr lang="zh-CN" altLang="en-US" sz="2800" dirty="0">
              <a:solidFill>
                <a:srgbClr val="FFFFFF"/>
              </a:solidFill>
              <a:cs typeface="Arial Unicode MS" panose="020B0604020202020204" pitchFamily="34" charset="-122"/>
            </a:endParaRPr>
          </a:p>
        </p:txBody>
      </p:sp>
    </p:spTree>
    <p:custDataLst>
      <p:tags r:id="rId1"/>
    </p:custDataLst>
    <p:extLst>
      <p:ext uri="{BB962C8B-B14F-4D97-AF65-F5344CB8AC3E}">
        <p14:creationId xmlns:p14="http://schemas.microsoft.com/office/powerpoint/2010/main" val="436451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0"/>
            <a:ext cx="8229600" cy="1143000"/>
          </a:xfrm>
        </p:spPr>
        <p:txBody>
          <a:bodyPr/>
          <a:lstStyle/>
          <a:p>
            <a:pPr algn="ctr"/>
            <a:r>
              <a:rPr lang="zh-CN" altLang="en-US" dirty="0">
                <a:solidFill>
                  <a:srgbClr val="0070C0"/>
                </a:solidFill>
                <a:effectLst/>
                <a:latin typeface="+mn-lt"/>
                <a:ea typeface="+mn-ea"/>
                <a:cs typeface="+mn-ea"/>
                <a:sym typeface="+mn-lt"/>
              </a:rPr>
              <a:t>单元</a:t>
            </a:r>
            <a:r>
              <a:rPr lang="en-US" altLang="zh-CN" dirty="0">
                <a:solidFill>
                  <a:srgbClr val="0070C0"/>
                </a:solidFill>
                <a:effectLst/>
                <a:latin typeface="+mn-lt"/>
                <a:ea typeface="+mn-ea"/>
                <a:cs typeface="+mn-ea"/>
                <a:sym typeface="+mn-lt"/>
              </a:rPr>
              <a:t>2  </a:t>
            </a:r>
            <a:r>
              <a:rPr lang="zh-CN" altLang="en-US" dirty="0">
                <a:solidFill>
                  <a:srgbClr val="0070C0"/>
                </a:solidFill>
                <a:effectLst/>
                <a:latin typeface="+mn-lt"/>
                <a:ea typeface="+mn-ea"/>
                <a:cs typeface="+mn-ea"/>
                <a:sym typeface="+mn-lt"/>
              </a:rPr>
              <a:t>供应链的设计</a:t>
            </a:r>
          </a:p>
        </p:txBody>
      </p:sp>
      <p:sp>
        <p:nvSpPr>
          <p:cNvPr id="2" name="内容占位符 1"/>
          <p:cNvSpPr>
            <a:spLocks noGrp="1"/>
          </p:cNvSpPr>
          <p:nvPr>
            <p:ph idx="1"/>
          </p:nvPr>
        </p:nvSpPr>
        <p:spPr>
          <a:xfrm>
            <a:off x="457200" y="1282031"/>
            <a:ext cx="8229600" cy="778818"/>
          </a:xfrm>
        </p:spPr>
        <p:txBody>
          <a:bodyPr>
            <a:normAutofit/>
          </a:bodyPr>
          <a:lstStyle/>
          <a:p>
            <a:pPr marL="109728" indent="0">
              <a:buNone/>
            </a:pPr>
            <a:r>
              <a:rPr lang="en-US" altLang="zh-CN" sz="3200" b="1" dirty="0">
                <a:cs typeface="+mn-ea"/>
                <a:sym typeface="+mn-lt"/>
              </a:rPr>
              <a:t>3.2.4</a:t>
            </a:r>
            <a:r>
              <a:rPr lang="zh-CN" altLang="en-US" sz="3200" b="1" dirty="0">
                <a:cs typeface="+mn-ea"/>
                <a:sym typeface="+mn-lt"/>
              </a:rPr>
              <a:t>供应链设计的策略</a:t>
            </a:r>
            <a:endParaRPr lang="en-US" altLang="zh-CN" sz="3200" b="1" dirty="0">
              <a:cs typeface="+mn-ea"/>
              <a:sym typeface="+mn-lt"/>
            </a:endParaRPr>
          </a:p>
        </p:txBody>
      </p:sp>
      <p:sp>
        <p:nvSpPr>
          <p:cNvPr id="25" name="文本框 24">
            <a:extLst>
              <a:ext uri="{FF2B5EF4-FFF2-40B4-BE49-F238E27FC236}">
                <a16:creationId xmlns:a16="http://schemas.microsoft.com/office/drawing/2014/main" xmlns="" id="{390D1FF2-23BD-4A0F-9581-A365C636462D}"/>
              </a:ext>
            </a:extLst>
          </p:cNvPr>
          <p:cNvSpPr txBox="1"/>
          <p:nvPr/>
        </p:nvSpPr>
        <p:spPr>
          <a:xfrm>
            <a:off x="1187624" y="2060849"/>
            <a:ext cx="7056784" cy="143257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800"/>
              </a:spcBef>
              <a:spcAft>
                <a:spcPts val="800"/>
              </a:spcAft>
              <a:buClr>
                <a:srgbClr val="2DA2BF"/>
              </a:buClr>
              <a:buSzPct val="68000"/>
              <a:buFontTx/>
              <a:buNone/>
              <a:tabLst/>
              <a:defRPr/>
            </a:pPr>
            <a:r>
              <a:rPr kumimoji="0" lang="en-US" altLang="zh-CN" sz="2800" b="1" i="0" u="none" strike="noStrike" kern="1200" cap="none" spc="0" normalizeH="0" baseline="0" noProof="0" dirty="0">
                <a:ln>
                  <a:noFill/>
                </a:ln>
                <a:solidFill>
                  <a:prstClr val="black"/>
                </a:solidFill>
                <a:effectLst/>
                <a:uLnTx/>
                <a:uFillTx/>
                <a:latin typeface="Arial"/>
                <a:ea typeface="Microsoft YaHei"/>
                <a:cs typeface="+mn-ea"/>
                <a:sym typeface="+mn-lt"/>
              </a:rPr>
              <a:t>1</a:t>
            </a:r>
            <a:r>
              <a:rPr kumimoji="0" lang="zh-CN" altLang="en-US" sz="2800" b="1" i="0" u="none" strike="noStrike" kern="1200" cap="none" spc="0" normalizeH="0" baseline="0" noProof="0" dirty="0">
                <a:ln>
                  <a:noFill/>
                </a:ln>
                <a:solidFill>
                  <a:prstClr val="black"/>
                </a:solidFill>
                <a:effectLst/>
                <a:uLnTx/>
                <a:uFillTx/>
                <a:latin typeface="Arial"/>
                <a:ea typeface="Microsoft YaHei"/>
                <a:cs typeface="+mn-ea"/>
                <a:sym typeface="+mn-lt"/>
              </a:rPr>
              <a:t>）基于产品的供应链设计策略</a:t>
            </a:r>
            <a:endParaRPr kumimoji="0" lang="en-US" altLang="zh-CN" sz="2800" b="1" i="0" u="none" strike="noStrike" kern="1200" cap="none" spc="0" normalizeH="0" baseline="0" noProof="0" dirty="0">
              <a:ln>
                <a:noFill/>
              </a:ln>
              <a:solidFill>
                <a:prstClr val="black"/>
              </a:solidFill>
              <a:effectLst/>
              <a:uLnTx/>
              <a:uFillTx/>
              <a:latin typeface="Arial"/>
              <a:ea typeface="Microsoft YaHei"/>
              <a:cs typeface="+mn-ea"/>
              <a:sym typeface="+mn-lt"/>
            </a:endParaRPr>
          </a:p>
          <a:p>
            <a:pPr lvl="0">
              <a:lnSpc>
                <a:spcPct val="150000"/>
              </a:lnSpc>
              <a:spcBef>
                <a:spcPts val="800"/>
              </a:spcBef>
              <a:spcAft>
                <a:spcPts val="800"/>
              </a:spcAft>
              <a:buClr>
                <a:srgbClr val="2DA2BF"/>
              </a:buClr>
              <a:buSzPct val="68000"/>
            </a:pPr>
            <a:r>
              <a:rPr lang="zh-CN" altLang="en-US" sz="2400" dirty="0">
                <a:solidFill>
                  <a:prstClr val="black"/>
                </a:solidFill>
                <a:latin typeface="Microsoft YaHei"/>
                <a:cs typeface="+mn-ea"/>
              </a:rPr>
              <a:t>（</a:t>
            </a:r>
            <a:r>
              <a:rPr lang="en-US" altLang="zh-CN" sz="2400" dirty="0">
                <a:solidFill>
                  <a:prstClr val="black"/>
                </a:solidFill>
                <a:latin typeface="Microsoft YaHei"/>
                <a:cs typeface="+mn-ea"/>
              </a:rPr>
              <a:t>2</a:t>
            </a:r>
            <a:r>
              <a:rPr lang="zh-CN" altLang="en-US" sz="2400" dirty="0">
                <a:solidFill>
                  <a:prstClr val="black"/>
                </a:solidFill>
                <a:latin typeface="Microsoft YaHei"/>
                <a:cs typeface="+mn-ea"/>
              </a:rPr>
              <a:t>）供应链设计与产品类型策略矩阵</a:t>
            </a:r>
            <a:endParaRPr kumimoji="0" lang="zh-CN" altLang="zh-CN" sz="2400" b="0" i="0" u="none" strike="noStrike" kern="1200" cap="none" spc="0" normalizeH="0" baseline="0" noProof="0" dirty="0">
              <a:ln>
                <a:noFill/>
              </a:ln>
              <a:solidFill>
                <a:prstClr val="black"/>
              </a:solidFill>
              <a:effectLst/>
              <a:uLnTx/>
              <a:uFillTx/>
              <a:latin typeface="Microsoft YaHei"/>
              <a:ea typeface="Microsoft YaHei"/>
              <a:cs typeface="+mn-ea"/>
            </a:endParaRPr>
          </a:p>
        </p:txBody>
      </p:sp>
      <p:graphicFrame>
        <p:nvGraphicFramePr>
          <p:cNvPr id="4" name="表格 3">
            <a:extLst>
              <a:ext uri="{FF2B5EF4-FFF2-40B4-BE49-F238E27FC236}">
                <a16:creationId xmlns:a16="http://schemas.microsoft.com/office/drawing/2014/main" xmlns="" id="{519CA776-1FB3-467D-A479-15F06B6C639B}"/>
              </a:ext>
            </a:extLst>
          </p:cNvPr>
          <p:cNvGraphicFramePr>
            <a:graphicFrameLocks noGrp="1"/>
          </p:cNvGraphicFramePr>
          <p:nvPr>
            <p:extLst>
              <p:ext uri="{D42A27DB-BD31-4B8C-83A1-F6EECF244321}">
                <p14:modId xmlns:p14="http://schemas.microsoft.com/office/powerpoint/2010/main" val="253919395"/>
              </p:ext>
            </p:extLst>
          </p:nvPr>
        </p:nvGraphicFramePr>
        <p:xfrm>
          <a:off x="1115616" y="4005064"/>
          <a:ext cx="6306136" cy="1448500"/>
        </p:xfrm>
        <a:graphic>
          <a:graphicData uri="http://schemas.openxmlformats.org/drawingml/2006/table">
            <a:tbl>
              <a:tblPr firstRow="1" firstCol="1" lastRow="1" lastCol="1" bandRow="1" bandCol="1"/>
              <a:tblGrid>
                <a:gridCol w="2101552">
                  <a:extLst>
                    <a:ext uri="{9D8B030D-6E8A-4147-A177-3AD203B41FA5}">
                      <a16:colId xmlns:a16="http://schemas.microsoft.com/office/drawing/2014/main" xmlns="" val="62649314"/>
                    </a:ext>
                  </a:extLst>
                </a:gridCol>
                <a:gridCol w="2102292">
                  <a:extLst>
                    <a:ext uri="{9D8B030D-6E8A-4147-A177-3AD203B41FA5}">
                      <a16:colId xmlns:a16="http://schemas.microsoft.com/office/drawing/2014/main" xmlns="" val="2314263175"/>
                    </a:ext>
                  </a:extLst>
                </a:gridCol>
                <a:gridCol w="2102292">
                  <a:extLst>
                    <a:ext uri="{9D8B030D-6E8A-4147-A177-3AD203B41FA5}">
                      <a16:colId xmlns:a16="http://schemas.microsoft.com/office/drawing/2014/main" xmlns="" val="2371608279"/>
                    </a:ext>
                  </a:extLst>
                </a:gridCol>
              </a:tblGrid>
              <a:tr h="0">
                <a:tc>
                  <a:txBody>
                    <a:bodyPr/>
                    <a:lstStyle/>
                    <a:p>
                      <a:pPr indent="0" algn="ctr">
                        <a:lnSpc>
                          <a:spcPct val="150000"/>
                        </a:lnSpc>
                        <a:spcAft>
                          <a:spcPts val="0"/>
                        </a:spcAft>
                      </a:pPr>
                      <a:r>
                        <a:rPr lang="en-US" sz="2400" b="1" kern="0">
                          <a:effectLst/>
                          <a:latin typeface="ˎ̥"/>
                          <a:ea typeface="宋体" panose="02010600030101010101" pitchFamily="2" charset="-122"/>
                          <a:cs typeface="宋体" panose="02010600030101010101" pitchFamily="2" charset="-122"/>
                        </a:rPr>
                        <a:t> </a:t>
                      </a:r>
                      <a:endParaRPr lang="zh-CN" sz="2400" b="1"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功能性产品</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革新性产品</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858756111"/>
                  </a:ext>
                </a:extLst>
              </a:tr>
              <a:tr h="0">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有效性供应链</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匹配</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dirty="0">
                          <a:effectLst/>
                          <a:latin typeface="ˎ̥"/>
                          <a:ea typeface="宋体" panose="02010600030101010101" pitchFamily="2" charset="-122"/>
                          <a:cs typeface="宋体" panose="02010600030101010101" pitchFamily="2" charset="-122"/>
                        </a:rPr>
                        <a:t>不匹配</a:t>
                      </a:r>
                      <a:endParaRPr lang="zh-CN" sz="2400" b="1"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05676363"/>
                  </a:ext>
                </a:extLst>
              </a:tr>
              <a:tr h="0">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反应性供应链</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a:effectLst/>
                          <a:latin typeface="ˎ̥"/>
                          <a:ea typeface="宋体" panose="02010600030101010101" pitchFamily="2" charset="-122"/>
                          <a:cs typeface="宋体" panose="02010600030101010101" pitchFamily="2" charset="-122"/>
                        </a:rPr>
                        <a:t>不匹配</a:t>
                      </a:r>
                      <a:endParaRPr lang="zh-CN" sz="2400" b="1"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spcAft>
                          <a:spcPts val="0"/>
                        </a:spcAft>
                      </a:pPr>
                      <a:r>
                        <a:rPr lang="zh-CN" sz="2400" b="1" kern="0" dirty="0">
                          <a:effectLst/>
                          <a:latin typeface="ˎ̥"/>
                          <a:ea typeface="宋体" panose="02010600030101010101" pitchFamily="2" charset="-122"/>
                          <a:cs typeface="宋体" panose="02010600030101010101" pitchFamily="2" charset="-122"/>
                        </a:rPr>
                        <a:t>匹配</a:t>
                      </a:r>
                      <a:endParaRPr lang="zh-CN" sz="2400" b="1"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19918529"/>
                  </a:ext>
                </a:extLst>
              </a:tr>
            </a:tbl>
          </a:graphicData>
        </a:graphic>
      </p:graphicFrame>
    </p:spTree>
    <p:extLst>
      <p:ext uri="{BB962C8B-B14F-4D97-AF65-F5344CB8AC3E}">
        <p14:creationId xmlns:p14="http://schemas.microsoft.com/office/powerpoint/2010/main" val="3988914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7722" y="328230"/>
            <a:ext cx="8229600" cy="687524"/>
          </a:xfrm>
        </p:spPr>
        <p:txBody>
          <a:bodyPr>
            <a:normAutofit/>
          </a:bodyPr>
          <a:lstStyle/>
          <a:p>
            <a:pPr marL="109728" indent="0">
              <a:buNone/>
            </a:pPr>
            <a:r>
              <a:rPr lang="zh-CN" altLang="en-US" sz="3200" b="1" dirty="0">
                <a:cs typeface="+mn-ea"/>
                <a:sym typeface="+mn-lt"/>
              </a:rPr>
              <a:t>（</a:t>
            </a:r>
            <a:r>
              <a:rPr lang="en-US" altLang="zh-CN" sz="3200" b="1" dirty="0">
                <a:cs typeface="+mn-ea"/>
                <a:sym typeface="+mn-lt"/>
              </a:rPr>
              <a:t>3</a:t>
            </a:r>
            <a:r>
              <a:rPr lang="zh-CN" altLang="en-US" sz="3200" b="1" dirty="0">
                <a:cs typeface="+mn-ea"/>
                <a:sym typeface="+mn-lt"/>
              </a:rPr>
              <a:t>）基于产品的供应链设计步骤</a:t>
            </a:r>
            <a:endParaRPr lang="en-US" altLang="zh-CN" sz="3200" b="1" dirty="0">
              <a:cs typeface="+mn-ea"/>
              <a:sym typeface="+mn-lt"/>
            </a:endParaRPr>
          </a:p>
        </p:txBody>
      </p:sp>
      <p:sp>
        <p:nvSpPr>
          <p:cNvPr id="96" name="文本框 95">
            <a:extLst>
              <a:ext uri="{FF2B5EF4-FFF2-40B4-BE49-F238E27FC236}">
                <a16:creationId xmlns:a16="http://schemas.microsoft.com/office/drawing/2014/main" xmlns="" id="{AFFF9E98-D461-4B61-9841-B3BF3760A760}"/>
              </a:ext>
            </a:extLst>
          </p:cNvPr>
          <p:cNvSpPr txBox="1"/>
          <p:nvPr/>
        </p:nvSpPr>
        <p:spPr>
          <a:xfrm>
            <a:off x="2987825" y="6189762"/>
            <a:ext cx="3759050" cy="461665"/>
          </a:xfrm>
          <a:prstGeom prst="rect">
            <a:avLst/>
          </a:prstGeom>
          <a:noFill/>
        </p:spPr>
        <p:txBody>
          <a:bodyPr wrap="square" rtlCol="0">
            <a:spAutoFit/>
          </a:bodyPr>
          <a:lstStyle/>
          <a:p>
            <a:pPr algn="ctr"/>
            <a:r>
              <a:rPr lang="zh-CN" altLang="en-US" sz="2400" dirty="0">
                <a:cs typeface="+mn-ea"/>
                <a:sym typeface="+mn-lt"/>
              </a:rPr>
              <a:t>供应链设计的步骤模型图</a:t>
            </a:r>
          </a:p>
        </p:txBody>
      </p:sp>
      <p:grpSp>
        <p:nvGrpSpPr>
          <p:cNvPr id="50" name="画布 378">
            <a:extLst>
              <a:ext uri="{FF2B5EF4-FFF2-40B4-BE49-F238E27FC236}">
                <a16:creationId xmlns:a16="http://schemas.microsoft.com/office/drawing/2014/main" xmlns="" id="{5716FFE4-2C02-49CD-8B31-F6E24DF1F6C7}"/>
              </a:ext>
            </a:extLst>
          </p:cNvPr>
          <p:cNvGrpSpPr/>
          <p:nvPr/>
        </p:nvGrpSpPr>
        <p:grpSpPr>
          <a:xfrm>
            <a:off x="971600" y="993649"/>
            <a:ext cx="8021509" cy="5077542"/>
            <a:chOff x="0" y="0"/>
            <a:chExt cx="4730750" cy="4521200"/>
          </a:xfrm>
        </p:grpSpPr>
        <p:sp>
          <p:nvSpPr>
            <p:cNvPr id="51" name="矩形 50">
              <a:extLst>
                <a:ext uri="{FF2B5EF4-FFF2-40B4-BE49-F238E27FC236}">
                  <a16:creationId xmlns:a16="http://schemas.microsoft.com/office/drawing/2014/main" xmlns="" id="{DED24C04-4032-4237-9E5A-60C712CCC46F}"/>
                </a:ext>
              </a:extLst>
            </p:cNvPr>
            <p:cNvSpPr/>
            <p:nvPr/>
          </p:nvSpPr>
          <p:spPr>
            <a:xfrm>
              <a:off x="0" y="0"/>
              <a:ext cx="4730750" cy="4521200"/>
            </a:xfrm>
            <a:prstGeom prst="rect">
              <a:avLst/>
            </a:prstGeom>
            <a:noFill/>
            <a:ln>
              <a:noFill/>
            </a:ln>
          </p:spPr>
          <p:txBody>
            <a:bodyPr/>
            <a:lstStyle/>
            <a:p>
              <a:endParaRPr lang="zh-CN" altLang="en-US" b="1"/>
            </a:p>
          </p:txBody>
        </p:sp>
        <p:sp>
          <p:nvSpPr>
            <p:cNvPr id="52" name="Text Box 376">
              <a:extLst>
                <a:ext uri="{FF2B5EF4-FFF2-40B4-BE49-F238E27FC236}">
                  <a16:creationId xmlns:a16="http://schemas.microsoft.com/office/drawing/2014/main" xmlns="" id="{72E55BAB-03FB-45BB-A511-CEE3EC4FAAB9}"/>
                </a:ext>
              </a:extLst>
            </p:cNvPr>
            <p:cNvSpPr txBox="1">
              <a:spLocks noChangeArrowheads="1"/>
            </p:cNvSpPr>
            <p:nvPr/>
          </p:nvSpPr>
          <p:spPr bwMode="auto">
            <a:xfrm>
              <a:off x="0" y="54707"/>
              <a:ext cx="2443209" cy="297472"/>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1</a:t>
              </a:r>
              <a:r>
                <a:rPr lang="zh-CN" b="1" kern="100">
                  <a:effectLst/>
                  <a:latin typeface="Times New Roman" panose="02020603050405020304" pitchFamily="18" charset="0"/>
                  <a:ea typeface="宋体" panose="02010600030101010101" pitchFamily="2" charset="-122"/>
                  <a:cs typeface="宋体" panose="02010600030101010101" pitchFamily="2" charset="-122"/>
                </a:rPr>
                <a:t>市场竞争环境分析</a:t>
              </a:r>
            </a:p>
          </p:txBody>
        </p:sp>
        <p:sp>
          <p:nvSpPr>
            <p:cNvPr id="53" name="Text Box 377">
              <a:extLst>
                <a:ext uri="{FF2B5EF4-FFF2-40B4-BE49-F238E27FC236}">
                  <a16:creationId xmlns:a16="http://schemas.microsoft.com/office/drawing/2014/main" xmlns="" id="{F93480E3-2309-4AFF-97C9-C35B600510E1}"/>
                </a:ext>
              </a:extLst>
            </p:cNvPr>
            <p:cNvSpPr txBox="1">
              <a:spLocks noChangeArrowheads="1"/>
            </p:cNvSpPr>
            <p:nvPr/>
          </p:nvSpPr>
          <p:spPr bwMode="auto">
            <a:xfrm>
              <a:off x="12700" y="597274"/>
              <a:ext cx="2443209" cy="296743"/>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2</a:t>
              </a:r>
              <a:r>
                <a:rPr lang="zh-CN" b="1" kern="100">
                  <a:effectLst/>
                  <a:latin typeface="Times New Roman" panose="02020603050405020304" pitchFamily="18" charset="0"/>
                  <a:ea typeface="宋体" panose="02010600030101010101" pitchFamily="2" charset="-122"/>
                  <a:cs typeface="宋体" panose="02010600030101010101" pitchFamily="2" charset="-122"/>
                </a:rPr>
                <a:t>企业现状分析（现有供应链分析）</a:t>
              </a:r>
            </a:p>
          </p:txBody>
        </p:sp>
        <p:sp>
          <p:nvSpPr>
            <p:cNvPr id="54" name="Text Box 378">
              <a:extLst>
                <a:ext uri="{FF2B5EF4-FFF2-40B4-BE49-F238E27FC236}">
                  <a16:creationId xmlns:a16="http://schemas.microsoft.com/office/drawing/2014/main" xmlns="" id="{8CF87D6A-06C0-4246-9896-D830C7C8FA71}"/>
                </a:ext>
              </a:extLst>
            </p:cNvPr>
            <p:cNvSpPr txBox="1">
              <a:spLocks noChangeArrowheads="1"/>
            </p:cNvSpPr>
            <p:nvPr/>
          </p:nvSpPr>
          <p:spPr bwMode="auto">
            <a:xfrm>
              <a:off x="12700" y="1149481"/>
              <a:ext cx="2443209" cy="297472"/>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3</a:t>
              </a:r>
              <a:r>
                <a:rPr lang="zh-CN" b="1" kern="100">
                  <a:effectLst/>
                  <a:latin typeface="Times New Roman" panose="02020603050405020304" pitchFamily="18" charset="0"/>
                  <a:ea typeface="宋体" panose="02010600030101010101" pitchFamily="2" charset="-122"/>
                  <a:cs typeface="宋体" panose="02010600030101010101" pitchFamily="2" charset="-122"/>
                </a:rPr>
                <a:t>必要性分析</a:t>
              </a:r>
            </a:p>
          </p:txBody>
        </p:sp>
        <p:sp>
          <p:nvSpPr>
            <p:cNvPr id="55" name="Text Box 379">
              <a:extLst>
                <a:ext uri="{FF2B5EF4-FFF2-40B4-BE49-F238E27FC236}">
                  <a16:creationId xmlns:a16="http://schemas.microsoft.com/office/drawing/2014/main" xmlns="" id="{CC1E4889-2930-4D0B-BFA3-937CEFAA909B}"/>
                </a:ext>
              </a:extLst>
            </p:cNvPr>
            <p:cNvSpPr txBox="1">
              <a:spLocks noChangeArrowheads="1"/>
            </p:cNvSpPr>
            <p:nvPr/>
          </p:nvSpPr>
          <p:spPr bwMode="auto">
            <a:xfrm>
              <a:off x="19050" y="1718295"/>
              <a:ext cx="2443209" cy="297472"/>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4</a:t>
              </a:r>
              <a:r>
                <a:rPr lang="zh-CN" b="1" kern="100">
                  <a:effectLst/>
                  <a:latin typeface="Times New Roman" panose="02020603050405020304" pitchFamily="18" charset="0"/>
                  <a:ea typeface="宋体" panose="02010600030101010101" pitchFamily="2" charset="-122"/>
                  <a:cs typeface="宋体" panose="02010600030101010101" pitchFamily="2" charset="-122"/>
                </a:rPr>
                <a:t>提出设计目标</a:t>
              </a:r>
            </a:p>
          </p:txBody>
        </p:sp>
        <p:sp>
          <p:nvSpPr>
            <p:cNvPr id="56" name="Text Box 380">
              <a:extLst>
                <a:ext uri="{FF2B5EF4-FFF2-40B4-BE49-F238E27FC236}">
                  <a16:creationId xmlns:a16="http://schemas.microsoft.com/office/drawing/2014/main" xmlns="" id="{F4F92F2A-E1EC-4035-B5EE-4C0F20DD896B}"/>
                </a:ext>
              </a:extLst>
            </p:cNvPr>
            <p:cNvSpPr txBox="1">
              <a:spLocks noChangeArrowheads="1"/>
            </p:cNvSpPr>
            <p:nvPr/>
          </p:nvSpPr>
          <p:spPr bwMode="auto">
            <a:xfrm>
              <a:off x="19050" y="2277581"/>
              <a:ext cx="2443209" cy="296743"/>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5</a:t>
              </a:r>
              <a:r>
                <a:rPr lang="zh-CN" b="1" kern="100">
                  <a:effectLst/>
                  <a:latin typeface="Times New Roman" panose="02020603050405020304" pitchFamily="18" charset="0"/>
                  <a:ea typeface="宋体" panose="02010600030101010101" pitchFamily="2" charset="-122"/>
                  <a:cs typeface="宋体" panose="02010600030101010101" pitchFamily="2" charset="-122"/>
                </a:rPr>
                <a:t>分析供应链的组成，提出基本框架</a:t>
              </a:r>
            </a:p>
          </p:txBody>
        </p:sp>
        <p:sp>
          <p:nvSpPr>
            <p:cNvPr id="57" name="Text Box 381">
              <a:extLst>
                <a:ext uri="{FF2B5EF4-FFF2-40B4-BE49-F238E27FC236}">
                  <a16:creationId xmlns:a16="http://schemas.microsoft.com/office/drawing/2014/main" xmlns="" id="{34BE9053-EE11-42D0-8F33-CCF2E062AAF8}"/>
                </a:ext>
              </a:extLst>
            </p:cNvPr>
            <p:cNvSpPr txBox="1">
              <a:spLocks noChangeArrowheads="1"/>
            </p:cNvSpPr>
            <p:nvPr/>
          </p:nvSpPr>
          <p:spPr bwMode="auto">
            <a:xfrm>
              <a:off x="12700" y="2833695"/>
              <a:ext cx="2443209" cy="296743"/>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6</a:t>
              </a:r>
              <a:r>
                <a:rPr lang="zh-CN" b="1" kern="100">
                  <a:effectLst/>
                  <a:latin typeface="Times New Roman" panose="02020603050405020304" pitchFamily="18" charset="0"/>
                  <a:ea typeface="宋体" panose="02010600030101010101" pitchFamily="2" charset="-122"/>
                  <a:cs typeface="宋体" panose="02010600030101010101" pitchFamily="2" charset="-122"/>
                </a:rPr>
                <a:t>分析和评价供应链设计的技术可能性</a:t>
              </a:r>
            </a:p>
          </p:txBody>
        </p:sp>
        <p:sp>
          <p:nvSpPr>
            <p:cNvPr id="58" name="Text Box 382">
              <a:extLst>
                <a:ext uri="{FF2B5EF4-FFF2-40B4-BE49-F238E27FC236}">
                  <a16:creationId xmlns:a16="http://schemas.microsoft.com/office/drawing/2014/main" xmlns="" id="{9EE99E74-48E0-4F4B-B926-80BA2F480713}"/>
                </a:ext>
              </a:extLst>
            </p:cNvPr>
            <p:cNvSpPr txBox="1">
              <a:spLocks noChangeArrowheads="1"/>
            </p:cNvSpPr>
            <p:nvPr/>
          </p:nvSpPr>
          <p:spPr bwMode="auto">
            <a:xfrm>
              <a:off x="19050" y="3392252"/>
              <a:ext cx="2443209" cy="297472"/>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7</a:t>
              </a:r>
              <a:r>
                <a:rPr lang="zh-CN" b="1" kern="100">
                  <a:effectLst/>
                  <a:latin typeface="Times New Roman" panose="02020603050405020304" pitchFamily="18" charset="0"/>
                  <a:ea typeface="宋体" panose="02010600030101010101" pitchFamily="2" charset="-122"/>
                  <a:cs typeface="宋体" panose="02010600030101010101" pitchFamily="2" charset="-122"/>
                </a:rPr>
                <a:t>设计新供应链</a:t>
              </a:r>
            </a:p>
          </p:txBody>
        </p:sp>
        <p:sp>
          <p:nvSpPr>
            <p:cNvPr id="59" name="Text Box 383">
              <a:extLst>
                <a:ext uri="{FF2B5EF4-FFF2-40B4-BE49-F238E27FC236}">
                  <a16:creationId xmlns:a16="http://schemas.microsoft.com/office/drawing/2014/main" xmlns="" id="{112803B9-4D0F-4C78-BC04-685157D82F85}"/>
                </a:ext>
              </a:extLst>
            </p:cNvPr>
            <p:cNvSpPr txBox="1">
              <a:spLocks noChangeArrowheads="1"/>
            </p:cNvSpPr>
            <p:nvPr/>
          </p:nvSpPr>
          <p:spPr bwMode="auto">
            <a:xfrm>
              <a:off x="0" y="3955090"/>
              <a:ext cx="2470150" cy="297472"/>
            </a:xfrm>
            <a:prstGeom prst="rect">
              <a:avLst/>
            </a:prstGeom>
            <a:solidFill>
              <a:srgbClr val="FFFFFF"/>
            </a:solidFill>
            <a:ln w="9525">
              <a:solidFill>
                <a:srgbClr val="000000"/>
              </a:solidFill>
              <a:miter lim="800000"/>
              <a:headEnd/>
              <a:tailEnd/>
            </a:ln>
          </p:spPr>
          <p:txBody>
            <a:bodyPr rot="0" vert="horz" wrap="square" lIns="91440" tIns="46800" rIns="91440" bIns="45720" anchor="t" anchorCtr="0" upright="1">
              <a:noAutofit/>
            </a:bodyPr>
            <a:lstStyle/>
            <a:p>
              <a:pPr algn="l">
                <a:spcAft>
                  <a:spcPts val="0"/>
                </a:spcAft>
              </a:pPr>
              <a:r>
                <a:rPr lang="en-US" b="1" kern="100">
                  <a:effectLst/>
                  <a:latin typeface="Times New Roman" panose="02020603050405020304" pitchFamily="18" charset="0"/>
                  <a:ea typeface="宋体" panose="02010600030101010101" pitchFamily="2" charset="-122"/>
                  <a:cs typeface="宋体" panose="02010600030101010101" pitchFamily="2" charset="-122"/>
                </a:rPr>
                <a:t>8</a:t>
              </a:r>
              <a:r>
                <a:rPr lang="zh-CN" b="1" kern="100">
                  <a:effectLst/>
                  <a:latin typeface="Times New Roman" panose="02020603050405020304" pitchFamily="18" charset="0"/>
                  <a:ea typeface="宋体" panose="02010600030101010101" pitchFamily="2" charset="-122"/>
                  <a:cs typeface="宋体" panose="02010600030101010101" pitchFamily="2" charset="-122"/>
                </a:rPr>
                <a:t>检验新的供应链</a:t>
              </a:r>
            </a:p>
          </p:txBody>
        </p:sp>
        <p:sp>
          <p:nvSpPr>
            <p:cNvPr id="60" name="Text Box 384">
              <a:extLst>
                <a:ext uri="{FF2B5EF4-FFF2-40B4-BE49-F238E27FC236}">
                  <a16:creationId xmlns:a16="http://schemas.microsoft.com/office/drawing/2014/main" xmlns="" id="{8995A6CC-87C4-411B-9386-92C3C8CA2CC3}"/>
                </a:ext>
              </a:extLst>
            </p:cNvPr>
            <p:cNvSpPr txBox="1">
              <a:spLocks noChangeArrowheads="1"/>
            </p:cNvSpPr>
            <p:nvPr/>
          </p:nvSpPr>
          <p:spPr bwMode="auto">
            <a:xfrm>
              <a:off x="4464049" y="2916962"/>
              <a:ext cx="228601" cy="50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zh-CN" b="1" kern="100">
                  <a:effectLst/>
                  <a:latin typeface="Times New Roman" panose="02020603050405020304" pitchFamily="18" charset="0"/>
                  <a:ea typeface="宋体" panose="02010600030101010101" pitchFamily="2" charset="-122"/>
                  <a:cs typeface="宋体" panose="02010600030101010101" pitchFamily="2" charset="-122"/>
                </a:rPr>
                <a:t>反馈</a:t>
              </a:r>
            </a:p>
          </p:txBody>
        </p:sp>
        <p:sp>
          <p:nvSpPr>
            <p:cNvPr id="61" name="文本框 494">
              <a:extLst>
                <a:ext uri="{FF2B5EF4-FFF2-40B4-BE49-F238E27FC236}">
                  <a16:creationId xmlns:a16="http://schemas.microsoft.com/office/drawing/2014/main" xmlns="" id="{93AFB6F2-E342-40A4-9579-876391E92897}"/>
                </a:ext>
              </a:extLst>
            </p:cNvPr>
            <p:cNvSpPr txBox="1"/>
            <p:nvPr/>
          </p:nvSpPr>
          <p:spPr>
            <a:xfrm>
              <a:off x="3009900" y="1661145"/>
              <a:ext cx="679450" cy="472455"/>
            </a:xfrm>
            <a:prstGeom prst="rect">
              <a:avLst/>
            </a:prstGeom>
            <a:solidFill>
              <a:schemeClr val="lt1"/>
            </a:solidFill>
            <a:ln w="12700">
              <a:solidFill>
                <a:prstClr val="black"/>
              </a:solidFill>
            </a:ln>
          </p:spPr>
          <p:txBody>
            <a:bodyPr rot="0" spcFirstLastPara="0" vert="horz" wrap="square" lIns="18000" tIns="45720" rIns="18000" bIns="45720" numCol="1" spcCol="0" rtlCol="0" fromWordArt="0" anchor="t" anchorCtr="0" forceAA="0" compatLnSpc="1">
              <a:prstTxWarp prst="textNoShape">
                <a:avLst/>
              </a:prstTxWarp>
              <a:noAutofit/>
            </a:bodyPr>
            <a:lstStyle/>
            <a:p>
              <a:pPr algn="ctr">
                <a:spcAft>
                  <a:spcPts val="0"/>
                </a:spcAft>
              </a:pPr>
              <a:r>
                <a:rPr lang="zh-CN" b="1" kern="100">
                  <a:effectLst/>
                  <a:latin typeface="Times New Roman" panose="02020603050405020304" pitchFamily="18" charset="0"/>
                  <a:ea typeface="宋体" panose="02010600030101010101" pitchFamily="2" charset="-122"/>
                  <a:cs typeface="宋体" panose="02010600030101010101" pitchFamily="2" charset="-122"/>
                </a:rPr>
                <a:t>比较新旧供应链</a:t>
              </a:r>
            </a:p>
          </p:txBody>
        </p:sp>
        <p:sp>
          <p:nvSpPr>
            <p:cNvPr id="62" name="流程图: 合并 61">
              <a:extLst>
                <a:ext uri="{FF2B5EF4-FFF2-40B4-BE49-F238E27FC236}">
                  <a16:creationId xmlns:a16="http://schemas.microsoft.com/office/drawing/2014/main" xmlns="" id="{18CA9136-4A23-47AB-BCA3-78F19E3517F3}"/>
                </a:ext>
              </a:extLst>
            </p:cNvPr>
            <p:cNvSpPr/>
            <p:nvPr/>
          </p:nvSpPr>
          <p:spPr>
            <a:xfrm>
              <a:off x="2984500" y="2997200"/>
              <a:ext cx="1016000" cy="355600"/>
            </a:xfrm>
            <a:prstGeom prst="flowChartMerg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b="1" kern="100">
                  <a:effectLst/>
                  <a:latin typeface="Times New Roman" panose="02020603050405020304" pitchFamily="18" charset="0"/>
                  <a:ea typeface="宋体" panose="02010600030101010101" pitchFamily="2" charset="-122"/>
                  <a:cs typeface="宋体" panose="02010600030101010101" pitchFamily="2" charset="-122"/>
                </a:rPr>
                <a:t>决策点</a:t>
              </a:r>
            </a:p>
          </p:txBody>
        </p:sp>
        <p:sp>
          <p:nvSpPr>
            <p:cNvPr id="63" name="菱形 62">
              <a:extLst>
                <a:ext uri="{FF2B5EF4-FFF2-40B4-BE49-F238E27FC236}">
                  <a16:creationId xmlns:a16="http://schemas.microsoft.com/office/drawing/2014/main" xmlns="" id="{0538F7D0-5918-48D0-BED4-1FB5354EDEFA}"/>
                </a:ext>
              </a:extLst>
            </p:cNvPr>
            <p:cNvSpPr/>
            <p:nvPr/>
          </p:nvSpPr>
          <p:spPr>
            <a:xfrm>
              <a:off x="2990850" y="3424002"/>
              <a:ext cx="996950" cy="730250"/>
            </a:xfrm>
            <a:prstGeom prst="diamond">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b="1" kern="100">
                  <a:effectLst/>
                  <a:latin typeface="Times New Roman" panose="02020603050405020304" pitchFamily="18" charset="0"/>
                  <a:ea typeface="宋体" panose="02010600030101010101" pitchFamily="2" charset="-122"/>
                  <a:cs typeface="宋体" panose="02010600030101010101" pitchFamily="2" charset="-122"/>
                </a:rPr>
                <a:t>工具和技术</a:t>
              </a:r>
            </a:p>
          </p:txBody>
        </p:sp>
        <p:cxnSp>
          <p:nvCxnSpPr>
            <p:cNvPr id="64" name="直接连接符 63">
              <a:extLst>
                <a:ext uri="{FF2B5EF4-FFF2-40B4-BE49-F238E27FC236}">
                  <a16:creationId xmlns:a16="http://schemas.microsoft.com/office/drawing/2014/main" xmlns="" id="{315543D5-7401-4888-8507-93330EB43A0A}"/>
                </a:ext>
              </a:extLst>
            </p:cNvPr>
            <p:cNvCxnSpPr/>
            <p:nvPr/>
          </p:nvCxnSpPr>
          <p:spPr>
            <a:xfrm>
              <a:off x="1212850" y="361950"/>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65" name="直接连接符 64">
              <a:extLst>
                <a:ext uri="{FF2B5EF4-FFF2-40B4-BE49-F238E27FC236}">
                  <a16:creationId xmlns:a16="http://schemas.microsoft.com/office/drawing/2014/main" xmlns="" id="{6609DA9E-1FC3-4A97-AC7D-2295F438F045}"/>
                </a:ext>
              </a:extLst>
            </p:cNvPr>
            <p:cNvCxnSpPr/>
            <p:nvPr/>
          </p:nvCxnSpPr>
          <p:spPr>
            <a:xfrm>
              <a:off x="1202350" y="927231"/>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66" name="直接连接符 65">
              <a:extLst>
                <a:ext uri="{FF2B5EF4-FFF2-40B4-BE49-F238E27FC236}">
                  <a16:creationId xmlns:a16="http://schemas.microsoft.com/office/drawing/2014/main" xmlns="" id="{84CF7CC7-5B32-457A-BE17-C94F0C2E422A}"/>
                </a:ext>
              </a:extLst>
            </p:cNvPr>
            <p:cNvCxnSpPr/>
            <p:nvPr/>
          </p:nvCxnSpPr>
          <p:spPr>
            <a:xfrm>
              <a:off x="1202350" y="1472353"/>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67" name="直接连接符 66">
              <a:extLst>
                <a:ext uri="{FF2B5EF4-FFF2-40B4-BE49-F238E27FC236}">
                  <a16:creationId xmlns:a16="http://schemas.microsoft.com/office/drawing/2014/main" xmlns="" id="{631E0D3F-A01C-42A8-B992-2842798CE509}"/>
                </a:ext>
              </a:extLst>
            </p:cNvPr>
            <p:cNvCxnSpPr/>
            <p:nvPr/>
          </p:nvCxnSpPr>
          <p:spPr>
            <a:xfrm>
              <a:off x="1196000" y="2015767"/>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68" name="直接连接符 67">
              <a:extLst>
                <a:ext uri="{FF2B5EF4-FFF2-40B4-BE49-F238E27FC236}">
                  <a16:creationId xmlns:a16="http://schemas.microsoft.com/office/drawing/2014/main" xmlns="" id="{22FFE4A7-486B-40DC-8199-7C3AC2E4F70E}"/>
                </a:ext>
              </a:extLst>
            </p:cNvPr>
            <p:cNvCxnSpPr/>
            <p:nvPr/>
          </p:nvCxnSpPr>
          <p:spPr>
            <a:xfrm>
              <a:off x="1210900" y="2590931"/>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69" name="直接连接符 68">
              <a:extLst>
                <a:ext uri="{FF2B5EF4-FFF2-40B4-BE49-F238E27FC236}">
                  <a16:creationId xmlns:a16="http://schemas.microsoft.com/office/drawing/2014/main" xmlns="" id="{B3B7D78E-7F91-4D4B-ADF2-A31B11A58B79}"/>
                </a:ext>
              </a:extLst>
            </p:cNvPr>
            <p:cNvCxnSpPr/>
            <p:nvPr/>
          </p:nvCxnSpPr>
          <p:spPr>
            <a:xfrm>
              <a:off x="1212850" y="3145450"/>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70" name="直接连接符 69">
              <a:extLst>
                <a:ext uri="{FF2B5EF4-FFF2-40B4-BE49-F238E27FC236}">
                  <a16:creationId xmlns:a16="http://schemas.microsoft.com/office/drawing/2014/main" xmlns="" id="{767767F5-9EA7-4D44-96DC-C16E6D14F3EA}"/>
                </a:ext>
              </a:extLst>
            </p:cNvPr>
            <p:cNvCxnSpPr/>
            <p:nvPr/>
          </p:nvCxnSpPr>
          <p:spPr>
            <a:xfrm>
              <a:off x="1210900" y="3716950"/>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71" name="直接连接符 70">
              <a:extLst>
                <a:ext uri="{FF2B5EF4-FFF2-40B4-BE49-F238E27FC236}">
                  <a16:creationId xmlns:a16="http://schemas.microsoft.com/office/drawing/2014/main" xmlns="" id="{8C0D58FD-675B-437D-90AF-E9677514178D}"/>
                </a:ext>
              </a:extLst>
            </p:cNvPr>
            <p:cNvCxnSpPr/>
            <p:nvPr/>
          </p:nvCxnSpPr>
          <p:spPr>
            <a:xfrm>
              <a:off x="1227750" y="4269400"/>
              <a:ext cx="0" cy="222250"/>
            </a:xfrm>
            <a:prstGeom prst="line">
              <a:avLst/>
            </a:prstGeom>
          </p:spPr>
          <p:style>
            <a:lnRef idx="1">
              <a:schemeClr val="dk1"/>
            </a:lnRef>
            <a:fillRef idx="0">
              <a:schemeClr val="dk1"/>
            </a:fillRef>
            <a:effectRef idx="0">
              <a:schemeClr val="dk1"/>
            </a:effectRef>
            <a:fontRef idx="minor">
              <a:schemeClr val="tx1"/>
            </a:fontRef>
          </p:style>
        </p:cxnSp>
        <p:cxnSp>
          <p:nvCxnSpPr>
            <p:cNvPr id="72" name="直接连接符 71">
              <a:extLst>
                <a:ext uri="{FF2B5EF4-FFF2-40B4-BE49-F238E27FC236}">
                  <a16:creationId xmlns:a16="http://schemas.microsoft.com/office/drawing/2014/main" xmlns="" id="{22671E5C-1AE8-4711-A267-11C432B21524}"/>
                </a:ext>
              </a:extLst>
            </p:cNvPr>
            <p:cNvCxnSpPr/>
            <p:nvPr/>
          </p:nvCxnSpPr>
          <p:spPr>
            <a:xfrm>
              <a:off x="1227750" y="4483100"/>
              <a:ext cx="3306150" cy="0"/>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a:extLst>
                <a:ext uri="{FF2B5EF4-FFF2-40B4-BE49-F238E27FC236}">
                  <a16:creationId xmlns:a16="http://schemas.microsoft.com/office/drawing/2014/main" xmlns="" id="{D2A297B6-5ED0-4CE5-BB34-C917DB18467C}"/>
                </a:ext>
              </a:extLst>
            </p:cNvPr>
            <p:cNvCxnSpPr/>
            <p:nvPr/>
          </p:nvCxnSpPr>
          <p:spPr>
            <a:xfrm flipV="1">
              <a:off x="4540250" y="1885950"/>
              <a:ext cx="0" cy="2605700"/>
            </a:xfrm>
            <a:prstGeom prst="line">
              <a:avLst/>
            </a:prstGeom>
          </p:spPr>
          <p:style>
            <a:lnRef idx="1">
              <a:schemeClr val="dk1"/>
            </a:lnRef>
            <a:fillRef idx="0">
              <a:schemeClr val="dk1"/>
            </a:fillRef>
            <a:effectRef idx="0">
              <a:schemeClr val="dk1"/>
            </a:effectRef>
            <a:fontRef idx="minor">
              <a:schemeClr val="tx1"/>
            </a:fontRef>
          </p:style>
        </p:cxnSp>
        <p:cxnSp>
          <p:nvCxnSpPr>
            <p:cNvPr id="74" name="直接箭头连接符 73">
              <a:extLst>
                <a:ext uri="{FF2B5EF4-FFF2-40B4-BE49-F238E27FC236}">
                  <a16:creationId xmlns:a16="http://schemas.microsoft.com/office/drawing/2014/main" xmlns="" id="{553B1BC7-DF3B-43BD-9CA6-7C88BEBD2ED5}"/>
                </a:ext>
              </a:extLst>
            </p:cNvPr>
            <p:cNvCxnSpPr/>
            <p:nvPr/>
          </p:nvCxnSpPr>
          <p:spPr>
            <a:xfrm flipH="1">
              <a:off x="3695700" y="1892300"/>
              <a:ext cx="8445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5" name="直接箭头连接符 74">
              <a:extLst>
                <a:ext uri="{FF2B5EF4-FFF2-40B4-BE49-F238E27FC236}">
                  <a16:creationId xmlns:a16="http://schemas.microsoft.com/office/drawing/2014/main" xmlns="" id="{BC924327-2248-4599-9DA5-16B6E6364B23}"/>
                </a:ext>
              </a:extLst>
            </p:cNvPr>
            <p:cNvCxnSpPr/>
            <p:nvPr/>
          </p:nvCxnSpPr>
          <p:spPr>
            <a:xfrm flipH="1">
              <a:off x="2508250" y="1885950"/>
              <a:ext cx="4635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6" name="直接箭头连接符 75">
              <a:extLst>
                <a:ext uri="{FF2B5EF4-FFF2-40B4-BE49-F238E27FC236}">
                  <a16:creationId xmlns:a16="http://schemas.microsoft.com/office/drawing/2014/main" xmlns="" id="{E1422C9A-6E4B-4854-ABD7-EE6EC83408D0}"/>
                </a:ext>
              </a:extLst>
            </p:cNvPr>
            <p:cNvCxnSpPr/>
            <p:nvPr/>
          </p:nvCxnSpPr>
          <p:spPr>
            <a:xfrm>
              <a:off x="2482850" y="2425700"/>
              <a:ext cx="20574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7" name="直接箭头连接符 76">
              <a:extLst>
                <a:ext uri="{FF2B5EF4-FFF2-40B4-BE49-F238E27FC236}">
                  <a16:creationId xmlns:a16="http://schemas.microsoft.com/office/drawing/2014/main" xmlns="" id="{3B1DCEE7-AA36-47A8-9A50-AE054845B9AD}"/>
                </a:ext>
              </a:extLst>
            </p:cNvPr>
            <p:cNvCxnSpPr>
              <a:stCxn id="58" idx="3"/>
            </p:cNvCxnSpPr>
            <p:nvPr/>
          </p:nvCxnSpPr>
          <p:spPr>
            <a:xfrm>
              <a:off x="2462259" y="3540988"/>
              <a:ext cx="86514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8" name="直接箭头连接符 77">
              <a:extLst>
                <a:ext uri="{FF2B5EF4-FFF2-40B4-BE49-F238E27FC236}">
                  <a16:creationId xmlns:a16="http://schemas.microsoft.com/office/drawing/2014/main" xmlns="" id="{C3612986-A82C-4478-BBEC-B805F8098AA0}"/>
                </a:ext>
              </a:extLst>
            </p:cNvPr>
            <p:cNvCxnSpPr/>
            <p:nvPr/>
          </p:nvCxnSpPr>
          <p:spPr>
            <a:xfrm>
              <a:off x="2476500" y="4089400"/>
              <a:ext cx="9080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9" name="直接箭头连接符 78">
              <a:extLst>
                <a:ext uri="{FF2B5EF4-FFF2-40B4-BE49-F238E27FC236}">
                  <a16:creationId xmlns:a16="http://schemas.microsoft.com/office/drawing/2014/main" xmlns="" id="{287160C8-88E4-4821-86CA-1BEA17CC1C33}"/>
                </a:ext>
              </a:extLst>
            </p:cNvPr>
            <p:cNvCxnSpPr/>
            <p:nvPr/>
          </p:nvCxnSpPr>
          <p:spPr>
            <a:xfrm>
              <a:off x="2457450" y="2986700"/>
              <a:ext cx="20574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782659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49F5906-9239-4504-AA86-42C508202514}"/>
              </a:ext>
            </a:extLst>
          </p:cNvPr>
          <p:cNvSpPr>
            <a:spLocks noGrp="1"/>
          </p:cNvSpPr>
          <p:nvPr>
            <p:ph type="title"/>
          </p:nvPr>
        </p:nvSpPr>
        <p:spPr/>
        <p:txBody>
          <a:bodyPr/>
          <a:lstStyle/>
          <a:p>
            <a:r>
              <a:rPr lang="en-US" altLang="zh-CN" dirty="0"/>
              <a:t>2</a:t>
            </a:r>
            <a:r>
              <a:rPr lang="zh-CN" altLang="en-US" dirty="0"/>
              <a:t>）基产品生命周期的供应链设计</a:t>
            </a:r>
          </a:p>
        </p:txBody>
      </p:sp>
      <p:grpSp>
        <p:nvGrpSpPr>
          <p:cNvPr id="3" name="fc3c00d5-ca98-4d9a-bbf1-3f152b32576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99D9EED-BA16-4DA0-939E-5078112A7EF9}"/>
              </a:ext>
            </a:extLst>
          </p:cNvPr>
          <p:cNvGrpSpPr>
            <a:grpSpLocks noChangeAspect="1"/>
          </p:cNvGrpSpPr>
          <p:nvPr>
            <p:custDataLst>
              <p:tags r:id="rId1"/>
            </p:custDataLst>
          </p:nvPr>
        </p:nvGrpSpPr>
        <p:grpSpPr>
          <a:xfrm>
            <a:off x="217200" y="1614540"/>
            <a:ext cx="8709599" cy="3628920"/>
            <a:chOff x="435864" y="1028661"/>
            <a:chExt cx="11612797" cy="4737302"/>
          </a:xfrm>
        </p:grpSpPr>
        <p:cxnSp>
          <p:nvCxnSpPr>
            <p:cNvPr id="4" name="直接连接符 3">
              <a:extLst>
                <a:ext uri="{FF2B5EF4-FFF2-40B4-BE49-F238E27FC236}">
                  <a16:creationId xmlns:a16="http://schemas.microsoft.com/office/drawing/2014/main" xmlns="" id="{E0535A3A-05EC-40B0-AD68-35D2FAD606A6}"/>
                </a:ext>
              </a:extLst>
            </p:cNvPr>
            <p:cNvCxnSpPr>
              <a:cxnSpLocks/>
            </p:cNvCxnSpPr>
            <p:nvPr/>
          </p:nvCxnSpPr>
          <p:spPr>
            <a:xfrm>
              <a:off x="669925" y="5756438"/>
              <a:ext cx="1085056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iṣļíďé">
              <a:extLst>
                <a:ext uri="{FF2B5EF4-FFF2-40B4-BE49-F238E27FC236}">
                  <a16:creationId xmlns:a16="http://schemas.microsoft.com/office/drawing/2014/main" xmlns="" id="{40261A94-9E7E-4FB3-BF4C-F4E217EBB096}"/>
                </a:ext>
              </a:extLst>
            </p:cNvPr>
            <p:cNvGrpSpPr/>
            <p:nvPr/>
          </p:nvGrpSpPr>
          <p:grpSpPr>
            <a:xfrm>
              <a:off x="3646117" y="3159000"/>
              <a:ext cx="4972794" cy="2606963"/>
              <a:chOff x="3953164" y="3168074"/>
              <a:chExt cx="4285674" cy="2246744"/>
            </a:xfrm>
          </p:grpSpPr>
          <p:sp>
            <p:nvSpPr>
              <p:cNvPr id="28" name="íşlídé">
                <a:extLst>
                  <a:ext uri="{FF2B5EF4-FFF2-40B4-BE49-F238E27FC236}">
                    <a16:creationId xmlns:a16="http://schemas.microsoft.com/office/drawing/2014/main" xmlns="" id="{2954D046-A185-4DB2-874C-17DC641A9462}"/>
                  </a:ext>
                </a:extLst>
              </p:cNvPr>
              <p:cNvSpPr/>
              <p:nvPr/>
            </p:nvSpPr>
            <p:spPr>
              <a:xfrm>
                <a:off x="3953164" y="3811280"/>
                <a:ext cx="1544768" cy="1603538"/>
              </a:xfrm>
              <a:custGeom>
                <a:avLst/>
                <a:gdLst>
                  <a:gd name="connsiteX0" fmla="*/ 613459 w 1544768"/>
                  <a:gd name="connsiteY0" fmla="*/ 0 h 1603538"/>
                  <a:gd name="connsiteX1" fmla="*/ 1544768 w 1544768"/>
                  <a:gd name="connsiteY1" fmla="*/ 976469 h 1603538"/>
                  <a:gd name="connsiteX2" fmla="*/ 1479549 w 1544768"/>
                  <a:gd name="connsiteY2" fmla="*/ 1055514 h 1603538"/>
                  <a:gd name="connsiteX3" fmla="*/ 1343891 w 1544768"/>
                  <a:gd name="connsiteY3" fmla="*/ 1499630 h 1603538"/>
                  <a:gd name="connsiteX4" fmla="*/ 1347992 w 1544768"/>
                  <a:gd name="connsiteY4" fmla="*/ 1580845 h 1603538"/>
                  <a:gd name="connsiteX5" fmla="*/ 1351456 w 1544768"/>
                  <a:gd name="connsiteY5" fmla="*/ 1603538 h 1603538"/>
                  <a:gd name="connsiteX6" fmla="*/ 5247 w 1544768"/>
                  <a:gd name="connsiteY6" fmla="*/ 1603538 h 1603538"/>
                  <a:gd name="connsiteX7" fmla="*/ 0 w 1544768"/>
                  <a:gd name="connsiteY7" fmla="*/ 1499630 h 1603538"/>
                  <a:gd name="connsiteX8" fmla="*/ 489319 w 1544768"/>
                  <a:gd name="connsiteY8" fmla="*/ 136587 h 1603538"/>
                  <a:gd name="connsiteX9" fmla="*/ 613459 w 1544768"/>
                  <a:gd name="connsiteY9" fmla="*/ 0 h 16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768" h="1603538">
                    <a:moveTo>
                      <a:pt x="613459" y="0"/>
                    </a:moveTo>
                    <a:lnTo>
                      <a:pt x="1544768" y="976469"/>
                    </a:lnTo>
                    <a:lnTo>
                      <a:pt x="1479549" y="1055514"/>
                    </a:lnTo>
                    <a:cubicBezTo>
                      <a:pt x="1393902" y="1182290"/>
                      <a:pt x="1343891" y="1335120"/>
                      <a:pt x="1343891" y="1499630"/>
                    </a:cubicBezTo>
                    <a:cubicBezTo>
                      <a:pt x="1343891" y="1527048"/>
                      <a:pt x="1345280" y="1554142"/>
                      <a:pt x="1347992" y="1580845"/>
                    </a:cubicBezTo>
                    <a:lnTo>
                      <a:pt x="1351456" y="1603538"/>
                    </a:lnTo>
                    <a:lnTo>
                      <a:pt x="5247" y="1603538"/>
                    </a:lnTo>
                    <a:lnTo>
                      <a:pt x="0" y="1499630"/>
                    </a:lnTo>
                    <a:cubicBezTo>
                      <a:pt x="0" y="981868"/>
                      <a:pt x="183631" y="506996"/>
                      <a:pt x="489319" y="136587"/>
                    </a:cubicBezTo>
                    <a:lnTo>
                      <a:pt x="613459"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iślíḋè">
                <a:extLst>
                  <a:ext uri="{FF2B5EF4-FFF2-40B4-BE49-F238E27FC236}">
                    <a16:creationId xmlns:a16="http://schemas.microsoft.com/office/drawing/2014/main" xmlns="" id="{31E29886-03D7-49CE-89C0-062ABB0CB346}"/>
                  </a:ext>
                </a:extLst>
              </p:cNvPr>
              <p:cNvSpPr/>
              <p:nvPr/>
            </p:nvSpPr>
            <p:spPr>
              <a:xfrm>
                <a:off x="4566623" y="3168074"/>
                <a:ext cx="1529378" cy="1619675"/>
              </a:xfrm>
              <a:custGeom>
                <a:avLst/>
                <a:gdLst>
                  <a:gd name="connsiteX0" fmla="*/ 1529377 w 1529378"/>
                  <a:gd name="connsiteY0" fmla="*/ 0 h 1619675"/>
                  <a:gd name="connsiteX1" fmla="*/ 1529378 w 1529378"/>
                  <a:gd name="connsiteY1" fmla="*/ 0 h 1619675"/>
                  <a:gd name="connsiteX2" fmla="*/ 1529378 w 1529378"/>
                  <a:gd name="connsiteY2" fmla="*/ 1348742 h 1619675"/>
                  <a:gd name="connsiteX3" fmla="*/ 1524759 w 1529378"/>
                  <a:gd name="connsiteY3" fmla="*/ 1348509 h 1619675"/>
                  <a:gd name="connsiteX4" fmla="*/ 963085 w 1529378"/>
                  <a:gd name="connsiteY4" fmla="*/ 1581162 h 1619675"/>
                  <a:gd name="connsiteX5" fmla="*/ 931309 w 1529378"/>
                  <a:gd name="connsiteY5" fmla="*/ 1619675 h 1619675"/>
                  <a:gd name="connsiteX6" fmla="*/ 0 w 1529378"/>
                  <a:gd name="connsiteY6" fmla="*/ 643206 h 1619675"/>
                  <a:gd name="connsiteX7" fmla="*/ 14163 w 1529378"/>
                  <a:gd name="connsiteY7" fmla="*/ 627622 h 1619675"/>
                  <a:gd name="connsiteX8" fmla="*/ 1529377 w 1529378"/>
                  <a:gd name="connsiteY8" fmla="*/ 0 h 16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378" h="1619675">
                    <a:moveTo>
                      <a:pt x="1529377" y="0"/>
                    </a:moveTo>
                    <a:lnTo>
                      <a:pt x="1529378" y="0"/>
                    </a:lnTo>
                    <a:lnTo>
                      <a:pt x="1529378" y="1348742"/>
                    </a:lnTo>
                    <a:lnTo>
                      <a:pt x="1524759" y="1348509"/>
                    </a:lnTo>
                    <a:cubicBezTo>
                      <a:pt x="1305412" y="1348509"/>
                      <a:pt x="1106830" y="1437417"/>
                      <a:pt x="963085" y="1581162"/>
                    </a:cubicBezTo>
                    <a:lnTo>
                      <a:pt x="931309" y="1619675"/>
                    </a:lnTo>
                    <a:lnTo>
                      <a:pt x="0" y="643206"/>
                    </a:lnTo>
                    <a:lnTo>
                      <a:pt x="14163" y="627622"/>
                    </a:lnTo>
                    <a:cubicBezTo>
                      <a:pt x="401940" y="239845"/>
                      <a:pt x="937649" y="0"/>
                      <a:pt x="1529377"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ṡľíḑè">
                <a:extLst>
                  <a:ext uri="{FF2B5EF4-FFF2-40B4-BE49-F238E27FC236}">
                    <a16:creationId xmlns:a16="http://schemas.microsoft.com/office/drawing/2014/main" xmlns="" id="{C7F3917D-BA3A-4AAA-B841-69E32EEC99F7}"/>
                  </a:ext>
                </a:extLst>
              </p:cNvPr>
              <p:cNvSpPr/>
              <p:nvPr/>
            </p:nvSpPr>
            <p:spPr>
              <a:xfrm flipH="1">
                <a:off x="6690479" y="3812151"/>
                <a:ext cx="1548359" cy="1602667"/>
              </a:xfrm>
              <a:custGeom>
                <a:avLst/>
                <a:gdLst>
                  <a:gd name="connsiteX0" fmla="*/ 614290 w 1548359"/>
                  <a:gd name="connsiteY0" fmla="*/ 0 h 1602667"/>
                  <a:gd name="connsiteX1" fmla="*/ 556670 w 1548359"/>
                  <a:gd name="connsiteY1" fmla="*/ 57964 h 1602667"/>
                  <a:gd name="connsiteX2" fmla="*/ 0 w 1548359"/>
                  <a:gd name="connsiteY2" fmla="*/ 1498759 h 1602667"/>
                  <a:gd name="connsiteX3" fmla="*/ 5247 w 1548359"/>
                  <a:gd name="connsiteY3" fmla="*/ 1602667 h 1602667"/>
                  <a:gd name="connsiteX4" fmla="*/ 1360691 w 1548359"/>
                  <a:gd name="connsiteY4" fmla="*/ 1602667 h 1602667"/>
                  <a:gd name="connsiteX5" fmla="*/ 1357228 w 1548359"/>
                  <a:gd name="connsiteY5" fmla="*/ 1579974 h 1602667"/>
                  <a:gd name="connsiteX6" fmla="*/ 1353127 w 1548359"/>
                  <a:gd name="connsiteY6" fmla="*/ 1498759 h 1602667"/>
                  <a:gd name="connsiteX7" fmla="*/ 1473148 w 1548359"/>
                  <a:gd name="connsiteY7" fmla="*/ 1078716 h 1602667"/>
                  <a:gd name="connsiteX8" fmla="*/ 1548359 w 1548359"/>
                  <a:gd name="connsiteY8" fmla="*/ 979363 h 1602667"/>
                  <a:gd name="connsiteX9" fmla="*/ 614290 w 1548359"/>
                  <a:gd name="connsiteY9" fmla="*/ 0 h 1602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359" h="1602667">
                    <a:moveTo>
                      <a:pt x="614290" y="0"/>
                    </a:moveTo>
                    <a:lnTo>
                      <a:pt x="556670" y="57964"/>
                    </a:lnTo>
                    <a:cubicBezTo>
                      <a:pt x="210801" y="438505"/>
                      <a:pt x="0" y="944014"/>
                      <a:pt x="0" y="1498759"/>
                    </a:cubicBezTo>
                    <a:lnTo>
                      <a:pt x="5247" y="1602667"/>
                    </a:lnTo>
                    <a:lnTo>
                      <a:pt x="1360691" y="1602667"/>
                    </a:lnTo>
                    <a:lnTo>
                      <a:pt x="1357228" y="1579974"/>
                    </a:lnTo>
                    <a:cubicBezTo>
                      <a:pt x="1354516" y="1553271"/>
                      <a:pt x="1353127" y="1526177"/>
                      <a:pt x="1353127" y="1498759"/>
                    </a:cubicBezTo>
                    <a:cubicBezTo>
                      <a:pt x="1353127" y="1344531"/>
                      <a:pt x="1397082" y="1200568"/>
                      <a:pt x="1473148" y="1078716"/>
                    </a:cubicBezTo>
                    <a:lnTo>
                      <a:pt x="1548359" y="979363"/>
                    </a:lnTo>
                    <a:lnTo>
                      <a:pt x="61429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işḻíḍè">
                <a:extLst>
                  <a:ext uri="{FF2B5EF4-FFF2-40B4-BE49-F238E27FC236}">
                    <a16:creationId xmlns:a16="http://schemas.microsoft.com/office/drawing/2014/main" xmlns="" id="{2F7BA2B5-1BD9-46E8-9C73-9AD0B6BBB152}"/>
                  </a:ext>
                </a:extLst>
              </p:cNvPr>
              <p:cNvSpPr/>
              <p:nvPr/>
            </p:nvSpPr>
            <p:spPr>
              <a:xfrm flipH="1">
                <a:off x="6096003" y="3168074"/>
                <a:ext cx="1528545" cy="1623440"/>
              </a:xfrm>
              <a:custGeom>
                <a:avLst/>
                <a:gdLst>
                  <a:gd name="connsiteX0" fmla="*/ 1528545 w 1528545"/>
                  <a:gd name="connsiteY0" fmla="*/ 0 h 1623440"/>
                  <a:gd name="connsiteX1" fmla="*/ 1309453 w 1528545"/>
                  <a:gd name="connsiteY1" fmla="*/ 11063 h 1623440"/>
                  <a:gd name="connsiteX2" fmla="*/ 78264 w 1528545"/>
                  <a:gd name="connsiteY2" fmla="*/ 565345 h 1623440"/>
                  <a:gd name="connsiteX3" fmla="*/ 0 w 1528545"/>
                  <a:gd name="connsiteY3" fmla="*/ 644077 h 1623440"/>
                  <a:gd name="connsiteX4" fmla="*/ 934069 w 1528545"/>
                  <a:gd name="connsiteY4" fmla="*/ 1623440 h 1623440"/>
                  <a:gd name="connsiteX5" fmla="*/ 945189 w 1528545"/>
                  <a:gd name="connsiteY5" fmla="*/ 1608749 h 1623440"/>
                  <a:gd name="connsiteX6" fmla="*/ 1451949 w 1528545"/>
                  <a:gd name="connsiteY6" fmla="*/ 1352610 h 1623440"/>
                  <a:gd name="connsiteX7" fmla="*/ 1528545 w 1528545"/>
                  <a:gd name="connsiteY7" fmla="*/ 1348742 h 1623440"/>
                  <a:gd name="connsiteX8" fmla="*/ 1528545 w 1528545"/>
                  <a:gd name="connsiteY8" fmla="*/ 0 h 16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545" h="1623440">
                    <a:moveTo>
                      <a:pt x="1528545" y="0"/>
                    </a:moveTo>
                    <a:lnTo>
                      <a:pt x="1309453" y="11063"/>
                    </a:lnTo>
                    <a:cubicBezTo>
                      <a:pt x="836718" y="59072"/>
                      <a:pt x="409410" y="260745"/>
                      <a:pt x="78264" y="565345"/>
                    </a:cubicBezTo>
                    <a:lnTo>
                      <a:pt x="0" y="644077"/>
                    </a:lnTo>
                    <a:lnTo>
                      <a:pt x="934069" y="1623440"/>
                    </a:lnTo>
                    <a:lnTo>
                      <a:pt x="945189" y="1608749"/>
                    </a:lnTo>
                    <a:cubicBezTo>
                      <a:pt x="1073399" y="1467687"/>
                      <a:pt x="1251677" y="1372949"/>
                      <a:pt x="1451949" y="1352610"/>
                    </a:cubicBezTo>
                    <a:lnTo>
                      <a:pt x="1528545" y="1348742"/>
                    </a:lnTo>
                    <a:lnTo>
                      <a:pt x="1528545"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íṩļiďé">
              <a:extLst>
                <a:ext uri="{FF2B5EF4-FFF2-40B4-BE49-F238E27FC236}">
                  <a16:creationId xmlns:a16="http://schemas.microsoft.com/office/drawing/2014/main" xmlns="" id="{C301C56E-8930-4E0F-9B04-16948B8E2DC0}"/>
                </a:ext>
              </a:extLst>
            </p:cNvPr>
            <p:cNvSpPr txBox="1"/>
            <p:nvPr/>
          </p:nvSpPr>
          <p:spPr>
            <a:xfrm>
              <a:off x="8414749" y="4615508"/>
              <a:ext cx="3633912" cy="837227"/>
            </a:xfrm>
            <a:prstGeom prst="rect">
              <a:avLst/>
            </a:prstGeom>
            <a:noFill/>
          </p:spPr>
          <p:txBody>
            <a:bodyPr wrap="square" lIns="90000" tIns="46800" rIns="90000" bIns="46800" anchor="t" anchorCtr="0">
              <a:noAutofit/>
            </a:bodyPr>
            <a:lstStyle/>
            <a:p>
              <a:pPr marL="171450" indent="-171450">
                <a:lnSpc>
                  <a:spcPct val="150000"/>
                </a:lnSpc>
                <a:buFont typeface="Arial" panose="020B0604020202020204" pitchFamily="34" charset="0"/>
                <a:buChar char="•"/>
              </a:pPr>
              <a:r>
                <a:rPr lang="zh-CN" altLang="zh-CN" sz="2000" dirty="0"/>
                <a:t>需要评估形势并对供应链战略进行调整</a:t>
              </a:r>
              <a:endParaRPr lang="en-US" altLang="zh-CN" sz="2000" dirty="0"/>
            </a:p>
          </p:txBody>
        </p:sp>
        <p:sp>
          <p:nvSpPr>
            <p:cNvPr id="7" name="íSľïḑê">
              <a:extLst>
                <a:ext uri="{FF2B5EF4-FFF2-40B4-BE49-F238E27FC236}">
                  <a16:creationId xmlns:a16="http://schemas.microsoft.com/office/drawing/2014/main" xmlns="" id="{1488F27D-A9A0-47E9-8AA8-035200C263C7}"/>
                </a:ext>
              </a:extLst>
            </p:cNvPr>
            <p:cNvSpPr/>
            <p:nvPr/>
          </p:nvSpPr>
          <p:spPr>
            <a:xfrm>
              <a:off x="8968682" y="3885299"/>
              <a:ext cx="2590821" cy="673195"/>
            </a:xfrm>
            <a:prstGeom prst="rect">
              <a:avLst/>
            </a:prstGeom>
          </p:spPr>
          <p:txBody>
            <a:bodyPr wrap="none" lIns="90000" tIns="46800" rIns="90000" bIns="46800">
              <a:noAutofit/>
            </a:bodyPr>
            <a:lstStyle/>
            <a:p>
              <a:pPr lvl="0" defTabSz="914378">
                <a:defRPr/>
              </a:pPr>
              <a:r>
                <a:rPr lang="zh-CN" altLang="zh-CN" sz="2800" b="1" dirty="0">
                  <a:solidFill>
                    <a:srgbClr val="FF9900"/>
                  </a:solidFill>
                  <a:latin typeface="+mn-ea"/>
                </a:rPr>
                <a:t>衰退阶段</a:t>
              </a:r>
              <a:endParaRPr lang="zh-CN" altLang="en-US" sz="2800" b="1" dirty="0">
                <a:solidFill>
                  <a:srgbClr val="FF9900"/>
                </a:solidFill>
                <a:latin typeface="+mn-ea"/>
              </a:endParaRPr>
            </a:p>
          </p:txBody>
        </p:sp>
        <p:sp>
          <p:nvSpPr>
            <p:cNvPr id="8" name="iṥļïďé">
              <a:extLst>
                <a:ext uri="{FF2B5EF4-FFF2-40B4-BE49-F238E27FC236}">
                  <a16:creationId xmlns:a16="http://schemas.microsoft.com/office/drawing/2014/main" xmlns="" id="{20FC81B5-C529-4334-92BE-5EF2E0C4C218}"/>
                </a:ext>
              </a:extLst>
            </p:cNvPr>
            <p:cNvSpPr txBox="1"/>
            <p:nvPr/>
          </p:nvSpPr>
          <p:spPr>
            <a:xfrm>
              <a:off x="435864" y="4909688"/>
              <a:ext cx="3190132" cy="837227"/>
            </a:xfrm>
            <a:prstGeom prst="rect">
              <a:avLst/>
            </a:prstGeom>
            <a:noFill/>
          </p:spPr>
          <p:txBody>
            <a:bodyPr wrap="square" lIns="90000" tIns="46800" rIns="90000" bIns="46800" anchor="t" anchorCtr="0">
              <a:noAutofit/>
            </a:bodyPr>
            <a:lstStyle/>
            <a:p>
              <a:pPr marL="171450" indent="-171450" algn="r">
                <a:lnSpc>
                  <a:spcPct val="150000"/>
                </a:lnSpc>
                <a:buFont typeface="Arial" panose="020B0604020202020204" pitchFamily="34" charset="0"/>
                <a:buChar char="•"/>
              </a:pPr>
              <a:r>
                <a:rPr lang="zh-CN" altLang="zh-CN" sz="2000" dirty="0"/>
                <a:t>建立反应性供应链</a:t>
              </a:r>
              <a:endParaRPr lang="en-US" altLang="zh-CN" sz="2000" dirty="0"/>
            </a:p>
          </p:txBody>
        </p:sp>
        <p:sp>
          <p:nvSpPr>
            <p:cNvPr id="9" name="iṧḷiḓè">
              <a:extLst>
                <a:ext uri="{FF2B5EF4-FFF2-40B4-BE49-F238E27FC236}">
                  <a16:creationId xmlns:a16="http://schemas.microsoft.com/office/drawing/2014/main" xmlns="" id="{EAC79B2F-8482-494C-BE17-3B802C17A148}"/>
                </a:ext>
              </a:extLst>
            </p:cNvPr>
            <p:cNvSpPr/>
            <p:nvPr/>
          </p:nvSpPr>
          <p:spPr>
            <a:xfrm>
              <a:off x="708942" y="3885299"/>
              <a:ext cx="2665433" cy="379105"/>
            </a:xfrm>
            <a:prstGeom prst="rect">
              <a:avLst/>
            </a:prstGeom>
          </p:spPr>
          <p:txBody>
            <a:bodyPr wrap="none" lIns="90000" tIns="46800" rIns="90000" bIns="46800">
              <a:noAutofit/>
            </a:bodyPr>
            <a:lstStyle/>
            <a:p>
              <a:pPr lvl="0" algn="r" defTabSz="914378">
                <a:defRPr/>
              </a:pPr>
              <a:r>
                <a:rPr lang="zh-CN" altLang="zh-CN" sz="2800" b="1" dirty="0">
                  <a:solidFill>
                    <a:srgbClr val="FF9900"/>
                  </a:solidFill>
                  <a:latin typeface="+mn-ea"/>
                </a:rPr>
                <a:t>引入阶段</a:t>
              </a:r>
              <a:endParaRPr lang="zh-CN" altLang="en-US" sz="2800" b="1" dirty="0">
                <a:solidFill>
                  <a:srgbClr val="FF9900"/>
                </a:solidFill>
                <a:latin typeface="+mn-ea"/>
              </a:endParaRPr>
            </a:p>
          </p:txBody>
        </p:sp>
        <p:sp>
          <p:nvSpPr>
            <p:cNvPr id="10" name="í$lídê">
              <a:extLst>
                <a:ext uri="{FF2B5EF4-FFF2-40B4-BE49-F238E27FC236}">
                  <a16:creationId xmlns:a16="http://schemas.microsoft.com/office/drawing/2014/main" xmlns="" id="{EED77144-2F92-4686-9F81-70FEA1EC65BF}"/>
                </a:ext>
              </a:extLst>
            </p:cNvPr>
            <p:cNvSpPr txBox="1"/>
            <p:nvPr/>
          </p:nvSpPr>
          <p:spPr>
            <a:xfrm>
              <a:off x="974896" y="2053050"/>
              <a:ext cx="4424645" cy="837227"/>
            </a:xfrm>
            <a:prstGeom prst="rect">
              <a:avLst/>
            </a:prstGeom>
            <a:noFill/>
          </p:spPr>
          <p:txBody>
            <a:bodyPr wrap="square" lIns="90000" tIns="46800" rIns="90000" bIns="46800" anchor="t" anchorCtr="0">
              <a:noAutofit/>
            </a:bodyPr>
            <a:lstStyle/>
            <a:p>
              <a:pPr marL="171450" indent="-171450" algn="r">
                <a:lnSpc>
                  <a:spcPct val="150000"/>
                </a:lnSpc>
                <a:buFont typeface="Arial" panose="020B0604020202020204" pitchFamily="34" charset="0"/>
                <a:buChar char="•"/>
              </a:pPr>
              <a:r>
                <a:rPr lang="zh-CN" altLang="zh-CN" sz="2000" dirty="0"/>
                <a:t>从反应性供应链逐步转向有效性供应链</a:t>
              </a:r>
              <a:r>
                <a:rPr lang="en-US" altLang="zh-CN" sz="2000" dirty="0"/>
                <a:t>.</a:t>
              </a:r>
            </a:p>
          </p:txBody>
        </p:sp>
        <p:sp>
          <p:nvSpPr>
            <p:cNvPr id="11" name="iSļïḓé">
              <a:extLst>
                <a:ext uri="{FF2B5EF4-FFF2-40B4-BE49-F238E27FC236}">
                  <a16:creationId xmlns:a16="http://schemas.microsoft.com/office/drawing/2014/main" xmlns="" id="{C931B52C-F32F-4262-8D26-E04DBD3562EA}"/>
                </a:ext>
              </a:extLst>
            </p:cNvPr>
            <p:cNvSpPr/>
            <p:nvPr/>
          </p:nvSpPr>
          <p:spPr>
            <a:xfrm>
              <a:off x="1950016" y="1028661"/>
              <a:ext cx="3488541" cy="379105"/>
            </a:xfrm>
            <a:prstGeom prst="rect">
              <a:avLst/>
            </a:prstGeom>
          </p:spPr>
          <p:txBody>
            <a:bodyPr wrap="none" lIns="90000" tIns="46800" rIns="90000" bIns="46800">
              <a:noAutofit/>
            </a:bodyPr>
            <a:lstStyle/>
            <a:p>
              <a:pPr lvl="0" algn="r" defTabSz="914378">
                <a:defRPr/>
              </a:pPr>
              <a:r>
                <a:rPr lang="zh-CN" altLang="zh-CN" sz="2800" b="1" dirty="0">
                  <a:solidFill>
                    <a:srgbClr val="FF9900"/>
                  </a:solidFill>
                  <a:latin typeface="+mn-ea"/>
                </a:rPr>
                <a:t>成长阶段</a:t>
              </a:r>
              <a:endParaRPr lang="zh-CN" altLang="en-US" sz="2800" b="1" dirty="0">
                <a:solidFill>
                  <a:srgbClr val="FF9900"/>
                </a:solidFill>
                <a:latin typeface="+mn-ea"/>
              </a:endParaRPr>
            </a:p>
          </p:txBody>
        </p:sp>
        <p:sp>
          <p:nvSpPr>
            <p:cNvPr id="12" name="işľîde">
              <a:extLst>
                <a:ext uri="{FF2B5EF4-FFF2-40B4-BE49-F238E27FC236}">
                  <a16:creationId xmlns:a16="http://schemas.microsoft.com/office/drawing/2014/main" xmlns="" id="{16F599A9-7300-4EB7-B31B-19020BF9FB36}"/>
                </a:ext>
              </a:extLst>
            </p:cNvPr>
            <p:cNvSpPr txBox="1"/>
            <p:nvPr/>
          </p:nvSpPr>
          <p:spPr>
            <a:xfrm>
              <a:off x="7369031" y="1978134"/>
              <a:ext cx="4679629" cy="837227"/>
            </a:xfrm>
            <a:prstGeom prst="rect">
              <a:avLst/>
            </a:prstGeom>
            <a:noFill/>
          </p:spPr>
          <p:txBody>
            <a:bodyPr wrap="square" lIns="90000" tIns="46800" rIns="90000" bIns="46800" anchor="t" anchorCtr="0">
              <a:normAutofit/>
            </a:bodyPr>
            <a:lstStyle/>
            <a:p>
              <a:pPr marL="171450" indent="-171450" algn="ctr">
                <a:lnSpc>
                  <a:spcPct val="150000"/>
                </a:lnSpc>
                <a:buFont typeface="Arial" panose="020B0604020202020204" pitchFamily="34" charset="0"/>
                <a:buChar char="•"/>
              </a:pPr>
              <a:r>
                <a:rPr lang="zh-CN" altLang="zh-CN" sz="2000" dirty="0"/>
                <a:t>建立有效性供应链</a:t>
              </a:r>
              <a:endParaRPr lang="en-US" altLang="zh-CN" sz="2000" dirty="0"/>
            </a:p>
          </p:txBody>
        </p:sp>
        <p:sp>
          <p:nvSpPr>
            <p:cNvPr id="13" name="i$ḷídê">
              <a:extLst>
                <a:ext uri="{FF2B5EF4-FFF2-40B4-BE49-F238E27FC236}">
                  <a16:creationId xmlns:a16="http://schemas.microsoft.com/office/drawing/2014/main" xmlns="" id="{7F13D6A5-AF40-4B07-BD2F-C0A6AA1DDE64}"/>
                </a:ext>
              </a:extLst>
            </p:cNvPr>
            <p:cNvSpPr/>
            <p:nvPr/>
          </p:nvSpPr>
          <p:spPr>
            <a:xfrm>
              <a:off x="8640069" y="1028661"/>
              <a:ext cx="2919434" cy="673195"/>
            </a:xfrm>
            <a:prstGeom prst="rect">
              <a:avLst/>
            </a:prstGeom>
          </p:spPr>
          <p:txBody>
            <a:bodyPr wrap="none" lIns="90000" tIns="46800" rIns="90000" bIns="46800">
              <a:noAutofit/>
            </a:bodyPr>
            <a:lstStyle/>
            <a:p>
              <a:pPr lvl="0" defTabSz="914378">
                <a:defRPr/>
              </a:pPr>
              <a:r>
                <a:rPr lang="zh-CN" altLang="zh-CN" sz="2800" b="1" dirty="0">
                  <a:solidFill>
                    <a:srgbClr val="FF9900"/>
                  </a:solidFill>
                  <a:latin typeface="+mn-ea"/>
                </a:rPr>
                <a:t>成熟阶段</a:t>
              </a:r>
              <a:endParaRPr lang="zh-CN" altLang="en-US" sz="2800" b="1" dirty="0">
                <a:solidFill>
                  <a:srgbClr val="FF9900"/>
                </a:solidFill>
                <a:latin typeface="+mn-ea"/>
              </a:endParaRPr>
            </a:p>
          </p:txBody>
        </p:sp>
        <p:sp>
          <p:nvSpPr>
            <p:cNvPr id="14" name="îs1iḋé">
              <a:extLst>
                <a:ext uri="{FF2B5EF4-FFF2-40B4-BE49-F238E27FC236}">
                  <a16:creationId xmlns:a16="http://schemas.microsoft.com/office/drawing/2014/main" xmlns="" id="{F7167CCB-01CE-4762-BE25-9975D7DC63AD}"/>
                </a:ext>
              </a:extLst>
            </p:cNvPr>
            <p:cNvSpPr/>
            <p:nvPr/>
          </p:nvSpPr>
          <p:spPr bwMode="auto">
            <a:xfrm>
              <a:off x="4338776" y="4808054"/>
              <a:ext cx="251188" cy="45213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a:extLst/>
          </p:spPr>
          <p:txBody>
            <a:bodyPr anchor="ctr"/>
            <a:lstStyle/>
            <a:p>
              <a:pPr algn="ctr"/>
              <a:endParaRPr/>
            </a:p>
          </p:txBody>
        </p:sp>
        <p:sp>
          <p:nvSpPr>
            <p:cNvPr id="15" name="îśḷiḓê">
              <a:extLst>
                <a:ext uri="{FF2B5EF4-FFF2-40B4-BE49-F238E27FC236}">
                  <a16:creationId xmlns:a16="http://schemas.microsoft.com/office/drawing/2014/main" xmlns="" id="{8CD763D7-1399-439F-80BD-E372B58D02A3}"/>
                </a:ext>
              </a:extLst>
            </p:cNvPr>
            <p:cNvSpPr/>
            <p:nvPr/>
          </p:nvSpPr>
          <p:spPr bwMode="auto">
            <a:xfrm>
              <a:off x="7566755" y="4836994"/>
              <a:ext cx="458418" cy="37678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6" name="íş1íḑé">
              <a:extLst>
                <a:ext uri="{FF2B5EF4-FFF2-40B4-BE49-F238E27FC236}">
                  <a16:creationId xmlns:a16="http://schemas.microsoft.com/office/drawing/2014/main" xmlns="" id="{36009643-FE1D-4E88-BD0F-B197F73AAB2A}"/>
                </a:ext>
              </a:extLst>
            </p:cNvPr>
            <p:cNvSpPr/>
            <p:nvPr/>
          </p:nvSpPr>
          <p:spPr bwMode="auto">
            <a:xfrm>
              <a:off x="6779977" y="3778385"/>
              <a:ext cx="412266" cy="41149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7" name="íṩḷïďê">
              <a:extLst>
                <a:ext uri="{FF2B5EF4-FFF2-40B4-BE49-F238E27FC236}">
                  <a16:creationId xmlns:a16="http://schemas.microsoft.com/office/drawing/2014/main" xmlns="" id="{9B99BDF8-EC4E-4A4E-B7E4-9B32AF37AF91}"/>
                </a:ext>
              </a:extLst>
            </p:cNvPr>
            <p:cNvSpPr/>
            <p:nvPr/>
          </p:nvSpPr>
          <p:spPr bwMode="auto">
            <a:xfrm>
              <a:off x="5159788" y="3744634"/>
              <a:ext cx="479506" cy="47900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cxnSp>
          <p:nvCxnSpPr>
            <p:cNvPr id="18" name="直接连接符 17">
              <a:extLst>
                <a:ext uri="{FF2B5EF4-FFF2-40B4-BE49-F238E27FC236}">
                  <a16:creationId xmlns:a16="http://schemas.microsoft.com/office/drawing/2014/main" xmlns="" id="{3E2B1308-114F-47EE-B0BF-57DF349E9D8D}"/>
                </a:ext>
              </a:extLst>
            </p:cNvPr>
            <p:cNvCxnSpPr>
              <a:cxnSpLocks/>
            </p:cNvCxnSpPr>
            <p:nvPr/>
          </p:nvCxnSpPr>
          <p:spPr>
            <a:xfrm>
              <a:off x="669925" y="3555145"/>
              <a:ext cx="3311075" cy="0"/>
            </a:xfrm>
            <a:prstGeom prst="line">
              <a:avLst/>
            </a:prstGeom>
            <a:ln w="158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DA8FFB8C-CED2-40A0-80E1-8A012483578B}"/>
                </a:ext>
              </a:extLst>
            </p:cNvPr>
            <p:cNvCxnSpPr>
              <a:cxnSpLocks/>
            </p:cNvCxnSpPr>
            <p:nvPr/>
          </p:nvCxnSpPr>
          <p:spPr>
            <a:xfrm>
              <a:off x="8256000" y="3555145"/>
              <a:ext cx="3264488" cy="0"/>
            </a:xfrm>
            <a:prstGeom prst="line">
              <a:avLst/>
            </a:prstGeom>
            <a:ln w="158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F823EC9-3199-4E27-99DA-F7105B03FD55}"/>
                </a:ext>
              </a:extLst>
            </p:cNvPr>
            <p:cNvCxnSpPr>
              <a:stCxn id="28" idx="0"/>
            </p:cNvCxnSpPr>
            <p:nvPr/>
          </p:nvCxnSpPr>
          <p:spPr>
            <a:xfrm flipH="1" flipV="1">
              <a:off x="3981000" y="3555145"/>
              <a:ext cx="376932" cy="35018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A63758C-2429-40EB-8038-AA299243A82F}"/>
                </a:ext>
              </a:extLst>
            </p:cNvPr>
            <p:cNvCxnSpPr>
              <a:stCxn id="31" idx="3"/>
            </p:cNvCxnSpPr>
            <p:nvPr/>
          </p:nvCxnSpPr>
          <p:spPr>
            <a:xfrm flipV="1">
              <a:off x="7906132" y="3555145"/>
              <a:ext cx="349868" cy="35119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CB92A74-A856-455E-9F44-D630CFC6243B}"/>
                </a:ext>
              </a:extLst>
            </p:cNvPr>
            <p:cNvCxnSpPr>
              <a:cxnSpLocks/>
              <a:stCxn id="29" idx="0"/>
            </p:cNvCxnSpPr>
            <p:nvPr/>
          </p:nvCxnSpPr>
          <p:spPr>
            <a:xfrm flipH="1" flipV="1">
              <a:off x="6111356" y="1123950"/>
              <a:ext cx="21157" cy="2035050"/>
            </a:xfrm>
            <a:prstGeom prst="line">
              <a:avLst/>
            </a:prstGeom>
            <a:ln w="158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3" name="iṧliḓé">
              <a:extLst>
                <a:ext uri="{FF2B5EF4-FFF2-40B4-BE49-F238E27FC236}">
                  <a16:creationId xmlns:a16="http://schemas.microsoft.com/office/drawing/2014/main" xmlns="" id="{BB4E454D-364E-41D6-ABB2-F32A6FE1543E}"/>
                </a:ext>
              </a:extLst>
            </p:cNvPr>
            <p:cNvGrpSpPr/>
            <p:nvPr/>
          </p:nvGrpSpPr>
          <p:grpSpPr>
            <a:xfrm>
              <a:off x="5379472" y="5213774"/>
              <a:ext cx="1433056" cy="525802"/>
              <a:chOff x="675908" y="693106"/>
              <a:chExt cx="9053516" cy="3321826"/>
            </a:xfrm>
          </p:grpSpPr>
          <p:sp>
            <p:nvSpPr>
              <p:cNvPr id="24" name="íṥḷîdè">
                <a:extLst>
                  <a:ext uri="{FF2B5EF4-FFF2-40B4-BE49-F238E27FC236}">
                    <a16:creationId xmlns:a16="http://schemas.microsoft.com/office/drawing/2014/main" xmlns="" id="{B7EFA5C3-158D-43EA-A8BE-DD11389671DA}"/>
                  </a:ext>
                </a:extLst>
              </p:cNvPr>
              <p:cNvSpPr txBox="1"/>
              <p:nvPr/>
            </p:nvSpPr>
            <p:spPr>
              <a:xfrm>
                <a:off x="675908" y="693106"/>
                <a:ext cx="2769328" cy="3321826"/>
              </a:xfrm>
              <a:prstGeom prst="rect">
                <a:avLst/>
              </a:prstGeom>
              <a:noFill/>
            </p:spPr>
            <p:txBody>
              <a:bodyPr wrap="none" rtlCol="0">
                <a:prstTxWarp prst="textPlain">
                  <a:avLst/>
                </a:prstTxWarp>
                <a:spAutoFit/>
              </a:bodyPr>
              <a:lstStyle/>
              <a:p>
                <a:endParaRPr lang="zh-CN" altLang="en-US" sz="9600" dirty="0">
                  <a:solidFill>
                    <a:schemeClr val="tx2">
                      <a:alpha val="33000"/>
                    </a:schemeClr>
                  </a:solidFill>
                  <a:latin typeface="Impact" panose="020B0806030902050204" pitchFamily="34" charset="0"/>
                </a:endParaRPr>
              </a:p>
            </p:txBody>
          </p:sp>
          <p:sp>
            <p:nvSpPr>
              <p:cNvPr id="25" name="íş1íḑê">
                <a:extLst>
                  <a:ext uri="{FF2B5EF4-FFF2-40B4-BE49-F238E27FC236}">
                    <a16:creationId xmlns:a16="http://schemas.microsoft.com/office/drawing/2014/main" xmlns="" id="{EFEC4117-1888-4D28-9FA4-C8705865DA22}"/>
                  </a:ext>
                </a:extLst>
              </p:cNvPr>
              <p:cNvSpPr txBox="1"/>
              <p:nvPr/>
            </p:nvSpPr>
            <p:spPr>
              <a:xfrm>
                <a:off x="2770637" y="693106"/>
                <a:ext cx="2769328" cy="3321826"/>
              </a:xfrm>
              <a:prstGeom prst="rect">
                <a:avLst/>
              </a:prstGeom>
              <a:noFill/>
            </p:spPr>
            <p:txBody>
              <a:bodyPr wrap="none" rtlCol="0">
                <a:prstTxWarp prst="textPlain">
                  <a:avLst/>
                </a:prstTxWarp>
                <a:spAutoFit/>
              </a:bodyPr>
              <a:lstStyle/>
              <a:p>
                <a:endParaRPr lang="zh-CN" altLang="en-US" sz="9600" dirty="0">
                  <a:solidFill>
                    <a:schemeClr val="tx2">
                      <a:alpha val="33000"/>
                    </a:schemeClr>
                  </a:solidFill>
                  <a:latin typeface="Impact" panose="020B0806030902050204" pitchFamily="34" charset="0"/>
                </a:endParaRPr>
              </a:p>
            </p:txBody>
          </p:sp>
          <p:sp>
            <p:nvSpPr>
              <p:cNvPr id="26" name="ïSḷïdé">
                <a:extLst>
                  <a:ext uri="{FF2B5EF4-FFF2-40B4-BE49-F238E27FC236}">
                    <a16:creationId xmlns:a16="http://schemas.microsoft.com/office/drawing/2014/main" xmlns="" id="{391836C2-E8E8-49BF-A827-E2E43F5A2535}"/>
                  </a:ext>
                </a:extLst>
              </p:cNvPr>
              <p:cNvSpPr txBox="1"/>
              <p:nvPr/>
            </p:nvSpPr>
            <p:spPr>
              <a:xfrm>
                <a:off x="4865366" y="693106"/>
                <a:ext cx="2769328" cy="3321826"/>
              </a:xfrm>
              <a:prstGeom prst="rect">
                <a:avLst/>
              </a:prstGeom>
              <a:noFill/>
            </p:spPr>
            <p:txBody>
              <a:bodyPr wrap="none" rtlCol="0">
                <a:prstTxWarp prst="textPlain">
                  <a:avLst/>
                </a:prstTxWarp>
                <a:spAutoFit/>
              </a:bodyPr>
              <a:lstStyle/>
              <a:p>
                <a:endParaRPr lang="zh-CN" altLang="en-US" sz="9600" dirty="0">
                  <a:solidFill>
                    <a:schemeClr val="tx2">
                      <a:alpha val="33000"/>
                    </a:schemeClr>
                  </a:solidFill>
                  <a:latin typeface="Impact" panose="020B0806030902050204" pitchFamily="34" charset="0"/>
                </a:endParaRPr>
              </a:p>
            </p:txBody>
          </p:sp>
          <p:sp>
            <p:nvSpPr>
              <p:cNvPr id="27" name="ïš1îde">
                <a:extLst>
                  <a:ext uri="{FF2B5EF4-FFF2-40B4-BE49-F238E27FC236}">
                    <a16:creationId xmlns:a16="http://schemas.microsoft.com/office/drawing/2014/main" xmlns="" id="{514E913E-C328-4CE5-A4B5-298832AD0448}"/>
                  </a:ext>
                </a:extLst>
              </p:cNvPr>
              <p:cNvSpPr txBox="1"/>
              <p:nvPr/>
            </p:nvSpPr>
            <p:spPr>
              <a:xfrm>
                <a:off x="6960096" y="693106"/>
                <a:ext cx="2769328" cy="3321826"/>
              </a:xfrm>
              <a:prstGeom prst="rect">
                <a:avLst/>
              </a:prstGeom>
              <a:noFill/>
            </p:spPr>
            <p:txBody>
              <a:bodyPr wrap="none" rtlCol="0">
                <a:prstTxWarp prst="textPlain">
                  <a:avLst/>
                </a:prstTxWarp>
                <a:spAutoFit/>
              </a:bodyPr>
              <a:lstStyle/>
              <a:p>
                <a:endParaRPr lang="zh-CN" altLang="en-US" sz="9600" dirty="0">
                  <a:solidFill>
                    <a:schemeClr val="tx2">
                      <a:alpha val="33000"/>
                    </a:schemeClr>
                  </a:solidFill>
                  <a:latin typeface="Impact" panose="020B0806030902050204" pitchFamily="34" charset="0"/>
                </a:endParaRPr>
              </a:p>
            </p:txBody>
          </p:sp>
        </p:grpSp>
      </p:grpSp>
    </p:spTree>
    <p:extLst>
      <p:ext uri="{BB962C8B-B14F-4D97-AF65-F5344CB8AC3E}">
        <p14:creationId xmlns:p14="http://schemas.microsoft.com/office/powerpoint/2010/main" val="2829001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a:extLst>
              <a:ext uri="{FF2B5EF4-FFF2-40B4-BE49-F238E27FC236}">
                <a16:creationId xmlns:a16="http://schemas.microsoft.com/office/drawing/2014/main" xmlns="" id="{E37B82BF-DFFB-4509-A3A9-72727419279C}"/>
              </a:ext>
            </a:extLst>
          </p:cNvPr>
          <p:cNvSpPr/>
          <p:nvPr>
            <p:custDataLst>
              <p:tags r:id="rId2"/>
            </p:custDataLst>
          </p:nvPr>
        </p:nvSpPr>
        <p:spPr>
          <a:xfrm flipH="1">
            <a:off x="4139951" y="1467249"/>
            <a:ext cx="631827" cy="902796"/>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ysClr val="window" lastClr="FFFFFF">
                <a:lumMod val="85000"/>
              </a:sysClr>
            </a:solidFill>
            <a:prstDash val="sysDot"/>
            <a:miter lim="800000"/>
            <a:headEnd type="oval"/>
            <a:tailEnd type="triangle" w="lg" len="med"/>
          </a:ln>
          <a:effectLst/>
        </p:spPr>
        <p:txBody>
          <a:bodyPr anchor="ctr"/>
          <a:lstStyle/>
          <a:p>
            <a:pPr algn="ctr" eaLnBrk="1" fontAlgn="auto" hangingPunct="1">
              <a:spcBef>
                <a:spcPts val="0"/>
              </a:spcBef>
              <a:spcAft>
                <a:spcPts val="0"/>
              </a:spcAft>
              <a:defRPr/>
            </a:pPr>
            <a:endParaRPr lang="zh-CN" altLang="en-US" kern="0">
              <a:solidFill>
                <a:prstClr val="black"/>
              </a:solidFill>
              <a:latin typeface="Calibri" panose="020F0502020204030204"/>
            </a:endParaRPr>
          </a:p>
        </p:txBody>
      </p:sp>
      <p:sp>
        <p:nvSpPr>
          <p:cNvPr id="18" name="MH_Other_2">
            <a:extLst>
              <a:ext uri="{FF2B5EF4-FFF2-40B4-BE49-F238E27FC236}">
                <a16:creationId xmlns:a16="http://schemas.microsoft.com/office/drawing/2014/main" xmlns="" id="{4C59E63C-B4DD-4FD1-9BB6-F671240016DC}"/>
              </a:ext>
            </a:extLst>
          </p:cNvPr>
          <p:cNvSpPr/>
          <p:nvPr>
            <p:custDataLst>
              <p:tags r:id="rId3"/>
            </p:custDataLst>
          </p:nvPr>
        </p:nvSpPr>
        <p:spPr>
          <a:xfrm flipV="1">
            <a:off x="2790825" y="4789499"/>
            <a:ext cx="633382" cy="552439"/>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ysClr val="window" lastClr="FFFFFF">
                <a:lumMod val="85000"/>
              </a:sysClr>
            </a:solidFill>
            <a:prstDash val="sysDot"/>
            <a:miter lim="800000"/>
            <a:headEnd type="oval"/>
            <a:tailEnd type="triangle" w="lg" len="med"/>
          </a:ln>
          <a:effectLst/>
        </p:spPr>
        <p:txBody>
          <a:bodyPr anchor="ctr"/>
          <a:lstStyle/>
          <a:p>
            <a:pPr algn="ctr" eaLnBrk="1" fontAlgn="auto" hangingPunct="1">
              <a:spcBef>
                <a:spcPts val="0"/>
              </a:spcBef>
              <a:spcAft>
                <a:spcPts val="0"/>
              </a:spcAft>
              <a:defRPr/>
            </a:pPr>
            <a:endParaRPr lang="zh-CN" altLang="en-US" kern="0">
              <a:solidFill>
                <a:prstClr val="black"/>
              </a:solidFill>
              <a:latin typeface="Calibri" panose="020F0502020204030204"/>
            </a:endParaRPr>
          </a:p>
        </p:txBody>
      </p:sp>
      <p:sp>
        <p:nvSpPr>
          <p:cNvPr id="4" name="MH_Other_3">
            <a:extLst>
              <a:ext uri="{FF2B5EF4-FFF2-40B4-BE49-F238E27FC236}">
                <a16:creationId xmlns:a16="http://schemas.microsoft.com/office/drawing/2014/main" xmlns="" id="{7AF365F2-3F36-44B7-B99B-F26028AFC656}"/>
              </a:ext>
            </a:extLst>
          </p:cNvPr>
          <p:cNvSpPr/>
          <p:nvPr>
            <p:custDataLst>
              <p:tags r:id="rId4"/>
            </p:custDataLst>
          </p:nvPr>
        </p:nvSpPr>
        <p:spPr>
          <a:xfrm>
            <a:off x="2303463" y="3351213"/>
            <a:ext cx="3417887" cy="1501775"/>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gradFill flip="none" rotWithShape="1">
            <a:gsLst>
              <a:gs pos="0">
                <a:schemeClr val="accent2">
                  <a:lumMod val="75000"/>
                </a:schemeClr>
              </a:gs>
              <a:gs pos="27000">
                <a:schemeClr val="accent2"/>
              </a:gs>
              <a:gs pos="66000">
                <a:schemeClr val="accent2">
                  <a:lumMod val="60000"/>
                  <a:lumOff val="40000"/>
                </a:schemeClr>
              </a:gs>
              <a:gs pos="100000">
                <a:schemeClr val="accent2">
                  <a:lumMod val="40000"/>
                  <a:lumOff val="60000"/>
                </a:schemeClr>
              </a:gs>
            </a:gsLst>
            <a:lin ang="162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endParaRPr>
          </a:p>
        </p:txBody>
      </p:sp>
      <p:sp>
        <p:nvSpPr>
          <p:cNvPr id="5" name="MH_Other_4">
            <a:extLst>
              <a:ext uri="{FF2B5EF4-FFF2-40B4-BE49-F238E27FC236}">
                <a16:creationId xmlns:a16="http://schemas.microsoft.com/office/drawing/2014/main" xmlns="" id="{1DF574A1-DEB0-4891-9465-923AC00762EA}"/>
              </a:ext>
            </a:extLst>
          </p:cNvPr>
          <p:cNvSpPr/>
          <p:nvPr>
            <p:custDataLst>
              <p:tags r:id="rId5"/>
            </p:custDataLst>
          </p:nvPr>
        </p:nvSpPr>
        <p:spPr>
          <a:xfrm rot="10800000">
            <a:off x="3422650" y="2732088"/>
            <a:ext cx="3417888" cy="1500187"/>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gradFill flip="none" rotWithShape="1">
            <a:gsLst>
              <a:gs pos="27000">
                <a:schemeClr val="accent1"/>
              </a:gs>
              <a:gs pos="59000">
                <a:schemeClr val="accent1">
                  <a:lumMod val="60000"/>
                  <a:lumOff val="40000"/>
                </a:schemeClr>
              </a:gs>
              <a:gs pos="100000">
                <a:schemeClr val="accent1">
                  <a:lumMod val="40000"/>
                  <a:lumOff val="60000"/>
                </a:schemeClr>
              </a:gs>
              <a:gs pos="0">
                <a:schemeClr val="accent1">
                  <a:lumMod val="75000"/>
                </a:schemeClr>
              </a:gs>
            </a:gsLst>
            <a:lin ang="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7" name="MH_SubTitle_2">
            <a:extLst>
              <a:ext uri="{FF2B5EF4-FFF2-40B4-BE49-F238E27FC236}">
                <a16:creationId xmlns:a16="http://schemas.microsoft.com/office/drawing/2014/main" xmlns="" id="{464D24C3-08B4-433D-AF20-E7301DF2D1AB}"/>
              </a:ext>
            </a:extLst>
          </p:cNvPr>
          <p:cNvSpPr txBox="1">
            <a:spLocks noChangeArrowheads="1"/>
          </p:cNvSpPr>
          <p:nvPr>
            <p:custDataLst>
              <p:tags r:id="rId6"/>
            </p:custDataLst>
          </p:nvPr>
        </p:nvSpPr>
        <p:spPr bwMode="auto">
          <a:xfrm flipH="1">
            <a:off x="3923928" y="3351213"/>
            <a:ext cx="2016224" cy="436111"/>
          </a:xfrm>
          <a:prstGeom prst="rect">
            <a:avLst/>
          </a:prstGeom>
          <a:solidFill>
            <a:srgbClr val="FF9900"/>
          </a:solidFill>
          <a:ln>
            <a:noFill/>
          </a:ln>
          <a:effectLst/>
          <a:extLst/>
        </p:spPr>
        <p:txBody>
          <a:bodyPr>
            <a:no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2400" b="1" kern="0" dirty="0">
                <a:solidFill>
                  <a:schemeClr val="bg2"/>
                </a:solidFill>
                <a:latin typeface="+mn-lt"/>
                <a:ea typeface="+mn-ea"/>
              </a:rPr>
              <a:t>驱动方式划分</a:t>
            </a:r>
            <a:endParaRPr lang="en-US" altLang="zh-CN" sz="2400" b="1" kern="0" dirty="0">
              <a:solidFill>
                <a:schemeClr val="bg2"/>
              </a:solidFill>
              <a:latin typeface="+mn-lt"/>
              <a:ea typeface="+mn-ea"/>
            </a:endParaRPr>
          </a:p>
        </p:txBody>
      </p:sp>
      <p:sp>
        <p:nvSpPr>
          <p:cNvPr id="21" name="MH_Text_1">
            <a:extLst>
              <a:ext uri="{FF2B5EF4-FFF2-40B4-BE49-F238E27FC236}">
                <a16:creationId xmlns:a16="http://schemas.microsoft.com/office/drawing/2014/main" xmlns="" id="{A7EF4DAB-5393-457F-8125-1AEE6E5483C3}"/>
              </a:ext>
            </a:extLst>
          </p:cNvPr>
          <p:cNvSpPr txBox="1">
            <a:spLocks noChangeArrowheads="1"/>
          </p:cNvSpPr>
          <p:nvPr>
            <p:custDataLst>
              <p:tags r:id="rId7"/>
            </p:custDataLst>
          </p:nvPr>
        </p:nvSpPr>
        <p:spPr bwMode="auto">
          <a:xfrm flipH="1">
            <a:off x="2223617" y="5341938"/>
            <a:ext cx="2232247" cy="693191"/>
          </a:xfrm>
          <a:prstGeom prst="rect">
            <a:avLst/>
          </a:prstGeom>
          <a:noFill/>
          <a:ln>
            <a:noFill/>
          </a:ln>
          <a:extLst/>
        </p:spPr>
        <p:txBody>
          <a:bodyPr>
            <a:norm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30000"/>
              </a:lnSpc>
              <a:spcBef>
                <a:spcPts val="0"/>
              </a:spcBef>
              <a:spcAft>
                <a:spcPts val="0"/>
              </a:spcAft>
              <a:defRPr/>
            </a:pPr>
            <a:r>
              <a:rPr lang="zh-CN" altLang="en-US" sz="2400" kern="0" dirty="0">
                <a:latin typeface="华文琥珀" panose="02010800040101010101" pitchFamily="2" charset="-122"/>
                <a:ea typeface="华文琥珀" panose="02010800040101010101" pitchFamily="2" charset="-122"/>
              </a:rPr>
              <a:t>拉动式供应链</a:t>
            </a:r>
            <a:endParaRPr lang="en-US" altLang="zh-CN" sz="2400" kern="0" dirty="0">
              <a:latin typeface="华文琥珀" panose="02010800040101010101" pitchFamily="2" charset="-122"/>
              <a:ea typeface="华文琥珀" panose="02010800040101010101" pitchFamily="2" charset="-122"/>
            </a:endParaRPr>
          </a:p>
        </p:txBody>
      </p:sp>
      <p:sp>
        <p:nvSpPr>
          <p:cNvPr id="11" name="MH_Text_2">
            <a:extLst>
              <a:ext uri="{FF2B5EF4-FFF2-40B4-BE49-F238E27FC236}">
                <a16:creationId xmlns:a16="http://schemas.microsoft.com/office/drawing/2014/main" xmlns="" id="{75D9ADC4-AE03-4A09-B259-A06071A9FF32}"/>
              </a:ext>
            </a:extLst>
          </p:cNvPr>
          <p:cNvSpPr txBox="1">
            <a:spLocks noChangeArrowheads="1"/>
          </p:cNvSpPr>
          <p:nvPr>
            <p:custDataLst>
              <p:tags r:id="rId8"/>
            </p:custDataLst>
          </p:nvPr>
        </p:nvSpPr>
        <p:spPr bwMode="auto">
          <a:xfrm flipH="1">
            <a:off x="4616125" y="735741"/>
            <a:ext cx="2232247" cy="692218"/>
          </a:xfrm>
          <a:prstGeom prst="rect">
            <a:avLst/>
          </a:prstGeom>
          <a:noFill/>
          <a:ln>
            <a:noFill/>
          </a:ln>
          <a:extLst/>
        </p:spPr>
        <p:txBody>
          <a:bodyPr anchor="b">
            <a:norm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30000"/>
              </a:lnSpc>
              <a:spcBef>
                <a:spcPts val="0"/>
              </a:spcBef>
              <a:spcAft>
                <a:spcPts val="0"/>
              </a:spcAft>
              <a:defRPr/>
            </a:pPr>
            <a:r>
              <a:rPr lang="zh-CN" altLang="en-US" sz="2400" kern="0" dirty="0">
                <a:latin typeface="华文琥珀" panose="02010800040101010101" pitchFamily="2" charset="-122"/>
                <a:ea typeface="华文琥珀" panose="02010800040101010101" pitchFamily="2" charset="-122"/>
              </a:rPr>
              <a:t>推动式供应链</a:t>
            </a:r>
          </a:p>
        </p:txBody>
      </p:sp>
      <p:sp>
        <p:nvSpPr>
          <p:cNvPr id="3082" name="MH_PageTitle">
            <a:extLst>
              <a:ext uri="{FF2B5EF4-FFF2-40B4-BE49-F238E27FC236}">
                <a16:creationId xmlns:a16="http://schemas.microsoft.com/office/drawing/2014/main" xmlns="" id="{DB05F2C9-7E2F-49E6-AC11-FDFE8BF09FAF}"/>
              </a:ext>
            </a:extLst>
          </p:cNvPr>
          <p:cNvSpPr>
            <a:spLocks noGrp="1"/>
          </p:cNvSpPr>
          <p:nvPr>
            <p:ph type="title"/>
            <p:custDataLst>
              <p:tags r:id="rId9"/>
            </p:custDataLst>
          </p:nvPr>
        </p:nvSpPr>
        <p:spPr/>
        <p:txBody>
          <a:bodyPr/>
          <a:lstStyle/>
          <a:p>
            <a:r>
              <a:rPr lang="en-US" altLang="zh-CN" dirty="0"/>
              <a:t>3</a:t>
            </a:r>
            <a:r>
              <a:rPr lang="zh-CN" altLang="zh-CN" dirty="0"/>
              <a:t>）推拉式供应链战略的选择</a:t>
            </a:r>
            <a:endParaRPr lang="zh-CN" altLang="en-US" dirty="0"/>
          </a:p>
        </p:txBody>
      </p:sp>
      <p:sp>
        <p:nvSpPr>
          <p:cNvPr id="2" name="文本框 1">
            <a:extLst>
              <a:ext uri="{FF2B5EF4-FFF2-40B4-BE49-F238E27FC236}">
                <a16:creationId xmlns:a16="http://schemas.microsoft.com/office/drawing/2014/main" xmlns="" id="{DFAFE936-967A-4D05-AAF7-551A4E37E32A}"/>
              </a:ext>
            </a:extLst>
          </p:cNvPr>
          <p:cNvSpPr txBox="1"/>
          <p:nvPr/>
        </p:nvSpPr>
        <p:spPr>
          <a:xfrm>
            <a:off x="4788310" y="1395500"/>
            <a:ext cx="4104456" cy="1855380"/>
          </a:xfrm>
          <a:prstGeom prst="rect">
            <a:avLst/>
          </a:prstGeom>
          <a:noFill/>
        </p:spPr>
        <p:txBody>
          <a:bodyPr wrap="square" rtlCol="0">
            <a:spAutoFit/>
          </a:bodyPr>
          <a:lstStyle/>
          <a:p>
            <a:pPr>
              <a:lnSpc>
                <a:spcPct val="130000"/>
              </a:lnSpc>
            </a:pPr>
            <a:r>
              <a:rPr lang="zh-CN" altLang="en-US" dirty="0">
                <a:latin typeface="Arial" panose="020B0604020202020204" pitchFamily="34" charset="0"/>
                <a:ea typeface="微软雅黑" panose="020B0503020204020204" pitchFamily="34" charset="-122"/>
              </a:rPr>
              <a:t>推动式供应链的运作是以生产制造商为驱动原点，以制造商为核心，以需求预测为基础并在客户订货前进行运作，产品出厂后通过分销商逐级推向终端客户。</a:t>
            </a:r>
          </a:p>
          <a:p>
            <a:pPr>
              <a:lnSpc>
                <a:spcPct val="130000"/>
              </a:lnSpc>
            </a:pPr>
            <a:endParaRPr lang="zh-CN" altLang="en-US" dirty="0">
              <a:latin typeface="Arial" panose="020B0604020202020204" pitchFamily="34" charset="0"/>
              <a:ea typeface="微软雅黑" panose="020B0503020204020204" pitchFamily="34" charset="-122"/>
            </a:endParaRPr>
          </a:p>
        </p:txBody>
      </p:sp>
      <p:sp>
        <p:nvSpPr>
          <p:cNvPr id="12" name="文本框 11">
            <a:extLst>
              <a:ext uri="{FF2B5EF4-FFF2-40B4-BE49-F238E27FC236}">
                <a16:creationId xmlns:a16="http://schemas.microsoft.com/office/drawing/2014/main" xmlns="" id="{7F461E92-2F23-4ACB-AD39-AEE169809CB5}"/>
              </a:ext>
            </a:extLst>
          </p:cNvPr>
          <p:cNvSpPr txBox="1"/>
          <p:nvPr/>
        </p:nvSpPr>
        <p:spPr>
          <a:xfrm>
            <a:off x="4765910" y="5296015"/>
            <a:ext cx="4104456" cy="1495281"/>
          </a:xfrm>
          <a:prstGeom prst="rect">
            <a:avLst/>
          </a:prstGeom>
          <a:noFill/>
        </p:spPr>
        <p:txBody>
          <a:bodyPr wrap="square" rtlCol="0">
            <a:spAutoFit/>
          </a:bodyPr>
          <a:lstStyle/>
          <a:p>
            <a:pPr>
              <a:lnSpc>
                <a:spcPct val="130000"/>
              </a:lnSpc>
            </a:pPr>
            <a:r>
              <a:rPr lang="zh-CN" altLang="en-US" dirty="0">
                <a:latin typeface="Arial" panose="020B0604020202020204" pitchFamily="34" charset="0"/>
                <a:ea typeface="微软雅黑" panose="020B0503020204020204" pitchFamily="34" charset="-122"/>
              </a:rPr>
              <a:t>驱动力来源于市场终端需求。整个供应链的驱动力产生于最终的顾客，产品生产是受需求驱动的。</a:t>
            </a:r>
          </a:p>
          <a:p>
            <a:pPr>
              <a:lnSpc>
                <a:spcPct val="130000"/>
              </a:lnSpc>
            </a:pPr>
            <a:endParaRPr lang="zh-CN" altLang="en-US" dirty="0">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1550117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467544" y="908720"/>
            <a:ext cx="8136904" cy="5173211"/>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zh-CN" altLang="en-US" sz="2800" b="1" dirty="0">
                <a:solidFill>
                  <a:prstClr val="black"/>
                </a:solidFill>
                <a:cs typeface="+mn-ea"/>
                <a:sym typeface="+mn-lt"/>
              </a:rPr>
              <a:t>推动式供应链的特点及缺陷</a:t>
            </a:r>
            <a:endParaRPr lang="en-US" altLang="zh-CN" sz="2800" b="1" dirty="0">
              <a:solidFill>
                <a:prstClr val="black"/>
              </a:solidFill>
              <a:cs typeface="+mn-ea"/>
              <a:sym typeface="+mn-lt"/>
            </a:endParaRPr>
          </a:p>
          <a:p>
            <a:pPr lvl="0">
              <a:lnSpc>
                <a:spcPct val="150000"/>
              </a:lnSpc>
              <a:spcBef>
                <a:spcPts val="800"/>
              </a:spcBef>
              <a:spcAft>
                <a:spcPts val="800"/>
              </a:spcAft>
              <a:buClr>
                <a:srgbClr val="2DA2BF"/>
              </a:buClr>
              <a:buSzPct val="68000"/>
            </a:pPr>
            <a:r>
              <a:rPr lang="zh-CN" altLang="en-US" sz="2400" dirty="0">
                <a:solidFill>
                  <a:prstClr val="black"/>
                </a:solidFill>
                <a:cs typeface="+mn-ea"/>
                <a:sym typeface="+mn-lt"/>
              </a:rPr>
              <a:t>制造商从零售商和仓库那里获取订单的变动性要比顾客实际需求的变动大得多</a:t>
            </a:r>
          </a:p>
          <a:p>
            <a:pPr lvl="0">
              <a:lnSpc>
                <a:spcPct val="150000"/>
              </a:lnSpc>
              <a:spcBef>
                <a:spcPts val="800"/>
              </a:spcBef>
              <a:spcAft>
                <a:spcPts val="800"/>
              </a:spcAft>
              <a:buClr>
                <a:srgbClr val="2DA2BF"/>
              </a:buClr>
              <a:buSzPct val="68000"/>
            </a:pPr>
            <a:r>
              <a:rPr lang="zh-CN" altLang="en-US" sz="2400" dirty="0">
                <a:solidFill>
                  <a:prstClr val="black"/>
                </a:solidFill>
                <a:cs typeface="+mn-ea"/>
                <a:sym typeface="+mn-lt"/>
              </a:rPr>
              <a:t>经常会发现由于紧急的生产转换引起的运输成本增加、库存水平变高或生产成本上升等情况。</a:t>
            </a:r>
          </a:p>
          <a:p>
            <a:pPr lvl="0">
              <a:lnSpc>
                <a:spcPct val="150000"/>
              </a:lnSpc>
              <a:spcBef>
                <a:spcPts val="800"/>
              </a:spcBef>
              <a:spcAft>
                <a:spcPts val="800"/>
              </a:spcAft>
              <a:buClr>
                <a:srgbClr val="2DA2BF"/>
              </a:buClr>
              <a:buSzPct val="68000"/>
            </a:pPr>
            <a:r>
              <a:rPr lang="zh-CN" altLang="en-US" sz="2400" dirty="0">
                <a:solidFill>
                  <a:prstClr val="black"/>
                </a:solidFill>
                <a:cs typeface="+mn-ea"/>
                <a:sym typeface="+mn-lt"/>
              </a:rPr>
              <a:t>在需求高峰时期，难以满足顾客需求，导致服务水平下降；当某些产品需求消失时，会使供应链产生大量的过时库存，甚至出现产品过时等现象。</a:t>
            </a:r>
            <a:endParaRPr lang="en-US" altLang="zh-CN" sz="2400" dirty="0">
              <a:solidFill>
                <a:prstClr val="black"/>
              </a:solidFill>
              <a:cs typeface="+mn-ea"/>
              <a:sym typeface="+mn-lt"/>
            </a:endParaRPr>
          </a:p>
        </p:txBody>
      </p:sp>
    </p:spTree>
    <p:extLst>
      <p:ext uri="{BB962C8B-B14F-4D97-AF65-F5344CB8AC3E}">
        <p14:creationId xmlns:p14="http://schemas.microsoft.com/office/powerpoint/2010/main" val="3165458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1007096" y="476672"/>
            <a:ext cx="8136904" cy="5650265"/>
          </a:xfrm>
          <a:prstGeom prst="rect">
            <a:avLst/>
          </a:prstGeom>
          <a:noFill/>
        </p:spPr>
        <p:txBody>
          <a:bodyPr wrap="square" rtlCol="0">
            <a:spAutoFit/>
          </a:bodyPr>
          <a:lstStyle/>
          <a:p>
            <a:pPr lvl="0">
              <a:lnSpc>
                <a:spcPct val="150000"/>
              </a:lnSpc>
              <a:spcBef>
                <a:spcPts val="800"/>
              </a:spcBef>
              <a:spcAft>
                <a:spcPts val="800"/>
              </a:spcAft>
              <a:buClr>
                <a:srgbClr val="2DA2BF"/>
              </a:buClr>
              <a:buSzPct val="68000"/>
            </a:pPr>
            <a:r>
              <a:rPr lang="zh-CN" altLang="en-US" sz="2800" b="1" dirty="0">
                <a:solidFill>
                  <a:prstClr val="black"/>
                </a:solidFill>
                <a:cs typeface="+mn-ea"/>
                <a:sym typeface="+mn-lt"/>
              </a:rPr>
              <a:t>拉动式供应链的特点及需具备的条件</a:t>
            </a:r>
            <a:endParaRPr lang="en-US" altLang="zh-CN" sz="2800" b="1" dirty="0">
              <a:solidFill>
                <a:prstClr val="black"/>
              </a:solidFill>
              <a:cs typeface="+mn-ea"/>
              <a:sym typeface="+mn-lt"/>
            </a:endParaRPr>
          </a:p>
          <a:p>
            <a:pPr lvl="0">
              <a:lnSpc>
                <a:spcPct val="150000"/>
              </a:lnSpc>
              <a:spcBef>
                <a:spcPts val="800"/>
              </a:spcBef>
              <a:spcAft>
                <a:spcPts val="1800"/>
              </a:spcAft>
              <a:buClr>
                <a:srgbClr val="2DA2BF"/>
              </a:buClr>
              <a:buSzPct val="68000"/>
            </a:pPr>
            <a:r>
              <a:rPr lang="zh-CN" altLang="en-US" sz="2400" b="1" dirty="0">
                <a:solidFill>
                  <a:prstClr val="black"/>
                </a:solidFill>
                <a:cs typeface="+mn-ea"/>
                <a:sym typeface="+mn-lt"/>
              </a:rPr>
              <a:t>优点：</a:t>
            </a:r>
            <a:r>
              <a:rPr lang="zh-CN" altLang="en-US" sz="2400" dirty="0">
                <a:solidFill>
                  <a:prstClr val="black"/>
                </a:solidFill>
                <a:cs typeface="+mn-ea"/>
                <a:sym typeface="+mn-lt"/>
              </a:rPr>
              <a:t>其一，通过更好地预测零售商订单的到达情况，可以缩短提前期。其二，由于提前期缩短，零售商的库存可以相应减少。其三，由于提前期缩短，系统的变动性减小，尤其是制造商面临的变动性变小了。其四，由于变动性减小，制造商的库存水平将降低。其五，在一个拉动型的供应链中，系统的库存水平有了很大的下降，从而提高了资源利用率。</a:t>
            </a:r>
          </a:p>
          <a:p>
            <a:pPr lvl="0">
              <a:lnSpc>
                <a:spcPct val="150000"/>
              </a:lnSpc>
              <a:spcBef>
                <a:spcPts val="800"/>
              </a:spcBef>
              <a:spcAft>
                <a:spcPts val="800"/>
              </a:spcAft>
              <a:buClr>
                <a:srgbClr val="2DA2BF"/>
              </a:buClr>
              <a:buSzPct val="68000"/>
            </a:pPr>
            <a:r>
              <a:rPr lang="zh-CN" altLang="en-US" sz="2400" b="1" dirty="0">
                <a:solidFill>
                  <a:prstClr val="black"/>
                </a:solidFill>
                <a:cs typeface="+mn-ea"/>
                <a:sym typeface="+mn-lt"/>
              </a:rPr>
              <a:t>缺陷：</a:t>
            </a:r>
            <a:r>
              <a:rPr lang="zh-CN" altLang="en-US" sz="2400" dirty="0">
                <a:solidFill>
                  <a:prstClr val="black"/>
                </a:solidFill>
                <a:cs typeface="+mn-ea"/>
                <a:sym typeface="+mn-lt"/>
              </a:rPr>
              <a:t>最突出的表现是由于不可能提前较长一段时间做计划，因而生产和运输的规模优势也难以体现。</a:t>
            </a:r>
            <a:endParaRPr lang="en-US" altLang="zh-CN" sz="2400" dirty="0">
              <a:solidFill>
                <a:prstClr val="black"/>
              </a:solidFill>
              <a:cs typeface="+mn-ea"/>
              <a:sym typeface="+mn-lt"/>
            </a:endParaRPr>
          </a:p>
        </p:txBody>
      </p:sp>
    </p:spTree>
    <p:extLst>
      <p:ext uri="{BB962C8B-B14F-4D97-AF65-F5344CB8AC3E}">
        <p14:creationId xmlns:p14="http://schemas.microsoft.com/office/powerpoint/2010/main" val="6228720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CD23A5-4118-4946-8CE7-9C21173A3324}"/>
              </a:ext>
            </a:extLst>
          </p:cNvPr>
          <p:cNvSpPr>
            <a:spLocks noGrp="1"/>
          </p:cNvSpPr>
          <p:nvPr>
            <p:ph type="title"/>
          </p:nvPr>
        </p:nvSpPr>
        <p:spPr/>
        <p:txBody>
          <a:bodyPr/>
          <a:lstStyle/>
          <a:p>
            <a:pPr defTabSz="914400">
              <a:lnSpc>
                <a:spcPct val="150000"/>
              </a:lnSpc>
              <a:spcBef>
                <a:spcPts val="800"/>
              </a:spcBef>
              <a:spcAft>
                <a:spcPts val="800"/>
              </a:spcAft>
              <a:buClr>
                <a:srgbClr val="2DA2BF"/>
              </a:buClr>
              <a:buSzPct val="68000"/>
            </a:pPr>
            <a:r>
              <a:rPr lang="zh-CN" altLang="en-US" sz="2800" dirty="0">
                <a:solidFill>
                  <a:prstClr val="black"/>
                </a:solidFill>
                <a:latin typeface="+mn-lt"/>
                <a:ea typeface="+mn-ea"/>
                <a:cs typeface="+mn-ea"/>
              </a:rPr>
              <a:t>推动与拉动供应链战略的选择</a:t>
            </a:r>
          </a:p>
        </p:txBody>
      </p:sp>
      <p:grpSp>
        <p:nvGrpSpPr>
          <p:cNvPr id="4" name="画布 280">
            <a:extLst>
              <a:ext uri="{FF2B5EF4-FFF2-40B4-BE49-F238E27FC236}">
                <a16:creationId xmlns:a16="http://schemas.microsoft.com/office/drawing/2014/main" xmlns="" id="{2CBFBFFB-4344-4445-B089-01614E8EBC9B}"/>
              </a:ext>
            </a:extLst>
          </p:cNvPr>
          <p:cNvGrpSpPr/>
          <p:nvPr/>
        </p:nvGrpSpPr>
        <p:grpSpPr>
          <a:xfrm>
            <a:off x="994001" y="1268760"/>
            <a:ext cx="7759774" cy="4104456"/>
            <a:chOff x="0" y="0"/>
            <a:chExt cx="5029200" cy="2254250"/>
          </a:xfrm>
        </p:grpSpPr>
        <p:sp>
          <p:nvSpPr>
            <p:cNvPr id="5" name="矩形 4">
              <a:extLst>
                <a:ext uri="{FF2B5EF4-FFF2-40B4-BE49-F238E27FC236}">
                  <a16:creationId xmlns:a16="http://schemas.microsoft.com/office/drawing/2014/main" xmlns="" id="{A2772D03-CEBB-423D-909A-AD4CE0BD66B7}"/>
                </a:ext>
              </a:extLst>
            </p:cNvPr>
            <p:cNvSpPr/>
            <p:nvPr/>
          </p:nvSpPr>
          <p:spPr>
            <a:xfrm>
              <a:off x="0" y="0"/>
              <a:ext cx="5029200" cy="2254250"/>
            </a:xfrm>
            <a:prstGeom prst="rect">
              <a:avLst/>
            </a:prstGeom>
            <a:solidFill>
              <a:srgbClr val="FFFFFF"/>
            </a:solidFill>
            <a:ln>
              <a:noFill/>
            </a:ln>
          </p:spPr>
          <p:txBody>
            <a:bodyPr/>
            <a:lstStyle/>
            <a:p>
              <a:endParaRPr lang="zh-CN" altLang="en-US"/>
            </a:p>
          </p:txBody>
        </p:sp>
        <p:sp>
          <p:nvSpPr>
            <p:cNvPr id="6" name="Rectangle 343">
              <a:extLst>
                <a:ext uri="{FF2B5EF4-FFF2-40B4-BE49-F238E27FC236}">
                  <a16:creationId xmlns:a16="http://schemas.microsoft.com/office/drawing/2014/main" xmlns="" id="{8CE8621A-46D5-4CDD-8495-68CBA0F209CB}"/>
                </a:ext>
              </a:extLst>
            </p:cNvPr>
            <p:cNvSpPr>
              <a:spLocks noChangeArrowheads="1"/>
            </p:cNvSpPr>
            <p:nvPr/>
          </p:nvSpPr>
          <p:spPr bwMode="auto">
            <a:xfrm>
              <a:off x="1371401" y="892360"/>
              <a:ext cx="1143564" cy="594907"/>
            </a:xfrm>
            <a:prstGeom prst="rect">
              <a:avLst/>
            </a:prstGeom>
            <a:solidFill>
              <a:srgbClr val="FFFFFF"/>
            </a:solidFill>
            <a:ln w="9525">
              <a:solidFill>
                <a:srgbClr val="000000"/>
              </a:solidFill>
              <a:miter lim="800000"/>
              <a:headEnd/>
              <a:tailEnd/>
            </a:ln>
          </p:spPr>
          <p:txBody>
            <a:bodyPr rot="0" vert="horz" wrap="square" lIns="91440" tIns="190800" rIns="91440" bIns="45720" anchor="t" anchorCtr="0" upright="1">
              <a:noAutofit/>
            </a:bodyPr>
            <a:lstStyle/>
            <a:p>
              <a:pPr algn="ctr">
                <a:spcAft>
                  <a:spcPts val="0"/>
                </a:spcAft>
              </a:pPr>
              <a:r>
                <a:rPr lang="en-US" sz="2400" kern="100">
                  <a:effectLst/>
                  <a:latin typeface="+mn-ea"/>
                  <a:cs typeface="宋体" panose="02010600030101010101" pitchFamily="2" charset="-122"/>
                </a:rPr>
                <a:t>III</a:t>
              </a:r>
              <a:r>
                <a:rPr lang="zh-CN" sz="2400" kern="100">
                  <a:effectLst/>
                  <a:latin typeface="+mn-ea"/>
                  <a:cs typeface="宋体" panose="02010600030101010101" pitchFamily="2" charset="-122"/>
                </a:rPr>
                <a:t>书籍或</a:t>
              </a:r>
              <a:r>
                <a:rPr lang="en-US" sz="2400" kern="100">
                  <a:effectLst/>
                  <a:latin typeface="+mn-ea"/>
                  <a:cs typeface="宋体" panose="02010600030101010101" pitchFamily="2" charset="-122"/>
                </a:rPr>
                <a:t>CD</a:t>
              </a:r>
              <a:endParaRPr lang="zh-CN" sz="2400" kern="100">
                <a:effectLst/>
                <a:latin typeface="+mn-ea"/>
                <a:cs typeface="宋体" panose="02010600030101010101" pitchFamily="2" charset="-122"/>
              </a:endParaRPr>
            </a:p>
          </p:txBody>
        </p:sp>
        <p:sp>
          <p:nvSpPr>
            <p:cNvPr id="7" name="Rectangle 344">
              <a:extLst>
                <a:ext uri="{FF2B5EF4-FFF2-40B4-BE49-F238E27FC236}">
                  <a16:creationId xmlns:a16="http://schemas.microsoft.com/office/drawing/2014/main" xmlns="" id="{54A63C5C-120C-4E15-A713-DB3DBD98D41D}"/>
                </a:ext>
              </a:extLst>
            </p:cNvPr>
            <p:cNvSpPr>
              <a:spLocks noChangeArrowheads="1"/>
            </p:cNvSpPr>
            <p:nvPr/>
          </p:nvSpPr>
          <p:spPr bwMode="auto">
            <a:xfrm>
              <a:off x="2514965" y="892360"/>
              <a:ext cx="1142834" cy="594907"/>
            </a:xfrm>
            <a:prstGeom prst="rect">
              <a:avLst/>
            </a:prstGeom>
            <a:solidFill>
              <a:srgbClr val="FFFFFF"/>
            </a:solidFill>
            <a:ln w="9525">
              <a:solidFill>
                <a:srgbClr val="000000"/>
              </a:solidFill>
              <a:miter lim="800000"/>
              <a:headEnd/>
              <a:tailEnd/>
            </a:ln>
          </p:spPr>
          <p:txBody>
            <a:bodyPr rot="0" vert="horz" wrap="square" lIns="91440" tIns="190800" rIns="91440" bIns="45720" anchor="t" anchorCtr="0" upright="1">
              <a:noAutofit/>
            </a:bodyPr>
            <a:lstStyle/>
            <a:p>
              <a:pPr algn="ctr">
                <a:spcAft>
                  <a:spcPts val="0"/>
                </a:spcAft>
              </a:pPr>
              <a:r>
                <a:rPr lang="en-US" sz="2400" kern="100">
                  <a:effectLst/>
                  <a:latin typeface="+mn-ea"/>
                  <a:cs typeface="宋体" panose="02010600030101010101" pitchFamily="2" charset="-122"/>
                </a:rPr>
                <a:t>IV</a:t>
              </a:r>
              <a:r>
                <a:rPr lang="zh-CN" sz="2400" kern="100">
                  <a:effectLst/>
                  <a:latin typeface="+mn-ea"/>
                  <a:cs typeface="宋体" panose="02010600030101010101" pitchFamily="2" charset="-122"/>
                </a:rPr>
                <a:t>日用品</a:t>
              </a:r>
            </a:p>
          </p:txBody>
        </p:sp>
        <p:sp>
          <p:nvSpPr>
            <p:cNvPr id="8" name="Rectangle 345">
              <a:extLst>
                <a:ext uri="{FF2B5EF4-FFF2-40B4-BE49-F238E27FC236}">
                  <a16:creationId xmlns:a16="http://schemas.microsoft.com/office/drawing/2014/main" xmlns="" id="{8A3B9348-59DD-46B0-A2CA-C83BA55A62D8}"/>
                </a:ext>
              </a:extLst>
            </p:cNvPr>
            <p:cNvSpPr>
              <a:spLocks noChangeArrowheads="1"/>
            </p:cNvSpPr>
            <p:nvPr/>
          </p:nvSpPr>
          <p:spPr bwMode="auto">
            <a:xfrm>
              <a:off x="1371401" y="297453"/>
              <a:ext cx="1143564" cy="594907"/>
            </a:xfrm>
            <a:prstGeom prst="rect">
              <a:avLst/>
            </a:prstGeom>
            <a:solidFill>
              <a:srgbClr val="FFFFFF"/>
            </a:solidFill>
            <a:ln w="9525">
              <a:solidFill>
                <a:srgbClr val="000000"/>
              </a:solidFill>
              <a:miter lim="800000"/>
              <a:headEnd/>
              <a:tailEnd/>
            </a:ln>
          </p:spPr>
          <p:txBody>
            <a:bodyPr rot="0" vert="horz" wrap="square" lIns="91440" tIns="190800" rIns="91440" bIns="45720" anchor="t" anchorCtr="0" upright="1">
              <a:noAutofit/>
            </a:bodyPr>
            <a:lstStyle/>
            <a:p>
              <a:pPr algn="ctr">
                <a:spcAft>
                  <a:spcPts val="0"/>
                </a:spcAft>
              </a:pPr>
              <a:r>
                <a:rPr lang="en-US" sz="2400" kern="100">
                  <a:effectLst/>
                  <a:latin typeface="+mn-ea"/>
                  <a:cs typeface="宋体" panose="02010600030101010101" pitchFamily="2" charset="-122"/>
                </a:rPr>
                <a:t>I</a:t>
              </a:r>
              <a:r>
                <a:rPr lang="zh-CN" sz="2400" kern="100">
                  <a:effectLst/>
                  <a:latin typeface="+mn-ea"/>
                  <a:cs typeface="宋体" panose="02010600030101010101" pitchFamily="2" charset="-122"/>
                </a:rPr>
                <a:t>计算机</a:t>
              </a:r>
            </a:p>
          </p:txBody>
        </p:sp>
        <p:sp>
          <p:nvSpPr>
            <p:cNvPr id="9" name="Rectangle 346">
              <a:extLst>
                <a:ext uri="{FF2B5EF4-FFF2-40B4-BE49-F238E27FC236}">
                  <a16:creationId xmlns:a16="http://schemas.microsoft.com/office/drawing/2014/main" xmlns="" id="{6183F75B-A191-4C7E-8E09-40F225E9A40C}"/>
                </a:ext>
              </a:extLst>
            </p:cNvPr>
            <p:cNvSpPr>
              <a:spLocks noChangeArrowheads="1"/>
            </p:cNvSpPr>
            <p:nvPr/>
          </p:nvSpPr>
          <p:spPr bwMode="auto">
            <a:xfrm>
              <a:off x="2514965" y="297453"/>
              <a:ext cx="1142104" cy="594907"/>
            </a:xfrm>
            <a:prstGeom prst="rect">
              <a:avLst/>
            </a:prstGeom>
            <a:solidFill>
              <a:srgbClr val="FFFFFF"/>
            </a:solidFill>
            <a:ln w="9525">
              <a:solidFill>
                <a:srgbClr val="000000"/>
              </a:solidFill>
              <a:miter lim="800000"/>
              <a:headEnd/>
              <a:tailEnd/>
            </a:ln>
          </p:spPr>
          <p:txBody>
            <a:bodyPr rot="0" vert="horz" wrap="square" lIns="91440" tIns="190800" rIns="91440" bIns="45720" anchor="t" anchorCtr="0" upright="1">
              <a:noAutofit/>
            </a:bodyPr>
            <a:lstStyle/>
            <a:p>
              <a:pPr algn="ctr">
                <a:spcAft>
                  <a:spcPts val="0"/>
                </a:spcAft>
              </a:pPr>
              <a:r>
                <a:rPr lang="en-US" sz="2400" kern="100">
                  <a:effectLst/>
                  <a:latin typeface="+mn-ea"/>
                  <a:cs typeface="宋体" panose="02010600030101010101" pitchFamily="2" charset="-122"/>
                </a:rPr>
                <a:t>II</a:t>
              </a:r>
              <a:r>
                <a:rPr lang="zh-CN" sz="2400" kern="100">
                  <a:effectLst/>
                  <a:latin typeface="+mn-ea"/>
                  <a:cs typeface="宋体" panose="02010600030101010101" pitchFamily="2" charset="-122"/>
                </a:rPr>
                <a:t>家具</a:t>
              </a:r>
            </a:p>
          </p:txBody>
        </p:sp>
        <p:cxnSp>
          <p:nvCxnSpPr>
            <p:cNvPr id="10" name="Line 347">
              <a:extLst>
                <a:ext uri="{FF2B5EF4-FFF2-40B4-BE49-F238E27FC236}">
                  <a16:creationId xmlns:a16="http://schemas.microsoft.com/office/drawing/2014/main" xmlns="" id="{9C7B48DF-6889-48D2-8800-5545DF2DFA97}"/>
                </a:ext>
              </a:extLst>
            </p:cNvPr>
            <p:cNvCxnSpPr>
              <a:cxnSpLocks noChangeShapeType="1"/>
            </p:cNvCxnSpPr>
            <p:nvPr/>
          </p:nvCxnSpPr>
          <p:spPr bwMode="auto">
            <a:xfrm>
              <a:off x="3657799" y="1486538"/>
              <a:ext cx="34248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1" name="Text Box 348">
              <a:extLst>
                <a:ext uri="{FF2B5EF4-FFF2-40B4-BE49-F238E27FC236}">
                  <a16:creationId xmlns:a16="http://schemas.microsoft.com/office/drawing/2014/main" xmlns="" id="{DD92D479-D6A5-4F5F-AAC7-A7465433ED9E}"/>
                </a:ext>
              </a:extLst>
            </p:cNvPr>
            <p:cNvSpPr txBox="1">
              <a:spLocks noChangeArrowheads="1"/>
            </p:cNvSpPr>
            <p:nvPr/>
          </p:nvSpPr>
          <p:spPr bwMode="auto">
            <a:xfrm>
              <a:off x="3613150" y="1585689"/>
              <a:ext cx="1193800" cy="296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just">
                <a:spcAft>
                  <a:spcPts val="0"/>
                </a:spcAft>
              </a:pPr>
              <a:r>
                <a:rPr lang="zh-CN" sz="2400" kern="100">
                  <a:effectLst/>
                  <a:latin typeface="+mn-ea"/>
                  <a:cs typeface="宋体" panose="02010600030101010101" pitchFamily="2" charset="-122"/>
                </a:rPr>
                <a:t>规模经济性</a:t>
              </a:r>
            </a:p>
          </p:txBody>
        </p:sp>
        <p:sp>
          <p:nvSpPr>
            <p:cNvPr id="12" name="Text Box 349">
              <a:extLst>
                <a:ext uri="{FF2B5EF4-FFF2-40B4-BE49-F238E27FC236}">
                  <a16:creationId xmlns:a16="http://schemas.microsoft.com/office/drawing/2014/main" xmlns="" id="{8BCDB5DB-F722-4455-A0D1-864A0E42E6B8}"/>
                </a:ext>
              </a:extLst>
            </p:cNvPr>
            <p:cNvSpPr txBox="1">
              <a:spLocks noChangeArrowheads="1"/>
            </p:cNvSpPr>
            <p:nvPr/>
          </p:nvSpPr>
          <p:spPr bwMode="auto">
            <a:xfrm>
              <a:off x="914267" y="495756"/>
              <a:ext cx="343215" cy="1090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eaVert" wrap="square" lIns="54000" tIns="46800" rIns="54000" bIns="45720" anchor="t" anchorCtr="0" upright="1">
              <a:noAutofit/>
            </a:bodyPr>
            <a:lstStyle/>
            <a:p>
              <a:pPr algn="ctr">
                <a:spcAft>
                  <a:spcPts val="0"/>
                </a:spcAft>
              </a:pPr>
              <a:r>
                <a:rPr lang="zh-CN" sz="2400" kern="100">
                  <a:effectLst/>
                  <a:latin typeface="+mn-ea"/>
                  <a:cs typeface="宋体" panose="02010600030101010101" pitchFamily="2" charset="-122"/>
                </a:rPr>
                <a:t>需求的不确定</a:t>
              </a:r>
            </a:p>
          </p:txBody>
        </p:sp>
        <p:cxnSp>
          <p:nvCxnSpPr>
            <p:cNvPr id="13" name="Line 350">
              <a:extLst>
                <a:ext uri="{FF2B5EF4-FFF2-40B4-BE49-F238E27FC236}">
                  <a16:creationId xmlns:a16="http://schemas.microsoft.com/office/drawing/2014/main" xmlns="" id="{388B0467-326C-4DBA-8C55-53B294EA934E}"/>
                </a:ext>
              </a:extLst>
            </p:cNvPr>
            <p:cNvCxnSpPr>
              <a:cxnSpLocks noChangeShapeType="1"/>
            </p:cNvCxnSpPr>
            <p:nvPr/>
          </p:nvCxnSpPr>
          <p:spPr bwMode="auto">
            <a:xfrm>
              <a:off x="685700" y="297453"/>
              <a:ext cx="730" cy="1288965"/>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 name="Text Box 351">
              <a:extLst>
                <a:ext uri="{FF2B5EF4-FFF2-40B4-BE49-F238E27FC236}">
                  <a16:creationId xmlns:a16="http://schemas.microsoft.com/office/drawing/2014/main" xmlns="" id="{0609F531-02B1-4D34-AD2B-E216AB761133}"/>
                </a:ext>
              </a:extLst>
            </p:cNvPr>
            <p:cNvSpPr txBox="1">
              <a:spLocks noChangeArrowheads="1"/>
            </p:cNvSpPr>
            <p:nvPr/>
          </p:nvSpPr>
          <p:spPr bwMode="auto">
            <a:xfrm>
              <a:off x="571782" y="1684840"/>
              <a:ext cx="342485" cy="295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低</a:t>
              </a:r>
            </a:p>
          </p:txBody>
        </p:sp>
        <p:sp>
          <p:nvSpPr>
            <p:cNvPr id="15" name="Text Box 352">
              <a:extLst>
                <a:ext uri="{FF2B5EF4-FFF2-40B4-BE49-F238E27FC236}">
                  <a16:creationId xmlns:a16="http://schemas.microsoft.com/office/drawing/2014/main" xmlns="" id="{CE8299F2-02F3-4B47-B319-B65106129811}"/>
                </a:ext>
              </a:extLst>
            </p:cNvPr>
            <p:cNvSpPr txBox="1">
              <a:spLocks noChangeArrowheads="1"/>
            </p:cNvSpPr>
            <p:nvPr/>
          </p:nvSpPr>
          <p:spPr bwMode="auto">
            <a:xfrm>
              <a:off x="571782" y="0"/>
              <a:ext cx="341755" cy="295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高</a:t>
              </a:r>
            </a:p>
          </p:txBody>
        </p:sp>
        <p:sp>
          <p:nvSpPr>
            <p:cNvPr id="16" name="Text Box 353">
              <a:extLst>
                <a:ext uri="{FF2B5EF4-FFF2-40B4-BE49-F238E27FC236}">
                  <a16:creationId xmlns:a16="http://schemas.microsoft.com/office/drawing/2014/main" xmlns="" id="{A6AA009B-CE0D-45CB-BB0A-B98EE0866C52}"/>
                </a:ext>
              </a:extLst>
            </p:cNvPr>
            <p:cNvSpPr txBox="1">
              <a:spLocks noChangeArrowheads="1"/>
            </p:cNvSpPr>
            <p:nvPr/>
          </p:nvSpPr>
          <p:spPr bwMode="auto">
            <a:xfrm>
              <a:off x="114649" y="1387387"/>
              <a:ext cx="455673" cy="295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推动</a:t>
              </a:r>
            </a:p>
          </p:txBody>
        </p:sp>
        <p:sp>
          <p:nvSpPr>
            <p:cNvPr id="17" name="Text Box 354">
              <a:extLst>
                <a:ext uri="{FF2B5EF4-FFF2-40B4-BE49-F238E27FC236}">
                  <a16:creationId xmlns:a16="http://schemas.microsoft.com/office/drawing/2014/main" xmlns="" id="{2CD8BF1C-E9B3-488B-B67C-82273708512D}"/>
                </a:ext>
              </a:extLst>
            </p:cNvPr>
            <p:cNvSpPr txBox="1">
              <a:spLocks noChangeArrowheads="1"/>
            </p:cNvSpPr>
            <p:nvPr/>
          </p:nvSpPr>
          <p:spPr bwMode="auto">
            <a:xfrm>
              <a:off x="114649" y="297453"/>
              <a:ext cx="455673" cy="296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拉动</a:t>
              </a:r>
            </a:p>
          </p:txBody>
        </p:sp>
        <p:cxnSp>
          <p:nvCxnSpPr>
            <p:cNvPr id="18" name="Line 355">
              <a:extLst>
                <a:ext uri="{FF2B5EF4-FFF2-40B4-BE49-F238E27FC236}">
                  <a16:creationId xmlns:a16="http://schemas.microsoft.com/office/drawing/2014/main" xmlns="" id="{DDDD60E5-DAC6-4CC0-8272-2B8023B20AE8}"/>
                </a:ext>
              </a:extLst>
            </p:cNvPr>
            <p:cNvCxnSpPr>
              <a:cxnSpLocks noChangeShapeType="1"/>
            </p:cNvCxnSpPr>
            <p:nvPr/>
          </p:nvCxnSpPr>
          <p:spPr bwMode="auto">
            <a:xfrm>
              <a:off x="1371401" y="1981565"/>
              <a:ext cx="2400317" cy="729"/>
            </a:xfrm>
            <a:prstGeom prst="line">
              <a:avLst/>
            </a:prstGeom>
            <a:noFill/>
            <a:ln w="952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 name="Text Box 356">
              <a:extLst>
                <a:ext uri="{FF2B5EF4-FFF2-40B4-BE49-F238E27FC236}">
                  <a16:creationId xmlns:a16="http://schemas.microsoft.com/office/drawing/2014/main" xmlns="" id="{17F1AEFA-324C-46FA-8417-94CDC0642497}"/>
                </a:ext>
              </a:extLst>
            </p:cNvPr>
            <p:cNvSpPr txBox="1">
              <a:spLocks noChangeArrowheads="1"/>
            </p:cNvSpPr>
            <p:nvPr/>
          </p:nvSpPr>
          <p:spPr bwMode="auto">
            <a:xfrm>
              <a:off x="1486049" y="1783262"/>
              <a:ext cx="342485" cy="295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低</a:t>
              </a:r>
            </a:p>
          </p:txBody>
        </p:sp>
        <p:sp>
          <p:nvSpPr>
            <p:cNvPr id="20" name="Text Box 357">
              <a:extLst>
                <a:ext uri="{FF2B5EF4-FFF2-40B4-BE49-F238E27FC236}">
                  <a16:creationId xmlns:a16="http://schemas.microsoft.com/office/drawing/2014/main" xmlns="" id="{43A154F9-9A5E-4A93-9EFD-6AB0795A364D}"/>
                </a:ext>
              </a:extLst>
            </p:cNvPr>
            <p:cNvSpPr txBox="1">
              <a:spLocks noChangeArrowheads="1"/>
            </p:cNvSpPr>
            <p:nvPr/>
          </p:nvSpPr>
          <p:spPr bwMode="auto">
            <a:xfrm>
              <a:off x="3314584" y="1783262"/>
              <a:ext cx="342485" cy="295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高</a:t>
              </a:r>
            </a:p>
          </p:txBody>
        </p:sp>
        <p:sp>
          <p:nvSpPr>
            <p:cNvPr id="21" name="Text Box 358">
              <a:extLst>
                <a:ext uri="{FF2B5EF4-FFF2-40B4-BE49-F238E27FC236}">
                  <a16:creationId xmlns:a16="http://schemas.microsoft.com/office/drawing/2014/main" xmlns="" id="{2765517E-C0D6-4D35-9F2A-3F20E95AD6FD}"/>
                </a:ext>
              </a:extLst>
            </p:cNvPr>
            <p:cNvSpPr txBox="1">
              <a:spLocks noChangeArrowheads="1"/>
            </p:cNvSpPr>
            <p:nvPr/>
          </p:nvSpPr>
          <p:spPr bwMode="auto">
            <a:xfrm>
              <a:off x="1339469" y="1960066"/>
              <a:ext cx="685999" cy="2573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拉动</a:t>
              </a:r>
            </a:p>
          </p:txBody>
        </p:sp>
        <p:sp>
          <p:nvSpPr>
            <p:cNvPr id="22" name="Text Box 359">
              <a:extLst>
                <a:ext uri="{FF2B5EF4-FFF2-40B4-BE49-F238E27FC236}">
                  <a16:creationId xmlns:a16="http://schemas.microsoft.com/office/drawing/2014/main" xmlns="" id="{014DED7F-24D3-4DA7-961E-6F477F9470BF}"/>
                </a:ext>
              </a:extLst>
            </p:cNvPr>
            <p:cNvSpPr txBox="1">
              <a:spLocks noChangeArrowheads="1"/>
            </p:cNvSpPr>
            <p:nvPr/>
          </p:nvSpPr>
          <p:spPr bwMode="auto">
            <a:xfrm>
              <a:off x="3168734" y="1960066"/>
              <a:ext cx="602984" cy="2560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10800" rIns="91440" bIns="10800" anchor="t" anchorCtr="0" upright="1">
              <a:noAutofit/>
            </a:bodyPr>
            <a:lstStyle/>
            <a:p>
              <a:pPr algn="ctr">
                <a:spcAft>
                  <a:spcPts val="0"/>
                </a:spcAft>
              </a:pPr>
              <a:r>
                <a:rPr lang="zh-CN" sz="2400" kern="100">
                  <a:effectLst/>
                  <a:latin typeface="+mn-ea"/>
                  <a:cs typeface="宋体" panose="02010600030101010101" pitchFamily="2" charset="-122"/>
                </a:rPr>
                <a:t>推动</a:t>
              </a:r>
            </a:p>
          </p:txBody>
        </p:sp>
      </p:grpSp>
    </p:spTree>
    <p:extLst>
      <p:ext uri="{BB962C8B-B14F-4D97-AF65-F5344CB8AC3E}">
        <p14:creationId xmlns:p14="http://schemas.microsoft.com/office/powerpoint/2010/main" val="5314185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628650" y="1093745"/>
            <a:ext cx="8136904" cy="4798750"/>
          </a:xfrm>
          <a:prstGeom prst="rect">
            <a:avLst/>
          </a:prstGeom>
          <a:noFill/>
        </p:spPr>
        <p:txBody>
          <a:bodyPr wrap="square" rtlCol="0">
            <a:spAutoFit/>
          </a:bodyPr>
          <a:lstStyle/>
          <a:p>
            <a:pPr lvl="0">
              <a:lnSpc>
                <a:spcPct val="150000"/>
              </a:lnSpc>
              <a:spcBef>
                <a:spcPts val="800"/>
              </a:spcBef>
              <a:spcAft>
                <a:spcPts val="1800"/>
              </a:spcAft>
              <a:buClr>
                <a:srgbClr val="2DA2BF"/>
              </a:buClr>
              <a:buSzPct val="68000"/>
            </a:pPr>
            <a:r>
              <a:rPr lang="zh-CN" altLang="en-US" sz="2400" dirty="0">
                <a:solidFill>
                  <a:prstClr val="black"/>
                </a:solidFill>
                <a:cs typeface="+mn-ea"/>
                <a:sym typeface="+mn-lt"/>
              </a:rPr>
              <a:t>在其他条件相同的情况下，需求不确定性越高，就越应当采用根据实际需求管理供应链的模式，即拉动战略；相反，需求不确定性越低，就越应该采用根据长期预测管理供应链的模式，即推动战略。</a:t>
            </a:r>
          </a:p>
          <a:p>
            <a:pPr lvl="0">
              <a:lnSpc>
                <a:spcPct val="150000"/>
              </a:lnSpc>
              <a:spcBef>
                <a:spcPts val="800"/>
              </a:spcBef>
              <a:spcAft>
                <a:spcPts val="800"/>
              </a:spcAft>
              <a:buClr>
                <a:srgbClr val="2DA2BF"/>
              </a:buClr>
              <a:buSzPct val="68000"/>
            </a:pPr>
            <a:r>
              <a:rPr lang="zh-CN" altLang="en-US" sz="2400" dirty="0">
                <a:solidFill>
                  <a:prstClr val="black"/>
                </a:solidFill>
                <a:cs typeface="+mn-ea"/>
                <a:sym typeface="+mn-lt"/>
              </a:rPr>
              <a:t>同样，在其他条件相同的情况下，规模效益对降低成本起着重要的作用，如果组合需求的价值越高，就越应当采用推动战略，根据长期需求预测管理供应链；如果规模经济不那么重要，组合需求也不能降低成本，就应当采用拉动战略。</a:t>
            </a:r>
          </a:p>
        </p:txBody>
      </p:sp>
      <p:sp>
        <p:nvSpPr>
          <p:cNvPr id="4" name="标题 1">
            <a:extLst>
              <a:ext uri="{FF2B5EF4-FFF2-40B4-BE49-F238E27FC236}">
                <a16:creationId xmlns:a16="http://schemas.microsoft.com/office/drawing/2014/main" xmlns="" id="{21B7C75D-6358-44A5-99A2-5E22CBF266D1}"/>
              </a:ext>
            </a:extLst>
          </p:cNvPr>
          <p:cNvSpPr>
            <a:spLocks noGrp="1"/>
          </p:cNvSpPr>
          <p:nvPr>
            <p:ph type="title"/>
          </p:nvPr>
        </p:nvSpPr>
        <p:spPr>
          <a:xfrm>
            <a:off x="628650" y="86920"/>
            <a:ext cx="8139644" cy="796011"/>
          </a:xfrm>
        </p:spPr>
        <p:txBody>
          <a:bodyPr/>
          <a:lstStyle/>
          <a:p>
            <a:pPr defTabSz="914400">
              <a:lnSpc>
                <a:spcPct val="150000"/>
              </a:lnSpc>
              <a:spcBef>
                <a:spcPts val="800"/>
              </a:spcBef>
              <a:spcAft>
                <a:spcPts val="800"/>
              </a:spcAft>
              <a:buClr>
                <a:srgbClr val="2DA2BF"/>
              </a:buClr>
              <a:buSzPct val="68000"/>
            </a:pPr>
            <a:r>
              <a:rPr lang="zh-CN" altLang="en-US" sz="2800" dirty="0">
                <a:solidFill>
                  <a:prstClr val="black"/>
                </a:solidFill>
                <a:latin typeface="+mn-lt"/>
                <a:ea typeface="+mn-ea"/>
                <a:cs typeface="+mn-ea"/>
              </a:rPr>
              <a:t>推动与拉动供应链战略的选择</a:t>
            </a:r>
          </a:p>
        </p:txBody>
      </p:sp>
    </p:spTree>
    <p:extLst>
      <p:ext uri="{BB962C8B-B14F-4D97-AF65-F5344CB8AC3E}">
        <p14:creationId xmlns:p14="http://schemas.microsoft.com/office/powerpoint/2010/main" val="700118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6373B9-0E85-478F-A8E9-866E39D5C80D}"/>
              </a:ext>
            </a:extLst>
          </p:cNvPr>
          <p:cNvSpPr>
            <a:spLocks noGrp="1"/>
          </p:cNvSpPr>
          <p:nvPr>
            <p:ph type="title"/>
          </p:nvPr>
        </p:nvSpPr>
        <p:spPr/>
        <p:txBody>
          <a:bodyPr vert="horz" lIns="91440" tIns="45720" rIns="91440" bIns="45720" rtlCol="0" anchor="ctr">
            <a:normAutofit/>
          </a:bodyPr>
          <a:lstStyle/>
          <a:p>
            <a:pPr defTabSz="914400">
              <a:lnSpc>
                <a:spcPct val="150000"/>
              </a:lnSpc>
              <a:spcBef>
                <a:spcPts val="800"/>
              </a:spcBef>
              <a:spcAft>
                <a:spcPts val="800"/>
              </a:spcAft>
              <a:buClr>
                <a:srgbClr val="2DA2BF"/>
              </a:buClr>
              <a:buSzPct val="68000"/>
            </a:pPr>
            <a:r>
              <a:rPr lang="zh-CN" altLang="en-US" sz="2800">
                <a:solidFill>
                  <a:prstClr val="black"/>
                </a:solidFill>
                <a:latin typeface="+mn-lt"/>
                <a:ea typeface="+mn-ea"/>
                <a:cs typeface="+mn-ea"/>
              </a:rPr>
              <a:t>推</a:t>
            </a:r>
            <a:r>
              <a:rPr lang="en-US" altLang="zh-CN" sz="2800" dirty="0">
                <a:solidFill>
                  <a:prstClr val="black"/>
                </a:solidFill>
                <a:latin typeface="+mn-lt"/>
                <a:ea typeface="+mn-ea"/>
                <a:cs typeface="+mn-ea"/>
              </a:rPr>
              <a:t>—</a:t>
            </a:r>
            <a:r>
              <a:rPr lang="zh-CN" altLang="en-US" sz="2800" dirty="0">
                <a:solidFill>
                  <a:prstClr val="black"/>
                </a:solidFill>
                <a:latin typeface="+mn-lt"/>
                <a:ea typeface="+mn-ea"/>
                <a:cs typeface="+mn-ea"/>
              </a:rPr>
              <a:t>拉组合战略的选择</a:t>
            </a:r>
          </a:p>
        </p:txBody>
      </p:sp>
      <p:sp>
        <p:nvSpPr>
          <p:cNvPr id="3" name="内容占位符 2">
            <a:extLst>
              <a:ext uri="{FF2B5EF4-FFF2-40B4-BE49-F238E27FC236}">
                <a16:creationId xmlns:a16="http://schemas.microsoft.com/office/drawing/2014/main" xmlns="" id="{F4CB11CF-0B8D-485A-B5D0-238A26305C4F}"/>
              </a:ext>
            </a:extLst>
          </p:cNvPr>
          <p:cNvSpPr>
            <a:spLocks noGrp="1"/>
          </p:cNvSpPr>
          <p:nvPr>
            <p:ph idx="1"/>
          </p:nvPr>
        </p:nvSpPr>
        <p:spPr>
          <a:xfrm>
            <a:off x="628650" y="1158950"/>
            <a:ext cx="8139644" cy="1721236"/>
          </a:xfrm>
        </p:spPr>
        <p:txBody>
          <a:bodyPr/>
          <a:lstStyle/>
          <a:p>
            <a:pPr marL="0" indent="0" algn="l" defTabSz="914400">
              <a:lnSpc>
                <a:spcPct val="150000"/>
              </a:lnSpc>
              <a:spcBef>
                <a:spcPts val="800"/>
              </a:spcBef>
              <a:spcAft>
                <a:spcPts val="1800"/>
              </a:spcAft>
              <a:buClr>
                <a:srgbClr val="2DA2BF"/>
              </a:buClr>
              <a:buSzPct val="68000"/>
              <a:buNone/>
            </a:pPr>
            <a:r>
              <a:rPr lang="zh-CN" altLang="en-US" dirty="0">
                <a:solidFill>
                  <a:prstClr val="black"/>
                </a:solidFill>
                <a:latin typeface="+mn-lt"/>
                <a:ea typeface="+mn-ea"/>
                <a:cs typeface="+mn-ea"/>
              </a:rPr>
              <a:t>在推</a:t>
            </a:r>
            <a:r>
              <a:rPr lang="en-US" altLang="zh-CN" dirty="0">
                <a:solidFill>
                  <a:prstClr val="black"/>
                </a:solidFill>
                <a:latin typeface="+mn-lt"/>
                <a:ea typeface="+mn-ea"/>
                <a:cs typeface="+mn-ea"/>
              </a:rPr>
              <a:t>—</a:t>
            </a:r>
            <a:r>
              <a:rPr lang="zh-CN" altLang="en-US" dirty="0">
                <a:solidFill>
                  <a:prstClr val="black"/>
                </a:solidFill>
                <a:latin typeface="+mn-lt"/>
                <a:ea typeface="+mn-ea"/>
                <a:cs typeface="+mn-ea"/>
              </a:rPr>
              <a:t>拉组合战略中，供应链的某些层次，如最初的几层以推动的形式经营，其余的层次采用拉动式战略。推动式与拉动式的接口处被称为推</a:t>
            </a:r>
            <a:r>
              <a:rPr lang="en-US" altLang="zh-CN" dirty="0">
                <a:solidFill>
                  <a:prstClr val="black"/>
                </a:solidFill>
                <a:latin typeface="+mn-lt"/>
                <a:ea typeface="+mn-ea"/>
                <a:cs typeface="+mn-ea"/>
              </a:rPr>
              <a:t>—</a:t>
            </a:r>
            <a:r>
              <a:rPr lang="zh-CN" altLang="en-US" dirty="0">
                <a:solidFill>
                  <a:prstClr val="black"/>
                </a:solidFill>
                <a:latin typeface="+mn-lt"/>
                <a:ea typeface="+mn-ea"/>
                <a:cs typeface="+mn-ea"/>
              </a:rPr>
              <a:t>拉边界。</a:t>
            </a:r>
          </a:p>
        </p:txBody>
      </p:sp>
      <p:grpSp>
        <p:nvGrpSpPr>
          <p:cNvPr id="4" name="画布 262">
            <a:extLst>
              <a:ext uri="{FF2B5EF4-FFF2-40B4-BE49-F238E27FC236}">
                <a16:creationId xmlns:a16="http://schemas.microsoft.com/office/drawing/2014/main" xmlns="" id="{81827191-FCFF-44F6-8A19-DC78AA803C63}"/>
              </a:ext>
            </a:extLst>
          </p:cNvPr>
          <p:cNvGrpSpPr/>
          <p:nvPr/>
        </p:nvGrpSpPr>
        <p:grpSpPr>
          <a:xfrm>
            <a:off x="1331640" y="2880186"/>
            <a:ext cx="7056784" cy="3285118"/>
            <a:chOff x="0" y="0"/>
            <a:chExt cx="5257800" cy="1684020"/>
          </a:xfrm>
        </p:grpSpPr>
        <p:sp>
          <p:nvSpPr>
            <p:cNvPr id="5" name="矩形 4">
              <a:extLst>
                <a:ext uri="{FF2B5EF4-FFF2-40B4-BE49-F238E27FC236}">
                  <a16:creationId xmlns:a16="http://schemas.microsoft.com/office/drawing/2014/main" xmlns="" id="{B0F6169F-0E0B-456B-815C-C551EE341A67}"/>
                </a:ext>
              </a:extLst>
            </p:cNvPr>
            <p:cNvSpPr/>
            <p:nvPr/>
          </p:nvSpPr>
          <p:spPr>
            <a:xfrm>
              <a:off x="0" y="0"/>
              <a:ext cx="5257800" cy="1684020"/>
            </a:xfrm>
            <a:prstGeom prst="rect">
              <a:avLst/>
            </a:prstGeom>
            <a:noFill/>
            <a:ln>
              <a:noFill/>
            </a:ln>
          </p:spPr>
          <p:txBody>
            <a:bodyPr/>
            <a:lstStyle/>
            <a:p>
              <a:endParaRPr lang="zh-CN" altLang="en-US"/>
            </a:p>
          </p:txBody>
        </p:sp>
        <p:sp>
          <p:nvSpPr>
            <p:cNvPr id="6" name="Rectangle 335">
              <a:extLst>
                <a:ext uri="{FF2B5EF4-FFF2-40B4-BE49-F238E27FC236}">
                  <a16:creationId xmlns:a16="http://schemas.microsoft.com/office/drawing/2014/main" xmlns="" id="{98E5C643-2AC5-4E4F-BAFF-C4DAE301C48A}"/>
                </a:ext>
              </a:extLst>
            </p:cNvPr>
            <p:cNvSpPr>
              <a:spLocks noChangeArrowheads="1"/>
            </p:cNvSpPr>
            <p:nvPr/>
          </p:nvSpPr>
          <p:spPr bwMode="auto">
            <a:xfrm>
              <a:off x="1485329" y="891969"/>
              <a:ext cx="800354" cy="29610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6800" rIns="91440" bIns="10800" anchor="t" anchorCtr="0" upright="1">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推动战略</a:t>
              </a:r>
            </a:p>
          </p:txBody>
        </p:sp>
        <p:sp>
          <p:nvSpPr>
            <p:cNvPr id="7" name="Rectangle 336">
              <a:extLst>
                <a:ext uri="{FF2B5EF4-FFF2-40B4-BE49-F238E27FC236}">
                  <a16:creationId xmlns:a16="http://schemas.microsoft.com/office/drawing/2014/main" xmlns="" id="{FCA5AEAB-73AC-46BA-BA18-3BE5D7A7CFB0}"/>
                </a:ext>
              </a:extLst>
            </p:cNvPr>
            <p:cNvSpPr>
              <a:spLocks noChangeArrowheads="1"/>
            </p:cNvSpPr>
            <p:nvPr/>
          </p:nvSpPr>
          <p:spPr bwMode="auto">
            <a:xfrm>
              <a:off x="2972118" y="891969"/>
              <a:ext cx="798163" cy="29610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6800" rIns="91440" bIns="10800" anchor="t" anchorCtr="0" upright="1">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拉动战略</a:t>
              </a:r>
            </a:p>
          </p:txBody>
        </p:sp>
        <p:sp>
          <p:nvSpPr>
            <p:cNvPr id="8" name="AutoShape 337">
              <a:extLst>
                <a:ext uri="{FF2B5EF4-FFF2-40B4-BE49-F238E27FC236}">
                  <a16:creationId xmlns:a16="http://schemas.microsoft.com/office/drawing/2014/main" xmlns="" id="{2D5E4064-D19F-4F9E-8BC2-C247C4FAE2EE}"/>
                </a:ext>
              </a:extLst>
            </p:cNvPr>
            <p:cNvSpPr>
              <a:spLocks noChangeArrowheads="1"/>
            </p:cNvSpPr>
            <p:nvPr/>
          </p:nvSpPr>
          <p:spPr bwMode="auto">
            <a:xfrm>
              <a:off x="2057114" y="0"/>
              <a:ext cx="1143572" cy="792780"/>
            </a:xfrm>
            <a:prstGeom prst="downArrow">
              <a:avLst>
                <a:gd name="adj1" fmla="val 50000"/>
                <a:gd name="adj2" fmla="val 25000"/>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82800" rIns="91440" bIns="45720" anchor="t" anchorCtr="0" upright="1">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推拉</a:t>
              </a:r>
            </a:p>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边界</a:t>
              </a:r>
            </a:p>
          </p:txBody>
        </p:sp>
        <p:cxnSp>
          <p:nvCxnSpPr>
            <p:cNvPr id="9" name="Line 338">
              <a:extLst>
                <a:ext uri="{FF2B5EF4-FFF2-40B4-BE49-F238E27FC236}">
                  <a16:creationId xmlns:a16="http://schemas.microsoft.com/office/drawing/2014/main" xmlns="" id="{DF9DE08C-ECEC-4F0D-B3C0-EFE46E6DE5FA}"/>
                </a:ext>
              </a:extLst>
            </p:cNvPr>
            <p:cNvCxnSpPr>
              <a:cxnSpLocks noChangeShapeType="1"/>
            </p:cNvCxnSpPr>
            <p:nvPr/>
          </p:nvCxnSpPr>
          <p:spPr bwMode="auto">
            <a:xfrm>
              <a:off x="571786" y="1387183"/>
              <a:ext cx="4228878" cy="729"/>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 name="Line 339">
              <a:extLst>
                <a:ext uri="{FF2B5EF4-FFF2-40B4-BE49-F238E27FC236}">
                  <a16:creationId xmlns:a16="http://schemas.microsoft.com/office/drawing/2014/main" xmlns="" id="{4B400975-68F6-4586-888F-9A54A720E2DC}"/>
                </a:ext>
              </a:extLst>
            </p:cNvPr>
            <p:cNvCxnSpPr>
              <a:cxnSpLocks noChangeShapeType="1"/>
            </p:cNvCxnSpPr>
            <p:nvPr/>
          </p:nvCxnSpPr>
          <p:spPr bwMode="auto">
            <a:xfrm>
              <a:off x="2628900" y="495214"/>
              <a:ext cx="730" cy="875194"/>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 name="Text Box 340">
              <a:extLst>
                <a:ext uri="{FF2B5EF4-FFF2-40B4-BE49-F238E27FC236}">
                  <a16:creationId xmlns:a16="http://schemas.microsoft.com/office/drawing/2014/main" xmlns="" id="{3249D311-2378-4D25-8445-D4E305E93792}"/>
                </a:ext>
              </a:extLst>
            </p:cNvPr>
            <p:cNvSpPr txBox="1">
              <a:spLocks noChangeArrowheads="1"/>
            </p:cNvSpPr>
            <p:nvPr/>
          </p:nvSpPr>
          <p:spPr bwMode="auto">
            <a:xfrm>
              <a:off x="1987278" y="1461361"/>
              <a:ext cx="1283973" cy="221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6800" rIns="91440" bIns="10800" anchor="t" anchorCtr="0" upright="1">
              <a:noAutofit/>
            </a:bodyPr>
            <a:lstStyle/>
            <a:p>
              <a:pPr algn="ctr">
                <a:spcAft>
                  <a:spcPts val="0"/>
                </a:spcAft>
              </a:pPr>
              <a:r>
                <a:rPr lang="zh-CN" sz="2000" b="1" kern="100" dirty="0">
                  <a:effectLst/>
                  <a:latin typeface="Times New Roman" panose="02020603050405020304" pitchFamily="18" charset="0"/>
                  <a:ea typeface="宋体" panose="02010600030101010101" pitchFamily="2" charset="-122"/>
                  <a:cs typeface="宋体" panose="02010600030101010101" pitchFamily="2" charset="-122"/>
                </a:rPr>
                <a:t>供应链时间线</a:t>
              </a:r>
            </a:p>
          </p:txBody>
        </p:sp>
        <p:sp>
          <p:nvSpPr>
            <p:cNvPr id="12" name="文本框 518">
              <a:extLst>
                <a:ext uri="{FF2B5EF4-FFF2-40B4-BE49-F238E27FC236}">
                  <a16:creationId xmlns:a16="http://schemas.microsoft.com/office/drawing/2014/main" xmlns="" id="{AF3AE6E5-F6D4-4C6F-9B92-9EA35BAC311B}"/>
                </a:ext>
              </a:extLst>
            </p:cNvPr>
            <p:cNvSpPr txBox="1"/>
            <p:nvPr/>
          </p:nvSpPr>
          <p:spPr>
            <a:xfrm>
              <a:off x="558800" y="1447800"/>
              <a:ext cx="628650" cy="2095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原材料</a:t>
              </a:r>
            </a:p>
          </p:txBody>
        </p:sp>
        <p:sp>
          <p:nvSpPr>
            <p:cNvPr id="13" name="文本框 518">
              <a:extLst>
                <a:ext uri="{FF2B5EF4-FFF2-40B4-BE49-F238E27FC236}">
                  <a16:creationId xmlns:a16="http://schemas.microsoft.com/office/drawing/2014/main" xmlns="" id="{492B2A14-07C1-4019-850C-25B6F6EB7C31}"/>
                </a:ext>
              </a:extLst>
            </p:cNvPr>
            <p:cNvSpPr txBox="1"/>
            <p:nvPr/>
          </p:nvSpPr>
          <p:spPr>
            <a:xfrm>
              <a:off x="4131129" y="1473740"/>
              <a:ext cx="862171" cy="208821"/>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2000" b="1" kern="100" dirty="0">
                  <a:effectLst/>
                  <a:latin typeface="Times New Roman" panose="02020603050405020304" pitchFamily="18" charset="0"/>
                  <a:ea typeface="宋体" panose="02010600030101010101" pitchFamily="2" charset="-122"/>
                  <a:cs typeface="宋体" panose="02010600030101010101" pitchFamily="2" charset="-122"/>
                </a:rPr>
                <a:t>最终客户</a:t>
              </a:r>
              <a:endParaRPr lang="zh-CN" sz="2000" b="1" dirty="0">
                <a:effectLst/>
                <a:latin typeface="宋体" panose="02010600030101010101" pitchFamily="2" charset="-122"/>
                <a:ea typeface="宋体" panose="02010600030101010101" pitchFamily="2" charset="-122"/>
                <a:cs typeface="宋体" panose="02010600030101010101" pitchFamily="2" charset="-122"/>
              </a:endParaRPr>
            </a:p>
          </p:txBody>
        </p:sp>
      </p:grpSp>
    </p:spTree>
    <p:extLst>
      <p:ext uri="{BB962C8B-B14F-4D97-AF65-F5344CB8AC3E}">
        <p14:creationId xmlns:p14="http://schemas.microsoft.com/office/powerpoint/2010/main" val="818030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6">
            <a:extLst>
              <a:ext uri="{FF2B5EF4-FFF2-40B4-BE49-F238E27FC236}">
                <a16:creationId xmlns:a16="http://schemas.microsoft.com/office/drawing/2014/main" xmlns="" id="{FE8C7D67-C30F-4276-8E9E-C1981E50155A}"/>
              </a:ext>
            </a:extLst>
          </p:cNvPr>
          <p:cNvSpPr>
            <a:spLocks noChangeArrowheads="1"/>
          </p:cNvSpPr>
          <p:nvPr>
            <p:custDataLst>
              <p:tags r:id="rId2"/>
            </p:custDataLst>
          </p:nvPr>
        </p:nvSpPr>
        <p:spPr bwMode="auto">
          <a:xfrm>
            <a:off x="3805238" y="2690813"/>
            <a:ext cx="3870325"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3600" b="1" dirty="0">
                <a:solidFill>
                  <a:srgbClr val="FFFFFF"/>
                </a:solidFill>
                <a:latin typeface="微软雅黑" panose="020B0503020204020204" pitchFamily="34" charset="-122"/>
                <a:ea typeface="微软雅黑" panose="020B0503020204020204" pitchFamily="34" charset="-122"/>
              </a:rPr>
              <a:t>供应链合作伙伴的选择</a:t>
            </a:r>
            <a:endParaRPr lang="en-US" altLang="zh-CN" sz="3600" b="1" dirty="0">
              <a:solidFill>
                <a:srgbClr val="FFFFFF"/>
              </a:solidFill>
              <a:latin typeface="微软雅黑" panose="020B0503020204020204" pitchFamily="34" charset="-122"/>
              <a:ea typeface="微软雅黑" panose="020B0503020204020204" pitchFamily="34" charset="-122"/>
            </a:endParaRPr>
          </a:p>
        </p:txBody>
      </p:sp>
      <p:sp>
        <p:nvSpPr>
          <p:cNvPr id="5" name="任意多边形 4">
            <a:extLst>
              <a:ext uri="{FF2B5EF4-FFF2-40B4-BE49-F238E27FC236}">
                <a16:creationId xmlns:a16="http://schemas.microsoft.com/office/drawing/2014/main" xmlns="" id="{8D2F06CA-E007-4632-9859-7930C26DF554}"/>
              </a:ext>
            </a:extLst>
          </p:cNvPr>
          <p:cNvSpPr>
            <a:spLocks/>
          </p:cNvSpPr>
          <p:nvPr>
            <p:custDataLst>
              <p:tags r:id="rId3"/>
            </p:custDataLst>
          </p:nvPr>
        </p:nvSpPr>
        <p:spPr bwMode="auto">
          <a:xfrm>
            <a:off x="2332038" y="2868613"/>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6" name="任意多边形 5">
            <a:extLst>
              <a:ext uri="{FF2B5EF4-FFF2-40B4-BE49-F238E27FC236}">
                <a16:creationId xmlns:a16="http://schemas.microsoft.com/office/drawing/2014/main" xmlns="" id="{0CFE7ACF-5856-404C-98C4-B7BB35988820}"/>
              </a:ext>
            </a:extLst>
          </p:cNvPr>
          <p:cNvSpPr>
            <a:spLocks/>
          </p:cNvSpPr>
          <p:nvPr>
            <p:custDataLst>
              <p:tags r:id="rId4"/>
            </p:custDataLst>
          </p:nvPr>
        </p:nvSpPr>
        <p:spPr bwMode="auto">
          <a:xfrm>
            <a:off x="3146425" y="2690813"/>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1">
            <a:extLst>
              <a:ext uri="{FF2B5EF4-FFF2-40B4-BE49-F238E27FC236}">
                <a16:creationId xmlns:a16="http://schemas.microsoft.com/office/drawing/2014/main" xmlns="" id="{98C0843F-C7C7-44CC-84EE-E3C3AADD49EA}"/>
              </a:ext>
            </a:extLst>
          </p:cNvPr>
          <p:cNvSpPr>
            <a:spLocks/>
          </p:cNvSpPr>
          <p:nvPr>
            <p:custDataLst>
              <p:tags r:id="rId5"/>
            </p:custDataLst>
          </p:nvPr>
        </p:nvSpPr>
        <p:spPr bwMode="auto">
          <a:xfrm>
            <a:off x="7675563" y="2690813"/>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54" name="Rectangle 12">
            <a:extLst>
              <a:ext uri="{FF2B5EF4-FFF2-40B4-BE49-F238E27FC236}">
                <a16:creationId xmlns:a16="http://schemas.microsoft.com/office/drawing/2014/main" xmlns="" id="{FAB6EB91-2425-42F7-BB39-8E20224F7343}"/>
              </a:ext>
            </a:extLst>
          </p:cNvPr>
          <p:cNvSpPr>
            <a:spLocks noChangeArrowheads="1"/>
          </p:cNvSpPr>
          <p:nvPr>
            <p:custDataLst>
              <p:tags r:id="rId6"/>
            </p:custDataLst>
          </p:nvPr>
        </p:nvSpPr>
        <p:spPr bwMode="auto">
          <a:xfrm>
            <a:off x="8345488" y="2868613"/>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7" name="任意多边形 16">
            <a:extLst>
              <a:ext uri="{FF2B5EF4-FFF2-40B4-BE49-F238E27FC236}">
                <a16:creationId xmlns:a16="http://schemas.microsoft.com/office/drawing/2014/main" xmlns="" id="{C88AE3ED-953E-4F88-8273-4D42A2EC21BD}"/>
              </a:ext>
            </a:extLst>
          </p:cNvPr>
          <p:cNvSpPr>
            <a:spLocks/>
          </p:cNvSpPr>
          <p:nvPr>
            <p:custDataLst>
              <p:tags r:id="rId7"/>
            </p:custDataLst>
          </p:nvPr>
        </p:nvSpPr>
        <p:spPr bwMode="auto">
          <a:xfrm>
            <a:off x="1119188" y="2038350"/>
            <a:ext cx="1444625" cy="2403475"/>
          </a:xfrm>
          <a:custGeom>
            <a:avLst/>
            <a:gdLst>
              <a:gd name="connsiteX0" fmla="*/ 673485 w 1444292"/>
              <a:gd name="connsiteY0" fmla="*/ 47 h 2403455"/>
              <a:gd name="connsiteX1" fmla="*/ 701282 w 1444292"/>
              <a:gd name="connsiteY1" fmla="*/ 520 h 2403455"/>
              <a:gd name="connsiteX2" fmla="*/ 1440752 w 1444292"/>
              <a:gd name="connsiteY2" fmla="*/ 539701 h 2403455"/>
              <a:gd name="connsiteX3" fmla="*/ 1444292 w 1444292"/>
              <a:gd name="connsiteY3" fmla="*/ 581509 h 2403455"/>
              <a:gd name="connsiteX4" fmla="*/ 1444292 w 1444292"/>
              <a:gd name="connsiteY4" fmla="*/ 676726 h 2403455"/>
              <a:gd name="connsiteX5" fmla="*/ 1442717 w 1444292"/>
              <a:gd name="connsiteY5" fmla="*/ 694634 h 2403455"/>
              <a:gd name="connsiteX6" fmla="*/ 1441718 w 1444292"/>
              <a:gd name="connsiteY6" fmla="*/ 702518 h 2403455"/>
              <a:gd name="connsiteX7" fmla="*/ 1444292 w 1444292"/>
              <a:gd name="connsiteY7" fmla="*/ 702636 h 2403455"/>
              <a:gd name="connsiteX8" fmla="*/ 1444292 w 1444292"/>
              <a:gd name="connsiteY8" fmla="*/ 2402535 h 2403455"/>
              <a:gd name="connsiteX9" fmla="*/ 1375926 w 1444292"/>
              <a:gd name="connsiteY9" fmla="*/ 2402535 h 2403455"/>
              <a:gd name="connsiteX10" fmla="*/ 605195 w 1444292"/>
              <a:gd name="connsiteY10" fmla="*/ 2402535 h 2403455"/>
              <a:gd name="connsiteX11" fmla="*/ 6064 w 1444292"/>
              <a:gd name="connsiteY11" fmla="*/ 1830224 h 2403455"/>
              <a:gd name="connsiteX12" fmla="*/ 6064 w 1444292"/>
              <a:gd name="connsiteY12" fmla="*/ 1415792 h 2403455"/>
              <a:gd name="connsiteX13" fmla="*/ 167151 w 1444292"/>
              <a:gd name="connsiteY13" fmla="*/ 1170516 h 2403455"/>
              <a:gd name="connsiteX14" fmla="*/ 412 w 1444292"/>
              <a:gd name="connsiteY14" fmla="*/ 705337 h 2403455"/>
              <a:gd name="connsiteX15" fmla="*/ 673485 w 1444292"/>
              <a:gd name="connsiteY15" fmla="*/ 47 h 240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4292" h="2403455">
                <a:moveTo>
                  <a:pt x="673485" y="47"/>
                </a:moveTo>
                <a:cubicBezTo>
                  <a:pt x="691214" y="-185"/>
                  <a:pt x="701282" y="520"/>
                  <a:pt x="701282" y="520"/>
                </a:cubicBezTo>
                <a:cubicBezTo>
                  <a:pt x="1284164" y="520"/>
                  <a:pt x="1415555" y="332324"/>
                  <a:pt x="1440752" y="539701"/>
                </a:cubicBezTo>
                <a:lnTo>
                  <a:pt x="1444292" y="581509"/>
                </a:lnTo>
                <a:lnTo>
                  <a:pt x="1444292" y="676726"/>
                </a:lnTo>
                <a:lnTo>
                  <a:pt x="1442717" y="694634"/>
                </a:lnTo>
                <a:cubicBezTo>
                  <a:pt x="1442138" y="699775"/>
                  <a:pt x="1441718" y="702518"/>
                  <a:pt x="1441718" y="702518"/>
                </a:cubicBezTo>
                <a:lnTo>
                  <a:pt x="1444292" y="702636"/>
                </a:lnTo>
                <a:lnTo>
                  <a:pt x="1444292" y="2402535"/>
                </a:lnTo>
                <a:lnTo>
                  <a:pt x="1375926" y="2402535"/>
                </a:lnTo>
                <a:cubicBezTo>
                  <a:pt x="1207285" y="2402535"/>
                  <a:pt x="961989" y="2402535"/>
                  <a:pt x="605195" y="2402535"/>
                </a:cubicBezTo>
                <a:cubicBezTo>
                  <a:pt x="-50458" y="2425089"/>
                  <a:pt x="6064" y="2027573"/>
                  <a:pt x="6064" y="1830224"/>
                </a:cubicBezTo>
                <a:cubicBezTo>
                  <a:pt x="6064" y="1787935"/>
                  <a:pt x="6064" y="1415792"/>
                  <a:pt x="6064" y="1415792"/>
                </a:cubicBezTo>
                <a:cubicBezTo>
                  <a:pt x="6064" y="1243817"/>
                  <a:pt x="167151" y="1170516"/>
                  <a:pt x="167151" y="1170516"/>
                </a:cubicBezTo>
                <a:cubicBezTo>
                  <a:pt x="-16545" y="1032372"/>
                  <a:pt x="412" y="705337"/>
                  <a:pt x="412" y="705337"/>
                </a:cubicBezTo>
                <a:cubicBezTo>
                  <a:pt x="49868" y="49153"/>
                  <a:pt x="549380" y="1666"/>
                  <a:pt x="673485" y="47"/>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56" name="Freeform 6">
            <a:extLst>
              <a:ext uri="{FF2B5EF4-FFF2-40B4-BE49-F238E27FC236}">
                <a16:creationId xmlns:a16="http://schemas.microsoft.com/office/drawing/2014/main" xmlns="" id="{9680D302-0C44-4BDD-8C82-EF865357DE67}"/>
              </a:ext>
            </a:extLst>
          </p:cNvPr>
          <p:cNvSpPr>
            <a:spLocks/>
          </p:cNvSpPr>
          <p:nvPr>
            <p:custDataLst>
              <p:tags r:id="rId8"/>
            </p:custDataLst>
          </p:nvPr>
        </p:nvSpPr>
        <p:spPr bwMode="auto">
          <a:xfrm>
            <a:off x="1368425" y="2281238"/>
            <a:ext cx="906463" cy="1971675"/>
          </a:xfrm>
          <a:custGeom>
            <a:avLst/>
            <a:gdLst>
              <a:gd name="T0" fmla="*/ 2147483646 w 321"/>
              <a:gd name="T1" fmla="*/ 2147483646 h 699"/>
              <a:gd name="T2" fmla="*/ 2147483646 w 321"/>
              <a:gd name="T3" fmla="*/ 2147483646 h 699"/>
              <a:gd name="T4" fmla="*/ 2147483646 w 321"/>
              <a:gd name="T5" fmla="*/ 2147483646 h 699"/>
              <a:gd name="T6" fmla="*/ 2147483646 w 321"/>
              <a:gd name="T7" fmla="*/ 2147483646 h 699"/>
              <a:gd name="T8" fmla="*/ 0 w 321"/>
              <a:gd name="T9" fmla="*/ 2147483646 h 699"/>
              <a:gd name="T10" fmla="*/ 0 w 321"/>
              <a:gd name="T11" fmla="*/ 2147483646 h 699"/>
              <a:gd name="T12" fmla="*/ 2147483646 w 321"/>
              <a:gd name="T13" fmla="*/ 0 h 699"/>
              <a:gd name="T14" fmla="*/ 2147483646 w 321"/>
              <a:gd name="T15" fmla="*/ 2147483646 h 699"/>
              <a:gd name="T16" fmla="*/ 2147483646 w 321"/>
              <a:gd name="T17" fmla="*/ 2147483646 h 699"/>
              <a:gd name="T18" fmla="*/ 2147483646 w 321"/>
              <a:gd name="T19" fmla="*/ 2147483646 h 699"/>
              <a:gd name="T20" fmla="*/ 2147483646 w 321"/>
              <a:gd name="T21" fmla="*/ 2147483646 h 699"/>
              <a:gd name="T22" fmla="*/ 2147483646 w 321"/>
              <a:gd name="T23" fmla="*/ 2147483646 h 699"/>
              <a:gd name="T24" fmla="*/ 2147483646 w 321"/>
              <a:gd name="T25" fmla="*/ 2147483646 h 699"/>
              <a:gd name="T26" fmla="*/ 0 w 321"/>
              <a:gd name="T27" fmla="*/ 2147483646 h 699"/>
              <a:gd name="T28" fmla="*/ 0 w 321"/>
              <a:gd name="T29" fmla="*/ 2147483646 h 699"/>
              <a:gd name="T30" fmla="*/ 2147483646 w 321"/>
              <a:gd name="T31" fmla="*/ 2147483646 h 699"/>
              <a:gd name="T32" fmla="*/ 2147483646 w 321"/>
              <a:gd name="T33" fmla="*/ 2147483646 h 699"/>
              <a:gd name="T34" fmla="*/ 2147483646 w 321"/>
              <a:gd name="T35" fmla="*/ 2147483646 h 699"/>
              <a:gd name="T36" fmla="*/ 2147483646 w 321"/>
              <a:gd name="T37" fmla="*/ 2147483646 h 699"/>
              <a:gd name="T38" fmla="*/ 2147483646 w 321"/>
              <a:gd name="T39" fmla="*/ 2147483646 h 699"/>
              <a:gd name="T40" fmla="*/ 2147483646 w 321"/>
              <a:gd name="T41" fmla="*/ 2147483646 h 699"/>
              <a:gd name="T42" fmla="*/ 2147483646 w 321"/>
              <a:gd name="T43" fmla="*/ 2147483646 h 699"/>
              <a:gd name="T44" fmla="*/ 2147483646 w 321"/>
              <a:gd name="T45" fmla="*/ 2147483646 h 699"/>
              <a:gd name="T46" fmla="*/ 2147483646 w 321"/>
              <a:gd name="T47" fmla="*/ 2147483646 h 699"/>
              <a:gd name="T48" fmla="*/ 2147483646 w 321"/>
              <a:gd name="T49" fmla="*/ 2147483646 h 699"/>
              <a:gd name="T50" fmla="*/ 2147483646 w 321"/>
              <a:gd name="T51" fmla="*/ 2147483646 h 6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1" h="699">
                <a:moveTo>
                  <a:pt x="213" y="176"/>
                </a:moveTo>
                <a:cubicBezTo>
                  <a:pt x="213" y="114"/>
                  <a:pt x="192" y="98"/>
                  <a:pt x="158" y="98"/>
                </a:cubicBezTo>
                <a:cubicBezTo>
                  <a:pt x="123" y="98"/>
                  <a:pt x="102" y="116"/>
                  <a:pt x="102" y="165"/>
                </a:cubicBezTo>
                <a:cubicBezTo>
                  <a:pt x="102" y="209"/>
                  <a:pt x="102" y="209"/>
                  <a:pt x="102" y="209"/>
                </a:cubicBezTo>
                <a:cubicBezTo>
                  <a:pt x="0" y="209"/>
                  <a:pt x="0" y="209"/>
                  <a:pt x="0" y="209"/>
                </a:cubicBezTo>
                <a:cubicBezTo>
                  <a:pt x="0" y="172"/>
                  <a:pt x="0" y="172"/>
                  <a:pt x="0" y="172"/>
                </a:cubicBezTo>
                <a:cubicBezTo>
                  <a:pt x="0" y="63"/>
                  <a:pt x="55" y="0"/>
                  <a:pt x="160" y="0"/>
                </a:cubicBezTo>
                <a:cubicBezTo>
                  <a:pt x="266" y="0"/>
                  <a:pt x="321" y="63"/>
                  <a:pt x="321" y="172"/>
                </a:cubicBezTo>
                <a:cubicBezTo>
                  <a:pt x="321" y="190"/>
                  <a:pt x="321" y="190"/>
                  <a:pt x="321" y="190"/>
                </a:cubicBezTo>
                <a:cubicBezTo>
                  <a:pt x="321" y="263"/>
                  <a:pt x="297" y="309"/>
                  <a:pt x="245" y="330"/>
                </a:cubicBezTo>
                <a:cubicBezTo>
                  <a:pt x="299" y="354"/>
                  <a:pt x="321" y="404"/>
                  <a:pt x="321" y="474"/>
                </a:cubicBezTo>
                <a:cubicBezTo>
                  <a:pt x="321" y="527"/>
                  <a:pt x="321" y="527"/>
                  <a:pt x="321" y="527"/>
                </a:cubicBezTo>
                <a:cubicBezTo>
                  <a:pt x="321" y="637"/>
                  <a:pt x="266" y="699"/>
                  <a:pt x="160" y="699"/>
                </a:cubicBezTo>
                <a:cubicBezTo>
                  <a:pt x="55" y="699"/>
                  <a:pt x="0" y="637"/>
                  <a:pt x="0" y="527"/>
                </a:cubicBezTo>
                <a:cubicBezTo>
                  <a:pt x="0" y="471"/>
                  <a:pt x="0" y="471"/>
                  <a:pt x="0" y="471"/>
                </a:cubicBezTo>
                <a:cubicBezTo>
                  <a:pt x="102" y="471"/>
                  <a:pt x="102" y="471"/>
                  <a:pt x="102" y="471"/>
                </a:cubicBezTo>
                <a:cubicBezTo>
                  <a:pt x="102" y="534"/>
                  <a:pt x="102" y="534"/>
                  <a:pt x="102" y="534"/>
                </a:cubicBezTo>
                <a:cubicBezTo>
                  <a:pt x="102" y="583"/>
                  <a:pt x="123" y="601"/>
                  <a:pt x="158" y="601"/>
                </a:cubicBezTo>
                <a:cubicBezTo>
                  <a:pt x="192" y="601"/>
                  <a:pt x="213" y="585"/>
                  <a:pt x="213" y="524"/>
                </a:cubicBezTo>
                <a:cubicBezTo>
                  <a:pt x="213" y="471"/>
                  <a:pt x="213" y="471"/>
                  <a:pt x="213" y="471"/>
                </a:cubicBezTo>
                <a:cubicBezTo>
                  <a:pt x="213" y="407"/>
                  <a:pt x="192" y="384"/>
                  <a:pt x="143" y="384"/>
                </a:cubicBezTo>
                <a:cubicBezTo>
                  <a:pt x="107" y="384"/>
                  <a:pt x="107" y="384"/>
                  <a:pt x="107" y="384"/>
                </a:cubicBezTo>
                <a:cubicBezTo>
                  <a:pt x="107" y="286"/>
                  <a:pt x="107" y="286"/>
                  <a:pt x="107" y="286"/>
                </a:cubicBezTo>
                <a:cubicBezTo>
                  <a:pt x="149" y="286"/>
                  <a:pt x="149" y="286"/>
                  <a:pt x="149" y="286"/>
                </a:cubicBezTo>
                <a:cubicBezTo>
                  <a:pt x="189" y="286"/>
                  <a:pt x="213" y="269"/>
                  <a:pt x="213" y="214"/>
                </a:cubicBezTo>
                <a:lnTo>
                  <a:pt x="213" y="1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ustDataLst>
      <p:tags r:id="rId1"/>
    </p:custDataLst>
    <p:extLst>
      <p:ext uri="{BB962C8B-B14F-4D97-AF65-F5344CB8AC3E}">
        <p14:creationId xmlns:p14="http://schemas.microsoft.com/office/powerpoint/2010/main" val="277457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19878"/>
            <a:ext cx="7725544" cy="1046855"/>
          </a:xfrm>
        </p:spPr>
        <p:txBody>
          <a:bodyPr/>
          <a:lstStyle/>
          <a:p>
            <a:pPr algn="l"/>
            <a:r>
              <a:rPr lang="zh-CN" altLang="en-US" dirty="0">
                <a:effectLst/>
                <a:latin typeface="+mn-lt"/>
                <a:ea typeface="+mn-ea"/>
                <a:cs typeface="+mn-ea"/>
                <a:sym typeface="+mn-lt"/>
              </a:rPr>
              <a:t>学习目标：</a:t>
            </a:r>
          </a:p>
        </p:txBody>
      </p:sp>
      <p:sp>
        <p:nvSpPr>
          <p:cNvPr id="3" name="内容占位符 2"/>
          <p:cNvSpPr>
            <a:spLocks noGrp="1"/>
          </p:cNvSpPr>
          <p:nvPr>
            <p:ph idx="1"/>
          </p:nvPr>
        </p:nvSpPr>
        <p:spPr>
          <a:xfrm>
            <a:off x="971600" y="1066733"/>
            <a:ext cx="7869560" cy="4234475"/>
          </a:xfrm>
        </p:spPr>
        <p:txBody>
          <a:bodyPr vert="horz">
            <a:noAutofit/>
          </a:bodyPr>
          <a:lstStyle/>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理解供应链合作伙伴关系的含义；</a:t>
            </a:r>
          </a:p>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理解供应链合作伙伴关系与传统企业间关系的区别；</a:t>
            </a:r>
          </a:p>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理解客户关系管理的含义；</a:t>
            </a:r>
          </a:p>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熟悉常见的供应链结构模型；</a:t>
            </a:r>
          </a:p>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熟悉供应链设计的内容；</a:t>
            </a:r>
          </a:p>
          <a:p>
            <a:pPr marL="324000" indent="-432000">
              <a:lnSpc>
                <a:spcPct val="170000"/>
              </a:lnSpc>
              <a:buClrTx/>
              <a:buSzPct val="100000"/>
              <a:buFont typeface="Wingdings" panose="05000000000000000000" pitchFamily="2" charset="2"/>
              <a:buChar char="l"/>
            </a:pPr>
            <a:r>
              <a:rPr lang="zh-CN" altLang="zh-CN" sz="2400" dirty="0">
                <a:solidFill>
                  <a:schemeClr val="tx1">
                    <a:lumMod val="50000"/>
                  </a:schemeClr>
                </a:solidFill>
                <a:cs typeface="+mn-ea"/>
                <a:sym typeface="+mn-lt"/>
              </a:rPr>
              <a:t>熟悉供应链设计的原则；</a:t>
            </a:r>
          </a:p>
        </p:txBody>
      </p:sp>
    </p:spTree>
    <p:extLst>
      <p:ext uri="{BB962C8B-B14F-4D97-AF65-F5344CB8AC3E}">
        <p14:creationId xmlns:p14="http://schemas.microsoft.com/office/powerpoint/2010/main" val="22188218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x-none" altLang="zh-CN" dirty="0"/>
              <a:t>3.3.1供应链合作伙伴关系</a:t>
            </a:r>
            <a:endParaRPr lang="zh-CN" altLang="en-US" dirty="0"/>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1133475"/>
            <a:ext cx="8139644" cy="590354"/>
          </a:xfrm>
          <a:noFill/>
        </p:spPr>
        <p:txBody>
          <a:bodyPr wrap="square" rtlCol="0">
            <a:spAutoFit/>
          </a:bodyPr>
          <a:lstStyle/>
          <a:p>
            <a:pPr marL="0" indent="0" algn="l" defTabSz="914400">
              <a:lnSpc>
                <a:spcPct val="130000"/>
              </a:lnSpc>
              <a:buNone/>
            </a:pPr>
            <a:r>
              <a:rPr lang="en-US" altLang="zh-CN" sz="2800" b="1" dirty="0">
                <a:solidFill>
                  <a:schemeClr val="tx1"/>
                </a:solidFill>
                <a:latin typeface="Arial" panose="020B0604020202020204" pitchFamily="34" charset="0"/>
                <a:ea typeface="黑体" panose="02010609060101010101" pitchFamily="49" charset="-122"/>
              </a:rPr>
              <a:t>1</a:t>
            </a:r>
            <a:r>
              <a:rPr lang="zh-CN" altLang="zh-CN" sz="2800" b="1" dirty="0">
                <a:solidFill>
                  <a:schemeClr val="tx1"/>
                </a:solidFill>
                <a:latin typeface="Arial" panose="020B0604020202020204" pitchFamily="34" charset="0"/>
                <a:ea typeface="黑体" panose="02010609060101010101" pitchFamily="49" charset="-122"/>
              </a:rPr>
              <a:t>）企业关系的演变</a:t>
            </a:r>
          </a:p>
        </p:txBody>
      </p:sp>
      <p:grpSp>
        <p:nvGrpSpPr>
          <p:cNvPr id="4" name="画布 250">
            <a:extLst>
              <a:ext uri="{FF2B5EF4-FFF2-40B4-BE49-F238E27FC236}">
                <a16:creationId xmlns:a16="http://schemas.microsoft.com/office/drawing/2014/main" xmlns="" id="{83E88A00-E616-43D7-B274-8F4302AFE823}"/>
              </a:ext>
            </a:extLst>
          </p:cNvPr>
          <p:cNvGrpSpPr/>
          <p:nvPr/>
        </p:nvGrpSpPr>
        <p:grpSpPr>
          <a:xfrm>
            <a:off x="939960" y="1992355"/>
            <a:ext cx="7828334" cy="4248472"/>
            <a:chOff x="0" y="0"/>
            <a:chExt cx="4952365" cy="2323413"/>
          </a:xfrm>
        </p:grpSpPr>
        <p:sp>
          <p:nvSpPr>
            <p:cNvPr id="5" name="矩形 4">
              <a:extLst>
                <a:ext uri="{FF2B5EF4-FFF2-40B4-BE49-F238E27FC236}">
                  <a16:creationId xmlns:a16="http://schemas.microsoft.com/office/drawing/2014/main" xmlns="" id="{F2161AA9-2599-48B0-BF39-2D478E53806D}"/>
                </a:ext>
              </a:extLst>
            </p:cNvPr>
            <p:cNvSpPr/>
            <p:nvPr/>
          </p:nvSpPr>
          <p:spPr>
            <a:xfrm>
              <a:off x="0" y="0"/>
              <a:ext cx="4952365" cy="2322830"/>
            </a:xfrm>
            <a:prstGeom prst="rect">
              <a:avLst/>
            </a:prstGeom>
          </p:spPr>
          <p:txBody>
            <a:bodyPr/>
            <a:lstStyle/>
            <a:p>
              <a:endParaRPr lang="zh-CN" altLang="en-US"/>
            </a:p>
          </p:txBody>
        </p:sp>
        <p:sp>
          <p:nvSpPr>
            <p:cNvPr id="6" name="椭圆 5">
              <a:extLst>
                <a:ext uri="{FF2B5EF4-FFF2-40B4-BE49-F238E27FC236}">
                  <a16:creationId xmlns:a16="http://schemas.microsoft.com/office/drawing/2014/main" xmlns="" id="{05CDFD70-1779-4FD1-96B8-5CB86B5E417B}"/>
                </a:ext>
              </a:extLst>
            </p:cNvPr>
            <p:cNvSpPr/>
            <p:nvPr/>
          </p:nvSpPr>
          <p:spPr>
            <a:xfrm>
              <a:off x="463222" y="1371888"/>
              <a:ext cx="1468415" cy="49530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传统的企业关系</a:t>
              </a:r>
            </a:p>
          </p:txBody>
        </p:sp>
        <p:sp>
          <p:nvSpPr>
            <p:cNvPr id="7" name="矩形 6">
              <a:extLst>
                <a:ext uri="{FF2B5EF4-FFF2-40B4-BE49-F238E27FC236}">
                  <a16:creationId xmlns:a16="http://schemas.microsoft.com/office/drawing/2014/main" xmlns="" id="{95954D0C-73D9-4EDE-82F0-DE5374F33600}"/>
                </a:ext>
              </a:extLst>
            </p:cNvPr>
            <p:cNvSpPr/>
            <p:nvPr/>
          </p:nvSpPr>
          <p:spPr>
            <a:xfrm>
              <a:off x="558801" y="1003588"/>
              <a:ext cx="1282699"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技术与管理创新</a:t>
              </a:r>
            </a:p>
          </p:txBody>
        </p:sp>
        <p:sp>
          <p:nvSpPr>
            <p:cNvPr id="8" name="椭圆 7">
              <a:extLst>
                <a:ext uri="{FF2B5EF4-FFF2-40B4-BE49-F238E27FC236}">
                  <a16:creationId xmlns:a16="http://schemas.microsoft.com/office/drawing/2014/main" xmlns="" id="{3FB65160-B108-4124-8BB7-A2381AC6DC5B}"/>
                </a:ext>
              </a:extLst>
            </p:cNvPr>
            <p:cNvSpPr/>
            <p:nvPr/>
          </p:nvSpPr>
          <p:spPr>
            <a:xfrm>
              <a:off x="1962150" y="920063"/>
              <a:ext cx="1468415" cy="49530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物流同步关系</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9" name="矩形 8">
              <a:extLst>
                <a:ext uri="{FF2B5EF4-FFF2-40B4-BE49-F238E27FC236}">
                  <a16:creationId xmlns:a16="http://schemas.microsoft.com/office/drawing/2014/main" xmlns="" id="{03607479-7A2A-441E-8982-D3CDA0FD6016}"/>
                </a:ext>
              </a:extLst>
            </p:cNvPr>
            <p:cNvSpPr/>
            <p:nvPr/>
          </p:nvSpPr>
          <p:spPr>
            <a:xfrm>
              <a:off x="2057695" y="551763"/>
              <a:ext cx="1282065"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制造创新与技术研发</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0" name="椭圆 9">
              <a:extLst>
                <a:ext uri="{FF2B5EF4-FFF2-40B4-BE49-F238E27FC236}">
                  <a16:creationId xmlns:a16="http://schemas.microsoft.com/office/drawing/2014/main" xmlns="" id="{4CB6C39E-7D99-4DCB-B622-69A90F95059B}"/>
                </a:ext>
              </a:extLst>
            </p:cNvPr>
            <p:cNvSpPr/>
            <p:nvPr/>
          </p:nvSpPr>
          <p:spPr>
            <a:xfrm>
              <a:off x="3441700" y="404738"/>
              <a:ext cx="1468415" cy="495300"/>
            </a:xfrm>
            <a:prstGeom prst="ellipse">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合作伙伴关系</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1" name="矩形 10">
              <a:extLst>
                <a:ext uri="{FF2B5EF4-FFF2-40B4-BE49-F238E27FC236}">
                  <a16:creationId xmlns:a16="http://schemas.microsoft.com/office/drawing/2014/main" xmlns="" id="{9AC6D718-2010-42B0-ACEA-086FBE100DCA}"/>
                </a:ext>
              </a:extLst>
            </p:cNvPr>
            <p:cNvSpPr/>
            <p:nvPr/>
          </p:nvSpPr>
          <p:spPr>
            <a:xfrm>
              <a:off x="3537245" y="36438"/>
              <a:ext cx="1282065"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战略协作</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2" name="矩形 11">
              <a:extLst>
                <a:ext uri="{FF2B5EF4-FFF2-40B4-BE49-F238E27FC236}">
                  <a16:creationId xmlns:a16="http://schemas.microsoft.com/office/drawing/2014/main" xmlns="" id="{3DE7E2A6-F3AD-4CF6-B5AC-8EE247AD80AC}"/>
                </a:ext>
              </a:extLst>
            </p:cNvPr>
            <p:cNvSpPr/>
            <p:nvPr/>
          </p:nvSpPr>
          <p:spPr>
            <a:xfrm>
              <a:off x="540385" y="161238"/>
              <a:ext cx="1376680"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对变化响应的压力</a:t>
              </a:r>
              <a:endParaRPr kumimoji="0" lang="zh-CN" altLang="en-US" sz="2000" b="1" i="0" u="none" strike="noStrike" kern="1200" cap="none" spc="0" normalizeH="0" baseline="0" noProof="0" dirty="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cxnSp>
          <p:nvCxnSpPr>
            <p:cNvPr id="13" name="直接箭头连接符 12">
              <a:extLst>
                <a:ext uri="{FF2B5EF4-FFF2-40B4-BE49-F238E27FC236}">
                  <a16:creationId xmlns:a16="http://schemas.microsoft.com/office/drawing/2014/main" xmlns="" id="{76F55064-3E37-468F-AC6B-57879F53D56B}"/>
                </a:ext>
              </a:extLst>
            </p:cNvPr>
            <p:cNvCxnSpPr/>
            <p:nvPr/>
          </p:nvCxnSpPr>
          <p:spPr>
            <a:xfrm flipV="1">
              <a:off x="616584" y="432088"/>
              <a:ext cx="1193800" cy="6350"/>
            </a:xfrm>
            <a:prstGeom prst="straightConnector1">
              <a:avLst/>
            </a:prstGeom>
            <a:noFill/>
            <a:ln w="6350" cap="flat" cmpd="sng" algn="ctr">
              <a:solidFill>
                <a:sysClr val="windowText" lastClr="000000"/>
              </a:solidFill>
              <a:prstDash val="solid"/>
              <a:miter lim="800000"/>
              <a:tailEnd type="triangle"/>
            </a:ln>
            <a:effectLst/>
          </p:spPr>
        </p:cxnSp>
        <p:sp>
          <p:nvSpPr>
            <p:cNvPr id="14" name="矩形 13">
              <a:extLst>
                <a:ext uri="{FF2B5EF4-FFF2-40B4-BE49-F238E27FC236}">
                  <a16:creationId xmlns:a16="http://schemas.microsoft.com/office/drawing/2014/main" xmlns="" id="{3192F4FC-7DD7-4CDB-A66C-604D76C31545}"/>
                </a:ext>
              </a:extLst>
            </p:cNvPr>
            <p:cNvSpPr/>
            <p:nvPr/>
          </p:nvSpPr>
          <p:spPr>
            <a:xfrm>
              <a:off x="577850" y="1939238"/>
              <a:ext cx="1282065"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1960-1970</a:t>
              </a: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年</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5" name="矩形 14">
              <a:extLst>
                <a:ext uri="{FF2B5EF4-FFF2-40B4-BE49-F238E27FC236}">
                  <a16:creationId xmlns:a16="http://schemas.microsoft.com/office/drawing/2014/main" xmlns="" id="{EF24D9AF-74C0-4DEF-AEBF-0E9B0581262F}"/>
                </a:ext>
              </a:extLst>
            </p:cNvPr>
            <p:cNvSpPr/>
            <p:nvPr/>
          </p:nvSpPr>
          <p:spPr>
            <a:xfrm>
              <a:off x="2186600" y="1961463"/>
              <a:ext cx="1282065"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1970-1980</a:t>
              </a: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年</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6" name="矩形 15">
              <a:extLst>
                <a:ext uri="{FF2B5EF4-FFF2-40B4-BE49-F238E27FC236}">
                  <a16:creationId xmlns:a16="http://schemas.microsoft.com/office/drawing/2014/main" xmlns="" id="{8ECE13E1-B867-4870-A4F6-B2FC0359076B}"/>
                </a:ext>
              </a:extLst>
            </p:cNvPr>
            <p:cNvSpPr/>
            <p:nvPr/>
          </p:nvSpPr>
          <p:spPr>
            <a:xfrm>
              <a:off x="3634400" y="1926538"/>
              <a:ext cx="1282065" cy="361950"/>
            </a:xfrm>
            <a:prstGeom prst="rect">
              <a:avLst/>
            </a:prstGeom>
            <a:noFill/>
            <a:ln w="12700" cap="flat" cmpd="sng" algn="ctr">
              <a:noFill/>
              <a:prstDash val="solid"/>
              <a:miter lim="800000"/>
            </a:ln>
            <a:effectLst/>
          </p:spPr>
          <p:txBody>
            <a:bodyPr rot="0" spcFirstLastPara="0" vert="horz" wrap="square" lIns="0" tIns="36000" rIns="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1990</a:t>
              </a:r>
              <a:r>
                <a:rPr kumimoji="0" lang="zh-CN" altLang="en-US" sz="2000" b="1" i="0" u="none" strike="noStrike" kern="100" cap="none" spc="0" normalizeH="0" baseline="0" noProof="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年至今</a:t>
              </a:r>
              <a:endParaRPr kumimoji="0" lang="zh-CN" altLang="en-US" sz="2000" b="1" i="0" u="none" strike="noStrike" kern="1200" cap="none" spc="0" normalizeH="0" baseline="0" noProof="0">
                <a:ln>
                  <a:noFill/>
                </a:ln>
                <a:solidFill>
                  <a:srgbClr val="47494B"/>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7" name="文本框 313">
              <a:extLst>
                <a:ext uri="{FF2B5EF4-FFF2-40B4-BE49-F238E27FC236}">
                  <a16:creationId xmlns:a16="http://schemas.microsoft.com/office/drawing/2014/main" xmlns="" id="{24954EE7-20E3-4FCF-95B3-A93733DF5B92}"/>
                </a:ext>
              </a:extLst>
            </p:cNvPr>
            <p:cNvSpPr txBox="1"/>
            <p:nvPr/>
          </p:nvSpPr>
          <p:spPr>
            <a:xfrm>
              <a:off x="19050" y="80785"/>
              <a:ext cx="273050" cy="2148066"/>
            </a:xfrm>
            <a:prstGeom prst="rect">
              <a:avLst/>
            </a:prstGeom>
            <a:noFill/>
            <a:ln w="6350">
              <a:noFill/>
            </a:ln>
          </p:spPr>
          <p:txBody>
            <a:bodyPr rot="0" spcFirstLastPara="0" vert="eaVert" wrap="square" lIns="0" tIns="0" rIns="0" bIns="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47494B"/>
                  </a:solidFill>
                  <a:effectLst/>
                  <a:uLnTx/>
                  <a:uFillTx/>
                  <a:latin typeface="Times New Roman" panose="02020603050405020304" pitchFamily="18" charset="0"/>
                  <a:ea typeface="宋体" panose="02010600030101010101" pitchFamily="2" charset="-122"/>
                  <a:cs typeface="宋体" panose="02010600030101010101" pitchFamily="2" charset="-122"/>
                </a:rPr>
                <a:t>与供应链企业集成度（合作紧密性）</a:t>
              </a:r>
            </a:p>
          </p:txBody>
        </p:sp>
        <p:cxnSp>
          <p:nvCxnSpPr>
            <p:cNvPr id="18" name="直接箭头连接符 17">
              <a:extLst>
                <a:ext uri="{FF2B5EF4-FFF2-40B4-BE49-F238E27FC236}">
                  <a16:creationId xmlns:a16="http://schemas.microsoft.com/office/drawing/2014/main" xmlns="" id="{B86D969B-F4E1-438E-AE2D-B144D8E801E0}"/>
                </a:ext>
              </a:extLst>
            </p:cNvPr>
            <p:cNvCxnSpPr/>
            <p:nvPr/>
          </p:nvCxnSpPr>
          <p:spPr>
            <a:xfrm flipV="1">
              <a:off x="412750" y="1954039"/>
              <a:ext cx="4470400" cy="25400"/>
            </a:xfrm>
            <a:prstGeom prst="straightConnector1">
              <a:avLst/>
            </a:prstGeom>
            <a:noFill/>
            <a:ln w="6350" cap="flat" cmpd="sng" algn="ctr">
              <a:solidFill>
                <a:sysClr val="windowText" lastClr="000000"/>
              </a:solidFill>
              <a:prstDash val="solid"/>
              <a:miter lim="800000"/>
              <a:tailEnd type="triangle"/>
            </a:ln>
            <a:effectLst/>
          </p:spPr>
        </p:cxnSp>
        <p:cxnSp>
          <p:nvCxnSpPr>
            <p:cNvPr id="19" name="直接箭头连接符 18">
              <a:extLst>
                <a:ext uri="{FF2B5EF4-FFF2-40B4-BE49-F238E27FC236}">
                  <a16:creationId xmlns:a16="http://schemas.microsoft.com/office/drawing/2014/main" xmlns="" id="{341D2F21-FA55-4717-A3E0-04CB6DA17302}"/>
                </a:ext>
              </a:extLst>
            </p:cNvPr>
            <p:cNvCxnSpPr/>
            <p:nvPr/>
          </p:nvCxnSpPr>
          <p:spPr>
            <a:xfrm flipV="1">
              <a:off x="406400" y="80785"/>
              <a:ext cx="6350" cy="1911350"/>
            </a:xfrm>
            <a:prstGeom prst="straightConnector1">
              <a:avLst/>
            </a:prstGeom>
            <a:noFill/>
            <a:ln w="6350" cap="flat" cmpd="sng" algn="ctr">
              <a:solidFill>
                <a:sysClr val="windowText" lastClr="000000"/>
              </a:solidFill>
              <a:prstDash val="solid"/>
              <a:miter lim="800000"/>
              <a:tailEnd type="triangle"/>
            </a:ln>
            <a:effectLst/>
          </p:spPr>
        </p:cxnSp>
      </p:grpSp>
    </p:spTree>
    <p:extLst>
      <p:ext uri="{BB962C8B-B14F-4D97-AF65-F5344CB8AC3E}">
        <p14:creationId xmlns:p14="http://schemas.microsoft.com/office/powerpoint/2010/main" val="21863841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x-none" altLang="zh-CN" dirty="0"/>
              <a:t>3.3.1供应链合作伙伴关系</a:t>
            </a:r>
            <a:endParaRPr lang="zh-CN" altLang="en-US" dirty="0"/>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944720"/>
            <a:ext cx="8263830" cy="4764959"/>
          </a:xfrm>
          <a:noFill/>
        </p:spPr>
        <p:txBody>
          <a:bodyPr wrap="square" rtlCol="0">
            <a:spAutoFit/>
          </a:bodyPr>
          <a:lstStyle/>
          <a:p>
            <a:pPr marL="0" indent="0" algn="l" defTabSz="914400">
              <a:lnSpc>
                <a:spcPct val="130000"/>
              </a:lnSpc>
              <a:spcAft>
                <a:spcPts val="1800"/>
              </a:spcAft>
              <a:buNone/>
            </a:pPr>
            <a:r>
              <a:rPr lang="en-US" altLang="zh-CN" b="1" dirty="0">
                <a:solidFill>
                  <a:schemeClr val="tx1"/>
                </a:solidFill>
                <a:latin typeface="Arial" panose="020B0604020202020204" pitchFamily="34" charset="0"/>
                <a:ea typeface="黑体" panose="02010609060101010101" pitchFamily="49" charset="-122"/>
              </a:rPr>
              <a:t>2</a:t>
            </a:r>
            <a:r>
              <a:rPr lang="zh-CN" altLang="en-US" b="1" dirty="0">
                <a:solidFill>
                  <a:schemeClr val="tx1"/>
                </a:solidFill>
                <a:latin typeface="Arial" panose="020B0604020202020204" pitchFamily="34" charset="0"/>
                <a:ea typeface="黑体" panose="02010609060101010101" pitchFamily="49" charset="-122"/>
              </a:rPr>
              <a:t>）供应链合作伙伴关系的含义</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200"/>
              </a:spcAft>
              <a:buNone/>
            </a:pPr>
            <a:r>
              <a:rPr lang="zh-CN" altLang="en-US" b="1" dirty="0">
                <a:solidFill>
                  <a:srgbClr val="046FB6"/>
                </a:solidFill>
                <a:latin typeface="Arial" panose="020B0604020202020204" pitchFamily="34" charset="0"/>
                <a:ea typeface="黑体" panose="02010609060101010101" pitchFamily="49" charset="-122"/>
              </a:rPr>
              <a:t>狭义的定义：</a:t>
            </a:r>
            <a:r>
              <a:rPr lang="zh-CN" altLang="en-US" b="1" dirty="0">
                <a:solidFill>
                  <a:schemeClr val="tx1"/>
                </a:solidFill>
                <a:latin typeface="Arial" panose="020B0604020202020204" pitchFamily="34" charset="0"/>
                <a:ea typeface="黑体" panose="02010609060101010101" pitchFamily="49" charset="-122"/>
              </a:rPr>
              <a:t>供应商与制造商之间，在一定时期内的共享信息、共担风险、共同获利的协议关系。</a:t>
            </a:r>
          </a:p>
          <a:p>
            <a:pPr marL="0" indent="0" algn="l" defTabSz="914400">
              <a:lnSpc>
                <a:spcPct val="130000"/>
              </a:lnSpc>
              <a:spcAft>
                <a:spcPts val="1200"/>
              </a:spcAft>
              <a:buNone/>
            </a:pPr>
            <a:r>
              <a:rPr lang="zh-CN" altLang="en-US" b="1" dirty="0">
                <a:solidFill>
                  <a:srgbClr val="046FB6"/>
                </a:solidFill>
                <a:latin typeface="Arial" panose="020B0604020202020204" pitchFamily="34" charset="0"/>
                <a:ea typeface="黑体" panose="02010609060101010101" pitchFamily="49" charset="-122"/>
              </a:rPr>
              <a:t>广义的定义：</a:t>
            </a:r>
            <a:r>
              <a:rPr lang="zh-CN" altLang="en-US" b="1" dirty="0">
                <a:solidFill>
                  <a:schemeClr val="tx1"/>
                </a:solidFill>
                <a:latin typeface="Arial" panose="020B0604020202020204" pitchFamily="34" charset="0"/>
                <a:ea typeface="黑体" panose="02010609060101010101" pitchFamily="49" charset="-122"/>
              </a:rPr>
              <a:t>在供应链内部两个或两个以上独立的成员之间形成的一种协调关系，以保证实现某个特定的目标或效益。</a:t>
            </a:r>
          </a:p>
          <a:p>
            <a:pPr marL="0" indent="0" algn="l" defTabSz="914400">
              <a:lnSpc>
                <a:spcPct val="130000"/>
              </a:lnSpc>
              <a:spcAft>
                <a:spcPts val="1200"/>
              </a:spcAft>
              <a:buNone/>
            </a:pPr>
            <a:r>
              <a:rPr lang="zh-CN" altLang="en-US" b="1" dirty="0">
                <a:solidFill>
                  <a:srgbClr val="046FB6"/>
                </a:solidFill>
                <a:latin typeface="Arial" panose="020B0604020202020204" pitchFamily="34" charset="0"/>
                <a:ea typeface="黑体" panose="02010609060101010101" pitchFamily="49" charset="-122"/>
              </a:rPr>
              <a:t>本书的定义：</a:t>
            </a:r>
            <a:r>
              <a:rPr lang="zh-CN" altLang="en-US" b="1" dirty="0">
                <a:solidFill>
                  <a:schemeClr val="tx1"/>
                </a:solidFill>
                <a:latin typeface="Arial" panose="020B0604020202020204" pitchFamily="34" charset="0"/>
                <a:ea typeface="黑体" panose="02010609060101010101" pitchFamily="49" charset="-122"/>
              </a:rPr>
              <a:t>供应链成员（供应商、制造商、分销商、零售商等）之间在一定时期内共享信息、共担风险、共同获利的协议关系。</a:t>
            </a:r>
            <a:endParaRPr lang="zh-CN" altLang="zh-CN" b="1" dirty="0">
              <a:solidFill>
                <a:schemeClr val="tx1"/>
              </a:solidFill>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15967955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F5648A-C2A8-4FDB-BB92-1AD4CDB3783F}"/>
              </a:ext>
            </a:extLst>
          </p:cNvPr>
          <p:cNvSpPr>
            <a:spLocks noGrp="1"/>
          </p:cNvSpPr>
          <p:nvPr>
            <p:ph type="title"/>
          </p:nvPr>
        </p:nvSpPr>
        <p:spPr/>
        <p:txBody>
          <a:bodyPr>
            <a:normAutofit/>
          </a:bodyPr>
          <a:lstStyle/>
          <a:p>
            <a:pPr defTabSz="914400">
              <a:lnSpc>
                <a:spcPct val="130000"/>
              </a:lnSpc>
              <a:spcBef>
                <a:spcPts val="900"/>
              </a:spcBef>
              <a:spcAft>
                <a:spcPts val="1800"/>
              </a:spcAft>
              <a:buClr>
                <a:schemeClr val="accent1"/>
              </a:buClr>
              <a:buSzPct val="50000"/>
            </a:pPr>
            <a:r>
              <a:rPr lang="en-US" altLang="zh-CN" sz="2400" dirty="0">
                <a:solidFill>
                  <a:schemeClr val="tx1"/>
                </a:solidFill>
                <a:latin typeface="Arial" panose="020B0604020202020204" pitchFamily="34" charset="0"/>
                <a:ea typeface="黑体" panose="02010609060101010101" pitchFamily="49" charset="-122"/>
                <a:cs typeface="+mn-cs"/>
              </a:rPr>
              <a:t>3</a:t>
            </a:r>
            <a:r>
              <a:rPr lang="zh-CN" altLang="en-US" sz="2400" dirty="0">
                <a:solidFill>
                  <a:schemeClr val="tx1"/>
                </a:solidFill>
                <a:latin typeface="Arial" panose="020B0604020202020204" pitchFamily="34" charset="0"/>
                <a:ea typeface="黑体" panose="02010609060101010101" pitchFamily="49" charset="-122"/>
                <a:cs typeface="+mn-cs"/>
              </a:rPr>
              <a:t>）供应链合作伙伴关系与传统企业间关系的比较</a:t>
            </a:r>
          </a:p>
        </p:txBody>
      </p:sp>
      <p:graphicFrame>
        <p:nvGraphicFramePr>
          <p:cNvPr id="4" name="表格 3">
            <a:extLst>
              <a:ext uri="{FF2B5EF4-FFF2-40B4-BE49-F238E27FC236}">
                <a16:creationId xmlns:a16="http://schemas.microsoft.com/office/drawing/2014/main" xmlns="" id="{B8D11924-990E-4AA1-A8DA-635258FE3818}"/>
              </a:ext>
            </a:extLst>
          </p:cNvPr>
          <p:cNvGraphicFramePr>
            <a:graphicFrameLocks noGrp="1"/>
          </p:cNvGraphicFramePr>
          <p:nvPr>
            <p:extLst>
              <p:ext uri="{D42A27DB-BD31-4B8C-83A1-F6EECF244321}">
                <p14:modId xmlns:p14="http://schemas.microsoft.com/office/powerpoint/2010/main" val="799981366"/>
              </p:ext>
            </p:extLst>
          </p:nvPr>
        </p:nvGraphicFramePr>
        <p:xfrm>
          <a:off x="971600" y="850652"/>
          <a:ext cx="7783476" cy="6014720"/>
        </p:xfrm>
        <a:graphic>
          <a:graphicData uri="http://schemas.openxmlformats.org/drawingml/2006/table">
            <a:tbl>
              <a:tblPr firstRow="1" bandRow="1">
                <a:tableStyleId>{5940675A-B579-460E-94D1-54222C63F5DA}</a:tableStyleId>
              </a:tblPr>
              <a:tblGrid>
                <a:gridCol w="2594492">
                  <a:extLst>
                    <a:ext uri="{9D8B030D-6E8A-4147-A177-3AD203B41FA5}">
                      <a16:colId xmlns:a16="http://schemas.microsoft.com/office/drawing/2014/main" xmlns="" val="3342881497"/>
                    </a:ext>
                  </a:extLst>
                </a:gridCol>
                <a:gridCol w="2212955">
                  <a:extLst>
                    <a:ext uri="{9D8B030D-6E8A-4147-A177-3AD203B41FA5}">
                      <a16:colId xmlns:a16="http://schemas.microsoft.com/office/drawing/2014/main" xmlns="" val="3260485870"/>
                    </a:ext>
                  </a:extLst>
                </a:gridCol>
                <a:gridCol w="2976029">
                  <a:extLst>
                    <a:ext uri="{9D8B030D-6E8A-4147-A177-3AD203B41FA5}">
                      <a16:colId xmlns:a16="http://schemas.microsoft.com/office/drawing/2014/main" xmlns="" val="3091963408"/>
                    </a:ext>
                  </a:extLst>
                </a:gridCol>
              </a:tblGrid>
              <a:tr h="370840">
                <a:tc>
                  <a:txBody>
                    <a:bodyPr/>
                    <a:lstStyle/>
                    <a:p>
                      <a:pPr algn="just">
                        <a:spcAft>
                          <a:spcPts val="0"/>
                        </a:spcAft>
                      </a:pPr>
                      <a:r>
                        <a:rPr lang="zh-CN" sz="2000" kern="100" dirty="0">
                          <a:effectLst/>
                          <a:latin typeface="Times New Roman" panose="02020603050405020304" pitchFamily="18" charset="0"/>
                          <a:ea typeface="宋体" panose="02010600030101010101" pitchFamily="2" charset="-122"/>
                        </a:rPr>
                        <a:t>比较项目</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传统供应商关系</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供应链合作关系</a:t>
                      </a:r>
                    </a:p>
                  </a:txBody>
                  <a:tcPr marL="68580" marR="68580" marT="0" marB="0"/>
                </a:tc>
                <a:extLst>
                  <a:ext uri="{0D108BD9-81ED-4DB2-BD59-A6C34878D82A}">
                    <a16:rowId xmlns:a16="http://schemas.microsoft.com/office/drawing/2014/main" xmlns="" val="543881544"/>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相互交换的主体</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物料</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物料、服务</a:t>
                      </a:r>
                    </a:p>
                  </a:txBody>
                  <a:tcPr marL="68580" marR="68580" marT="0" marB="0"/>
                </a:tc>
                <a:extLst>
                  <a:ext uri="{0D108BD9-81ED-4DB2-BD59-A6C34878D82A}">
                    <a16:rowId xmlns:a16="http://schemas.microsoft.com/office/drawing/2014/main" xmlns="" val="1270019015"/>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供应商选择标准</a:t>
                      </a:r>
                    </a:p>
                  </a:txBody>
                  <a:tcPr marL="68580" marR="68580" marT="0" marB="0"/>
                </a:tc>
                <a:tc>
                  <a:txBody>
                    <a:bodyPr/>
                    <a:lstStyle/>
                    <a:p>
                      <a:pPr algn="just">
                        <a:spcAft>
                          <a:spcPts val="0"/>
                        </a:spcAft>
                      </a:pPr>
                      <a:r>
                        <a:rPr lang="zh-CN" sz="2000" kern="100" dirty="0">
                          <a:effectLst/>
                          <a:latin typeface="Times New Roman" panose="02020603050405020304" pitchFamily="18" charset="0"/>
                          <a:ea typeface="宋体" panose="02010600030101010101" pitchFamily="2" charset="-122"/>
                        </a:rPr>
                        <a:t>强调低价格</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多个标准并行考虑（交货期、质量和可靠性等）</a:t>
                      </a:r>
                    </a:p>
                  </a:txBody>
                  <a:tcPr marL="68580" marR="68580" marT="0" marB="0"/>
                </a:tc>
                <a:extLst>
                  <a:ext uri="{0D108BD9-81ED-4DB2-BD59-A6C34878D82A}">
                    <a16:rowId xmlns:a16="http://schemas.microsoft.com/office/drawing/2014/main" xmlns="" val="469895054"/>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稳定性</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变化频繁</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长期、稳定、紧密合作</a:t>
                      </a:r>
                    </a:p>
                  </a:txBody>
                  <a:tcPr marL="68580" marR="68580" marT="0" marB="0"/>
                </a:tc>
                <a:extLst>
                  <a:ext uri="{0D108BD9-81ED-4DB2-BD59-A6C34878D82A}">
                    <a16:rowId xmlns:a16="http://schemas.microsoft.com/office/drawing/2014/main" xmlns="" val="2387497137"/>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合同性质</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单一、短期</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侧重长期战略合同</a:t>
                      </a:r>
                    </a:p>
                  </a:txBody>
                  <a:tcPr marL="68580" marR="68580" marT="0" marB="0"/>
                </a:tc>
                <a:extLst>
                  <a:ext uri="{0D108BD9-81ED-4DB2-BD59-A6C34878D82A}">
                    <a16:rowId xmlns:a16="http://schemas.microsoft.com/office/drawing/2014/main" xmlns="" val="3582497989"/>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供应批量</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小</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大</a:t>
                      </a:r>
                    </a:p>
                  </a:txBody>
                  <a:tcPr marL="68580" marR="68580" marT="0" marB="0"/>
                </a:tc>
                <a:extLst>
                  <a:ext uri="{0D108BD9-81ED-4DB2-BD59-A6C34878D82A}">
                    <a16:rowId xmlns:a16="http://schemas.microsoft.com/office/drawing/2014/main" xmlns="" val="1846575358"/>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供应商数量</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很多</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少（少而精、可以长期紧密地合作）</a:t>
                      </a:r>
                    </a:p>
                  </a:txBody>
                  <a:tcPr marL="68580" marR="68580" marT="0" marB="0"/>
                </a:tc>
                <a:extLst>
                  <a:ext uri="{0D108BD9-81ED-4DB2-BD59-A6C34878D82A}">
                    <a16:rowId xmlns:a16="http://schemas.microsoft.com/office/drawing/2014/main" xmlns="" val="1911415964"/>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供应商规模</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可能很小</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大</a:t>
                      </a:r>
                    </a:p>
                  </a:txBody>
                  <a:tcPr marL="68580" marR="68580" marT="0" marB="0"/>
                </a:tc>
                <a:extLst>
                  <a:ext uri="{0D108BD9-81ED-4DB2-BD59-A6C34878D82A}">
                    <a16:rowId xmlns:a16="http://schemas.microsoft.com/office/drawing/2014/main" xmlns="" val="2320049294"/>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供应商的定位</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当地</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国内和国外</a:t>
                      </a:r>
                    </a:p>
                  </a:txBody>
                  <a:tcPr marL="68580" marR="68580" marT="0" marB="0"/>
                </a:tc>
                <a:extLst>
                  <a:ext uri="{0D108BD9-81ED-4DB2-BD59-A6C34878D82A}">
                    <a16:rowId xmlns:a16="http://schemas.microsoft.com/office/drawing/2014/main" xmlns="" val="3301494161"/>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信息交流</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信息专有</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信息共享（电子化连接、共享各种信息）</a:t>
                      </a:r>
                    </a:p>
                  </a:txBody>
                  <a:tcPr marL="68580" marR="68580" marT="0" marB="0"/>
                </a:tc>
                <a:extLst>
                  <a:ext uri="{0D108BD9-81ED-4DB2-BD59-A6C34878D82A}">
                    <a16:rowId xmlns:a16="http://schemas.microsoft.com/office/drawing/2014/main" xmlns="" val="4183835670"/>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技术支持</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被动提供</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主动提供甚至介入产品开发</a:t>
                      </a:r>
                    </a:p>
                  </a:txBody>
                  <a:tcPr marL="68580" marR="68580" marT="0" marB="0"/>
                </a:tc>
                <a:extLst>
                  <a:ext uri="{0D108BD9-81ED-4DB2-BD59-A6C34878D82A}">
                    <a16:rowId xmlns:a16="http://schemas.microsoft.com/office/drawing/2014/main" xmlns="" val="1201714309"/>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质量控制</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入库验收、检查控制</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质量保证（供应商对产品质量负全部责任）</a:t>
                      </a:r>
                    </a:p>
                  </a:txBody>
                  <a:tcPr marL="68580" marR="68580" marT="0" marB="0"/>
                </a:tc>
                <a:extLst>
                  <a:ext uri="{0D108BD9-81ED-4DB2-BD59-A6C34878D82A}">
                    <a16:rowId xmlns:a16="http://schemas.microsoft.com/office/drawing/2014/main" xmlns="" val="1700597739"/>
                  </a:ext>
                </a:extLst>
              </a:tr>
              <a:tr h="370840">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选择范围</a:t>
                      </a:r>
                    </a:p>
                  </a:txBody>
                  <a:tcPr marL="68580" marR="68580" marT="0" marB="0"/>
                </a:tc>
                <a:tc>
                  <a:txBody>
                    <a:bodyPr/>
                    <a:lstStyle/>
                    <a:p>
                      <a:pPr algn="just">
                        <a:spcAft>
                          <a:spcPts val="0"/>
                        </a:spcAft>
                      </a:pPr>
                      <a:r>
                        <a:rPr lang="zh-CN" sz="2000" kern="100">
                          <a:effectLst/>
                          <a:latin typeface="Times New Roman" panose="02020603050405020304" pitchFamily="18" charset="0"/>
                          <a:ea typeface="宋体" panose="02010600030101010101" pitchFamily="2" charset="-122"/>
                        </a:rPr>
                        <a:t>每年一次投标评估</a:t>
                      </a:r>
                    </a:p>
                  </a:txBody>
                  <a:tcPr marL="68580" marR="68580" marT="0" marB="0"/>
                </a:tc>
                <a:tc>
                  <a:txBody>
                    <a:bodyPr/>
                    <a:lstStyle/>
                    <a:p>
                      <a:pPr algn="just">
                        <a:spcAft>
                          <a:spcPts val="0"/>
                        </a:spcAft>
                      </a:pPr>
                      <a:r>
                        <a:rPr lang="zh-CN" sz="2000" kern="100" dirty="0">
                          <a:effectLst/>
                          <a:latin typeface="Times New Roman" panose="02020603050405020304" pitchFamily="18" charset="0"/>
                          <a:ea typeface="宋体" panose="02010600030101010101" pitchFamily="2" charset="-122"/>
                        </a:rPr>
                        <a:t>广泛评估可增值的供应商</a:t>
                      </a:r>
                    </a:p>
                  </a:txBody>
                  <a:tcPr marL="68580" marR="68580" marT="0" marB="0"/>
                </a:tc>
                <a:extLst>
                  <a:ext uri="{0D108BD9-81ED-4DB2-BD59-A6C34878D82A}">
                    <a16:rowId xmlns:a16="http://schemas.microsoft.com/office/drawing/2014/main" xmlns="" val="982657621"/>
                  </a:ext>
                </a:extLst>
              </a:tr>
            </a:tbl>
          </a:graphicData>
        </a:graphic>
      </p:graphicFrame>
    </p:spTree>
    <p:extLst>
      <p:ext uri="{BB962C8B-B14F-4D97-AF65-F5344CB8AC3E}">
        <p14:creationId xmlns:p14="http://schemas.microsoft.com/office/powerpoint/2010/main" val="1976991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x-none" altLang="zh-CN" dirty="0"/>
              <a:t>3.3.2供应链合作</a:t>
            </a:r>
            <a:r>
              <a:rPr lang="zh-CN" altLang="zh-CN" dirty="0"/>
              <a:t>关系的建立与形成</a:t>
            </a:r>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888621"/>
            <a:ext cx="8139644" cy="590354"/>
          </a:xfrm>
          <a:noFill/>
        </p:spPr>
        <p:txBody>
          <a:bodyPr wrap="square" rtlCol="0">
            <a:spAutoFit/>
          </a:bodyPr>
          <a:lstStyle/>
          <a:p>
            <a:pPr marL="0" indent="0" algn="l" defTabSz="914400">
              <a:lnSpc>
                <a:spcPct val="130000"/>
              </a:lnSpc>
              <a:buNone/>
            </a:pPr>
            <a:r>
              <a:rPr lang="en-US" altLang="zh-CN" sz="2800" b="1" dirty="0">
                <a:solidFill>
                  <a:schemeClr val="tx1"/>
                </a:solidFill>
                <a:latin typeface="Arial" panose="020B0604020202020204" pitchFamily="34" charset="0"/>
                <a:ea typeface="黑体" panose="02010609060101010101" pitchFamily="49" charset="-122"/>
              </a:rPr>
              <a:t>1</a:t>
            </a:r>
            <a:r>
              <a:rPr lang="zh-CN" altLang="en-US" sz="2800" b="1" dirty="0">
                <a:solidFill>
                  <a:schemeClr val="tx1"/>
                </a:solidFill>
                <a:latin typeface="Arial" panose="020B0604020202020204" pitchFamily="34" charset="0"/>
                <a:ea typeface="黑体" panose="02010609060101010101" pitchFamily="49" charset="-122"/>
              </a:rPr>
              <a:t>）供应链合作关系的类型</a:t>
            </a:r>
            <a:endParaRPr lang="zh-CN" altLang="zh-CN" sz="2800" b="1" dirty="0">
              <a:solidFill>
                <a:schemeClr val="tx1"/>
              </a:solidFill>
              <a:latin typeface="Arial" panose="020B0604020202020204" pitchFamily="34" charset="0"/>
              <a:ea typeface="黑体" panose="02010609060101010101" pitchFamily="49" charset="-122"/>
            </a:endParaRPr>
          </a:p>
        </p:txBody>
      </p:sp>
      <p:grpSp>
        <p:nvGrpSpPr>
          <p:cNvPr id="20" name="画布 251">
            <a:extLst>
              <a:ext uri="{FF2B5EF4-FFF2-40B4-BE49-F238E27FC236}">
                <a16:creationId xmlns:a16="http://schemas.microsoft.com/office/drawing/2014/main" xmlns="" id="{D5ABB2C3-4070-48F2-AC77-3E4E5A0C40CB}"/>
              </a:ext>
            </a:extLst>
          </p:cNvPr>
          <p:cNvGrpSpPr/>
          <p:nvPr/>
        </p:nvGrpSpPr>
        <p:grpSpPr>
          <a:xfrm>
            <a:off x="624324" y="1772816"/>
            <a:ext cx="5887566" cy="2880320"/>
            <a:chOff x="0" y="0"/>
            <a:chExt cx="3358515" cy="1610799"/>
          </a:xfrm>
        </p:grpSpPr>
        <p:sp>
          <p:nvSpPr>
            <p:cNvPr id="21" name="矩形 20">
              <a:extLst>
                <a:ext uri="{FF2B5EF4-FFF2-40B4-BE49-F238E27FC236}">
                  <a16:creationId xmlns:a16="http://schemas.microsoft.com/office/drawing/2014/main" xmlns="" id="{0E83C815-4338-4D12-8A3E-52AA1751FF26}"/>
                </a:ext>
              </a:extLst>
            </p:cNvPr>
            <p:cNvSpPr/>
            <p:nvPr/>
          </p:nvSpPr>
          <p:spPr>
            <a:xfrm>
              <a:off x="0" y="0"/>
              <a:ext cx="3358515" cy="1610360"/>
            </a:xfrm>
            <a:prstGeom prst="rect">
              <a:avLst/>
            </a:prstGeom>
          </p:spPr>
          <p:txBody>
            <a:bodyPr/>
            <a:lstStyle/>
            <a:p>
              <a:endParaRPr lang="zh-CN" altLang="en-US"/>
            </a:p>
          </p:txBody>
        </p:sp>
        <p:sp>
          <p:nvSpPr>
            <p:cNvPr id="22" name="矩形 21">
              <a:extLst>
                <a:ext uri="{FF2B5EF4-FFF2-40B4-BE49-F238E27FC236}">
                  <a16:creationId xmlns:a16="http://schemas.microsoft.com/office/drawing/2014/main" xmlns="" id="{5601CFBA-E45D-4C25-88BE-B18CA8A08FD3}"/>
                </a:ext>
              </a:extLst>
            </p:cNvPr>
            <p:cNvSpPr/>
            <p:nvPr/>
          </p:nvSpPr>
          <p:spPr>
            <a:xfrm>
              <a:off x="1828165" y="241399"/>
              <a:ext cx="1530350" cy="349250"/>
            </a:xfrm>
            <a:prstGeom prst="rect">
              <a:avLst/>
            </a:prstGeom>
            <a:no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战略性合作伙伴</a:t>
              </a:r>
            </a:p>
          </p:txBody>
        </p:sp>
        <p:sp>
          <p:nvSpPr>
            <p:cNvPr id="23" name="矩形 22">
              <a:extLst>
                <a:ext uri="{FF2B5EF4-FFF2-40B4-BE49-F238E27FC236}">
                  <a16:creationId xmlns:a16="http://schemas.microsoft.com/office/drawing/2014/main" xmlns="" id="{39276D23-2380-4674-A9D8-31B2274AC886}"/>
                </a:ext>
              </a:extLst>
            </p:cNvPr>
            <p:cNvSpPr/>
            <p:nvPr/>
          </p:nvSpPr>
          <p:spPr>
            <a:xfrm>
              <a:off x="292200" y="241399"/>
              <a:ext cx="1530350" cy="349250"/>
            </a:xfrm>
            <a:prstGeom prst="rect">
              <a:avLst/>
            </a:prstGeom>
            <a:no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2000" b="1" kern="100" dirty="0">
                  <a:effectLst/>
                  <a:latin typeface="宋体" panose="02010600030101010101" pitchFamily="2" charset="-122"/>
                  <a:ea typeface="宋体" panose="02010600030101010101" pitchFamily="2" charset="-122"/>
                  <a:cs typeface="宋体" panose="02010600030101010101" pitchFamily="2" charset="-122"/>
                </a:rPr>
                <a:t>有影响力的合作伙伴</a:t>
              </a:r>
              <a:endParaRPr lang="zh-CN" sz="2000" b="1"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矩形 23">
              <a:extLst>
                <a:ext uri="{FF2B5EF4-FFF2-40B4-BE49-F238E27FC236}">
                  <a16:creationId xmlns:a16="http://schemas.microsoft.com/office/drawing/2014/main" xmlns="" id="{B7E08DD6-04F3-4DC7-9BAF-C57B8EDC076E}"/>
                </a:ext>
              </a:extLst>
            </p:cNvPr>
            <p:cNvSpPr/>
            <p:nvPr/>
          </p:nvSpPr>
          <p:spPr>
            <a:xfrm>
              <a:off x="1822541" y="850999"/>
              <a:ext cx="1535974" cy="349250"/>
            </a:xfrm>
            <a:prstGeom prst="rect">
              <a:avLst/>
            </a:prstGeom>
            <a:no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2000" b="1" kern="100" dirty="0">
                  <a:effectLst/>
                  <a:latin typeface="宋体" panose="02010600030101010101" pitchFamily="2" charset="-122"/>
                  <a:ea typeface="宋体" panose="02010600030101010101" pitchFamily="2" charset="-122"/>
                  <a:cs typeface="宋体" panose="02010600030101010101" pitchFamily="2" charset="-122"/>
                </a:rPr>
                <a:t>竞争性</a:t>
              </a:r>
              <a:r>
                <a:rPr lang="en-US" sz="2000" b="1" kern="100" dirty="0">
                  <a:effectLst/>
                  <a:latin typeface="宋体" panose="02010600030101010101" pitchFamily="2" charset="-122"/>
                  <a:ea typeface="宋体" panose="02010600030101010101" pitchFamily="2" charset="-122"/>
                  <a:cs typeface="宋体" panose="02010600030101010101" pitchFamily="2" charset="-122"/>
                </a:rPr>
                <a:t>/</a:t>
              </a:r>
              <a:r>
                <a:rPr lang="zh-CN" sz="2000" b="1" kern="100" dirty="0">
                  <a:effectLst/>
                  <a:latin typeface="宋体" panose="02010600030101010101" pitchFamily="2" charset="-122"/>
                  <a:ea typeface="宋体" panose="02010600030101010101" pitchFamily="2" charset="-122"/>
                  <a:cs typeface="宋体" panose="02010600030101010101" pitchFamily="2" charset="-122"/>
                </a:rPr>
                <a:t>技术性合作伙伴</a:t>
              </a:r>
              <a:endParaRPr lang="zh-CN" sz="2000" b="1"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矩形 24">
              <a:extLst>
                <a:ext uri="{FF2B5EF4-FFF2-40B4-BE49-F238E27FC236}">
                  <a16:creationId xmlns:a16="http://schemas.microsoft.com/office/drawing/2014/main" xmlns="" id="{1CCB7A50-AE8E-4132-B4B9-49E8D3F1324E}"/>
                </a:ext>
              </a:extLst>
            </p:cNvPr>
            <p:cNvSpPr/>
            <p:nvPr/>
          </p:nvSpPr>
          <p:spPr>
            <a:xfrm>
              <a:off x="292194" y="850999"/>
              <a:ext cx="1530350" cy="349250"/>
            </a:xfrm>
            <a:prstGeom prst="rect">
              <a:avLst/>
            </a:prstGeom>
            <a:noFill/>
            <a:ln w="12700" cap="flat" cmpd="sng" algn="ctr">
              <a:no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2000" b="1" kern="100">
                  <a:effectLst/>
                  <a:latin typeface="宋体" panose="02010600030101010101" pitchFamily="2" charset="-122"/>
                  <a:ea typeface="宋体" panose="02010600030101010101" pitchFamily="2" charset="-122"/>
                  <a:cs typeface="宋体" panose="02010600030101010101" pitchFamily="2" charset="-122"/>
                </a:rPr>
                <a:t>普通合作伙伴</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6" name="直接箭头连接符 25">
              <a:extLst>
                <a:ext uri="{FF2B5EF4-FFF2-40B4-BE49-F238E27FC236}">
                  <a16:creationId xmlns:a16="http://schemas.microsoft.com/office/drawing/2014/main" xmlns="" id="{A4E23B7B-4521-427B-97F1-CB30F4B260BF}"/>
                </a:ext>
              </a:extLst>
            </p:cNvPr>
            <p:cNvCxnSpPr/>
            <p:nvPr/>
          </p:nvCxnSpPr>
          <p:spPr>
            <a:xfrm flipV="1">
              <a:off x="315400" y="48699"/>
              <a:ext cx="0" cy="1284900"/>
            </a:xfrm>
            <a:prstGeom prst="straightConnector1">
              <a:avLst/>
            </a:prstGeom>
            <a:noFill/>
            <a:ln w="6350" cap="flat" cmpd="sng" algn="ctr">
              <a:solidFill>
                <a:sysClr val="windowText" lastClr="000000"/>
              </a:solidFill>
              <a:prstDash val="solid"/>
              <a:miter lim="800000"/>
              <a:tailEnd type="triangle"/>
            </a:ln>
            <a:effectLst/>
          </p:spPr>
        </p:cxnSp>
        <p:cxnSp>
          <p:nvCxnSpPr>
            <p:cNvPr id="27" name="直接连接符 26">
              <a:extLst>
                <a:ext uri="{FF2B5EF4-FFF2-40B4-BE49-F238E27FC236}">
                  <a16:creationId xmlns:a16="http://schemas.microsoft.com/office/drawing/2014/main" xmlns="" id="{B2505925-681D-461F-9ED9-9641441D4EAE}"/>
                </a:ext>
              </a:extLst>
            </p:cNvPr>
            <p:cNvCxnSpPr/>
            <p:nvPr/>
          </p:nvCxnSpPr>
          <p:spPr>
            <a:xfrm>
              <a:off x="1845750" y="207451"/>
              <a:ext cx="0" cy="1136648"/>
            </a:xfrm>
            <a:prstGeom prst="line">
              <a:avLst/>
            </a:prstGeom>
            <a:noFill/>
            <a:ln w="6350" cap="flat" cmpd="sng" algn="ctr">
              <a:solidFill>
                <a:sysClr val="windowText" lastClr="000000"/>
              </a:solidFill>
              <a:prstDash val="solid"/>
              <a:miter lim="800000"/>
            </a:ln>
            <a:effectLst/>
          </p:spPr>
        </p:cxnSp>
        <p:sp>
          <p:nvSpPr>
            <p:cNvPr id="28" name="文本框 322">
              <a:extLst>
                <a:ext uri="{FF2B5EF4-FFF2-40B4-BE49-F238E27FC236}">
                  <a16:creationId xmlns:a16="http://schemas.microsoft.com/office/drawing/2014/main" xmlns="" id="{CC21496A-0F48-4ED6-9448-3732F62578CA}"/>
                </a:ext>
              </a:extLst>
            </p:cNvPr>
            <p:cNvSpPr txBox="1"/>
            <p:nvPr/>
          </p:nvSpPr>
          <p:spPr>
            <a:xfrm>
              <a:off x="36000" y="436049"/>
              <a:ext cx="241300" cy="685800"/>
            </a:xfrm>
            <a:prstGeom prst="rect">
              <a:avLst/>
            </a:prstGeom>
            <a:noFill/>
            <a:ln w="6350">
              <a:noFill/>
            </a:ln>
          </p:spPr>
          <p:txBody>
            <a:bodyPr rot="0" spcFirstLastPara="0" vert="eaVert" wrap="square" lIns="0" tIns="0" rIns="0" bIns="4572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增值作用</a:t>
              </a:r>
            </a:p>
          </p:txBody>
        </p:sp>
        <p:sp>
          <p:nvSpPr>
            <p:cNvPr id="29" name="文本框 323">
              <a:extLst>
                <a:ext uri="{FF2B5EF4-FFF2-40B4-BE49-F238E27FC236}">
                  <a16:creationId xmlns:a16="http://schemas.microsoft.com/office/drawing/2014/main" xmlns="" id="{735687DD-0125-4044-918A-BDEEF52F8210}"/>
                </a:ext>
              </a:extLst>
            </p:cNvPr>
            <p:cNvSpPr txBox="1"/>
            <p:nvPr/>
          </p:nvSpPr>
          <p:spPr>
            <a:xfrm>
              <a:off x="146050" y="1381822"/>
              <a:ext cx="309050" cy="228099"/>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低</a:t>
              </a:r>
            </a:p>
          </p:txBody>
        </p:sp>
        <p:sp>
          <p:nvSpPr>
            <p:cNvPr id="30" name="文本框 323">
              <a:extLst>
                <a:ext uri="{FF2B5EF4-FFF2-40B4-BE49-F238E27FC236}">
                  <a16:creationId xmlns:a16="http://schemas.microsoft.com/office/drawing/2014/main" xmlns="" id="{491FBABC-81FB-42DD-8534-F19682BC0227}"/>
                </a:ext>
              </a:extLst>
            </p:cNvPr>
            <p:cNvSpPr txBox="1"/>
            <p:nvPr/>
          </p:nvSpPr>
          <p:spPr>
            <a:xfrm>
              <a:off x="42350" y="35999"/>
              <a:ext cx="292100" cy="2286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宋体" panose="02010600030101010101" pitchFamily="2" charset="-122"/>
                  <a:ea typeface="宋体" panose="02010600030101010101" pitchFamily="2" charset="-122"/>
                  <a:cs typeface="宋体" panose="02010600030101010101" pitchFamily="2" charset="-122"/>
                </a:rPr>
                <a:t>高</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23">
              <a:extLst>
                <a:ext uri="{FF2B5EF4-FFF2-40B4-BE49-F238E27FC236}">
                  <a16:creationId xmlns:a16="http://schemas.microsoft.com/office/drawing/2014/main" xmlns="" id="{06C0A2BC-84B5-4D28-A100-C427AB0F2BAE}"/>
                </a:ext>
              </a:extLst>
            </p:cNvPr>
            <p:cNvSpPr txBox="1"/>
            <p:nvPr/>
          </p:nvSpPr>
          <p:spPr>
            <a:xfrm>
              <a:off x="3048000" y="1382199"/>
              <a:ext cx="292100" cy="2286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宋体" panose="02010600030101010101" pitchFamily="2" charset="-122"/>
                  <a:ea typeface="宋体" panose="02010600030101010101" pitchFamily="2" charset="-122"/>
                  <a:cs typeface="宋体" panose="02010600030101010101" pitchFamily="2" charset="-122"/>
                </a:rPr>
                <a:t>高</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23">
              <a:extLst>
                <a:ext uri="{FF2B5EF4-FFF2-40B4-BE49-F238E27FC236}">
                  <a16:creationId xmlns:a16="http://schemas.microsoft.com/office/drawing/2014/main" xmlns="" id="{3455A41F-D03C-47F8-A1CB-BE7FF13E5249}"/>
                </a:ext>
              </a:extLst>
            </p:cNvPr>
            <p:cNvSpPr txBox="1"/>
            <p:nvPr/>
          </p:nvSpPr>
          <p:spPr>
            <a:xfrm>
              <a:off x="1371700" y="1356799"/>
              <a:ext cx="740750" cy="2540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宋体" panose="02010600030101010101" pitchFamily="2" charset="-122"/>
                  <a:ea typeface="宋体" panose="02010600030101010101" pitchFamily="2" charset="-122"/>
                  <a:cs typeface="宋体" panose="02010600030101010101" pitchFamily="2" charset="-122"/>
                </a:rPr>
                <a:t>竞争力</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cxnSp>
          <p:nvCxnSpPr>
            <p:cNvPr id="33" name="直接箭头连接符 32">
              <a:extLst>
                <a:ext uri="{FF2B5EF4-FFF2-40B4-BE49-F238E27FC236}">
                  <a16:creationId xmlns:a16="http://schemas.microsoft.com/office/drawing/2014/main" xmlns="" id="{CF2E7A16-E19C-4053-B66B-177D2305BD21}"/>
                </a:ext>
              </a:extLst>
            </p:cNvPr>
            <p:cNvCxnSpPr/>
            <p:nvPr/>
          </p:nvCxnSpPr>
          <p:spPr>
            <a:xfrm>
              <a:off x="315400" y="1333599"/>
              <a:ext cx="30247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直接连接符 33">
              <a:extLst>
                <a:ext uri="{FF2B5EF4-FFF2-40B4-BE49-F238E27FC236}">
                  <a16:creationId xmlns:a16="http://schemas.microsoft.com/office/drawing/2014/main" xmlns="" id="{71583B2D-200C-4E4C-A302-1D0E4954B989}"/>
                </a:ext>
              </a:extLst>
            </p:cNvPr>
            <p:cNvCxnSpPr/>
            <p:nvPr/>
          </p:nvCxnSpPr>
          <p:spPr>
            <a:xfrm flipV="1">
              <a:off x="323850" y="709099"/>
              <a:ext cx="3015813" cy="635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577451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MH_Other_1">
            <a:extLst>
              <a:ext uri="{FF2B5EF4-FFF2-40B4-BE49-F238E27FC236}">
                <a16:creationId xmlns:a16="http://schemas.microsoft.com/office/drawing/2014/main" xmlns="" id="{E253C154-BFB2-4217-AEF9-617824EDFBF8}"/>
              </a:ext>
            </a:extLst>
          </p:cNvPr>
          <p:cNvSpPr/>
          <p:nvPr>
            <p:custDataLst>
              <p:tags r:id="rId2"/>
            </p:custDataLst>
          </p:nvPr>
        </p:nvSpPr>
        <p:spPr>
          <a:xfrm rot="6977181">
            <a:off x="7920584" y="2258491"/>
            <a:ext cx="209550" cy="18097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fontAlgn="auto" hangingPunct="1">
              <a:spcBef>
                <a:spcPts val="0"/>
              </a:spcBef>
              <a:spcAft>
                <a:spcPts val="0"/>
              </a:spcAft>
              <a:defRPr/>
            </a:pPr>
            <a:endParaRPr lang="zh-CN" altLang="en-US" sz="2400"/>
          </a:p>
        </p:txBody>
      </p:sp>
      <p:sp>
        <p:nvSpPr>
          <p:cNvPr id="27" name="MH_Other_2">
            <a:extLst>
              <a:ext uri="{FF2B5EF4-FFF2-40B4-BE49-F238E27FC236}">
                <a16:creationId xmlns:a16="http://schemas.microsoft.com/office/drawing/2014/main" xmlns="" id="{E7DBFFCC-7251-4B59-AD5D-57D0743AFE80}"/>
              </a:ext>
            </a:extLst>
          </p:cNvPr>
          <p:cNvSpPr/>
          <p:nvPr>
            <p:custDataLst>
              <p:tags r:id="rId3"/>
            </p:custDataLst>
          </p:nvPr>
        </p:nvSpPr>
        <p:spPr>
          <a:xfrm rot="6977181">
            <a:off x="7122071" y="3096691"/>
            <a:ext cx="209550" cy="18097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fontAlgn="auto" hangingPunct="1">
              <a:spcBef>
                <a:spcPts val="0"/>
              </a:spcBef>
              <a:spcAft>
                <a:spcPts val="0"/>
              </a:spcAft>
              <a:defRPr/>
            </a:pPr>
            <a:endParaRPr lang="zh-CN" altLang="en-US" sz="2400"/>
          </a:p>
        </p:txBody>
      </p:sp>
      <p:sp>
        <p:nvSpPr>
          <p:cNvPr id="28" name="MH_Other_3">
            <a:extLst>
              <a:ext uri="{FF2B5EF4-FFF2-40B4-BE49-F238E27FC236}">
                <a16:creationId xmlns:a16="http://schemas.microsoft.com/office/drawing/2014/main" xmlns="" id="{9EDD8809-0F11-4407-8EB9-CB0A4E3FD30C}"/>
              </a:ext>
            </a:extLst>
          </p:cNvPr>
          <p:cNvSpPr/>
          <p:nvPr>
            <p:custDataLst>
              <p:tags r:id="rId4"/>
            </p:custDataLst>
          </p:nvPr>
        </p:nvSpPr>
        <p:spPr>
          <a:xfrm rot="6977181">
            <a:off x="6313240" y="3978547"/>
            <a:ext cx="207962" cy="18097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fontAlgn="auto" hangingPunct="1">
              <a:spcBef>
                <a:spcPts val="0"/>
              </a:spcBef>
              <a:spcAft>
                <a:spcPts val="0"/>
              </a:spcAft>
              <a:defRPr/>
            </a:pPr>
            <a:endParaRPr lang="zh-CN" altLang="en-US" sz="2400"/>
          </a:p>
        </p:txBody>
      </p:sp>
      <p:sp>
        <p:nvSpPr>
          <p:cNvPr id="29" name="MH_Other_4">
            <a:extLst>
              <a:ext uri="{FF2B5EF4-FFF2-40B4-BE49-F238E27FC236}">
                <a16:creationId xmlns:a16="http://schemas.microsoft.com/office/drawing/2014/main" xmlns="" id="{39D25951-6CA3-47B6-A370-605DC4604583}"/>
              </a:ext>
            </a:extLst>
          </p:cNvPr>
          <p:cNvSpPr/>
          <p:nvPr>
            <p:custDataLst>
              <p:tags r:id="rId5"/>
            </p:custDataLst>
          </p:nvPr>
        </p:nvSpPr>
        <p:spPr>
          <a:xfrm rot="6977181">
            <a:off x="5512346" y="4825478"/>
            <a:ext cx="209550" cy="18097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eaLnBrk="1" fontAlgn="auto" hangingPunct="1">
              <a:spcBef>
                <a:spcPts val="0"/>
              </a:spcBef>
              <a:spcAft>
                <a:spcPts val="0"/>
              </a:spcAft>
              <a:defRPr/>
            </a:pPr>
            <a:endParaRPr lang="zh-CN" altLang="en-US" sz="2400"/>
          </a:p>
        </p:txBody>
      </p:sp>
      <p:sp>
        <p:nvSpPr>
          <p:cNvPr id="37" name="MH_Other_5">
            <a:extLst>
              <a:ext uri="{FF2B5EF4-FFF2-40B4-BE49-F238E27FC236}">
                <a16:creationId xmlns:a16="http://schemas.microsoft.com/office/drawing/2014/main" xmlns="" id="{A3B72FDE-30FB-4420-AC32-6A6F45415FD5}"/>
              </a:ext>
            </a:extLst>
          </p:cNvPr>
          <p:cNvSpPr/>
          <p:nvPr>
            <p:custDataLst>
              <p:tags r:id="rId6"/>
            </p:custDataLst>
          </p:nvPr>
        </p:nvSpPr>
        <p:spPr>
          <a:xfrm>
            <a:off x="3905796" y="1499666"/>
            <a:ext cx="865187" cy="865188"/>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eaLnBrk="1" fontAlgn="auto" hangingPunct="1">
              <a:spcBef>
                <a:spcPts val="0"/>
              </a:spcBef>
              <a:spcAft>
                <a:spcPts val="0"/>
              </a:spcAft>
              <a:defRPr/>
            </a:pPr>
            <a:r>
              <a:rPr lang="en-US" altLang="zh-CN" sz="2400">
                <a:solidFill>
                  <a:srgbClr val="FFFFFF"/>
                </a:solidFill>
              </a:rPr>
              <a:t>04</a:t>
            </a:r>
            <a:endParaRPr lang="zh-CN" altLang="en-US" sz="2400">
              <a:solidFill>
                <a:srgbClr val="FFFFFF"/>
              </a:solidFill>
            </a:endParaRPr>
          </a:p>
        </p:txBody>
      </p:sp>
      <p:sp>
        <p:nvSpPr>
          <p:cNvPr id="38" name="MH_Other_6">
            <a:extLst>
              <a:ext uri="{FF2B5EF4-FFF2-40B4-BE49-F238E27FC236}">
                <a16:creationId xmlns:a16="http://schemas.microsoft.com/office/drawing/2014/main" xmlns="" id="{EB9E7D12-1390-46F3-B5FA-F82E721ABFFD}"/>
              </a:ext>
            </a:extLst>
          </p:cNvPr>
          <p:cNvSpPr/>
          <p:nvPr>
            <p:custDataLst>
              <p:tags r:id="rId7"/>
            </p:custDataLst>
          </p:nvPr>
        </p:nvSpPr>
        <p:spPr>
          <a:xfrm>
            <a:off x="3040608" y="2364854"/>
            <a:ext cx="865188" cy="866775"/>
          </a:xfrm>
          <a:custGeom>
            <a:avLst/>
            <a:gdLst>
              <a:gd name="connsiteX0" fmla="*/ 0 w 865699"/>
              <a:gd name="connsiteY0" fmla="*/ 0 h 865699"/>
              <a:gd name="connsiteX1" fmla="*/ 865699 w 865699"/>
              <a:gd name="connsiteY1" fmla="*/ 0 h 865699"/>
              <a:gd name="connsiteX2" fmla="*/ 0 w 865699"/>
              <a:gd name="connsiteY2" fmla="*/ 865699 h 865699"/>
            </a:gdLst>
            <a:ahLst/>
            <a:cxnLst>
              <a:cxn ang="0">
                <a:pos x="connsiteX0" y="connsiteY0"/>
              </a:cxn>
              <a:cxn ang="0">
                <a:pos x="connsiteX1" y="connsiteY1"/>
              </a:cxn>
              <a:cxn ang="0">
                <a:pos x="connsiteX2" y="connsiteY2"/>
              </a:cxn>
            </a:cxnLst>
            <a:rect l="l" t="t" r="r" b="b"/>
            <a:pathLst>
              <a:path w="865699" h="865699">
                <a:moveTo>
                  <a:pt x="0" y="0"/>
                </a:moveTo>
                <a:lnTo>
                  <a:pt x="865699" y="0"/>
                </a:lnTo>
                <a:lnTo>
                  <a:pt x="0" y="8656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eaLnBrk="1" fontAlgn="auto" hangingPunct="1">
              <a:spcBef>
                <a:spcPts val="0"/>
              </a:spcBef>
              <a:spcAft>
                <a:spcPts val="0"/>
              </a:spcAft>
              <a:defRPr/>
            </a:pPr>
            <a:r>
              <a:rPr lang="en-US" altLang="zh-CN" sz="2400">
                <a:solidFill>
                  <a:srgbClr val="FFFFFF"/>
                </a:solidFill>
              </a:rPr>
              <a:t>03</a:t>
            </a:r>
            <a:endParaRPr lang="zh-CN" altLang="en-US" sz="2400">
              <a:solidFill>
                <a:srgbClr val="FFFFFF"/>
              </a:solidFill>
            </a:endParaRPr>
          </a:p>
        </p:txBody>
      </p:sp>
      <p:sp>
        <p:nvSpPr>
          <p:cNvPr id="39" name="MH_Other_7">
            <a:extLst>
              <a:ext uri="{FF2B5EF4-FFF2-40B4-BE49-F238E27FC236}">
                <a16:creationId xmlns:a16="http://schemas.microsoft.com/office/drawing/2014/main" xmlns="" id="{302C471A-4421-4BC7-A10B-B7EA517D5653}"/>
              </a:ext>
            </a:extLst>
          </p:cNvPr>
          <p:cNvSpPr/>
          <p:nvPr>
            <p:custDataLst>
              <p:tags r:id="rId8"/>
            </p:custDataLst>
          </p:nvPr>
        </p:nvSpPr>
        <p:spPr>
          <a:xfrm>
            <a:off x="2173833" y="3231629"/>
            <a:ext cx="866775" cy="865187"/>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eaLnBrk="1" fontAlgn="auto" hangingPunct="1">
              <a:spcBef>
                <a:spcPts val="0"/>
              </a:spcBef>
              <a:spcAft>
                <a:spcPts val="0"/>
              </a:spcAft>
              <a:defRPr/>
            </a:pPr>
            <a:r>
              <a:rPr lang="en-US" altLang="zh-CN" sz="2400">
                <a:solidFill>
                  <a:srgbClr val="FFFFFF"/>
                </a:solidFill>
              </a:rPr>
              <a:t>02</a:t>
            </a:r>
            <a:endParaRPr lang="zh-CN" altLang="en-US" sz="2400">
              <a:solidFill>
                <a:srgbClr val="FFFFFF"/>
              </a:solidFill>
            </a:endParaRPr>
          </a:p>
        </p:txBody>
      </p:sp>
      <p:sp>
        <p:nvSpPr>
          <p:cNvPr id="40" name="MH_Other_8">
            <a:extLst>
              <a:ext uri="{FF2B5EF4-FFF2-40B4-BE49-F238E27FC236}">
                <a16:creationId xmlns:a16="http://schemas.microsoft.com/office/drawing/2014/main" xmlns="" id="{88D437B9-0189-4041-A8EF-4A427E749225}"/>
              </a:ext>
            </a:extLst>
          </p:cNvPr>
          <p:cNvSpPr/>
          <p:nvPr>
            <p:custDataLst>
              <p:tags r:id="rId9"/>
            </p:custDataLst>
          </p:nvPr>
        </p:nvSpPr>
        <p:spPr>
          <a:xfrm>
            <a:off x="1308646" y="4096816"/>
            <a:ext cx="865187" cy="865188"/>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eaLnBrk="1" fontAlgn="auto" hangingPunct="1">
              <a:spcBef>
                <a:spcPts val="0"/>
              </a:spcBef>
              <a:spcAft>
                <a:spcPts val="0"/>
              </a:spcAft>
              <a:defRPr/>
            </a:pPr>
            <a:r>
              <a:rPr lang="en-US" altLang="zh-CN" sz="2400">
                <a:solidFill>
                  <a:srgbClr val="FFFFFF"/>
                </a:solidFill>
              </a:rPr>
              <a:t>01</a:t>
            </a:r>
            <a:endParaRPr lang="zh-CN" altLang="en-US" sz="2400">
              <a:solidFill>
                <a:srgbClr val="FFFFFF"/>
              </a:solidFill>
            </a:endParaRPr>
          </a:p>
        </p:txBody>
      </p:sp>
      <p:sp>
        <p:nvSpPr>
          <p:cNvPr id="2058" name="MH_PageTitle">
            <a:extLst>
              <a:ext uri="{FF2B5EF4-FFF2-40B4-BE49-F238E27FC236}">
                <a16:creationId xmlns:a16="http://schemas.microsoft.com/office/drawing/2014/main" xmlns="" id="{89DD9E01-C170-4C42-B5C9-A7FFC96ED296}"/>
              </a:ext>
            </a:extLst>
          </p:cNvPr>
          <p:cNvSpPr>
            <a:spLocks noGrp="1"/>
          </p:cNvSpPr>
          <p:nvPr>
            <p:ph type="title"/>
            <p:custDataLst>
              <p:tags r:id="rId10"/>
            </p:custDataLst>
          </p:nvPr>
        </p:nvSpPr>
        <p:spPr/>
        <p:txBody>
          <a:bodyPr/>
          <a:lstStyle/>
          <a:p>
            <a:r>
              <a:rPr lang="en-US" altLang="zh-CN" dirty="0"/>
              <a:t>2</a:t>
            </a:r>
            <a:r>
              <a:rPr lang="zh-CN" altLang="en-US" dirty="0"/>
              <a:t>）建立供应链合作关系的步骤</a:t>
            </a:r>
          </a:p>
        </p:txBody>
      </p:sp>
      <p:sp>
        <p:nvSpPr>
          <p:cNvPr id="2059" name="MH_SubTitle_4">
            <a:extLst>
              <a:ext uri="{FF2B5EF4-FFF2-40B4-BE49-F238E27FC236}">
                <a16:creationId xmlns:a16="http://schemas.microsoft.com/office/drawing/2014/main" xmlns="" id="{65EA25B7-8B6F-4629-B738-6FF23570EA97}"/>
              </a:ext>
            </a:extLst>
          </p:cNvPr>
          <p:cNvSpPr txBox="1">
            <a:spLocks/>
          </p:cNvSpPr>
          <p:nvPr>
            <p:custDataLst>
              <p:tags r:id="rId11"/>
            </p:custDataLst>
          </p:nvPr>
        </p:nvSpPr>
        <p:spPr bwMode="auto">
          <a:xfrm>
            <a:off x="4466183" y="1701279"/>
            <a:ext cx="357663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dirty="0">
                <a:latin typeface="+mn-lt"/>
                <a:ea typeface="+mn-ea"/>
              </a:rPr>
              <a:t>实施和强加战略合作关系</a:t>
            </a:r>
            <a:endParaRPr lang="en-US" altLang="zh-CN" sz="2400" dirty="0">
              <a:latin typeface="+mn-lt"/>
              <a:ea typeface="+mn-ea"/>
            </a:endParaRPr>
          </a:p>
        </p:txBody>
      </p:sp>
      <p:sp>
        <p:nvSpPr>
          <p:cNvPr id="2060" name="MH_SubTitle_3">
            <a:extLst>
              <a:ext uri="{FF2B5EF4-FFF2-40B4-BE49-F238E27FC236}">
                <a16:creationId xmlns:a16="http://schemas.microsoft.com/office/drawing/2014/main" xmlns="" id="{6D9D54AD-F999-4999-9F82-13A78F0B81DC}"/>
              </a:ext>
            </a:extLst>
          </p:cNvPr>
          <p:cNvSpPr txBox="1">
            <a:spLocks/>
          </p:cNvSpPr>
          <p:nvPr>
            <p:custDataLst>
              <p:tags r:id="rId12"/>
            </p:custDataLst>
          </p:nvPr>
        </p:nvSpPr>
        <p:spPr bwMode="auto">
          <a:xfrm>
            <a:off x="3588296" y="2588691"/>
            <a:ext cx="35115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dirty="0">
                <a:latin typeface="+mn-lt"/>
                <a:ea typeface="+mn-ea"/>
              </a:rPr>
              <a:t>正式建立合作关系</a:t>
            </a:r>
            <a:endParaRPr lang="en-US" altLang="zh-CN" sz="2400" dirty="0">
              <a:latin typeface="+mn-lt"/>
              <a:ea typeface="+mn-ea"/>
            </a:endParaRPr>
          </a:p>
        </p:txBody>
      </p:sp>
      <p:sp>
        <p:nvSpPr>
          <p:cNvPr id="2061" name="MH_SubTitle_2">
            <a:extLst>
              <a:ext uri="{FF2B5EF4-FFF2-40B4-BE49-F238E27FC236}">
                <a16:creationId xmlns:a16="http://schemas.microsoft.com/office/drawing/2014/main" xmlns="" id="{9BA96D2B-C182-42BE-9991-F6BE7A4BEFF1}"/>
              </a:ext>
            </a:extLst>
          </p:cNvPr>
          <p:cNvSpPr txBox="1">
            <a:spLocks/>
          </p:cNvSpPr>
          <p:nvPr>
            <p:custDataLst>
              <p:tags r:id="rId13"/>
            </p:custDataLst>
          </p:nvPr>
        </p:nvSpPr>
        <p:spPr bwMode="auto">
          <a:xfrm>
            <a:off x="2716758" y="3476104"/>
            <a:ext cx="35496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dirty="0">
                <a:latin typeface="+mn-lt"/>
                <a:ea typeface="+mn-ea"/>
              </a:rPr>
              <a:t>确立标准，选择合作伙伴</a:t>
            </a:r>
            <a:endParaRPr lang="en-US" altLang="zh-CN" sz="2400" dirty="0">
              <a:latin typeface="+mn-lt"/>
              <a:ea typeface="+mn-ea"/>
            </a:endParaRPr>
          </a:p>
        </p:txBody>
      </p:sp>
      <p:sp>
        <p:nvSpPr>
          <p:cNvPr id="2062" name="MH_SubTitle_1">
            <a:extLst>
              <a:ext uri="{FF2B5EF4-FFF2-40B4-BE49-F238E27FC236}">
                <a16:creationId xmlns:a16="http://schemas.microsoft.com/office/drawing/2014/main" xmlns="" id="{493DE83D-7A43-4300-9524-643F4C760463}"/>
              </a:ext>
            </a:extLst>
          </p:cNvPr>
          <p:cNvSpPr txBox="1">
            <a:spLocks/>
          </p:cNvSpPr>
          <p:nvPr>
            <p:custDataLst>
              <p:tags r:id="rId14"/>
            </p:custDataLst>
          </p:nvPr>
        </p:nvSpPr>
        <p:spPr bwMode="auto">
          <a:xfrm>
            <a:off x="1835696" y="4365104"/>
            <a:ext cx="35893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dirty="0">
                <a:latin typeface="+mn-lt"/>
                <a:ea typeface="+mn-ea"/>
              </a:rPr>
              <a:t>建立供应链战略合作伙伴关系的需求分析</a:t>
            </a:r>
            <a:endParaRPr lang="en-US" altLang="zh-CN" sz="2400" dirty="0">
              <a:latin typeface="+mn-lt"/>
              <a:ea typeface="+mn-ea"/>
            </a:endParaRPr>
          </a:p>
        </p:txBody>
      </p:sp>
    </p:spTree>
    <p:custDataLst>
      <p:tags r:id="rId1"/>
    </p:custDataLst>
    <p:extLst>
      <p:ext uri="{BB962C8B-B14F-4D97-AF65-F5344CB8AC3E}">
        <p14:creationId xmlns:p14="http://schemas.microsoft.com/office/powerpoint/2010/main" val="10096859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MH_Other_1"/>
          <p:cNvCxnSpPr>
            <a:cxnSpLocks/>
          </p:cNvCxnSpPr>
          <p:nvPr>
            <p:custDataLst>
              <p:tags r:id="rId2"/>
            </p:custDataLst>
          </p:nvPr>
        </p:nvCxnSpPr>
        <p:spPr>
          <a:xfrm>
            <a:off x="718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MH_Other_2"/>
          <p:cNvSpPr/>
          <p:nvPr>
            <p:custDataLst>
              <p:tags r:id="rId3"/>
            </p:custDataLst>
          </p:nvPr>
        </p:nvSpPr>
        <p:spPr>
          <a:xfrm rot="2871886">
            <a:off x="1280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dirty="0">
                <a:solidFill>
                  <a:srgbClr val="FEFFFF"/>
                </a:solidFill>
              </a:rPr>
              <a:t>01</a:t>
            </a:r>
            <a:endParaRPr lang="zh-CN" altLang="en-US" sz="2000" dirty="0">
              <a:solidFill>
                <a:srgbClr val="FEFFFF"/>
              </a:solidFill>
            </a:endParaRPr>
          </a:p>
        </p:txBody>
      </p:sp>
      <p:sp>
        <p:nvSpPr>
          <p:cNvPr id="59" name="MH_Other_3"/>
          <p:cNvSpPr/>
          <p:nvPr>
            <p:custDataLst>
              <p:tags r:id="rId4"/>
            </p:custDataLst>
          </p:nvPr>
        </p:nvSpPr>
        <p:spPr>
          <a:xfrm>
            <a:off x="988177"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0" name="MH_SubTitle_1"/>
          <p:cNvSpPr txBox="1"/>
          <p:nvPr>
            <p:custDataLst>
              <p:tags r:id="rId5"/>
            </p:custDataLst>
          </p:nvPr>
        </p:nvSpPr>
        <p:spPr>
          <a:xfrm>
            <a:off x="1044716" y="3452362"/>
            <a:ext cx="1264375" cy="1944000"/>
          </a:xfrm>
          <a:prstGeom prst="rect">
            <a:avLst/>
          </a:prstGeom>
          <a:noFill/>
        </p:spPr>
        <p:txBody>
          <a:bodyPr wrap="square" rtlCol="0" anchor="ctr">
            <a:normAutofit/>
          </a:bodyPr>
          <a:lstStyle/>
          <a:p>
            <a:pPr>
              <a:lnSpc>
                <a:spcPct val="150000"/>
              </a:lnSpc>
            </a:pPr>
            <a:r>
              <a:rPr lang="zh-CN" altLang="en-US" sz="2000" dirty="0"/>
              <a:t>企业高层的态度和合作愿景</a:t>
            </a:r>
          </a:p>
        </p:txBody>
      </p:sp>
      <p:sp>
        <p:nvSpPr>
          <p:cNvPr id="22" name="MH_Other_4"/>
          <p:cNvSpPr/>
          <p:nvPr>
            <p:custDataLst>
              <p:tags r:id="rId6"/>
            </p:custDataLst>
          </p:nvPr>
        </p:nvSpPr>
        <p:spPr>
          <a:xfrm rot="2871886">
            <a:off x="2830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dirty="0">
                <a:solidFill>
                  <a:srgbClr val="FEFFFF"/>
                </a:solidFill>
              </a:rPr>
              <a:t>02</a:t>
            </a:r>
            <a:endParaRPr lang="zh-CN" altLang="en-US" sz="2000" dirty="0">
              <a:solidFill>
                <a:srgbClr val="FEFFFF"/>
              </a:solidFill>
            </a:endParaRPr>
          </a:p>
        </p:txBody>
      </p:sp>
      <p:sp>
        <p:nvSpPr>
          <p:cNvPr id="23" name="MH_Other_5"/>
          <p:cNvSpPr/>
          <p:nvPr>
            <p:custDataLst>
              <p:tags r:id="rId7"/>
            </p:custDataLst>
          </p:nvPr>
        </p:nvSpPr>
        <p:spPr>
          <a:xfrm>
            <a:off x="2537822"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4" name="MH_SubTitle_2"/>
          <p:cNvSpPr txBox="1"/>
          <p:nvPr>
            <p:custDataLst>
              <p:tags r:id="rId8"/>
            </p:custDataLst>
          </p:nvPr>
        </p:nvSpPr>
        <p:spPr>
          <a:xfrm>
            <a:off x="2594361" y="3452362"/>
            <a:ext cx="1264375" cy="1944000"/>
          </a:xfrm>
          <a:prstGeom prst="rect">
            <a:avLst/>
          </a:prstGeom>
          <a:noFill/>
        </p:spPr>
        <p:txBody>
          <a:bodyPr wrap="square" rtlCol="0" anchor="ctr">
            <a:normAutofit/>
          </a:bodyPr>
          <a:lstStyle/>
          <a:p>
            <a:pPr>
              <a:lnSpc>
                <a:spcPct val="150000"/>
              </a:lnSpc>
            </a:pPr>
            <a:r>
              <a:rPr lang="zh-CN" altLang="en-US" sz="2000" dirty="0"/>
              <a:t>企业结构和文化</a:t>
            </a:r>
          </a:p>
        </p:txBody>
      </p:sp>
      <p:sp>
        <p:nvSpPr>
          <p:cNvPr id="26" name="MH_Other_6"/>
          <p:cNvSpPr/>
          <p:nvPr>
            <p:custDataLst>
              <p:tags r:id="rId9"/>
            </p:custDataLst>
          </p:nvPr>
        </p:nvSpPr>
        <p:spPr>
          <a:xfrm rot="2871886">
            <a:off x="4379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dirty="0">
                <a:solidFill>
                  <a:srgbClr val="FEFFFF"/>
                </a:solidFill>
              </a:rPr>
              <a:t>03</a:t>
            </a:r>
            <a:endParaRPr lang="zh-CN" altLang="en-US" sz="2000" dirty="0">
              <a:solidFill>
                <a:srgbClr val="FEFFFF"/>
              </a:solidFill>
            </a:endParaRPr>
          </a:p>
        </p:txBody>
      </p:sp>
      <p:sp>
        <p:nvSpPr>
          <p:cNvPr id="27" name="MH_Other_7"/>
          <p:cNvSpPr/>
          <p:nvPr>
            <p:custDataLst>
              <p:tags r:id="rId10"/>
            </p:custDataLst>
          </p:nvPr>
        </p:nvSpPr>
        <p:spPr>
          <a:xfrm>
            <a:off x="4087467" y="3452362"/>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8" name="MH_SubTitle_3"/>
          <p:cNvSpPr txBox="1"/>
          <p:nvPr>
            <p:custDataLst>
              <p:tags r:id="rId11"/>
            </p:custDataLst>
          </p:nvPr>
        </p:nvSpPr>
        <p:spPr>
          <a:xfrm>
            <a:off x="4144006" y="3452362"/>
            <a:ext cx="1264375" cy="1944000"/>
          </a:xfrm>
          <a:prstGeom prst="rect">
            <a:avLst/>
          </a:prstGeom>
          <a:noFill/>
        </p:spPr>
        <p:txBody>
          <a:bodyPr wrap="square" rtlCol="0" anchor="ctr">
            <a:normAutofit/>
          </a:bodyPr>
          <a:lstStyle/>
          <a:p>
            <a:pPr>
              <a:lnSpc>
                <a:spcPct val="150000"/>
              </a:lnSpc>
            </a:pPr>
            <a:r>
              <a:rPr lang="zh-CN" altLang="en-US" sz="2000" dirty="0"/>
              <a:t>合作伙伴能力和兼容性</a:t>
            </a:r>
          </a:p>
        </p:txBody>
      </p:sp>
      <p:sp>
        <p:nvSpPr>
          <p:cNvPr id="30" name="MH_Other_8"/>
          <p:cNvSpPr/>
          <p:nvPr>
            <p:custDataLst>
              <p:tags r:id="rId12"/>
            </p:custDataLst>
          </p:nvPr>
        </p:nvSpPr>
        <p:spPr>
          <a:xfrm rot="2871886">
            <a:off x="5929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dirty="0">
                <a:solidFill>
                  <a:srgbClr val="FEFFFF"/>
                </a:solidFill>
              </a:rPr>
              <a:t>04</a:t>
            </a:r>
            <a:endParaRPr lang="zh-CN" altLang="en-US" sz="2000" dirty="0">
              <a:solidFill>
                <a:srgbClr val="FEFFFF"/>
              </a:solidFill>
            </a:endParaRPr>
          </a:p>
        </p:txBody>
      </p:sp>
      <p:sp>
        <p:nvSpPr>
          <p:cNvPr id="31" name="MH_Other_9"/>
          <p:cNvSpPr/>
          <p:nvPr>
            <p:custDataLst>
              <p:tags r:id="rId13"/>
            </p:custDataLst>
          </p:nvPr>
        </p:nvSpPr>
        <p:spPr>
          <a:xfrm>
            <a:off x="5637112"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MH_SubTitle_4"/>
          <p:cNvSpPr txBox="1"/>
          <p:nvPr>
            <p:custDataLst>
              <p:tags r:id="rId14"/>
            </p:custDataLst>
          </p:nvPr>
        </p:nvSpPr>
        <p:spPr>
          <a:xfrm>
            <a:off x="5693651" y="3452362"/>
            <a:ext cx="1264375" cy="1944000"/>
          </a:xfrm>
          <a:prstGeom prst="rect">
            <a:avLst/>
          </a:prstGeom>
          <a:noFill/>
        </p:spPr>
        <p:txBody>
          <a:bodyPr wrap="square" rtlCol="0" anchor="ctr">
            <a:normAutofit/>
          </a:bodyPr>
          <a:lstStyle/>
          <a:p>
            <a:pPr>
              <a:lnSpc>
                <a:spcPct val="150000"/>
              </a:lnSpc>
            </a:pPr>
            <a:r>
              <a:rPr lang="zh-CN" altLang="en-US" sz="2000" dirty="0"/>
              <a:t>相互信任程度</a:t>
            </a:r>
          </a:p>
        </p:txBody>
      </p:sp>
      <p:sp>
        <p:nvSpPr>
          <p:cNvPr id="38" name="MH_Other_10"/>
          <p:cNvSpPr/>
          <p:nvPr>
            <p:custDataLst>
              <p:tags r:id="rId15"/>
            </p:custDataLst>
          </p:nvPr>
        </p:nvSpPr>
        <p:spPr>
          <a:xfrm rot="2871886">
            <a:off x="7478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dirty="0">
                <a:solidFill>
                  <a:srgbClr val="FEFFFF"/>
                </a:solidFill>
              </a:rPr>
              <a:t>05</a:t>
            </a:r>
            <a:endParaRPr lang="zh-CN" altLang="en-US" sz="2000" dirty="0">
              <a:solidFill>
                <a:srgbClr val="FEFFFF"/>
              </a:solidFill>
            </a:endParaRPr>
          </a:p>
        </p:txBody>
      </p:sp>
      <p:sp>
        <p:nvSpPr>
          <p:cNvPr id="39" name="MH_Other_11"/>
          <p:cNvSpPr/>
          <p:nvPr>
            <p:custDataLst>
              <p:tags r:id="rId16"/>
            </p:custDataLst>
          </p:nvPr>
        </p:nvSpPr>
        <p:spPr>
          <a:xfrm>
            <a:off x="7186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0" name="MH_SubTitle_5"/>
          <p:cNvSpPr txBox="1"/>
          <p:nvPr>
            <p:custDataLst>
              <p:tags r:id="rId17"/>
            </p:custDataLst>
          </p:nvPr>
        </p:nvSpPr>
        <p:spPr>
          <a:xfrm>
            <a:off x="7243296" y="3452362"/>
            <a:ext cx="1264375" cy="1944000"/>
          </a:xfrm>
          <a:prstGeom prst="rect">
            <a:avLst/>
          </a:prstGeom>
          <a:noFill/>
        </p:spPr>
        <p:txBody>
          <a:bodyPr wrap="square" rtlCol="0" anchor="ctr">
            <a:normAutofit/>
          </a:bodyPr>
          <a:lstStyle/>
          <a:p>
            <a:pPr>
              <a:lnSpc>
                <a:spcPct val="150000"/>
              </a:lnSpc>
            </a:pPr>
            <a:r>
              <a:rPr lang="zh-CN" altLang="en-US" sz="2000" dirty="0"/>
              <a:t>冲突的解决机制</a:t>
            </a:r>
          </a:p>
        </p:txBody>
      </p:sp>
      <p:sp>
        <p:nvSpPr>
          <p:cNvPr id="3" name="MH_PageTitle"/>
          <p:cNvSpPr>
            <a:spLocks noGrp="1"/>
          </p:cNvSpPr>
          <p:nvPr>
            <p:ph type="title"/>
            <p:custDataLst>
              <p:tags r:id="rId18"/>
            </p:custDataLst>
          </p:nvPr>
        </p:nvSpPr>
        <p:spPr/>
        <p:txBody>
          <a:bodyPr/>
          <a:lstStyle/>
          <a:p>
            <a:r>
              <a:rPr lang="en-US" altLang="zh-CN" dirty="0"/>
              <a:t>3</a:t>
            </a:r>
            <a:r>
              <a:rPr lang="zh-CN" altLang="en-US" dirty="0"/>
              <a:t>）建立供应链合作关系的制约因素</a:t>
            </a:r>
          </a:p>
        </p:txBody>
      </p:sp>
    </p:spTree>
    <p:custDataLst>
      <p:tags r:id="rId1"/>
    </p:custDataLst>
    <p:extLst>
      <p:ext uri="{BB962C8B-B14F-4D97-AF65-F5344CB8AC3E}">
        <p14:creationId xmlns:p14="http://schemas.microsoft.com/office/powerpoint/2010/main" val="3881495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9D815C-D9E3-412F-A20B-490A96EB3F18}"/>
              </a:ext>
            </a:extLst>
          </p:cNvPr>
          <p:cNvSpPr>
            <a:spLocks noGrp="1"/>
          </p:cNvSpPr>
          <p:nvPr>
            <p:ph type="title"/>
          </p:nvPr>
        </p:nvSpPr>
        <p:spPr/>
        <p:txBody>
          <a:bodyPr>
            <a:normAutofit/>
          </a:bodyPr>
          <a:lstStyle/>
          <a:p>
            <a:r>
              <a:rPr lang="x-none" altLang="zh-CN" dirty="0"/>
              <a:t>3.3.3供应链</a:t>
            </a:r>
            <a:r>
              <a:rPr lang="zh-CN" altLang="zh-CN" dirty="0"/>
              <a:t>上供应商</a:t>
            </a:r>
            <a:r>
              <a:rPr lang="x-none" altLang="zh-CN" dirty="0"/>
              <a:t>的选择</a:t>
            </a:r>
            <a:endParaRPr lang="zh-CN" altLang="en-US" dirty="0"/>
          </a:p>
        </p:txBody>
      </p:sp>
      <p:sp>
        <p:nvSpPr>
          <p:cNvPr id="3" name="内容占位符 2">
            <a:extLst>
              <a:ext uri="{FF2B5EF4-FFF2-40B4-BE49-F238E27FC236}">
                <a16:creationId xmlns:a16="http://schemas.microsoft.com/office/drawing/2014/main" xmlns="" id="{56711514-140D-456D-9048-635DD36BA1B5}"/>
              </a:ext>
            </a:extLst>
          </p:cNvPr>
          <p:cNvSpPr>
            <a:spLocks noGrp="1"/>
          </p:cNvSpPr>
          <p:nvPr>
            <p:ph idx="1"/>
          </p:nvPr>
        </p:nvSpPr>
        <p:spPr>
          <a:xfrm>
            <a:off x="628650" y="1133475"/>
            <a:ext cx="8139644" cy="1265924"/>
          </a:xfrm>
          <a:noFill/>
        </p:spPr>
        <p:txBody>
          <a:bodyPr vert="horz" wrap="square" lIns="91440" tIns="45720" rIns="91440" bIns="45720" rtlCol="0">
            <a:spAutoFit/>
          </a:bodyPr>
          <a:lstStyle/>
          <a:p>
            <a:pPr marL="0" indent="0" algn="l" defTabSz="914400">
              <a:lnSpc>
                <a:spcPct val="130000"/>
              </a:lnSpc>
              <a:buNone/>
            </a:pPr>
            <a:r>
              <a:rPr lang="en-US" altLang="zh-CN" sz="2800" b="1" dirty="0">
                <a:solidFill>
                  <a:schemeClr val="tx1"/>
                </a:solidFill>
                <a:latin typeface="Arial" panose="020B0604020202020204" pitchFamily="34" charset="0"/>
                <a:ea typeface="黑体" panose="02010609060101010101" pitchFamily="49" charset="-122"/>
              </a:rPr>
              <a:t>1</a:t>
            </a:r>
            <a:r>
              <a:rPr lang="zh-CN" altLang="en-US" sz="2800" b="1" dirty="0">
                <a:solidFill>
                  <a:schemeClr val="tx1"/>
                </a:solidFill>
                <a:latin typeface="Arial" panose="020B0604020202020204" pitchFamily="34" charset="0"/>
                <a:ea typeface="黑体" panose="02010609060101010101" pitchFamily="49" charset="-122"/>
              </a:rPr>
              <a:t>）选择的标准</a:t>
            </a:r>
          </a:p>
          <a:p>
            <a:pPr marL="0" indent="0" algn="l" defTabSz="914400">
              <a:lnSpc>
                <a:spcPct val="130000"/>
              </a:lnSpc>
              <a:buNone/>
            </a:pPr>
            <a:r>
              <a:rPr lang="zh-CN" altLang="en-US" sz="2800" b="1" dirty="0">
                <a:solidFill>
                  <a:schemeClr val="tx1"/>
                </a:solidFill>
                <a:latin typeface="Arial" panose="020B0604020202020204" pitchFamily="34" charset="0"/>
                <a:ea typeface="黑体" panose="02010609060101010101" pitchFamily="49" charset="-122"/>
              </a:rPr>
              <a:t>（</a:t>
            </a:r>
            <a:r>
              <a:rPr lang="en-US" altLang="zh-CN" sz="2800" b="1" dirty="0">
                <a:solidFill>
                  <a:schemeClr val="tx1"/>
                </a:solidFill>
                <a:latin typeface="Arial" panose="020B0604020202020204" pitchFamily="34" charset="0"/>
                <a:ea typeface="黑体" panose="02010609060101010101" pitchFamily="49" charset="-122"/>
              </a:rPr>
              <a:t>1</a:t>
            </a:r>
            <a:r>
              <a:rPr lang="zh-CN" altLang="en-US" sz="2800" b="1" dirty="0">
                <a:solidFill>
                  <a:schemeClr val="tx1"/>
                </a:solidFill>
                <a:latin typeface="Arial" panose="020B0604020202020204" pitchFamily="34" charset="0"/>
                <a:ea typeface="黑体" panose="02010609060101010101" pitchFamily="49" charset="-122"/>
              </a:rPr>
              <a:t>）</a:t>
            </a:r>
            <a:r>
              <a:rPr lang="en-US" altLang="zh-CN" sz="2800" b="1" dirty="0">
                <a:solidFill>
                  <a:schemeClr val="tx1"/>
                </a:solidFill>
                <a:latin typeface="Arial" panose="020B0604020202020204" pitchFamily="34" charset="0"/>
                <a:ea typeface="黑体" panose="02010609060101010101" pitchFamily="49" charset="-122"/>
              </a:rPr>
              <a:t>Dickson</a:t>
            </a:r>
            <a:r>
              <a:rPr lang="zh-CN" altLang="en-US" sz="2800" b="1" dirty="0">
                <a:solidFill>
                  <a:schemeClr val="tx1"/>
                </a:solidFill>
                <a:latin typeface="Arial" panose="020B0604020202020204" pitchFamily="34" charset="0"/>
                <a:ea typeface="黑体" panose="02010609060101010101" pitchFamily="49" charset="-122"/>
              </a:rPr>
              <a:t>供应商评价准则</a:t>
            </a:r>
          </a:p>
        </p:txBody>
      </p:sp>
      <p:graphicFrame>
        <p:nvGraphicFramePr>
          <p:cNvPr id="5" name="表格 4">
            <a:extLst>
              <a:ext uri="{FF2B5EF4-FFF2-40B4-BE49-F238E27FC236}">
                <a16:creationId xmlns:a16="http://schemas.microsoft.com/office/drawing/2014/main" xmlns="" id="{4731851E-F6DA-4AD4-9F13-3125FC89E2A7}"/>
              </a:ext>
            </a:extLst>
          </p:cNvPr>
          <p:cNvGraphicFramePr>
            <a:graphicFrameLocks noGrp="1"/>
          </p:cNvGraphicFramePr>
          <p:nvPr>
            <p:extLst>
              <p:ext uri="{D42A27DB-BD31-4B8C-83A1-F6EECF244321}">
                <p14:modId xmlns:p14="http://schemas.microsoft.com/office/powerpoint/2010/main" val="3815935550"/>
              </p:ext>
            </p:extLst>
          </p:nvPr>
        </p:nvGraphicFramePr>
        <p:xfrm>
          <a:off x="827584" y="2637956"/>
          <a:ext cx="7848876" cy="3444240"/>
        </p:xfrm>
        <a:graphic>
          <a:graphicData uri="http://schemas.openxmlformats.org/drawingml/2006/table">
            <a:tbl>
              <a:tblPr firstRow="1" bandRow="1">
                <a:tableStyleId>{5940675A-B579-460E-94D1-54222C63F5DA}</a:tableStyleId>
              </a:tblPr>
              <a:tblGrid>
                <a:gridCol w="864096">
                  <a:extLst>
                    <a:ext uri="{9D8B030D-6E8A-4147-A177-3AD203B41FA5}">
                      <a16:colId xmlns:a16="http://schemas.microsoft.com/office/drawing/2014/main" xmlns="" val="2079418028"/>
                    </a:ext>
                  </a:extLst>
                </a:gridCol>
                <a:gridCol w="1752196">
                  <a:extLst>
                    <a:ext uri="{9D8B030D-6E8A-4147-A177-3AD203B41FA5}">
                      <a16:colId xmlns:a16="http://schemas.microsoft.com/office/drawing/2014/main" xmlns="" val="4151798791"/>
                    </a:ext>
                  </a:extLst>
                </a:gridCol>
                <a:gridCol w="984108">
                  <a:extLst>
                    <a:ext uri="{9D8B030D-6E8A-4147-A177-3AD203B41FA5}">
                      <a16:colId xmlns:a16="http://schemas.microsoft.com/office/drawing/2014/main" xmlns="" val="2362398442"/>
                    </a:ext>
                  </a:extLst>
                </a:gridCol>
                <a:gridCol w="1632184">
                  <a:extLst>
                    <a:ext uri="{9D8B030D-6E8A-4147-A177-3AD203B41FA5}">
                      <a16:colId xmlns:a16="http://schemas.microsoft.com/office/drawing/2014/main" xmlns="" val="658564410"/>
                    </a:ext>
                  </a:extLst>
                </a:gridCol>
                <a:gridCol w="960104">
                  <a:extLst>
                    <a:ext uri="{9D8B030D-6E8A-4147-A177-3AD203B41FA5}">
                      <a16:colId xmlns:a16="http://schemas.microsoft.com/office/drawing/2014/main" xmlns="" val="447312055"/>
                    </a:ext>
                  </a:extLst>
                </a:gridCol>
                <a:gridCol w="1656188">
                  <a:extLst>
                    <a:ext uri="{9D8B030D-6E8A-4147-A177-3AD203B41FA5}">
                      <a16:colId xmlns:a16="http://schemas.microsoft.com/office/drawing/2014/main" xmlns="" val="852733581"/>
                    </a:ext>
                  </a:extLst>
                </a:gridCol>
              </a:tblGrid>
              <a:tr h="370840">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排序</a:t>
                      </a: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准则</a:t>
                      </a: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排序</a:t>
                      </a: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准则</a:t>
                      </a: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排序</a:t>
                      </a: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准则</a:t>
                      </a:r>
                    </a:p>
                  </a:txBody>
                  <a:tcPr marL="68580" marR="68580" marT="0" marB="0" anchor="ctr"/>
                </a:tc>
                <a:extLst>
                  <a:ext uri="{0D108BD9-81ED-4DB2-BD59-A6C34878D82A}">
                    <a16:rowId xmlns:a16="http://schemas.microsoft.com/office/drawing/2014/main" xmlns="" val="2982528919"/>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1</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质量</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8</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财务状况</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15</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维修服务</a:t>
                      </a:r>
                    </a:p>
                  </a:txBody>
                  <a:tcPr marL="68580" marR="68580" marT="0" marB="0" anchor="ctr"/>
                </a:tc>
                <a:extLst>
                  <a:ext uri="{0D108BD9-81ED-4DB2-BD59-A6C34878D82A}">
                    <a16:rowId xmlns:a16="http://schemas.microsoft.com/office/drawing/2014/main" xmlns="" val="3217847046"/>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2</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交货</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9</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遵循报价程序</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16</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态度</a:t>
                      </a:r>
                    </a:p>
                  </a:txBody>
                  <a:tcPr marL="68580" marR="68580" marT="0" marB="0" anchor="ctr"/>
                </a:tc>
                <a:extLst>
                  <a:ext uri="{0D108BD9-81ED-4DB2-BD59-A6C34878D82A}">
                    <a16:rowId xmlns:a16="http://schemas.microsoft.com/office/drawing/2014/main" xmlns="" val="4234581479"/>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3</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历史效益</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10</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沟通系统</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17</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形象</a:t>
                      </a:r>
                    </a:p>
                  </a:txBody>
                  <a:tcPr marL="68580" marR="68580" marT="0" marB="0" anchor="ctr"/>
                </a:tc>
                <a:extLst>
                  <a:ext uri="{0D108BD9-81ED-4DB2-BD59-A6C34878D82A}">
                    <a16:rowId xmlns:a16="http://schemas.microsoft.com/office/drawing/2014/main" xmlns="" val="3698769025"/>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4</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保证</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11</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美誉度</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18</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包装能力</a:t>
                      </a:r>
                    </a:p>
                  </a:txBody>
                  <a:tcPr marL="68580" marR="68580" marT="0" marB="0" anchor="ctr"/>
                </a:tc>
                <a:extLst>
                  <a:ext uri="{0D108BD9-81ED-4DB2-BD59-A6C34878D82A}">
                    <a16:rowId xmlns:a16="http://schemas.microsoft.com/office/drawing/2014/main" xmlns="" val="393777997"/>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5</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生产设备</a:t>
                      </a:r>
                      <a:r>
                        <a:rPr lang="en-US" sz="2000" kern="100">
                          <a:effectLst/>
                          <a:latin typeface="Times New Roman" panose="02020603050405020304" pitchFamily="18" charset="0"/>
                          <a:ea typeface="宋体" panose="02010600030101010101" pitchFamily="2" charset="-122"/>
                        </a:rPr>
                        <a:t>/</a:t>
                      </a:r>
                      <a:r>
                        <a:rPr lang="zh-CN" sz="2000" kern="100">
                          <a:effectLst/>
                          <a:latin typeface="Times New Roman" panose="02020603050405020304" pitchFamily="18" charset="0"/>
                          <a:ea typeface="宋体" panose="02010600030101010101" pitchFamily="2" charset="-122"/>
                        </a:rPr>
                        <a:t>能力</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12</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业务预期</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19</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劳工关系记录</a:t>
                      </a:r>
                    </a:p>
                  </a:txBody>
                  <a:tcPr marL="68580" marR="68580" marT="0" marB="0" anchor="ctr"/>
                </a:tc>
                <a:extLst>
                  <a:ext uri="{0D108BD9-81ED-4DB2-BD59-A6C34878D82A}">
                    <a16:rowId xmlns:a16="http://schemas.microsoft.com/office/drawing/2014/main" xmlns="" val="2240804578"/>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6</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价格</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13</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管理与组织</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20</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地理位置</a:t>
                      </a:r>
                    </a:p>
                  </a:txBody>
                  <a:tcPr marL="68580" marR="68580" marT="0" marB="0" anchor="ctr"/>
                </a:tc>
                <a:extLst>
                  <a:ext uri="{0D108BD9-81ED-4DB2-BD59-A6C34878D82A}">
                    <a16:rowId xmlns:a16="http://schemas.microsoft.com/office/drawing/2014/main" xmlns="" val="2623192363"/>
                  </a:ext>
                </a:extLst>
              </a:tr>
              <a:tr h="370840">
                <a:tc>
                  <a:txBody>
                    <a:bodyPr/>
                    <a:lstStyle/>
                    <a:p>
                      <a:pPr algn="ctr">
                        <a:spcAft>
                          <a:spcPts val="0"/>
                        </a:spcAft>
                      </a:pPr>
                      <a:r>
                        <a:rPr lang="en-US" sz="2000" kern="100">
                          <a:effectLst/>
                          <a:latin typeface="宋体" panose="02010600030101010101" pitchFamily="2" charset="-122"/>
                          <a:ea typeface="宋体" panose="02010600030101010101" pitchFamily="2" charset="-122"/>
                        </a:rPr>
                        <a:t>7</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技术能力</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14</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a:effectLst/>
                          <a:latin typeface="Times New Roman" panose="02020603050405020304" pitchFamily="18" charset="0"/>
                          <a:ea typeface="宋体" panose="02010600030101010101" pitchFamily="2" charset="-122"/>
                        </a:rPr>
                        <a:t>操作控制</a:t>
                      </a:r>
                    </a:p>
                  </a:txBody>
                  <a:tcPr marL="68580" marR="68580" marT="0" marB="0" anchor="ctr"/>
                </a:tc>
                <a:tc>
                  <a:txBody>
                    <a:bodyPr/>
                    <a:lstStyle/>
                    <a:p>
                      <a:pPr algn="ctr">
                        <a:spcAft>
                          <a:spcPts val="0"/>
                        </a:spcAft>
                      </a:pPr>
                      <a:r>
                        <a:rPr lang="en-US" sz="2000" kern="100">
                          <a:effectLst/>
                          <a:latin typeface="宋体" panose="02010600030101010101" pitchFamily="2" charset="-122"/>
                          <a:ea typeface="宋体" panose="02010600030101010101" pitchFamily="2" charset="-122"/>
                        </a:rPr>
                        <a:t>21</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2000" kern="100" dirty="0">
                          <a:effectLst/>
                          <a:latin typeface="Times New Roman" panose="02020603050405020304" pitchFamily="18" charset="0"/>
                          <a:ea typeface="宋体" panose="02010600030101010101" pitchFamily="2" charset="-122"/>
                        </a:rPr>
                        <a:t>以往业务量</a:t>
                      </a:r>
                    </a:p>
                  </a:txBody>
                  <a:tcPr marL="68580" marR="68580" marT="0" marB="0" anchor="ctr"/>
                </a:tc>
                <a:extLst>
                  <a:ext uri="{0D108BD9-81ED-4DB2-BD59-A6C34878D82A}">
                    <a16:rowId xmlns:a16="http://schemas.microsoft.com/office/drawing/2014/main" xmlns="" val="1360508723"/>
                  </a:ext>
                </a:extLst>
              </a:tr>
            </a:tbl>
          </a:graphicData>
        </a:graphic>
      </p:graphicFrame>
    </p:spTree>
    <p:extLst>
      <p:ext uri="{BB962C8B-B14F-4D97-AF65-F5344CB8AC3E}">
        <p14:creationId xmlns:p14="http://schemas.microsoft.com/office/powerpoint/2010/main" val="22164115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33D348-EFC9-4E51-85A3-1030B019ADA7}"/>
              </a:ext>
            </a:extLst>
          </p:cNvPr>
          <p:cNvSpPr>
            <a:spLocks noGrp="1"/>
          </p:cNvSpPr>
          <p:nvPr>
            <p:ph type="title"/>
          </p:nvPr>
        </p:nvSpPr>
        <p:spPr>
          <a:xfrm>
            <a:off x="1331640" y="86920"/>
            <a:ext cx="7436654" cy="796011"/>
          </a:xfrm>
        </p:spPr>
        <p:txBody>
          <a:bodyPr>
            <a:normAutofit/>
          </a:bodyPr>
          <a:lstStyle/>
          <a:p>
            <a:r>
              <a:rPr lang="zh-CN" altLang="zh-CN" dirty="0">
                <a:solidFill>
                  <a:schemeClr val="tx1"/>
                </a:solidFill>
              </a:rPr>
              <a:t>（</a:t>
            </a:r>
            <a:r>
              <a:rPr lang="en-US" altLang="zh-CN" dirty="0">
                <a:solidFill>
                  <a:schemeClr val="tx1"/>
                </a:solidFill>
              </a:rPr>
              <a:t>2</a:t>
            </a:r>
            <a:r>
              <a:rPr lang="zh-CN" altLang="zh-CN" dirty="0">
                <a:solidFill>
                  <a:schemeClr val="tx1"/>
                </a:solidFill>
              </a:rPr>
              <a:t>）综合评价指标体系的一般结构</a:t>
            </a:r>
            <a:endParaRPr lang="zh-CN" altLang="en-US" dirty="0">
              <a:solidFill>
                <a:schemeClr val="tx1"/>
              </a:solidFill>
            </a:endParaRPr>
          </a:p>
        </p:txBody>
      </p:sp>
      <p:graphicFrame>
        <p:nvGraphicFramePr>
          <p:cNvPr id="4" name="表格 3">
            <a:extLst>
              <a:ext uri="{FF2B5EF4-FFF2-40B4-BE49-F238E27FC236}">
                <a16:creationId xmlns:a16="http://schemas.microsoft.com/office/drawing/2014/main" xmlns="" id="{1B05F6CE-C646-4BDD-A981-D8F7211DE63A}"/>
              </a:ext>
            </a:extLst>
          </p:cNvPr>
          <p:cNvGraphicFramePr>
            <a:graphicFrameLocks noGrp="1"/>
          </p:cNvGraphicFramePr>
          <p:nvPr>
            <p:extLst>
              <p:ext uri="{D42A27DB-BD31-4B8C-83A1-F6EECF244321}">
                <p14:modId xmlns:p14="http://schemas.microsoft.com/office/powerpoint/2010/main" val="3301748508"/>
              </p:ext>
            </p:extLst>
          </p:nvPr>
        </p:nvGraphicFramePr>
        <p:xfrm>
          <a:off x="1547664" y="893992"/>
          <a:ext cx="6768753" cy="5486400"/>
        </p:xfrm>
        <a:graphic>
          <a:graphicData uri="http://schemas.openxmlformats.org/drawingml/2006/table">
            <a:tbl>
              <a:tblPr firstRow="1" firstCol="1" bandRow="1">
                <a:tableStyleId>{5C22544A-7EE6-4342-B048-85BDC9FD1C3A}</a:tableStyleId>
              </a:tblPr>
              <a:tblGrid>
                <a:gridCol w="2256251">
                  <a:extLst>
                    <a:ext uri="{9D8B030D-6E8A-4147-A177-3AD203B41FA5}">
                      <a16:colId xmlns:a16="http://schemas.microsoft.com/office/drawing/2014/main" xmlns="" val="2312607164"/>
                    </a:ext>
                  </a:extLst>
                </a:gridCol>
                <a:gridCol w="2256251">
                  <a:extLst>
                    <a:ext uri="{9D8B030D-6E8A-4147-A177-3AD203B41FA5}">
                      <a16:colId xmlns:a16="http://schemas.microsoft.com/office/drawing/2014/main" xmlns="" val="1864608580"/>
                    </a:ext>
                  </a:extLst>
                </a:gridCol>
                <a:gridCol w="2256251">
                  <a:extLst>
                    <a:ext uri="{9D8B030D-6E8A-4147-A177-3AD203B41FA5}">
                      <a16:colId xmlns:a16="http://schemas.microsoft.com/office/drawing/2014/main" xmlns="" val="2947727943"/>
                    </a:ext>
                  </a:extLst>
                </a:gridCol>
              </a:tblGrid>
              <a:tr h="0">
                <a:tc rowSpan="20">
                  <a:txBody>
                    <a:bodyPr/>
                    <a:lstStyle/>
                    <a:p>
                      <a:pPr algn="ctr">
                        <a:spcAft>
                          <a:spcPts val="0"/>
                        </a:spcAft>
                      </a:pPr>
                      <a:r>
                        <a:rPr lang="zh-CN" sz="1800" kern="100" dirty="0">
                          <a:solidFill>
                            <a:schemeClr val="tx1"/>
                          </a:solidFill>
                          <a:effectLst/>
                        </a:rPr>
                        <a:t>综合评价指标体系</a:t>
                      </a:r>
                      <a:endParaRPr lang="zh-CN" sz="18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tc rowSpan="4">
                  <a:txBody>
                    <a:bodyPr/>
                    <a:lstStyle/>
                    <a:p>
                      <a:pPr algn="ctr">
                        <a:spcAft>
                          <a:spcPts val="0"/>
                        </a:spcAft>
                      </a:pPr>
                      <a:r>
                        <a:rPr lang="zh-CN" sz="1800" kern="100">
                          <a:solidFill>
                            <a:schemeClr val="tx1"/>
                          </a:solidFill>
                          <a:effectLst/>
                        </a:rPr>
                        <a:t>企业环境评价</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tc>
                  <a:txBody>
                    <a:bodyPr/>
                    <a:lstStyle/>
                    <a:p>
                      <a:pPr algn="ctr">
                        <a:spcAft>
                          <a:spcPts val="0"/>
                        </a:spcAft>
                      </a:pPr>
                      <a:r>
                        <a:rPr lang="zh-CN" sz="1800" kern="100">
                          <a:solidFill>
                            <a:schemeClr val="tx1"/>
                          </a:solidFill>
                          <a:effectLst/>
                        </a:rPr>
                        <a:t>社会文化环境</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4102380484"/>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自然地理环境</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428044659"/>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经济与技术环境</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4294466690"/>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政治法律环境</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941075387"/>
                  </a:ext>
                </a:extLst>
              </a:tr>
              <a:tr h="0">
                <a:tc vMerge="1">
                  <a:txBody>
                    <a:bodyPr/>
                    <a:lstStyle/>
                    <a:p>
                      <a:endParaRPr lang="zh-CN" altLang="en-US"/>
                    </a:p>
                  </a:txBody>
                  <a:tcPr/>
                </a:tc>
                <a:tc rowSpan="5">
                  <a:txBody>
                    <a:bodyPr/>
                    <a:lstStyle/>
                    <a:p>
                      <a:pPr algn="ctr">
                        <a:spcAft>
                          <a:spcPts val="0"/>
                        </a:spcAft>
                      </a:pPr>
                      <a:r>
                        <a:rPr lang="zh-CN" sz="1800" kern="100">
                          <a:solidFill>
                            <a:schemeClr val="tx1"/>
                          </a:solidFill>
                          <a:effectLst/>
                        </a:rPr>
                        <a:t>生产能力评价</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tc>
                  <a:txBody>
                    <a:bodyPr/>
                    <a:lstStyle/>
                    <a:p>
                      <a:pPr algn="ctr">
                        <a:spcAft>
                          <a:spcPts val="0"/>
                        </a:spcAft>
                      </a:pPr>
                      <a:r>
                        <a:rPr lang="zh-CN" sz="1800" kern="100">
                          <a:solidFill>
                            <a:schemeClr val="tx1"/>
                          </a:solidFill>
                          <a:effectLst/>
                        </a:rPr>
                        <a:t>制造</a:t>
                      </a:r>
                      <a:r>
                        <a:rPr lang="en-US" sz="1800" kern="100">
                          <a:solidFill>
                            <a:schemeClr val="tx1"/>
                          </a:solidFill>
                          <a:effectLst/>
                        </a:rPr>
                        <a:t>/</a:t>
                      </a:r>
                      <a:r>
                        <a:rPr lang="zh-CN" sz="1800" kern="100">
                          <a:solidFill>
                            <a:schemeClr val="tx1"/>
                          </a:solidFill>
                          <a:effectLst/>
                        </a:rPr>
                        <a:t>生产状况</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1452005914"/>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设备状况</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456149825"/>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财务状况</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974308455"/>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人力资源状况</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752553903"/>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技术合作</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835092903"/>
                  </a:ext>
                </a:extLst>
              </a:tr>
              <a:tr h="0">
                <a:tc vMerge="1">
                  <a:txBody>
                    <a:bodyPr/>
                    <a:lstStyle/>
                    <a:p>
                      <a:endParaRPr lang="zh-CN" altLang="en-US"/>
                    </a:p>
                  </a:txBody>
                  <a:tcPr/>
                </a:tc>
                <a:tc rowSpan="6">
                  <a:txBody>
                    <a:bodyPr/>
                    <a:lstStyle/>
                    <a:p>
                      <a:pPr algn="ctr">
                        <a:spcAft>
                          <a:spcPts val="0"/>
                        </a:spcAft>
                      </a:pPr>
                      <a:r>
                        <a:rPr lang="zh-CN" sz="1800" kern="100">
                          <a:solidFill>
                            <a:schemeClr val="tx1"/>
                          </a:solidFill>
                          <a:effectLst/>
                        </a:rPr>
                        <a:t>质量系统评价</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tc>
                  <a:txBody>
                    <a:bodyPr/>
                    <a:lstStyle/>
                    <a:p>
                      <a:pPr algn="ctr">
                        <a:spcAft>
                          <a:spcPts val="0"/>
                        </a:spcAft>
                      </a:pPr>
                      <a:r>
                        <a:rPr lang="zh-CN" sz="1800" kern="100">
                          <a:solidFill>
                            <a:schemeClr val="tx1"/>
                          </a:solidFill>
                          <a:effectLst/>
                        </a:rPr>
                        <a:t>质量管理资源</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4447944"/>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质量检验和试验</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1852270209"/>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dirty="0">
                          <a:solidFill>
                            <a:schemeClr val="tx1"/>
                          </a:solidFill>
                          <a:effectLst/>
                        </a:rPr>
                        <a:t>制造质量保证</a:t>
                      </a:r>
                      <a:endParaRPr lang="zh-CN" sz="18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3331636468"/>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供应质量保证</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141088401"/>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产品开发质量</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039472082"/>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质量认证体系</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084335923"/>
                  </a:ext>
                </a:extLst>
              </a:tr>
              <a:tr h="0">
                <a:tc vMerge="1">
                  <a:txBody>
                    <a:bodyPr/>
                    <a:lstStyle/>
                    <a:p>
                      <a:endParaRPr lang="zh-CN" altLang="en-US"/>
                    </a:p>
                  </a:txBody>
                  <a:tcPr/>
                </a:tc>
                <a:tc rowSpan="5">
                  <a:txBody>
                    <a:bodyPr/>
                    <a:lstStyle/>
                    <a:p>
                      <a:pPr algn="ctr">
                        <a:spcAft>
                          <a:spcPts val="0"/>
                        </a:spcAft>
                      </a:pPr>
                      <a:r>
                        <a:rPr lang="zh-CN" sz="1800" kern="100">
                          <a:solidFill>
                            <a:schemeClr val="tx1"/>
                          </a:solidFill>
                          <a:effectLst/>
                        </a:rPr>
                        <a:t>企业业绩评价</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tc>
                  <a:txBody>
                    <a:bodyPr/>
                    <a:lstStyle/>
                    <a:p>
                      <a:pPr algn="ctr">
                        <a:spcAft>
                          <a:spcPts val="0"/>
                        </a:spcAft>
                      </a:pPr>
                      <a:r>
                        <a:rPr lang="zh-CN" sz="1800" kern="100">
                          <a:solidFill>
                            <a:schemeClr val="tx1"/>
                          </a:solidFill>
                          <a:effectLst/>
                        </a:rPr>
                        <a:t>企业发展前景</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180047368"/>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企业信誉</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4095735775"/>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订单交付质量</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675687504"/>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a:solidFill>
                            <a:schemeClr val="tx1"/>
                          </a:solidFill>
                          <a:effectLst/>
                        </a:rPr>
                        <a:t>成本分析</a:t>
                      </a:r>
                      <a:endParaRPr lang="zh-CN" sz="18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1050120910"/>
                  </a:ext>
                </a:extLst>
              </a:tr>
              <a:tr h="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100" dirty="0">
                          <a:solidFill>
                            <a:schemeClr val="tx1"/>
                          </a:solidFill>
                          <a:effectLst/>
                        </a:rPr>
                        <a:t>员工福利</a:t>
                      </a:r>
                      <a:endParaRPr lang="zh-CN" sz="18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bg1">
                        <a:lumMod val="85000"/>
                      </a:schemeClr>
                    </a:solidFill>
                  </a:tcPr>
                </a:tc>
                <a:extLst>
                  <a:ext uri="{0D108BD9-81ED-4DB2-BD59-A6C34878D82A}">
                    <a16:rowId xmlns:a16="http://schemas.microsoft.com/office/drawing/2014/main" xmlns="" val="2461308908"/>
                  </a:ext>
                </a:extLst>
              </a:tr>
            </a:tbl>
          </a:graphicData>
        </a:graphic>
      </p:graphicFrame>
    </p:spTree>
    <p:extLst>
      <p:ext uri="{BB962C8B-B14F-4D97-AF65-F5344CB8AC3E}">
        <p14:creationId xmlns:p14="http://schemas.microsoft.com/office/powerpoint/2010/main" val="8745456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a:extLst>
              <a:ext uri="{FF2B5EF4-FFF2-40B4-BE49-F238E27FC236}">
                <a16:creationId xmlns:a16="http://schemas.microsoft.com/office/drawing/2014/main" xmlns="" id="{FE97F3F2-37C2-4461-80CC-C05FB85005E4}"/>
              </a:ext>
            </a:extLst>
          </p:cNvPr>
          <p:cNvSpPr>
            <a:spLocks noGrp="1"/>
          </p:cNvSpPr>
          <p:nvPr>
            <p:ph type="title"/>
            <p:custDataLst>
              <p:tags r:id="rId2"/>
            </p:custDataLst>
          </p:nvPr>
        </p:nvSpPr>
        <p:spPr/>
        <p:txBody>
          <a:bodyPr/>
          <a:lstStyle/>
          <a:p>
            <a:r>
              <a:rPr lang="en-US" altLang="zh-CN" dirty="0"/>
              <a:t>2</a:t>
            </a:r>
            <a:r>
              <a:rPr lang="zh-CN" altLang="en-US" dirty="0"/>
              <a:t>）选择的方法</a:t>
            </a:r>
          </a:p>
        </p:txBody>
      </p:sp>
      <p:sp>
        <p:nvSpPr>
          <p:cNvPr id="5" name="MH_Other_1">
            <a:extLst>
              <a:ext uri="{FF2B5EF4-FFF2-40B4-BE49-F238E27FC236}">
                <a16:creationId xmlns:a16="http://schemas.microsoft.com/office/drawing/2014/main" xmlns="" id="{1D4C9FD7-8BE0-44FB-ADCE-324F1EB98B24}"/>
              </a:ext>
            </a:extLst>
          </p:cNvPr>
          <p:cNvSpPr/>
          <p:nvPr>
            <p:custDataLst>
              <p:tags r:id="rId3"/>
            </p:custDataLst>
          </p:nvPr>
        </p:nvSpPr>
        <p:spPr>
          <a:xfrm>
            <a:off x="1211263" y="1347788"/>
            <a:ext cx="3287712" cy="1209675"/>
          </a:xfrm>
          <a:prstGeom prst="roundRect">
            <a:avLst>
              <a:gd name="adj" fmla="val 46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ea typeface="微软雅黑" panose="020B0503020204020204" pitchFamily="34" charset="-122"/>
            </a:endParaRPr>
          </a:p>
        </p:txBody>
      </p:sp>
      <p:sp>
        <p:nvSpPr>
          <p:cNvPr id="6" name="MH_SubTitle_1">
            <a:extLst>
              <a:ext uri="{FF2B5EF4-FFF2-40B4-BE49-F238E27FC236}">
                <a16:creationId xmlns:a16="http://schemas.microsoft.com/office/drawing/2014/main" xmlns="" id="{E8D5E02E-8A1A-4D14-96DF-70A430CB307A}"/>
              </a:ext>
            </a:extLst>
          </p:cNvPr>
          <p:cNvSpPr/>
          <p:nvPr>
            <p:custDataLst>
              <p:tags r:id="rId4"/>
            </p:custDataLst>
          </p:nvPr>
        </p:nvSpPr>
        <p:spPr>
          <a:xfrm>
            <a:off x="1325563" y="1446213"/>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pPr>
              <a:defRPr/>
            </a:pPr>
            <a:r>
              <a:rPr lang="zh-CN" altLang="en-US" sz="2800" dirty="0">
                <a:solidFill>
                  <a:srgbClr val="333333"/>
                </a:solidFill>
              </a:rPr>
              <a:t>直观判断法</a:t>
            </a:r>
          </a:p>
        </p:txBody>
      </p:sp>
      <p:sp>
        <p:nvSpPr>
          <p:cNvPr id="7" name="MH_Other_2">
            <a:extLst>
              <a:ext uri="{FF2B5EF4-FFF2-40B4-BE49-F238E27FC236}">
                <a16:creationId xmlns:a16="http://schemas.microsoft.com/office/drawing/2014/main" xmlns="" id="{AB845213-A5FB-491C-A80D-0626DCEB37D0}"/>
              </a:ext>
            </a:extLst>
          </p:cNvPr>
          <p:cNvSpPr/>
          <p:nvPr>
            <p:custDataLst>
              <p:tags r:id="rId5"/>
            </p:custDataLst>
          </p:nvPr>
        </p:nvSpPr>
        <p:spPr>
          <a:xfrm>
            <a:off x="3522663" y="1617663"/>
            <a:ext cx="958850" cy="874712"/>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72000" anchor="b">
            <a:normAutofit/>
          </a:bodyPr>
          <a:lstStyle/>
          <a:p>
            <a:pPr algn="ctr" eaLnBrk="1" fontAlgn="auto" hangingPunct="1">
              <a:spcBef>
                <a:spcPts val="0"/>
              </a:spcBef>
              <a:spcAft>
                <a:spcPts val="0"/>
              </a:spcAft>
              <a:defRPr/>
            </a:pPr>
            <a:r>
              <a:rPr lang="en-US" altLang="zh-CN" sz="2800" b="1">
                <a:solidFill>
                  <a:srgbClr val="FFFFFF"/>
                </a:solidFill>
                <a:latin typeface="Agency FB" panose="020B0503020202020204" pitchFamily="34" charset="0"/>
                <a:ea typeface="方正姚体" panose="02010601030101010101" pitchFamily="2" charset="-122"/>
              </a:rPr>
              <a:t>01</a:t>
            </a:r>
            <a:endParaRPr lang="zh-CN" altLang="en-US" sz="2800" b="1">
              <a:solidFill>
                <a:srgbClr val="FFFFFF"/>
              </a:solidFill>
              <a:latin typeface="Agency FB" panose="020B0503020202020204" pitchFamily="34" charset="0"/>
              <a:ea typeface="方正姚体" panose="02010601030101010101" pitchFamily="2" charset="-122"/>
            </a:endParaRPr>
          </a:p>
        </p:txBody>
      </p:sp>
      <p:sp>
        <p:nvSpPr>
          <p:cNvPr id="9" name="MH_Other_3">
            <a:extLst>
              <a:ext uri="{FF2B5EF4-FFF2-40B4-BE49-F238E27FC236}">
                <a16:creationId xmlns:a16="http://schemas.microsoft.com/office/drawing/2014/main" xmlns="" id="{F7B33448-DD44-4FEA-8E79-DFC6013057A8}"/>
              </a:ext>
            </a:extLst>
          </p:cNvPr>
          <p:cNvSpPr/>
          <p:nvPr>
            <p:custDataLst>
              <p:tags r:id="rId6"/>
            </p:custDataLst>
          </p:nvPr>
        </p:nvSpPr>
        <p:spPr>
          <a:xfrm flipH="1">
            <a:off x="4692650" y="2278063"/>
            <a:ext cx="3289300" cy="1209675"/>
          </a:xfrm>
          <a:prstGeom prst="roundRect">
            <a:avLst>
              <a:gd name="adj" fmla="val 46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ea typeface="微软雅黑" panose="020B0503020204020204" pitchFamily="34" charset="-122"/>
            </a:endParaRPr>
          </a:p>
        </p:txBody>
      </p:sp>
      <p:sp>
        <p:nvSpPr>
          <p:cNvPr id="10" name="MH_SubTitle_2">
            <a:extLst>
              <a:ext uri="{FF2B5EF4-FFF2-40B4-BE49-F238E27FC236}">
                <a16:creationId xmlns:a16="http://schemas.microsoft.com/office/drawing/2014/main" xmlns="" id="{8EE2BE39-E148-4252-B502-27B690D77C6D}"/>
              </a:ext>
            </a:extLst>
          </p:cNvPr>
          <p:cNvSpPr/>
          <p:nvPr>
            <p:custDataLst>
              <p:tags r:id="rId7"/>
            </p:custDataLst>
          </p:nvPr>
        </p:nvSpPr>
        <p:spPr>
          <a:xfrm flipH="1">
            <a:off x="4806950" y="2376488"/>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72000" bIns="0" anchor="ctr"/>
          <a:lstStyle/>
          <a:p>
            <a:pPr algn="r">
              <a:defRPr/>
            </a:pPr>
            <a:r>
              <a:rPr lang="zh-CN" altLang="en-US" sz="2800" dirty="0">
                <a:solidFill>
                  <a:srgbClr val="333333"/>
                </a:solidFill>
              </a:rPr>
              <a:t>招标法</a:t>
            </a:r>
          </a:p>
        </p:txBody>
      </p:sp>
      <p:sp>
        <p:nvSpPr>
          <p:cNvPr id="11" name="MH_Other_4">
            <a:extLst>
              <a:ext uri="{FF2B5EF4-FFF2-40B4-BE49-F238E27FC236}">
                <a16:creationId xmlns:a16="http://schemas.microsoft.com/office/drawing/2014/main" xmlns="" id="{327875AE-7FBE-45AC-88C7-5960DC573EC4}"/>
              </a:ext>
            </a:extLst>
          </p:cNvPr>
          <p:cNvSpPr/>
          <p:nvPr>
            <p:custDataLst>
              <p:tags r:id="rId8"/>
            </p:custDataLst>
          </p:nvPr>
        </p:nvSpPr>
        <p:spPr>
          <a:xfrm flipH="1">
            <a:off x="4710113" y="2547938"/>
            <a:ext cx="958850" cy="874712"/>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72000" anchor="b">
            <a:normAutofit/>
          </a:bodyPr>
          <a:lstStyle/>
          <a:p>
            <a:pPr eaLnBrk="1" fontAlgn="auto" hangingPunct="1">
              <a:spcBef>
                <a:spcPts val="0"/>
              </a:spcBef>
              <a:spcAft>
                <a:spcPts val="0"/>
              </a:spcAft>
              <a:defRPr/>
            </a:pPr>
            <a:r>
              <a:rPr lang="en-US" altLang="zh-CN" sz="2800" b="1">
                <a:solidFill>
                  <a:srgbClr val="FFFFFF"/>
                </a:solidFill>
                <a:latin typeface="Agency FB" panose="020B0503020202020204" pitchFamily="34" charset="0"/>
                <a:ea typeface="方正姚体" panose="02010601030101010101" pitchFamily="2" charset="-122"/>
              </a:rPr>
              <a:t>02</a:t>
            </a:r>
            <a:endParaRPr lang="zh-CN" altLang="en-US" sz="2800" b="1">
              <a:solidFill>
                <a:srgbClr val="FFFFFF"/>
              </a:solidFill>
              <a:latin typeface="Agency FB" panose="020B0503020202020204" pitchFamily="34" charset="0"/>
              <a:ea typeface="方正姚体" panose="02010601030101010101" pitchFamily="2" charset="-122"/>
            </a:endParaRPr>
          </a:p>
        </p:txBody>
      </p:sp>
      <p:sp>
        <p:nvSpPr>
          <p:cNvPr id="13" name="MH_Other_5">
            <a:extLst>
              <a:ext uri="{FF2B5EF4-FFF2-40B4-BE49-F238E27FC236}">
                <a16:creationId xmlns:a16="http://schemas.microsoft.com/office/drawing/2014/main" xmlns="" id="{62BA70CC-63FE-471F-989B-C163502D6B9B}"/>
              </a:ext>
            </a:extLst>
          </p:cNvPr>
          <p:cNvSpPr/>
          <p:nvPr>
            <p:custDataLst>
              <p:tags r:id="rId9"/>
            </p:custDataLst>
          </p:nvPr>
        </p:nvSpPr>
        <p:spPr>
          <a:xfrm>
            <a:off x="1211263" y="3208338"/>
            <a:ext cx="3287712" cy="1211262"/>
          </a:xfrm>
          <a:prstGeom prst="roundRect">
            <a:avLst>
              <a:gd name="adj" fmla="val 46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ea typeface="微软雅黑" panose="020B0503020204020204" pitchFamily="34" charset="-122"/>
            </a:endParaRPr>
          </a:p>
        </p:txBody>
      </p:sp>
      <p:sp>
        <p:nvSpPr>
          <p:cNvPr id="14" name="MH_SubTitle_3">
            <a:extLst>
              <a:ext uri="{FF2B5EF4-FFF2-40B4-BE49-F238E27FC236}">
                <a16:creationId xmlns:a16="http://schemas.microsoft.com/office/drawing/2014/main" xmlns="" id="{635E1862-3477-4C2A-983C-3DAD8C774420}"/>
              </a:ext>
            </a:extLst>
          </p:cNvPr>
          <p:cNvSpPr/>
          <p:nvPr>
            <p:custDataLst>
              <p:tags r:id="rId10"/>
            </p:custDataLst>
          </p:nvPr>
        </p:nvSpPr>
        <p:spPr>
          <a:xfrm>
            <a:off x="1325563" y="3306763"/>
            <a:ext cx="3060700" cy="1014412"/>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pPr>
              <a:defRPr/>
            </a:pPr>
            <a:r>
              <a:rPr lang="zh-CN" altLang="en-US" sz="2800" dirty="0">
                <a:solidFill>
                  <a:srgbClr val="333333"/>
                </a:solidFill>
              </a:rPr>
              <a:t>协商选择法</a:t>
            </a:r>
          </a:p>
        </p:txBody>
      </p:sp>
      <p:sp>
        <p:nvSpPr>
          <p:cNvPr id="15" name="MH_Other_6">
            <a:extLst>
              <a:ext uri="{FF2B5EF4-FFF2-40B4-BE49-F238E27FC236}">
                <a16:creationId xmlns:a16="http://schemas.microsoft.com/office/drawing/2014/main" xmlns="" id="{BCB4BB7D-ADEC-4D62-8047-0F5B63628937}"/>
              </a:ext>
            </a:extLst>
          </p:cNvPr>
          <p:cNvSpPr/>
          <p:nvPr>
            <p:custDataLst>
              <p:tags r:id="rId11"/>
            </p:custDataLst>
          </p:nvPr>
        </p:nvSpPr>
        <p:spPr>
          <a:xfrm>
            <a:off x="3522663" y="3478213"/>
            <a:ext cx="958850" cy="874712"/>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72000" anchor="b">
            <a:normAutofit/>
          </a:bodyPr>
          <a:lstStyle/>
          <a:p>
            <a:pPr algn="ctr" eaLnBrk="1" fontAlgn="auto" hangingPunct="1">
              <a:spcBef>
                <a:spcPts val="0"/>
              </a:spcBef>
              <a:spcAft>
                <a:spcPts val="0"/>
              </a:spcAft>
              <a:defRPr/>
            </a:pPr>
            <a:r>
              <a:rPr lang="en-US" altLang="zh-CN" sz="2800" b="1">
                <a:solidFill>
                  <a:srgbClr val="FFFFFF"/>
                </a:solidFill>
                <a:latin typeface="Agency FB" panose="020B0503020202020204" pitchFamily="34" charset="0"/>
                <a:ea typeface="方正姚体" panose="02010601030101010101" pitchFamily="2" charset="-122"/>
              </a:rPr>
              <a:t>03</a:t>
            </a:r>
            <a:endParaRPr lang="zh-CN" altLang="en-US" sz="2800" b="1">
              <a:solidFill>
                <a:srgbClr val="FFFFFF"/>
              </a:solidFill>
              <a:latin typeface="Agency FB" panose="020B0503020202020204" pitchFamily="34" charset="0"/>
              <a:ea typeface="方正姚体" panose="02010601030101010101" pitchFamily="2" charset="-122"/>
            </a:endParaRPr>
          </a:p>
        </p:txBody>
      </p:sp>
      <p:sp>
        <p:nvSpPr>
          <p:cNvPr id="17" name="MH_Other_7">
            <a:extLst>
              <a:ext uri="{FF2B5EF4-FFF2-40B4-BE49-F238E27FC236}">
                <a16:creationId xmlns:a16="http://schemas.microsoft.com/office/drawing/2014/main" xmlns="" id="{56132FA3-12C2-411D-BE61-03A3458DF6B3}"/>
              </a:ext>
            </a:extLst>
          </p:cNvPr>
          <p:cNvSpPr/>
          <p:nvPr>
            <p:custDataLst>
              <p:tags r:id="rId12"/>
            </p:custDataLst>
          </p:nvPr>
        </p:nvSpPr>
        <p:spPr>
          <a:xfrm flipH="1">
            <a:off x="4692650" y="4140200"/>
            <a:ext cx="3289300" cy="1209675"/>
          </a:xfrm>
          <a:prstGeom prst="roundRect">
            <a:avLst>
              <a:gd name="adj" fmla="val 46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ea typeface="微软雅黑" panose="020B0503020204020204" pitchFamily="34" charset="-122"/>
            </a:endParaRPr>
          </a:p>
        </p:txBody>
      </p:sp>
      <p:sp>
        <p:nvSpPr>
          <p:cNvPr id="18" name="MH_SubTitle_4">
            <a:extLst>
              <a:ext uri="{FF2B5EF4-FFF2-40B4-BE49-F238E27FC236}">
                <a16:creationId xmlns:a16="http://schemas.microsoft.com/office/drawing/2014/main" xmlns="" id="{612EDAEE-213D-4887-8DC5-D5587B6B0F15}"/>
              </a:ext>
            </a:extLst>
          </p:cNvPr>
          <p:cNvSpPr/>
          <p:nvPr>
            <p:custDataLst>
              <p:tags r:id="rId13"/>
            </p:custDataLst>
          </p:nvPr>
        </p:nvSpPr>
        <p:spPr>
          <a:xfrm flipH="1">
            <a:off x="4806950" y="4238625"/>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72000" bIns="0" anchor="ctr"/>
          <a:lstStyle/>
          <a:p>
            <a:pPr algn="r">
              <a:defRPr/>
            </a:pPr>
            <a:r>
              <a:rPr lang="zh-CN" altLang="en-US" sz="2800" dirty="0">
                <a:solidFill>
                  <a:srgbClr val="333333"/>
                </a:solidFill>
              </a:rPr>
              <a:t>采购成本比较法</a:t>
            </a:r>
          </a:p>
        </p:txBody>
      </p:sp>
      <p:sp>
        <p:nvSpPr>
          <p:cNvPr id="19" name="MH_Other_8">
            <a:extLst>
              <a:ext uri="{FF2B5EF4-FFF2-40B4-BE49-F238E27FC236}">
                <a16:creationId xmlns:a16="http://schemas.microsoft.com/office/drawing/2014/main" xmlns="" id="{CB2202C8-8840-4B00-BA0C-02F4F4C9C74F}"/>
              </a:ext>
            </a:extLst>
          </p:cNvPr>
          <p:cNvSpPr/>
          <p:nvPr>
            <p:custDataLst>
              <p:tags r:id="rId14"/>
            </p:custDataLst>
          </p:nvPr>
        </p:nvSpPr>
        <p:spPr>
          <a:xfrm flipH="1">
            <a:off x="4710113" y="4410075"/>
            <a:ext cx="958850" cy="87471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72000" anchor="b">
            <a:normAutofit/>
          </a:bodyPr>
          <a:lstStyle/>
          <a:p>
            <a:pPr eaLnBrk="1" fontAlgn="auto" hangingPunct="1">
              <a:spcBef>
                <a:spcPts val="0"/>
              </a:spcBef>
              <a:spcAft>
                <a:spcPts val="0"/>
              </a:spcAft>
              <a:defRPr/>
            </a:pPr>
            <a:r>
              <a:rPr lang="en-US" altLang="zh-CN" sz="2800" b="1">
                <a:solidFill>
                  <a:srgbClr val="FFFFFF"/>
                </a:solidFill>
                <a:latin typeface="Agency FB" panose="020B0503020202020204" pitchFamily="34" charset="0"/>
                <a:ea typeface="方正姚体" panose="02010601030101010101" pitchFamily="2" charset="-122"/>
              </a:rPr>
              <a:t>04</a:t>
            </a:r>
            <a:endParaRPr lang="zh-CN" altLang="en-US" sz="2800" b="1">
              <a:solidFill>
                <a:srgbClr val="FFFFFF"/>
              </a:solidFill>
              <a:latin typeface="Agency FB" panose="020B0503020202020204" pitchFamily="34" charset="0"/>
              <a:ea typeface="方正姚体" panose="02010601030101010101" pitchFamily="2" charset="-122"/>
            </a:endParaRPr>
          </a:p>
        </p:txBody>
      </p:sp>
      <p:sp>
        <p:nvSpPr>
          <p:cNvPr id="21" name="MH_Other_9">
            <a:extLst>
              <a:ext uri="{FF2B5EF4-FFF2-40B4-BE49-F238E27FC236}">
                <a16:creationId xmlns:a16="http://schemas.microsoft.com/office/drawing/2014/main" xmlns="" id="{AA8C3478-5EAF-4C9B-88F0-E3681B41169E}"/>
              </a:ext>
            </a:extLst>
          </p:cNvPr>
          <p:cNvSpPr/>
          <p:nvPr>
            <p:custDataLst>
              <p:tags r:id="rId15"/>
            </p:custDataLst>
          </p:nvPr>
        </p:nvSpPr>
        <p:spPr>
          <a:xfrm>
            <a:off x="1211263" y="5070475"/>
            <a:ext cx="3287712" cy="1209675"/>
          </a:xfrm>
          <a:prstGeom prst="roundRect">
            <a:avLst>
              <a:gd name="adj" fmla="val 46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ea typeface="微软雅黑" panose="020B0503020204020204" pitchFamily="34" charset="-122"/>
            </a:endParaRPr>
          </a:p>
        </p:txBody>
      </p:sp>
      <p:sp>
        <p:nvSpPr>
          <p:cNvPr id="22" name="MH_SubTitle_5">
            <a:extLst>
              <a:ext uri="{FF2B5EF4-FFF2-40B4-BE49-F238E27FC236}">
                <a16:creationId xmlns:a16="http://schemas.microsoft.com/office/drawing/2014/main" xmlns="" id="{ECB30EC3-F10C-4C15-8E4B-D4B7752FAF3A}"/>
              </a:ext>
            </a:extLst>
          </p:cNvPr>
          <p:cNvSpPr/>
          <p:nvPr>
            <p:custDataLst>
              <p:tags r:id="rId16"/>
            </p:custDataLst>
          </p:nvPr>
        </p:nvSpPr>
        <p:spPr>
          <a:xfrm>
            <a:off x="1325563" y="5168900"/>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pPr>
              <a:defRPr/>
            </a:pPr>
            <a:r>
              <a:rPr lang="zh-CN" altLang="en-US" sz="2800" dirty="0">
                <a:solidFill>
                  <a:srgbClr val="333333"/>
                </a:solidFill>
              </a:rPr>
              <a:t>层次分析法</a:t>
            </a:r>
          </a:p>
        </p:txBody>
      </p:sp>
      <p:sp>
        <p:nvSpPr>
          <p:cNvPr id="23" name="MH_Other_10">
            <a:extLst>
              <a:ext uri="{FF2B5EF4-FFF2-40B4-BE49-F238E27FC236}">
                <a16:creationId xmlns:a16="http://schemas.microsoft.com/office/drawing/2014/main" xmlns="" id="{5E45D542-1937-4A7B-A2AC-7A44BBAA7EBB}"/>
              </a:ext>
            </a:extLst>
          </p:cNvPr>
          <p:cNvSpPr/>
          <p:nvPr>
            <p:custDataLst>
              <p:tags r:id="rId17"/>
            </p:custDataLst>
          </p:nvPr>
        </p:nvSpPr>
        <p:spPr>
          <a:xfrm>
            <a:off x="3522663" y="5340350"/>
            <a:ext cx="958850" cy="87471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72000" anchor="b">
            <a:normAutofit/>
          </a:bodyPr>
          <a:lstStyle/>
          <a:p>
            <a:pPr algn="ctr" eaLnBrk="1" fontAlgn="auto" hangingPunct="1">
              <a:spcBef>
                <a:spcPts val="0"/>
              </a:spcBef>
              <a:spcAft>
                <a:spcPts val="0"/>
              </a:spcAft>
              <a:defRPr/>
            </a:pPr>
            <a:r>
              <a:rPr lang="en-US" altLang="zh-CN" sz="2800" b="1">
                <a:solidFill>
                  <a:srgbClr val="FFFFFF"/>
                </a:solidFill>
                <a:latin typeface="Agency FB" panose="020B0503020202020204" pitchFamily="34" charset="0"/>
                <a:ea typeface="方正姚体" panose="02010601030101010101" pitchFamily="2" charset="-122"/>
              </a:rPr>
              <a:t>05</a:t>
            </a:r>
            <a:endParaRPr lang="zh-CN" altLang="en-US" sz="2800" b="1">
              <a:solidFill>
                <a:srgbClr val="FFFFFF"/>
              </a:solidFill>
              <a:latin typeface="Agency FB" panose="020B0503020202020204" pitchFamily="34" charset="0"/>
              <a:ea typeface="方正姚体" panose="02010601030101010101" pitchFamily="2" charset="-122"/>
            </a:endParaRPr>
          </a:p>
        </p:txBody>
      </p:sp>
    </p:spTree>
    <p:custDataLst>
      <p:tags r:id="rId1"/>
    </p:custDataLst>
    <p:extLst>
      <p:ext uri="{BB962C8B-B14F-4D97-AF65-F5344CB8AC3E}">
        <p14:creationId xmlns:p14="http://schemas.microsoft.com/office/powerpoint/2010/main" val="2538343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D704F0-AD5F-4840-9F25-0F0F641F06EC}"/>
              </a:ext>
            </a:extLst>
          </p:cNvPr>
          <p:cNvSpPr>
            <a:spLocks noGrp="1"/>
          </p:cNvSpPr>
          <p:nvPr>
            <p:ph type="title"/>
          </p:nvPr>
        </p:nvSpPr>
        <p:spPr/>
        <p:txBody>
          <a:bodyPr>
            <a:normAutofit/>
          </a:bodyPr>
          <a:lstStyle/>
          <a:p>
            <a:r>
              <a:rPr lang="en-US" altLang="zh-CN" dirty="0"/>
              <a:t>3</a:t>
            </a:r>
            <a:r>
              <a:rPr lang="zh-CN" altLang="zh-CN" dirty="0"/>
              <a:t>）选择的步骤</a:t>
            </a:r>
            <a:endParaRPr lang="zh-CN" altLang="en-US" dirty="0"/>
          </a:p>
        </p:txBody>
      </p:sp>
      <p:grpSp>
        <p:nvGrpSpPr>
          <p:cNvPr id="3" name="画布 316">
            <a:extLst>
              <a:ext uri="{FF2B5EF4-FFF2-40B4-BE49-F238E27FC236}">
                <a16:creationId xmlns:a16="http://schemas.microsoft.com/office/drawing/2014/main" xmlns="" id="{1900CE98-6C60-48B1-8EEA-60989C71B774}"/>
              </a:ext>
            </a:extLst>
          </p:cNvPr>
          <p:cNvGrpSpPr/>
          <p:nvPr/>
        </p:nvGrpSpPr>
        <p:grpSpPr>
          <a:xfrm>
            <a:off x="628650" y="920708"/>
            <a:ext cx="7183710" cy="5604635"/>
            <a:chOff x="0" y="0"/>
            <a:chExt cx="4061899" cy="3943350"/>
          </a:xfrm>
        </p:grpSpPr>
        <p:sp>
          <p:nvSpPr>
            <p:cNvPr id="4" name="矩形 3">
              <a:extLst>
                <a:ext uri="{FF2B5EF4-FFF2-40B4-BE49-F238E27FC236}">
                  <a16:creationId xmlns:a16="http://schemas.microsoft.com/office/drawing/2014/main" xmlns="" id="{4F5E119E-AFB6-426B-A466-1028EEBB3FF0}"/>
                </a:ext>
              </a:extLst>
            </p:cNvPr>
            <p:cNvSpPr/>
            <p:nvPr/>
          </p:nvSpPr>
          <p:spPr>
            <a:xfrm>
              <a:off x="0" y="0"/>
              <a:ext cx="4061460" cy="3943350"/>
            </a:xfrm>
            <a:prstGeom prst="rect">
              <a:avLst/>
            </a:prstGeom>
          </p:spPr>
          <p:txBody>
            <a:bodyPr/>
            <a:lstStyle/>
            <a:p>
              <a:endParaRPr lang="zh-CN" altLang="en-US"/>
            </a:p>
          </p:txBody>
        </p:sp>
        <p:sp>
          <p:nvSpPr>
            <p:cNvPr id="5" name="矩形 4">
              <a:extLst>
                <a:ext uri="{FF2B5EF4-FFF2-40B4-BE49-F238E27FC236}">
                  <a16:creationId xmlns:a16="http://schemas.microsoft.com/office/drawing/2014/main" xmlns="" id="{43A94BD2-BEBD-4D6A-9F19-A24CA5327FFF}"/>
                </a:ext>
              </a:extLst>
            </p:cNvPr>
            <p:cNvSpPr/>
            <p:nvPr/>
          </p:nvSpPr>
          <p:spPr>
            <a:xfrm>
              <a:off x="810699" y="57150"/>
              <a:ext cx="295910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1</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）分析市场竞争环境（需求、必要性）</a:t>
              </a:r>
            </a:p>
          </p:txBody>
        </p:sp>
        <p:sp>
          <p:nvSpPr>
            <p:cNvPr id="6" name="矩形 5">
              <a:extLst>
                <a:ext uri="{FF2B5EF4-FFF2-40B4-BE49-F238E27FC236}">
                  <a16:creationId xmlns:a16="http://schemas.microsoft.com/office/drawing/2014/main" xmlns="" id="{C4F923F9-74DD-40C8-843E-F440DAF26086}"/>
                </a:ext>
              </a:extLst>
            </p:cNvPr>
            <p:cNvSpPr/>
            <p:nvPr/>
          </p:nvSpPr>
          <p:spPr>
            <a:xfrm>
              <a:off x="819249" y="561000"/>
              <a:ext cx="188375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2</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）建立合作伙伴选择目标</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7" name="矩形 6">
              <a:extLst>
                <a:ext uri="{FF2B5EF4-FFF2-40B4-BE49-F238E27FC236}">
                  <a16:creationId xmlns:a16="http://schemas.microsoft.com/office/drawing/2014/main" xmlns="" id="{19798EB3-3790-4A9C-AF15-55E0A1E1898A}"/>
                </a:ext>
              </a:extLst>
            </p:cNvPr>
            <p:cNvSpPr/>
            <p:nvPr/>
          </p:nvSpPr>
          <p:spPr>
            <a:xfrm>
              <a:off x="810699" y="1043600"/>
              <a:ext cx="188341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3</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）建立合作伙伴评价标准</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8" name="矩形 7">
              <a:extLst>
                <a:ext uri="{FF2B5EF4-FFF2-40B4-BE49-F238E27FC236}">
                  <a16:creationId xmlns:a16="http://schemas.microsoft.com/office/drawing/2014/main" xmlns="" id="{ED37E2BB-0915-4FB2-8230-7D8371578289}"/>
                </a:ext>
              </a:extLst>
            </p:cNvPr>
            <p:cNvSpPr/>
            <p:nvPr/>
          </p:nvSpPr>
          <p:spPr>
            <a:xfrm>
              <a:off x="810699" y="1532550"/>
              <a:ext cx="188341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4</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）成立评价小组</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9" name="矩形 8">
              <a:extLst>
                <a:ext uri="{FF2B5EF4-FFF2-40B4-BE49-F238E27FC236}">
                  <a16:creationId xmlns:a16="http://schemas.microsoft.com/office/drawing/2014/main" xmlns="" id="{BB573582-FF3F-45F6-AB48-A491E80557D9}"/>
                </a:ext>
              </a:extLst>
            </p:cNvPr>
            <p:cNvSpPr/>
            <p:nvPr/>
          </p:nvSpPr>
          <p:spPr>
            <a:xfrm>
              <a:off x="797999" y="2021500"/>
              <a:ext cx="188341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5</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）合作伙伴参与</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矩形 9">
              <a:extLst>
                <a:ext uri="{FF2B5EF4-FFF2-40B4-BE49-F238E27FC236}">
                  <a16:creationId xmlns:a16="http://schemas.microsoft.com/office/drawing/2014/main" xmlns="" id="{71652771-4C45-4BE8-837D-8C408E581FA2}"/>
                </a:ext>
              </a:extLst>
            </p:cNvPr>
            <p:cNvSpPr/>
            <p:nvPr/>
          </p:nvSpPr>
          <p:spPr>
            <a:xfrm>
              <a:off x="797999" y="2504100"/>
              <a:ext cx="188341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6</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）评价合作伙伴</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菱形 10">
              <a:extLst>
                <a:ext uri="{FF2B5EF4-FFF2-40B4-BE49-F238E27FC236}">
                  <a16:creationId xmlns:a16="http://schemas.microsoft.com/office/drawing/2014/main" xmlns="" id="{64358663-B789-406B-A20D-C8E68370CA25}"/>
                </a:ext>
              </a:extLst>
            </p:cNvPr>
            <p:cNvSpPr/>
            <p:nvPr/>
          </p:nvSpPr>
          <p:spPr>
            <a:xfrm>
              <a:off x="1299649" y="2940583"/>
              <a:ext cx="889000" cy="450850"/>
            </a:xfrm>
            <a:prstGeom prst="diamond">
              <a:avLst/>
            </a:prstGeom>
          </p:spPr>
          <p:style>
            <a:lnRef idx="2">
              <a:schemeClr val="dk1"/>
            </a:lnRef>
            <a:fillRef idx="1">
              <a:schemeClr val="lt1"/>
            </a:fillRef>
            <a:effectRef idx="0">
              <a:schemeClr val="dk1"/>
            </a:effectRef>
            <a:fontRef idx="minor">
              <a:schemeClr val="dk1"/>
            </a:fontRef>
          </p:style>
          <p:txBody>
            <a:bodyPr rot="0" spcFirstLastPara="0" vert="horz" wrap="square" lIns="18000" tIns="18000" rIns="18000" bIns="1800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选择</a:t>
              </a:r>
            </a:p>
          </p:txBody>
        </p:sp>
        <p:sp>
          <p:nvSpPr>
            <p:cNvPr id="12" name="矩形 11">
              <a:extLst>
                <a:ext uri="{FF2B5EF4-FFF2-40B4-BE49-F238E27FC236}">
                  <a16:creationId xmlns:a16="http://schemas.microsoft.com/office/drawing/2014/main" xmlns="" id="{AA168F86-A947-426C-865D-06ED142F08B8}"/>
                </a:ext>
              </a:extLst>
            </p:cNvPr>
            <p:cNvSpPr/>
            <p:nvPr/>
          </p:nvSpPr>
          <p:spPr>
            <a:xfrm>
              <a:off x="810699" y="3581400"/>
              <a:ext cx="1883410" cy="279400"/>
            </a:xfrm>
            <a:prstGeom prst="rect">
              <a:avLst/>
            </a:prstGeom>
            <a:noFill/>
            <a:ln w="9525"/>
          </p:spPr>
          <p:style>
            <a:lnRef idx="2">
              <a:schemeClr val="dk1"/>
            </a:lnRef>
            <a:fillRef idx="1">
              <a:schemeClr val="lt1"/>
            </a:fillRef>
            <a:effectRef idx="0">
              <a:schemeClr val="dk1"/>
            </a:effectRef>
            <a:fontRef idx="minor">
              <a:schemeClr val="dk1"/>
            </a:fontRef>
          </p:style>
          <p:txBody>
            <a:bodyPr rot="0" spcFirstLastPara="0" vert="horz" wrap="square" lIns="18000" tIns="45720" rIns="18000" bIns="4572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a:t>
              </a:r>
              <a:r>
                <a:rPr lang="en-US" sz="2000" b="1" kern="100">
                  <a:effectLst/>
                  <a:latin typeface="Times New Roman" panose="02020603050405020304" pitchFamily="18" charset="0"/>
                  <a:ea typeface="宋体" panose="02010600030101010101" pitchFamily="2" charset="-122"/>
                  <a:cs typeface="宋体" panose="02010600030101010101" pitchFamily="2" charset="-122"/>
                </a:rPr>
                <a:t>7</a:t>
              </a:r>
              <a:r>
                <a:rPr lang="zh-CN" sz="2000" b="1" kern="100">
                  <a:effectLst/>
                  <a:latin typeface="Times New Roman" panose="02020603050405020304" pitchFamily="18" charset="0"/>
                  <a:ea typeface="宋体" panose="02010600030101010101" pitchFamily="2" charset="-122"/>
                  <a:cs typeface="宋体" panose="02010600030101010101" pitchFamily="2" charset="-122"/>
                </a:rPr>
                <a:t>）实施供应链合作伙伴关系</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椭圆 12">
              <a:extLst>
                <a:ext uri="{FF2B5EF4-FFF2-40B4-BE49-F238E27FC236}">
                  <a16:creationId xmlns:a16="http://schemas.microsoft.com/office/drawing/2014/main" xmlns="" id="{542C1CED-19DE-4FF2-A9FC-9EB89F059274}"/>
                </a:ext>
              </a:extLst>
            </p:cNvPr>
            <p:cNvSpPr/>
            <p:nvPr/>
          </p:nvSpPr>
          <p:spPr>
            <a:xfrm>
              <a:off x="2694109" y="2838450"/>
              <a:ext cx="840740" cy="65405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评价工具与技术</a:t>
              </a:r>
            </a:p>
          </p:txBody>
        </p:sp>
        <p:cxnSp>
          <p:nvCxnSpPr>
            <p:cNvPr id="14" name="直接连接符 13">
              <a:extLst>
                <a:ext uri="{FF2B5EF4-FFF2-40B4-BE49-F238E27FC236}">
                  <a16:creationId xmlns:a16="http://schemas.microsoft.com/office/drawing/2014/main" xmlns="" id="{DACDAA40-7732-4FFE-8CAF-4414636ABB33}"/>
                </a:ext>
              </a:extLst>
            </p:cNvPr>
            <p:cNvCxnSpPr>
              <a:stCxn id="12" idx="3"/>
            </p:cNvCxnSpPr>
            <p:nvPr/>
          </p:nvCxnSpPr>
          <p:spPr>
            <a:xfrm flipV="1">
              <a:off x="2694109" y="3708400"/>
              <a:ext cx="929640" cy="12700"/>
            </a:xfrm>
            <a:prstGeom prst="line">
              <a:avLst/>
            </a:prstGeom>
          </p:spPr>
          <p:style>
            <a:lnRef idx="1">
              <a:schemeClr val="dk1"/>
            </a:lnRef>
            <a:fillRef idx="0">
              <a:schemeClr val="dk1"/>
            </a:fillRef>
            <a:effectRef idx="0">
              <a:schemeClr val="dk1"/>
            </a:effectRef>
            <a:fontRef idx="minor">
              <a:schemeClr val="tx1"/>
            </a:fontRef>
          </p:style>
        </p:cxnSp>
        <p:cxnSp>
          <p:nvCxnSpPr>
            <p:cNvPr id="15" name="直接箭头连接符 14">
              <a:extLst>
                <a:ext uri="{FF2B5EF4-FFF2-40B4-BE49-F238E27FC236}">
                  <a16:creationId xmlns:a16="http://schemas.microsoft.com/office/drawing/2014/main" xmlns="" id="{C6D39E75-6659-4996-B6DC-A4AACD62E16D}"/>
                </a:ext>
              </a:extLst>
            </p:cNvPr>
            <p:cNvCxnSpPr/>
            <p:nvPr/>
          </p:nvCxnSpPr>
          <p:spPr>
            <a:xfrm flipV="1">
              <a:off x="3636449" y="349250"/>
              <a:ext cx="7200" cy="33732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文本框 330">
              <a:extLst>
                <a:ext uri="{FF2B5EF4-FFF2-40B4-BE49-F238E27FC236}">
                  <a16:creationId xmlns:a16="http://schemas.microsoft.com/office/drawing/2014/main" xmlns="" id="{375F1AC4-C910-4D38-9C5C-A9A34E3F4357}"/>
                </a:ext>
              </a:extLst>
            </p:cNvPr>
            <p:cNvSpPr txBox="1"/>
            <p:nvPr/>
          </p:nvSpPr>
          <p:spPr>
            <a:xfrm>
              <a:off x="2963349" y="482600"/>
              <a:ext cx="647700" cy="4149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比较新旧合作伙伴</a:t>
              </a:r>
            </a:p>
          </p:txBody>
        </p:sp>
        <p:sp>
          <p:nvSpPr>
            <p:cNvPr id="17" name="文本框 330">
              <a:extLst>
                <a:ext uri="{FF2B5EF4-FFF2-40B4-BE49-F238E27FC236}">
                  <a16:creationId xmlns:a16="http://schemas.microsoft.com/office/drawing/2014/main" xmlns="" id="{7AA702A7-01A9-42C2-BA40-D5BA7E3ED82F}"/>
                </a:ext>
              </a:extLst>
            </p:cNvPr>
            <p:cNvSpPr txBox="1"/>
            <p:nvPr/>
          </p:nvSpPr>
          <p:spPr>
            <a:xfrm>
              <a:off x="2931599" y="1411900"/>
              <a:ext cx="647700" cy="41465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修改评价标准</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8" name="直接箭头连接符 17">
              <a:extLst>
                <a:ext uri="{FF2B5EF4-FFF2-40B4-BE49-F238E27FC236}">
                  <a16:creationId xmlns:a16="http://schemas.microsoft.com/office/drawing/2014/main" xmlns="" id="{704549E5-965E-4A15-9C64-BE6CBEE40A47}"/>
                </a:ext>
              </a:extLst>
            </p:cNvPr>
            <p:cNvCxnSpPr>
              <a:endCxn id="7" idx="3"/>
            </p:cNvCxnSpPr>
            <p:nvPr/>
          </p:nvCxnSpPr>
          <p:spPr>
            <a:xfrm flipH="1">
              <a:off x="2694109" y="1183300"/>
              <a:ext cx="9423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文本框 330">
              <a:extLst>
                <a:ext uri="{FF2B5EF4-FFF2-40B4-BE49-F238E27FC236}">
                  <a16:creationId xmlns:a16="http://schemas.microsoft.com/office/drawing/2014/main" xmlns="" id="{1E79EAE1-4760-41B9-A0BF-F75D761F89CC}"/>
                </a:ext>
              </a:extLst>
            </p:cNvPr>
            <p:cNvSpPr txBox="1"/>
            <p:nvPr/>
          </p:nvSpPr>
          <p:spPr>
            <a:xfrm>
              <a:off x="3556099" y="1943099"/>
              <a:ext cx="505800" cy="241301"/>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反馈</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0" name="直接箭头连接符 19">
              <a:extLst>
                <a:ext uri="{FF2B5EF4-FFF2-40B4-BE49-F238E27FC236}">
                  <a16:creationId xmlns:a16="http://schemas.microsoft.com/office/drawing/2014/main" xmlns="" id="{B4BD2223-72F5-4522-AC7D-FD01651F7D9D}"/>
                </a:ext>
              </a:extLst>
            </p:cNvPr>
            <p:cNvCxnSpPr>
              <a:stCxn id="13" idx="1"/>
            </p:cNvCxnSpPr>
            <p:nvPr/>
          </p:nvCxnSpPr>
          <p:spPr>
            <a:xfrm flipH="1" flipV="1">
              <a:off x="2680908" y="2783500"/>
              <a:ext cx="136056" cy="15073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直接箭头连接符 20">
              <a:extLst>
                <a:ext uri="{FF2B5EF4-FFF2-40B4-BE49-F238E27FC236}">
                  <a16:creationId xmlns:a16="http://schemas.microsoft.com/office/drawing/2014/main" xmlns="" id="{387F577E-67FA-42D8-8FA1-B72C6C30EF93}"/>
                </a:ext>
              </a:extLst>
            </p:cNvPr>
            <p:cNvCxnSpPr/>
            <p:nvPr/>
          </p:nvCxnSpPr>
          <p:spPr>
            <a:xfrm>
              <a:off x="124899" y="704850"/>
              <a:ext cx="6540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直接连接符 21">
              <a:extLst>
                <a:ext uri="{FF2B5EF4-FFF2-40B4-BE49-F238E27FC236}">
                  <a16:creationId xmlns:a16="http://schemas.microsoft.com/office/drawing/2014/main" xmlns="" id="{D66D7F9E-D743-417E-B090-08307E729B9A}"/>
                </a:ext>
              </a:extLst>
            </p:cNvPr>
            <p:cNvCxnSpPr>
              <a:stCxn id="11" idx="1"/>
            </p:cNvCxnSpPr>
            <p:nvPr/>
          </p:nvCxnSpPr>
          <p:spPr>
            <a:xfrm flipH="1">
              <a:off x="156649" y="3166008"/>
              <a:ext cx="1143000" cy="0"/>
            </a:xfrm>
            <a:prstGeom prst="line">
              <a:avLst/>
            </a:prstGeom>
          </p:spPr>
          <p:style>
            <a:lnRef idx="1">
              <a:schemeClr val="dk1"/>
            </a:lnRef>
            <a:fillRef idx="0">
              <a:schemeClr val="dk1"/>
            </a:fillRef>
            <a:effectRef idx="0">
              <a:schemeClr val="dk1"/>
            </a:effectRef>
            <a:fontRef idx="minor">
              <a:schemeClr val="tx1"/>
            </a:fontRef>
          </p:style>
        </p:cxnSp>
        <p:sp>
          <p:nvSpPr>
            <p:cNvPr id="23" name="文本框 330">
              <a:extLst>
                <a:ext uri="{FF2B5EF4-FFF2-40B4-BE49-F238E27FC236}">
                  <a16:creationId xmlns:a16="http://schemas.microsoft.com/office/drawing/2014/main" xmlns="" id="{2A03304A-93B0-4FD3-BD2B-D0060CDFF56F}"/>
                </a:ext>
              </a:extLst>
            </p:cNvPr>
            <p:cNvSpPr txBox="1"/>
            <p:nvPr/>
          </p:nvSpPr>
          <p:spPr>
            <a:xfrm>
              <a:off x="35999" y="1977050"/>
              <a:ext cx="505460" cy="24130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2000" b="1" kern="100">
                  <a:effectLst/>
                  <a:latin typeface="Times New Roman" panose="02020603050405020304" pitchFamily="18" charset="0"/>
                  <a:ea typeface="宋体" panose="02010600030101010101" pitchFamily="2" charset="-122"/>
                  <a:cs typeface="宋体" panose="02010600030101010101" pitchFamily="2" charset="-122"/>
                </a:rPr>
                <a:t>反馈</a:t>
              </a:r>
              <a:endParaRPr lang="zh-CN" sz="2000" b="1">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4" name="直接连接符 23">
              <a:extLst>
                <a:ext uri="{FF2B5EF4-FFF2-40B4-BE49-F238E27FC236}">
                  <a16:creationId xmlns:a16="http://schemas.microsoft.com/office/drawing/2014/main" xmlns="" id="{454E190E-BB00-44C1-BA3D-D603EC98D468}"/>
                </a:ext>
              </a:extLst>
            </p:cNvPr>
            <p:cNvCxnSpPr/>
            <p:nvPr/>
          </p:nvCxnSpPr>
          <p:spPr>
            <a:xfrm>
              <a:off x="124899" y="692150"/>
              <a:ext cx="0" cy="2460625"/>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a:extLst>
                <a:ext uri="{FF2B5EF4-FFF2-40B4-BE49-F238E27FC236}">
                  <a16:creationId xmlns:a16="http://schemas.microsoft.com/office/drawing/2014/main" xmlns="" id="{2DA9A884-B571-4A3D-A7BB-BF5FBF8F6A8E}"/>
                </a:ext>
              </a:extLst>
            </p:cNvPr>
            <p:cNvCxnSpPr/>
            <p:nvPr/>
          </p:nvCxnSpPr>
          <p:spPr>
            <a:xfrm flipH="1" flipV="1">
              <a:off x="1758760" y="311150"/>
              <a:ext cx="1" cy="234950"/>
            </a:xfrm>
            <a:prstGeom prst="line">
              <a:avLst/>
            </a:prstGeom>
          </p:spPr>
          <p:style>
            <a:lnRef idx="1">
              <a:schemeClr val="dk1"/>
            </a:lnRef>
            <a:fillRef idx="0">
              <a:schemeClr val="dk1"/>
            </a:fillRef>
            <a:effectRef idx="0">
              <a:schemeClr val="dk1"/>
            </a:effectRef>
            <a:fontRef idx="minor">
              <a:schemeClr val="tx1"/>
            </a:fontRef>
          </p:style>
        </p:cxnSp>
        <p:cxnSp>
          <p:nvCxnSpPr>
            <p:cNvPr id="26" name="直接连接符 25">
              <a:extLst>
                <a:ext uri="{FF2B5EF4-FFF2-40B4-BE49-F238E27FC236}">
                  <a16:creationId xmlns:a16="http://schemas.microsoft.com/office/drawing/2014/main" xmlns="" id="{AEC5662E-7790-455F-885E-19036BE40314}"/>
                </a:ext>
              </a:extLst>
            </p:cNvPr>
            <p:cNvCxnSpPr>
              <a:endCxn id="6" idx="2"/>
            </p:cNvCxnSpPr>
            <p:nvPr/>
          </p:nvCxnSpPr>
          <p:spPr>
            <a:xfrm flipV="1">
              <a:off x="1760743" y="840400"/>
              <a:ext cx="190" cy="175600"/>
            </a:xfrm>
            <a:prstGeom prst="line">
              <a:avLst/>
            </a:prstGeom>
          </p:spPr>
          <p:style>
            <a:lnRef idx="1">
              <a:schemeClr val="dk1"/>
            </a:lnRef>
            <a:fillRef idx="0">
              <a:schemeClr val="dk1"/>
            </a:fillRef>
            <a:effectRef idx="0">
              <a:schemeClr val="dk1"/>
            </a:effectRef>
            <a:fontRef idx="minor">
              <a:schemeClr val="tx1"/>
            </a:fontRef>
          </p:style>
        </p:cxnSp>
        <p:cxnSp>
          <p:nvCxnSpPr>
            <p:cNvPr id="27" name="直接连接符 26">
              <a:extLst>
                <a:ext uri="{FF2B5EF4-FFF2-40B4-BE49-F238E27FC236}">
                  <a16:creationId xmlns:a16="http://schemas.microsoft.com/office/drawing/2014/main" xmlns="" id="{8F85C578-F555-4D8F-A97B-519E53C6F844}"/>
                </a:ext>
              </a:extLst>
            </p:cNvPr>
            <p:cNvCxnSpPr>
              <a:stCxn id="7" idx="2"/>
              <a:endCxn id="8" idx="0"/>
            </p:cNvCxnSpPr>
            <p:nvPr/>
          </p:nvCxnSpPr>
          <p:spPr>
            <a:xfrm>
              <a:off x="1752214" y="1323000"/>
              <a:ext cx="0" cy="209550"/>
            </a:xfrm>
            <a:prstGeom prst="line">
              <a:avLst/>
            </a:prstGeom>
          </p:spPr>
          <p:style>
            <a:lnRef idx="1">
              <a:schemeClr val="dk1"/>
            </a:lnRef>
            <a:fillRef idx="0">
              <a:schemeClr val="dk1"/>
            </a:fillRef>
            <a:effectRef idx="0">
              <a:schemeClr val="dk1"/>
            </a:effectRef>
            <a:fontRef idx="minor">
              <a:schemeClr val="tx1"/>
            </a:fontRef>
          </p:style>
        </p:cxnSp>
        <p:cxnSp>
          <p:nvCxnSpPr>
            <p:cNvPr id="28" name="直接连接符 27">
              <a:extLst>
                <a:ext uri="{FF2B5EF4-FFF2-40B4-BE49-F238E27FC236}">
                  <a16:creationId xmlns:a16="http://schemas.microsoft.com/office/drawing/2014/main" xmlns="" id="{B2A2711C-F50F-4723-B4CE-53A52CF3840B}"/>
                </a:ext>
              </a:extLst>
            </p:cNvPr>
            <p:cNvCxnSpPr>
              <a:stCxn id="8" idx="2"/>
            </p:cNvCxnSpPr>
            <p:nvPr/>
          </p:nvCxnSpPr>
          <p:spPr>
            <a:xfrm flipH="1">
              <a:off x="1752025" y="1811950"/>
              <a:ext cx="189" cy="19465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a:extLst>
                <a:ext uri="{FF2B5EF4-FFF2-40B4-BE49-F238E27FC236}">
                  <a16:creationId xmlns:a16="http://schemas.microsoft.com/office/drawing/2014/main" xmlns="" id="{78A5D6C6-4949-4F80-86E1-9FF353E0BB82}"/>
                </a:ext>
              </a:extLst>
            </p:cNvPr>
            <p:cNvCxnSpPr/>
            <p:nvPr/>
          </p:nvCxnSpPr>
          <p:spPr>
            <a:xfrm>
              <a:off x="1752025" y="2317750"/>
              <a:ext cx="0" cy="165100"/>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a:extLst>
                <a:ext uri="{FF2B5EF4-FFF2-40B4-BE49-F238E27FC236}">
                  <a16:creationId xmlns:a16="http://schemas.microsoft.com/office/drawing/2014/main" xmlns="" id="{2CBC4ABD-FC58-434F-9656-FCAA1EC3D1F6}"/>
                </a:ext>
              </a:extLst>
            </p:cNvPr>
            <p:cNvCxnSpPr/>
            <p:nvPr/>
          </p:nvCxnSpPr>
          <p:spPr>
            <a:xfrm>
              <a:off x="1739900" y="2794000"/>
              <a:ext cx="0" cy="127000"/>
            </a:xfrm>
            <a:prstGeom prst="line">
              <a:avLst/>
            </a:prstGeom>
          </p:spPr>
          <p:style>
            <a:lnRef idx="1">
              <a:schemeClr val="dk1"/>
            </a:lnRef>
            <a:fillRef idx="0">
              <a:schemeClr val="dk1"/>
            </a:fillRef>
            <a:effectRef idx="0">
              <a:schemeClr val="dk1"/>
            </a:effectRef>
            <a:fontRef idx="minor">
              <a:schemeClr val="tx1"/>
            </a:fontRef>
          </p:style>
        </p:cxnSp>
        <p:cxnSp>
          <p:nvCxnSpPr>
            <p:cNvPr id="31" name="直接连接符 30">
              <a:extLst>
                <a:ext uri="{FF2B5EF4-FFF2-40B4-BE49-F238E27FC236}">
                  <a16:creationId xmlns:a16="http://schemas.microsoft.com/office/drawing/2014/main" xmlns="" id="{EA4B0854-9A54-48D7-9BA4-796FA1D2B71C}"/>
                </a:ext>
              </a:extLst>
            </p:cNvPr>
            <p:cNvCxnSpPr>
              <a:stCxn id="11" idx="2"/>
            </p:cNvCxnSpPr>
            <p:nvPr/>
          </p:nvCxnSpPr>
          <p:spPr>
            <a:xfrm flipH="1">
              <a:off x="1743773" y="3391433"/>
              <a:ext cx="188" cy="177267"/>
            </a:xfrm>
            <a:prstGeom prst="line">
              <a:avLst/>
            </a:prstGeom>
          </p:spPr>
          <p:style>
            <a:lnRef idx="1">
              <a:schemeClr val="dk1"/>
            </a:lnRef>
            <a:fillRef idx="0">
              <a:schemeClr val="dk1"/>
            </a:fillRef>
            <a:effectRef idx="0">
              <a:schemeClr val="dk1"/>
            </a:effectRef>
            <a:fontRef idx="minor">
              <a:schemeClr val="tx1"/>
            </a:fontRef>
          </p:style>
        </p:cxnSp>
        <p:cxnSp>
          <p:nvCxnSpPr>
            <p:cNvPr id="32" name="直接箭头连接符 31">
              <a:extLst>
                <a:ext uri="{FF2B5EF4-FFF2-40B4-BE49-F238E27FC236}">
                  <a16:creationId xmlns:a16="http://schemas.microsoft.com/office/drawing/2014/main" xmlns="" id="{FFFDB641-7207-445B-87DC-D89AB9F916DF}"/>
                </a:ext>
              </a:extLst>
            </p:cNvPr>
            <p:cNvCxnSpPr>
              <a:stCxn id="13" idx="2"/>
              <a:endCxn id="11" idx="3"/>
            </p:cNvCxnSpPr>
            <p:nvPr/>
          </p:nvCxnSpPr>
          <p:spPr>
            <a:xfrm flipH="1">
              <a:off x="2188413" y="3165475"/>
              <a:ext cx="505405" cy="53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4769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188640"/>
            <a:ext cx="7437512" cy="954360"/>
          </a:xfrm>
        </p:spPr>
        <p:txBody>
          <a:bodyPr vert="horz" lIns="91440" tIns="45720" rIns="91440" bIns="45720" rtlCol="0" anchor="ctr">
            <a:normAutofit/>
          </a:bodyPr>
          <a:lstStyle/>
          <a:p>
            <a:r>
              <a:rPr lang="zh-CN" altLang="en-US" dirty="0">
                <a:latin typeface="+mn-lt"/>
                <a:ea typeface="+mn-ea"/>
                <a:cs typeface="+mn-ea"/>
                <a:sym typeface="+mn-lt"/>
              </a:rPr>
              <a:t>学习目标：</a:t>
            </a:r>
          </a:p>
        </p:txBody>
      </p:sp>
      <p:sp>
        <p:nvSpPr>
          <p:cNvPr id="3" name="内容占位符 2"/>
          <p:cNvSpPr>
            <a:spLocks noGrp="1"/>
          </p:cNvSpPr>
          <p:nvPr>
            <p:ph idx="1"/>
          </p:nvPr>
        </p:nvSpPr>
        <p:spPr>
          <a:xfrm>
            <a:off x="1043608" y="1149288"/>
            <a:ext cx="7931224" cy="5088024"/>
          </a:xfrm>
        </p:spPr>
        <p:txBody>
          <a:bodyPr vert="horz" lIns="91440" tIns="45720" rIns="91440" bIns="45720" rtlCol="0">
            <a:noAutofit/>
          </a:bodyPr>
          <a:lstStyle/>
          <a:p>
            <a:pPr marL="324000" indent="-432000">
              <a:lnSpc>
                <a:spcPct val="170000"/>
              </a:lnSpc>
              <a:buClrTx/>
              <a:buSzPct val="100000"/>
              <a:buChar char="l"/>
            </a:pPr>
            <a:r>
              <a:rPr lang="zh-CN" altLang="zh-CN" dirty="0">
                <a:solidFill>
                  <a:schemeClr val="tx1">
                    <a:lumMod val="50000"/>
                  </a:schemeClr>
                </a:solidFill>
                <a:cs typeface="+mn-ea"/>
                <a:sym typeface="+mn-lt"/>
              </a:rPr>
              <a:t>熟悉建立供应链合作伙伴的步骤；</a:t>
            </a:r>
          </a:p>
          <a:p>
            <a:pPr marL="324000" indent="-432000">
              <a:lnSpc>
                <a:spcPct val="170000"/>
              </a:lnSpc>
              <a:buClrTx/>
              <a:buSzPct val="100000"/>
              <a:buChar char="l"/>
            </a:pPr>
            <a:r>
              <a:rPr lang="zh-CN" altLang="zh-CN" dirty="0">
                <a:solidFill>
                  <a:schemeClr val="tx1">
                    <a:lumMod val="50000"/>
                  </a:schemeClr>
                </a:solidFill>
                <a:cs typeface="+mn-ea"/>
                <a:sym typeface="+mn-lt"/>
              </a:rPr>
              <a:t>熟悉供应链上供应商的选择标准； </a:t>
            </a:r>
          </a:p>
          <a:p>
            <a:pPr marL="324000" indent="-432000">
              <a:lnSpc>
                <a:spcPct val="170000"/>
              </a:lnSpc>
              <a:buClrTx/>
              <a:buSzPct val="100000"/>
              <a:buChar char="l"/>
            </a:pPr>
            <a:r>
              <a:rPr lang="zh-CN" altLang="zh-CN" dirty="0">
                <a:solidFill>
                  <a:schemeClr val="tx1">
                    <a:lumMod val="50000"/>
                  </a:schemeClr>
                </a:solidFill>
                <a:cs typeface="+mn-ea"/>
                <a:sym typeface="+mn-lt"/>
              </a:rPr>
              <a:t>理解并掌握建立供应链合作关系的制约因素；</a:t>
            </a:r>
          </a:p>
          <a:p>
            <a:pPr marL="324000" indent="-432000">
              <a:lnSpc>
                <a:spcPct val="170000"/>
              </a:lnSpc>
              <a:buClrTx/>
              <a:buSzPct val="100000"/>
              <a:buChar char="l"/>
            </a:pPr>
            <a:r>
              <a:rPr lang="zh-CN" altLang="zh-CN" dirty="0">
                <a:solidFill>
                  <a:schemeClr val="tx1">
                    <a:lumMod val="50000"/>
                  </a:schemeClr>
                </a:solidFill>
                <a:cs typeface="+mn-ea"/>
                <a:sym typeface="+mn-lt"/>
              </a:rPr>
              <a:t>理解并掌握供应链上客户关系管理的基本原则；</a:t>
            </a:r>
          </a:p>
          <a:p>
            <a:pPr marL="324000" indent="-432000">
              <a:lnSpc>
                <a:spcPct val="170000"/>
              </a:lnSpc>
              <a:buClrTx/>
              <a:buSzPct val="100000"/>
              <a:buChar char="l"/>
            </a:pPr>
            <a:r>
              <a:rPr lang="zh-CN" altLang="zh-CN" dirty="0">
                <a:solidFill>
                  <a:schemeClr val="tx1">
                    <a:lumMod val="50000"/>
                  </a:schemeClr>
                </a:solidFill>
                <a:cs typeface="+mn-ea"/>
                <a:sym typeface="+mn-lt"/>
              </a:rPr>
              <a:t>掌握供应链设计的策略及步骤，重点掌握基于产品的供应链设计策略；</a:t>
            </a:r>
          </a:p>
          <a:p>
            <a:pPr marL="324000" indent="-432000">
              <a:lnSpc>
                <a:spcPct val="170000"/>
              </a:lnSpc>
              <a:buClrTx/>
              <a:buSzPct val="100000"/>
              <a:buChar char="l"/>
            </a:pPr>
            <a:r>
              <a:rPr lang="zh-CN" altLang="zh-CN" dirty="0">
                <a:solidFill>
                  <a:schemeClr val="tx1">
                    <a:lumMod val="50000"/>
                  </a:schemeClr>
                </a:solidFill>
                <a:cs typeface="+mn-ea"/>
                <a:sym typeface="+mn-lt"/>
              </a:rPr>
              <a:t>掌握供应链上供应商的选择方法</a:t>
            </a:r>
          </a:p>
        </p:txBody>
      </p:sp>
    </p:spTree>
    <p:extLst>
      <p:ext uri="{BB962C8B-B14F-4D97-AF65-F5344CB8AC3E}">
        <p14:creationId xmlns:p14="http://schemas.microsoft.com/office/powerpoint/2010/main" val="154514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en-US" altLang="zh-CN" dirty="0"/>
              <a:t>3.3.4</a:t>
            </a:r>
            <a:r>
              <a:rPr lang="zh-CN" altLang="en-US" dirty="0"/>
              <a:t>供应链上的客户关系管理</a:t>
            </a:r>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944720"/>
            <a:ext cx="8263830" cy="5532861"/>
          </a:xfrm>
          <a:noFill/>
        </p:spPr>
        <p:txBody>
          <a:bodyPr wrap="square" rtlCol="0">
            <a:spAutoFit/>
          </a:bodyPr>
          <a:lstStyle/>
          <a:p>
            <a:pPr marL="0" indent="0" algn="l" defTabSz="914400">
              <a:lnSpc>
                <a:spcPct val="130000"/>
              </a:lnSpc>
              <a:spcAft>
                <a:spcPts val="1800"/>
              </a:spcAft>
              <a:buNone/>
            </a:pPr>
            <a:r>
              <a:rPr lang="en-US" altLang="zh-CN" b="1" dirty="0">
                <a:solidFill>
                  <a:schemeClr val="tx1"/>
                </a:solidFill>
                <a:latin typeface="Arial" panose="020B0604020202020204" pitchFamily="34" charset="0"/>
                <a:ea typeface="黑体" panose="02010609060101010101" pitchFamily="49" charset="-122"/>
              </a:rPr>
              <a:t>1</a:t>
            </a:r>
            <a:r>
              <a:rPr lang="zh-CN" altLang="en-US" b="1" dirty="0">
                <a:solidFill>
                  <a:schemeClr val="tx1"/>
                </a:solidFill>
                <a:latin typeface="Arial" panose="020B0604020202020204" pitchFamily="34" charset="0"/>
                <a:ea typeface="黑体" panose="02010609060101010101" pitchFamily="49" charset="-122"/>
              </a:rPr>
              <a:t>）客户关系管理概述</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客户关系管理</a:t>
            </a:r>
            <a:r>
              <a:rPr lang="en-US" altLang="zh-CN" b="1" dirty="0">
                <a:solidFill>
                  <a:schemeClr val="tx1"/>
                </a:solidFill>
                <a:latin typeface="Arial" panose="020B0604020202020204" pitchFamily="34" charset="0"/>
                <a:ea typeface="黑体" panose="02010609060101010101" pitchFamily="49" charset="-122"/>
              </a:rPr>
              <a:t>(Customer Relationship Management</a:t>
            </a:r>
            <a:r>
              <a:rPr lang="zh-CN" altLang="en-US" b="1" dirty="0">
                <a:solidFill>
                  <a:schemeClr val="tx1"/>
                </a:solidFill>
                <a:latin typeface="Arial" panose="020B0604020202020204" pitchFamily="34" charset="0"/>
                <a:ea typeface="黑体" panose="02010609060101010101" pitchFamily="49" charset="-122"/>
              </a:rPr>
              <a:t>，</a:t>
            </a:r>
            <a:r>
              <a:rPr lang="en-US" altLang="zh-CN" b="1" dirty="0">
                <a:solidFill>
                  <a:schemeClr val="tx1"/>
                </a:solidFill>
                <a:latin typeface="Arial" panose="020B0604020202020204" pitchFamily="34" charset="0"/>
                <a:ea typeface="黑体" panose="02010609060101010101" pitchFamily="49" charset="-122"/>
              </a:rPr>
              <a:t>CRM)</a:t>
            </a:r>
            <a:r>
              <a:rPr lang="zh-CN" altLang="en-US" b="1" dirty="0">
                <a:solidFill>
                  <a:schemeClr val="tx1"/>
                </a:solidFill>
                <a:latin typeface="Arial" panose="020B0604020202020204" pitchFamily="34" charset="0"/>
                <a:ea typeface="黑体" panose="02010609060101010101" pitchFamily="49" charset="-122"/>
              </a:rPr>
              <a:t>，是指企业为提高核心竞争力，利用相应的信息技术以及互联网技术协调企业与顾客间在销售、营销和服务上的交互，从而提升其管理方式，向客户提供创新式的个性化的客户交互和服务的过程。</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客户关系管理包含三层含义：①体现为新态企业管理的指导思想和理念；②是创新的企业管理模式和运营机制；③是企业管理中信息技术、软硬件系统集成的管理方法和应用解决方案的总和。</a:t>
            </a:r>
            <a:endParaRPr lang="zh-CN" altLang="zh-CN" b="1" dirty="0">
              <a:solidFill>
                <a:schemeClr val="tx1"/>
              </a:solidFill>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7810472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en-US" altLang="zh-CN" dirty="0"/>
              <a:t>3.3.4</a:t>
            </a:r>
            <a:r>
              <a:rPr lang="zh-CN" altLang="en-US" dirty="0"/>
              <a:t>供应链上的客户关系管理</a:t>
            </a:r>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944720"/>
            <a:ext cx="8263830" cy="4784964"/>
          </a:xfrm>
          <a:noFill/>
        </p:spPr>
        <p:txBody>
          <a:bodyPr wrap="square" rtlCol="0">
            <a:spAutoFit/>
          </a:bodyPr>
          <a:lstStyle/>
          <a:p>
            <a:pPr marL="0" indent="0" algn="l" defTabSz="914400">
              <a:lnSpc>
                <a:spcPct val="130000"/>
              </a:lnSpc>
              <a:spcAft>
                <a:spcPts val="1800"/>
              </a:spcAft>
              <a:buNone/>
            </a:pPr>
            <a:r>
              <a:rPr lang="en-US" altLang="zh-CN" b="1" dirty="0">
                <a:solidFill>
                  <a:schemeClr val="tx1"/>
                </a:solidFill>
                <a:latin typeface="Arial" panose="020B0604020202020204" pitchFamily="34" charset="0"/>
                <a:ea typeface="黑体" panose="02010609060101010101" pitchFamily="49" charset="-122"/>
              </a:rPr>
              <a:t>1</a:t>
            </a:r>
            <a:r>
              <a:rPr lang="zh-CN" altLang="en-US" b="1" dirty="0">
                <a:solidFill>
                  <a:schemeClr val="tx1"/>
                </a:solidFill>
                <a:latin typeface="Arial" panose="020B0604020202020204" pitchFamily="34" charset="0"/>
                <a:ea typeface="黑体" panose="02010609060101010101" pitchFamily="49" charset="-122"/>
              </a:rPr>
              <a:t>）客户关系管理概述</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客户关系管理的核心思想包含三层意思：</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①重视客户的个性化。</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②提高客户满意度，留住老客户，争取新客户。这包括三个层次，一是保持现有客户，实现现有客户重复购买，这是首要的、最基本的任务；二开拓新市场；三是吸引新客户。</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③将客户关怀贯穿营销的全过程。</a:t>
            </a:r>
          </a:p>
        </p:txBody>
      </p:sp>
    </p:spTree>
    <p:extLst>
      <p:ext uri="{BB962C8B-B14F-4D97-AF65-F5344CB8AC3E}">
        <p14:creationId xmlns:p14="http://schemas.microsoft.com/office/powerpoint/2010/main" val="13459280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1A0258-DA4D-49C9-A650-F7B6A4AC0CF4}"/>
              </a:ext>
            </a:extLst>
          </p:cNvPr>
          <p:cNvSpPr>
            <a:spLocks noGrp="1"/>
          </p:cNvSpPr>
          <p:nvPr>
            <p:ph type="title"/>
          </p:nvPr>
        </p:nvSpPr>
        <p:spPr/>
        <p:txBody>
          <a:bodyPr>
            <a:normAutofit/>
          </a:bodyPr>
          <a:lstStyle/>
          <a:p>
            <a:r>
              <a:rPr lang="en-US" altLang="zh-CN" dirty="0"/>
              <a:t>3.3.4</a:t>
            </a:r>
            <a:r>
              <a:rPr lang="zh-CN" altLang="en-US" dirty="0"/>
              <a:t>供应链上的客户关系管理</a:t>
            </a:r>
          </a:p>
        </p:txBody>
      </p:sp>
      <p:sp>
        <p:nvSpPr>
          <p:cNvPr id="3" name="内容占位符 2">
            <a:extLst>
              <a:ext uri="{FF2B5EF4-FFF2-40B4-BE49-F238E27FC236}">
                <a16:creationId xmlns:a16="http://schemas.microsoft.com/office/drawing/2014/main" xmlns="" id="{51E570E8-6C5B-47B1-BE30-6EF1CE4DB677}"/>
              </a:ext>
            </a:extLst>
          </p:cNvPr>
          <p:cNvSpPr>
            <a:spLocks noGrp="1"/>
          </p:cNvSpPr>
          <p:nvPr>
            <p:ph idx="1"/>
          </p:nvPr>
        </p:nvSpPr>
        <p:spPr>
          <a:xfrm>
            <a:off x="628650" y="944720"/>
            <a:ext cx="8263830" cy="4092467"/>
          </a:xfrm>
          <a:noFill/>
        </p:spPr>
        <p:txBody>
          <a:bodyPr wrap="square" rtlCol="0">
            <a:spAutoFit/>
          </a:bodyPr>
          <a:lstStyle/>
          <a:p>
            <a:pPr marL="0" indent="0" algn="l" defTabSz="914400">
              <a:lnSpc>
                <a:spcPct val="130000"/>
              </a:lnSpc>
              <a:spcAft>
                <a:spcPts val="1800"/>
              </a:spcAft>
              <a:buNone/>
            </a:pPr>
            <a:r>
              <a:rPr lang="en-US" altLang="zh-CN" b="1" dirty="0">
                <a:solidFill>
                  <a:schemeClr val="tx1"/>
                </a:solidFill>
                <a:latin typeface="Arial" panose="020B0604020202020204" pitchFamily="34" charset="0"/>
                <a:ea typeface="黑体" panose="02010609060101010101" pitchFamily="49" charset="-122"/>
              </a:rPr>
              <a:t>2</a:t>
            </a:r>
            <a:r>
              <a:rPr lang="zh-CN" altLang="en-US" b="1" dirty="0">
                <a:solidFill>
                  <a:schemeClr val="tx1"/>
                </a:solidFill>
                <a:latin typeface="Arial" panose="020B0604020202020204" pitchFamily="34" charset="0"/>
                <a:ea typeface="黑体" panose="02010609060101010101" pitchFamily="49" charset="-122"/>
              </a:rPr>
              <a:t>）客户关系管理在供应链管理中的地位和作用</a:t>
            </a:r>
            <a:endParaRPr lang="en-US" altLang="zh-CN" b="1" dirty="0">
              <a:solidFill>
                <a:schemeClr val="tx1"/>
              </a:solidFill>
              <a:latin typeface="Arial" panose="020B0604020202020204" pitchFamily="34" charset="0"/>
              <a:ea typeface="黑体" panose="02010609060101010101" pitchFamily="49" charset="-122"/>
            </a:endParaRP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供应连管理的成功不仅是生产管理的运作，同时也包括营销管理的运作。</a:t>
            </a:r>
          </a:p>
          <a:p>
            <a:pPr marL="0" indent="0" algn="l" defTabSz="914400">
              <a:lnSpc>
                <a:spcPct val="130000"/>
              </a:lnSpc>
              <a:spcAft>
                <a:spcPts val="1800"/>
              </a:spcAft>
              <a:buNone/>
            </a:pPr>
            <a:r>
              <a:rPr lang="zh-CN" altLang="en-US" b="1" dirty="0">
                <a:solidFill>
                  <a:schemeClr val="tx1"/>
                </a:solidFill>
                <a:latin typeface="Arial" panose="020B0604020202020204" pitchFamily="34" charset="0"/>
                <a:ea typeface="黑体" panose="02010609060101010101" pitchFamily="49" charset="-122"/>
              </a:rPr>
              <a:t>在企业外部下游供应链上，客户关系是最为重要的供应链成员关系。因此，客户关系管理也是下游供应链成员之间关系管理的重点。从供应链管理的内容我们可以知道，客户是供应链管理的焦点。</a:t>
            </a:r>
          </a:p>
        </p:txBody>
      </p:sp>
    </p:spTree>
    <p:extLst>
      <p:ext uri="{BB962C8B-B14F-4D97-AF65-F5344CB8AC3E}">
        <p14:creationId xmlns:p14="http://schemas.microsoft.com/office/powerpoint/2010/main" val="2273986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a:extLst>
              <a:ext uri="{FF2B5EF4-FFF2-40B4-BE49-F238E27FC236}">
                <a16:creationId xmlns:a16="http://schemas.microsoft.com/office/drawing/2014/main" xmlns="" id="{E1812F1A-0B71-4CE1-AD85-87707854CD65}"/>
              </a:ext>
            </a:extLst>
          </p:cNvPr>
          <p:cNvSpPr>
            <a:spLocks noGrp="1"/>
          </p:cNvSpPr>
          <p:nvPr>
            <p:ph type="title"/>
            <p:custDataLst>
              <p:tags r:id="rId2"/>
            </p:custDataLst>
          </p:nvPr>
        </p:nvSpPr>
        <p:spPr/>
        <p:txBody>
          <a:bodyPr/>
          <a:lstStyle/>
          <a:p>
            <a:r>
              <a:rPr lang="en-US" altLang="zh-CN" dirty="0"/>
              <a:t>3</a:t>
            </a:r>
            <a:r>
              <a:rPr lang="zh-CN" altLang="zh-CN" dirty="0"/>
              <a:t>）供应链上客户关系管理的基本原则</a:t>
            </a:r>
          </a:p>
        </p:txBody>
      </p:sp>
      <p:sp>
        <p:nvSpPr>
          <p:cNvPr id="9" name="MH_Other_1">
            <a:extLst>
              <a:ext uri="{FF2B5EF4-FFF2-40B4-BE49-F238E27FC236}">
                <a16:creationId xmlns:a16="http://schemas.microsoft.com/office/drawing/2014/main" xmlns="" id="{0CC1BB6C-FA03-47EA-A791-934560DF6BE5}"/>
              </a:ext>
            </a:extLst>
          </p:cNvPr>
          <p:cNvSpPr/>
          <p:nvPr>
            <p:custDataLst>
              <p:tags r:id="rId3"/>
            </p:custDataLst>
          </p:nvPr>
        </p:nvSpPr>
        <p:spPr>
          <a:xfrm rot="240000">
            <a:off x="7316788" y="2303463"/>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10" name="MH_Other_2">
            <a:extLst>
              <a:ext uri="{FF2B5EF4-FFF2-40B4-BE49-F238E27FC236}">
                <a16:creationId xmlns:a16="http://schemas.microsoft.com/office/drawing/2014/main" xmlns="" id="{7D2E8798-C8E4-4F53-A506-36D454846654}"/>
              </a:ext>
            </a:extLst>
          </p:cNvPr>
          <p:cNvSpPr/>
          <p:nvPr>
            <p:custDataLst>
              <p:tags r:id="rId4"/>
            </p:custDataLst>
          </p:nvPr>
        </p:nvSpPr>
        <p:spPr>
          <a:xfrm rot="21360000">
            <a:off x="6178550" y="2303463"/>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6" name="MH_SubTitle_1">
            <a:extLst>
              <a:ext uri="{FF2B5EF4-FFF2-40B4-BE49-F238E27FC236}">
                <a16:creationId xmlns:a16="http://schemas.microsoft.com/office/drawing/2014/main" xmlns="" id="{D5604EAF-C477-4915-AA76-61653F0F27A9}"/>
              </a:ext>
            </a:extLst>
          </p:cNvPr>
          <p:cNvSpPr/>
          <p:nvPr>
            <p:custDataLst>
              <p:tags r:id="rId5"/>
            </p:custDataLst>
          </p:nvPr>
        </p:nvSpPr>
        <p:spPr>
          <a:xfrm>
            <a:off x="6172200" y="2068513"/>
            <a:ext cx="173513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rPr>
              <a:t> 1</a:t>
            </a:r>
            <a:endParaRPr lang="zh-CN" altLang="en-US" sz="2400" dirty="0">
              <a:solidFill>
                <a:srgbClr val="FFFFFF"/>
              </a:solidFill>
            </a:endParaRPr>
          </a:p>
        </p:txBody>
      </p:sp>
      <p:sp>
        <p:nvSpPr>
          <p:cNvPr id="7" name="MH_Other_3">
            <a:extLst>
              <a:ext uri="{FF2B5EF4-FFF2-40B4-BE49-F238E27FC236}">
                <a16:creationId xmlns:a16="http://schemas.microsoft.com/office/drawing/2014/main" xmlns="" id="{CB0403B8-A676-4466-95FB-A8257A8DC74E}"/>
              </a:ext>
            </a:extLst>
          </p:cNvPr>
          <p:cNvSpPr/>
          <p:nvPr>
            <p:custDataLst>
              <p:tags r:id="rId6"/>
            </p:custDataLst>
          </p:nvPr>
        </p:nvSpPr>
        <p:spPr>
          <a:xfrm rot="10800000">
            <a:off x="7713663" y="2047875"/>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8" name="MH_Text_1">
            <a:extLst>
              <a:ext uri="{FF2B5EF4-FFF2-40B4-BE49-F238E27FC236}">
                <a16:creationId xmlns:a16="http://schemas.microsoft.com/office/drawing/2014/main" xmlns="" id="{F463ED1C-470B-42A2-9F3D-3885A595A0A5}"/>
              </a:ext>
            </a:extLst>
          </p:cNvPr>
          <p:cNvSpPr/>
          <p:nvPr>
            <p:custDataLst>
              <p:tags r:id="rId7"/>
            </p:custDataLst>
          </p:nvPr>
        </p:nvSpPr>
        <p:spPr>
          <a:xfrm>
            <a:off x="723900" y="2074863"/>
            <a:ext cx="5178425" cy="401637"/>
          </a:xfrm>
          <a:prstGeom prst="rect">
            <a:avLst/>
          </a:prstGeom>
        </p:spPr>
        <p:txBody>
          <a:bodyPr anchor="ctr">
            <a:noAutofit/>
          </a:bodyPr>
          <a:lstStyle/>
          <a:p>
            <a:pPr algn="r">
              <a:lnSpc>
                <a:spcPct val="120000"/>
              </a:lnSpc>
              <a:defRPr/>
            </a:pPr>
            <a:r>
              <a:rPr lang="zh-CN" altLang="en-US" sz="2400" dirty="0">
                <a:cs typeface="Tahoma" panose="020B0604030504040204" pitchFamily="34" charset="0"/>
              </a:rPr>
              <a:t>将最终客户与供应链连接起来</a:t>
            </a:r>
            <a:endParaRPr lang="zh-CN" altLang="en-US" sz="2400" dirty="0">
              <a:latin typeface="+mn-lt"/>
              <a:ea typeface="+mn-ea"/>
            </a:endParaRPr>
          </a:p>
        </p:txBody>
      </p:sp>
      <p:sp>
        <p:nvSpPr>
          <p:cNvPr id="16" name="MH_Other_4">
            <a:extLst>
              <a:ext uri="{FF2B5EF4-FFF2-40B4-BE49-F238E27FC236}">
                <a16:creationId xmlns:a16="http://schemas.microsoft.com/office/drawing/2014/main" xmlns="" id="{283A7AA1-4771-4A63-B94A-11D20023902C}"/>
              </a:ext>
            </a:extLst>
          </p:cNvPr>
          <p:cNvSpPr/>
          <p:nvPr>
            <p:custDataLst>
              <p:tags r:id="rId8"/>
            </p:custDataLst>
          </p:nvPr>
        </p:nvSpPr>
        <p:spPr>
          <a:xfrm rot="240000">
            <a:off x="7316788" y="3179763"/>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17" name="MH_Other_5">
            <a:extLst>
              <a:ext uri="{FF2B5EF4-FFF2-40B4-BE49-F238E27FC236}">
                <a16:creationId xmlns:a16="http://schemas.microsoft.com/office/drawing/2014/main" xmlns="" id="{D497D625-493F-4F82-8B87-4A8583379544}"/>
              </a:ext>
            </a:extLst>
          </p:cNvPr>
          <p:cNvSpPr/>
          <p:nvPr>
            <p:custDataLst>
              <p:tags r:id="rId9"/>
            </p:custDataLst>
          </p:nvPr>
        </p:nvSpPr>
        <p:spPr>
          <a:xfrm rot="21360000">
            <a:off x="6178550" y="3179763"/>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13" name="MH_SubTitle_2">
            <a:extLst>
              <a:ext uri="{FF2B5EF4-FFF2-40B4-BE49-F238E27FC236}">
                <a16:creationId xmlns:a16="http://schemas.microsoft.com/office/drawing/2014/main" xmlns="" id="{AB6D10F1-9D3F-4389-AE2C-65243803E10E}"/>
              </a:ext>
            </a:extLst>
          </p:cNvPr>
          <p:cNvSpPr/>
          <p:nvPr>
            <p:custDataLst>
              <p:tags r:id="rId10"/>
            </p:custDataLst>
          </p:nvPr>
        </p:nvSpPr>
        <p:spPr>
          <a:xfrm>
            <a:off x="6172200" y="2944813"/>
            <a:ext cx="173513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rPr>
              <a:t>2</a:t>
            </a:r>
            <a:endParaRPr lang="zh-CN" altLang="en-US" sz="2400" dirty="0">
              <a:solidFill>
                <a:srgbClr val="FFFFFF"/>
              </a:solidFill>
            </a:endParaRPr>
          </a:p>
        </p:txBody>
      </p:sp>
      <p:sp>
        <p:nvSpPr>
          <p:cNvPr id="14" name="MH_Other_6">
            <a:extLst>
              <a:ext uri="{FF2B5EF4-FFF2-40B4-BE49-F238E27FC236}">
                <a16:creationId xmlns:a16="http://schemas.microsoft.com/office/drawing/2014/main" xmlns="" id="{FE39EE60-41D1-4E65-A2D9-E527F50FC721}"/>
              </a:ext>
            </a:extLst>
          </p:cNvPr>
          <p:cNvSpPr/>
          <p:nvPr>
            <p:custDataLst>
              <p:tags r:id="rId11"/>
            </p:custDataLst>
          </p:nvPr>
        </p:nvSpPr>
        <p:spPr>
          <a:xfrm rot="10800000">
            <a:off x="7713663" y="2924175"/>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15" name="MH_Text_2">
            <a:extLst>
              <a:ext uri="{FF2B5EF4-FFF2-40B4-BE49-F238E27FC236}">
                <a16:creationId xmlns:a16="http://schemas.microsoft.com/office/drawing/2014/main" xmlns="" id="{18B8DBA5-9B21-4222-85D3-1B6A78463EC7}"/>
              </a:ext>
            </a:extLst>
          </p:cNvPr>
          <p:cNvSpPr/>
          <p:nvPr>
            <p:custDataLst>
              <p:tags r:id="rId12"/>
            </p:custDataLst>
          </p:nvPr>
        </p:nvSpPr>
        <p:spPr>
          <a:xfrm>
            <a:off x="107504" y="2951163"/>
            <a:ext cx="5794821" cy="384175"/>
          </a:xfrm>
          <a:prstGeom prst="rect">
            <a:avLst/>
          </a:prstGeom>
        </p:spPr>
        <p:txBody>
          <a:bodyPr lIns="0" rIns="0" anchor="ctr">
            <a:noAutofit/>
          </a:bodyPr>
          <a:lstStyle/>
          <a:p>
            <a:pPr algn="r">
              <a:lnSpc>
                <a:spcPct val="120000"/>
              </a:lnSpc>
              <a:defRPr/>
            </a:pPr>
            <a:r>
              <a:rPr lang="zh-CN" altLang="en-US" sz="2400" dirty="0">
                <a:cs typeface="Tahoma" panose="020B0604030504040204" pitchFamily="34" charset="0"/>
              </a:rPr>
              <a:t>对供应链进行动态管理，及时反馈需求信息</a:t>
            </a:r>
            <a:endParaRPr lang="zh-CN" altLang="en-US" sz="2400" dirty="0">
              <a:latin typeface="+mn-lt"/>
              <a:ea typeface="+mn-ea"/>
            </a:endParaRPr>
          </a:p>
        </p:txBody>
      </p:sp>
      <p:sp>
        <p:nvSpPr>
          <p:cNvPr id="23" name="MH_Other_7">
            <a:extLst>
              <a:ext uri="{FF2B5EF4-FFF2-40B4-BE49-F238E27FC236}">
                <a16:creationId xmlns:a16="http://schemas.microsoft.com/office/drawing/2014/main" xmlns="" id="{3ED238F2-25DC-4BC8-96C7-0FACECAB8E11}"/>
              </a:ext>
            </a:extLst>
          </p:cNvPr>
          <p:cNvSpPr/>
          <p:nvPr>
            <p:custDataLst>
              <p:tags r:id="rId13"/>
            </p:custDataLst>
          </p:nvPr>
        </p:nvSpPr>
        <p:spPr>
          <a:xfrm rot="240000">
            <a:off x="7316788" y="4056063"/>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24" name="MH_Other_8">
            <a:extLst>
              <a:ext uri="{FF2B5EF4-FFF2-40B4-BE49-F238E27FC236}">
                <a16:creationId xmlns:a16="http://schemas.microsoft.com/office/drawing/2014/main" xmlns="" id="{5CDF6A4D-9032-4B4C-932A-88C49AE59EC8}"/>
              </a:ext>
            </a:extLst>
          </p:cNvPr>
          <p:cNvSpPr/>
          <p:nvPr>
            <p:custDataLst>
              <p:tags r:id="rId14"/>
            </p:custDataLst>
          </p:nvPr>
        </p:nvSpPr>
        <p:spPr>
          <a:xfrm rot="21360000">
            <a:off x="6178550" y="4056063"/>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20" name="MH_SubTitle_3">
            <a:extLst>
              <a:ext uri="{FF2B5EF4-FFF2-40B4-BE49-F238E27FC236}">
                <a16:creationId xmlns:a16="http://schemas.microsoft.com/office/drawing/2014/main" xmlns="" id="{DF8505C8-CD54-4BDC-8D47-A715D1EC1087}"/>
              </a:ext>
            </a:extLst>
          </p:cNvPr>
          <p:cNvSpPr/>
          <p:nvPr>
            <p:custDataLst>
              <p:tags r:id="rId15"/>
            </p:custDataLst>
          </p:nvPr>
        </p:nvSpPr>
        <p:spPr>
          <a:xfrm>
            <a:off x="6172200" y="3821113"/>
            <a:ext cx="173513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rPr>
              <a:t> 3</a:t>
            </a:r>
            <a:endParaRPr lang="zh-CN" altLang="en-US" sz="2400" dirty="0">
              <a:solidFill>
                <a:srgbClr val="FFFFFF"/>
              </a:solidFill>
            </a:endParaRPr>
          </a:p>
        </p:txBody>
      </p:sp>
      <p:sp>
        <p:nvSpPr>
          <p:cNvPr id="21" name="MH_Other_9">
            <a:extLst>
              <a:ext uri="{FF2B5EF4-FFF2-40B4-BE49-F238E27FC236}">
                <a16:creationId xmlns:a16="http://schemas.microsoft.com/office/drawing/2014/main" xmlns="" id="{57231A31-7FF8-41F4-8B90-F2B6DFE7C558}"/>
              </a:ext>
            </a:extLst>
          </p:cNvPr>
          <p:cNvSpPr/>
          <p:nvPr>
            <p:custDataLst>
              <p:tags r:id="rId16"/>
            </p:custDataLst>
          </p:nvPr>
        </p:nvSpPr>
        <p:spPr>
          <a:xfrm rot="10800000">
            <a:off x="7713663" y="3800475"/>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22" name="MH_Text_3">
            <a:extLst>
              <a:ext uri="{FF2B5EF4-FFF2-40B4-BE49-F238E27FC236}">
                <a16:creationId xmlns:a16="http://schemas.microsoft.com/office/drawing/2014/main" xmlns="" id="{A582982B-9653-4D81-89B4-290B177ABCF5}"/>
              </a:ext>
            </a:extLst>
          </p:cNvPr>
          <p:cNvSpPr/>
          <p:nvPr>
            <p:custDataLst>
              <p:tags r:id="rId17"/>
            </p:custDataLst>
          </p:nvPr>
        </p:nvSpPr>
        <p:spPr>
          <a:xfrm>
            <a:off x="723900" y="3827463"/>
            <a:ext cx="5178425" cy="401637"/>
          </a:xfrm>
          <a:prstGeom prst="rect">
            <a:avLst/>
          </a:prstGeom>
        </p:spPr>
        <p:txBody>
          <a:bodyPr anchor="ctr">
            <a:noAutofit/>
          </a:bodyPr>
          <a:lstStyle/>
          <a:p>
            <a:pPr algn="r">
              <a:lnSpc>
                <a:spcPct val="120000"/>
              </a:lnSpc>
              <a:defRPr/>
            </a:pPr>
            <a:r>
              <a:rPr lang="zh-CN" altLang="en-US" sz="2400" dirty="0">
                <a:cs typeface="Tahoma" panose="020B0604030504040204" pitchFamily="34" charset="0"/>
              </a:rPr>
              <a:t>与客户间保持良好互动</a:t>
            </a:r>
            <a:endParaRPr lang="zh-CN" altLang="en-US" sz="2400" dirty="0">
              <a:latin typeface="+mn-lt"/>
              <a:ea typeface="+mn-ea"/>
            </a:endParaRPr>
          </a:p>
        </p:txBody>
      </p:sp>
      <p:sp>
        <p:nvSpPr>
          <p:cNvPr id="30" name="MH_Other_10">
            <a:extLst>
              <a:ext uri="{FF2B5EF4-FFF2-40B4-BE49-F238E27FC236}">
                <a16:creationId xmlns:a16="http://schemas.microsoft.com/office/drawing/2014/main" xmlns="" id="{7FA82071-8B49-4AEF-8C0E-4B62C540F346}"/>
              </a:ext>
            </a:extLst>
          </p:cNvPr>
          <p:cNvSpPr/>
          <p:nvPr>
            <p:custDataLst>
              <p:tags r:id="rId18"/>
            </p:custDataLst>
          </p:nvPr>
        </p:nvSpPr>
        <p:spPr>
          <a:xfrm rot="240000">
            <a:off x="7316788" y="4932363"/>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31" name="MH_Other_11">
            <a:extLst>
              <a:ext uri="{FF2B5EF4-FFF2-40B4-BE49-F238E27FC236}">
                <a16:creationId xmlns:a16="http://schemas.microsoft.com/office/drawing/2014/main" xmlns="" id="{9273F28B-28A9-4163-AF4B-C9A5AF5CE36C}"/>
              </a:ext>
            </a:extLst>
          </p:cNvPr>
          <p:cNvSpPr/>
          <p:nvPr>
            <p:custDataLst>
              <p:tags r:id="rId19"/>
            </p:custDataLst>
          </p:nvPr>
        </p:nvSpPr>
        <p:spPr>
          <a:xfrm rot="21360000">
            <a:off x="6178550" y="4932363"/>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27" name="MH_SubTitle_4">
            <a:extLst>
              <a:ext uri="{FF2B5EF4-FFF2-40B4-BE49-F238E27FC236}">
                <a16:creationId xmlns:a16="http://schemas.microsoft.com/office/drawing/2014/main" xmlns="" id="{93C468FD-3AAA-4F5F-82AD-FE4D4631C944}"/>
              </a:ext>
            </a:extLst>
          </p:cNvPr>
          <p:cNvSpPr/>
          <p:nvPr>
            <p:custDataLst>
              <p:tags r:id="rId20"/>
            </p:custDataLst>
          </p:nvPr>
        </p:nvSpPr>
        <p:spPr>
          <a:xfrm>
            <a:off x="6172200" y="4697413"/>
            <a:ext cx="173513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rPr>
              <a:t>4</a:t>
            </a:r>
            <a:endParaRPr lang="zh-CN" altLang="en-US" sz="2400" dirty="0">
              <a:solidFill>
                <a:srgbClr val="FFFFFF"/>
              </a:solidFill>
            </a:endParaRPr>
          </a:p>
        </p:txBody>
      </p:sp>
      <p:sp>
        <p:nvSpPr>
          <p:cNvPr id="28" name="MH_Other_12">
            <a:extLst>
              <a:ext uri="{FF2B5EF4-FFF2-40B4-BE49-F238E27FC236}">
                <a16:creationId xmlns:a16="http://schemas.microsoft.com/office/drawing/2014/main" xmlns="" id="{3044AA27-3A3D-420D-952F-5801CCBA242B}"/>
              </a:ext>
            </a:extLst>
          </p:cNvPr>
          <p:cNvSpPr/>
          <p:nvPr>
            <p:custDataLst>
              <p:tags r:id="rId21"/>
            </p:custDataLst>
          </p:nvPr>
        </p:nvSpPr>
        <p:spPr>
          <a:xfrm rot="10800000">
            <a:off x="7713663" y="4676775"/>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29" name="MH_Text_4">
            <a:extLst>
              <a:ext uri="{FF2B5EF4-FFF2-40B4-BE49-F238E27FC236}">
                <a16:creationId xmlns:a16="http://schemas.microsoft.com/office/drawing/2014/main" xmlns="" id="{8C0BEA98-9758-4B40-B5D5-B8D872533FEE}"/>
              </a:ext>
            </a:extLst>
          </p:cNvPr>
          <p:cNvSpPr/>
          <p:nvPr>
            <p:custDataLst>
              <p:tags r:id="rId22"/>
            </p:custDataLst>
          </p:nvPr>
        </p:nvSpPr>
        <p:spPr>
          <a:xfrm>
            <a:off x="723900" y="4703763"/>
            <a:ext cx="5178425" cy="401637"/>
          </a:xfrm>
          <a:prstGeom prst="rect">
            <a:avLst/>
          </a:prstGeom>
        </p:spPr>
        <p:txBody>
          <a:bodyPr anchor="ctr">
            <a:noAutofit/>
          </a:bodyPr>
          <a:lstStyle/>
          <a:p>
            <a:pPr algn="r">
              <a:lnSpc>
                <a:spcPct val="120000"/>
              </a:lnSpc>
              <a:defRPr/>
            </a:pPr>
            <a:r>
              <a:rPr lang="zh-CN" altLang="en-US" sz="2400" dirty="0">
                <a:cs typeface="Tahoma" panose="020B0604030504040204" pitchFamily="34" charset="0"/>
              </a:rPr>
              <a:t>全面管理企业与客户发生的各种关系</a:t>
            </a:r>
            <a:endParaRPr lang="zh-CN" altLang="en-US" sz="2400" dirty="0">
              <a:latin typeface="+mn-lt"/>
              <a:ea typeface="+mn-ea"/>
            </a:endParaRPr>
          </a:p>
        </p:txBody>
      </p:sp>
      <p:sp>
        <p:nvSpPr>
          <p:cNvPr id="37" name="MH_Other_13">
            <a:extLst>
              <a:ext uri="{FF2B5EF4-FFF2-40B4-BE49-F238E27FC236}">
                <a16:creationId xmlns:a16="http://schemas.microsoft.com/office/drawing/2014/main" xmlns="" id="{716D8CDB-98EF-4BE8-9822-A1C25FF05683}"/>
              </a:ext>
            </a:extLst>
          </p:cNvPr>
          <p:cNvSpPr/>
          <p:nvPr>
            <p:custDataLst>
              <p:tags r:id="rId23"/>
            </p:custDataLst>
          </p:nvPr>
        </p:nvSpPr>
        <p:spPr>
          <a:xfrm rot="240000">
            <a:off x="7316788" y="5808663"/>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38" name="MH_Other_14">
            <a:extLst>
              <a:ext uri="{FF2B5EF4-FFF2-40B4-BE49-F238E27FC236}">
                <a16:creationId xmlns:a16="http://schemas.microsoft.com/office/drawing/2014/main" xmlns="" id="{F2E5D028-761B-4B48-9419-A1CCC9A9630B}"/>
              </a:ext>
            </a:extLst>
          </p:cNvPr>
          <p:cNvSpPr/>
          <p:nvPr>
            <p:custDataLst>
              <p:tags r:id="rId24"/>
            </p:custDataLst>
          </p:nvPr>
        </p:nvSpPr>
        <p:spPr>
          <a:xfrm rot="21360000">
            <a:off x="6178550" y="5808663"/>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34" name="MH_SubTitle_5">
            <a:extLst>
              <a:ext uri="{FF2B5EF4-FFF2-40B4-BE49-F238E27FC236}">
                <a16:creationId xmlns:a16="http://schemas.microsoft.com/office/drawing/2014/main" xmlns="" id="{F934A24E-C400-46FE-A83A-050ED3085655}"/>
              </a:ext>
            </a:extLst>
          </p:cNvPr>
          <p:cNvSpPr/>
          <p:nvPr>
            <p:custDataLst>
              <p:tags r:id="rId25"/>
            </p:custDataLst>
          </p:nvPr>
        </p:nvSpPr>
        <p:spPr>
          <a:xfrm>
            <a:off x="6172200" y="5573713"/>
            <a:ext cx="173513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rPr>
              <a:t> 5</a:t>
            </a:r>
            <a:endParaRPr lang="zh-CN" altLang="en-US" sz="2400" dirty="0">
              <a:solidFill>
                <a:srgbClr val="FFFFFF"/>
              </a:solidFill>
            </a:endParaRPr>
          </a:p>
        </p:txBody>
      </p:sp>
      <p:sp>
        <p:nvSpPr>
          <p:cNvPr id="35" name="MH_Other_15">
            <a:extLst>
              <a:ext uri="{FF2B5EF4-FFF2-40B4-BE49-F238E27FC236}">
                <a16:creationId xmlns:a16="http://schemas.microsoft.com/office/drawing/2014/main" xmlns="" id="{8A86E596-8882-43BF-B616-34A98B81A581}"/>
              </a:ext>
            </a:extLst>
          </p:cNvPr>
          <p:cNvSpPr/>
          <p:nvPr>
            <p:custDataLst>
              <p:tags r:id="rId26"/>
            </p:custDataLst>
          </p:nvPr>
        </p:nvSpPr>
        <p:spPr>
          <a:xfrm rot="10800000">
            <a:off x="7713663" y="5553075"/>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rgbClr val="FFFFFF"/>
              </a:solidFill>
            </a:endParaRPr>
          </a:p>
        </p:txBody>
      </p:sp>
      <p:sp>
        <p:nvSpPr>
          <p:cNvPr id="36" name="MH_Text_5">
            <a:extLst>
              <a:ext uri="{FF2B5EF4-FFF2-40B4-BE49-F238E27FC236}">
                <a16:creationId xmlns:a16="http://schemas.microsoft.com/office/drawing/2014/main" xmlns="" id="{99A60E03-B326-428D-A6F0-AA18B6BFAD3C}"/>
              </a:ext>
            </a:extLst>
          </p:cNvPr>
          <p:cNvSpPr/>
          <p:nvPr>
            <p:custDataLst>
              <p:tags r:id="rId27"/>
            </p:custDataLst>
          </p:nvPr>
        </p:nvSpPr>
        <p:spPr>
          <a:xfrm>
            <a:off x="723900" y="5580063"/>
            <a:ext cx="5178425" cy="401637"/>
          </a:xfrm>
          <a:prstGeom prst="rect">
            <a:avLst/>
          </a:prstGeom>
        </p:spPr>
        <p:txBody>
          <a:bodyPr anchor="ctr">
            <a:noAutofit/>
          </a:bodyPr>
          <a:lstStyle/>
          <a:p>
            <a:pPr algn="r">
              <a:lnSpc>
                <a:spcPct val="120000"/>
              </a:lnSpc>
              <a:defRPr/>
            </a:pPr>
            <a:r>
              <a:rPr lang="zh-CN" altLang="en-US" sz="2400" dirty="0">
                <a:cs typeface="Tahoma" panose="020B0604030504040204" pitchFamily="34" charset="0"/>
              </a:rPr>
              <a:t>树立一种面向流程的观点</a:t>
            </a:r>
            <a:endParaRPr lang="zh-CN" altLang="en-US" sz="2400" dirty="0">
              <a:latin typeface="+mn-lt"/>
              <a:ea typeface="+mn-ea"/>
            </a:endParaRPr>
          </a:p>
        </p:txBody>
      </p:sp>
    </p:spTree>
    <p:custDataLst>
      <p:tags r:id="rId1"/>
    </p:custDataLst>
    <p:extLst>
      <p:ext uri="{BB962C8B-B14F-4D97-AF65-F5344CB8AC3E}">
        <p14:creationId xmlns:p14="http://schemas.microsoft.com/office/powerpoint/2010/main" val="35952671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MH_Other_1"/>
          <p:cNvSpPr/>
          <p:nvPr>
            <p:custDataLst>
              <p:tags r:id="rId2"/>
            </p:custDataLst>
          </p:nvPr>
        </p:nvSpPr>
        <p:spPr>
          <a:xfrm>
            <a:off x="1190625" y="2695575"/>
            <a:ext cx="2579688" cy="1095375"/>
          </a:xfrm>
          <a:prstGeom prst="rect">
            <a:avLst/>
          </a:prstGeom>
          <a:solidFill>
            <a:schemeClr val="accent1"/>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57" name="MH_Other_2"/>
          <p:cNvSpPr>
            <a:spLocks/>
          </p:cNvSpPr>
          <p:nvPr>
            <p:custDataLst>
              <p:tags r:id="rId3"/>
            </p:custDataLst>
          </p:nvPr>
        </p:nvSpPr>
        <p:spPr bwMode="auto">
          <a:xfrm>
            <a:off x="3575050" y="2813050"/>
            <a:ext cx="992188" cy="857250"/>
          </a:xfrm>
          <a:custGeom>
            <a:avLst/>
            <a:gdLst>
              <a:gd name="T0" fmla="*/ 279800921 w 679"/>
              <a:gd name="T1" fmla="*/ 966919083 h 588"/>
              <a:gd name="T2" fmla="*/ 0 w 679"/>
              <a:gd name="T3" fmla="*/ 483459541 h 588"/>
              <a:gd name="T4" fmla="*/ 279800921 w 679"/>
              <a:gd name="T5" fmla="*/ 0 h 588"/>
              <a:gd name="T6" fmla="*/ 837754671 w 679"/>
              <a:gd name="T7" fmla="*/ 0 h 588"/>
              <a:gd name="T8" fmla="*/ 1117555593 w 679"/>
              <a:gd name="T9" fmla="*/ 483459541 h 588"/>
              <a:gd name="T10" fmla="*/ 837754671 w 679"/>
              <a:gd name="T11" fmla="*/ 966919083 h 588"/>
              <a:gd name="T12" fmla="*/ 279800921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prstClr val="black"/>
              </a:solidFill>
              <a:latin typeface="+mn-lt"/>
              <a:ea typeface="+mn-ea"/>
            </a:endParaRPr>
          </a:p>
        </p:txBody>
      </p:sp>
      <p:sp>
        <p:nvSpPr>
          <p:cNvPr id="69" name="MH_Other_3"/>
          <p:cNvSpPr>
            <a:spLocks noEditPoints="1"/>
          </p:cNvSpPr>
          <p:nvPr>
            <p:custDataLst>
              <p:tags r:id="rId4"/>
            </p:custDataLst>
          </p:nvPr>
        </p:nvSpPr>
        <p:spPr bwMode="auto">
          <a:xfrm>
            <a:off x="3450859" y="2695781"/>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eaLnBrk="1" fontAlgn="auto" hangingPunct="1">
              <a:spcBef>
                <a:spcPts val="0"/>
              </a:spcBef>
              <a:spcAft>
                <a:spcPts val="0"/>
              </a:spcAft>
              <a:defRPr/>
            </a:pPr>
            <a:r>
              <a:rPr lang="en-US" altLang="zh-CN" sz="2800" kern="0">
                <a:solidFill>
                  <a:schemeClr val="accent1"/>
                </a:solidFill>
                <a:latin typeface="+mn-lt"/>
                <a:ea typeface="+mn-ea"/>
              </a:rPr>
              <a:t>01</a:t>
            </a:r>
            <a:endParaRPr lang="zh-CN" altLang="en-US" sz="2800" kern="0">
              <a:solidFill>
                <a:schemeClr val="accent1"/>
              </a:solidFill>
              <a:latin typeface="+mn-lt"/>
              <a:ea typeface="+mn-ea"/>
            </a:endParaRPr>
          </a:p>
        </p:txBody>
      </p:sp>
      <p:sp>
        <p:nvSpPr>
          <p:cNvPr id="48" name="MH_Other_4"/>
          <p:cNvSpPr/>
          <p:nvPr>
            <p:custDataLst>
              <p:tags r:id="rId5"/>
            </p:custDataLst>
          </p:nvPr>
        </p:nvSpPr>
        <p:spPr>
          <a:xfrm flipH="1">
            <a:off x="5375275" y="4338638"/>
            <a:ext cx="2578100" cy="1093787"/>
          </a:xfrm>
          <a:prstGeom prst="rect">
            <a:avLst/>
          </a:prstGeom>
          <a:solidFill>
            <a:schemeClr val="accent4"/>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49" name="MH_Other_5"/>
          <p:cNvSpPr>
            <a:spLocks/>
          </p:cNvSpPr>
          <p:nvPr>
            <p:custDataLst>
              <p:tags r:id="rId6"/>
            </p:custDataLst>
          </p:nvPr>
        </p:nvSpPr>
        <p:spPr bwMode="auto">
          <a:xfrm flipH="1">
            <a:off x="4562475" y="4456113"/>
            <a:ext cx="990600" cy="857250"/>
          </a:xfrm>
          <a:custGeom>
            <a:avLst/>
            <a:gdLst>
              <a:gd name="T0" fmla="*/ 279291105 w 679"/>
              <a:gd name="T1" fmla="*/ 966919083 h 588"/>
              <a:gd name="T2" fmla="*/ 0 w 679"/>
              <a:gd name="T3" fmla="*/ 483459541 h 588"/>
              <a:gd name="T4" fmla="*/ 279291105 w 679"/>
              <a:gd name="T5" fmla="*/ 0 h 588"/>
              <a:gd name="T6" fmla="*/ 836228227 w 679"/>
              <a:gd name="T7" fmla="*/ 0 h 588"/>
              <a:gd name="T8" fmla="*/ 1115519332 w 679"/>
              <a:gd name="T9" fmla="*/ 483459541 h 588"/>
              <a:gd name="T10" fmla="*/ 836228227 w 679"/>
              <a:gd name="T11" fmla="*/ 966919083 h 588"/>
              <a:gd name="T12" fmla="*/ 279291105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prstClr val="black"/>
              </a:solidFill>
              <a:latin typeface="+mn-lt"/>
              <a:ea typeface="+mn-ea"/>
            </a:endParaRPr>
          </a:p>
        </p:txBody>
      </p:sp>
      <p:sp>
        <p:nvSpPr>
          <p:cNvPr id="50" name="MH_Other_6"/>
          <p:cNvSpPr>
            <a:spLocks noEditPoints="1"/>
          </p:cNvSpPr>
          <p:nvPr>
            <p:custDataLst>
              <p:tags r:id="rId7"/>
            </p:custDataLst>
          </p:nvPr>
        </p:nvSpPr>
        <p:spPr bwMode="auto">
          <a:xfrm flipH="1">
            <a:off x="4437793" y="4337907"/>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eaLnBrk="1" fontAlgn="auto" hangingPunct="1">
              <a:spcBef>
                <a:spcPts val="0"/>
              </a:spcBef>
              <a:spcAft>
                <a:spcPts val="0"/>
              </a:spcAft>
              <a:defRPr/>
            </a:pPr>
            <a:r>
              <a:rPr lang="en-US" altLang="zh-CN" sz="2800" kern="0">
                <a:solidFill>
                  <a:schemeClr val="accent4"/>
                </a:solidFill>
                <a:latin typeface="+mn-lt"/>
                <a:ea typeface="+mn-ea"/>
              </a:rPr>
              <a:t>04</a:t>
            </a:r>
            <a:endParaRPr lang="zh-CN" altLang="en-US" sz="2800" kern="0">
              <a:solidFill>
                <a:schemeClr val="accent4"/>
              </a:solidFill>
              <a:latin typeface="+mn-lt"/>
              <a:ea typeface="+mn-ea"/>
            </a:endParaRPr>
          </a:p>
        </p:txBody>
      </p:sp>
      <p:sp>
        <p:nvSpPr>
          <p:cNvPr id="52" name="MH_Other_7"/>
          <p:cNvSpPr/>
          <p:nvPr>
            <p:custDataLst>
              <p:tags r:id="rId8"/>
            </p:custDataLst>
          </p:nvPr>
        </p:nvSpPr>
        <p:spPr>
          <a:xfrm>
            <a:off x="1190625" y="3790950"/>
            <a:ext cx="2579688" cy="1095375"/>
          </a:xfrm>
          <a:prstGeom prst="rect">
            <a:avLst/>
          </a:prstGeom>
          <a:solidFill>
            <a:schemeClr val="accent3"/>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53" name="MH_Other_8"/>
          <p:cNvSpPr>
            <a:spLocks/>
          </p:cNvSpPr>
          <p:nvPr>
            <p:custDataLst>
              <p:tags r:id="rId9"/>
            </p:custDataLst>
          </p:nvPr>
        </p:nvSpPr>
        <p:spPr bwMode="auto">
          <a:xfrm>
            <a:off x="3575050" y="3908425"/>
            <a:ext cx="992188" cy="858838"/>
          </a:xfrm>
          <a:custGeom>
            <a:avLst/>
            <a:gdLst>
              <a:gd name="T0" fmla="*/ 279800921 w 679"/>
              <a:gd name="T1" fmla="*/ 966917801 h 588"/>
              <a:gd name="T2" fmla="*/ 0 w 679"/>
              <a:gd name="T3" fmla="*/ 483458900 h 588"/>
              <a:gd name="T4" fmla="*/ 279800921 w 679"/>
              <a:gd name="T5" fmla="*/ 0 h 588"/>
              <a:gd name="T6" fmla="*/ 837754671 w 679"/>
              <a:gd name="T7" fmla="*/ 0 h 588"/>
              <a:gd name="T8" fmla="*/ 1117555593 w 679"/>
              <a:gd name="T9" fmla="*/ 483458900 h 588"/>
              <a:gd name="T10" fmla="*/ 837754671 w 679"/>
              <a:gd name="T11" fmla="*/ 966917801 h 588"/>
              <a:gd name="T12" fmla="*/ 279800921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prstClr val="black"/>
              </a:solidFill>
              <a:latin typeface="+mn-lt"/>
              <a:ea typeface="+mn-ea"/>
            </a:endParaRPr>
          </a:p>
        </p:txBody>
      </p:sp>
      <p:sp>
        <p:nvSpPr>
          <p:cNvPr id="55" name="MH_Other_9"/>
          <p:cNvSpPr>
            <a:spLocks noEditPoints="1"/>
          </p:cNvSpPr>
          <p:nvPr>
            <p:custDataLst>
              <p:tags r:id="rId10"/>
            </p:custDataLst>
          </p:nvPr>
        </p:nvSpPr>
        <p:spPr bwMode="auto">
          <a:xfrm>
            <a:off x="3450859" y="3791017"/>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eaLnBrk="1" fontAlgn="auto" hangingPunct="1">
              <a:spcBef>
                <a:spcPts val="0"/>
              </a:spcBef>
              <a:spcAft>
                <a:spcPts val="0"/>
              </a:spcAft>
              <a:defRPr/>
            </a:pPr>
            <a:r>
              <a:rPr lang="en-US" altLang="zh-CN" sz="2800" kern="0">
                <a:solidFill>
                  <a:schemeClr val="accent3"/>
                </a:solidFill>
                <a:latin typeface="+mn-lt"/>
                <a:ea typeface="+mn-ea"/>
              </a:rPr>
              <a:t>03</a:t>
            </a:r>
            <a:endParaRPr lang="zh-CN" altLang="en-US" sz="2800" kern="0">
              <a:solidFill>
                <a:schemeClr val="accent3"/>
              </a:solidFill>
              <a:latin typeface="+mn-lt"/>
              <a:ea typeface="+mn-ea"/>
            </a:endParaRPr>
          </a:p>
        </p:txBody>
      </p:sp>
      <p:sp>
        <p:nvSpPr>
          <p:cNvPr id="58" name="MH_Other_10"/>
          <p:cNvSpPr/>
          <p:nvPr>
            <p:custDataLst>
              <p:tags r:id="rId11"/>
            </p:custDataLst>
          </p:nvPr>
        </p:nvSpPr>
        <p:spPr>
          <a:xfrm flipH="1">
            <a:off x="5375275" y="3243263"/>
            <a:ext cx="2578100" cy="1095375"/>
          </a:xfrm>
          <a:prstGeom prst="rect">
            <a:avLst/>
          </a:prstGeom>
          <a:solidFill>
            <a:schemeClr val="accent2"/>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mn-lt"/>
              <a:ea typeface="+mn-ea"/>
            </a:endParaRPr>
          </a:p>
        </p:txBody>
      </p:sp>
      <p:sp>
        <p:nvSpPr>
          <p:cNvPr id="59" name="MH_Other_11"/>
          <p:cNvSpPr>
            <a:spLocks/>
          </p:cNvSpPr>
          <p:nvPr>
            <p:custDataLst>
              <p:tags r:id="rId12"/>
            </p:custDataLst>
          </p:nvPr>
        </p:nvSpPr>
        <p:spPr bwMode="auto">
          <a:xfrm flipH="1">
            <a:off x="4562475" y="3360738"/>
            <a:ext cx="990600" cy="857250"/>
          </a:xfrm>
          <a:custGeom>
            <a:avLst/>
            <a:gdLst>
              <a:gd name="T0" fmla="*/ 279291105 w 679"/>
              <a:gd name="T1" fmla="*/ 966917801 h 588"/>
              <a:gd name="T2" fmla="*/ 0 w 679"/>
              <a:gd name="T3" fmla="*/ 483458900 h 588"/>
              <a:gd name="T4" fmla="*/ 279291105 w 679"/>
              <a:gd name="T5" fmla="*/ 0 h 588"/>
              <a:gd name="T6" fmla="*/ 836228227 w 679"/>
              <a:gd name="T7" fmla="*/ 0 h 588"/>
              <a:gd name="T8" fmla="*/ 1115519332 w 679"/>
              <a:gd name="T9" fmla="*/ 483458900 h 588"/>
              <a:gd name="T10" fmla="*/ 836228227 w 679"/>
              <a:gd name="T11" fmla="*/ 966917801 h 588"/>
              <a:gd name="T12" fmla="*/ 279291105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prstClr val="black"/>
              </a:solidFill>
              <a:latin typeface="+mn-lt"/>
              <a:ea typeface="+mn-ea"/>
            </a:endParaRPr>
          </a:p>
        </p:txBody>
      </p:sp>
      <p:sp>
        <p:nvSpPr>
          <p:cNvPr id="60" name="MH_Other_12"/>
          <p:cNvSpPr>
            <a:spLocks noEditPoints="1"/>
          </p:cNvSpPr>
          <p:nvPr>
            <p:custDataLst>
              <p:tags r:id="rId13"/>
            </p:custDataLst>
          </p:nvPr>
        </p:nvSpPr>
        <p:spPr bwMode="auto">
          <a:xfrm flipH="1">
            <a:off x="4437793" y="3242670"/>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eaLnBrk="1" fontAlgn="auto" hangingPunct="1">
              <a:spcBef>
                <a:spcPts val="0"/>
              </a:spcBef>
              <a:spcAft>
                <a:spcPts val="0"/>
              </a:spcAft>
              <a:defRPr/>
            </a:pPr>
            <a:r>
              <a:rPr lang="en-US" altLang="zh-CN" sz="2800" kern="0">
                <a:solidFill>
                  <a:schemeClr val="accent2"/>
                </a:solidFill>
                <a:latin typeface="+mn-lt"/>
                <a:ea typeface="+mn-ea"/>
              </a:rPr>
              <a:t>02</a:t>
            </a:r>
            <a:endParaRPr lang="zh-CN" altLang="en-US" sz="2800" kern="0">
              <a:solidFill>
                <a:schemeClr val="accent2"/>
              </a:solidFill>
              <a:latin typeface="+mn-lt"/>
              <a:ea typeface="+mn-ea"/>
            </a:endParaRPr>
          </a:p>
        </p:txBody>
      </p:sp>
      <p:pic>
        <p:nvPicPr>
          <p:cNvPr id="61463" name="MH_Other_13"/>
          <p:cNvPicPr>
            <a:picLocks noChangeAspect="1"/>
          </p:cNvPicPr>
          <p:nvPr>
            <p:custDataLst>
              <p:tags r:id="rId14"/>
            </p:custDataLst>
          </p:nvPr>
        </p:nvPicPr>
        <p:blipFill>
          <a:blip r:embed="rId23">
            <a:extLst>
              <a:ext uri="{28A0092B-C50C-407E-A947-70E740481C1C}">
                <a14:useLocalDpi xmlns:a14="http://schemas.microsoft.com/office/drawing/2010/main" val="0"/>
              </a:ext>
            </a:extLst>
          </a:blip>
          <a:srcRect l="71194" t="16010" r="14470" b="15480"/>
          <a:stretch>
            <a:fillRect/>
          </a:stretch>
        </p:blipFill>
        <p:spPr bwMode="auto">
          <a:xfrm>
            <a:off x="7712075" y="2695575"/>
            <a:ext cx="74295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4" name="MH_Other_14"/>
          <p:cNvPicPr>
            <a:picLocks noChangeAspect="1"/>
          </p:cNvPicPr>
          <p:nvPr>
            <p:custDataLst>
              <p:tags r:id="rId15"/>
            </p:custDataLst>
          </p:nvPr>
        </p:nvPicPr>
        <p:blipFill>
          <a:blip r:embed="rId24">
            <a:extLst>
              <a:ext uri="{28A0092B-C50C-407E-A947-70E740481C1C}">
                <a14:useLocalDpi xmlns:a14="http://schemas.microsoft.com/office/drawing/2010/main" val="0"/>
              </a:ext>
            </a:extLst>
          </a:blip>
          <a:srcRect l="71194" t="15480" r="14470" b="16010"/>
          <a:stretch>
            <a:fillRect/>
          </a:stretch>
        </p:blipFill>
        <p:spPr bwMode="auto">
          <a:xfrm>
            <a:off x="950913" y="2276475"/>
            <a:ext cx="741362"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5" name="MH_SubTitle_2"/>
          <p:cNvSpPr txBox="1">
            <a:spLocks noChangeArrowheads="1"/>
          </p:cNvSpPr>
          <p:nvPr>
            <p:custDataLst>
              <p:tags r:id="rId16"/>
            </p:custDataLst>
          </p:nvPr>
        </p:nvSpPr>
        <p:spPr bwMode="auto">
          <a:xfrm>
            <a:off x="5676900" y="3241675"/>
            <a:ext cx="2162175"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400" b="1" dirty="0">
                <a:solidFill>
                  <a:srgbClr val="FFFFFF"/>
                </a:solidFill>
                <a:latin typeface="+mn-lt"/>
                <a:ea typeface="+mn-ea"/>
              </a:rPr>
              <a:t>树立客户导向</a:t>
            </a:r>
            <a:endParaRPr lang="en-US" altLang="zh-CN" sz="2400" b="1" dirty="0">
              <a:solidFill>
                <a:srgbClr val="FFFFFF"/>
              </a:solidFill>
              <a:latin typeface="+mn-lt"/>
              <a:ea typeface="+mn-ea"/>
            </a:endParaRPr>
          </a:p>
          <a:p>
            <a:pPr algn="ctr"/>
            <a:r>
              <a:rPr lang="zh-CN" altLang="en-US" sz="2400" b="1" dirty="0">
                <a:solidFill>
                  <a:srgbClr val="FFFFFF"/>
                </a:solidFill>
                <a:latin typeface="+mn-lt"/>
                <a:ea typeface="+mn-ea"/>
              </a:rPr>
              <a:t>的经营理念</a:t>
            </a:r>
          </a:p>
        </p:txBody>
      </p:sp>
      <p:sp>
        <p:nvSpPr>
          <p:cNvPr id="61466" name="MH_SubTitle_4"/>
          <p:cNvSpPr txBox="1">
            <a:spLocks noChangeArrowheads="1"/>
          </p:cNvSpPr>
          <p:nvPr>
            <p:custDataLst>
              <p:tags r:id="rId17"/>
            </p:custDataLst>
          </p:nvPr>
        </p:nvSpPr>
        <p:spPr bwMode="auto">
          <a:xfrm>
            <a:off x="5676900" y="4314825"/>
            <a:ext cx="21621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400" b="1" dirty="0">
                <a:solidFill>
                  <a:srgbClr val="FFFFFF"/>
                </a:solidFill>
                <a:latin typeface="+mn-lt"/>
                <a:ea typeface="+mn-ea"/>
              </a:rPr>
              <a:t>调整业务流程</a:t>
            </a:r>
            <a:endParaRPr lang="en-US" altLang="zh-CN" sz="2400" b="1" dirty="0">
              <a:solidFill>
                <a:srgbClr val="FFFFFF"/>
              </a:solidFill>
              <a:latin typeface="+mn-lt"/>
              <a:ea typeface="+mn-ea"/>
            </a:endParaRPr>
          </a:p>
          <a:p>
            <a:pPr algn="ctr"/>
            <a:r>
              <a:rPr lang="zh-CN" altLang="en-US" sz="2400" b="1" dirty="0">
                <a:solidFill>
                  <a:srgbClr val="FFFFFF"/>
                </a:solidFill>
                <a:latin typeface="+mn-lt"/>
                <a:ea typeface="+mn-ea"/>
              </a:rPr>
              <a:t>及组织结构</a:t>
            </a:r>
          </a:p>
        </p:txBody>
      </p:sp>
      <p:sp>
        <p:nvSpPr>
          <p:cNvPr id="61467" name="MH_SubTitle_1"/>
          <p:cNvSpPr txBox="1">
            <a:spLocks noChangeArrowheads="1"/>
          </p:cNvSpPr>
          <p:nvPr>
            <p:custDataLst>
              <p:tags r:id="rId18"/>
            </p:custDataLst>
          </p:nvPr>
        </p:nvSpPr>
        <p:spPr bwMode="auto">
          <a:xfrm>
            <a:off x="1197735" y="2682875"/>
            <a:ext cx="216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r>
              <a:rPr lang="zh-CN" altLang="en-US" sz="2400" b="1" dirty="0">
                <a:solidFill>
                  <a:srgbClr val="FFFFFF"/>
                </a:solidFill>
                <a:latin typeface="+mn-lt"/>
                <a:ea typeface="+mn-ea"/>
              </a:rPr>
              <a:t>了解服务对象</a:t>
            </a:r>
            <a:endParaRPr lang="en-US" altLang="zh-CN" sz="2400" b="1" dirty="0">
              <a:solidFill>
                <a:srgbClr val="FFFFFF"/>
              </a:solidFill>
              <a:latin typeface="+mn-lt"/>
              <a:ea typeface="+mn-ea"/>
            </a:endParaRPr>
          </a:p>
          <a:p>
            <a:pPr algn="ctr"/>
            <a:r>
              <a:rPr lang="zh-CN" altLang="en-US" sz="2400" b="1" dirty="0">
                <a:solidFill>
                  <a:srgbClr val="FFFFFF"/>
                </a:solidFill>
                <a:latin typeface="+mn-lt"/>
                <a:ea typeface="+mn-ea"/>
              </a:rPr>
              <a:t>的需求</a:t>
            </a:r>
          </a:p>
        </p:txBody>
      </p:sp>
      <p:sp>
        <p:nvSpPr>
          <p:cNvPr id="61468" name="MH_SubTitle_3"/>
          <p:cNvSpPr txBox="1">
            <a:spLocks noChangeArrowheads="1"/>
          </p:cNvSpPr>
          <p:nvPr>
            <p:custDataLst>
              <p:tags r:id="rId19"/>
            </p:custDataLst>
          </p:nvPr>
        </p:nvSpPr>
        <p:spPr bwMode="auto">
          <a:xfrm>
            <a:off x="1164136" y="3770312"/>
            <a:ext cx="223664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400" b="1" dirty="0">
                <a:solidFill>
                  <a:srgbClr val="FFFFFF"/>
                </a:solidFill>
                <a:latin typeface="+mn-lt"/>
                <a:ea typeface="+mn-ea"/>
              </a:rPr>
              <a:t>加快客户营销创新</a:t>
            </a:r>
            <a:endParaRPr lang="en-US" altLang="zh-CN" sz="2400" b="1" dirty="0">
              <a:solidFill>
                <a:srgbClr val="FFFFFF"/>
              </a:solidFill>
              <a:latin typeface="+mn-lt"/>
              <a:ea typeface="+mn-ea"/>
            </a:endParaRPr>
          </a:p>
          <a:p>
            <a:r>
              <a:rPr lang="en-US" altLang="zh-CN" sz="2400" b="1" dirty="0">
                <a:solidFill>
                  <a:srgbClr val="FFFFFF"/>
                </a:solidFill>
                <a:latin typeface="+mn-lt"/>
                <a:ea typeface="+mn-ea"/>
              </a:rPr>
              <a:t>,</a:t>
            </a:r>
            <a:r>
              <a:rPr lang="zh-CN" altLang="en-US" sz="2400" b="1" dirty="0">
                <a:solidFill>
                  <a:srgbClr val="FFFFFF"/>
                </a:solidFill>
                <a:latin typeface="+mn-lt"/>
                <a:ea typeface="+mn-ea"/>
              </a:rPr>
              <a:t>树立市场形象</a:t>
            </a:r>
          </a:p>
        </p:txBody>
      </p:sp>
      <p:sp>
        <p:nvSpPr>
          <p:cNvPr id="3" name="MH_PageTitle"/>
          <p:cNvSpPr>
            <a:spLocks noGrp="1"/>
          </p:cNvSpPr>
          <p:nvPr>
            <p:ph type="title"/>
            <p:custDataLst>
              <p:tags r:id="rId20"/>
            </p:custDataLst>
          </p:nvPr>
        </p:nvSpPr>
        <p:spPr/>
        <p:txBody>
          <a:bodyPr/>
          <a:lstStyle/>
          <a:p>
            <a:r>
              <a:rPr lang="en-US" altLang="zh-CN" dirty="0"/>
              <a:t>4</a:t>
            </a:r>
            <a:r>
              <a:rPr lang="zh-CN" altLang="en-US" dirty="0"/>
              <a:t>）供应链上客户关系管理的策略</a:t>
            </a:r>
          </a:p>
        </p:txBody>
      </p:sp>
    </p:spTree>
    <p:custDataLst>
      <p:tags r:id="rId1"/>
    </p:custDataLst>
    <p:extLst>
      <p:ext uri="{BB962C8B-B14F-4D97-AF65-F5344CB8AC3E}">
        <p14:creationId xmlns:p14="http://schemas.microsoft.com/office/powerpoint/2010/main" val="34187959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直角三角形 2"/>
          <p:cNvSpPr/>
          <p:nvPr>
            <p:custDataLst>
              <p:tags r:id="rId2"/>
            </p:custDataLst>
          </p:nvPr>
        </p:nvSpPr>
        <p:spPr>
          <a:xfrm rot="20063428">
            <a:off x="2097088" y="3252788"/>
            <a:ext cx="519112" cy="4746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直角三角形 3"/>
          <p:cNvSpPr/>
          <p:nvPr>
            <p:custDataLst>
              <p:tags r:id="rId3"/>
            </p:custDataLst>
          </p:nvPr>
        </p:nvSpPr>
        <p:spPr>
          <a:xfrm rot="7409929">
            <a:off x="3368675" y="3859213"/>
            <a:ext cx="350837" cy="24923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直角三角形 4"/>
          <p:cNvSpPr/>
          <p:nvPr>
            <p:custDataLst>
              <p:tags r:id="rId4"/>
            </p:custDataLst>
          </p:nvPr>
        </p:nvSpPr>
        <p:spPr>
          <a:xfrm rot="17352356">
            <a:off x="3009900" y="4851401"/>
            <a:ext cx="231775" cy="16510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直角三角形 5"/>
          <p:cNvSpPr/>
          <p:nvPr>
            <p:custDataLst>
              <p:tags r:id="rId5"/>
            </p:custDataLst>
          </p:nvPr>
        </p:nvSpPr>
        <p:spPr>
          <a:xfrm rot="17352356">
            <a:off x="2498726" y="5108575"/>
            <a:ext cx="119062" cy="65087"/>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直角三角形 6"/>
          <p:cNvSpPr/>
          <p:nvPr>
            <p:custDataLst>
              <p:tags r:id="rId6"/>
            </p:custDataLst>
          </p:nvPr>
        </p:nvSpPr>
        <p:spPr>
          <a:xfrm rot="11413207">
            <a:off x="5540375" y="4568825"/>
            <a:ext cx="231775" cy="1651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直角三角形 7"/>
          <p:cNvSpPr/>
          <p:nvPr>
            <p:custDataLst>
              <p:tags r:id="rId7"/>
            </p:custDataLst>
          </p:nvPr>
        </p:nvSpPr>
        <p:spPr>
          <a:xfrm rot="18287289">
            <a:off x="5185569" y="3945731"/>
            <a:ext cx="231775" cy="252413"/>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直角三角形 8"/>
          <p:cNvSpPr/>
          <p:nvPr>
            <p:custDataLst>
              <p:tags r:id="rId8"/>
            </p:custDataLst>
          </p:nvPr>
        </p:nvSpPr>
        <p:spPr>
          <a:xfrm rot="16200000">
            <a:off x="6660357" y="2443956"/>
            <a:ext cx="138112" cy="25082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直角三角形 9"/>
          <p:cNvSpPr/>
          <p:nvPr>
            <p:custDataLst>
              <p:tags r:id="rId9"/>
            </p:custDataLst>
          </p:nvPr>
        </p:nvSpPr>
        <p:spPr>
          <a:xfrm rot="16200000">
            <a:off x="6684962" y="1241426"/>
            <a:ext cx="66675" cy="12065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1" name="直接连接符 10"/>
          <p:cNvCxnSpPr/>
          <p:nvPr>
            <p:custDataLst>
              <p:tags r:id="rId10"/>
            </p:custDataLst>
          </p:nvPr>
        </p:nvCxnSpPr>
        <p:spPr>
          <a:xfrm flipV="1">
            <a:off x="2617788" y="4059238"/>
            <a:ext cx="715962" cy="4476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flipV="1">
            <a:off x="2335213" y="4075113"/>
            <a:ext cx="1246187" cy="77946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flipV="1">
            <a:off x="5897563" y="1435100"/>
            <a:ext cx="717550" cy="4476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3"/>
            </p:custDataLst>
          </p:nvPr>
        </p:nvCxnSpPr>
        <p:spPr>
          <a:xfrm flipV="1">
            <a:off x="6262688" y="1131888"/>
            <a:ext cx="1246187" cy="78105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custDataLst>
              <p:tags r:id="rId14"/>
            </p:custDataLst>
          </p:nvPr>
        </p:nvSpPr>
        <p:spPr>
          <a:xfrm>
            <a:off x="2666736" y="1930351"/>
            <a:ext cx="3391976" cy="2751567"/>
          </a:xfrm>
          <a:custGeom>
            <a:avLst/>
            <a:gdLst>
              <a:gd name="connsiteX0" fmla="*/ 0 w 3391976"/>
              <a:gd name="connsiteY0" fmla="*/ 0 h 2751567"/>
              <a:gd name="connsiteX1" fmla="*/ 3391976 w 3391976"/>
              <a:gd name="connsiteY1" fmla="*/ 0 h 2751567"/>
              <a:gd name="connsiteX2" fmla="*/ 1695988 w 3391976"/>
              <a:gd name="connsiteY2" fmla="*/ 2751567 h 2751567"/>
            </a:gdLst>
            <a:ahLst/>
            <a:cxnLst>
              <a:cxn ang="0">
                <a:pos x="connsiteX0" y="connsiteY0"/>
              </a:cxn>
              <a:cxn ang="0">
                <a:pos x="connsiteX1" y="connsiteY1"/>
              </a:cxn>
              <a:cxn ang="0">
                <a:pos x="connsiteX2" y="connsiteY2"/>
              </a:cxn>
            </a:cxnLst>
            <a:rect l="l" t="t" r="r" b="b"/>
            <a:pathLst>
              <a:path w="3391976" h="2751567">
                <a:moveTo>
                  <a:pt x="0" y="0"/>
                </a:moveTo>
                <a:lnTo>
                  <a:pt x="3391976" y="0"/>
                </a:lnTo>
                <a:lnTo>
                  <a:pt x="1695988" y="2751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6000" anchor="ctr"/>
          <a:lstStyle/>
          <a:p>
            <a:pPr algn="ctr" eaLnBrk="1" fontAlgn="auto" hangingPunct="1">
              <a:lnSpc>
                <a:spcPct val="80000"/>
              </a:lnSpc>
              <a:spcBef>
                <a:spcPts val="0"/>
              </a:spcBef>
              <a:spcAft>
                <a:spcPts val="0"/>
              </a:spcAft>
              <a:defRPr/>
            </a:pPr>
            <a:r>
              <a:rPr lang="en-US" altLang="zh-CN" sz="4800">
                <a:solidFill>
                  <a:srgbClr val="FFFFFF"/>
                </a:solidFill>
                <a:effectLst>
                  <a:innerShdw blurRad="38100" dist="25400" dir="13500000">
                    <a:prstClr val="black">
                      <a:alpha val="50000"/>
                    </a:prstClr>
                  </a:innerShdw>
                </a:effectLst>
                <a:latin typeface="华文琥珀" panose="02010800040101010101" pitchFamily="2" charset="-122"/>
                <a:ea typeface="华文琥珀" panose="02010800040101010101" pitchFamily="2" charset="-122"/>
                <a:cs typeface="Meiryo UI" panose="020B0604030504040204" pitchFamily="34" charset="-128"/>
              </a:rPr>
              <a:t>THANK</a:t>
            </a:r>
          </a:p>
          <a:p>
            <a:pPr algn="ctr" eaLnBrk="1" fontAlgn="auto" hangingPunct="1">
              <a:lnSpc>
                <a:spcPct val="80000"/>
              </a:lnSpc>
              <a:spcBef>
                <a:spcPts val="0"/>
              </a:spcBef>
              <a:spcAft>
                <a:spcPts val="0"/>
              </a:spcAft>
              <a:defRPr/>
            </a:pPr>
            <a:r>
              <a:rPr lang="en-US" altLang="zh-CN" sz="4800">
                <a:solidFill>
                  <a:srgbClr val="FFFFFF"/>
                </a:solidFill>
                <a:effectLst>
                  <a:innerShdw blurRad="38100" dist="25400" dir="13500000">
                    <a:prstClr val="black">
                      <a:alpha val="50000"/>
                    </a:prstClr>
                  </a:innerShdw>
                </a:effectLst>
                <a:latin typeface="华文琥珀" panose="02010800040101010101" pitchFamily="2" charset="-122"/>
                <a:ea typeface="华文琥珀" panose="02010800040101010101" pitchFamily="2" charset="-122"/>
                <a:cs typeface="Meiryo UI" panose="020B0604030504040204" pitchFamily="34" charset="-128"/>
              </a:rPr>
              <a:t>YOU</a:t>
            </a:r>
            <a:endParaRPr lang="zh-CN" altLang="en-US" sz="4800">
              <a:solidFill>
                <a:srgbClr val="FFFFFF"/>
              </a:solidFill>
              <a:effectLst>
                <a:innerShdw blurRad="38100" dist="25400" dir="13500000">
                  <a:prstClr val="black">
                    <a:alpha val="50000"/>
                  </a:prstClr>
                </a:innerShdw>
              </a:effectLst>
              <a:latin typeface="华文琥珀" panose="02010800040101010101" pitchFamily="2" charset="-122"/>
              <a:ea typeface="华文琥珀" panose="02010800040101010101" pitchFamily="2" charset="-122"/>
              <a:cs typeface="Meiryo UI" panose="020B0604030504040204" pitchFamily="34" charset="-128"/>
            </a:endParaRPr>
          </a:p>
        </p:txBody>
      </p:sp>
    </p:spTree>
    <p:custDataLst>
      <p:tags r:id="rId1"/>
    </p:custDataLst>
    <p:extLst>
      <p:ext uri="{BB962C8B-B14F-4D97-AF65-F5344CB8AC3E}">
        <p14:creationId xmlns:p14="http://schemas.microsoft.com/office/powerpoint/2010/main" val="1917828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27584" y="86920"/>
            <a:ext cx="7940710" cy="796011"/>
          </a:xfrm>
        </p:spPr>
        <p:txBody>
          <a:bodyPr vert="horz" lIns="91440" tIns="45720" rIns="91440" bIns="45720" rtlCol="0" anchor="ctr">
            <a:normAutofit/>
          </a:bodyPr>
          <a:lstStyle/>
          <a:p>
            <a:r>
              <a:rPr lang="zh-CN" altLang="en-US" dirty="0">
                <a:latin typeface="+mn-lt"/>
                <a:ea typeface="+mn-ea"/>
                <a:cs typeface="+mn-ea"/>
                <a:sym typeface="+mn-lt"/>
              </a:rPr>
              <a:t>核心能力：</a:t>
            </a:r>
          </a:p>
        </p:txBody>
      </p:sp>
      <p:sp>
        <p:nvSpPr>
          <p:cNvPr id="2" name="内容占位符 1"/>
          <p:cNvSpPr>
            <a:spLocks noGrp="1"/>
          </p:cNvSpPr>
          <p:nvPr>
            <p:ph idx="1"/>
          </p:nvPr>
        </p:nvSpPr>
        <p:spPr>
          <a:xfrm>
            <a:off x="628650" y="1133475"/>
            <a:ext cx="8139644" cy="3735685"/>
          </a:xfrm>
        </p:spPr>
        <p:txBody>
          <a:bodyPr vert="horz" lIns="91440" tIns="45720" rIns="91440" bIns="45720" rtlCol="0">
            <a:noAutofit/>
          </a:bodyPr>
          <a:lstStyle/>
          <a:p>
            <a:pPr marL="324000" indent="-432000">
              <a:lnSpc>
                <a:spcPct val="170000"/>
              </a:lnSpc>
              <a:buClrTx/>
              <a:buSzPct val="100000"/>
              <a:buChar char="l"/>
            </a:pPr>
            <a:r>
              <a:rPr lang="zh-CN" altLang="zh-CN" dirty="0">
                <a:solidFill>
                  <a:schemeClr val="tx1">
                    <a:lumMod val="50000"/>
                  </a:schemeClr>
                </a:solidFill>
                <a:cs typeface="+mn-ea"/>
                <a:sym typeface="+mn-lt"/>
              </a:rPr>
              <a:t>能够正确识读供应链的结构模型；</a:t>
            </a:r>
          </a:p>
          <a:p>
            <a:pPr marL="324000" indent="-432000">
              <a:lnSpc>
                <a:spcPct val="170000"/>
              </a:lnSpc>
              <a:buClrTx/>
              <a:buSzPct val="100000"/>
              <a:buChar char="l"/>
            </a:pPr>
            <a:r>
              <a:rPr lang="zh-CN" altLang="zh-CN" dirty="0">
                <a:solidFill>
                  <a:schemeClr val="tx1">
                    <a:lumMod val="50000"/>
                  </a:schemeClr>
                </a:solidFill>
                <a:cs typeface="+mn-ea"/>
                <a:sym typeface="+mn-lt"/>
              </a:rPr>
              <a:t>能够根据供应链的设计原则，运用“基于产品的供应链设计策略”、“基于客户服务的供应链设计策略”、“推拉式供应链战略选择”等策略构建供应链的网络结构；</a:t>
            </a:r>
          </a:p>
          <a:p>
            <a:pPr marL="324000" indent="-432000">
              <a:lnSpc>
                <a:spcPct val="170000"/>
              </a:lnSpc>
              <a:buClrTx/>
              <a:buSzPct val="100000"/>
              <a:buChar char="l"/>
            </a:pPr>
            <a:r>
              <a:rPr lang="zh-CN" altLang="zh-CN" dirty="0">
                <a:solidFill>
                  <a:schemeClr val="tx1">
                    <a:lumMod val="50000"/>
                  </a:schemeClr>
                </a:solidFill>
                <a:cs typeface="+mn-ea"/>
                <a:sym typeface="+mn-lt"/>
              </a:rPr>
              <a:t>能够运用所学知识分析供应链合作伙伴的选择。</a:t>
            </a:r>
          </a:p>
        </p:txBody>
      </p:sp>
    </p:spTree>
    <p:extLst>
      <p:ext uri="{BB962C8B-B14F-4D97-AF65-F5344CB8AC3E}">
        <p14:creationId xmlns:p14="http://schemas.microsoft.com/office/powerpoint/2010/main" val="1166542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6">
            <a:extLst>
              <a:ext uri="{FF2B5EF4-FFF2-40B4-BE49-F238E27FC236}">
                <a16:creationId xmlns:a16="http://schemas.microsoft.com/office/drawing/2014/main" xmlns="" id="{0A96F8CC-49AF-4AD8-A416-AD2CC3BDDF30}"/>
              </a:ext>
            </a:extLst>
          </p:cNvPr>
          <p:cNvSpPr>
            <a:spLocks noChangeArrowheads="1"/>
          </p:cNvSpPr>
          <p:nvPr>
            <p:custDataLst>
              <p:tags r:id="rId2"/>
            </p:custDataLst>
          </p:nvPr>
        </p:nvSpPr>
        <p:spPr bwMode="auto">
          <a:xfrm>
            <a:off x="3805238" y="2690813"/>
            <a:ext cx="3870325"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3600" b="1" dirty="0">
                <a:solidFill>
                  <a:srgbClr val="FFFFFF"/>
                </a:solidFill>
                <a:latin typeface="微软雅黑" panose="020B0503020204020204" pitchFamily="34" charset="-122"/>
                <a:ea typeface="微软雅黑" panose="020B0503020204020204" pitchFamily="34" charset="-122"/>
              </a:rPr>
              <a:t>供应链结构模型的识读</a:t>
            </a:r>
            <a:endParaRPr lang="en-US" altLang="zh-CN" sz="3600" b="1" dirty="0">
              <a:solidFill>
                <a:srgbClr val="FFFFFF"/>
              </a:solidFill>
              <a:latin typeface="微软雅黑" panose="020B0503020204020204" pitchFamily="34" charset="-122"/>
              <a:ea typeface="微软雅黑" panose="020B0503020204020204" pitchFamily="34" charset="-122"/>
            </a:endParaRPr>
          </a:p>
        </p:txBody>
      </p:sp>
      <p:sp>
        <p:nvSpPr>
          <p:cNvPr id="284" name="任意多边形 283">
            <a:extLst>
              <a:ext uri="{FF2B5EF4-FFF2-40B4-BE49-F238E27FC236}">
                <a16:creationId xmlns:a16="http://schemas.microsoft.com/office/drawing/2014/main" xmlns="" id="{35F3ADB0-4D22-49E7-8BA5-04164D05CE31}"/>
              </a:ext>
            </a:extLst>
          </p:cNvPr>
          <p:cNvSpPr>
            <a:spLocks/>
          </p:cNvSpPr>
          <p:nvPr>
            <p:custDataLst>
              <p:tags r:id="rId3"/>
            </p:custDataLst>
          </p:nvPr>
        </p:nvSpPr>
        <p:spPr bwMode="auto">
          <a:xfrm>
            <a:off x="1524000" y="2232025"/>
            <a:ext cx="1023938" cy="2209800"/>
          </a:xfrm>
          <a:custGeom>
            <a:avLst/>
            <a:gdLst>
              <a:gd name="connsiteX0" fmla="*/ 486762 w 1023242"/>
              <a:gd name="connsiteY0" fmla="*/ 0 h 2209116"/>
              <a:gd name="connsiteX1" fmla="*/ 902861 w 1023242"/>
              <a:gd name="connsiteY1" fmla="*/ 0 h 2209116"/>
              <a:gd name="connsiteX2" fmla="*/ 1015391 w 1023242"/>
              <a:gd name="connsiteY2" fmla="*/ 55007 h 2209116"/>
              <a:gd name="connsiteX3" fmla="*/ 1023242 w 1023242"/>
              <a:gd name="connsiteY3" fmla="*/ 2113840 h 2209116"/>
              <a:gd name="connsiteX4" fmla="*/ 972211 w 1023242"/>
              <a:gd name="connsiteY4" fmla="*/ 2204209 h 2209116"/>
              <a:gd name="connsiteX5" fmla="*/ 955905 w 1023242"/>
              <a:gd name="connsiteY5" fmla="*/ 2209116 h 2209116"/>
              <a:gd name="connsiteX6" fmla="*/ 410853 w 1023242"/>
              <a:gd name="connsiteY6" fmla="*/ 2209116 h 2209116"/>
              <a:gd name="connsiteX7" fmla="*/ 381510 w 1023242"/>
              <a:gd name="connsiteY7" fmla="*/ 2199215 h 2209116"/>
              <a:gd name="connsiteX8" fmla="*/ 321892 w 1023242"/>
              <a:gd name="connsiteY8" fmla="*/ 2108601 h 2209116"/>
              <a:gd name="connsiteX9" fmla="*/ 316658 w 1023242"/>
              <a:gd name="connsiteY9" fmla="*/ 882731 h 2209116"/>
              <a:gd name="connsiteX10" fmla="*/ 146555 w 1023242"/>
              <a:gd name="connsiteY10" fmla="*/ 880112 h 2209116"/>
              <a:gd name="connsiteX11" fmla="*/ 4 w 1023242"/>
              <a:gd name="connsiteY11" fmla="*/ 783195 h 2209116"/>
              <a:gd name="connsiteX12" fmla="*/ 4 w 1023242"/>
              <a:gd name="connsiteY12" fmla="*/ 358855 h 2209116"/>
              <a:gd name="connsiteX13" fmla="*/ 120385 w 1023242"/>
              <a:gd name="connsiteY13" fmla="*/ 227886 h 2209116"/>
              <a:gd name="connsiteX14" fmla="*/ 486762 w 1023242"/>
              <a:gd name="connsiteY14" fmla="*/ 0 h 220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242" h="2209116">
                <a:moveTo>
                  <a:pt x="486762" y="0"/>
                </a:moveTo>
                <a:cubicBezTo>
                  <a:pt x="499847" y="0"/>
                  <a:pt x="902861" y="0"/>
                  <a:pt x="902861" y="0"/>
                </a:cubicBezTo>
                <a:cubicBezTo>
                  <a:pt x="1018008" y="0"/>
                  <a:pt x="1015391" y="55007"/>
                  <a:pt x="1015391" y="55007"/>
                </a:cubicBezTo>
                <a:cubicBezTo>
                  <a:pt x="1015391" y="55007"/>
                  <a:pt x="1015391" y="55007"/>
                  <a:pt x="1023242" y="2113840"/>
                </a:cubicBezTo>
                <a:cubicBezTo>
                  <a:pt x="1023242" y="2166228"/>
                  <a:pt x="997727" y="2191767"/>
                  <a:pt x="972211" y="2204209"/>
                </a:cubicBezTo>
                <a:lnTo>
                  <a:pt x="955905" y="2209116"/>
                </a:lnTo>
                <a:lnTo>
                  <a:pt x="410853" y="2209116"/>
                </a:lnTo>
                <a:lnTo>
                  <a:pt x="381510" y="2199215"/>
                </a:lnTo>
                <a:cubicBezTo>
                  <a:pt x="320420" y="2169011"/>
                  <a:pt x="321892" y="2108601"/>
                  <a:pt x="321892" y="2108601"/>
                </a:cubicBezTo>
                <a:cubicBezTo>
                  <a:pt x="321892" y="2108601"/>
                  <a:pt x="321892" y="2108601"/>
                  <a:pt x="316658" y="882731"/>
                </a:cubicBezTo>
                <a:cubicBezTo>
                  <a:pt x="316658" y="882731"/>
                  <a:pt x="316658" y="882731"/>
                  <a:pt x="146555" y="880112"/>
                </a:cubicBezTo>
                <a:cubicBezTo>
                  <a:pt x="-2613" y="887970"/>
                  <a:pt x="4" y="783195"/>
                  <a:pt x="4" y="783195"/>
                </a:cubicBezTo>
                <a:cubicBezTo>
                  <a:pt x="4" y="783195"/>
                  <a:pt x="4" y="783195"/>
                  <a:pt x="4" y="358855"/>
                </a:cubicBezTo>
                <a:cubicBezTo>
                  <a:pt x="4" y="240983"/>
                  <a:pt x="120385" y="227886"/>
                  <a:pt x="120385" y="227886"/>
                </a:cubicBezTo>
                <a:cubicBezTo>
                  <a:pt x="395168" y="159782"/>
                  <a:pt x="486762" y="0"/>
                  <a:pt x="486762" y="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8">
            <a:extLst>
              <a:ext uri="{FF2B5EF4-FFF2-40B4-BE49-F238E27FC236}">
                <a16:creationId xmlns:a16="http://schemas.microsoft.com/office/drawing/2014/main" xmlns="" id="{4A90324F-57D1-4FC0-90DD-118AD03D1A59}"/>
              </a:ext>
            </a:extLst>
          </p:cNvPr>
          <p:cNvSpPr>
            <a:spLocks/>
          </p:cNvSpPr>
          <p:nvPr>
            <p:custDataLst>
              <p:tags r:id="rId4"/>
            </p:custDataLst>
          </p:nvPr>
        </p:nvSpPr>
        <p:spPr bwMode="auto">
          <a:xfrm>
            <a:off x="1752600" y="2441575"/>
            <a:ext cx="577850" cy="1831975"/>
          </a:xfrm>
          <a:custGeom>
            <a:avLst/>
            <a:gdLst>
              <a:gd name="T0" fmla="*/ 0 w 221"/>
              <a:gd name="T1" fmla="*/ 99 h 699"/>
              <a:gd name="T2" fmla="*/ 137 w 221"/>
              <a:gd name="T3" fmla="*/ 0 h 699"/>
              <a:gd name="T4" fmla="*/ 221 w 221"/>
              <a:gd name="T5" fmla="*/ 0 h 699"/>
              <a:gd name="T6" fmla="*/ 221 w 221"/>
              <a:gd name="T7" fmla="*/ 699 h 699"/>
              <a:gd name="T8" fmla="*/ 96 w 221"/>
              <a:gd name="T9" fmla="*/ 699 h 699"/>
              <a:gd name="T10" fmla="*/ 96 w 221"/>
              <a:gd name="T11" fmla="*/ 187 h 699"/>
              <a:gd name="T12" fmla="*/ 0 w 221"/>
              <a:gd name="T13" fmla="*/ 187 h 699"/>
              <a:gd name="T14" fmla="*/ 0 w 221"/>
              <a:gd name="T15" fmla="*/ 9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699">
                <a:moveTo>
                  <a:pt x="0" y="99"/>
                </a:moveTo>
                <a:cubicBezTo>
                  <a:pt x="96" y="99"/>
                  <a:pt x="118" y="53"/>
                  <a:pt x="137" y="0"/>
                </a:cubicBezTo>
                <a:cubicBezTo>
                  <a:pt x="221" y="0"/>
                  <a:pt x="221" y="0"/>
                  <a:pt x="221" y="0"/>
                </a:cubicBezTo>
                <a:cubicBezTo>
                  <a:pt x="221" y="699"/>
                  <a:pt x="221" y="699"/>
                  <a:pt x="221" y="699"/>
                </a:cubicBezTo>
                <a:cubicBezTo>
                  <a:pt x="96" y="699"/>
                  <a:pt x="96" y="699"/>
                  <a:pt x="96" y="699"/>
                </a:cubicBezTo>
                <a:cubicBezTo>
                  <a:pt x="96" y="187"/>
                  <a:pt x="96" y="187"/>
                  <a:pt x="96" y="187"/>
                </a:cubicBezTo>
                <a:cubicBezTo>
                  <a:pt x="0" y="187"/>
                  <a:pt x="0" y="187"/>
                  <a:pt x="0" y="187"/>
                </a:cubicBezTo>
                <a:lnTo>
                  <a:pt x="0" y="99"/>
                </a:lnTo>
                <a:close/>
              </a:path>
            </a:pathLst>
          </a:custGeom>
          <a:solidFill>
            <a:srgbClr val="F6F6F6"/>
          </a:solidFill>
          <a:ln>
            <a:noFill/>
          </a:ln>
        </p:spPr>
        <p:txBody>
          <a:bodyPr/>
          <a:lstStyle/>
          <a:p>
            <a:pPr eaLnBrk="1" fontAlgn="auto" hangingPunct="1">
              <a:spcBef>
                <a:spcPts val="0"/>
              </a:spcBef>
              <a:spcAft>
                <a:spcPts val="0"/>
              </a:spcAft>
              <a:defRPr/>
            </a:pPr>
            <a:endParaRPr lang="zh-CN" altLang="en-US">
              <a:ln w="184150">
                <a:solidFill>
                  <a:srgbClr val="FF0000"/>
                </a:solidFill>
              </a:ln>
              <a:solidFill>
                <a:schemeClr val="bg1"/>
              </a:solidFill>
              <a:latin typeface="+mn-lt"/>
              <a:ea typeface="+mn-ea"/>
            </a:endParaRPr>
          </a:p>
        </p:txBody>
      </p:sp>
      <p:sp>
        <p:nvSpPr>
          <p:cNvPr id="282" name="任意多边形 281">
            <a:extLst>
              <a:ext uri="{FF2B5EF4-FFF2-40B4-BE49-F238E27FC236}">
                <a16:creationId xmlns:a16="http://schemas.microsoft.com/office/drawing/2014/main" xmlns="" id="{C23B3380-79CB-4A0B-A318-2E386D4123EE}"/>
              </a:ext>
            </a:extLst>
          </p:cNvPr>
          <p:cNvSpPr>
            <a:spLocks/>
          </p:cNvSpPr>
          <p:nvPr>
            <p:custDataLst>
              <p:tags r:id="rId5"/>
            </p:custDataLst>
          </p:nvPr>
        </p:nvSpPr>
        <p:spPr bwMode="auto">
          <a:xfrm>
            <a:off x="2332038" y="2868613"/>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83" name="任意多边形 282">
            <a:extLst>
              <a:ext uri="{FF2B5EF4-FFF2-40B4-BE49-F238E27FC236}">
                <a16:creationId xmlns:a16="http://schemas.microsoft.com/office/drawing/2014/main" xmlns="" id="{EC23A2A5-CB63-49FA-8DA0-3E6CE0CF66D9}"/>
              </a:ext>
            </a:extLst>
          </p:cNvPr>
          <p:cNvSpPr>
            <a:spLocks/>
          </p:cNvSpPr>
          <p:nvPr>
            <p:custDataLst>
              <p:tags r:id="rId6"/>
            </p:custDataLst>
          </p:nvPr>
        </p:nvSpPr>
        <p:spPr bwMode="auto">
          <a:xfrm>
            <a:off x="3146425" y="2690813"/>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11">
            <a:extLst>
              <a:ext uri="{FF2B5EF4-FFF2-40B4-BE49-F238E27FC236}">
                <a16:creationId xmlns:a16="http://schemas.microsoft.com/office/drawing/2014/main" xmlns="" id="{308867F6-3033-4656-B5DF-092054DDF7E7}"/>
              </a:ext>
            </a:extLst>
          </p:cNvPr>
          <p:cNvSpPr>
            <a:spLocks/>
          </p:cNvSpPr>
          <p:nvPr>
            <p:custDataLst>
              <p:tags r:id="rId7"/>
            </p:custDataLst>
          </p:nvPr>
        </p:nvSpPr>
        <p:spPr bwMode="auto">
          <a:xfrm>
            <a:off x="7675563" y="2690813"/>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56" name="Rectangle 12">
            <a:extLst>
              <a:ext uri="{FF2B5EF4-FFF2-40B4-BE49-F238E27FC236}">
                <a16:creationId xmlns:a16="http://schemas.microsoft.com/office/drawing/2014/main" xmlns="" id="{D9E7003A-3191-44AA-A6E7-7F07EDE8E245}"/>
              </a:ext>
            </a:extLst>
          </p:cNvPr>
          <p:cNvSpPr>
            <a:spLocks noChangeArrowheads="1"/>
          </p:cNvSpPr>
          <p:nvPr>
            <p:custDataLst>
              <p:tags r:id="rId8"/>
            </p:custDataLst>
          </p:nvPr>
        </p:nvSpPr>
        <p:spPr bwMode="auto">
          <a:xfrm>
            <a:off x="8345488" y="2868613"/>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Tree>
    <p:custDataLst>
      <p:tags r:id="rId1"/>
    </p:custDataLst>
    <p:extLst>
      <p:ext uri="{BB962C8B-B14F-4D97-AF65-F5344CB8AC3E}">
        <p14:creationId xmlns:p14="http://schemas.microsoft.com/office/powerpoint/2010/main" val="2054710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0"/>
            <a:ext cx="8229600" cy="1143000"/>
          </a:xfrm>
        </p:spPr>
        <p:txBody>
          <a:bodyPr/>
          <a:lstStyle/>
          <a:p>
            <a:pPr algn="ctr"/>
            <a:r>
              <a:rPr lang="zh-CN" altLang="en-US" dirty="0">
                <a:solidFill>
                  <a:srgbClr val="0070C0"/>
                </a:solidFill>
                <a:effectLst/>
                <a:latin typeface="+mn-lt"/>
                <a:ea typeface="+mn-ea"/>
                <a:cs typeface="+mn-ea"/>
                <a:sym typeface="+mn-lt"/>
              </a:rPr>
              <a:t>单元</a:t>
            </a:r>
            <a:r>
              <a:rPr lang="en-US" altLang="zh-CN" dirty="0">
                <a:solidFill>
                  <a:srgbClr val="0070C0"/>
                </a:solidFill>
                <a:effectLst/>
                <a:latin typeface="+mn-lt"/>
                <a:ea typeface="+mn-ea"/>
                <a:cs typeface="+mn-ea"/>
                <a:sym typeface="+mn-lt"/>
              </a:rPr>
              <a:t>1  </a:t>
            </a:r>
            <a:r>
              <a:rPr lang="zh-CN" altLang="en-US" dirty="0">
                <a:solidFill>
                  <a:srgbClr val="0070C0"/>
                </a:solidFill>
                <a:effectLst/>
                <a:latin typeface="+mn-lt"/>
                <a:ea typeface="+mn-ea"/>
                <a:cs typeface="+mn-ea"/>
                <a:sym typeface="+mn-lt"/>
              </a:rPr>
              <a:t>供应链结构模型的识读</a:t>
            </a:r>
          </a:p>
        </p:txBody>
      </p:sp>
      <p:sp>
        <p:nvSpPr>
          <p:cNvPr id="2" name="内容占位符 1"/>
          <p:cNvSpPr>
            <a:spLocks noGrp="1"/>
          </p:cNvSpPr>
          <p:nvPr>
            <p:ph idx="1"/>
          </p:nvPr>
        </p:nvSpPr>
        <p:spPr>
          <a:xfrm>
            <a:off x="457200" y="1282030"/>
            <a:ext cx="8229600" cy="1443615"/>
          </a:xfrm>
        </p:spPr>
        <p:txBody>
          <a:bodyPr>
            <a:normAutofit fontScale="92500" lnSpcReduction="20000"/>
          </a:bodyPr>
          <a:lstStyle/>
          <a:p>
            <a:pPr marL="109728" indent="0">
              <a:buNone/>
            </a:pPr>
            <a:r>
              <a:rPr lang="en-US" altLang="zh-CN" sz="3200" b="1" dirty="0">
                <a:solidFill>
                  <a:schemeClr val="tx1">
                    <a:lumMod val="50000"/>
                  </a:schemeClr>
                </a:solidFill>
                <a:cs typeface="+mn-ea"/>
                <a:sym typeface="+mn-lt"/>
              </a:rPr>
              <a:t>3.1.1 </a:t>
            </a:r>
            <a:r>
              <a:rPr lang="zh-CN" altLang="en-US" sz="3200" b="1" dirty="0">
                <a:solidFill>
                  <a:schemeClr val="tx1">
                    <a:lumMod val="50000"/>
                  </a:schemeClr>
                </a:solidFill>
                <a:cs typeface="+mn-ea"/>
                <a:sym typeface="+mn-lt"/>
              </a:rPr>
              <a:t>链状模型</a:t>
            </a:r>
            <a:endParaRPr lang="en-US" altLang="zh-CN" sz="3200" b="1" dirty="0">
              <a:solidFill>
                <a:schemeClr val="tx1">
                  <a:lumMod val="50000"/>
                </a:schemeClr>
              </a:solidFill>
              <a:cs typeface="+mn-ea"/>
              <a:sym typeface="+mn-lt"/>
            </a:endParaRPr>
          </a:p>
          <a:p>
            <a:endParaRPr lang="en-US" altLang="zh-CN" dirty="0">
              <a:solidFill>
                <a:schemeClr val="tx1">
                  <a:lumMod val="50000"/>
                </a:schemeClr>
              </a:solidFill>
              <a:cs typeface="+mn-ea"/>
              <a:sym typeface="+mn-lt"/>
            </a:endParaRPr>
          </a:p>
          <a:p>
            <a:pPr marL="288000" indent="0">
              <a:buNone/>
            </a:pPr>
            <a:r>
              <a:rPr lang="zh-CN" altLang="zh-CN" sz="2400" dirty="0">
                <a:solidFill>
                  <a:schemeClr val="tx1">
                    <a:lumMod val="50000"/>
                  </a:schemeClr>
                </a:solidFill>
                <a:cs typeface="+mn-ea"/>
                <a:sym typeface="+mn-lt"/>
              </a:rPr>
              <a:t>链状模型，是一种简单的供应链模型，是一维结构模型</a:t>
            </a:r>
            <a:r>
              <a:rPr lang="zh-CN" altLang="zh-CN" sz="2400" dirty="0">
                <a:cs typeface="+mn-ea"/>
                <a:sym typeface="+mn-lt"/>
              </a:rPr>
              <a:t>。</a:t>
            </a:r>
            <a:endParaRPr lang="zh-CN" altLang="en-US" sz="2400" dirty="0">
              <a:cs typeface="+mn-ea"/>
              <a:sym typeface="+mn-lt"/>
            </a:endParaRPr>
          </a:p>
        </p:txBody>
      </p:sp>
      <p:grpSp>
        <p:nvGrpSpPr>
          <p:cNvPr id="50" name="画布 249">
            <a:extLst>
              <a:ext uri="{FF2B5EF4-FFF2-40B4-BE49-F238E27FC236}">
                <a16:creationId xmlns:a16="http://schemas.microsoft.com/office/drawing/2014/main" xmlns="" id="{4B53B8A1-6754-4A26-A1FB-EE5DD1AE1FA0}"/>
              </a:ext>
            </a:extLst>
          </p:cNvPr>
          <p:cNvGrpSpPr/>
          <p:nvPr/>
        </p:nvGrpSpPr>
        <p:grpSpPr>
          <a:xfrm>
            <a:off x="1259632" y="2699500"/>
            <a:ext cx="7128792" cy="3384376"/>
            <a:chOff x="0" y="0"/>
            <a:chExt cx="5194300" cy="1892300"/>
          </a:xfrm>
        </p:grpSpPr>
        <p:sp>
          <p:nvSpPr>
            <p:cNvPr id="51" name="矩形 50">
              <a:extLst>
                <a:ext uri="{FF2B5EF4-FFF2-40B4-BE49-F238E27FC236}">
                  <a16:creationId xmlns:a16="http://schemas.microsoft.com/office/drawing/2014/main" xmlns="" id="{F47EFE6A-8EF7-4604-99EB-7486202C9702}"/>
                </a:ext>
              </a:extLst>
            </p:cNvPr>
            <p:cNvSpPr/>
            <p:nvPr/>
          </p:nvSpPr>
          <p:spPr>
            <a:xfrm>
              <a:off x="0" y="0"/>
              <a:ext cx="5194300" cy="1892300"/>
            </a:xfrm>
            <a:prstGeom prst="rect">
              <a:avLst/>
            </a:prstGeom>
            <a:noFill/>
            <a:ln>
              <a:noFill/>
            </a:ln>
          </p:spPr>
          <p:txBody>
            <a:bodyPr/>
            <a:lstStyle/>
            <a:p>
              <a:endParaRPr lang="zh-CN" altLang="en-US">
                <a:cs typeface="+mn-ea"/>
                <a:sym typeface="+mn-lt"/>
              </a:endParaRPr>
            </a:p>
          </p:txBody>
        </p:sp>
        <p:sp>
          <p:nvSpPr>
            <p:cNvPr id="52" name="Oval 75">
              <a:extLst>
                <a:ext uri="{FF2B5EF4-FFF2-40B4-BE49-F238E27FC236}">
                  <a16:creationId xmlns:a16="http://schemas.microsoft.com/office/drawing/2014/main" xmlns="" id="{BA3B4E3A-638C-48DC-AF84-F12FBAE92F2B}"/>
                </a:ext>
              </a:extLst>
            </p:cNvPr>
            <p:cNvSpPr>
              <a:spLocks noChangeArrowheads="1"/>
            </p:cNvSpPr>
            <p:nvPr/>
          </p:nvSpPr>
          <p:spPr bwMode="auto">
            <a:xfrm>
              <a:off x="794032" y="445117"/>
              <a:ext cx="227837" cy="19836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3" name="Oval 76">
              <a:extLst>
                <a:ext uri="{FF2B5EF4-FFF2-40B4-BE49-F238E27FC236}">
                  <a16:creationId xmlns:a16="http://schemas.microsoft.com/office/drawing/2014/main" xmlns="" id="{96F0E220-BA4C-4A75-A946-44EEA71E0848}"/>
                </a:ext>
              </a:extLst>
            </p:cNvPr>
            <p:cNvSpPr>
              <a:spLocks noChangeArrowheads="1"/>
            </p:cNvSpPr>
            <p:nvPr/>
          </p:nvSpPr>
          <p:spPr bwMode="auto">
            <a:xfrm>
              <a:off x="794032" y="841843"/>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4" name="Oval 77">
              <a:extLst>
                <a:ext uri="{FF2B5EF4-FFF2-40B4-BE49-F238E27FC236}">
                  <a16:creationId xmlns:a16="http://schemas.microsoft.com/office/drawing/2014/main" xmlns="" id="{AD7FE6FE-4C4A-444C-9EE7-6AFD3291EB05}"/>
                </a:ext>
              </a:extLst>
            </p:cNvPr>
            <p:cNvSpPr>
              <a:spLocks noChangeArrowheads="1"/>
            </p:cNvSpPr>
            <p:nvPr/>
          </p:nvSpPr>
          <p:spPr bwMode="auto">
            <a:xfrm>
              <a:off x="794032" y="1237840"/>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5" name="Oval 78">
              <a:extLst>
                <a:ext uri="{FF2B5EF4-FFF2-40B4-BE49-F238E27FC236}">
                  <a16:creationId xmlns:a16="http://schemas.microsoft.com/office/drawing/2014/main" xmlns="" id="{36BC0A5A-D312-4AC8-96B7-1A3A12CD1E3F}"/>
                </a:ext>
              </a:extLst>
            </p:cNvPr>
            <p:cNvSpPr>
              <a:spLocks noChangeArrowheads="1"/>
            </p:cNvSpPr>
            <p:nvPr/>
          </p:nvSpPr>
          <p:spPr bwMode="auto">
            <a:xfrm>
              <a:off x="2507918" y="841843"/>
              <a:ext cx="227837"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6" name="Oval 79">
              <a:extLst>
                <a:ext uri="{FF2B5EF4-FFF2-40B4-BE49-F238E27FC236}">
                  <a16:creationId xmlns:a16="http://schemas.microsoft.com/office/drawing/2014/main" xmlns="" id="{78009D8F-7163-4048-8E37-0318401B616B}"/>
                </a:ext>
              </a:extLst>
            </p:cNvPr>
            <p:cNvSpPr>
              <a:spLocks noChangeArrowheads="1"/>
            </p:cNvSpPr>
            <p:nvPr/>
          </p:nvSpPr>
          <p:spPr bwMode="auto">
            <a:xfrm>
              <a:off x="1708299" y="445117"/>
              <a:ext cx="228567" cy="19836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7" name="Oval 80">
              <a:extLst>
                <a:ext uri="{FF2B5EF4-FFF2-40B4-BE49-F238E27FC236}">
                  <a16:creationId xmlns:a16="http://schemas.microsoft.com/office/drawing/2014/main" xmlns="" id="{6323FA74-5DAA-4A2E-9A96-6C69EF358D72}"/>
                </a:ext>
              </a:extLst>
            </p:cNvPr>
            <p:cNvSpPr>
              <a:spLocks noChangeArrowheads="1"/>
            </p:cNvSpPr>
            <p:nvPr/>
          </p:nvSpPr>
          <p:spPr bwMode="auto">
            <a:xfrm>
              <a:off x="1708299" y="841843"/>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8" name="Oval 81">
              <a:extLst>
                <a:ext uri="{FF2B5EF4-FFF2-40B4-BE49-F238E27FC236}">
                  <a16:creationId xmlns:a16="http://schemas.microsoft.com/office/drawing/2014/main" xmlns="" id="{7758492F-9F1F-473A-84DC-5F22F95515DE}"/>
                </a:ext>
              </a:extLst>
            </p:cNvPr>
            <p:cNvSpPr>
              <a:spLocks noChangeArrowheads="1"/>
            </p:cNvSpPr>
            <p:nvPr/>
          </p:nvSpPr>
          <p:spPr bwMode="auto">
            <a:xfrm>
              <a:off x="1708299" y="1237840"/>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59" name="Oval 82">
              <a:extLst>
                <a:ext uri="{FF2B5EF4-FFF2-40B4-BE49-F238E27FC236}">
                  <a16:creationId xmlns:a16="http://schemas.microsoft.com/office/drawing/2014/main" xmlns="" id="{78A8FE61-85BA-4D84-8354-3864A9B43414}"/>
                </a:ext>
              </a:extLst>
            </p:cNvPr>
            <p:cNvSpPr>
              <a:spLocks noChangeArrowheads="1"/>
            </p:cNvSpPr>
            <p:nvPr/>
          </p:nvSpPr>
          <p:spPr bwMode="auto">
            <a:xfrm>
              <a:off x="3422185" y="445117"/>
              <a:ext cx="228567" cy="19836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0" name="Oval 83">
              <a:extLst>
                <a:ext uri="{FF2B5EF4-FFF2-40B4-BE49-F238E27FC236}">
                  <a16:creationId xmlns:a16="http://schemas.microsoft.com/office/drawing/2014/main" xmlns="" id="{D4059AE0-FA24-423F-AB8F-C6903F675825}"/>
                </a:ext>
              </a:extLst>
            </p:cNvPr>
            <p:cNvSpPr>
              <a:spLocks noChangeArrowheads="1"/>
            </p:cNvSpPr>
            <p:nvPr/>
          </p:nvSpPr>
          <p:spPr bwMode="auto">
            <a:xfrm>
              <a:off x="3422185" y="841843"/>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1" name="Oval 84">
              <a:extLst>
                <a:ext uri="{FF2B5EF4-FFF2-40B4-BE49-F238E27FC236}">
                  <a16:creationId xmlns:a16="http://schemas.microsoft.com/office/drawing/2014/main" xmlns="" id="{E4F9B280-797F-4F6B-A6D6-A2D2463CCD08}"/>
                </a:ext>
              </a:extLst>
            </p:cNvPr>
            <p:cNvSpPr>
              <a:spLocks noChangeArrowheads="1"/>
            </p:cNvSpPr>
            <p:nvPr/>
          </p:nvSpPr>
          <p:spPr bwMode="auto">
            <a:xfrm>
              <a:off x="3422185" y="1237840"/>
              <a:ext cx="22710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2" name="Oval 85">
              <a:extLst>
                <a:ext uri="{FF2B5EF4-FFF2-40B4-BE49-F238E27FC236}">
                  <a16:creationId xmlns:a16="http://schemas.microsoft.com/office/drawing/2014/main" xmlns="" id="{290F188C-1274-4406-94D5-705DDD964F56}"/>
                </a:ext>
              </a:extLst>
            </p:cNvPr>
            <p:cNvSpPr>
              <a:spLocks noChangeArrowheads="1"/>
            </p:cNvSpPr>
            <p:nvPr/>
          </p:nvSpPr>
          <p:spPr bwMode="auto">
            <a:xfrm>
              <a:off x="4337183" y="445117"/>
              <a:ext cx="228567" cy="19836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3" name="Oval 86">
              <a:extLst>
                <a:ext uri="{FF2B5EF4-FFF2-40B4-BE49-F238E27FC236}">
                  <a16:creationId xmlns:a16="http://schemas.microsoft.com/office/drawing/2014/main" xmlns="" id="{46EA9BBB-36E9-4F42-960E-B10D92334D43}"/>
                </a:ext>
              </a:extLst>
            </p:cNvPr>
            <p:cNvSpPr>
              <a:spLocks noChangeArrowheads="1"/>
            </p:cNvSpPr>
            <p:nvPr/>
          </p:nvSpPr>
          <p:spPr bwMode="auto">
            <a:xfrm>
              <a:off x="4337183" y="841843"/>
              <a:ext cx="22637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4" name="Oval 87">
              <a:extLst>
                <a:ext uri="{FF2B5EF4-FFF2-40B4-BE49-F238E27FC236}">
                  <a16:creationId xmlns:a16="http://schemas.microsoft.com/office/drawing/2014/main" xmlns="" id="{D74007DB-C0A0-4DC5-9D65-10D45D981CED}"/>
                </a:ext>
              </a:extLst>
            </p:cNvPr>
            <p:cNvSpPr>
              <a:spLocks noChangeArrowheads="1"/>
            </p:cNvSpPr>
            <p:nvPr/>
          </p:nvSpPr>
          <p:spPr bwMode="auto">
            <a:xfrm>
              <a:off x="4337183" y="1237840"/>
              <a:ext cx="226376" cy="197634"/>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5" name="Text Box 88">
              <a:extLst>
                <a:ext uri="{FF2B5EF4-FFF2-40B4-BE49-F238E27FC236}">
                  <a16:creationId xmlns:a16="http://schemas.microsoft.com/office/drawing/2014/main" xmlns="" id="{3CB72BC4-4F85-48DC-A9F5-974298C35A93}"/>
                </a:ext>
              </a:extLst>
            </p:cNvPr>
            <p:cNvSpPr txBox="1">
              <a:spLocks noChangeArrowheads="1"/>
            </p:cNvSpPr>
            <p:nvPr/>
          </p:nvSpPr>
          <p:spPr bwMode="auto">
            <a:xfrm>
              <a:off x="755330" y="1436203"/>
              <a:ext cx="178488" cy="4560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eaVert" wrap="square" lIns="0" tIns="0" rIns="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ysClr val="windowText" lastClr="000000"/>
                  </a:solidFill>
                  <a:effectLst/>
                  <a:uLnTx/>
                  <a:uFillTx/>
                  <a:cs typeface="+mn-ea"/>
                  <a:sym typeface="+mn-lt"/>
                </a:rPr>
                <a:t>自然界</a:t>
              </a:r>
            </a:p>
          </p:txBody>
        </p:sp>
        <p:sp>
          <p:nvSpPr>
            <p:cNvPr id="66" name="Text Box 89">
              <a:extLst>
                <a:ext uri="{FF2B5EF4-FFF2-40B4-BE49-F238E27FC236}">
                  <a16:creationId xmlns:a16="http://schemas.microsoft.com/office/drawing/2014/main" xmlns="" id="{FAF336CD-22B4-4CF6-A2A3-8B09E2A91B0B}"/>
                </a:ext>
              </a:extLst>
            </p:cNvPr>
            <p:cNvSpPr txBox="1">
              <a:spLocks noChangeArrowheads="1"/>
            </p:cNvSpPr>
            <p:nvPr/>
          </p:nvSpPr>
          <p:spPr bwMode="auto">
            <a:xfrm>
              <a:off x="1689313" y="1436202"/>
              <a:ext cx="178109" cy="455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eaVert" wrap="square" lIns="0" tIns="0" rIns="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ysClr val="windowText" lastClr="000000"/>
                  </a:solidFill>
                  <a:effectLst/>
                  <a:uLnTx/>
                  <a:uFillTx/>
                  <a:cs typeface="+mn-ea"/>
                  <a:sym typeface="+mn-lt"/>
                </a:rPr>
                <a:t>供应商</a:t>
              </a:r>
            </a:p>
          </p:txBody>
        </p:sp>
        <p:sp>
          <p:nvSpPr>
            <p:cNvPr id="67" name="Text Box 90">
              <a:extLst>
                <a:ext uri="{FF2B5EF4-FFF2-40B4-BE49-F238E27FC236}">
                  <a16:creationId xmlns:a16="http://schemas.microsoft.com/office/drawing/2014/main" xmlns="" id="{96FB58DC-138F-432E-BE5D-D6AFFE0A9E9A}"/>
                </a:ext>
              </a:extLst>
            </p:cNvPr>
            <p:cNvSpPr txBox="1">
              <a:spLocks noChangeArrowheads="1"/>
            </p:cNvSpPr>
            <p:nvPr/>
          </p:nvSpPr>
          <p:spPr bwMode="auto">
            <a:xfrm>
              <a:off x="2422479" y="1436203"/>
              <a:ext cx="178109" cy="4560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eaVert" wrap="square" lIns="0" tIns="0" rIns="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ysClr val="windowText" lastClr="000000"/>
                  </a:solidFill>
                  <a:effectLst/>
                  <a:uLnTx/>
                  <a:uFillTx/>
                  <a:cs typeface="+mn-ea"/>
                  <a:sym typeface="+mn-lt"/>
                </a:rPr>
                <a:t>制造商</a:t>
              </a:r>
            </a:p>
          </p:txBody>
        </p:sp>
        <p:sp>
          <p:nvSpPr>
            <p:cNvPr id="68" name="Text Box 91">
              <a:extLst>
                <a:ext uri="{FF2B5EF4-FFF2-40B4-BE49-F238E27FC236}">
                  <a16:creationId xmlns:a16="http://schemas.microsoft.com/office/drawing/2014/main" xmlns="" id="{9E60484F-EB5D-4AE9-9719-CAA61A5D1CDF}"/>
                </a:ext>
              </a:extLst>
            </p:cNvPr>
            <p:cNvSpPr txBox="1">
              <a:spLocks noChangeArrowheads="1"/>
            </p:cNvSpPr>
            <p:nvPr/>
          </p:nvSpPr>
          <p:spPr bwMode="auto">
            <a:xfrm>
              <a:off x="3422916" y="1436203"/>
              <a:ext cx="177731" cy="45441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eaVert" wrap="square" lIns="0" tIns="0" rIns="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ysClr val="windowText" lastClr="000000"/>
                  </a:solidFill>
                  <a:effectLst/>
                  <a:uLnTx/>
                  <a:uFillTx/>
                  <a:cs typeface="+mn-ea"/>
                  <a:sym typeface="+mn-lt"/>
                </a:rPr>
                <a:t>分销商</a:t>
              </a:r>
            </a:p>
          </p:txBody>
        </p:sp>
        <p:sp>
          <p:nvSpPr>
            <p:cNvPr id="69" name="Text Box 92">
              <a:extLst>
                <a:ext uri="{FF2B5EF4-FFF2-40B4-BE49-F238E27FC236}">
                  <a16:creationId xmlns:a16="http://schemas.microsoft.com/office/drawing/2014/main" xmlns="" id="{EBFAAD31-59EB-47DB-9305-09DA0367B01E}"/>
                </a:ext>
              </a:extLst>
            </p:cNvPr>
            <p:cNvSpPr txBox="1">
              <a:spLocks noChangeArrowheads="1"/>
            </p:cNvSpPr>
            <p:nvPr/>
          </p:nvSpPr>
          <p:spPr bwMode="auto">
            <a:xfrm>
              <a:off x="4356169" y="1436203"/>
              <a:ext cx="177731" cy="45441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eaVert" wrap="square" lIns="0" tIns="0" rIns="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a:ln>
                    <a:noFill/>
                  </a:ln>
                  <a:solidFill>
                    <a:sysClr val="windowText" lastClr="000000"/>
                  </a:solidFill>
                  <a:effectLst/>
                  <a:uLnTx/>
                  <a:uFillTx/>
                  <a:cs typeface="+mn-ea"/>
                  <a:sym typeface="+mn-lt"/>
                </a:rPr>
                <a:t>用</a:t>
              </a:r>
              <a:r>
                <a:rPr kumimoji="0" lang="en-US" sz="2000" b="1" i="0" u="none" strike="noStrike" kern="100" cap="none" spc="0" normalizeH="0" baseline="0" noProof="0">
                  <a:ln>
                    <a:noFill/>
                  </a:ln>
                  <a:solidFill>
                    <a:sysClr val="windowText" lastClr="000000"/>
                  </a:solidFill>
                  <a:effectLst/>
                  <a:uLnTx/>
                  <a:uFillTx/>
                  <a:cs typeface="+mn-ea"/>
                  <a:sym typeface="+mn-lt"/>
                </a:rPr>
                <a:t>  </a:t>
              </a:r>
              <a:r>
                <a:rPr kumimoji="0" lang="zh-CN" altLang="en-US" sz="2000" b="1" i="0" u="none" strike="noStrike" kern="100" cap="none" spc="0" normalizeH="0" baseline="0" noProof="0">
                  <a:ln>
                    <a:noFill/>
                  </a:ln>
                  <a:solidFill>
                    <a:sysClr val="windowText" lastClr="000000"/>
                  </a:solidFill>
                  <a:effectLst/>
                  <a:uLnTx/>
                  <a:uFillTx/>
                  <a:cs typeface="+mn-ea"/>
                  <a:sym typeface="+mn-lt"/>
                </a:rPr>
                <a:t>户</a:t>
              </a:r>
            </a:p>
          </p:txBody>
        </p:sp>
        <p:sp>
          <p:nvSpPr>
            <p:cNvPr id="70" name="Text Box 93">
              <a:extLst>
                <a:ext uri="{FF2B5EF4-FFF2-40B4-BE49-F238E27FC236}">
                  <a16:creationId xmlns:a16="http://schemas.microsoft.com/office/drawing/2014/main" xmlns="" id="{A8853083-3BE6-4E1A-B315-5B4C336F4AF8}"/>
                </a:ext>
              </a:extLst>
            </p:cNvPr>
            <p:cNvSpPr txBox="1">
              <a:spLocks noChangeArrowheads="1"/>
            </p:cNvSpPr>
            <p:nvPr/>
          </p:nvSpPr>
          <p:spPr bwMode="auto">
            <a:xfrm>
              <a:off x="794032" y="49120"/>
              <a:ext cx="342485" cy="2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A</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71" name="Text Box 94">
              <a:extLst>
                <a:ext uri="{FF2B5EF4-FFF2-40B4-BE49-F238E27FC236}">
                  <a16:creationId xmlns:a16="http://schemas.microsoft.com/office/drawing/2014/main" xmlns="" id="{742406FD-1840-4ECE-9CD1-F50E4C1BC0CA}"/>
                </a:ext>
              </a:extLst>
            </p:cNvPr>
            <p:cNvSpPr txBox="1">
              <a:spLocks noChangeArrowheads="1"/>
            </p:cNvSpPr>
            <p:nvPr/>
          </p:nvSpPr>
          <p:spPr bwMode="auto">
            <a:xfrm>
              <a:off x="1708299" y="49120"/>
              <a:ext cx="342485" cy="2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B</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72" name="Text Box 95">
              <a:extLst>
                <a:ext uri="{FF2B5EF4-FFF2-40B4-BE49-F238E27FC236}">
                  <a16:creationId xmlns:a16="http://schemas.microsoft.com/office/drawing/2014/main" xmlns="" id="{3584129E-834F-40CB-A579-0229BEE8555E}"/>
                </a:ext>
              </a:extLst>
            </p:cNvPr>
            <p:cNvSpPr txBox="1">
              <a:spLocks noChangeArrowheads="1"/>
            </p:cNvSpPr>
            <p:nvPr/>
          </p:nvSpPr>
          <p:spPr bwMode="auto">
            <a:xfrm>
              <a:off x="2507918" y="49120"/>
              <a:ext cx="343215" cy="2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C</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73" name="Text Box 96">
              <a:extLst>
                <a:ext uri="{FF2B5EF4-FFF2-40B4-BE49-F238E27FC236}">
                  <a16:creationId xmlns:a16="http://schemas.microsoft.com/office/drawing/2014/main" xmlns="" id="{03F14DCE-3572-4B8C-9997-A94F85CB3969}"/>
                </a:ext>
              </a:extLst>
            </p:cNvPr>
            <p:cNvSpPr txBox="1">
              <a:spLocks noChangeArrowheads="1"/>
            </p:cNvSpPr>
            <p:nvPr/>
          </p:nvSpPr>
          <p:spPr bwMode="auto">
            <a:xfrm>
              <a:off x="3422916" y="49120"/>
              <a:ext cx="342485" cy="2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D</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sp>
          <p:nvSpPr>
            <p:cNvPr id="74" name="Text Box 97">
              <a:extLst>
                <a:ext uri="{FF2B5EF4-FFF2-40B4-BE49-F238E27FC236}">
                  <a16:creationId xmlns:a16="http://schemas.microsoft.com/office/drawing/2014/main" xmlns="" id="{8C152140-4A17-4A80-98FE-FF2E90788F8A}"/>
                </a:ext>
              </a:extLst>
            </p:cNvPr>
            <p:cNvSpPr txBox="1">
              <a:spLocks noChangeArrowheads="1"/>
            </p:cNvSpPr>
            <p:nvPr/>
          </p:nvSpPr>
          <p:spPr bwMode="auto">
            <a:xfrm>
              <a:off x="4289717" y="49120"/>
              <a:ext cx="341755" cy="2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a:ln>
                    <a:noFill/>
                  </a:ln>
                  <a:solidFill>
                    <a:sysClr val="windowText" lastClr="000000"/>
                  </a:solidFill>
                  <a:effectLst/>
                  <a:uLnTx/>
                  <a:uFillTx/>
                  <a:cs typeface="+mn-ea"/>
                  <a:sym typeface="+mn-lt"/>
                </a:rPr>
                <a:t>E</a:t>
              </a:r>
              <a:endParaRPr kumimoji="0" lang="zh-CN" altLang="en-US" sz="2000" b="1" i="0" u="none" strike="noStrike" kern="100" cap="none" spc="0" normalizeH="0" baseline="0" noProof="0">
                <a:ln>
                  <a:noFill/>
                </a:ln>
                <a:solidFill>
                  <a:sysClr val="windowText" lastClr="000000"/>
                </a:solidFill>
                <a:effectLst/>
                <a:uLnTx/>
                <a:uFillTx/>
                <a:cs typeface="+mn-ea"/>
                <a:sym typeface="+mn-lt"/>
              </a:endParaRPr>
            </a:p>
          </p:txBody>
        </p:sp>
        <p:cxnSp>
          <p:nvCxnSpPr>
            <p:cNvPr id="75" name="Line 98">
              <a:extLst>
                <a:ext uri="{FF2B5EF4-FFF2-40B4-BE49-F238E27FC236}">
                  <a16:creationId xmlns:a16="http://schemas.microsoft.com/office/drawing/2014/main" xmlns="" id="{6CC58E1A-434D-483E-A823-CE016CC3D5A6}"/>
                </a:ext>
              </a:extLst>
            </p:cNvPr>
            <p:cNvCxnSpPr>
              <a:cxnSpLocks noChangeShapeType="1"/>
            </p:cNvCxnSpPr>
            <p:nvPr/>
          </p:nvCxnSpPr>
          <p:spPr bwMode="auto">
            <a:xfrm>
              <a:off x="450817" y="544298"/>
              <a:ext cx="34321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6" name="Line 99">
              <a:extLst>
                <a:ext uri="{FF2B5EF4-FFF2-40B4-BE49-F238E27FC236}">
                  <a16:creationId xmlns:a16="http://schemas.microsoft.com/office/drawing/2014/main" xmlns="" id="{E6A448A7-EDA7-4B8F-8137-22BB466C67E5}"/>
                </a:ext>
              </a:extLst>
            </p:cNvPr>
            <p:cNvCxnSpPr>
              <a:cxnSpLocks noChangeShapeType="1"/>
            </p:cNvCxnSpPr>
            <p:nvPr/>
          </p:nvCxnSpPr>
          <p:spPr bwMode="auto">
            <a:xfrm>
              <a:off x="450817" y="49120"/>
              <a:ext cx="0" cy="1287902"/>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7" name="Line 100">
              <a:extLst>
                <a:ext uri="{FF2B5EF4-FFF2-40B4-BE49-F238E27FC236}">
                  <a16:creationId xmlns:a16="http://schemas.microsoft.com/office/drawing/2014/main" xmlns="" id="{B8F5DEB7-61CE-4A42-ADDB-F1D717774400}"/>
                </a:ext>
              </a:extLst>
            </p:cNvPr>
            <p:cNvCxnSpPr>
              <a:cxnSpLocks noChangeShapeType="1"/>
            </p:cNvCxnSpPr>
            <p:nvPr/>
          </p:nvCxnSpPr>
          <p:spPr bwMode="auto">
            <a:xfrm>
              <a:off x="450817" y="49120"/>
              <a:ext cx="4457418" cy="729"/>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8" name="Line 101">
              <a:extLst>
                <a:ext uri="{FF2B5EF4-FFF2-40B4-BE49-F238E27FC236}">
                  <a16:creationId xmlns:a16="http://schemas.microsoft.com/office/drawing/2014/main" xmlns="" id="{230FDF7E-E557-429A-8A1B-9157D8EB9534}"/>
                </a:ext>
              </a:extLst>
            </p:cNvPr>
            <p:cNvCxnSpPr>
              <a:cxnSpLocks noChangeShapeType="1"/>
            </p:cNvCxnSpPr>
            <p:nvPr/>
          </p:nvCxnSpPr>
          <p:spPr bwMode="auto">
            <a:xfrm>
              <a:off x="450817" y="1337022"/>
              <a:ext cx="34321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9" name="Line 102">
              <a:extLst>
                <a:ext uri="{FF2B5EF4-FFF2-40B4-BE49-F238E27FC236}">
                  <a16:creationId xmlns:a16="http://schemas.microsoft.com/office/drawing/2014/main" xmlns="" id="{FB570CF8-16B0-42DB-B676-86BDE1CB76A8}"/>
                </a:ext>
              </a:extLst>
            </p:cNvPr>
            <p:cNvCxnSpPr>
              <a:cxnSpLocks noChangeShapeType="1"/>
            </p:cNvCxnSpPr>
            <p:nvPr/>
          </p:nvCxnSpPr>
          <p:spPr bwMode="auto">
            <a:xfrm>
              <a:off x="4908235" y="49120"/>
              <a:ext cx="0" cy="1287902"/>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0" name="Line 103">
              <a:extLst>
                <a:ext uri="{FF2B5EF4-FFF2-40B4-BE49-F238E27FC236}">
                  <a16:creationId xmlns:a16="http://schemas.microsoft.com/office/drawing/2014/main" xmlns="" id="{CAD788E5-865F-433E-A15D-9C15B5FFF7DA}"/>
                </a:ext>
              </a:extLst>
            </p:cNvPr>
            <p:cNvCxnSpPr>
              <a:cxnSpLocks noChangeShapeType="1"/>
            </p:cNvCxnSpPr>
            <p:nvPr/>
          </p:nvCxnSpPr>
          <p:spPr bwMode="auto">
            <a:xfrm>
              <a:off x="4565750" y="1337022"/>
              <a:ext cx="34248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1" name="Line 104">
              <a:extLst>
                <a:ext uri="{FF2B5EF4-FFF2-40B4-BE49-F238E27FC236}">
                  <a16:creationId xmlns:a16="http://schemas.microsoft.com/office/drawing/2014/main" xmlns="" id="{01BEAB4C-A6E6-4143-94FB-95CC14C7D9AB}"/>
                </a:ext>
              </a:extLst>
            </p:cNvPr>
            <p:cNvCxnSpPr>
              <a:cxnSpLocks noChangeShapeType="1"/>
            </p:cNvCxnSpPr>
            <p:nvPr/>
          </p:nvCxnSpPr>
          <p:spPr bwMode="auto">
            <a:xfrm>
              <a:off x="4565750" y="544298"/>
              <a:ext cx="34248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2" name="Line 105">
              <a:extLst>
                <a:ext uri="{FF2B5EF4-FFF2-40B4-BE49-F238E27FC236}">
                  <a16:creationId xmlns:a16="http://schemas.microsoft.com/office/drawing/2014/main" xmlns="" id="{062411E5-BE08-4253-8F3F-2B798F44D228}"/>
                </a:ext>
              </a:extLst>
            </p:cNvPr>
            <p:cNvCxnSpPr>
              <a:cxnSpLocks noChangeShapeType="1"/>
            </p:cNvCxnSpPr>
            <p:nvPr/>
          </p:nvCxnSpPr>
          <p:spPr bwMode="auto">
            <a:xfrm>
              <a:off x="4565750" y="941025"/>
              <a:ext cx="34248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3" name="Line 106">
              <a:extLst>
                <a:ext uri="{FF2B5EF4-FFF2-40B4-BE49-F238E27FC236}">
                  <a16:creationId xmlns:a16="http://schemas.microsoft.com/office/drawing/2014/main" xmlns="" id="{2155815F-A75E-4443-BFFE-FE5B8942E372}"/>
                </a:ext>
              </a:extLst>
            </p:cNvPr>
            <p:cNvCxnSpPr>
              <a:cxnSpLocks noChangeShapeType="1"/>
            </p:cNvCxnSpPr>
            <p:nvPr/>
          </p:nvCxnSpPr>
          <p:spPr bwMode="auto">
            <a:xfrm>
              <a:off x="1022599" y="544298"/>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4" name="Line 107">
              <a:extLst>
                <a:ext uri="{FF2B5EF4-FFF2-40B4-BE49-F238E27FC236}">
                  <a16:creationId xmlns:a16="http://schemas.microsoft.com/office/drawing/2014/main" xmlns="" id="{4B353481-34F9-450C-ADF7-EF3A7F17CB06}"/>
                </a:ext>
              </a:extLst>
            </p:cNvPr>
            <p:cNvCxnSpPr>
              <a:cxnSpLocks noChangeShapeType="1"/>
            </p:cNvCxnSpPr>
            <p:nvPr/>
          </p:nvCxnSpPr>
          <p:spPr bwMode="auto">
            <a:xfrm>
              <a:off x="450817" y="941025"/>
              <a:ext cx="34321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5" name="Line 108">
              <a:extLst>
                <a:ext uri="{FF2B5EF4-FFF2-40B4-BE49-F238E27FC236}">
                  <a16:creationId xmlns:a16="http://schemas.microsoft.com/office/drawing/2014/main" xmlns="" id="{F31291FD-4D9F-428E-A85C-4BA6B16DC94C}"/>
                </a:ext>
              </a:extLst>
            </p:cNvPr>
            <p:cNvCxnSpPr>
              <a:cxnSpLocks noChangeShapeType="1"/>
            </p:cNvCxnSpPr>
            <p:nvPr/>
          </p:nvCxnSpPr>
          <p:spPr bwMode="auto">
            <a:xfrm>
              <a:off x="1022599" y="941025"/>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6" name="Line 109">
              <a:extLst>
                <a:ext uri="{FF2B5EF4-FFF2-40B4-BE49-F238E27FC236}">
                  <a16:creationId xmlns:a16="http://schemas.microsoft.com/office/drawing/2014/main" xmlns="" id="{AC1879B3-DC52-4193-8EEB-90EFECF1E765}"/>
                </a:ext>
              </a:extLst>
            </p:cNvPr>
            <p:cNvCxnSpPr>
              <a:cxnSpLocks noChangeShapeType="1"/>
            </p:cNvCxnSpPr>
            <p:nvPr/>
          </p:nvCxnSpPr>
          <p:spPr bwMode="auto">
            <a:xfrm>
              <a:off x="1022599" y="1337022"/>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7" name="Line 110">
              <a:extLst>
                <a:ext uri="{FF2B5EF4-FFF2-40B4-BE49-F238E27FC236}">
                  <a16:creationId xmlns:a16="http://schemas.microsoft.com/office/drawing/2014/main" xmlns="" id="{999C373B-360E-4B7C-B713-AB79F3B01C0C}"/>
                </a:ext>
              </a:extLst>
            </p:cNvPr>
            <p:cNvCxnSpPr>
              <a:cxnSpLocks noChangeShapeType="1"/>
            </p:cNvCxnSpPr>
            <p:nvPr/>
          </p:nvCxnSpPr>
          <p:spPr bwMode="auto">
            <a:xfrm>
              <a:off x="1936866" y="941025"/>
              <a:ext cx="57105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8" name="Line 111">
              <a:extLst>
                <a:ext uri="{FF2B5EF4-FFF2-40B4-BE49-F238E27FC236}">
                  <a16:creationId xmlns:a16="http://schemas.microsoft.com/office/drawing/2014/main" xmlns="" id="{8A8A6A74-C305-446B-A43D-7078DE85A36E}"/>
                </a:ext>
              </a:extLst>
            </p:cNvPr>
            <p:cNvCxnSpPr>
              <a:cxnSpLocks noChangeShapeType="1"/>
            </p:cNvCxnSpPr>
            <p:nvPr/>
          </p:nvCxnSpPr>
          <p:spPr bwMode="auto">
            <a:xfrm>
              <a:off x="1936866" y="544298"/>
              <a:ext cx="571052" cy="3967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9" name="Line 112">
              <a:extLst>
                <a:ext uri="{FF2B5EF4-FFF2-40B4-BE49-F238E27FC236}">
                  <a16:creationId xmlns:a16="http://schemas.microsoft.com/office/drawing/2014/main" xmlns="" id="{7C331E70-3526-4A34-B014-77DF4198D39C}"/>
                </a:ext>
              </a:extLst>
            </p:cNvPr>
            <p:cNvCxnSpPr>
              <a:cxnSpLocks noChangeShapeType="1"/>
            </p:cNvCxnSpPr>
            <p:nvPr/>
          </p:nvCxnSpPr>
          <p:spPr bwMode="auto">
            <a:xfrm flipV="1">
              <a:off x="1936866" y="941025"/>
              <a:ext cx="571052" cy="3959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0" name="Line 113">
              <a:extLst>
                <a:ext uri="{FF2B5EF4-FFF2-40B4-BE49-F238E27FC236}">
                  <a16:creationId xmlns:a16="http://schemas.microsoft.com/office/drawing/2014/main" xmlns="" id="{8AA01389-81DD-4877-B75D-A7A0EF089542}"/>
                </a:ext>
              </a:extLst>
            </p:cNvPr>
            <p:cNvCxnSpPr>
              <a:cxnSpLocks noChangeShapeType="1"/>
            </p:cNvCxnSpPr>
            <p:nvPr/>
          </p:nvCxnSpPr>
          <p:spPr bwMode="auto">
            <a:xfrm>
              <a:off x="2737215" y="941025"/>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1" name="Line 114">
              <a:extLst>
                <a:ext uri="{FF2B5EF4-FFF2-40B4-BE49-F238E27FC236}">
                  <a16:creationId xmlns:a16="http://schemas.microsoft.com/office/drawing/2014/main" xmlns="" id="{974F8475-604E-4CDF-81D8-4CEB307C0A99}"/>
                </a:ext>
              </a:extLst>
            </p:cNvPr>
            <p:cNvCxnSpPr>
              <a:cxnSpLocks noChangeShapeType="1"/>
            </p:cNvCxnSpPr>
            <p:nvPr/>
          </p:nvCxnSpPr>
          <p:spPr bwMode="auto">
            <a:xfrm flipV="1">
              <a:off x="2737215" y="544298"/>
              <a:ext cx="685700" cy="3967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2" name="Line 115">
              <a:extLst>
                <a:ext uri="{FF2B5EF4-FFF2-40B4-BE49-F238E27FC236}">
                  <a16:creationId xmlns:a16="http://schemas.microsoft.com/office/drawing/2014/main" xmlns="" id="{1FB5FC03-4033-4757-810E-9501E8631F81}"/>
                </a:ext>
              </a:extLst>
            </p:cNvPr>
            <p:cNvCxnSpPr>
              <a:cxnSpLocks noChangeShapeType="1"/>
            </p:cNvCxnSpPr>
            <p:nvPr/>
          </p:nvCxnSpPr>
          <p:spPr bwMode="auto">
            <a:xfrm>
              <a:off x="2737215" y="941025"/>
              <a:ext cx="685700" cy="3959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3" name="Line 116">
              <a:extLst>
                <a:ext uri="{FF2B5EF4-FFF2-40B4-BE49-F238E27FC236}">
                  <a16:creationId xmlns:a16="http://schemas.microsoft.com/office/drawing/2014/main" xmlns="" id="{7A124FCD-FDA5-4AA2-A381-EABB177505C6}"/>
                </a:ext>
              </a:extLst>
            </p:cNvPr>
            <p:cNvCxnSpPr>
              <a:cxnSpLocks noChangeShapeType="1"/>
            </p:cNvCxnSpPr>
            <p:nvPr/>
          </p:nvCxnSpPr>
          <p:spPr bwMode="auto">
            <a:xfrm flipH="1">
              <a:off x="3651482" y="544298"/>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4" name="Line 117">
              <a:extLst>
                <a:ext uri="{FF2B5EF4-FFF2-40B4-BE49-F238E27FC236}">
                  <a16:creationId xmlns:a16="http://schemas.microsoft.com/office/drawing/2014/main" xmlns="" id="{A0263444-F97C-4E27-A397-D537C4C71376}"/>
                </a:ext>
              </a:extLst>
            </p:cNvPr>
            <p:cNvCxnSpPr>
              <a:cxnSpLocks noChangeShapeType="1"/>
            </p:cNvCxnSpPr>
            <p:nvPr/>
          </p:nvCxnSpPr>
          <p:spPr bwMode="auto">
            <a:xfrm>
              <a:off x="3651482" y="941025"/>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5" name="Line 118">
              <a:extLst>
                <a:ext uri="{FF2B5EF4-FFF2-40B4-BE49-F238E27FC236}">
                  <a16:creationId xmlns:a16="http://schemas.microsoft.com/office/drawing/2014/main" xmlns="" id="{E56AF160-8152-4BB3-A641-666F989445FB}"/>
                </a:ext>
              </a:extLst>
            </p:cNvPr>
            <p:cNvCxnSpPr>
              <a:cxnSpLocks noChangeShapeType="1"/>
            </p:cNvCxnSpPr>
            <p:nvPr/>
          </p:nvCxnSpPr>
          <p:spPr bwMode="auto">
            <a:xfrm>
              <a:off x="3651482" y="1337022"/>
              <a:ext cx="685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96" name="文本框 95">
            <a:extLst>
              <a:ext uri="{FF2B5EF4-FFF2-40B4-BE49-F238E27FC236}">
                <a16:creationId xmlns:a16="http://schemas.microsoft.com/office/drawing/2014/main" xmlns="" id="{AFFF9E98-D461-4B61-9841-B3BF3760A760}"/>
              </a:ext>
            </a:extLst>
          </p:cNvPr>
          <p:cNvSpPr txBox="1"/>
          <p:nvPr/>
        </p:nvSpPr>
        <p:spPr>
          <a:xfrm>
            <a:off x="3759989" y="6329147"/>
            <a:ext cx="2667377" cy="461665"/>
          </a:xfrm>
          <a:prstGeom prst="rect">
            <a:avLst/>
          </a:prstGeom>
          <a:noFill/>
        </p:spPr>
        <p:txBody>
          <a:bodyPr wrap="square" rtlCol="0">
            <a:spAutoFit/>
          </a:bodyPr>
          <a:lstStyle/>
          <a:p>
            <a:pPr algn="ctr"/>
            <a:r>
              <a:rPr lang="zh-CN" altLang="en-US" sz="2400" dirty="0">
                <a:cs typeface="+mn-ea"/>
                <a:sym typeface="+mn-lt"/>
              </a:rPr>
              <a:t>链状模型</a:t>
            </a:r>
            <a:r>
              <a:rPr lang="en-US" altLang="zh-CN" sz="2400" dirty="0">
                <a:cs typeface="+mn-ea"/>
                <a:sym typeface="+mn-lt"/>
              </a:rPr>
              <a:t>I</a:t>
            </a:r>
            <a:endParaRPr lang="zh-CN" altLang="en-US" sz="2400" dirty="0">
              <a:cs typeface="+mn-ea"/>
              <a:sym typeface="+mn-lt"/>
            </a:endParaRPr>
          </a:p>
        </p:txBody>
      </p:sp>
    </p:spTree>
    <p:extLst>
      <p:ext uri="{BB962C8B-B14F-4D97-AF65-F5344CB8AC3E}">
        <p14:creationId xmlns:p14="http://schemas.microsoft.com/office/powerpoint/2010/main" val="2132132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画布 204">
            <a:extLst>
              <a:ext uri="{FF2B5EF4-FFF2-40B4-BE49-F238E27FC236}">
                <a16:creationId xmlns:a16="http://schemas.microsoft.com/office/drawing/2014/main" xmlns="" id="{9ABC6FE9-0653-4468-824E-C7E53DB5788D}"/>
              </a:ext>
            </a:extLst>
          </p:cNvPr>
          <p:cNvGrpSpPr/>
          <p:nvPr/>
        </p:nvGrpSpPr>
        <p:grpSpPr>
          <a:xfrm>
            <a:off x="503548" y="3789040"/>
            <a:ext cx="8136904" cy="994782"/>
            <a:chOff x="0" y="0"/>
            <a:chExt cx="5181600" cy="693420"/>
          </a:xfrm>
        </p:grpSpPr>
        <p:sp>
          <p:nvSpPr>
            <p:cNvPr id="83" name="矩形 82">
              <a:extLst>
                <a:ext uri="{FF2B5EF4-FFF2-40B4-BE49-F238E27FC236}">
                  <a16:creationId xmlns:a16="http://schemas.microsoft.com/office/drawing/2014/main" xmlns="" id="{6032F397-6A79-43B7-B321-A9D1223F2446}"/>
                </a:ext>
              </a:extLst>
            </p:cNvPr>
            <p:cNvSpPr/>
            <p:nvPr/>
          </p:nvSpPr>
          <p:spPr>
            <a:xfrm>
              <a:off x="0" y="0"/>
              <a:ext cx="5181600" cy="693420"/>
            </a:xfrm>
            <a:prstGeom prst="rect">
              <a:avLst/>
            </a:prstGeom>
            <a:noFill/>
            <a:ln>
              <a:noFill/>
            </a:ln>
          </p:spPr>
          <p:txBody>
            <a:bodyPr/>
            <a:lstStyle/>
            <a:p>
              <a:endParaRPr lang="zh-CN" altLang="en-US">
                <a:cs typeface="+mn-ea"/>
                <a:sym typeface="+mn-lt"/>
              </a:endParaRPr>
            </a:p>
          </p:txBody>
        </p:sp>
        <p:sp>
          <p:nvSpPr>
            <p:cNvPr id="84" name="Oval 240">
              <a:extLst>
                <a:ext uri="{FF2B5EF4-FFF2-40B4-BE49-F238E27FC236}">
                  <a16:creationId xmlns:a16="http://schemas.microsoft.com/office/drawing/2014/main" xmlns="" id="{1F537B62-C2A5-4EE6-AB25-AB82D38750AB}"/>
                </a:ext>
              </a:extLst>
            </p:cNvPr>
            <p:cNvSpPr>
              <a:spLocks noChangeArrowheads="1"/>
            </p:cNvSpPr>
            <p:nvPr/>
          </p:nvSpPr>
          <p:spPr bwMode="auto">
            <a:xfrm flipH="1">
              <a:off x="838831" y="396240"/>
              <a:ext cx="218343" cy="228712"/>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sp>
          <p:nvSpPr>
            <p:cNvPr id="85" name="Oval 241">
              <a:extLst>
                <a:ext uri="{FF2B5EF4-FFF2-40B4-BE49-F238E27FC236}">
                  <a16:creationId xmlns:a16="http://schemas.microsoft.com/office/drawing/2014/main" xmlns="" id="{49E5DE65-7B3A-44E7-9437-64926904DEFE}"/>
                </a:ext>
              </a:extLst>
            </p:cNvPr>
            <p:cNvSpPr>
              <a:spLocks noChangeArrowheads="1"/>
            </p:cNvSpPr>
            <p:nvPr/>
          </p:nvSpPr>
          <p:spPr bwMode="auto">
            <a:xfrm flipH="1">
              <a:off x="1638449" y="396240"/>
              <a:ext cx="217613" cy="228712"/>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cxnSp>
          <p:nvCxnSpPr>
            <p:cNvPr id="86" name="Line 242">
              <a:extLst>
                <a:ext uri="{FF2B5EF4-FFF2-40B4-BE49-F238E27FC236}">
                  <a16:creationId xmlns:a16="http://schemas.microsoft.com/office/drawing/2014/main" xmlns="" id="{6CC7A0E8-1AB8-4131-9F37-A4681D9E4BD4}"/>
                </a:ext>
              </a:extLst>
            </p:cNvPr>
            <p:cNvCxnSpPr>
              <a:cxnSpLocks noChangeShapeType="1"/>
            </p:cNvCxnSpPr>
            <p:nvPr/>
          </p:nvCxnSpPr>
          <p:spPr bwMode="auto">
            <a:xfrm flipH="1">
              <a:off x="267049" y="548472"/>
              <a:ext cx="730" cy="728"/>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87" name="Line 243">
              <a:extLst>
                <a:ext uri="{FF2B5EF4-FFF2-40B4-BE49-F238E27FC236}">
                  <a16:creationId xmlns:a16="http://schemas.microsoft.com/office/drawing/2014/main" xmlns="" id="{B2E03C33-529E-45EB-8F60-24EC990B4B2C}"/>
                </a:ext>
              </a:extLst>
            </p:cNvPr>
            <p:cNvCxnSpPr>
              <a:cxnSpLocks noChangeShapeType="1"/>
            </p:cNvCxnSpPr>
            <p:nvPr/>
          </p:nvCxnSpPr>
          <p:spPr bwMode="auto">
            <a:xfrm>
              <a:off x="152400" y="495300"/>
              <a:ext cx="685700" cy="72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88" name="Oval 244">
              <a:extLst>
                <a:ext uri="{FF2B5EF4-FFF2-40B4-BE49-F238E27FC236}">
                  <a16:creationId xmlns:a16="http://schemas.microsoft.com/office/drawing/2014/main" xmlns="" id="{9FAFE2E5-9E3F-4806-87F3-6944C2BDE04D}"/>
                </a:ext>
              </a:extLst>
            </p:cNvPr>
            <p:cNvSpPr>
              <a:spLocks noChangeArrowheads="1"/>
            </p:cNvSpPr>
            <p:nvPr/>
          </p:nvSpPr>
          <p:spPr bwMode="auto">
            <a:xfrm flipH="1">
              <a:off x="2437338" y="396240"/>
              <a:ext cx="218343" cy="228712"/>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sp>
          <p:nvSpPr>
            <p:cNvPr id="89" name="Oval 245">
              <a:extLst>
                <a:ext uri="{FF2B5EF4-FFF2-40B4-BE49-F238E27FC236}">
                  <a16:creationId xmlns:a16="http://schemas.microsoft.com/office/drawing/2014/main" xmlns="" id="{4572B900-2265-4E77-A6E5-8171FE6BAA4B}"/>
                </a:ext>
              </a:extLst>
            </p:cNvPr>
            <p:cNvSpPr>
              <a:spLocks noChangeArrowheads="1"/>
            </p:cNvSpPr>
            <p:nvPr/>
          </p:nvSpPr>
          <p:spPr bwMode="auto">
            <a:xfrm flipH="1">
              <a:off x="3237687" y="396240"/>
              <a:ext cx="217613" cy="228712"/>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sp>
          <p:nvSpPr>
            <p:cNvPr id="90" name="Oval 246">
              <a:extLst>
                <a:ext uri="{FF2B5EF4-FFF2-40B4-BE49-F238E27FC236}">
                  <a16:creationId xmlns:a16="http://schemas.microsoft.com/office/drawing/2014/main" xmlns="" id="{E34641B3-268C-4991-9C00-9F7D8FBB6C43}"/>
                </a:ext>
              </a:extLst>
            </p:cNvPr>
            <p:cNvSpPr>
              <a:spLocks noChangeArrowheads="1"/>
            </p:cNvSpPr>
            <p:nvPr/>
          </p:nvSpPr>
          <p:spPr bwMode="auto">
            <a:xfrm flipH="1">
              <a:off x="4038036" y="396240"/>
              <a:ext cx="217613" cy="228712"/>
            </a:xfrm>
            <a:prstGeom prst="ellipse">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rot="0" vert="horz" wrap="square" lIns="91440" tIns="45720" rIns="91440" bIns="45720" anchor="ctr"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cxnSp>
          <p:nvCxnSpPr>
            <p:cNvPr id="91" name="Line 247">
              <a:extLst>
                <a:ext uri="{FF2B5EF4-FFF2-40B4-BE49-F238E27FC236}">
                  <a16:creationId xmlns:a16="http://schemas.microsoft.com/office/drawing/2014/main" xmlns="" id="{56FD051C-200C-4E7A-922B-CE7474C9B77F}"/>
                </a:ext>
              </a:extLst>
            </p:cNvPr>
            <p:cNvCxnSpPr>
              <a:cxnSpLocks noChangeShapeType="1"/>
            </p:cNvCxnSpPr>
            <p:nvPr/>
          </p:nvCxnSpPr>
          <p:spPr bwMode="auto">
            <a:xfrm>
              <a:off x="4266603" y="495300"/>
              <a:ext cx="686431" cy="72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92" name="Text Box 248">
              <a:extLst>
                <a:ext uri="{FF2B5EF4-FFF2-40B4-BE49-F238E27FC236}">
                  <a16:creationId xmlns:a16="http://schemas.microsoft.com/office/drawing/2014/main" xmlns="" id="{963450C4-EA53-4E69-83D4-E43982CA91A7}"/>
                </a:ext>
              </a:extLst>
            </p:cNvPr>
            <p:cNvSpPr txBox="1">
              <a:spLocks noChangeArrowheads="1"/>
            </p:cNvSpPr>
            <p:nvPr/>
          </p:nvSpPr>
          <p:spPr bwMode="auto">
            <a:xfrm>
              <a:off x="724182" y="0"/>
              <a:ext cx="332992"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a:ln>
                    <a:noFill/>
                  </a:ln>
                  <a:solidFill>
                    <a:sysClr val="windowText" lastClr="000000"/>
                  </a:solidFill>
                  <a:effectLst/>
                  <a:uLnTx/>
                  <a:uFillTx/>
                  <a:cs typeface="+mn-ea"/>
                  <a:sym typeface="+mn-lt"/>
                </a:rPr>
                <a:t>A</a:t>
              </a:r>
              <a:endParaRPr kumimoji="0" lang="zh-CN" altLang="en-US" sz="2400" b="0" i="0" u="none" strike="noStrike" kern="100" cap="none" spc="0" normalizeH="0" baseline="0" noProof="0">
                <a:ln>
                  <a:noFill/>
                </a:ln>
                <a:solidFill>
                  <a:sysClr val="windowText" lastClr="000000"/>
                </a:solidFill>
                <a:effectLst/>
                <a:uLnTx/>
                <a:uFillTx/>
                <a:cs typeface="+mn-ea"/>
                <a:sym typeface="+mn-lt"/>
              </a:endParaRPr>
            </a:p>
          </p:txBody>
        </p:sp>
        <p:sp>
          <p:nvSpPr>
            <p:cNvPr id="93" name="Text Box 249">
              <a:extLst>
                <a:ext uri="{FF2B5EF4-FFF2-40B4-BE49-F238E27FC236}">
                  <a16:creationId xmlns:a16="http://schemas.microsoft.com/office/drawing/2014/main" xmlns="" id="{A43652CB-C748-4788-8C28-9CDC78820AA0}"/>
                </a:ext>
              </a:extLst>
            </p:cNvPr>
            <p:cNvSpPr txBox="1">
              <a:spLocks noChangeArrowheads="1"/>
            </p:cNvSpPr>
            <p:nvPr/>
          </p:nvSpPr>
          <p:spPr bwMode="auto">
            <a:xfrm>
              <a:off x="1638449" y="0"/>
              <a:ext cx="332992"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a:ln>
                    <a:noFill/>
                  </a:ln>
                  <a:solidFill>
                    <a:sysClr val="windowText" lastClr="000000"/>
                  </a:solidFill>
                  <a:effectLst/>
                  <a:uLnTx/>
                  <a:uFillTx/>
                  <a:cs typeface="+mn-ea"/>
                  <a:sym typeface="+mn-lt"/>
                </a:rPr>
                <a:t>B</a:t>
              </a:r>
              <a:endParaRPr kumimoji="0" lang="zh-CN" altLang="en-US" sz="2400" b="0" i="0" u="none" strike="noStrike" kern="100" cap="none" spc="0" normalizeH="0" baseline="0" noProof="0">
                <a:ln>
                  <a:noFill/>
                </a:ln>
                <a:solidFill>
                  <a:sysClr val="windowText" lastClr="000000"/>
                </a:solidFill>
                <a:effectLst/>
                <a:uLnTx/>
                <a:uFillTx/>
                <a:cs typeface="+mn-ea"/>
                <a:sym typeface="+mn-lt"/>
              </a:endParaRPr>
            </a:p>
          </p:txBody>
        </p:sp>
        <p:sp>
          <p:nvSpPr>
            <p:cNvPr id="94" name="Text Box 250">
              <a:extLst>
                <a:ext uri="{FF2B5EF4-FFF2-40B4-BE49-F238E27FC236}">
                  <a16:creationId xmlns:a16="http://schemas.microsoft.com/office/drawing/2014/main" xmlns="" id="{79D4AAAA-D984-4025-8E93-2F271EEA7814}"/>
                </a:ext>
              </a:extLst>
            </p:cNvPr>
            <p:cNvSpPr txBox="1">
              <a:spLocks noChangeArrowheads="1"/>
            </p:cNvSpPr>
            <p:nvPr/>
          </p:nvSpPr>
          <p:spPr bwMode="auto">
            <a:xfrm>
              <a:off x="2324880" y="0"/>
              <a:ext cx="332992"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a:ln>
                    <a:noFill/>
                  </a:ln>
                  <a:solidFill>
                    <a:sysClr val="windowText" lastClr="000000"/>
                  </a:solidFill>
                  <a:effectLst/>
                  <a:uLnTx/>
                  <a:uFillTx/>
                  <a:cs typeface="+mn-ea"/>
                  <a:sym typeface="+mn-lt"/>
                </a:rPr>
                <a:t>C</a:t>
              </a:r>
              <a:endParaRPr kumimoji="0" lang="zh-CN" altLang="en-US" sz="2400" b="0" i="0" u="none" strike="noStrike" kern="100" cap="none" spc="0" normalizeH="0" baseline="0" noProof="0">
                <a:ln>
                  <a:noFill/>
                </a:ln>
                <a:solidFill>
                  <a:sysClr val="windowText" lastClr="000000"/>
                </a:solidFill>
                <a:effectLst/>
                <a:uLnTx/>
                <a:uFillTx/>
                <a:cs typeface="+mn-ea"/>
                <a:sym typeface="+mn-lt"/>
              </a:endParaRPr>
            </a:p>
          </p:txBody>
        </p:sp>
        <p:sp>
          <p:nvSpPr>
            <p:cNvPr id="95" name="Text Box 251">
              <a:extLst>
                <a:ext uri="{FF2B5EF4-FFF2-40B4-BE49-F238E27FC236}">
                  <a16:creationId xmlns:a16="http://schemas.microsoft.com/office/drawing/2014/main" xmlns="" id="{1F47DEE5-96DB-4F7F-9BAA-964CCF9DAEAE}"/>
                </a:ext>
              </a:extLst>
            </p:cNvPr>
            <p:cNvSpPr txBox="1">
              <a:spLocks noChangeArrowheads="1"/>
            </p:cNvSpPr>
            <p:nvPr/>
          </p:nvSpPr>
          <p:spPr bwMode="auto">
            <a:xfrm>
              <a:off x="3238417" y="0"/>
              <a:ext cx="334452"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a:ln>
                    <a:noFill/>
                  </a:ln>
                  <a:solidFill>
                    <a:sysClr val="windowText" lastClr="000000"/>
                  </a:solidFill>
                  <a:effectLst/>
                  <a:uLnTx/>
                  <a:uFillTx/>
                  <a:cs typeface="+mn-ea"/>
                  <a:sym typeface="+mn-lt"/>
                </a:rPr>
                <a:t>D</a:t>
              </a:r>
              <a:endParaRPr kumimoji="0" lang="zh-CN" altLang="en-US" sz="2400" b="0" i="0" u="none" strike="noStrike" kern="100" cap="none" spc="0" normalizeH="0" baseline="0" noProof="0">
                <a:ln>
                  <a:noFill/>
                </a:ln>
                <a:solidFill>
                  <a:sysClr val="windowText" lastClr="000000"/>
                </a:solidFill>
                <a:effectLst/>
                <a:uLnTx/>
                <a:uFillTx/>
                <a:cs typeface="+mn-ea"/>
                <a:sym typeface="+mn-lt"/>
              </a:endParaRPr>
            </a:p>
          </p:txBody>
        </p:sp>
        <p:sp>
          <p:nvSpPr>
            <p:cNvPr id="96" name="Text Box 252">
              <a:extLst>
                <a:ext uri="{FF2B5EF4-FFF2-40B4-BE49-F238E27FC236}">
                  <a16:creationId xmlns:a16="http://schemas.microsoft.com/office/drawing/2014/main" xmlns="" id="{7FDDD070-BBAE-42B7-AF6D-361F04B7393A}"/>
                </a:ext>
              </a:extLst>
            </p:cNvPr>
            <p:cNvSpPr txBox="1">
              <a:spLocks noChangeArrowheads="1"/>
            </p:cNvSpPr>
            <p:nvPr/>
          </p:nvSpPr>
          <p:spPr bwMode="auto">
            <a:xfrm>
              <a:off x="4038766" y="0"/>
              <a:ext cx="334452"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a:ln>
                    <a:noFill/>
                  </a:ln>
                  <a:solidFill>
                    <a:sysClr val="windowText" lastClr="000000"/>
                  </a:solidFill>
                  <a:effectLst/>
                  <a:uLnTx/>
                  <a:uFillTx/>
                  <a:cs typeface="+mn-ea"/>
                  <a:sym typeface="+mn-lt"/>
                </a:rPr>
                <a:t>E</a:t>
              </a:r>
              <a:endParaRPr kumimoji="0" lang="zh-CN" altLang="en-US" sz="2400" b="0" i="0" u="none" strike="noStrike" kern="100" cap="none" spc="0" normalizeH="0" baseline="0" noProof="0">
                <a:ln>
                  <a:noFill/>
                </a:ln>
                <a:solidFill>
                  <a:sysClr val="windowText" lastClr="000000"/>
                </a:solidFill>
                <a:effectLst/>
                <a:uLnTx/>
                <a:uFillTx/>
                <a:cs typeface="+mn-ea"/>
                <a:sym typeface="+mn-lt"/>
              </a:endParaRPr>
            </a:p>
          </p:txBody>
        </p:sp>
        <p:cxnSp>
          <p:nvCxnSpPr>
            <p:cNvPr id="97" name="Line 253">
              <a:extLst>
                <a:ext uri="{FF2B5EF4-FFF2-40B4-BE49-F238E27FC236}">
                  <a16:creationId xmlns:a16="http://schemas.microsoft.com/office/drawing/2014/main" xmlns="" id="{D92B0D32-1204-4502-9FAB-CC4D620B90E6}"/>
                </a:ext>
              </a:extLst>
            </p:cNvPr>
            <p:cNvCxnSpPr>
              <a:cxnSpLocks noChangeShapeType="1"/>
            </p:cNvCxnSpPr>
            <p:nvPr/>
          </p:nvCxnSpPr>
          <p:spPr bwMode="auto">
            <a:xfrm>
              <a:off x="1085654" y="495300"/>
              <a:ext cx="53380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8" name="Line 254">
              <a:extLst>
                <a:ext uri="{FF2B5EF4-FFF2-40B4-BE49-F238E27FC236}">
                  <a16:creationId xmlns:a16="http://schemas.microsoft.com/office/drawing/2014/main" xmlns="" id="{5524D77B-E938-421A-851B-82EE27818D01}"/>
                </a:ext>
              </a:extLst>
            </p:cNvPr>
            <p:cNvCxnSpPr>
              <a:cxnSpLocks noChangeShapeType="1"/>
            </p:cNvCxnSpPr>
            <p:nvPr/>
          </p:nvCxnSpPr>
          <p:spPr bwMode="auto">
            <a:xfrm>
              <a:off x="2686352" y="495300"/>
              <a:ext cx="53307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9" name="Line 255">
              <a:extLst>
                <a:ext uri="{FF2B5EF4-FFF2-40B4-BE49-F238E27FC236}">
                  <a16:creationId xmlns:a16="http://schemas.microsoft.com/office/drawing/2014/main" xmlns="" id="{3BB15D94-5258-4A8C-AA15-A2A92D67640E}"/>
                </a:ext>
              </a:extLst>
            </p:cNvPr>
            <p:cNvCxnSpPr>
              <a:cxnSpLocks noChangeShapeType="1"/>
            </p:cNvCxnSpPr>
            <p:nvPr/>
          </p:nvCxnSpPr>
          <p:spPr bwMode="auto">
            <a:xfrm>
              <a:off x="1886003" y="495300"/>
              <a:ext cx="53307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0" name="Line 256">
              <a:extLst>
                <a:ext uri="{FF2B5EF4-FFF2-40B4-BE49-F238E27FC236}">
                  <a16:creationId xmlns:a16="http://schemas.microsoft.com/office/drawing/2014/main" xmlns="" id="{A449BC40-1237-4767-973C-6A79F97E937C}"/>
                </a:ext>
              </a:extLst>
            </p:cNvPr>
            <p:cNvCxnSpPr>
              <a:cxnSpLocks noChangeShapeType="1"/>
            </p:cNvCxnSpPr>
            <p:nvPr/>
          </p:nvCxnSpPr>
          <p:spPr bwMode="auto">
            <a:xfrm>
              <a:off x="3485970" y="495300"/>
              <a:ext cx="53380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01" name="文本框 100">
            <a:extLst>
              <a:ext uri="{FF2B5EF4-FFF2-40B4-BE49-F238E27FC236}">
                <a16:creationId xmlns:a16="http://schemas.microsoft.com/office/drawing/2014/main" xmlns="" id="{652A0441-24E5-4AC6-B5CF-F0D03CC96341}"/>
              </a:ext>
            </a:extLst>
          </p:cNvPr>
          <p:cNvSpPr txBox="1"/>
          <p:nvPr/>
        </p:nvSpPr>
        <p:spPr>
          <a:xfrm>
            <a:off x="3388361" y="5068046"/>
            <a:ext cx="2667377" cy="461665"/>
          </a:xfrm>
          <a:prstGeom prst="rect">
            <a:avLst/>
          </a:prstGeom>
          <a:noFill/>
        </p:spPr>
        <p:txBody>
          <a:bodyPr wrap="square" rtlCol="0">
            <a:spAutoFit/>
          </a:bodyPr>
          <a:lstStyle/>
          <a:p>
            <a:pPr algn="ctr"/>
            <a:r>
              <a:rPr lang="zh-CN" altLang="en-US" sz="2400" dirty="0">
                <a:cs typeface="+mn-ea"/>
                <a:sym typeface="+mn-lt"/>
              </a:rPr>
              <a:t>链状模型</a:t>
            </a:r>
            <a:r>
              <a:rPr lang="en-US" altLang="zh-CN" sz="2400" dirty="0">
                <a:cs typeface="+mn-ea"/>
                <a:sym typeface="+mn-lt"/>
              </a:rPr>
              <a:t>II</a:t>
            </a:r>
            <a:endParaRPr lang="zh-CN" altLang="en-US" sz="2400" dirty="0">
              <a:cs typeface="+mn-ea"/>
              <a:sym typeface="+mn-lt"/>
            </a:endParaRPr>
          </a:p>
        </p:txBody>
      </p:sp>
      <p:sp>
        <p:nvSpPr>
          <p:cNvPr id="3" name="文本框 2">
            <a:extLst>
              <a:ext uri="{FF2B5EF4-FFF2-40B4-BE49-F238E27FC236}">
                <a16:creationId xmlns:a16="http://schemas.microsoft.com/office/drawing/2014/main" xmlns="" id="{C87E3ED1-44AF-47BE-BB03-D2AD248A2223}"/>
              </a:ext>
            </a:extLst>
          </p:cNvPr>
          <p:cNvSpPr txBox="1"/>
          <p:nvPr/>
        </p:nvSpPr>
        <p:spPr>
          <a:xfrm>
            <a:off x="571448" y="1556792"/>
            <a:ext cx="7848872" cy="1135054"/>
          </a:xfrm>
          <a:prstGeom prst="rect">
            <a:avLst/>
          </a:prstGeom>
          <a:noFill/>
        </p:spPr>
        <p:txBody>
          <a:bodyPr wrap="square" rtlCol="0">
            <a:spAutoFit/>
          </a:bodyPr>
          <a:lstStyle/>
          <a:p>
            <a:pPr indent="457200">
              <a:lnSpc>
                <a:spcPct val="150000"/>
              </a:lnSpc>
              <a:spcBef>
                <a:spcPts val="400"/>
              </a:spcBef>
              <a:buClr>
                <a:schemeClr val="accent1"/>
              </a:buClr>
              <a:buSzPct val="68000"/>
            </a:pPr>
            <a:r>
              <a:rPr lang="zh-CN" altLang="zh-CN" sz="2400" dirty="0">
                <a:cs typeface="+mn-ea"/>
                <a:sym typeface="+mn-lt"/>
              </a:rPr>
              <a:t>链状模型</a:t>
            </a:r>
            <a:r>
              <a:rPr lang="en-US" altLang="zh-CN" sz="2400" dirty="0">
                <a:cs typeface="+mn-ea"/>
                <a:sym typeface="+mn-lt"/>
              </a:rPr>
              <a:t>II</a:t>
            </a:r>
            <a:r>
              <a:rPr lang="zh-CN" altLang="zh-CN" sz="2400" dirty="0">
                <a:cs typeface="+mn-ea"/>
                <a:sym typeface="+mn-lt"/>
              </a:rPr>
              <a:t>是对模型</a:t>
            </a:r>
            <a:r>
              <a:rPr lang="en-US" altLang="zh-CN" sz="2400" dirty="0">
                <a:cs typeface="+mn-ea"/>
                <a:sym typeface="+mn-lt"/>
              </a:rPr>
              <a:t>I</a:t>
            </a:r>
            <a:r>
              <a:rPr lang="zh-CN" altLang="zh-CN" sz="2400" dirty="0">
                <a:cs typeface="+mn-ea"/>
                <a:sym typeface="+mn-lt"/>
              </a:rPr>
              <a:t>的进一步抽象，它把商家都抽象成一个个的点，称为节点，并用字母或数字表示。</a:t>
            </a:r>
            <a:endParaRPr lang="zh-CN" altLang="en-US" sz="2400" dirty="0">
              <a:cs typeface="+mn-ea"/>
              <a:sym typeface="+mn-lt"/>
            </a:endParaRPr>
          </a:p>
        </p:txBody>
      </p:sp>
    </p:spTree>
    <p:extLst>
      <p:ext uri="{BB962C8B-B14F-4D97-AF65-F5344CB8AC3E}">
        <p14:creationId xmlns:p14="http://schemas.microsoft.com/office/powerpoint/2010/main" val="1825262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87E3ED1-44AF-47BE-BB03-D2AD248A2223}"/>
              </a:ext>
            </a:extLst>
          </p:cNvPr>
          <p:cNvSpPr txBox="1"/>
          <p:nvPr/>
        </p:nvSpPr>
        <p:spPr>
          <a:xfrm>
            <a:off x="467544" y="908720"/>
            <a:ext cx="8136904" cy="4500078"/>
          </a:xfrm>
          <a:prstGeom prst="rect">
            <a:avLst/>
          </a:prstGeom>
          <a:noFill/>
        </p:spPr>
        <p:txBody>
          <a:bodyPr wrap="square" rtlCol="0">
            <a:spAutoFit/>
          </a:bodyPr>
          <a:lstStyle/>
          <a:p>
            <a:pPr>
              <a:lnSpc>
                <a:spcPct val="150000"/>
              </a:lnSpc>
              <a:spcBef>
                <a:spcPts val="800"/>
              </a:spcBef>
              <a:spcAft>
                <a:spcPts val="800"/>
              </a:spcAft>
              <a:buClr>
                <a:schemeClr val="accent1"/>
              </a:buClr>
              <a:buSzPct val="68000"/>
            </a:pPr>
            <a:r>
              <a:rPr lang="en-US" altLang="zh-CN" sz="2800" b="1" dirty="0">
                <a:cs typeface="+mn-ea"/>
                <a:sym typeface="+mn-lt"/>
              </a:rPr>
              <a:t>1</a:t>
            </a:r>
            <a:r>
              <a:rPr lang="zh-CN" altLang="en-US" sz="2800" b="1" dirty="0">
                <a:cs typeface="+mn-ea"/>
                <a:sym typeface="+mn-lt"/>
              </a:rPr>
              <a:t>）供应链的方向</a:t>
            </a:r>
          </a:p>
          <a:p>
            <a:pPr indent="457200">
              <a:lnSpc>
                <a:spcPct val="150000"/>
              </a:lnSpc>
              <a:spcBef>
                <a:spcPts val="400"/>
              </a:spcBef>
              <a:buClr>
                <a:schemeClr val="accent1"/>
              </a:buClr>
              <a:buSzPct val="68000"/>
            </a:pPr>
            <a:r>
              <a:rPr lang="zh-CN" altLang="en-US" sz="2400" dirty="0">
                <a:cs typeface="+mn-ea"/>
                <a:sym typeface="+mn-lt"/>
              </a:rPr>
              <a:t>我们依照物流的方向来定义供应链的方向。</a:t>
            </a:r>
            <a:endParaRPr lang="en-US" altLang="zh-CN" sz="2400" dirty="0">
              <a:cs typeface="+mn-ea"/>
              <a:sym typeface="+mn-lt"/>
            </a:endParaRPr>
          </a:p>
          <a:p>
            <a:pPr>
              <a:lnSpc>
                <a:spcPct val="150000"/>
              </a:lnSpc>
              <a:spcBef>
                <a:spcPts val="800"/>
              </a:spcBef>
              <a:spcAft>
                <a:spcPts val="800"/>
              </a:spcAft>
              <a:buClr>
                <a:schemeClr val="accent1"/>
              </a:buClr>
              <a:buSzPct val="68000"/>
            </a:pPr>
            <a:r>
              <a:rPr lang="en-US" altLang="zh-CN" sz="2800" b="1" dirty="0">
                <a:cs typeface="+mn-ea"/>
                <a:sym typeface="+mn-lt"/>
              </a:rPr>
              <a:t>2</a:t>
            </a:r>
            <a:r>
              <a:rPr lang="zh-CN" altLang="en-US" sz="2800" b="1" dirty="0">
                <a:cs typeface="+mn-ea"/>
                <a:sym typeface="+mn-lt"/>
              </a:rPr>
              <a:t>）供应链的级</a:t>
            </a:r>
          </a:p>
          <a:p>
            <a:pPr indent="457200">
              <a:lnSpc>
                <a:spcPct val="150000"/>
              </a:lnSpc>
              <a:spcBef>
                <a:spcPts val="400"/>
              </a:spcBef>
              <a:buClr>
                <a:schemeClr val="accent1"/>
              </a:buClr>
              <a:buSzPct val="68000"/>
            </a:pPr>
            <a:r>
              <a:rPr lang="zh-CN" altLang="en-US" sz="2400" dirty="0">
                <a:cs typeface="+mn-ea"/>
                <a:sym typeface="+mn-lt"/>
              </a:rPr>
              <a:t>在模型</a:t>
            </a:r>
            <a:r>
              <a:rPr lang="en-US" altLang="zh-CN" sz="2400" dirty="0">
                <a:cs typeface="+mn-ea"/>
                <a:sym typeface="+mn-lt"/>
              </a:rPr>
              <a:t>II</a:t>
            </a:r>
            <a:r>
              <a:rPr lang="zh-CN" altLang="en-US" sz="2400" dirty="0">
                <a:cs typeface="+mn-ea"/>
                <a:sym typeface="+mn-lt"/>
              </a:rPr>
              <a:t>中，定义</a:t>
            </a:r>
            <a:r>
              <a:rPr lang="en-US" altLang="zh-CN" sz="2400" dirty="0">
                <a:cs typeface="+mn-ea"/>
                <a:sym typeface="+mn-lt"/>
              </a:rPr>
              <a:t>C</a:t>
            </a:r>
            <a:r>
              <a:rPr lang="zh-CN" altLang="en-US" sz="2400" dirty="0">
                <a:cs typeface="+mn-ea"/>
                <a:sym typeface="+mn-lt"/>
              </a:rPr>
              <a:t>为制造商时，可以相应地认为</a:t>
            </a:r>
            <a:r>
              <a:rPr lang="en-US" altLang="zh-CN" sz="2400" dirty="0">
                <a:cs typeface="+mn-ea"/>
                <a:sym typeface="+mn-lt"/>
              </a:rPr>
              <a:t>B</a:t>
            </a:r>
            <a:r>
              <a:rPr lang="zh-CN" altLang="en-US" sz="2400" dirty="0">
                <a:cs typeface="+mn-ea"/>
                <a:sym typeface="+mn-lt"/>
              </a:rPr>
              <a:t>为一级供应商，</a:t>
            </a:r>
            <a:r>
              <a:rPr lang="en-US" altLang="zh-CN" sz="2400" dirty="0">
                <a:cs typeface="+mn-ea"/>
                <a:sym typeface="+mn-lt"/>
              </a:rPr>
              <a:t>A</a:t>
            </a:r>
            <a:r>
              <a:rPr lang="zh-CN" altLang="en-US" sz="2400" dirty="0">
                <a:cs typeface="+mn-ea"/>
                <a:sym typeface="+mn-lt"/>
              </a:rPr>
              <a:t>为二级供应商，而且还可递推地定义三级供应商、四级供应商；同样地，可以认为</a:t>
            </a:r>
            <a:r>
              <a:rPr lang="en-US" altLang="zh-CN" sz="2400" dirty="0">
                <a:cs typeface="+mn-ea"/>
                <a:sym typeface="+mn-lt"/>
              </a:rPr>
              <a:t>D</a:t>
            </a:r>
            <a:r>
              <a:rPr lang="zh-CN" altLang="en-US" sz="2400" dirty="0">
                <a:cs typeface="+mn-ea"/>
                <a:sym typeface="+mn-lt"/>
              </a:rPr>
              <a:t>为一级分销商，</a:t>
            </a:r>
            <a:r>
              <a:rPr lang="en-US" altLang="zh-CN" sz="2400" dirty="0">
                <a:cs typeface="+mn-ea"/>
                <a:sym typeface="+mn-lt"/>
              </a:rPr>
              <a:t>E</a:t>
            </a:r>
            <a:r>
              <a:rPr lang="zh-CN" altLang="en-US" sz="2400" dirty="0">
                <a:cs typeface="+mn-ea"/>
                <a:sym typeface="+mn-lt"/>
              </a:rPr>
              <a:t>为二级分销商，并递推地定义三级分销商、四级分销商。</a:t>
            </a:r>
          </a:p>
        </p:txBody>
      </p:sp>
    </p:spTree>
    <p:extLst>
      <p:ext uri="{BB962C8B-B14F-4D97-AF65-F5344CB8AC3E}">
        <p14:creationId xmlns:p14="http://schemas.microsoft.com/office/powerpoint/2010/main" val="30100652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ne&quot;,&quot;Name&quot;:&quot;无&quot;,&quot;HeaderHeight&quot;:0.0,&quot;FooterHeight&quot;:0.0,&quot;SideMargin&quot;:0.0,&quot;TopMargin&quot;:0.0,&quot;BottomMargin&quot;:0.0,&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NUMBER"/>
  <p:tag name="ID" val="626777"/>
  <p:tag name="MH_ORDER" val="2"/>
</p:tagLst>
</file>

<file path=ppt/tags/tag100.xml><?xml version="1.0" encoding="utf-8"?>
<p:tagLst xmlns:a="http://schemas.openxmlformats.org/drawingml/2006/main" xmlns:r="http://schemas.openxmlformats.org/officeDocument/2006/relationships" xmlns:p="http://schemas.openxmlformats.org/presentationml/2006/main">
  <p:tag name="MH" val="20180531230523"/>
  <p:tag name="MH_LIBRARY" val="GRAPHIC"/>
</p:tagLst>
</file>

<file path=ppt/tags/tag101.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Rectangle 6"/>
</p:tagLst>
</file>

<file path=ppt/tags/tag102.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任意多边形 4"/>
</p:tagLst>
</file>

<file path=ppt/tags/tag103.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任意多边形 5"/>
</p:tagLst>
</file>

<file path=ppt/tags/tag104.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Freeform 11"/>
</p:tagLst>
</file>

<file path=ppt/tags/tag105.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Rectangle 12"/>
</p:tagLst>
</file>

<file path=ppt/tags/tag106.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任意多边形 16"/>
</p:tagLst>
</file>

<file path=ppt/tags/tag107.xml><?xml version="1.0" encoding="utf-8"?>
<p:tagLst xmlns:a="http://schemas.openxmlformats.org/drawingml/2006/main" xmlns:r="http://schemas.openxmlformats.org/officeDocument/2006/relationships" xmlns:p="http://schemas.openxmlformats.org/presentationml/2006/main">
  <p:tag name="MH" val="20180531230523"/>
  <p:tag name="MH_LIBRARY" val="GRAPHIC"/>
  <p:tag name="MH_ORDER" val="Freeform 6"/>
</p:tagLst>
</file>

<file path=ppt/tags/tag10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80531232450"/>
  <p:tag name="MH_LIBRARY" val="GRAPHIC"/>
</p:tagLst>
</file>

<file path=ppt/tags/tag109.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NUMBER"/>
  <p:tag name="ID" val="626777"/>
  <p:tag name="MH_ORDER" val="3"/>
</p:tagLst>
</file>

<file path=ppt/tags/tag110.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4"/>
</p:tagLst>
</file>

<file path=ppt/tags/tag113.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7"/>
</p:tagLst>
</file>

<file path=ppt/tags/tag116.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Other"/>
  <p:tag name="MH_ORDER" val="8"/>
</p:tagLst>
</file>

<file path=ppt/tags/tag117.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PageTitle"/>
  <p:tag name="MH_ORDER" val="PageTitle"/>
</p:tagLst>
</file>

<file path=ppt/tags/tag118.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SubTitle"/>
  <p:tag name="MH_ORDER" val="4"/>
</p:tagLst>
</file>

<file path=ppt/tags/tag119.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80531235743"/>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SubTitle"/>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80531232450"/>
  <p:tag name="MH_LIBRARY" val="GRAPHIC"/>
  <p:tag name="MH_TYPE" val="SubTitle"/>
  <p:tag name="MH_ORDER" val="1"/>
</p:tagLst>
</file>

<file path=ppt/tags/tag1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80531232720"/>
  <p:tag name="MH_LIBRARY" val="GRAPHIC"/>
</p:tagLst>
</file>

<file path=ppt/tags/tag123.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3"/>
</p:tagLst>
</file>

<file path=ppt/tags/tag126.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SubTitle"/>
  <p:tag name="MH_ORDER" val="1"/>
</p:tagLst>
</file>

<file path=ppt/tags/tag127.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4"/>
</p:tagLst>
</file>

<file path=ppt/tags/tag128.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5"/>
</p:tagLst>
</file>

<file path=ppt/tags/tag129.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Rectangle 6"/>
</p:tagLst>
</file>

<file path=ppt/tags/tag130.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6"/>
</p:tagLst>
</file>

<file path=ppt/tags/tag131.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7"/>
</p:tagLst>
</file>

<file path=ppt/tags/tag132.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SubTitle"/>
  <p:tag name="MH_ORDER" val="3"/>
</p:tagLst>
</file>

<file path=ppt/tags/tag133.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8"/>
</p:tagLst>
</file>

<file path=ppt/tags/tag134.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9"/>
</p:tagLst>
</file>

<file path=ppt/tags/tag135.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SubTitle"/>
  <p:tag name="MH_ORDER" val="4"/>
</p:tagLst>
</file>

<file path=ppt/tags/tag136.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10"/>
</p:tagLst>
</file>

<file path=ppt/tags/tag137.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Other"/>
  <p:tag name="MH_ORDER" val="11"/>
</p:tagLst>
</file>

<file path=ppt/tags/tag138.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SubTitle"/>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80531232720"/>
  <p:tag name="MH_LIBRARY" val="GRAPHIC"/>
  <p:tag name="MH_TYPE" val="PageTitle"/>
  <p:tag name="MH_ORDER" val="PageTitle"/>
</p:tagLst>
</file>

<file path=ppt/tags/tag14.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任意多边形 283"/>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80531234221"/>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PageTitle"/>
  <p:tag name="MH_ORDER" val="PageTitle"/>
</p:tagLst>
</file>

<file path=ppt/tags/tag142.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1"/>
</p:tagLst>
</file>

<file path=ppt/tags/tag143.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SubTitle"/>
  <p:tag name="MH_ORDER" val="1"/>
</p:tagLst>
</file>

<file path=ppt/tags/tag144.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SubTitle"/>
  <p:tag name="MH_ORDER" val="2"/>
</p:tagLst>
</file>

<file path=ppt/tags/tag147.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5"/>
</p:tagLst>
</file>

<file path=ppt/tags/tag149.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Freeform 8"/>
</p:tagLst>
</file>

<file path=ppt/tags/tag150.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6"/>
</p:tagLst>
</file>

<file path=ppt/tags/tag151.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7"/>
</p:tagLst>
</file>

<file path=ppt/tags/tag152.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SubTitle"/>
  <p:tag name="MH_ORDER" val="4"/>
</p:tagLst>
</file>

<file path=ppt/tags/tag153.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8"/>
</p:tagLst>
</file>

<file path=ppt/tags/tag154.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9"/>
</p:tagLst>
</file>

<file path=ppt/tags/tag155.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SubTitle"/>
  <p:tag name="MH_ORDER" val="5"/>
</p:tagLst>
</file>

<file path=ppt/tags/tag156.xml><?xml version="1.0" encoding="utf-8"?>
<p:tagLst xmlns:a="http://schemas.openxmlformats.org/drawingml/2006/main" xmlns:r="http://schemas.openxmlformats.org/officeDocument/2006/relationships" xmlns:p="http://schemas.openxmlformats.org/presentationml/2006/main">
  <p:tag name="MH" val="20180531234221"/>
  <p:tag name="MH_LIBRARY" val="GRAPHIC"/>
  <p:tag name="MH_TYPE" val="Other"/>
  <p:tag name="MH_ORDER" val="10"/>
</p:tagLst>
</file>

<file path=ppt/tags/tag15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80531235026"/>
  <p:tag name="MH_LIBRARY" val="GRAPHIC"/>
</p:tagLst>
</file>

<file path=ppt/tags/tag158.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PageTitle"/>
  <p:tag name="MH_ORDER" val="PageTitle"/>
</p:tagLst>
</file>

<file path=ppt/tags/tag159.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任意多边形 281"/>
</p:tagLst>
</file>

<file path=ppt/tags/tag160.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2"/>
</p:tagLst>
</file>

<file path=ppt/tags/tag161.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SubTitle"/>
  <p:tag name="MH_ORDER" val="1"/>
</p:tagLst>
</file>

<file path=ppt/tags/tag162.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3"/>
</p:tagLst>
</file>

<file path=ppt/tags/tag163.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Text"/>
  <p:tag name="MH_ORDER" val="1"/>
</p:tagLst>
</file>

<file path=ppt/tags/tag164.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4"/>
</p:tagLst>
</file>

<file path=ppt/tags/tag165.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5"/>
</p:tagLst>
</file>

<file path=ppt/tags/tag166.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SubTitle"/>
  <p:tag name="MH_ORDER" val="2"/>
</p:tagLst>
</file>

<file path=ppt/tags/tag167.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6"/>
</p:tagLst>
</file>

<file path=ppt/tags/tag168.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Text"/>
  <p:tag name="MH_ORDER" val="2"/>
</p:tagLst>
</file>

<file path=ppt/tags/tag169.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任意多边形 282"/>
</p:tagLst>
</file>

<file path=ppt/tags/tag170.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8"/>
</p:tagLst>
</file>

<file path=ppt/tags/tag171.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SubTitle"/>
  <p:tag name="MH_ORDER" val="3"/>
</p:tagLst>
</file>

<file path=ppt/tags/tag172.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9"/>
</p:tagLst>
</file>

<file path=ppt/tags/tag173.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Text"/>
  <p:tag name="MH_ORDER" val="3"/>
</p:tagLst>
</file>

<file path=ppt/tags/tag174.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0"/>
</p:tagLst>
</file>

<file path=ppt/tags/tag175.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1"/>
</p:tagLst>
</file>

<file path=ppt/tags/tag176.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SubTitle"/>
  <p:tag name="MH_ORDER" val="4"/>
</p:tagLst>
</file>

<file path=ppt/tags/tag177.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2"/>
</p:tagLst>
</file>

<file path=ppt/tags/tag178.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Text"/>
  <p:tag name="MH_ORDER" val="4"/>
</p:tagLst>
</file>

<file path=ppt/tags/tag179.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3"/>
</p:tagLst>
</file>

<file path=ppt/tags/tag18.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Freeform 11"/>
</p:tagLst>
</file>

<file path=ppt/tags/tag180.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4"/>
</p:tagLst>
</file>

<file path=ppt/tags/tag181.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SubTitle"/>
  <p:tag name="MH_ORDER" val="5"/>
</p:tagLst>
</file>

<file path=ppt/tags/tag182.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Other"/>
  <p:tag name="MH_ORDER" val="15"/>
</p:tagLst>
</file>

<file path=ppt/tags/tag183.xml><?xml version="1.0" encoding="utf-8"?>
<p:tagLst xmlns:a="http://schemas.openxmlformats.org/drawingml/2006/main" xmlns:r="http://schemas.openxmlformats.org/officeDocument/2006/relationships" xmlns:p="http://schemas.openxmlformats.org/presentationml/2006/main">
  <p:tag name="MH" val="20180531235026"/>
  <p:tag name="MH_LIBRARY" val="GRAPHIC"/>
  <p:tag name="MH_TYPE" val="Text"/>
  <p:tag name="MH_ORDER" val="5"/>
</p:tagLst>
</file>

<file path=ppt/tags/tag18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80531235350"/>
  <p:tag name="MH_LIBRARY" val="GRAPHIC"/>
</p:tagLst>
</file>

<file path=ppt/tags/tag185.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
</p:tagLst>
</file>

<file path=ppt/tags/tag186.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2"/>
</p:tagLst>
</file>

<file path=ppt/tags/tag187.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3"/>
</p:tagLst>
</file>

<file path=ppt/tags/tag188.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4"/>
</p:tagLst>
</file>

<file path=ppt/tags/tag189.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80531235743"/>
  <p:tag name="MH_LIBRARY" val="GRAPHIC"/>
  <p:tag name="MH_ORDER" val="Rectangle 12"/>
</p:tagLst>
</file>

<file path=ppt/tags/tag190.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6"/>
</p:tagLst>
</file>

<file path=ppt/tags/tag191.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7"/>
</p:tagLst>
</file>

<file path=ppt/tags/tag192.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8"/>
</p:tagLst>
</file>

<file path=ppt/tags/tag193.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9"/>
</p:tagLst>
</file>

<file path=ppt/tags/tag194.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0"/>
</p:tagLst>
</file>

<file path=ppt/tags/tag195.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1"/>
</p:tagLst>
</file>

<file path=ppt/tags/tag196.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2"/>
</p:tagLst>
</file>

<file path=ppt/tags/tag197.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3"/>
</p:tagLst>
</file>

<file path=ppt/tags/tag198.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Other"/>
  <p:tag name="MH_ORDER" val="14"/>
</p:tagLst>
</file>

<file path=ppt/tags/tag199.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AUTOCOLOR" val="TRUE"/>
  <p:tag name="MH_TYPE" val="CONTENTS"/>
  <p:tag name="ID" val="626777"/>
</p:tagLst>
</file>

<file path=ppt/tags/tag20.xml><?xml version="1.0" encoding="utf-8"?>
<p:tagLst xmlns:a="http://schemas.openxmlformats.org/drawingml/2006/main" xmlns:r="http://schemas.openxmlformats.org/officeDocument/2006/relationships" xmlns:p="http://schemas.openxmlformats.org/presentationml/2006/main">
  <p:tag name="MH" val="20180531235826"/>
  <p:tag name="MH_LIBRARY" val="GRAPHIC"/>
</p:tagLst>
</file>

<file path=ppt/tags/tag200.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SubTitle"/>
  <p:tag name="MH_ORDER" val="4"/>
</p:tagLst>
</file>

<file path=ppt/tags/tag201.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SubTitle"/>
  <p:tag name="MH_ORDER" val="1"/>
</p:tagLst>
</file>

<file path=ppt/tags/tag202.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SubTitle"/>
  <p:tag name="MH_ORDER" val="3"/>
</p:tagLst>
</file>

<file path=ppt/tags/tag203.xml><?xml version="1.0" encoding="utf-8"?>
<p:tagLst xmlns:a="http://schemas.openxmlformats.org/drawingml/2006/main" xmlns:r="http://schemas.openxmlformats.org/officeDocument/2006/relationships" xmlns:p="http://schemas.openxmlformats.org/presentationml/2006/main">
  <p:tag name="MH" val="20180531235350"/>
  <p:tag name="MH_LIBRARY" val="GRAPHIC"/>
  <p:tag name="MH_TYPE" val="PageTitle"/>
  <p:tag name="MH_ORDER" val="PageTitle"/>
</p:tagLst>
</file>

<file path=ppt/tags/tag204.xml><?xml version="1.0" encoding="utf-8"?>
<p:tagLst xmlns:a="http://schemas.openxmlformats.org/drawingml/2006/main" xmlns:r="http://schemas.openxmlformats.org/officeDocument/2006/relationships" xmlns:p="http://schemas.openxmlformats.org/presentationml/2006/main">
  <p:tag name="MH" val="20180601000230"/>
  <p:tag name="MH_LIBRARY" val="GRAPHIC"/>
</p:tagLst>
</file>

<file path=ppt/tags/tag205.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2"/>
</p:tagLst>
</file>

<file path=ppt/tags/tag206.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3"/>
</p:tagLst>
</file>

<file path=ppt/tags/tag207.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4"/>
</p:tagLst>
</file>

<file path=ppt/tags/tag208.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5"/>
</p:tagLst>
</file>

<file path=ppt/tags/tag209.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6"/>
</p:tagLst>
</file>

<file path=ppt/tags/tag21.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Rectangle 6"/>
</p:tagLst>
</file>

<file path=ppt/tags/tag210.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7"/>
</p:tagLst>
</file>

<file path=ppt/tags/tag211.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8"/>
</p:tagLst>
</file>

<file path=ppt/tags/tag212.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Right Triangle 9"/>
</p:tagLst>
</file>

<file path=ppt/tags/tag213.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Straight Connector 10"/>
</p:tagLst>
</file>

<file path=ppt/tags/tag214.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Straight Connector 11"/>
</p:tagLst>
</file>

<file path=ppt/tags/tag215.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Straight Connector 12"/>
</p:tagLst>
</file>

<file path=ppt/tags/tag216.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Straight Connector 13"/>
</p:tagLst>
</file>

<file path=ppt/tags/tag217.xml><?xml version="1.0" encoding="utf-8"?>
<p:tagLst xmlns:a="http://schemas.openxmlformats.org/drawingml/2006/main" xmlns:r="http://schemas.openxmlformats.org/officeDocument/2006/relationships" xmlns:p="http://schemas.openxmlformats.org/presentationml/2006/main">
  <p:tag name="MH" val="20180601000230"/>
  <p:tag name="MH_LIBRARY" val="GRAPHIC"/>
  <p:tag name="MH_ORDER" val="任意多边形 20"/>
</p:tagLst>
</file>

<file path=ppt/tags/tag22.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任意多边形 4"/>
</p:tagLst>
</file>

<file path=ppt/tags/tag23.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任意多边形 5"/>
</p:tagLst>
</file>

<file path=ppt/tags/tag24.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Freeform 11"/>
</p:tagLst>
</file>

<file path=ppt/tags/tag25.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Rectangle 12"/>
</p:tagLst>
</file>

<file path=ppt/tags/tag26.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任意多边形 15"/>
</p:tagLst>
</file>

<file path=ppt/tags/tag27.xml><?xml version="1.0" encoding="utf-8"?>
<p:tagLst xmlns:a="http://schemas.openxmlformats.org/drawingml/2006/main" xmlns:r="http://schemas.openxmlformats.org/officeDocument/2006/relationships" xmlns:p="http://schemas.openxmlformats.org/presentationml/2006/main">
  <p:tag name="MH" val="20180531235826"/>
  <p:tag name="MH_LIBRARY" val="GRAPHIC"/>
  <p:tag name="MH_ORDER" val="Freeform 6"/>
</p:tagLst>
</file>

<file path=ppt/tags/tag28.xml><?xml version="1.0" encoding="utf-8"?>
<p:tagLst xmlns:a="http://schemas.openxmlformats.org/drawingml/2006/main" xmlns:r="http://schemas.openxmlformats.org/officeDocument/2006/relationships" xmlns:p="http://schemas.openxmlformats.org/presentationml/2006/main">
  <p:tag name="ISLIDE.DIAGRAM" val="144ecbe1-b9da-4c0e-bae8-b00cb955d28f"/>
</p:tagLst>
</file>

<file path=ppt/tags/tag29.xml><?xml version="1.0" encoding="utf-8"?>
<p:tagLst xmlns:a="http://schemas.openxmlformats.org/drawingml/2006/main" xmlns:r="http://schemas.openxmlformats.org/officeDocument/2006/relationships" xmlns:p="http://schemas.openxmlformats.org/presentationml/2006/main">
  <p:tag name="ISLIDE.DIAGRAM" val="041067ae-78c3-4471-940d-7ac8c13a9a19"/>
</p:tagLst>
</file>

<file path=ppt/tags/tag3.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OTHERS"/>
  <p:tag name="ID" val="626777"/>
</p:tagLst>
</file>

<file path=ppt/tags/tag3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80531215142"/>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SubTitle"/>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6"/>
</p:tagLst>
</file>

<file path=ppt/tags/tag38.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OTHERS"/>
  <p:tag name="ID" val="626777"/>
</p:tagLst>
</file>

<file path=ppt/tags/tag40.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9"/>
</p:tagLst>
</file>

<file path=ppt/tags/tag41.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0"/>
</p:tagLst>
</file>

<file path=ppt/tags/tag42.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SubTitle"/>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1"/>
</p:tagLst>
</file>

<file path=ppt/tags/tag44.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2"/>
</p:tagLst>
</file>

<file path=ppt/tags/tag45.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3"/>
</p:tagLst>
</file>

<file path=ppt/tags/tag46.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4"/>
</p:tagLst>
</file>

<file path=ppt/tags/tag47.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5"/>
</p:tagLst>
</file>

<file path=ppt/tags/tag48.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6"/>
</p:tagLst>
</file>

<file path=ppt/tags/tag5.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OTHERS"/>
  <p:tag name="ID" val="626777"/>
</p:tagLst>
</file>

<file path=ppt/tags/tag50.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7"/>
</p:tagLst>
</file>

<file path=ppt/tags/tag51.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8"/>
</p:tagLst>
</file>

<file path=ppt/tags/tag52.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19"/>
</p:tagLst>
</file>

<file path=ppt/tags/tag53.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Other"/>
  <p:tag name="MH_ORDER" val="20"/>
</p:tagLst>
</file>

<file path=ppt/tags/tag54.xml><?xml version="1.0" encoding="utf-8"?>
<p:tagLst xmlns:a="http://schemas.openxmlformats.org/drawingml/2006/main" xmlns:r="http://schemas.openxmlformats.org/officeDocument/2006/relationships" xmlns:p="http://schemas.openxmlformats.org/presentationml/2006/main">
  <p:tag name="MH" val="20180531215142"/>
  <p:tag name="MH_LIBRARY" val="GRAPHIC"/>
  <p:tag name="MH_TYPE" val="SubTitle"/>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BingLLB#"/>
  <p:tag name="MH_LAYOUT" val="SubTitle"/>
  <p:tag name="MH" val="20180531215536"/>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ENTRY"/>
  <p:tag name="ID" val="626777"/>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5"/>
</p:tagLst>
</file>

<file path=ppt/tags/tag61.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6"/>
</p:tagLst>
</file>

<file path=ppt/tags/tag62.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7"/>
</p:tagLst>
</file>

<file path=ppt/tags/tag63.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8"/>
</p:tagLst>
</file>

<file path=ppt/tags/tag64.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9"/>
</p:tagLst>
</file>

<file path=ppt/tags/tag65.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0"/>
</p:tagLst>
</file>

<file path=ppt/tags/tag66.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1"/>
</p:tagLst>
</file>

<file path=ppt/tags/tag67.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2"/>
</p:tagLst>
</file>

<file path=ppt/tags/tag68.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3"/>
</p:tagLst>
</file>

<file path=ppt/tags/tag69.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4"/>
</p:tagLst>
</file>

<file path=ppt/tags/tag7.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ENTRY"/>
  <p:tag name="ID" val="626777"/>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5"/>
</p:tagLst>
</file>

<file path=ppt/tags/tag71.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6"/>
</p:tagLst>
</file>

<file path=ppt/tags/tag72.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7"/>
</p:tagLst>
</file>

<file path=ppt/tags/tag73.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8"/>
</p:tagLst>
</file>

<file path=ppt/tags/tag74.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19"/>
</p:tagLst>
</file>

<file path=ppt/tags/tag75.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0"/>
</p:tagLst>
</file>

<file path=ppt/tags/tag76.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1"/>
</p:tagLst>
</file>

<file path=ppt/tags/tag77.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2"/>
</p:tagLst>
</file>

<file path=ppt/tags/tag78.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3"/>
</p:tagLst>
</file>

<file path=ppt/tags/tag79.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4"/>
</p:tagLst>
</file>

<file path=ppt/tags/tag8.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ENTRY"/>
  <p:tag name="ID" val="626777"/>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5"/>
</p:tagLst>
</file>

<file path=ppt/tags/tag81.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6"/>
</p:tagLst>
</file>

<file path=ppt/tags/tag82.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Other"/>
  <p:tag name="MH_ORDER" val="27"/>
</p:tagLst>
</file>

<file path=ppt/tags/tag83.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4"/>
</p:tagLst>
</file>

<file path=ppt/tags/tag86.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5"/>
</p:tagLst>
</file>

<file path=ppt/tags/tag87.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6"/>
</p:tagLst>
</file>

<file path=ppt/tags/tag88.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7"/>
</p:tagLst>
</file>

<file path=ppt/tags/tag89.xml><?xml version="1.0" encoding="utf-8"?>
<p:tagLst xmlns:a="http://schemas.openxmlformats.org/drawingml/2006/main" xmlns:r="http://schemas.openxmlformats.org/officeDocument/2006/relationships" xmlns:p="http://schemas.openxmlformats.org/presentationml/2006/main">
  <p:tag name="MH" val="20180531215536"/>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80601000014"/>
  <p:tag name="MH_LIBRARY" val="CONTENTS"/>
  <p:tag name="MH_TYPE" val="NUMBER"/>
  <p:tag name="ID" val="626777"/>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ISLIDE.DIAGRAM" val="fc3c00d5-ca98-4d9a-bbf1-3f152b32576c"/>
</p:tagLst>
</file>

<file path=ppt/tags/tag9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80531223947"/>
  <p:tag name="MH_LIBRARY" val="GRAPHIC"/>
</p:tagLst>
</file>

<file path=ppt/tags/tag92.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Other"/>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Other"/>
  <p:tag name="MH_ORDER" val="2"/>
</p:tagLst>
</file>

<file path=ppt/tags/tag94.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Other"/>
  <p:tag name="MH_ORDER" val="3"/>
</p:tagLst>
</file>

<file path=ppt/tags/tag95.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Other"/>
  <p:tag name="MH_ORDER" val="4"/>
</p:tagLst>
</file>

<file path=ppt/tags/tag96.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SubTitle"/>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Text"/>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Text"/>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80531223947"/>
  <p:tag name="MH_LIBRARY" val="GRAPHIC"/>
  <p:tag name="MH_TYPE" val="PageTitle"/>
  <p:tag name="MH_ORDER" val="PageTitle"/>
</p:tagLst>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xvhppb0b">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xvhppb0b">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0530A99PPBG">
  <a:themeElements>
    <a:clrScheme name="自定义 769">
      <a:dk1>
        <a:srgbClr val="47494B"/>
      </a:dk1>
      <a:lt1>
        <a:srgbClr val="FFFFFF"/>
      </a:lt1>
      <a:dk2>
        <a:srgbClr val="454749"/>
      </a:dk2>
      <a:lt2>
        <a:srgbClr val="FFFFFF"/>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蓝白</Template>
  <TotalTime>365</TotalTime>
  <Words>2768</Words>
  <Application>Microsoft Office PowerPoint</Application>
  <PresentationFormat>全屏显示(4:3)</PresentationFormat>
  <Paragraphs>462</Paragraphs>
  <Slides>45</Slides>
  <Notes>10</Notes>
  <HiddenSlides>0</HiddenSlides>
  <MMClips>0</MMClips>
  <ScaleCrop>false</ScaleCrop>
  <HeadingPairs>
    <vt:vector size="4" baseType="variant">
      <vt:variant>
        <vt:lpstr>主题</vt:lpstr>
      </vt:variant>
      <vt:variant>
        <vt:i4>3</vt:i4>
      </vt:variant>
      <vt:variant>
        <vt:lpstr>幻灯片标题</vt:lpstr>
      </vt:variant>
      <vt:variant>
        <vt:i4>45</vt:i4>
      </vt:variant>
    </vt:vector>
  </HeadingPairs>
  <TitlesOfParts>
    <vt:vector size="48" baseType="lpstr">
      <vt:lpstr>通用_蓝</vt:lpstr>
      <vt:lpstr>1_通用_蓝</vt:lpstr>
      <vt:lpstr>A000120140530A99PPBG</vt:lpstr>
      <vt:lpstr> 模块3 供应链链的设计与构建</vt:lpstr>
      <vt:lpstr>PowerPoint 演示文稿</vt:lpstr>
      <vt:lpstr>学习目标：</vt:lpstr>
      <vt:lpstr>学习目标：</vt:lpstr>
      <vt:lpstr>核心能力：</vt:lpstr>
      <vt:lpstr>PowerPoint 演示文稿</vt:lpstr>
      <vt:lpstr>单元1  供应链结构模型的识读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单元2  供应链的设计</vt:lpstr>
      <vt:lpstr>PowerPoint 演示文稿</vt:lpstr>
      <vt:lpstr>单元2  供应链的设计</vt:lpstr>
      <vt:lpstr>单元2  供应链的设计</vt:lpstr>
      <vt:lpstr>功能性产品与革新性产品的比较</vt:lpstr>
      <vt:lpstr>单元2  供应链的设计</vt:lpstr>
      <vt:lpstr>PowerPoint 演示文稿</vt:lpstr>
      <vt:lpstr>2）基产品生命周期的供应链设计</vt:lpstr>
      <vt:lpstr>3）推拉式供应链战略的选择</vt:lpstr>
      <vt:lpstr>PowerPoint 演示文稿</vt:lpstr>
      <vt:lpstr>PowerPoint 演示文稿</vt:lpstr>
      <vt:lpstr>推动与拉动供应链战略的选择</vt:lpstr>
      <vt:lpstr>推动与拉动供应链战略的选择</vt:lpstr>
      <vt:lpstr>推—拉组合战略的选择</vt:lpstr>
      <vt:lpstr>PowerPoint 演示文稿</vt:lpstr>
      <vt:lpstr>3.3.1供应链合作伙伴关系</vt:lpstr>
      <vt:lpstr>3.3.1供应链合作伙伴关系</vt:lpstr>
      <vt:lpstr>3）供应链合作伙伴关系与传统企业间关系的比较</vt:lpstr>
      <vt:lpstr>3.3.2供应链合作关系的建立与形成</vt:lpstr>
      <vt:lpstr>2）建立供应链合作关系的步骤</vt:lpstr>
      <vt:lpstr>3）建立供应链合作关系的制约因素</vt:lpstr>
      <vt:lpstr>3.3.3供应链上供应商的选择</vt:lpstr>
      <vt:lpstr>（2）综合评价指标体系的一般结构</vt:lpstr>
      <vt:lpstr>2）选择的方法</vt:lpstr>
      <vt:lpstr>3）选择的步骤</vt:lpstr>
      <vt:lpstr>3.3.4供应链上的客户关系管理</vt:lpstr>
      <vt:lpstr>3.3.4供应链上的客户关系管理</vt:lpstr>
      <vt:lpstr>3.3.4供应链上的客户关系管理</vt:lpstr>
      <vt:lpstr>3）供应链上客户关系管理的基本原则</vt:lpstr>
      <vt:lpstr>4）供应链上客户关系管理的策略</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123</cp:revision>
  <dcterms:created xsi:type="dcterms:W3CDTF">2018-05-08T08:08:07Z</dcterms:created>
  <dcterms:modified xsi:type="dcterms:W3CDTF">2020-02-29T03:57:54Z</dcterms:modified>
</cp:coreProperties>
</file>