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  <p:sldMasterId id="2147483792" r:id="rId2"/>
    <p:sldMasterId id="2147483828" r:id="rId3"/>
  </p:sldMasterIdLst>
  <p:sldIdLst>
    <p:sldId id="256" r:id="rId4"/>
    <p:sldId id="257" r:id="rId5"/>
    <p:sldId id="258" r:id="rId6"/>
    <p:sldId id="274" r:id="rId7"/>
    <p:sldId id="275" r:id="rId8"/>
    <p:sldId id="276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273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16D333-D126-4A53-B71C-C5F555B5F0F2}" type="datetimeFigureOut">
              <a:rPr lang="zh-CN" altLang="en-US" smtClean="0"/>
              <a:t>2020/2/29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F57D0A-A040-46CB-B2E7-3DC0F7A5DD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13213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16D333-D126-4A53-B71C-C5F555B5F0F2}" type="datetimeFigureOut">
              <a:rPr lang="zh-CN" altLang="en-US" smtClean="0"/>
              <a:t>2020/2/29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F57D0A-A040-46CB-B2E7-3DC0F7A5DD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699623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11138"/>
            <a:ext cx="2057400" cy="5915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11138"/>
            <a:ext cx="6019800" cy="5915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16D333-D126-4A53-B71C-C5F555B5F0F2}" type="datetimeFigureOut">
              <a:rPr lang="zh-CN" altLang="en-US" smtClean="0"/>
              <a:t>2020/2/29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F57D0A-A040-46CB-B2E7-3DC0F7A5DD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367052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14D6DB0-328A-4A30-ADDE-6FB8066F5C6F}" type="datetimeFigureOut">
              <a:rPr lang="en-US"/>
              <a:pPr/>
              <a:t>2/29/2020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2EA648-47C4-42B3-8F79-98B7BA2EEE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518628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D5D63D-4EF4-493C-851A-CB31B59F9C86}" type="datetimeFigureOut">
              <a:rPr lang="en-US"/>
              <a:pPr/>
              <a:t>2/29/2020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1170CB-D1E4-4D5C-90E7-AF8F42DFD76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683463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1823EA8-D1CE-41D8-854A-8CC389980FAD}" type="datetimeFigureOut">
              <a:rPr lang="en-US"/>
              <a:pPr/>
              <a:t>2/29/2020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918C56-BF83-4C6D-B947-D4D710C22BA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85654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B4D700-D7B8-41D1-819F-3E89D3E2CBB7}" type="datetimeFigureOut">
              <a:rPr lang="en-US"/>
              <a:pPr/>
              <a:t>2/29/2020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61EC39-F545-419B-8665-D03CFD441E4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138253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794ED89-7B20-4304-97A0-33002BE49D7E}" type="datetimeFigureOut">
              <a:rPr lang="en-US"/>
              <a:pPr/>
              <a:t>2/29/2020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C87F95-FD80-48A1-8E75-216400550B2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588512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FA5F5B-3298-4BAA-86E6-0C3C4ECEF887}" type="datetimeFigureOut">
              <a:rPr lang="en-US"/>
              <a:pPr/>
              <a:t>2/29/2020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120357-DEC1-4ED6-87A7-B8A2FDF1A2B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084580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DD8844-EB09-4950-AA6E-5EA9EDE15A37}" type="datetimeFigureOut">
              <a:rPr lang="en-US"/>
              <a:pPr/>
              <a:t>2/29/2020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7C8BBE-8D68-47C9-BC3A-15B6EBA2322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092622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147EAA-6236-4950-BC4D-74E2F27896C7}" type="datetimeFigureOut">
              <a:rPr lang="en-US"/>
              <a:pPr/>
              <a:t>2/29/2020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79144F-44F2-4C8F-90BF-0E570652778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484795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16D333-D126-4A53-B71C-C5F555B5F0F2}" type="datetimeFigureOut">
              <a:rPr lang="zh-CN" altLang="en-US" smtClean="0"/>
              <a:t>2020/2/29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F57D0A-A040-46CB-B2E7-3DC0F7A5DD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659450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906FD94-7EBF-4301-9713-AF379B7F528D}" type="datetimeFigureOut">
              <a:rPr lang="en-US"/>
              <a:pPr/>
              <a:t>2/29/2020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8E8CA1-3A26-4D8F-A315-9C604DEBF42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984397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E697A24-739F-44B4-A647-B606D3B2C784}" type="datetimeFigureOut">
              <a:rPr lang="en-US"/>
              <a:pPr/>
              <a:t>2/29/2020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B7E4B8-F4F9-4FAD-B208-06204D120D1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152426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11138"/>
            <a:ext cx="2057400" cy="5915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11138"/>
            <a:ext cx="6019800" cy="5915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12ABF3B-00A0-4347-9061-11B806B082F7}" type="datetimeFigureOut">
              <a:rPr lang="en-US"/>
              <a:pPr/>
              <a:t>2/29/2020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BE38C3-BC4B-45A9-9186-A8DD6A35677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578676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14D6DB0-328A-4A30-ADDE-6FB8066F5C6F}" type="datetimeFigureOut">
              <a:rPr lang="en-US" smtClean="0"/>
              <a:pPr/>
              <a:t>2/29/2020</a:t>
            </a:fld>
            <a:endParaRPr 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B2EA648-47C4-42B3-8F79-98B7BA2EEE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D5D63D-4EF4-493C-851A-CB31B59F9C86}" type="datetimeFigureOut">
              <a:rPr lang="en-US" smtClean="0"/>
              <a:pPr/>
              <a:t>2/29/2020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1170CB-D1E4-4D5C-90E7-AF8F42DFD76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823EA8-D1CE-41D8-854A-8CC389980FAD}" type="datetimeFigureOut">
              <a:rPr lang="en-US" smtClean="0"/>
              <a:pPr/>
              <a:t>2/29/2020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E918C56-BF83-4C6D-B947-D4D710C22B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B4D700-D7B8-41D1-819F-3E89D3E2CBB7}" type="datetimeFigureOut">
              <a:rPr lang="en-US" smtClean="0"/>
              <a:pPr/>
              <a:t>2/29/2020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61EC39-F545-419B-8665-D03CFD441E4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94ED89-7B20-4304-97A0-33002BE49D7E}" type="datetimeFigureOut">
              <a:rPr lang="en-US" smtClean="0"/>
              <a:pPr/>
              <a:t>2/29/2020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C87F95-FD80-48A1-8E75-216400550B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FA5F5B-3298-4BAA-86E6-0C3C4ECEF887}" type="datetimeFigureOut">
              <a:rPr lang="en-US" smtClean="0"/>
              <a:pPr/>
              <a:t>2/29/2020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120357-DEC1-4ED6-87A7-B8A2FDF1A2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FDD8844-EB09-4950-AA6E-5EA9EDE15A37}" type="datetimeFigureOut">
              <a:rPr lang="en-US" smtClean="0"/>
              <a:pPr/>
              <a:t>2/29/2020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7C8BBE-8D68-47C9-BC3A-15B6EBA232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16D333-D126-4A53-B71C-C5F555B5F0F2}" type="datetimeFigureOut">
              <a:rPr lang="zh-CN" altLang="en-US" smtClean="0"/>
              <a:t>2020/2/29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F57D0A-A040-46CB-B2E7-3DC0F7A5DD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636811"/>
      </p:ext>
    </p:extLst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7F147EAA-6236-4950-BC4D-74E2F27896C7}" type="datetimeFigureOut">
              <a:rPr lang="en-US" smtClean="0"/>
              <a:pPr/>
              <a:t>2/29/2020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879144F-44F2-4C8F-90BF-0E57065277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906FD94-7EBF-4301-9713-AF379B7F528D}" type="datetimeFigureOut">
              <a:rPr lang="en-US" smtClean="0"/>
              <a:pPr/>
              <a:t>2/29/2020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68E8CA1-3A26-4D8F-A315-9C604DEBF4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7A24-739F-44B4-A647-B606D3B2C784}" type="datetimeFigureOut">
              <a:rPr lang="en-US" smtClean="0"/>
              <a:pPr/>
              <a:t>2/29/2020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B7E4B8-F4F9-4FAD-B208-06204D120D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2ABF3B-00A0-4347-9061-11B806B082F7}" type="datetimeFigureOut">
              <a:rPr lang="en-US" smtClean="0"/>
              <a:pPr/>
              <a:t>2/29/2020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BE38C3-BC4B-45A9-9186-A8DD6A3567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16D333-D126-4A53-B71C-C5F555B5F0F2}" type="datetimeFigureOut">
              <a:rPr lang="zh-CN" altLang="en-US" smtClean="0"/>
              <a:t>2020/2/29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F57D0A-A040-46CB-B2E7-3DC0F7A5DD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931103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16D333-D126-4A53-B71C-C5F555B5F0F2}" type="datetimeFigureOut">
              <a:rPr lang="zh-CN" altLang="en-US" smtClean="0"/>
              <a:t>2020/2/29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F57D0A-A040-46CB-B2E7-3DC0F7A5DD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000400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16D333-D126-4A53-B71C-C5F555B5F0F2}" type="datetimeFigureOut">
              <a:rPr lang="zh-CN" altLang="en-US" smtClean="0"/>
              <a:t>2020/2/29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F57D0A-A040-46CB-B2E7-3DC0F7A5DD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158684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16D333-D126-4A53-B71C-C5F555B5F0F2}" type="datetimeFigureOut">
              <a:rPr lang="zh-CN" altLang="en-US" smtClean="0"/>
              <a:t>2020/2/29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F57D0A-A040-46CB-B2E7-3DC0F7A5DD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923264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16D333-D126-4A53-B71C-C5F555B5F0F2}" type="datetimeFigureOut">
              <a:rPr lang="zh-CN" altLang="en-US" smtClean="0"/>
              <a:t>2020/2/29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F57D0A-A040-46CB-B2E7-3DC0F7A5DD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078213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16D333-D126-4A53-B71C-C5F555B5F0F2}" type="datetimeFigureOut">
              <a:rPr lang="zh-CN" altLang="en-US" smtClean="0"/>
              <a:t>2020/2/29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F57D0A-A040-46CB-B2E7-3DC0F7A5DD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023316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-20638"/>
            <a:ext cx="9144000" cy="1438276"/>
          </a:xfrm>
          <a:prstGeom prst="rect">
            <a:avLst/>
          </a:prstGeom>
          <a:solidFill>
            <a:srgbClr val="243AA8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15875" y="6742113"/>
            <a:ext cx="9128125" cy="115887"/>
          </a:xfrm>
          <a:prstGeom prst="rect">
            <a:avLst/>
          </a:prstGeom>
          <a:solidFill>
            <a:srgbClr val="C1C1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7200" rIns="36000" bIns="1800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endParaRPr lang="en-US" sz="100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15875" y="-9525"/>
            <a:ext cx="9144000" cy="109538"/>
          </a:xfrm>
          <a:prstGeom prst="rect">
            <a:avLst/>
          </a:prstGeom>
          <a:solidFill>
            <a:srgbClr val="C1C1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7200" rIns="36000" bIns="1800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endParaRPr lang="en-US" sz="10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111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fld id="{BD16D333-D126-4A53-B71C-C5F555B5F0F2}" type="datetimeFigureOut">
              <a:rPr lang="zh-CN" altLang="en-US" smtClean="0"/>
              <a:t>2020/2/29</a:t>
            </a:fld>
            <a:endParaRPr lang="zh-CN" altLang="en-US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endParaRPr lang="zh-CN" altLang="en-US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fld id="{70F57D0A-A040-46CB-B2E7-3DC0F7A5DD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49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49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49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49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49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49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49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49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111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fld id="{41524323-78DB-44A3-8122-DE4690A12FC4}" type="datetimeFigureOut">
              <a:rPr lang="en-US"/>
              <a:pPr/>
              <a:t>2/29/2020</a:t>
            </a:fld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fld id="{688AC0C4-AAF1-4555-AF47-B442D1A2C18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49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49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49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49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49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49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49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49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D16D333-D126-4A53-B71C-C5F555B5F0F2}" type="datetimeFigureOut">
              <a:rPr lang="zh-CN" altLang="en-US" smtClean="0"/>
              <a:t>2020/2/29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0F57D0A-A040-46CB-B2E7-3DC0F7A5DD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iki.mbalib.com/wiki/%E7%BB%84%E7%BB%87%E6%9C%BA%E6%9E%84" TargetMode="External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iki.mbalib.com/wiki/%E7%AE%A1%E7%90%86%E6%96%B9%E6%B3%95" TargetMode="External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7772400" cy="1829761"/>
          </a:xfrm>
        </p:spPr>
        <p:txBody>
          <a:bodyPr>
            <a:normAutofit/>
          </a:bodyPr>
          <a:lstStyle/>
          <a:p>
            <a:pPr algn="ctr"/>
            <a:r>
              <a:rPr lang="zh-CN" altLang="en-US" sz="5400" smtClean="0">
                <a:effectLst/>
                <a:latin typeface="+mj-ea"/>
              </a:rPr>
              <a:t> 模块</a:t>
            </a:r>
            <a:r>
              <a:rPr lang="en-US" altLang="zh-CN" sz="5400" dirty="0">
                <a:effectLst/>
                <a:latin typeface="+mj-ea"/>
              </a:rPr>
              <a:t>2</a:t>
            </a:r>
            <a:r>
              <a:rPr lang="en-US" altLang="zh-CN" sz="5400" dirty="0" smtClean="0">
                <a:effectLst/>
                <a:latin typeface="+mj-ea"/>
              </a:rPr>
              <a:t>  </a:t>
            </a:r>
            <a:r>
              <a:rPr lang="zh-CN" altLang="en-US" sz="5400" dirty="0" smtClean="0">
                <a:effectLst/>
                <a:latin typeface="+mj-ea"/>
              </a:rPr>
              <a:t>供应链管理</a:t>
            </a:r>
            <a:r>
              <a:rPr lang="zh-CN" altLang="en-US" sz="5400" dirty="0">
                <a:effectLst/>
                <a:latin typeface="+mj-ea"/>
              </a:rPr>
              <a:t>方法</a:t>
            </a:r>
          </a:p>
        </p:txBody>
      </p:sp>
    </p:spTree>
    <p:extLst>
      <p:ext uri="{BB962C8B-B14F-4D97-AF65-F5344CB8AC3E}">
        <p14:creationId xmlns:p14="http://schemas.microsoft.com/office/powerpoint/2010/main" val="1634414647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80151" y="9128"/>
            <a:ext cx="8136904" cy="1008112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2</a:t>
            </a:r>
            <a:r>
              <a:rPr lang="zh-CN" altLang="zh-CN" sz="3200" dirty="0"/>
              <a:t>）有效客户响应（</a:t>
            </a:r>
            <a:r>
              <a:rPr lang="en-US" altLang="zh-CN" sz="3200" dirty="0"/>
              <a:t>ECR</a:t>
            </a:r>
            <a:r>
              <a:rPr lang="zh-CN" altLang="zh-CN" sz="3200" dirty="0"/>
              <a:t>）的战略</a:t>
            </a:r>
            <a:r>
              <a:rPr lang="zh-CN" altLang="zh-CN" sz="3200" dirty="0" smtClean="0"/>
              <a:t>内容</a:t>
            </a:r>
            <a:endParaRPr lang="zh-CN" altLang="zh-CN" sz="3200" dirty="0">
              <a:latin typeface="+mn-ea"/>
            </a:endParaRP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3" name="Rectangle 3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76176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pSp>
        <p:nvGrpSpPr>
          <p:cNvPr id="7" name="Group 1"/>
          <p:cNvGrpSpPr>
            <a:grpSpLocks/>
          </p:cNvGrpSpPr>
          <p:nvPr/>
        </p:nvGrpSpPr>
        <p:grpSpPr bwMode="auto">
          <a:xfrm>
            <a:off x="1043608" y="836713"/>
            <a:ext cx="7272807" cy="4608512"/>
            <a:chOff x="2835" y="3591"/>
            <a:chExt cx="6259" cy="4151"/>
          </a:xfrm>
        </p:grpSpPr>
        <p:sp>
          <p:nvSpPr>
            <p:cNvPr id="8" name="文本框 2"/>
            <p:cNvSpPr txBox="1">
              <a:spLocks noChangeArrowheads="1"/>
            </p:cNvSpPr>
            <p:nvPr/>
          </p:nvSpPr>
          <p:spPr bwMode="auto">
            <a:xfrm>
              <a:off x="5591" y="3591"/>
              <a:ext cx="732" cy="11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信息</a:t>
              </a:r>
              <a:endParaRPr kumimoji="0" 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grpSp>
          <p:nvGrpSpPr>
            <p:cNvPr id="9" name="Group 2"/>
            <p:cNvGrpSpPr>
              <a:grpSpLocks/>
            </p:cNvGrpSpPr>
            <p:nvPr/>
          </p:nvGrpSpPr>
          <p:grpSpPr bwMode="auto">
            <a:xfrm>
              <a:off x="2835" y="4008"/>
              <a:ext cx="6259" cy="3734"/>
              <a:chOff x="2835" y="4008"/>
              <a:chExt cx="6259" cy="3734"/>
            </a:xfrm>
          </p:grpSpPr>
          <p:sp>
            <p:nvSpPr>
              <p:cNvPr id="10" name="文本框 2"/>
              <p:cNvSpPr txBox="1">
                <a:spLocks noChangeArrowheads="1"/>
              </p:cNvSpPr>
              <p:nvPr/>
            </p:nvSpPr>
            <p:spPr bwMode="auto">
              <a:xfrm>
                <a:off x="5579" y="6627"/>
                <a:ext cx="732" cy="111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sz="2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产品</a:t>
                </a:r>
                <a:endParaRPr kumimoji="0" lang="zh-CN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grpSp>
            <p:nvGrpSpPr>
              <p:cNvPr id="11" name="Group 5"/>
              <p:cNvGrpSpPr>
                <a:grpSpLocks/>
              </p:cNvGrpSpPr>
              <p:nvPr/>
            </p:nvGrpSpPr>
            <p:grpSpPr bwMode="auto">
              <a:xfrm>
                <a:off x="2835" y="4178"/>
                <a:ext cx="6259" cy="3417"/>
                <a:chOff x="3058" y="3747"/>
                <a:chExt cx="6259" cy="3417"/>
              </a:xfrm>
            </p:grpSpPr>
            <p:grpSp>
              <p:nvGrpSpPr>
                <p:cNvPr id="14" name="Group 14"/>
                <p:cNvGrpSpPr>
                  <a:grpSpLocks/>
                </p:cNvGrpSpPr>
                <p:nvPr/>
              </p:nvGrpSpPr>
              <p:grpSpPr bwMode="auto">
                <a:xfrm>
                  <a:off x="3058" y="3747"/>
                  <a:ext cx="1035" cy="3417"/>
                  <a:chOff x="3058" y="3747"/>
                  <a:chExt cx="1035" cy="3417"/>
                </a:xfrm>
              </p:grpSpPr>
              <p:sp>
                <p:nvSpPr>
                  <p:cNvPr id="24" name="文本框 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086" y="3747"/>
                    <a:ext cx="1007" cy="1599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spAutoFit/>
                  </a:bodyPr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零售商</a:t>
                    </a:r>
                    <a:endParaRPr kumimoji="0" lang="zh-CN" sz="20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宋体" pitchFamily="2" charset="-122"/>
                      <a:cs typeface="宋体" pitchFamily="2" charset="-122"/>
                    </a:endParaRPr>
                  </a:p>
                </p:txBody>
              </p:sp>
              <p:sp>
                <p:nvSpPr>
                  <p:cNvPr id="25" name="文本框 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072" y="4956"/>
                    <a:ext cx="1007" cy="1599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spAutoFit/>
                  </a:bodyPr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零售商</a:t>
                    </a:r>
                    <a:endParaRPr kumimoji="0" lang="zh-CN" sz="20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宋体" pitchFamily="2" charset="-122"/>
                      <a:cs typeface="宋体" pitchFamily="2" charset="-122"/>
                    </a:endParaRPr>
                  </a:p>
                </p:txBody>
              </p:sp>
              <p:sp>
                <p:nvSpPr>
                  <p:cNvPr id="26" name="文本框 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084" y="4372"/>
                    <a:ext cx="1007" cy="1599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spAutoFit/>
                  </a:bodyPr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零售商</a:t>
                    </a:r>
                    <a:endParaRPr kumimoji="0" lang="zh-CN" sz="20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宋体" pitchFamily="2" charset="-122"/>
                      <a:cs typeface="宋体" pitchFamily="2" charset="-122"/>
                    </a:endParaRPr>
                  </a:p>
                </p:txBody>
              </p:sp>
              <p:sp>
                <p:nvSpPr>
                  <p:cNvPr id="27" name="文本框 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058" y="5565"/>
                    <a:ext cx="1007" cy="1599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spAutoFit/>
                  </a:bodyPr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零售商</a:t>
                    </a:r>
                    <a:endParaRPr kumimoji="0" lang="zh-CN" sz="20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宋体" pitchFamily="2" charset="-122"/>
                      <a:cs typeface="宋体" pitchFamily="2" charset="-122"/>
                    </a:endParaRPr>
                  </a:p>
                </p:txBody>
              </p:sp>
            </p:grpSp>
            <p:grpSp>
              <p:nvGrpSpPr>
                <p:cNvPr id="15" name="Group 7"/>
                <p:cNvGrpSpPr>
                  <a:grpSpLocks/>
                </p:cNvGrpSpPr>
                <p:nvPr/>
              </p:nvGrpSpPr>
              <p:grpSpPr bwMode="auto">
                <a:xfrm>
                  <a:off x="4251" y="3747"/>
                  <a:ext cx="4297" cy="2289"/>
                  <a:chOff x="4251" y="3747"/>
                  <a:chExt cx="4297" cy="2289"/>
                </a:xfrm>
              </p:grpSpPr>
              <p:sp>
                <p:nvSpPr>
                  <p:cNvPr id="17" name="Rectangle 13"/>
                  <p:cNvSpPr>
                    <a:spLocks noChangeArrowheads="1"/>
                  </p:cNvSpPr>
                  <p:nvPr/>
                </p:nvSpPr>
                <p:spPr bwMode="auto">
                  <a:xfrm>
                    <a:off x="4251" y="3747"/>
                    <a:ext cx="4297" cy="2289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2000"/>
                  </a:p>
                </p:txBody>
              </p:sp>
              <p:grpSp>
                <p:nvGrpSpPr>
                  <p:cNvPr id="18" name="Group 8"/>
                  <p:cNvGrpSpPr>
                    <a:grpSpLocks/>
                  </p:cNvGrpSpPr>
                  <p:nvPr/>
                </p:nvGrpSpPr>
                <p:grpSpPr bwMode="auto">
                  <a:xfrm>
                    <a:off x="4400" y="4230"/>
                    <a:ext cx="4054" cy="1373"/>
                    <a:chOff x="4400" y="4422"/>
                    <a:chExt cx="4054" cy="1373"/>
                  </a:xfrm>
                </p:grpSpPr>
                <p:sp>
                  <p:nvSpPr>
                    <p:cNvPr id="19" name="AutoShape 1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400" y="4423"/>
                      <a:ext cx="968" cy="1360"/>
                    </a:xfrm>
                    <a:prstGeom prst="rightArrowCallout">
                      <a:avLst>
                        <a:gd name="adj1" fmla="val 35124"/>
                        <a:gd name="adj2" fmla="val 35124"/>
                        <a:gd name="adj3" fmla="val 16667"/>
                        <a:gd name="adj4" fmla="val 66667"/>
                      </a:avLst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有效的 新产品</a:t>
                      </a:r>
                      <a:endParaRPr kumimoji="0" 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宋体" pitchFamily="2" charset="-122"/>
                      </a:endParaRPr>
                    </a:p>
                  </p:txBody>
                </p:sp>
                <p:sp>
                  <p:nvSpPr>
                    <p:cNvPr id="20" name="AutoShape 1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441" y="4422"/>
                      <a:ext cx="968" cy="1373"/>
                    </a:xfrm>
                    <a:prstGeom prst="rightArrowCallout">
                      <a:avLst>
                        <a:gd name="adj1" fmla="val 35460"/>
                        <a:gd name="adj2" fmla="val 35460"/>
                        <a:gd name="adj3" fmla="val 16667"/>
                        <a:gd name="adj4" fmla="val 66667"/>
                      </a:avLst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有效的 促销活动</a:t>
                      </a:r>
                      <a:endParaRPr kumimoji="0" 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宋体" pitchFamily="2" charset="-122"/>
                      </a:endParaRPr>
                    </a:p>
                  </p:txBody>
                </p:sp>
                <p:sp>
                  <p:nvSpPr>
                    <p:cNvPr id="21" name="AutoShape 1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459" y="4422"/>
                      <a:ext cx="968" cy="1373"/>
                    </a:xfrm>
                    <a:prstGeom prst="rightArrowCallout">
                      <a:avLst>
                        <a:gd name="adj1" fmla="val 35460"/>
                        <a:gd name="adj2" fmla="val 35460"/>
                        <a:gd name="adj3" fmla="val 16667"/>
                        <a:gd name="adj4" fmla="val 66667"/>
                      </a:avLst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有效的 店铺空间</a:t>
                      </a:r>
                      <a:endParaRPr kumimoji="0" 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宋体" pitchFamily="2" charset="-122"/>
                      </a:endParaRPr>
                    </a:p>
                  </p:txBody>
                </p:sp>
                <p:sp>
                  <p:nvSpPr>
                    <p:cNvPr id="22" name="AutoShape 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7486" y="4422"/>
                      <a:ext cx="968" cy="1373"/>
                    </a:xfrm>
                    <a:prstGeom prst="rightArrowCallout">
                      <a:avLst>
                        <a:gd name="adj1" fmla="val 35460"/>
                        <a:gd name="adj2" fmla="val 35460"/>
                        <a:gd name="adj3" fmla="val 16667"/>
                        <a:gd name="adj4" fmla="val 66667"/>
                      </a:avLst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有效的 补货</a:t>
                      </a:r>
                      <a:endParaRPr kumimoji="0" 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宋体" pitchFamily="2" charset="-122"/>
                      </a:endParaRPr>
                    </a:p>
                  </p:txBody>
                </p:sp>
              </p:grpSp>
            </p:grpSp>
            <p:sp>
              <p:nvSpPr>
                <p:cNvPr id="16" name="Text Box 6"/>
                <p:cNvSpPr txBox="1">
                  <a:spLocks noChangeArrowheads="1"/>
                </p:cNvSpPr>
                <p:nvPr/>
              </p:nvSpPr>
              <p:spPr bwMode="auto">
                <a:xfrm>
                  <a:off x="8741" y="3747"/>
                  <a:ext cx="576" cy="2289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eaVert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sz="20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消费者</a:t>
                  </a:r>
                  <a:endParaRPr kumimoji="0" lang="zh-CN" sz="2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endParaRPr>
                </a:p>
              </p:txBody>
            </p:sp>
          </p:grpSp>
          <p:sp>
            <p:nvSpPr>
              <p:cNvPr id="12" name="AutoShape 4"/>
              <p:cNvSpPr>
                <a:spLocks noChangeShapeType="1"/>
              </p:cNvSpPr>
              <p:nvPr/>
            </p:nvSpPr>
            <p:spPr bwMode="auto">
              <a:xfrm>
                <a:off x="3613" y="4008"/>
                <a:ext cx="4989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13" name="AutoShape 3"/>
              <p:cNvSpPr>
                <a:spLocks noChangeShapeType="1"/>
              </p:cNvSpPr>
              <p:nvPr/>
            </p:nvSpPr>
            <p:spPr bwMode="auto">
              <a:xfrm>
                <a:off x="3630" y="6637"/>
                <a:ext cx="4989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</p:grpSp>
      </p:grpSp>
      <p:sp>
        <p:nvSpPr>
          <p:cNvPr id="28" name="Rectangle 33"/>
          <p:cNvSpPr>
            <a:spLocks noChangeArrowheads="1"/>
          </p:cNvSpPr>
          <p:nvPr/>
        </p:nvSpPr>
        <p:spPr bwMode="auto">
          <a:xfrm>
            <a:off x="4278958" y="5615740"/>
            <a:ext cx="255785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r>
              <a:rPr kumimoji="0" lang="en-US" altLang="zh-CN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ECR</a:t>
            </a:r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的四个核心过程</a:t>
            </a:r>
            <a:endParaRPr kumimoji="0" lang="zh-CN" altLang="en-US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1278872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80151" y="9128"/>
            <a:ext cx="8136904" cy="1008112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2</a:t>
            </a:r>
            <a:r>
              <a:rPr lang="zh-CN" altLang="zh-CN" sz="3200" dirty="0"/>
              <a:t>）有效客户响应（</a:t>
            </a:r>
            <a:r>
              <a:rPr lang="en-US" altLang="zh-CN" sz="3200" dirty="0"/>
              <a:t>ECR</a:t>
            </a:r>
            <a:r>
              <a:rPr lang="zh-CN" altLang="zh-CN" sz="3200" dirty="0"/>
              <a:t>）的战略</a:t>
            </a:r>
            <a:r>
              <a:rPr lang="zh-CN" altLang="zh-CN" sz="3200" dirty="0" smtClean="0"/>
              <a:t>内容</a:t>
            </a:r>
            <a:endParaRPr lang="zh-CN" altLang="zh-CN" sz="3200" dirty="0">
              <a:latin typeface="+mn-ea"/>
            </a:endParaRP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3" name="Rectangle 3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76176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0715713"/>
              </p:ext>
            </p:extLst>
          </p:nvPr>
        </p:nvGraphicFramePr>
        <p:xfrm>
          <a:off x="215516" y="1124744"/>
          <a:ext cx="8712968" cy="41888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92288"/>
                <a:gridCol w="6120680"/>
              </a:tblGrid>
              <a:tr h="366238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领域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目标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1001915">
                <a:tc>
                  <a:txBody>
                    <a:bodyPr/>
                    <a:lstStyle/>
                    <a:p>
                      <a:pPr indent="266700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有效的新产品导入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l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减少不成功引进；实现新产品的增值；使新产品的开发与引进活动的效率实现最大化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1098714">
                <a:tc>
                  <a:txBody>
                    <a:bodyPr/>
                    <a:lstStyle/>
                    <a:p>
                      <a:pPr indent="266700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有效的促销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提高贸易与消费者的整体系统效率；提高仓库、运输、政府机构以及制造商的效率；减少超前购买、供应商库存以及仓储开支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989518">
                <a:tc>
                  <a:txBody>
                    <a:bodyPr/>
                    <a:lstStyle/>
                    <a:p>
                      <a:pPr indent="266700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有效的店铺空间安排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l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增加每平方英尺的销售额，加快库存周转率；使仓储生产效率与存储空间优化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732476">
                <a:tc>
                  <a:txBody>
                    <a:bodyPr/>
                    <a:lstStyle/>
                    <a:p>
                      <a:pPr indent="266700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有效的补货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自动操作的零售与仓库指令，减少物流过程中的损失，减少供应商和销售商的总体库存；使时间与成本得到优化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851920" y="5589240"/>
            <a:ext cx="259558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ECR</a:t>
            </a:r>
            <a:r>
              <a:rPr kumimoji="0" lang="zh-CN" altLang="en-U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的核心策略与目标</a:t>
            </a:r>
            <a:endParaRPr kumimoji="0" lang="zh-CN" altLang="en-US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7541710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87524" y="492297"/>
            <a:ext cx="8136904" cy="1008112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3</a:t>
            </a:r>
            <a:r>
              <a:rPr lang="zh-CN" altLang="zh-CN" sz="3200" dirty="0"/>
              <a:t>）有效客户响应（</a:t>
            </a:r>
            <a:r>
              <a:rPr lang="en-US" altLang="zh-CN" sz="3200" dirty="0"/>
              <a:t>ECR</a:t>
            </a:r>
            <a:r>
              <a:rPr lang="zh-CN" altLang="zh-CN" sz="3200" dirty="0"/>
              <a:t>）的特征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3" name="Rectangle 3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76176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3568" y="2132856"/>
            <a:ext cx="73448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latin typeface="+mn-ea"/>
              </a:rPr>
              <a:t>（</a:t>
            </a:r>
            <a:r>
              <a:rPr lang="x-none" altLang="zh-CN" sz="2800" dirty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）管理意识的创新</a:t>
            </a:r>
          </a:p>
          <a:p>
            <a:r>
              <a:rPr lang="zh-CN" altLang="zh-CN" sz="2800" dirty="0" smtClean="0">
                <a:latin typeface="+mn-ea"/>
              </a:rPr>
              <a:t>（</a:t>
            </a:r>
            <a:r>
              <a:rPr lang="x-none" altLang="zh-CN" sz="2800" dirty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）供应链整体协调</a:t>
            </a:r>
          </a:p>
          <a:p>
            <a:r>
              <a:rPr lang="zh-CN" altLang="zh-CN" sz="2800" dirty="0" smtClean="0">
                <a:latin typeface="+mn-ea"/>
              </a:rPr>
              <a:t>（</a:t>
            </a:r>
            <a:r>
              <a:rPr lang="x-none" altLang="zh-CN" sz="2800" dirty="0">
                <a:latin typeface="+mn-ea"/>
              </a:rPr>
              <a:t>3</a:t>
            </a:r>
            <a:r>
              <a:rPr lang="zh-CN" altLang="zh-CN" sz="2800" dirty="0">
                <a:latin typeface="+mn-ea"/>
              </a:rPr>
              <a:t>）涉及范围广</a:t>
            </a:r>
          </a:p>
        </p:txBody>
      </p:sp>
    </p:spTree>
    <p:extLst>
      <p:ext uri="{BB962C8B-B14F-4D97-AF65-F5344CB8AC3E}">
        <p14:creationId xmlns:p14="http://schemas.microsoft.com/office/powerpoint/2010/main" val="3121472395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07504" y="116632"/>
            <a:ext cx="8136904" cy="1008112"/>
          </a:xfrm>
        </p:spPr>
        <p:txBody>
          <a:bodyPr>
            <a:normAutofit/>
          </a:bodyPr>
          <a:lstStyle/>
          <a:p>
            <a:r>
              <a:rPr lang="en-US" altLang="zh-CN" sz="3200" dirty="0">
                <a:latin typeface="+mn-ea"/>
              </a:rPr>
              <a:t>2.2.3</a:t>
            </a:r>
            <a:r>
              <a:rPr lang="zh-CN" altLang="zh-CN" sz="3200" dirty="0">
                <a:latin typeface="+mn-ea"/>
              </a:rPr>
              <a:t>有效客户响应（</a:t>
            </a:r>
            <a:r>
              <a:rPr lang="en-US" altLang="zh-CN" sz="3200" dirty="0">
                <a:latin typeface="+mn-ea"/>
              </a:rPr>
              <a:t>ECR</a:t>
            </a:r>
            <a:r>
              <a:rPr lang="zh-CN" altLang="zh-CN" sz="3200" dirty="0">
                <a:latin typeface="+mn-ea"/>
              </a:rPr>
              <a:t>）的实施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3" name="Rectangle 3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76176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4988" y="1124744"/>
            <a:ext cx="8893496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/>
              <a:t>2</a:t>
            </a:r>
            <a:r>
              <a:rPr lang="zh-CN" altLang="zh-CN" sz="2800" dirty="0"/>
              <a:t>）有效客户响应（</a:t>
            </a:r>
            <a:r>
              <a:rPr lang="en-US" altLang="zh-CN" sz="2800" dirty="0"/>
              <a:t>ECR</a:t>
            </a:r>
            <a:r>
              <a:rPr lang="zh-CN" altLang="zh-CN" sz="2800" dirty="0"/>
              <a:t>）的实施原则</a:t>
            </a:r>
          </a:p>
          <a:p>
            <a:r>
              <a:rPr lang="zh-CN" altLang="zh-CN" sz="2400" dirty="0" smtClean="0">
                <a:latin typeface="+mn-ea"/>
              </a:rPr>
              <a:t>第一</a:t>
            </a:r>
            <a:r>
              <a:rPr lang="zh-CN" altLang="zh-CN" sz="2400" dirty="0">
                <a:latin typeface="+mn-ea"/>
              </a:rPr>
              <a:t>，以较少的成本，不断致力于向食品杂货供应链客户提供产品性能更优、质量更好、花色品种更多、现货服务更好以及更加便利的服务。</a:t>
            </a:r>
          </a:p>
          <a:p>
            <a:r>
              <a:rPr lang="zh-CN" altLang="zh-CN" sz="2400" dirty="0">
                <a:latin typeface="+mn-ea"/>
              </a:rPr>
              <a:t>第二，</a:t>
            </a:r>
            <a:r>
              <a:rPr lang="en-US" altLang="zh-CN" sz="2400" dirty="0">
                <a:latin typeface="+mn-ea"/>
              </a:rPr>
              <a:t>ECR</a:t>
            </a:r>
            <a:r>
              <a:rPr lang="zh-CN" altLang="zh-CN" sz="2400" dirty="0">
                <a:latin typeface="+mn-ea"/>
              </a:rPr>
              <a:t>必须有相关的商业巨头的带动</a:t>
            </a:r>
            <a:r>
              <a:rPr lang="zh-CN" altLang="zh-CN" sz="2400" dirty="0" smtClean="0">
                <a:latin typeface="+mn-ea"/>
              </a:rPr>
              <a:t>。</a:t>
            </a:r>
            <a:endParaRPr lang="en-US" altLang="zh-CN" sz="2400" dirty="0" smtClean="0">
              <a:latin typeface="+mn-ea"/>
            </a:endParaRPr>
          </a:p>
          <a:p>
            <a:r>
              <a:rPr lang="zh-CN" altLang="zh-CN" sz="2400" dirty="0" smtClean="0">
                <a:latin typeface="+mn-ea"/>
              </a:rPr>
              <a:t>第三</a:t>
            </a:r>
            <a:r>
              <a:rPr lang="zh-CN" altLang="zh-CN" sz="2400" dirty="0">
                <a:latin typeface="+mn-ea"/>
              </a:rPr>
              <a:t>，必须利用准确、适时的信息以支持有效的市场、生产及后勤决策</a:t>
            </a:r>
            <a:r>
              <a:rPr lang="zh-CN" altLang="zh-CN" sz="2400" dirty="0" smtClean="0">
                <a:latin typeface="+mn-ea"/>
              </a:rPr>
              <a:t>。</a:t>
            </a:r>
            <a:endParaRPr lang="en-US" altLang="zh-CN" sz="2400" dirty="0" smtClean="0">
              <a:latin typeface="+mn-ea"/>
            </a:endParaRPr>
          </a:p>
          <a:p>
            <a:r>
              <a:rPr lang="zh-CN" altLang="zh-CN" sz="2400" dirty="0" smtClean="0">
                <a:latin typeface="+mn-ea"/>
              </a:rPr>
              <a:t>第四</a:t>
            </a:r>
            <a:r>
              <a:rPr lang="zh-CN" altLang="zh-CN" sz="2400" dirty="0">
                <a:latin typeface="+mn-ea"/>
              </a:rPr>
              <a:t>，产品必须随其不断增值的过程，从生产至包装，直至流动至最终客户的购物篮中，以确保客户能随时获得所需产品。</a:t>
            </a:r>
          </a:p>
          <a:p>
            <a:r>
              <a:rPr lang="zh-CN" altLang="zh-CN" sz="2400" dirty="0">
                <a:latin typeface="+mn-ea"/>
              </a:rPr>
              <a:t>第五，必须采用共同、一致的工作业绩考核和奖励机制，它着眼于系统整体的效益（即通过减少开支、降低库存以及更好的资产利用来创造更高的价值），明确地确定可能的收益（例如，增加收入和利润）并且公平地分配这些收益</a:t>
            </a:r>
            <a:r>
              <a:rPr lang="zh-CN" altLang="zh-CN" sz="2400" dirty="0" smtClean="0">
                <a:latin typeface="+mn-ea"/>
              </a:rPr>
              <a:t>。</a:t>
            </a:r>
            <a:endParaRPr lang="zh-CN" altLang="zh-CN" sz="2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56482122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07504" y="116632"/>
            <a:ext cx="8136904" cy="1008112"/>
          </a:xfrm>
        </p:spPr>
        <p:txBody>
          <a:bodyPr>
            <a:normAutofit/>
          </a:bodyPr>
          <a:lstStyle/>
          <a:p>
            <a:r>
              <a:rPr lang="en-US" altLang="zh-CN" sz="3200" dirty="0">
                <a:latin typeface="+mn-ea"/>
              </a:rPr>
              <a:t>2.2.3</a:t>
            </a:r>
            <a:r>
              <a:rPr lang="zh-CN" altLang="zh-CN" sz="3200" dirty="0">
                <a:latin typeface="+mn-ea"/>
              </a:rPr>
              <a:t>有效客户响应（</a:t>
            </a:r>
            <a:r>
              <a:rPr lang="en-US" altLang="zh-CN" sz="3200" dirty="0">
                <a:latin typeface="+mn-ea"/>
              </a:rPr>
              <a:t>ECR</a:t>
            </a:r>
            <a:r>
              <a:rPr lang="zh-CN" altLang="zh-CN" sz="3200" dirty="0">
                <a:latin typeface="+mn-ea"/>
              </a:rPr>
              <a:t>）的实施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3" name="Rectangle 3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76176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5252" y="829782"/>
            <a:ext cx="8893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/>
              <a:t>3</a:t>
            </a:r>
            <a:r>
              <a:rPr lang="zh-CN" altLang="zh-CN" sz="2800" dirty="0"/>
              <a:t>）有效客户响应（</a:t>
            </a:r>
            <a:r>
              <a:rPr lang="en-US" altLang="zh-CN" sz="2800" dirty="0"/>
              <a:t>ECR</a:t>
            </a:r>
            <a:r>
              <a:rPr lang="zh-CN" altLang="zh-CN" sz="2800" dirty="0"/>
              <a:t>）的实施</a:t>
            </a:r>
            <a:r>
              <a:rPr lang="zh-CN" altLang="zh-CN" sz="2800" dirty="0" smtClean="0"/>
              <a:t>步骤</a:t>
            </a:r>
            <a:endParaRPr lang="zh-CN" altLang="zh-CN" sz="2800" dirty="0"/>
          </a:p>
        </p:txBody>
      </p:sp>
      <p:pic>
        <p:nvPicPr>
          <p:cNvPr id="6146" name="Picture 2" descr="faq-ph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1810" y="1310153"/>
            <a:ext cx="4824536" cy="5547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8257819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07504" y="116632"/>
            <a:ext cx="8136904" cy="1008112"/>
          </a:xfrm>
        </p:spPr>
        <p:txBody>
          <a:bodyPr>
            <a:normAutofit/>
          </a:bodyPr>
          <a:lstStyle/>
          <a:p>
            <a:r>
              <a:rPr lang="en-US" altLang="zh-CN" sz="3200" dirty="0">
                <a:latin typeface="+mn-ea"/>
              </a:rPr>
              <a:t>2.2.3</a:t>
            </a:r>
            <a:r>
              <a:rPr lang="zh-CN" altLang="zh-CN" sz="3200" dirty="0">
                <a:latin typeface="+mn-ea"/>
              </a:rPr>
              <a:t>有效客户响应（</a:t>
            </a:r>
            <a:r>
              <a:rPr lang="en-US" altLang="zh-CN" sz="3200" dirty="0">
                <a:latin typeface="+mn-ea"/>
              </a:rPr>
              <a:t>ECR</a:t>
            </a:r>
            <a:r>
              <a:rPr lang="zh-CN" altLang="zh-CN" sz="3200" dirty="0">
                <a:latin typeface="+mn-ea"/>
              </a:rPr>
              <a:t>）的实施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3" name="Rectangle 3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76176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5252" y="1196752"/>
            <a:ext cx="8893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/>
              <a:t>4</a:t>
            </a:r>
            <a:r>
              <a:rPr lang="zh-CN" altLang="zh-CN" sz="2800" dirty="0"/>
              <a:t>）有效客户响应（</a:t>
            </a:r>
            <a:r>
              <a:rPr lang="en-US" altLang="zh-CN" sz="2800" dirty="0"/>
              <a:t>ECR</a:t>
            </a:r>
            <a:r>
              <a:rPr lang="zh-CN" altLang="zh-CN" sz="2800" dirty="0"/>
              <a:t>）实施过程中应注意的问题</a:t>
            </a:r>
          </a:p>
        </p:txBody>
      </p:sp>
      <p:sp>
        <p:nvSpPr>
          <p:cNvPr id="4" name="矩形 3"/>
          <p:cNvSpPr/>
          <p:nvPr/>
        </p:nvSpPr>
        <p:spPr>
          <a:xfrm>
            <a:off x="1043608" y="2413571"/>
            <a:ext cx="67327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 smtClean="0">
                <a:latin typeface="+mn-ea"/>
              </a:rPr>
              <a:t>（</a:t>
            </a:r>
            <a:r>
              <a:rPr lang="en-US" altLang="zh-CN" sz="2800" dirty="0" smtClean="0">
                <a:latin typeface="+mn-ea"/>
              </a:rPr>
              <a:t>1</a:t>
            </a:r>
            <a:r>
              <a:rPr lang="zh-CN" altLang="en-US" sz="2800" dirty="0" smtClean="0">
                <a:latin typeface="+mn-ea"/>
              </a:rPr>
              <a:t>）</a:t>
            </a:r>
            <a:r>
              <a:rPr lang="zh-CN" altLang="zh-CN" sz="2800" dirty="0" smtClean="0">
                <a:latin typeface="+mn-ea"/>
              </a:rPr>
              <a:t>高层</a:t>
            </a:r>
            <a:r>
              <a:rPr lang="zh-CN" altLang="zh-CN" sz="2800" dirty="0">
                <a:latin typeface="+mn-ea"/>
              </a:rPr>
              <a:t>决策者的作用至关重要</a:t>
            </a:r>
          </a:p>
          <a:p>
            <a:pPr lvl="0"/>
            <a:r>
              <a:rPr lang="zh-CN" altLang="en-US" sz="2800" dirty="0" smtClean="0">
                <a:latin typeface="+mn-ea"/>
              </a:rPr>
              <a:t>（</a:t>
            </a:r>
            <a:r>
              <a:rPr lang="en-US" altLang="zh-CN" sz="2800" dirty="0" smtClean="0">
                <a:latin typeface="+mn-ea"/>
              </a:rPr>
              <a:t>2</a:t>
            </a:r>
            <a:r>
              <a:rPr lang="zh-CN" altLang="en-US" sz="2800" dirty="0" smtClean="0">
                <a:latin typeface="+mn-ea"/>
              </a:rPr>
              <a:t>）</a:t>
            </a:r>
            <a:r>
              <a:rPr lang="zh-CN" altLang="zh-CN" sz="2800" dirty="0" smtClean="0">
                <a:latin typeface="+mn-ea"/>
              </a:rPr>
              <a:t>正确</a:t>
            </a:r>
            <a:r>
              <a:rPr lang="zh-CN" altLang="zh-CN" sz="2800" dirty="0">
                <a:latin typeface="+mn-ea"/>
              </a:rPr>
              <a:t>地把握顾客的价值和需求</a:t>
            </a:r>
          </a:p>
          <a:p>
            <a:pPr lvl="0"/>
            <a:r>
              <a:rPr lang="zh-CN" altLang="en-US" sz="2800" dirty="0" smtClean="0">
                <a:latin typeface="+mn-ea"/>
              </a:rPr>
              <a:t>（</a:t>
            </a:r>
            <a:r>
              <a:rPr lang="en-US" altLang="zh-CN" sz="2800" dirty="0" smtClean="0">
                <a:latin typeface="+mn-ea"/>
              </a:rPr>
              <a:t>3</a:t>
            </a:r>
            <a:r>
              <a:rPr lang="zh-CN" altLang="en-US" sz="2800" dirty="0" smtClean="0">
                <a:latin typeface="+mn-ea"/>
              </a:rPr>
              <a:t>）</a:t>
            </a:r>
            <a:r>
              <a:rPr lang="zh-CN" altLang="zh-CN" sz="2800" dirty="0" smtClean="0">
                <a:latin typeface="+mn-ea"/>
              </a:rPr>
              <a:t>制定</a:t>
            </a:r>
            <a:r>
              <a:rPr lang="zh-CN" altLang="zh-CN" sz="2800" dirty="0">
                <a:latin typeface="+mn-ea"/>
              </a:rPr>
              <a:t>明确的目标和标准</a:t>
            </a:r>
          </a:p>
          <a:p>
            <a:pPr lvl="0"/>
            <a:r>
              <a:rPr lang="zh-CN" altLang="en-US" sz="2800" dirty="0" smtClean="0">
                <a:latin typeface="+mn-ea"/>
              </a:rPr>
              <a:t>（</a:t>
            </a:r>
            <a:r>
              <a:rPr lang="en-US" altLang="zh-CN" sz="2800" dirty="0" smtClean="0">
                <a:latin typeface="+mn-ea"/>
              </a:rPr>
              <a:t>4</a:t>
            </a:r>
            <a:r>
              <a:rPr lang="zh-CN" altLang="en-US" sz="2800" dirty="0" smtClean="0">
                <a:latin typeface="+mn-ea"/>
              </a:rPr>
              <a:t>）</a:t>
            </a:r>
            <a:r>
              <a:rPr lang="zh-CN" altLang="zh-CN" sz="2800" dirty="0" smtClean="0">
                <a:latin typeface="+mn-ea"/>
              </a:rPr>
              <a:t>积极</a:t>
            </a:r>
            <a:r>
              <a:rPr lang="zh-CN" altLang="zh-CN" sz="2800" dirty="0">
                <a:latin typeface="+mn-ea"/>
              </a:rPr>
              <a:t>改革</a:t>
            </a:r>
            <a:r>
              <a:rPr lang="en-US" altLang="zh-CN" sz="2800" dirty="0" err="1">
                <a:latin typeface="+mn-ea"/>
                <a:hlinkClick r:id="rId2" tooltip="组织机构"/>
              </a:rPr>
              <a:t>组织机构</a:t>
            </a:r>
            <a:endParaRPr lang="zh-CN" altLang="zh-CN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64573516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0" y="461067"/>
            <a:ext cx="8136904" cy="1008112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zh-CN" altLang="en-US" sz="3200" dirty="0" smtClean="0"/>
              <a:t>项目</a:t>
            </a:r>
            <a:r>
              <a:rPr lang="en-US" altLang="zh-CN" sz="3200" dirty="0" smtClean="0"/>
              <a:t>3  QR</a:t>
            </a:r>
            <a:r>
              <a:rPr lang="zh-CN" altLang="zh-CN" sz="3200" dirty="0"/>
              <a:t>与</a:t>
            </a:r>
            <a:r>
              <a:rPr lang="en-US" altLang="zh-CN" sz="3200" dirty="0"/>
              <a:t>ECR</a:t>
            </a:r>
            <a:r>
              <a:rPr lang="zh-CN" altLang="zh-CN" sz="3200" dirty="0"/>
              <a:t>的比较</a:t>
            </a:r>
            <a:endParaRPr lang="zh-CN" altLang="zh-CN" sz="3200" dirty="0">
              <a:latin typeface="+mn-ea"/>
            </a:endParaRPr>
          </a:p>
        </p:txBody>
      </p:sp>
      <p:sp>
        <p:nvSpPr>
          <p:cNvPr id="23" name="Rectangle 3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99592" y="1916833"/>
            <a:ext cx="687676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</a:rPr>
              <a:t>2.3.1 QR</a:t>
            </a:r>
            <a:r>
              <a:rPr lang="zh-CN" altLang="zh-CN" sz="2800" dirty="0">
                <a:latin typeface="+mn-ea"/>
              </a:rPr>
              <a:t>与</a:t>
            </a:r>
            <a:r>
              <a:rPr lang="en-US" altLang="zh-CN" sz="2800" dirty="0">
                <a:latin typeface="+mn-ea"/>
              </a:rPr>
              <a:t>ECR</a:t>
            </a:r>
            <a:r>
              <a:rPr lang="zh-CN" altLang="zh-CN" sz="2800" dirty="0">
                <a:latin typeface="+mn-ea"/>
              </a:rPr>
              <a:t>的</a:t>
            </a:r>
            <a:r>
              <a:rPr lang="zh-CN" altLang="zh-CN" sz="2800" dirty="0" smtClean="0">
                <a:latin typeface="+mn-ea"/>
              </a:rPr>
              <a:t>差异</a:t>
            </a:r>
            <a:endParaRPr lang="en-US" altLang="zh-CN" sz="2800" dirty="0" smtClean="0">
              <a:latin typeface="+mn-ea"/>
            </a:endParaRPr>
          </a:p>
          <a:p>
            <a:endParaRPr lang="en-US" altLang="zh-CN" sz="2800" b="1" dirty="0" smtClean="0">
              <a:latin typeface="+mn-ea"/>
            </a:endParaRPr>
          </a:p>
          <a:p>
            <a:r>
              <a:rPr lang="en-US" altLang="zh-CN" sz="2800" dirty="0">
                <a:latin typeface="+mn-ea"/>
              </a:rPr>
              <a:t>l</a:t>
            </a:r>
            <a:r>
              <a:rPr lang="zh-CN" altLang="zh-CN" sz="2800" dirty="0">
                <a:latin typeface="+mn-ea"/>
              </a:rPr>
              <a:t>）侧重点</a:t>
            </a:r>
            <a:r>
              <a:rPr lang="zh-CN" altLang="zh-CN" sz="2800" dirty="0" smtClean="0">
                <a:latin typeface="+mn-ea"/>
              </a:rPr>
              <a:t>不同</a:t>
            </a:r>
            <a:r>
              <a:rPr lang="en-US" altLang="zh-CN" sz="2800" dirty="0">
                <a:latin typeface="+mn-ea"/>
              </a:rPr>
              <a:t> </a:t>
            </a:r>
            <a:endParaRPr lang="zh-CN" altLang="zh-CN" sz="2800" dirty="0">
              <a:latin typeface="+mn-ea"/>
            </a:endParaRPr>
          </a:p>
          <a:p>
            <a:r>
              <a:rPr lang="en-US" altLang="zh-CN" sz="2800" dirty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）</a:t>
            </a:r>
            <a:r>
              <a:rPr lang="en-US" altLang="zh-CN" sz="2800" dirty="0" err="1">
                <a:latin typeface="+mn-ea"/>
                <a:hlinkClick r:id="rId2" tooltip="管理方法"/>
              </a:rPr>
              <a:t>管理方法</a:t>
            </a:r>
            <a:r>
              <a:rPr lang="zh-CN" altLang="zh-CN" sz="2800" dirty="0">
                <a:latin typeface="+mn-ea"/>
              </a:rPr>
              <a:t>的</a:t>
            </a:r>
            <a:r>
              <a:rPr lang="zh-CN" altLang="zh-CN" sz="2800" dirty="0" smtClean="0">
                <a:latin typeface="+mn-ea"/>
              </a:rPr>
              <a:t>差别</a:t>
            </a:r>
            <a:endParaRPr lang="zh-CN" altLang="zh-CN" sz="2800" dirty="0">
              <a:latin typeface="+mn-ea"/>
            </a:endParaRPr>
          </a:p>
          <a:p>
            <a:r>
              <a:rPr lang="en-US" altLang="zh-CN" sz="2800" dirty="0">
                <a:latin typeface="+mn-ea"/>
              </a:rPr>
              <a:t>3</a:t>
            </a:r>
            <a:r>
              <a:rPr lang="zh-CN" altLang="zh-CN" sz="2800" dirty="0">
                <a:latin typeface="+mn-ea"/>
              </a:rPr>
              <a:t>）适用的行业不同</a:t>
            </a:r>
          </a:p>
          <a:p>
            <a:r>
              <a:rPr lang="en-US" altLang="zh-CN" sz="2800" dirty="0" smtClean="0">
                <a:latin typeface="+mn-ea"/>
              </a:rPr>
              <a:t>4</a:t>
            </a:r>
            <a:r>
              <a:rPr lang="zh-CN" altLang="zh-CN" sz="2800" dirty="0">
                <a:latin typeface="+mn-ea"/>
              </a:rPr>
              <a:t>）改革的重点不同</a:t>
            </a:r>
          </a:p>
          <a:p>
            <a:endParaRPr lang="zh-CN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4175989346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0" y="461067"/>
            <a:ext cx="8136904" cy="1008112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zh-CN" altLang="en-US" sz="3200" dirty="0" smtClean="0"/>
              <a:t>项目</a:t>
            </a:r>
            <a:r>
              <a:rPr lang="en-US" altLang="zh-CN" sz="3200" dirty="0" smtClean="0"/>
              <a:t>3  QR</a:t>
            </a:r>
            <a:r>
              <a:rPr lang="zh-CN" altLang="zh-CN" sz="3200" dirty="0"/>
              <a:t>与</a:t>
            </a:r>
            <a:r>
              <a:rPr lang="en-US" altLang="zh-CN" sz="3200" dirty="0"/>
              <a:t>ECR</a:t>
            </a:r>
            <a:r>
              <a:rPr lang="zh-CN" altLang="zh-CN" sz="3200" dirty="0"/>
              <a:t>的比较</a:t>
            </a:r>
            <a:endParaRPr lang="zh-CN" altLang="zh-CN" sz="3200" dirty="0">
              <a:latin typeface="+mn-ea"/>
            </a:endParaRPr>
          </a:p>
        </p:txBody>
      </p:sp>
      <p:sp>
        <p:nvSpPr>
          <p:cNvPr id="23" name="Rectangle 3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3568" y="1628800"/>
            <a:ext cx="732681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</a:rPr>
              <a:t>2.3.2 QR</a:t>
            </a:r>
            <a:r>
              <a:rPr lang="zh-CN" altLang="zh-CN" sz="2800" dirty="0">
                <a:latin typeface="+mn-ea"/>
              </a:rPr>
              <a:t>与</a:t>
            </a:r>
            <a:r>
              <a:rPr lang="en-US" altLang="zh-CN" sz="2800" dirty="0">
                <a:latin typeface="+mn-ea"/>
              </a:rPr>
              <a:t>ECR</a:t>
            </a:r>
            <a:r>
              <a:rPr lang="zh-CN" altLang="zh-CN" sz="2800" dirty="0">
                <a:latin typeface="+mn-ea"/>
              </a:rPr>
              <a:t>的共性</a:t>
            </a:r>
          </a:p>
          <a:p>
            <a:endParaRPr lang="en-US" altLang="zh-CN" sz="2800" b="1" dirty="0" smtClean="0">
              <a:latin typeface="+mn-ea"/>
            </a:endParaRPr>
          </a:p>
          <a:p>
            <a:r>
              <a:rPr lang="en-US" altLang="zh-CN" sz="2800" dirty="0"/>
              <a:t>1</a:t>
            </a:r>
            <a:r>
              <a:rPr lang="zh-CN" altLang="zh-CN" sz="2800" dirty="0"/>
              <a:t>）共同的外部</a:t>
            </a:r>
            <a:r>
              <a:rPr lang="zh-CN" altLang="zh-CN" sz="2800" dirty="0" smtClean="0"/>
              <a:t>变化</a:t>
            </a:r>
            <a:r>
              <a:rPr lang="en-US" altLang="zh-CN" sz="2800" dirty="0"/>
              <a:t> </a:t>
            </a:r>
            <a:endParaRPr lang="zh-CN" altLang="zh-CN" sz="2800" dirty="0"/>
          </a:p>
          <a:p>
            <a:r>
              <a:rPr lang="en-US" altLang="zh-CN" sz="2800" dirty="0"/>
              <a:t>2</a:t>
            </a:r>
            <a:r>
              <a:rPr lang="zh-CN" altLang="zh-CN" sz="2800" dirty="0"/>
              <a:t>）面对共同的恶劣</a:t>
            </a:r>
            <a:r>
              <a:rPr lang="zh-CN" altLang="zh-CN" sz="2800" dirty="0" smtClean="0"/>
              <a:t>关系</a:t>
            </a:r>
            <a:endParaRPr lang="zh-CN" altLang="zh-CN" sz="2800" dirty="0"/>
          </a:p>
          <a:p>
            <a:r>
              <a:rPr lang="en-US" altLang="zh-CN" sz="2800" dirty="0"/>
              <a:t>3</a:t>
            </a:r>
            <a:r>
              <a:rPr lang="zh-CN" altLang="zh-CN" sz="2800" dirty="0"/>
              <a:t>）共同的</a:t>
            </a:r>
            <a:r>
              <a:rPr lang="zh-CN" altLang="zh-CN" sz="2800" dirty="0" smtClean="0"/>
              <a:t>威胁</a:t>
            </a:r>
            <a:endParaRPr lang="zh-CN" altLang="zh-CN" sz="2800" dirty="0"/>
          </a:p>
          <a:p>
            <a:r>
              <a:rPr lang="en-US" altLang="zh-CN" sz="2800" dirty="0"/>
              <a:t>4</a:t>
            </a:r>
            <a:r>
              <a:rPr lang="zh-CN" altLang="zh-CN" sz="2800" dirty="0"/>
              <a:t>）共同的</a:t>
            </a:r>
            <a:r>
              <a:rPr lang="zh-CN" altLang="zh-CN" sz="2800" dirty="0" smtClean="0"/>
              <a:t>目标</a:t>
            </a:r>
            <a:endParaRPr lang="zh-CN" altLang="zh-CN" sz="2800" dirty="0"/>
          </a:p>
          <a:p>
            <a:r>
              <a:rPr lang="en-US" altLang="zh-CN" sz="2800" dirty="0"/>
              <a:t>5</a:t>
            </a:r>
            <a:r>
              <a:rPr lang="zh-CN" altLang="zh-CN" sz="2800" dirty="0"/>
              <a:t>）共同的构建</a:t>
            </a:r>
          </a:p>
          <a:p>
            <a:r>
              <a:rPr lang="en-US" altLang="zh-CN" sz="2800" dirty="0" smtClean="0"/>
              <a:t>6</a:t>
            </a:r>
            <a:r>
              <a:rPr lang="zh-CN" altLang="zh-CN" sz="2800" dirty="0"/>
              <a:t>）共同的推进方式</a:t>
            </a:r>
          </a:p>
          <a:p>
            <a:endParaRPr lang="zh-CN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1558175953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195736" y="2060848"/>
            <a:ext cx="45365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本章内容小结</a:t>
            </a:r>
            <a:endParaRPr lang="en-US" altLang="zh-CN" sz="3200" dirty="0" smtClean="0"/>
          </a:p>
          <a:p>
            <a:endParaRPr lang="en-US" altLang="zh-CN" sz="3200" dirty="0"/>
          </a:p>
          <a:p>
            <a:r>
              <a:rPr lang="zh-CN" altLang="en-US" sz="3200" dirty="0" smtClean="0"/>
              <a:t>案例分析与讨论</a:t>
            </a:r>
            <a:endParaRPr lang="zh-CN" altLang="zh-CN" sz="3200" dirty="0"/>
          </a:p>
        </p:txBody>
      </p:sp>
      <p:sp>
        <p:nvSpPr>
          <p:cNvPr id="2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8" name="Rectangle 3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7688892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772817"/>
            <a:ext cx="8686800" cy="3744416"/>
          </a:xfrm>
        </p:spPr>
        <p:txBody>
          <a:bodyPr/>
          <a:lstStyle/>
          <a:p>
            <a:pPr lvl="0"/>
            <a:r>
              <a:rPr lang="zh-CN" altLang="zh-CN" dirty="0" smtClean="0"/>
              <a:t>了解</a:t>
            </a:r>
            <a:r>
              <a:rPr lang="zh-CN" altLang="zh-CN" dirty="0"/>
              <a:t>快速反应（</a:t>
            </a:r>
            <a:r>
              <a:rPr lang="en-US" altLang="zh-CN" dirty="0"/>
              <a:t>QR</a:t>
            </a:r>
            <a:r>
              <a:rPr lang="zh-CN" altLang="zh-CN" dirty="0"/>
              <a:t>）的产生背景，掌握其概念、实施条件和具体实施策略。</a:t>
            </a:r>
          </a:p>
          <a:p>
            <a:pPr lvl="0"/>
            <a:r>
              <a:rPr lang="zh-CN" altLang="zh-CN" dirty="0"/>
              <a:t>了解有效客户反应（</a:t>
            </a:r>
            <a:r>
              <a:rPr lang="en-US" altLang="zh-CN" dirty="0"/>
              <a:t>ECR</a:t>
            </a:r>
            <a:r>
              <a:rPr lang="zh-CN" altLang="zh-CN" dirty="0"/>
              <a:t>）的产生背景，掌握其概念、实施条件和具体实施策略。</a:t>
            </a:r>
          </a:p>
          <a:p>
            <a:pPr lvl="0"/>
            <a:r>
              <a:rPr lang="zh-CN" altLang="zh-CN" dirty="0"/>
              <a:t>熟知</a:t>
            </a:r>
            <a:r>
              <a:rPr lang="en-US" altLang="zh-CN" dirty="0"/>
              <a:t>QR</a:t>
            </a:r>
            <a:r>
              <a:rPr lang="zh-CN" altLang="zh-CN" dirty="0"/>
              <a:t>与</a:t>
            </a:r>
            <a:r>
              <a:rPr lang="en-US" altLang="zh-CN" dirty="0"/>
              <a:t>ECR</a:t>
            </a:r>
            <a:r>
              <a:rPr lang="zh-CN" altLang="zh-CN" dirty="0"/>
              <a:t>的差异和共同点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effectLst/>
              </a:rPr>
              <a:t>学习目标：</a:t>
            </a:r>
            <a:endParaRPr lang="zh-CN" alt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18821878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zh-CN" dirty="0"/>
              <a:t>能正确理解快速反应（</a:t>
            </a:r>
            <a:r>
              <a:rPr lang="en-US" altLang="zh-CN" dirty="0"/>
              <a:t>QR</a:t>
            </a:r>
            <a:r>
              <a:rPr lang="zh-CN" altLang="zh-CN" dirty="0"/>
              <a:t>）的概念和具体实施策略；</a:t>
            </a:r>
          </a:p>
          <a:p>
            <a:pPr lvl="0"/>
            <a:r>
              <a:rPr lang="zh-CN" altLang="zh-CN" dirty="0"/>
              <a:t>能正确理解有效客户反应（</a:t>
            </a:r>
            <a:r>
              <a:rPr lang="en-US" altLang="zh-CN" dirty="0"/>
              <a:t>ECR</a:t>
            </a:r>
            <a:r>
              <a:rPr lang="zh-CN" altLang="zh-CN" dirty="0"/>
              <a:t>）的概念和具体实施策略；</a:t>
            </a:r>
          </a:p>
          <a:p>
            <a:pPr lvl="0"/>
            <a:r>
              <a:rPr lang="zh-CN" altLang="zh-CN" dirty="0"/>
              <a:t>能掌握</a:t>
            </a:r>
            <a:r>
              <a:rPr lang="en-US" altLang="zh-CN" dirty="0"/>
              <a:t>QR</a:t>
            </a:r>
            <a:r>
              <a:rPr lang="zh-CN" altLang="zh-CN" dirty="0"/>
              <a:t>与</a:t>
            </a:r>
            <a:r>
              <a:rPr lang="en-US" altLang="zh-CN" dirty="0"/>
              <a:t>ECR</a:t>
            </a:r>
            <a:r>
              <a:rPr lang="zh-CN" altLang="zh-CN" dirty="0"/>
              <a:t>的差异和共同点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>
                <a:effectLst/>
              </a:rPr>
              <a:t>核心能力</a:t>
            </a:r>
            <a:endParaRPr lang="zh-CN" alt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166542784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95536" y="1340768"/>
            <a:ext cx="8507288" cy="4900000"/>
          </a:xfrm>
        </p:spPr>
        <p:txBody>
          <a:bodyPr>
            <a:normAutofit/>
          </a:bodyPr>
          <a:lstStyle/>
          <a:p>
            <a:r>
              <a:rPr lang="en-US" altLang="zh-CN" sz="3200" dirty="0">
                <a:latin typeface="+mn-ea"/>
              </a:rPr>
              <a:t>2.1.1</a:t>
            </a:r>
            <a:r>
              <a:rPr lang="zh-CN" altLang="zh-CN" sz="3200" dirty="0">
                <a:latin typeface="+mn-ea"/>
              </a:rPr>
              <a:t>快速反应（</a:t>
            </a:r>
            <a:r>
              <a:rPr lang="en-US" altLang="zh-CN" sz="3200" dirty="0">
                <a:latin typeface="+mn-ea"/>
              </a:rPr>
              <a:t>QR</a:t>
            </a:r>
            <a:r>
              <a:rPr lang="zh-CN" altLang="zh-CN" sz="3200" dirty="0">
                <a:latin typeface="+mn-ea"/>
              </a:rPr>
              <a:t>）产生的背景</a:t>
            </a:r>
          </a:p>
          <a:p>
            <a:r>
              <a:rPr lang="en-US" altLang="zh-CN" sz="3200" dirty="0">
                <a:latin typeface="+mn-ea"/>
              </a:rPr>
              <a:t>2.1.2</a:t>
            </a:r>
            <a:r>
              <a:rPr lang="zh-CN" altLang="zh-CN" sz="3200" dirty="0">
                <a:latin typeface="+mn-ea"/>
              </a:rPr>
              <a:t>快速反应（</a:t>
            </a:r>
            <a:r>
              <a:rPr lang="en-US" altLang="zh-CN" sz="3200" dirty="0">
                <a:latin typeface="+mn-ea"/>
              </a:rPr>
              <a:t>QR</a:t>
            </a:r>
            <a:r>
              <a:rPr lang="zh-CN" altLang="zh-CN" sz="3200" dirty="0">
                <a:latin typeface="+mn-ea"/>
              </a:rPr>
              <a:t>）的</a:t>
            </a:r>
            <a:r>
              <a:rPr lang="zh-CN" altLang="zh-CN" sz="3200" dirty="0" smtClean="0">
                <a:latin typeface="+mn-ea"/>
              </a:rPr>
              <a:t>概念</a:t>
            </a:r>
            <a:endParaRPr lang="en-US" altLang="zh-CN" sz="3200" dirty="0" smtClean="0">
              <a:latin typeface="+mn-ea"/>
            </a:endParaRPr>
          </a:p>
          <a:p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zh-CN" dirty="0"/>
              <a:t>）快速反应（</a:t>
            </a:r>
            <a:r>
              <a:rPr lang="en-US" altLang="zh-CN" dirty="0"/>
              <a:t>QR</a:t>
            </a:r>
            <a:r>
              <a:rPr lang="zh-CN" altLang="zh-CN" dirty="0"/>
              <a:t>）的</a:t>
            </a:r>
            <a:r>
              <a:rPr lang="zh-CN" altLang="zh-CN" dirty="0" smtClean="0"/>
              <a:t>概念</a:t>
            </a:r>
            <a:endParaRPr lang="en-US" altLang="zh-CN" dirty="0" smtClean="0"/>
          </a:p>
          <a:p>
            <a:r>
              <a:rPr lang="zh-CN" altLang="zh-CN" dirty="0"/>
              <a:t>我们可以将快速反应理解为：</a:t>
            </a:r>
          </a:p>
          <a:p>
            <a:r>
              <a:rPr lang="zh-CN" altLang="zh-CN" dirty="0"/>
              <a:t>第一，</a:t>
            </a:r>
            <a:r>
              <a:rPr lang="en-US" altLang="zh-CN" dirty="0"/>
              <a:t>QR</a:t>
            </a:r>
            <a:r>
              <a:rPr lang="zh-CN" altLang="zh-CN" dirty="0"/>
              <a:t>以交易企业间的“战略联盟”为基础。</a:t>
            </a:r>
          </a:p>
          <a:p>
            <a:pPr lvl="0"/>
            <a:r>
              <a:rPr lang="zh-CN" altLang="en-US" dirty="0" smtClean="0"/>
              <a:t>第二，</a:t>
            </a:r>
            <a:r>
              <a:rPr lang="zh-CN" altLang="zh-CN" dirty="0" smtClean="0"/>
              <a:t>建立</a:t>
            </a:r>
            <a:r>
              <a:rPr lang="zh-CN" altLang="zh-CN" dirty="0"/>
              <a:t>“适当的商品、在适当的时期、以适当的价格、并在适当的场所供给的系统”。</a:t>
            </a:r>
          </a:p>
          <a:p>
            <a:pPr lvl="0"/>
            <a:r>
              <a:rPr lang="zh-CN" altLang="en-US" dirty="0" smtClean="0"/>
              <a:t>第三，</a:t>
            </a:r>
            <a:r>
              <a:rPr lang="en-US" altLang="zh-CN" dirty="0" smtClean="0"/>
              <a:t>QR</a:t>
            </a:r>
            <a:r>
              <a:rPr lang="zh-CN" altLang="zh-CN" dirty="0"/>
              <a:t>目标是在最少的供货周期和最小的风险下，构筑最大的竞争力。</a:t>
            </a:r>
          </a:p>
          <a:p>
            <a:endParaRPr lang="zh-CN" altLang="en-US" dirty="0" smtClean="0"/>
          </a:p>
          <a:p>
            <a:pPr marL="109728" indent="0">
              <a:buNone/>
            </a:pP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/>
          <a:lstStyle/>
          <a:p>
            <a:r>
              <a:rPr lang="zh-CN" altLang="en-US" b="0" dirty="0">
                <a:effectLst/>
                <a:latin typeface="+mj-ea"/>
              </a:rPr>
              <a:t>项目</a:t>
            </a:r>
            <a:r>
              <a:rPr lang="en-US" altLang="zh-CN" b="0" dirty="0" smtClean="0">
                <a:effectLst/>
                <a:latin typeface="+mj-ea"/>
              </a:rPr>
              <a:t>1  </a:t>
            </a:r>
            <a:r>
              <a:rPr lang="zh-CN" altLang="zh-CN" dirty="0" smtClean="0">
                <a:effectLst/>
              </a:rPr>
              <a:t>快速</a:t>
            </a:r>
            <a:r>
              <a:rPr lang="zh-CN" altLang="zh-CN" dirty="0">
                <a:effectLst/>
              </a:rPr>
              <a:t>反应（</a:t>
            </a:r>
            <a:r>
              <a:rPr lang="en-US" altLang="zh-CN" dirty="0">
                <a:effectLst/>
              </a:rPr>
              <a:t>QR</a:t>
            </a:r>
            <a:r>
              <a:rPr lang="zh-CN" altLang="zh-CN" dirty="0">
                <a:effectLst/>
              </a:rPr>
              <a:t>）</a:t>
            </a:r>
            <a:endParaRPr lang="zh-CN" altLang="en-US" b="0" dirty="0">
              <a:effectLst/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23028237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95536" y="1340768"/>
            <a:ext cx="8507288" cy="4900000"/>
          </a:xfrm>
        </p:spPr>
        <p:txBody>
          <a:bodyPr>
            <a:normAutofit/>
          </a:bodyPr>
          <a:lstStyle/>
          <a:p>
            <a:r>
              <a:rPr lang="en-US" altLang="zh-CN" sz="3200" dirty="0" smtClean="0">
                <a:latin typeface="+mn-ea"/>
              </a:rPr>
              <a:t>2.1.2</a:t>
            </a:r>
            <a:r>
              <a:rPr lang="zh-CN" altLang="zh-CN" sz="3200" dirty="0">
                <a:latin typeface="+mn-ea"/>
              </a:rPr>
              <a:t>快速反应（</a:t>
            </a:r>
            <a:r>
              <a:rPr lang="en-US" altLang="zh-CN" sz="3200" dirty="0">
                <a:latin typeface="+mn-ea"/>
              </a:rPr>
              <a:t>QR</a:t>
            </a:r>
            <a:r>
              <a:rPr lang="zh-CN" altLang="zh-CN" sz="3200" dirty="0">
                <a:latin typeface="+mn-ea"/>
              </a:rPr>
              <a:t>）的</a:t>
            </a:r>
            <a:r>
              <a:rPr lang="zh-CN" altLang="zh-CN" sz="3200" dirty="0" smtClean="0">
                <a:latin typeface="+mn-ea"/>
              </a:rPr>
              <a:t>概念</a:t>
            </a:r>
            <a:endParaRPr lang="en-US" altLang="zh-CN" sz="3200" dirty="0" smtClean="0">
              <a:latin typeface="+mn-ea"/>
            </a:endParaRPr>
          </a:p>
          <a:p>
            <a:endParaRPr lang="en-US" altLang="zh-CN" dirty="0"/>
          </a:p>
          <a:p>
            <a:r>
              <a:rPr lang="en-US" altLang="zh-CN" dirty="0"/>
              <a:t>2</a:t>
            </a:r>
            <a:r>
              <a:rPr lang="zh-CN" altLang="zh-CN" dirty="0"/>
              <a:t>）供应链中的共同目标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）提高客户服务水平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）降低供应链的总成本</a:t>
            </a:r>
          </a:p>
          <a:p>
            <a:endParaRPr lang="zh-CN" altLang="en-US" dirty="0" smtClean="0"/>
          </a:p>
          <a:p>
            <a:pPr marL="109728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5519591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755576" y="1340768"/>
            <a:ext cx="7632848" cy="4320480"/>
          </a:xfrm>
        </p:spPr>
        <p:txBody>
          <a:bodyPr>
            <a:normAutofit/>
          </a:bodyPr>
          <a:lstStyle/>
          <a:p>
            <a:r>
              <a:rPr lang="en-US" altLang="zh-CN" sz="3200" dirty="0" smtClean="0">
                <a:latin typeface="+mn-ea"/>
              </a:rPr>
              <a:t>2.1.2</a:t>
            </a:r>
            <a:r>
              <a:rPr lang="zh-CN" altLang="zh-CN" sz="3200" dirty="0">
                <a:latin typeface="+mn-ea"/>
              </a:rPr>
              <a:t>快速反应（</a:t>
            </a:r>
            <a:r>
              <a:rPr lang="en-US" altLang="zh-CN" sz="3200" dirty="0">
                <a:latin typeface="+mn-ea"/>
              </a:rPr>
              <a:t>QR</a:t>
            </a:r>
            <a:r>
              <a:rPr lang="zh-CN" altLang="zh-CN" sz="3200" dirty="0">
                <a:latin typeface="+mn-ea"/>
              </a:rPr>
              <a:t>）的</a:t>
            </a:r>
            <a:r>
              <a:rPr lang="zh-CN" altLang="zh-CN" sz="3200" dirty="0" smtClean="0">
                <a:latin typeface="+mn-ea"/>
              </a:rPr>
              <a:t>概念</a:t>
            </a:r>
            <a:endParaRPr lang="en-US" altLang="zh-CN" sz="3200" dirty="0" smtClean="0">
              <a:latin typeface="+mn-ea"/>
            </a:endParaRPr>
          </a:p>
          <a:p>
            <a:endParaRPr lang="en-US" altLang="zh-CN" dirty="0"/>
          </a:p>
          <a:p>
            <a:r>
              <a:rPr lang="en-US" altLang="zh-CN" dirty="0"/>
              <a:t>3</a:t>
            </a:r>
            <a:r>
              <a:rPr lang="zh-CN" altLang="zh-CN" dirty="0"/>
              <a:t>）快速反应（</a:t>
            </a:r>
            <a:r>
              <a:rPr lang="en-US" altLang="zh-CN" dirty="0"/>
              <a:t>QR</a:t>
            </a:r>
            <a:r>
              <a:rPr lang="zh-CN" altLang="zh-CN" dirty="0"/>
              <a:t>）的三</a:t>
            </a:r>
            <a:r>
              <a:rPr lang="zh-CN" altLang="zh-CN" dirty="0" smtClean="0"/>
              <a:t>要素</a:t>
            </a:r>
            <a:endParaRPr lang="en-US" altLang="zh-CN" dirty="0" smtClean="0"/>
          </a:p>
          <a:p>
            <a:endParaRPr lang="zh-CN" altLang="zh-CN" dirty="0"/>
          </a:p>
          <a:p>
            <a:pPr marL="109728" indent="0">
              <a:buNone/>
            </a:pPr>
            <a:r>
              <a:rPr lang="zh-CN" altLang="zh-CN" dirty="0" smtClean="0"/>
              <a:t>控制</a:t>
            </a:r>
            <a:r>
              <a:rPr lang="en-US" altLang="zh-CN" dirty="0"/>
              <a:t>(Control</a:t>
            </a:r>
            <a:r>
              <a:rPr lang="en-US" altLang="zh-CN" dirty="0" smtClean="0"/>
              <a:t>)</a:t>
            </a:r>
            <a:endParaRPr lang="en-US" altLang="zh-CN" dirty="0"/>
          </a:p>
          <a:p>
            <a:pPr marL="109728" indent="0">
              <a:buNone/>
            </a:pPr>
            <a:r>
              <a:rPr lang="zh-CN" altLang="zh-CN" dirty="0" smtClean="0"/>
              <a:t>交流</a:t>
            </a:r>
            <a:r>
              <a:rPr lang="en-US" altLang="zh-CN" dirty="0"/>
              <a:t>(Communication</a:t>
            </a:r>
            <a:r>
              <a:rPr lang="en-US" altLang="zh-CN" dirty="0" smtClean="0"/>
              <a:t>)</a:t>
            </a:r>
          </a:p>
          <a:p>
            <a:pPr marL="109728" indent="0">
              <a:buNone/>
            </a:pPr>
            <a:r>
              <a:rPr lang="zh-CN" altLang="zh-CN" dirty="0" smtClean="0"/>
              <a:t>协作</a:t>
            </a:r>
            <a:r>
              <a:rPr lang="en-US" altLang="zh-CN" dirty="0"/>
              <a:t>(Collaboration</a:t>
            </a:r>
            <a:r>
              <a:rPr lang="en-US" altLang="zh-CN" dirty="0" smtClean="0"/>
              <a:t>)</a:t>
            </a:r>
            <a:endParaRPr lang="zh-CN" altLang="en-US" dirty="0" smtClean="0"/>
          </a:p>
          <a:p>
            <a:pPr marL="109728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0249828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51520" y="1052736"/>
            <a:ext cx="8568952" cy="4824536"/>
          </a:xfrm>
        </p:spPr>
        <p:txBody>
          <a:bodyPr>
            <a:normAutofit/>
          </a:bodyPr>
          <a:lstStyle/>
          <a:p>
            <a:r>
              <a:rPr lang="en-US" altLang="zh-CN" sz="3200" dirty="0">
                <a:latin typeface="+mn-ea"/>
              </a:rPr>
              <a:t>2.1.3</a:t>
            </a:r>
            <a:r>
              <a:rPr lang="zh-CN" altLang="zh-CN" sz="3200" dirty="0">
                <a:latin typeface="+mn-ea"/>
              </a:rPr>
              <a:t>快速反应（</a:t>
            </a:r>
            <a:r>
              <a:rPr lang="en-US" altLang="zh-CN" sz="3200" dirty="0">
                <a:latin typeface="+mn-ea"/>
              </a:rPr>
              <a:t>QR</a:t>
            </a:r>
            <a:r>
              <a:rPr lang="zh-CN" altLang="zh-CN" sz="3200" dirty="0">
                <a:latin typeface="+mn-ea"/>
              </a:rPr>
              <a:t>）的</a:t>
            </a:r>
            <a:r>
              <a:rPr lang="zh-CN" altLang="zh-CN" sz="3200" dirty="0" smtClean="0">
                <a:latin typeface="+mn-ea"/>
              </a:rPr>
              <a:t>实施</a:t>
            </a:r>
            <a:endParaRPr lang="en-US" altLang="zh-CN" dirty="0">
              <a:latin typeface="+mn-ea"/>
            </a:endParaRPr>
          </a:p>
          <a:p>
            <a:r>
              <a:rPr lang="en-US" altLang="zh-CN" dirty="0"/>
              <a:t>1</a:t>
            </a:r>
            <a:r>
              <a:rPr lang="zh-CN" altLang="zh-CN" dirty="0"/>
              <a:t>）快速反应（</a:t>
            </a:r>
            <a:r>
              <a:rPr lang="en-US" altLang="zh-CN" dirty="0"/>
              <a:t>QR</a:t>
            </a:r>
            <a:r>
              <a:rPr lang="zh-CN" altLang="zh-CN" dirty="0"/>
              <a:t>）成功实施的</a:t>
            </a:r>
            <a:r>
              <a:rPr lang="zh-CN" altLang="zh-CN" dirty="0" smtClean="0"/>
              <a:t>条件</a:t>
            </a:r>
            <a:endParaRPr lang="en-US" altLang="zh-CN" dirty="0" smtClean="0"/>
          </a:p>
          <a:p>
            <a:endParaRPr lang="zh-CN" altLang="zh-CN" dirty="0"/>
          </a:p>
          <a:p>
            <a:r>
              <a:rPr lang="zh-CN" altLang="zh-CN" dirty="0"/>
              <a:t>（</a:t>
            </a:r>
            <a:r>
              <a:rPr lang="x-none" altLang="zh-CN" dirty="0"/>
              <a:t>1</a:t>
            </a:r>
            <a:r>
              <a:rPr lang="zh-CN" altLang="zh-CN" dirty="0"/>
              <a:t>）</a:t>
            </a:r>
            <a:r>
              <a:rPr lang="x-none" altLang="zh-CN" dirty="0"/>
              <a:t>改变传统的经营方式、企业经营意识和组织结构</a:t>
            </a:r>
            <a:endParaRPr lang="zh-CN" altLang="zh-CN" dirty="0"/>
          </a:p>
          <a:p>
            <a:r>
              <a:rPr lang="zh-CN" altLang="zh-CN" dirty="0" smtClean="0"/>
              <a:t>（</a:t>
            </a:r>
            <a:r>
              <a:rPr lang="x-none" altLang="zh-CN" dirty="0"/>
              <a:t>2</a:t>
            </a:r>
            <a:r>
              <a:rPr lang="zh-CN" altLang="zh-CN" dirty="0"/>
              <a:t>）</a:t>
            </a:r>
            <a:r>
              <a:rPr lang="x-none" altLang="zh-CN" dirty="0"/>
              <a:t>开发和应用现代信息处理技术</a:t>
            </a:r>
            <a:endParaRPr lang="zh-CN" altLang="zh-CN" dirty="0"/>
          </a:p>
          <a:p>
            <a:r>
              <a:rPr lang="zh-CN" altLang="zh-CN" dirty="0" smtClean="0"/>
              <a:t>（</a:t>
            </a:r>
            <a:r>
              <a:rPr lang="x-none" altLang="zh-CN" dirty="0"/>
              <a:t>3</a:t>
            </a:r>
            <a:r>
              <a:rPr lang="zh-CN" altLang="zh-CN" dirty="0"/>
              <a:t>）</a:t>
            </a:r>
            <a:r>
              <a:rPr lang="x-none" altLang="zh-CN" dirty="0"/>
              <a:t>与供应链各方建立战略合作伙伴关系</a:t>
            </a:r>
            <a:endParaRPr lang="zh-CN" altLang="zh-CN" dirty="0"/>
          </a:p>
          <a:p>
            <a:r>
              <a:rPr lang="zh-CN" altLang="zh-CN" dirty="0" smtClean="0"/>
              <a:t>（</a:t>
            </a:r>
            <a:r>
              <a:rPr lang="x-none" altLang="zh-CN" dirty="0"/>
              <a:t>4</a:t>
            </a:r>
            <a:r>
              <a:rPr lang="zh-CN" altLang="zh-CN" dirty="0"/>
              <a:t>）</a:t>
            </a:r>
            <a:r>
              <a:rPr lang="x-none" altLang="zh-CN" dirty="0"/>
              <a:t>改变传统的对企业商业信息保密的做法</a:t>
            </a:r>
            <a:endParaRPr lang="zh-CN" altLang="zh-CN" dirty="0"/>
          </a:p>
          <a:p>
            <a:r>
              <a:rPr lang="zh-CN" altLang="zh-CN" dirty="0" smtClean="0"/>
              <a:t>（</a:t>
            </a:r>
            <a:r>
              <a:rPr lang="x-none" altLang="zh-CN" dirty="0"/>
              <a:t>5</a:t>
            </a:r>
            <a:r>
              <a:rPr lang="zh-CN" altLang="zh-CN" dirty="0"/>
              <a:t>）</a:t>
            </a:r>
            <a:r>
              <a:rPr lang="x-none" altLang="zh-CN" dirty="0"/>
              <a:t>供应商必须缩短生产周期，</a:t>
            </a:r>
            <a:r>
              <a:rPr lang="x-none" altLang="zh-CN" dirty="0" smtClean="0"/>
              <a:t>降低商品库存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4160332770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3127" y="457200"/>
            <a:ext cx="8136904" cy="1008112"/>
          </a:xfrm>
        </p:spPr>
        <p:txBody>
          <a:bodyPr>
            <a:normAutofit lnSpcReduction="10000"/>
          </a:bodyPr>
          <a:lstStyle/>
          <a:p>
            <a:r>
              <a:rPr lang="en-US" altLang="zh-CN" sz="3200" dirty="0">
                <a:latin typeface="+mn-ea"/>
              </a:rPr>
              <a:t>2.1.3</a:t>
            </a:r>
            <a:r>
              <a:rPr lang="zh-CN" altLang="zh-CN" sz="3200" dirty="0">
                <a:latin typeface="+mn-ea"/>
              </a:rPr>
              <a:t>快速反应（</a:t>
            </a:r>
            <a:r>
              <a:rPr lang="en-US" altLang="zh-CN" sz="3200" dirty="0">
                <a:latin typeface="+mn-ea"/>
              </a:rPr>
              <a:t>QR</a:t>
            </a:r>
            <a:r>
              <a:rPr lang="zh-CN" altLang="zh-CN" sz="3200" dirty="0">
                <a:latin typeface="+mn-ea"/>
              </a:rPr>
              <a:t>）的</a:t>
            </a:r>
            <a:r>
              <a:rPr lang="zh-CN" altLang="zh-CN" sz="3200" dirty="0" smtClean="0">
                <a:latin typeface="+mn-ea"/>
              </a:rPr>
              <a:t>实施</a:t>
            </a:r>
            <a:endParaRPr lang="en-US" altLang="zh-CN" dirty="0">
              <a:latin typeface="+mn-ea"/>
            </a:endParaRPr>
          </a:p>
          <a:p>
            <a:r>
              <a:rPr lang="en-US" altLang="zh-CN" dirty="0"/>
              <a:t>2</a:t>
            </a:r>
            <a:r>
              <a:rPr lang="zh-CN" altLang="zh-CN" dirty="0"/>
              <a:t>）快速反应（</a:t>
            </a:r>
            <a:r>
              <a:rPr lang="en-US" altLang="zh-CN" dirty="0"/>
              <a:t>QR</a:t>
            </a:r>
            <a:r>
              <a:rPr lang="zh-CN" altLang="zh-CN" dirty="0"/>
              <a:t>）的实施步骤</a:t>
            </a:r>
          </a:p>
          <a:p>
            <a:pPr marL="109728" indent="0">
              <a:buNone/>
            </a:pPr>
            <a:endParaRPr lang="zh-CN" altLang="zh-CN" dirty="0"/>
          </a:p>
        </p:txBody>
      </p:sp>
      <p:grpSp>
        <p:nvGrpSpPr>
          <p:cNvPr id="6" name="Group 1"/>
          <p:cNvGrpSpPr>
            <a:grpSpLocks/>
          </p:cNvGrpSpPr>
          <p:nvPr/>
        </p:nvGrpSpPr>
        <p:grpSpPr bwMode="auto">
          <a:xfrm>
            <a:off x="1079337" y="1977834"/>
            <a:ext cx="7218712" cy="3677251"/>
            <a:chOff x="2862" y="9608"/>
            <a:chExt cx="7230" cy="3479"/>
          </a:xfrm>
        </p:grpSpPr>
        <p:grpSp>
          <p:nvGrpSpPr>
            <p:cNvPr id="7" name="Group 3"/>
            <p:cNvGrpSpPr>
              <a:grpSpLocks/>
            </p:cNvGrpSpPr>
            <p:nvPr/>
          </p:nvGrpSpPr>
          <p:grpSpPr bwMode="auto">
            <a:xfrm>
              <a:off x="2862" y="9812"/>
              <a:ext cx="7230" cy="3275"/>
              <a:chOff x="2862" y="9812"/>
              <a:chExt cx="7230" cy="3275"/>
            </a:xfrm>
          </p:grpSpPr>
          <p:grpSp>
            <p:nvGrpSpPr>
              <p:cNvPr id="9" name="Group 11"/>
              <p:cNvGrpSpPr>
                <a:grpSpLocks/>
              </p:cNvGrpSpPr>
              <p:nvPr/>
            </p:nvGrpSpPr>
            <p:grpSpPr bwMode="auto">
              <a:xfrm>
                <a:off x="2862" y="9812"/>
                <a:ext cx="3793" cy="3275"/>
                <a:chOff x="2862" y="9812"/>
                <a:chExt cx="3793" cy="3275"/>
              </a:xfrm>
            </p:grpSpPr>
            <p:sp>
              <p:nvSpPr>
                <p:cNvPr id="17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4942" y="9812"/>
                  <a:ext cx="1713" cy="464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sz="16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快速响应的集成</a:t>
                  </a:r>
                  <a:endParaRPr kumimoji="0" lang="zh-CN" sz="16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endParaRPr>
                </a:p>
              </p:txBody>
            </p:sp>
            <p:sp>
              <p:nvSpPr>
                <p:cNvPr id="18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4532" y="10376"/>
                  <a:ext cx="1713" cy="464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sz="16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产品联合开发</a:t>
                  </a:r>
                  <a:endParaRPr kumimoji="0" lang="zh-CN" sz="16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endParaRPr>
                </a:p>
              </p:txBody>
            </p:sp>
            <p:sp>
              <p:nvSpPr>
                <p:cNvPr id="19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4117" y="10929"/>
                  <a:ext cx="1713" cy="464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sz="16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零售空间管理</a:t>
                  </a:r>
                  <a:endParaRPr kumimoji="0" lang="zh-CN" sz="16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endParaRPr>
                </a:p>
              </p:txBody>
            </p:sp>
            <p:sp>
              <p:nvSpPr>
                <p:cNvPr id="20" name="Text Box 14"/>
                <p:cNvSpPr txBox="1">
                  <a:spLocks noChangeArrowheads="1"/>
                </p:cNvSpPr>
                <p:nvPr/>
              </p:nvSpPr>
              <p:spPr bwMode="auto">
                <a:xfrm>
                  <a:off x="3717" y="11482"/>
                  <a:ext cx="1713" cy="464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sz="16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先进的补货联盟</a:t>
                  </a:r>
                  <a:endParaRPr kumimoji="0" lang="zh-CN" sz="16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endParaRPr>
                </a:p>
              </p:txBody>
            </p:sp>
            <p:sp>
              <p:nvSpPr>
                <p:cNvPr id="21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3291" y="12058"/>
                  <a:ext cx="1713" cy="464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sz="16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固定周期补货</a:t>
                  </a:r>
                  <a:endParaRPr kumimoji="0" lang="zh-CN" sz="16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endParaRPr>
                </a:p>
              </p:txBody>
            </p:sp>
            <p:sp>
              <p:nvSpPr>
                <p:cNvPr id="22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2862" y="12623"/>
                  <a:ext cx="1713" cy="464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sz="16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条形码和</a:t>
                  </a:r>
                  <a:r>
                    <a:rPr kumimoji="0" lang="en-US" altLang="zh-CN" sz="16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EDI</a:t>
                  </a:r>
                  <a:endParaRPr kumimoji="0" lang="en-US" altLang="zh-CN" sz="16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endParaRPr>
                </a:p>
              </p:txBody>
            </p:sp>
          </p:grpSp>
          <p:grpSp>
            <p:nvGrpSpPr>
              <p:cNvPr id="10" name="Group 4"/>
              <p:cNvGrpSpPr>
                <a:grpSpLocks/>
              </p:cNvGrpSpPr>
              <p:nvPr/>
            </p:nvGrpSpPr>
            <p:grpSpPr bwMode="auto">
              <a:xfrm>
                <a:off x="5070" y="9812"/>
                <a:ext cx="5022" cy="3275"/>
                <a:chOff x="5070" y="9812"/>
                <a:chExt cx="5022" cy="3275"/>
              </a:xfrm>
            </p:grpSpPr>
            <p:sp>
              <p:nvSpPr>
                <p:cNvPr id="11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7150" y="9812"/>
                  <a:ext cx="2942" cy="464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sz="16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公司业务重组和系统集成</a:t>
                  </a:r>
                  <a:endParaRPr kumimoji="0" lang="zh-CN" sz="16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endParaRPr>
                </a:p>
              </p:txBody>
            </p:sp>
            <p:sp>
              <p:nvSpPr>
                <p:cNvPr id="12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6740" y="10376"/>
                  <a:ext cx="2942" cy="464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sz="16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跟踪新产品、开发和试销</a:t>
                  </a:r>
                  <a:endParaRPr kumimoji="0" lang="zh-CN" sz="16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endParaRPr>
                </a:p>
              </p:txBody>
            </p:sp>
            <p:sp>
              <p:nvSpPr>
                <p:cNvPr id="13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6325" y="10929"/>
                  <a:ext cx="2942" cy="464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sz="16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店铺及商品品种补货和购销</a:t>
                  </a:r>
                  <a:endParaRPr kumimoji="0" lang="zh-CN" sz="16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endParaRPr>
                </a:p>
              </p:txBody>
            </p:sp>
            <p:sp>
              <p:nvSpPr>
                <p:cNvPr id="14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5925" y="11482"/>
                  <a:ext cx="2942" cy="464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sz="16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共享预测和</a:t>
                  </a:r>
                  <a:r>
                    <a:rPr kumimoji="0" lang="en-US" altLang="zh-CN" sz="16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POS</a:t>
                  </a:r>
                  <a:r>
                    <a:rPr kumimoji="0" lang="zh-CN" altLang="en-US" sz="16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数据</a:t>
                  </a:r>
                  <a:endParaRPr kumimoji="0" lang="zh-CN" altLang="en-US" sz="16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endParaRPr>
                </a:p>
              </p:txBody>
            </p:sp>
            <p:sp>
              <p:nvSpPr>
                <p:cNvPr id="15" name="Text Box 6"/>
                <p:cNvSpPr txBox="1">
                  <a:spLocks noChangeArrowheads="1"/>
                </p:cNvSpPr>
                <p:nvPr/>
              </p:nvSpPr>
              <p:spPr bwMode="auto">
                <a:xfrm>
                  <a:off x="5499" y="12058"/>
                  <a:ext cx="2942" cy="464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zh-CN" sz="16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endParaRPr>
                </a:p>
              </p:txBody>
            </p:sp>
            <p:sp>
              <p:nvSpPr>
                <p:cNvPr id="16" name="Text Box 5"/>
                <p:cNvSpPr txBox="1">
                  <a:spLocks noChangeArrowheads="1"/>
                </p:cNvSpPr>
                <p:nvPr/>
              </p:nvSpPr>
              <p:spPr bwMode="auto">
                <a:xfrm>
                  <a:off x="5070" y="12623"/>
                  <a:ext cx="2942" cy="464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zh-CN" sz="16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UPC</a:t>
                  </a:r>
                  <a:r>
                    <a:rPr kumimoji="0" lang="zh-CN" altLang="en-US" sz="16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和</a:t>
                  </a:r>
                  <a:r>
                    <a:rPr kumimoji="0" lang="en-US" altLang="zh-CN" sz="16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EDI</a:t>
                  </a:r>
                  <a:endParaRPr kumimoji="0" lang="en-US" altLang="zh-CN" sz="16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endParaRPr>
                </a:p>
              </p:txBody>
            </p:sp>
          </p:grpSp>
        </p:grpSp>
        <p:sp>
          <p:nvSpPr>
            <p:cNvPr id="8" name="AutoShape 2"/>
            <p:cNvSpPr>
              <a:spLocks noChangeShapeType="1"/>
            </p:cNvSpPr>
            <p:nvPr/>
          </p:nvSpPr>
          <p:spPr bwMode="auto">
            <a:xfrm flipV="1">
              <a:off x="2862" y="9608"/>
              <a:ext cx="2208" cy="301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</p:grpSp>
      <p:sp>
        <p:nvSpPr>
          <p:cNvPr id="23" name="Rectangle 3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9412585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51520" y="1484784"/>
            <a:ext cx="8136904" cy="1008112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sz="3200" dirty="0">
                <a:latin typeface="+mn-ea"/>
              </a:rPr>
              <a:t>2.2.1</a:t>
            </a:r>
            <a:r>
              <a:rPr lang="zh-CN" altLang="zh-CN" sz="3200" dirty="0">
                <a:latin typeface="+mn-ea"/>
              </a:rPr>
              <a:t>有效客户响应（</a:t>
            </a:r>
            <a:r>
              <a:rPr lang="en-US" altLang="zh-CN" sz="3200" dirty="0">
                <a:latin typeface="+mn-ea"/>
              </a:rPr>
              <a:t>ECR</a:t>
            </a:r>
            <a:r>
              <a:rPr lang="zh-CN" altLang="zh-CN" sz="3200" dirty="0">
                <a:latin typeface="+mn-ea"/>
              </a:rPr>
              <a:t>）产生的</a:t>
            </a:r>
            <a:r>
              <a:rPr lang="zh-CN" altLang="zh-CN" sz="3200" dirty="0" smtClean="0">
                <a:latin typeface="+mn-ea"/>
              </a:rPr>
              <a:t>背景</a:t>
            </a:r>
            <a:endParaRPr lang="en-US" altLang="zh-CN" sz="3200" dirty="0" smtClean="0">
              <a:latin typeface="+mn-ea"/>
            </a:endParaRPr>
          </a:p>
          <a:p>
            <a:r>
              <a:rPr lang="en-US" altLang="zh-CN" sz="3200" dirty="0">
                <a:latin typeface="+mn-ea"/>
              </a:rPr>
              <a:t>2.2.2</a:t>
            </a:r>
            <a:r>
              <a:rPr lang="zh-CN" altLang="zh-CN" sz="3200" dirty="0">
                <a:latin typeface="+mn-ea"/>
              </a:rPr>
              <a:t>有效客户响应（</a:t>
            </a:r>
            <a:r>
              <a:rPr lang="en-US" altLang="zh-CN" sz="3200" dirty="0">
                <a:latin typeface="+mn-ea"/>
              </a:rPr>
              <a:t>ECR</a:t>
            </a:r>
            <a:r>
              <a:rPr lang="zh-CN" altLang="zh-CN" sz="3200" dirty="0">
                <a:latin typeface="+mn-ea"/>
              </a:rPr>
              <a:t>）的概念</a:t>
            </a:r>
          </a:p>
          <a:p>
            <a:endParaRPr lang="zh-CN" altLang="zh-CN" sz="3200" dirty="0">
              <a:latin typeface="+mn-ea"/>
            </a:endParaRPr>
          </a:p>
          <a:p>
            <a:pPr marL="109728" indent="0">
              <a:buNone/>
            </a:pPr>
            <a:endParaRPr lang="zh-CN" altLang="zh-CN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/>
          <a:lstStyle/>
          <a:p>
            <a:r>
              <a:rPr lang="zh-CN" altLang="en-US" b="0" dirty="0" smtClean="0">
                <a:effectLst/>
                <a:latin typeface="+mj-ea"/>
              </a:rPr>
              <a:t>项目</a:t>
            </a:r>
            <a:r>
              <a:rPr lang="en-US" altLang="zh-CN" b="0" dirty="0" smtClean="0">
                <a:effectLst/>
                <a:latin typeface="+mj-ea"/>
              </a:rPr>
              <a:t>2  </a:t>
            </a:r>
            <a:r>
              <a:rPr lang="zh-CN" altLang="zh-CN" dirty="0" smtClean="0">
                <a:effectLst/>
              </a:rPr>
              <a:t>有效</a:t>
            </a:r>
            <a:r>
              <a:rPr lang="zh-CN" altLang="zh-CN" dirty="0">
                <a:effectLst/>
              </a:rPr>
              <a:t>客户响应（</a:t>
            </a:r>
            <a:r>
              <a:rPr lang="en-US" altLang="zh-CN" dirty="0">
                <a:effectLst/>
              </a:rPr>
              <a:t>ECR</a:t>
            </a:r>
            <a:r>
              <a:rPr lang="zh-CN" altLang="zh-CN" dirty="0">
                <a:effectLst/>
              </a:rPr>
              <a:t>）</a:t>
            </a:r>
            <a:endParaRPr lang="zh-CN" altLang="en-US" b="0" dirty="0">
              <a:effectLst/>
              <a:latin typeface="+mj-ea"/>
            </a:endParaRP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3" name="Rectangle 3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544" y="2996952"/>
            <a:ext cx="81369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latin typeface="+mn-ea"/>
              </a:rPr>
              <a:t>我国国家标准《物流术语》（</a:t>
            </a:r>
            <a:r>
              <a:rPr lang="en-US" altLang="zh-CN" sz="2800" dirty="0">
                <a:latin typeface="+mn-ea"/>
              </a:rPr>
              <a:t>GB/T 18354</a:t>
            </a:r>
            <a:r>
              <a:rPr lang="zh-CN" altLang="zh-CN" sz="2800" dirty="0">
                <a:latin typeface="+mn-ea"/>
              </a:rPr>
              <a:t>—</a:t>
            </a:r>
            <a:r>
              <a:rPr lang="en-US" altLang="zh-CN" sz="2800" dirty="0">
                <a:latin typeface="+mn-ea"/>
              </a:rPr>
              <a:t>2006</a:t>
            </a:r>
            <a:r>
              <a:rPr lang="zh-CN" altLang="zh-CN" sz="2800" dirty="0">
                <a:latin typeface="+mn-ea"/>
              </a:rPr>
              <a:t>）将有效客户反映（</a:t>
            </a:r>
            <a:r>
              <a:rPr lang="en-US" altLang="zh-CN" sz="2800" dirty="0">
                <a:latin typeface="+mn-ea"/>
              </a:rPr>
              <a:t>ECR</a:t>
            </a:r>
            <a:r>
              <a:rPr lang="zh-CN" altLang="zh-CN" sz="2800" dirty="0">
                <a:latin typeface="+mn-ea"/>
              </a:rPr>
              <a:t>）定义为：以满足顾客要求和最大限度降低物流过程费用为原则，能及时作出准确反应，使提供的物品供应或服务流程最佳化的一种供应链管理策略。</a:t>
            </a:r>
          </a:p>
        </p:txBody>
      </p:sp>
    </p:spTree>
    <p:extLst>
      <p:ext uri="{BB962C8B-B14F-4D97-AF65-F5344CB8AC3E}">
        <p14:creationId xmlns:p14="http://schemas.microsoft.com/office/powerpoint/2010/main" val="106435983"/>
      </p:ext>
    </p:extLst>
  </p:cSld>
  <p:clrMapOvr>
    <a:masterClrMapping/>
  </p:clrMapOvr>
  <p:transition>
    <p:fade/>
  </p:transition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通用_蓝">
  <a:themeElements>
    <a:clrScheme name="通用_蓝 13">
      <a:dk1>
        <a:srgbClr val="000000"/>
      </a:dk1>
      <a:lt1>
        <a:srgbClr val="FFFFFF"/>
      </a:lt1>
      <a:dk2>
        <a:srgbClr val="FFFFFF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通用_蓝">
      <a:majorFont>
        <a:latin typeface="Arial"/>
        <a:ea typeface="隶书"/>
        <a:cs typeface=""/>
      </a:majorFont>
      <a:minorFont>
        <a:latin typeface="Arial"/>
        <a:ea typeface="华文新魏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通用_蓝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通用_蓝">
  <a:themeElements>
    <a:clrScheme name="1_通用_蓝 13">
      <a:dk1>
        <a:srgbClr val="000000"/>
      </a:dk1>
      <a:lt1>
        <a:srgbClr val="FFFFFF"/>
      </a:lt1>
      <a:dk2>
        <a:srgbClr val="FFFFFF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通用_蓝">
      <a:majorFont>
        <a:latin typeface="Arial"/>
        <a:ea typeface="隶书"/>
        <a:cs typeface=""/>
      </a:majorFont>
      <a:minorFont>
        <a:latin typeface="Arial"/>
        <a:ea typeface="华文新魏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通用_蓝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蓝白</Template>
  <TotalTime>201</TotalTime>
  <Words>967</Words>
  <Application>Microsoft Office PowerPoint</Application>
  <PresentationFormat>全屏显示(4:3)</PresentationFormat>
  <Paragraphs>118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通用_蓝</vt:lpstr>
      <vt:lpstr>1_通用_蓝</vt:lpstr>
      <vt:lpstr>聚合</vt:lpstr>
      <vt:lpstr> 模块2  供应链管理方法</vt:lpstr>
      <vt:lpstr>学习目标：</vt:lpstr>
      <vt:lpstr>核心能力</vt:lpstr>
      <vt:lpstr>项目1  快速反应（QR）</vt:lpstr>
      <vt:lpstr>PowerPoint 演示文稿</vt:lpstr>
      <vt:lpstr>PowerPoint 演示文稿</vt:lpstr>
      <vt:lpstr>PowerPoint 演示文稿</vt:lpstr>
      <vt:lpstr>PowerPoint 演示文稿</vt:lpstr>
      <vt:lpstr>项目2  有效客户响应（ECR）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lenovo</cp:lastModifiedBy>
  <cp:revision>119</cp:revision>
  <dcterms:created xsi:type="dcterms:W3CDTF">2018-05-08T08:08:07Z</dcterms:created>
  <dcterms:modified xsi:type="dcterms:W3CDTF">2020-02-29T03:57:35Z</dcterms:modified>
</cp:coreProperties>
</file>