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2" r:id="rId2"/>
    <p:sldMasterId id="2147483828" r:id="rId3"/>
  </p:sldMasterIdLst>
  <p:notesMasterIdLst>
    <p:notesMasterId r:id="rId6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094" y="-4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CABE3B-473F-407D-B0AB-FC7076690F1C}" type="datetimeFigureOut">
              <a:rPr lang="zh-CN" altLang="en-US" smtClean="0"/>
              <a:t>2020/2/29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D84F47-2DE8-492B-B328-01EFF96C8EB9}" type="slidenum">
              <a:rPr lang="zh-CN" altLang="en-US" smtClean="0"/>
              <a:t>‹#›</a:t>
            </a:fld>
            <a:endParaRPr lang="zh-CN" altLang="en-US"/>
          </a:p>
        </p:txBody>
      </p:sp>
    </p:spTree>
    <p:extLst>
      <p:ext uri="{BB962C8B-B14F-4D97-AF65-F5344CB8AC3E}">
        <p14:creationId xmlns:p14="http://schemas.microsoft.com/office/powerpoint/2010/main" val="3605784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D84F47-2DE8-492B-B328-01EFF96C8EB9}" type="slidenum">
              <a:rPr lang="zh-CN" altLang="en-US" smtClean="0"/>
              <a:t>1</a:t>
            </a:fld>
            <a:endParaRPr lang="zh-CN" altLang="en-US"/>
          </a:p>
        </p:txBody>
      </p:sp>
    </p:spTree>
    <p:extLst>
      <p:ext uri="{BB962C8B-B14F-4D97-AF65-F5344CB8AC3E}">
        <p14:creationId xmlns:p14="http://schemas.microsoft.com/office/powerpoint/2010/main" val="73187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7191321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3796996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1863670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14D6DB0-328A-4A30-ADDE-6FB8066F5C6F}"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B2EA648-47C4-42B3-8F79-98B7BA2EEE2D}" type="slidenum">
              <a:rPr lang="en-US"/>
              <a:pPr/>
              <a:t>‹#›</a:t>
            </a:fld>
            <a:endParaRPr lang="en-US"/>
          </a:p>
        </p:txBody>
      </p:sp>
    </p:spTree>
    <p:extLst>
      <p:ext uri="{BB962C8B-B14F-4D97-AF65-F5344CB8AC3E}">
        <p14:creationId xmlns:p14="http://schemas.microsoft.com/office/powerpoint/2010/main" val="398551862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D5D63D-4EF4-493C-851A-CB31B59F9C86}"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51170CB-D1E4-4D5C-90E7-AF8F42DFD761}" type="slidenum">
              <a:rPr lang="en-US"/>
              <a:pPr/>
              <a:t>‹#›</a:t>
            </a:fld>
            <a:endParaRPr lang="en-US"/>
          </a:p>
        </p:txBody>
      </p:sp>
    </p:spTree>
    <p:extLst>
      <p:ext uri="{BB962C8B-B14F-4D97-AF65-F5344CB8AC3E}">
        <p14:creationId xmlns:p14="http://schemas.microsoft.com/office/powerpoint/2010/main" val="24076834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1823EA8-D1CE-41D8-854A-8CC389980FAD}"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E918C56-BF83-4C6D-B947-D4D710C22BAE}" type="slidenum">
              <a:rPr lang="en-US"/>
              <a:pPr/>
              <a:t>‹#›</a:t>
            </a:fld>
            <a:endParaRPr lang="en-US"/>
          </a:p>
        </p:txBody>
      </p:sp>
    </p:spTree>
    <p:extLst>
      <p:ext uri="{BB962C8B-B14F-4D97-AF65-F5344CB8AC3E}">
        <p14:creationId xmlns:p14="http://schemas.microsoft.com/office/powerpoint/2010/main" val="3551856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2B4D700-D7B8-41D1-819F-3E89D3E2CBB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E61EC39-F545-419B-8665-D03CFD441E49}" type="slidenum">
              <a:rPr lang="en-US"/>
              <a:pPr/>
              <a:t>‹#›</a:t>
            </a:fld>
            <a:endParaRPr lang="en-US"/>
          </a:p>
        </p:txBody>
      </p:sp>
    </p:spTree>
    <p:extLst>
      <p:ext uri="{BB962C8B-B14F-4D97-AF65-F5344CB8AC3E}">
        <p14:creationId xmlns:p14="http://schemas.microsoft.com/office/powerpoint/2010/main" val="12761382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94ED89-7B20-4304-97A0-33002BE49D7E}" type="datetimeFigureOut">
              <a:rPr lang="en-US"/>
              <a:pPr/>
              <a:t>2/29/2020</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8C87F95-FD80-48A1-8E75-216400550B2E}" type="slidenum">
              <a:rPr lang="en-US"/>
              <a:pPr/>
              <a:t>‹#›</a:t>
            </a:fld>
            <a:endParaRPr lang="en-US"/>
          </a:p>
        </p:txBody>
      </p:sp>
    </p:spTree>
    <p:extLst>
      <p:ext uri="{BB962C8B-B14F-4D97-AF65-F5344CB8AC3E}">
        <p14:creationId xmlns:p14="http://schemas.microsoft.com/office/powerpoint/2010/main" val="16295885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8FA5F5B-3298-4BAA-86E6-0C3C4ECEF887}" type="datetimeFigureOut">
              <a:rPr lang="en-US"/>
              <a:pPr/>
              <a:t>2/29/2020</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52120357-DEC1-4ED6-87A7-B8A2FDF1A2B3}" type="slidenum">
              <a:rPr lang="en-US"/>
              <a:pPr/>
              <a:t>‹#›</a:t>
            </a:fld>
            <a:endParaRPr lang="en-US"/>
          </a:p>
        </p:txBody>
      </p:sp>
    </p:spTree>
    <p:extLst>
      <p:ext uri="{BB962C8B-B14F-4D97-AF65-F5344CB8AC3E}">
        <p14:creationId xmlns:p14="http://schemas.microsoft.com/office/powerpoint/2010/main" val="34670845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DD8844-EB09-4950-AA6E-5EA9EDE15A37}" type="datetimeFigureOut">
              <a:rPr lang="en-US"/>
              <a:pPr/>
              <a:t>2/29/2020</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47C8BBE-8D68-47C9-BC3A-15B6EBA23225}" type="slidenum">
              <a:rPr lang="en-US"/>
              <a:pPr/>
              <a:t>‹#›</a:t>
            </a:fld>
            <a:endParaRPr lang="en-US"/>
          </a:p>
        </p:txBody>
      </p:sp>
    </p:spTree>
    <p:extLst>
      <p:ext uri="{BB962C8B-B14F-4D97-AF65-F5344CB8AC3E}">
        <p14:creationId xmlns:p14="http://schemas.microsoft.com/office/powerpoint/2010/main" val="10510926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F147EAA-6236-4950-BC4D-74E2F27896C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5879144F-44F2-4C8F-90BF-0E570652778B}" type="slidenum">
              <a:rPr lang="en-US"/>
              <a:pPr/>
              <a:t>‹#›</a:t>
            </a:fld>
            <a:endParaRPr lang="en-US"/>
          </a:p>
        </p:txBody>
      </p:sp>
    </p:spTree>
    <p:extLst>
      <p:ext uri="{BB962C8B-B14F-4D97-AF65-F5344CB8AC3E}">
        <p14:creationId xmlns:p14="http://schemas.microsoft.com/office/powerpoint/2010/main" val="27234847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89465945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906FD94-7EBF-4301-9713-AF379B7F528D}"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68E8CA1-3A26-4D8F-A315-9C604DEBF422}" type="slidenum">
              <a:rPr lang="en-US"/>
              <a:pPr/>
              <a:t>‹#›</a:t>
            </a:fld>
            <a:endParaRPr lang="en-US"/>
          </a:p>
        </p:txBody>
      </p:sp>
    </p:spTree>
    <p:extLst>
      <p:ext uri="{BB962C8B-B14F-4D97-AF65-F5344CB8AC3E}">
        <p14:creationId xmlns:p14="http://schemas.microsoft.com/office/powerpoint/2010/main" val="27389843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E697A24-739F-44B4-A647-B606D3B2C784}"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8B7E4B8-F4F9-4FAD-B208-06204D120D18}" type="slidenum">
              <a:rPr lang="en-US"/>
              <a:pPr/>
              <a:t>‹#›</a:t>
            </a:fld>
            <a:endParaRPr lang="en-US"/>
          </a:p>
        </p:txBody>
      </p:sp>
    </p:spTree>
    <p:extLst>
      <p:ext uri="{BB962C8B-B14F-4D97-AF65-F5344CB8AC3E}">
        <p14:creationId xmlns:p14="http://schemas.microsoft.com/office/powerpoint/2010/main" val="357215242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2ABF3B-00A0-4347-9061-11B806B082F7}"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BE38C3-BC4B-45A9-9186-A8DD6A35677C}" type="slidenum">
              <a:rPr lang="en-US"/>
              <a:pPr/>
              <a:t>‹#›</a:t>
            </a:fld>
            <a:endParaRPr lang="en-US"/>
          </a:p>
        </p:txBody>
      </p:sp>
    </p:spTree>
    <p:extLst>
      <p:ext uri="{BB962C8B-B14F-4D97-AF65-F5344CB8AC3E}">
        <p14:creationId xmlns:p14="http://schemas.microsoft.com/office/powerpoint/2010/main" val="33725786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14D6DB0-328A-4A30-ADDE-6FB8066F5C6F}" type="datetimeFigureOut">
              <a:rPr lang="en-US" smtClean="0"/>
              <a:pPr/>
              <a:t>2/29/2020</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9B2EA648-47C4-42B3-8F79-98B7BA2EEE2D}"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DCD5D63D-4EF4-493C-851A-CB31B59F9C86}"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51170CB-D1E4-4D5C-90E7-AF8F42DFD761}"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A1823EA8-D1CE-41D8-854A-8CC389980FAD}"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E918C56-BF83-4C6D-B947-D4D710C22BAE}"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B4D700-D7B8-41D1-819F-3E89D3E2CBB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9E61EC39-F545-419B-8665-D03CFD441E49}"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794ED89-7B20-4304-97A0-33002BE49D7E}" type="datetimeFigureOut">
              <a:rPr lang="en-US" smtClean="0"/>
              <a:pPr/>
              <a:t>2/29/2020</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48C87F95-FD80-48A1-8E75-216400550B2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8FA5F5B-3298-4BAA-86E6-0C3C4ECEF887}" type="datetimeFigureOut">
              <a:rPr lang="en-US" smtClean="0"/>
              <a:pPr/>
              <a:t>2/29/2020</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2120357-DEC1-4ED6-87A7-B8A2FDF1A2B3}"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CFDD8844-EB09-4950-AA6E-5EA9EDE15A37}" type="datetimeFigureOut">
              <a:rPr lang="en-US" smtClean="0"/>
              <a:pPr/>
              <a:t>2/29/2020</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47C8BBE-8D68-47C9-BC3A-15B6EBA23225}"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4176368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7F147EAA-6236-4950-BC4D-74E2F27896C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879144F-44F2-4C8F-90BF-0E570652778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2906FD94-7EBF-4301-9713-AF379B7F528D}" type="datetimeFigureOut">
              <a:rPr lang="en-US" smtClean="0"/>
              <a:pPr/>
              <a:t>2/29/2020</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68E8CA1-3A26-4D8F-A315-9C604DEBF422}"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E697A24-739F-44B4-A647-B606D3B2C784}"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8B7E4B8-F4F9-4FAD-B208-06204D120D18}"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12ABF3B-00A0-4347-9061-11B806B082F7}"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66BE38C3-BC4B-45A9-9186-A8DD6A35677C}"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29999311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138000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71715868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9499232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16860782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pPr/>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pPr/>
              <a:t>‹#›</a:t>
            </a:fld>
            <a:endParaRPr lang="zh-CN" altLang="en-US"/>
          </a:p>
        </p:txBody>
      </p:sp>
    </p:spTree>
    <p:extLst>
      <p:ext uri="{BB962C8B-B14F-4D97-AF65-F5344CB8AC3E}">
        <p14:creationId xmlns:p14="http://schemas.microsoft.com/office/powerpoint/2010/main" val="363202331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BD16D333-D126-4A53-B71C-C5F555B5F0F2}" type="datetimeFigureOut">
              <a:rPr lang="zh-CN" altLang="en-US" smtClean="0"/>
              <a:pPr/>
              <a:t>2020/2/29</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70F57D0A-A040-46CB-B2E7-3DC0F7A5DDF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41524323-78DB-44A3-8122-DE4690A12FC4}" type="datetimeFigureOut">
              <a:rPr lang="en-US"/>
              <a:pPr/>
              <a:t>2/29/2020</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688AC0C4-AAF1-4555-AF47-B442D1A2C1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6D333-D126-4A53-B71C-C5F555B5F0F2}" type="datetimeFigureOut">
              <a:rPr lang="zh-CN" altLang="en-US" smtClean="0"/>
              <a:pPr/>
              <a:t>2020/2/29</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0F57D0A-A040-46CB-B2E7-3DC0F7A5DDF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4.xml"/><Relationship Id="rId1" Type="http://schemas.openxmlformats.org/officeDocument/2006/relationships/vmlDrawing" Target="../drawings/vmlDrawing3.vml"/><Relationship Id="rId4" Type="http://schemas.openxmlformats.org/officeDocument/2006/relationships/image" Target="../media/image8.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 Id="rId4" Type="http://schemas.openxmlformats.org/officeDocument/2006/relationships/image" Target="../media/image9.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196752"/>
            <a:ext cx="7772400" cy="1829761"/>
          </a:xfrm>
        </p:spPr>
        <p:txBody>
          <a:bodyPr>
            <a:normAutofit/>
          </a:bodyPr>
          <a:lstStyle/>
          <a:p>
            <a:r>
              <a:rPr lang="zh-CN" altLang="en-US" sz="3600" dirty="0" smtClean="0">
                <a:effectLst/>
                <a:latin typeface="+mj-ea"/>
              </a:rPr>
              <a:t>模块</a:t>
            </a:r>
            <a:r>
              <a:rPr lang="en-US" altLang="zh-CN" sz="3600" smtClean="0">
                <a:effectLst/>
                <a:latin typeface="+mj-ea"/>
              </a:rPr>
              <a:t>6 </a:t>
            </a:r>
            <a:r>
              <a:rPr lang="en-US" altLang="zh-CN" sz="3600" smtClean="0">
                <a:effectLst/>
                <a:latin typeface="+mj-ea"/>
              </a:rPr>
              <a:t> </a:t>
            </a:r>
            <a:r>
              <a:rPr lang="zh-CN" altLang="zh-CN" sz="3600" smtClean="0"/>
              <a:t>供应</a:t>
            </a:r>
            <a:r>
              <a:rPr lang="zh-CN" altLang="zh-CN" sz="3600" dirty="0" smtClean="0"/>
              <a:t>链信息管理与风险管理</a:t>
            </a:r>
            <a:endParaRPr lang="zh-CN" altLang="zh-CN" sz="3600" dirty="0"/>
          </a:p>
        </p:txBody>
      </p:sp>
    </p:spTree>
    <p:extLst>
      <p:ext uri="{BB962C8B-B14F-4D97-AF65-F5344CB8AC3E}">
        <p14:creationId xmlns:p14="http://schemas.microsoft.com/office/powerpoint/2010/main" val="163441464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472608"/>
          </a:xfrm>
        </p:spPr>
        <p:txBody>
          <a:bodyPr>
            <a:normAutofit fontScale="85000" lnSpcReduction="2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1</a:t>
            </a:r>
            <a:r>
              <a:rPr lang="zh-CN" altLang="en-US" dirty="0" smtClean="0"/>
              <a:t>、条码技术</a:t>
            </a:r>
            <a:endParaRPr lang="en-US" altLang="zh-CN" dirty="0" smtClean="0"/>
          </a:p>
          <a:p>
            <a:pPr>
              <a:lnSpc>
                <a:spcPct val="150000"/>
              </a:lnSpc>
              <a:buNone/>
            </a:pPr>
            <a:r>
              <a:rPr lang="zh-CN" altLang="en-US" dirty="0" smtClean="0"/>
              <a:t>（</a:t>
            </a:r>
            <a:r>
              <a:rPr lang="en-US" altLang="zh-CN" dirty="0" smtClean="0"/>
              <a:t>2</a:t>
            </a:r>
            <a:r>
              <a:rPr lang="zh-CN" altLang="en-US" dirty="0" smtClean="0"/>
              <a:t>）条码技术特点</a:t>
            </a:r>
            <a:endParaRPr lang="en-US" altLang="zh-CN" dirty="0" smtClean="0"/>
          </a:p>
          <a:p>
            <a:pPr>
              <a:lnSpc>
                <a:spcPct val="150000"/>
              </a:lnSpc>
              <a:buFont typeface="Wingdings" pitchFamily="2" charset="2"/>
              <a:buChar char="Ø"/>
            </a:pPr>
            <a:r>
              <a:rPr lang="zh-CN" altLang="en-US" dirty="0" smtClean="0"/>
              <a:t>简单</a:t>
            </a:r>
            <a:endParaRPr lang="en-US" altLang="zh-CN" dirty="0" smtClean="0"/>
          </a:p>
          <a:p>
            <a:pPr>
              <a:lnSpc>
                <a:spcPct val="150000"/>
              </a:lnSpc>
              <a:buFont typeface="Wingdings" pitchFamily="2" charset="2"/>
              <a:buChar char="Ø"/>
            </a:pPr>
            <a:r>
              <a:rPr lang="zh-CN" altLang="en-US" dirty="0" smtClean="0"/>
              <a:t>信息采集速度快</a:t>
            </a:r>
            <a:endParaRPr lang="en-US" altLang="zh-CN" dirty="0" smtClean="0"/>
          </a:p>
          <a:p>
            <a:pPr>
              <a:lnSpc>
                <a:spcPct val="150000"/>
              </a:lnSpc>
              <a:buFont typeface="Wingdings" pitchFamily="2" charset="2"/>
              <a:buChar char="Ø"/>
            </a:pPr>
            <a:r>
              <a:rPr lang="zh-CN" altLang="en-US" dirty="0" smtClean="0"/>
              <a:t>采集信息量大</a:t>
            </a:r>
            <a:endParaRPr lang="en-US" altLang="zh-CN" dirty="0" smtClean="0"/>
          </a:p>
          <a:p>
            <a:pPr>
              <a:lnSpc>
                <a:spcPct val="150000"/>
              </a:lnSpc>
              <a:buFont typeface="Wingdings" pitchFamily="2" charset="2"/>
              <a:buChar char="Ø"/>
            </a:pPr>
            <a:r>
              <a:rPr lang="zh-CN" altLang="en-US" dirty="0" smtClean="0"/>
              <a:t>可靠性强</a:t>
            </a:r>
            <a:endParaRPr lang="en-US" altLang="zh-CN" dirty="0" smtClean="0"/>
          </a:p>
          <a:p>
            <a:pPr>
              <a:lnSpc>
                <a:spcPct val="150000"/>
              </a:lnSpc>
              <a:buFont typeface="Wingdings" pitchFamily="2" charset="2"/>
              <a:buChar char="Ø"/>
            </a:pPr>
            <a:r>
              <a:rPr lang="zh-CN" altLang="en-US" dirty="0" smtClean="0"/>
              <a:t>使用灵活</a:t>
            </a:r>
            <a:endParaRPr lang="en-US" altLang="zh-CN" dirty="0" smtClean="0"/>
          </a:p>
          <a:p>
            <a:pPr>
              <a:lnSpc>
                <a:spcPct val="150000"/>
              </a:lnSpc>
              <a:buFont typeface="Wingdings" pitchFamily="2" charset="2"/>
              <a:buChar char="Ø"/>
            </a:pPr>
            <a:r>
              <a:rPr lang="zh-CN" altLang="en-US" dirty="0" smtClean="0"/>
              <a:t>自由度大</a:t>
            </a:r>
            <a:endParaRPr lang="en-US" altLang="zh-CN" dirty="0" smtClean="0"/>
          </a:p>
          <a:p>
            <a:pPr>
              <a:lnSpc>
                <a:spcPct val="150000"/>
              </a:lnSpc>
              <a:buFont typeface="Wingdings" pitchFamily="2" charset="2"/>
              <a:buChar char="Ø"/>
            </a:pPr>
            <a:r>
              <a:rPr lang="zh-CN" altLang="en-US" dirty="0" smtClean="0"/>
              <a:t>设备机构简单、成本低</a:t>
            </a:r>
            <a:endParaRPr lang="en-US" altLang="zh-CN" dirty="0" smtClean="0"/>
          </a:p>
          <a:p>
            <a:pPr>
              <a:lnSpc>
                <a:spcPct val="150000"/>
              </a:lnSpc>
              <a:buNone/>
            </a:pP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4824536"/>
          </a:xfrm>
        </p:spPr>
        <p:txBody>
          <a:bodyPr>
            <a:normAutofit fontScale="92500" lnSpcReduction="1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1</a:t>
            </a:r>
            <a:r>
              <a:rPr lang="zh-CN" altLang="en-US" dirty="0" smtClean="0"/>
              <a:t>、条码技术</a:t>
            </a:r>
            <a:endParaRPr lang="en-US" altLang="zh-CN" dirty="0" smtClean="0"/>
          </a:p>
          <a:p>
            <a:pPr>
              <a:lnSpc>
                <a:spcPct val="150000"/>
              </a:lnSpc>
              <a:buNone/>
            </a:pPr>
            <a:r>
              <a:rPr lang="zh-CN" altLang="en-US" dirty="0" smtClean="0"/>
              <a:t>（</a:t>
            </a:r>
            <a:r>
              <a:rPr lang="en-US" altLang="zh-CN" dirty="0" smtClean="0"/>
              <a:t>3</a:t>
            </a:r>
            <a:r>
              <a:rPr lang="zh-CN" altLang="en-US" dirty="0" smtClean="0"/>
              <a:t>）条码技术在供应链中的应用</a:t>
            </a:r>
            <a:endParaRPr lang="en-US" altLang="zh-CN" dirty="0" smtClean="0"/>
          </a:p>
          <a:p>
            <a:pPr>
              <a:lnSpc>
                <a:spcPct val="150000"/>
              </a:lnSpc>
              <a:buFont typeface="Wingdings" pitchFamily="2" charset="2"/>
              <a:buChar char="Ø"/>
            </a:pPr>
            <a:r>
              <a:rPr lang="zh-CN" altLang="zh-CN" dirty="0" smtClean="0"/>
              <a:t>商品（原材料）人库作业</a:t>
            </a:r>
            <a:endParaRPr lang="en-US" altLang="zh-CN" dirty="0" smtClean="0"/>
          </a:p>
          <a:p>
            <a:pPr>
              <a:lnSpc>
                <a:spcPct val="150000"/>
              </a:lnSpc>
              <a:buFont typeface="Wingdings" pitchFamily="2" charset="2"/>
              <a:buChar char="Ø"/>
            </a:pPr>
            <a:r>
              <a:rPr lang="zh-CN" altLang="zh-CN" dirty="0" smtClean="0"/>
              <a:t>订货作业</a:t>
            </a:r>
            <a:endParaRPr lang="en-US" altLang="zh-CN" dirty="0" smtClean="0"/>
          </a:p>
          <a:p>
            <a:pPr>
              <a:lnSpc>
                <a:spcPct val="150000"/>
              </a:lnSpc>
              <a:buFont typeface="Wingdings" pitchFamily="2" charset="2"/>
              <a:buChar char="Ø"/>
            </a:pPr>
            <a:r>
              <a:rPr lang="zh-CN" altLang="zh-CN" dirty="0" smtClean="0"/>
              <a:t>拣货作业</a:t>
            </a:r>
            <a:endParaRPr lang="en-US" altLang="zh-CN" dirty="0" smtClean="0"/>
          </a:p>
          <a:p>
            <a:pPr>
              <a:lnSpc>
                <a:spcPct val="150000"/>
              </a:lnSpc>
              <a:buFont typeface="Wingdings" pitchFamily="2" charset="2"/>
              <a:buChar char="Ø"/>
            </a:pPr>
            <a:r>
              <a:rPr lang="zh-CN" altLang="zh-CN" dirty="0" smtClean="0"/>
              <a:t>配货作业</a:t>
            </a:r>
            <a:endParaRPr lang="en-US" altLang="zh-CN" dirty="0" smtClean="0"/>
          </a:p>
          <a:p>
            <a:pPr>
              <a:lnSpc>
                <a:spcPct val="150000"/>
              </a:lnSpc>
              <a:buFont typeface="Wingdings" pitchFamily="2" charset="2"/>
              <a:buChar char="Ø"/>
            </a:pPr>
            <a:r>
              <a:rPr lang="zh-CN" altLang="zh-CN" dirty="0" smtClean="0"/>
              <a:t>补货作业</a:t>
            </a:r>
            <a:endParaRPr lang="en-US" altLang="zh-CN" dirty="0" smtClean="0"/>
          </a:p>
          <a:p>
            <a:pPr>
              <a:lnSpc>
                <a:spcPct val="150000"/>
              </a:lnSpc>
              <a:buNone/>
            </a:pP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2</a:t>
            </a:r>
            <a:r>
              <a:rPr lang="zh-CN" altLang="en-US" dirty="0" smtClean="0"/>
              <a:t>、射频识别技术</a:t>
            </a:r>
            <a:endParaRPr lang="en-US" altLang="zh-CN" dirty="0" smtClean="0"/>
          </a:p>
          <a:p>
            <a:pPr marL="109728" indent="457200">
              <a:lnSpc>
                <a:spcPct val="150000"/>
              </a:lnSpc>
              <a:buNone/>
            </a:pPr>
            <a:r>
              <a:rPr lang="zh-CN" altLang="zh-CN" dirty="0" smtClean="0"/>
              <a:t>射频识别技术（</a:t>
            </a:r>
            <a:r>
              <a:rPr lang="en-US" altLang="zh-CN" dirty="0" smtClean="0"/>
              <a:t>radio frequency identification</a:t>
            </a:r>
            <a:r>
              <a:rPr lang="zh-CN" altLang="zh-CN" dirty="0" smtClean="0"/>
              <a:t>，</a:t>
            </a:r>
            <a:r>
              <a:rPr lang="en-US" altLang="zh-CN" dirty="0" smtClean="0"/>
              <a:t>RFID)</a:t>
            </a:r>
            <a:r>
              <a:rPr lang="zh-CN" altLang="zh-CN" dirty="0" smtClean="0"/>
              <a:t>是无线电频率识别的简称。它是利用无线电波对记录媒体进行读写的技术。</a:t>
            </a:r>
            <a:endParaRPr lang="en-US" altLang="zh-CN" dirty="0" smtClean="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5616624"/>
          </a:xfrm>
        </p:spPr>
        <p:txBody>
          <a:bodyPr>
            <a:normAutofit fontScale="92500" lnSpcReduction="2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2</a:t>
            </a:r>
            <a:r>
              <a:rPr lang="zh-CN" altLang="en-US" dirty="0" smtClean="0"/>
              <a:t>、射频识别技术</a:t>
            </a:r>
            <a:endParaRPr lang="en-US" altLang="zh-CN" dirty="0" smtClean="0"/>
          </a:p>
          <a:p>
            <a:pPr>
              <a:lnSpc>
                <a:spcPct val="150000"/>
              </a:lnSpc>
              <a:buNone/>
            </a:pPr>
            <a:r>
              <a:rPr lang="zh-CN" altLang="en-US" dirty="0" smtClean="0"/>
              <a:t>（</a:t>
            </a:r>
            <a:r>
              <a:rPr lang="en-US" altLang="zh-CN" dirty="0" smtClean="0"/>
              <a:t>1</a:t>
            </a:r>
            <a:r>
              <a:rPr lang="zh-CN" altLang="en-US" dirty="0" smtClean="0"/>
              <a:t>）射频技术特点</a:t>
            </a:r>
            <a:endParaRPr lang="en-US" altLang="zh-CN" dirty="0" smtClean="0"/>
          </a:p>
          <a:p>
            <a:pPr>
              <a:lnSpc>
                <a:spcPct val="150000"/>
              </a:lnSpc>
              <a:buFont typeface="Wingdings" pitchFamily="2" charset="2"/>
              <a:buChar char="Ø"/>
            </a:pPr>
            <a:r>
              <a:rPr lang="zh-CN" altLang="zh-CN" dirty="0" smtClean="0"/>
              <a:t>快速扫描</a:t>
            </a:r>
            <a:endParaRPr lang="en-US" altLang="zh-CN" dirty="0" smtClean="0"/>
          </a:p>
          <a:p>
            <a:pPr>
              <a:lnSpc>
                <a:spcPct val="150000"/>
              </a:lnSpc>
              <a:buFont typeface="Wingdings" pitchFamily="2" charset="2"/>
              <a:buChar char="Ø"/>
            </a:pPr>
            <a:r>
              <a:rPr lang="zh-CN" altLang="zh-CN" dirty="0" smtClean="0"/>
              <a:t>体积小型化、形状多样化</a:t>
            </a:r>
            <a:endParaRPr lang="en-US" altLang="zh-CN" dirty="0" smtClean="0"/>
          </a:p>
          <a:p>
            <a:pPr>
              <a:lnSpc>
                <a:spcPct val="150000"/>
              </a:lnSpc>
              <a:buFont typeface="Wingdings" pitchFamily="2" charset="2"/>
              <a:buChar char="Ø"/>
            </a:pPr>
            <a:r>
              <a:rPr lang="zh-CN" altLang="zh-CN" dirty="0" smtClean="0"/>
              <a:t>抗污染能力和耐久性</a:t>
            </a:r>
            <a:endParaRPr lang="en-US" altLang="zh-CN" dirty="0" smtClean="0"/>
          </a:p>
          <a:p>
            <a:pPr>
              <a:lnSpc>
                <a:spcPct val="150000"/>
              </a:lnSpc>
              <a:buFont typeface="Wingdings" pitchFamily="2" charset="2"/>
              <a:buChar char="Ø"/>
            </a:pPr>
            <a:r>
              <a:rPr lang="zh-CN" altLang="zh-CN" dirty="0" smtClean="0"/>
              <a:t>可重复使用</a:t>
            </a:r>
            <a:endParaRPr lang="en-US" altLang="zh-CN" dirty="0" smtClean="0"/>
          </a:p>
          <a:p>
            <a:pPr>
              <a:lnSpc>
                <a:spcPct val="150000"/>
              </a:lnSpc>
              <a:buFont typeface="Wingdings" pitchFamily="2" charset="2"/>
              <a:buChar char="Ø"/>
            </a:pPr>
            <a:r>
              <a:rPr lang="zh-CN" altLang="zh-CN" dirty="0" smtClean="0"/>
              <a:t>穿透性和无屏障阅读</a:t>
            </a:r>
            <a:endParaRPr lang="en-US" altLang="zh-CN" dirty="0" smtClean="0"/>
          </a:p>
          <a:p>
            <a:pPr>
              <a:lnSpc>
                <a:spcPct val="150000"/>
              </a:lnSpc>
              <a:buFont typeface="Wingdings" pitchFamily="2" charset="2"/>
              <a:buChar char="Ø"/>
            </a:pPr>
            <a:r>
              <a:rPr lang="zh-CN" altLang="zh-CN" dirty="0" smtClean="0"/>
              <a:t>数据的记忆容量大</a:t>
            </a:r>
            <a:endParaRPr lang="en-US" altLang="zh-CN" dirty="0" smtClean="0"/>
          </a:p>
          <a:p>
            <a:pPr>
              <a:lnSpc>
                <a:spcPct val="150000"/>
              </a:lnSpc>
              <a:buFont typeface="Wingdings" pitchFamily="2" charset="2"/>
              <a:buChar char="Ø"/>
            </a:pPr>
            <a:r>
              <a:rPr lang="zh-CN" altLang="zh-CN" dirty="0" smtClean="0"/>
              <a:t>安全性高</a:t>
            </a:r>
            <a:endParaRPr lang="en-US" altLang="zh-CN" dirty="0" smtClean="0"/>
          </a:p>
          <a:p>
            <a:pPr>
              <a:lnSpc>
                <a:spcPct val="150000"/>
              </a:lnSpc>
              <a:buNone/>
            </a:pP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836712"/>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2</a:t>
            </a:r>
            <a:r>
              <a:rPr lang="zh-CN" altLang="en-US" dirty="0" smtClean="0"/>
              <a:t>、射频识别技术</a:t>
            </a:r>
            <a:endParaRPr lang="en-US" altLang="zh-CN" dirty="0" smtClean="0"/>
          </a:p>
          <a:p>
            <a:pPr>
              <a:lnSpc>
                <a:spcPct val="150000"/>
              </a:lnSpc>
              <a:buNone/>
            </a:pPr>
            <a:r>
              <a:rPr lang="zh-CN" altLang="en-US" dirty="0" smtClean="0"/>
              <a:t>（</a:t>
            </a:r>
            <a:r>
              <a:rPr lang="en-US" altLang="zh-CN" dirty="0" smtClean="0"/>
              <a:t>2</a:t>
            </a:r>
            <a:r>
              <a:rPr lang="zh-CN" altLang="en-US" dirty="0" smtClean="0"/>
              <a:t>）射频技术在供应链中的应用</a:t>
            </a:r>
            <a:endParaRPr lang="en-US" altLang="zh-CN" dirty="0" smtClean="0"/>
          </a:p>
          <a:p>
            <a:pPr>
              <a:lnSpc>
                <a:spcPct val="150000"/>
              </a:lnSpc>
              <a:buFont typeface="Wingdings" pitchFamily="2" charset="2"/>
              <a:buChar char="Ø"/>
            </a:pPr>
            <a:r>
              <a:rPr lang="en-US" altLang="zh-CN" dirty="0" smtClean="0"/>
              <a:t>EAS</a:t>
            </a:r>
            <a:r>
              <a:rPr lang="zh-CN" altLang="zh-CN" dirty="0" smtClean="0"/>
              <a:t>系统、便携式数据采集系统、网络系统和定位系统</a:t>
            </a:r>
            <a:endParaRPr lang="en-US" altLang="zh-CN" dirty="0" smtClean="0"/>
          </a:p>
          <a:p>
            <a:pPr>
              <a:lnSpc>
                <a:spcPct val="150000"/>
              </a:lnSpc>
              <a:buFont typeface="Wingdings" pitchFamily="2" charset="2"/>
              <a:buChar char="Ø"/>
            </a:pPr>
            <a:r>
              <a:rPr lang="zh-CN" altLang="zh-CN" dirty="0" smtClean="0"/>
              <a:t>供应链中物质跟踪和物流控制方面</a:t>
            </a:r>
            <a:endParaRPr lang="en-US" altLang="zh-CN" dirty="0" smtClean="0"/>
          </a:p>
          <a:p>
            <a:pPr>
              <a:lnSpc>
                <a:spcPct val="150000"/>
              </a:lnSpc>
              <a:buFont typeface="Wingdings" pitchFamily="2" charset="2"/>
              <a:buChar char="Ø"/>
            </a:pPr>
            <a:r>
              <a:rPr lang="zh-CN" altLang="zh-CN" dirty="0" smtClean="0"/>
              <a:t>仓储管理</a:t>
            </a: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3</a:t>
            </a:r>
            <a:r>
              <a:rPr lang="zh-CN" altLang="en-US" dirty="0" smtClean="0"/>
              <a:t>、</a:t>
            </a:r>
            <a:r>
              <a:rPr lang="en-US" altLang="zh-CN" dirty="0" smtClean="0"/>
              <a:t>EDI</a:t>
            </a:r>
          </a:p>
          <a:p>
            <a:pPr marL="109728" indent="457200">
              <a:lnSpc>
                <a:spcPct val="150000"/>
              </a:lnSpc>
              <a:buNone/>
            </a:pPr>
            <a:r>
              <a:rPr lang="en-US" altLang="zh-CN" dirty="0" smtClean="0"/>
              <a:t>EDI</a:t>
            </a:r>
            <a:r>
              <a:rPr lang="zh-CN" altLang="en-US" dirty="0" smtClean="0"/>
              <a:t>（</a:t>
            </a:r>
            <a:r>
              <a:rPr lang="en-US" altLang="zh-CN" dirty="0" smtClean="0"/>
              <a:t>Electronic Data Interchange</a:t>
            </a:r>
            <a:r>
              <a:rPr lang="zh-CN" altLang="en-US" dirty="0" smtClean="0"/>
              <a:t>），是指</a:t>
            </a:r>
            <a:r>
              <a:rPr lang="zh-CN" altLang="zh-CN" dirty="0" smtClean="0"/>
              <a:t>将商业或行政事务处理按照一个公认的标准，形成结构化的事务处理或报文数据格式，从计算机到计算机的电子传输方法</a:t>
            </a:r>
            <a:r>
              <a:rPr lang="zh-CN" altLang="en-US" dirty="0" smtClean="0"/>
              <a:t>。</a:t>
            </a:r>
            <a:endParaRPr lang="en-US" altLang="zh-CN" dirty="0" smtClean="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5400600"/>
          </a:xfrm>
        </p:spPr>
        <p:txBody>
          <a:bodyPr>
            <a:normAutofit lnSpcReduction="1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3</a:t>
            </a:r>
            <a:r>
              <a:rPr lang="zh-CN" altLang="en-US" dirty="0" smtClean="0"/>
              <a:t>、</a:t>
            </a:r>
            <a:r>
              <a:rPr lang="en-US" altLang="zh-CN" dirty="0" smtClean="0"/>
              <a:t>EDI</a:t>
            </a:r>
          </a:p>
          <a:p>
            <a:pPr>
              <a:lnSpc>
                <a:spcPct val="150000"/>
              </a:lnSpc>
              <a:buNone/>
            </a:pPr>
            <a:r>
              <a:rPr lang="zh-CN" altLang="en-US" dirty="0" smtClean="0"/>
              <a:t>（</a:t>
            </a:r>
            <a:r>
              <a:rPr lang="en-US" altLang="zh-CN" dirty="0" smtClean="0"/>
              <a:t>1</a:t>
            </a:r>
            <a:r>
              <a:rPr lang="zh-CN" altLang="en-US" dirty="0" smtClean="0"/>
              <a:t>）</a:t>
            </a:r>
            <a:r>
              <a:rPr lang="en-US" altLang="zh-CN" dirty="0" smtClean="0"/>
              <a:t>EDI</a:t>
            </a:r>
            <a:r>
              <a:rPr lang="zh-CN" altLang="en-US" dirty="0" smtClean="0"/>
              <a:t>技术特点</a:t>
            </a:r>
            <a:endParaRPr lang="en-US" altLang="zh-CN" dirty="0" smtClean="0"/>
          </a:p>
          <a:p>
            <a:pPr>
              <a:lnSpc>
                <a:spcPct val="150000"/>
              </a:lnSpc>
              <a:buFont typeface="Wingdings" pitchFamily="2" charset="2"/>
              <a:buChar char="Ø"/>
            </a:pPr>
            <a:r>
              <a:rPr lang="zh-CN" altLang="zh-CN" dirty="0" smtClean="0"/>
              <a:t>主要应用于具有固定格式的业务信息和具有经常性业务联系的组织之间。</a:t>
            </a:r>
            <a:endParaRPr lang="en-US" altLang="zh-CN" dirty="0" smtClean="0"/>
          </a:p>
          <a:p>
            <a:pPr>
              <a:lnSpc>
                <a:spcPct val="150000"/>
              </a:lnSpc>
              <a:buFont typeface="Wingdings" pitchFamily="2" charset="2"/>
              <a:buChar char="Ø"/>
            </a:pPr>
            <a:r>
              <a:rPr lang="zh-CN" altLang="zh-CN" dirty="0" smtClean="0"/>
              <a:t>所传送的资料是一般业务资料</a:t>
            </a:r>
            <a:endParaRPr lang="en-US" altLang="zh-CN" dirty="0" smtClean="0"/>
          </a:p>
          <a:p>
            <a:pPr>
              <a:lnSpc>
                <a:spcPct val="150000"/>
              </a:lnSpc>
              <a:buFont typeface="Wingdings" pitchFamily="2" charset="2"/>
              <a:buChar char="Ø"/>
            </a:pPr>
            <a:r>
              <a:rPr lang="zh-CN" altLang="zh-CN" dirty="0" smtClean="0"/>
              <a:t>采用共同标准化的格式进行数据传输</a:t>
            </a:r>
            <a:endParaRPr lang="en-US" altLang="zh-CN" dirty="0" smtClean="0"/>
          </a:p>
          <a:p>
            <a:pPr>
              <a:lnSpc>
                <a:spcPct val="150000"/>
              </a:lnSpc>
              <a:buFont typeface="Wingdings" pitchFamily="2" charset="2"/>
              <a:buChar char="Ø"/>
            </a:pPr>
            <a:r>
              <a:rPr lang="zh-CN" altLang="zh-CN" dirty="0" smtClean="0"/>
              <a:t>尽量避免人工的介入操作</a:t>
            </a: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fontScale="92500" lnSpcReduction="2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3</a:t>
            </a:r>
            <a:r>
              <a:rPr lang="zh-CN" altLang="en-US" dirty="0" smtClean="0"/>
              <a:t>、</a:t>
            </a:r>
            <a:r>
              <a:rPr lang="en-US" altLang="zh-CN" dirty="0" smtClean="0"/>
              <a:t>EDI</a:t>
            </a:r>
          </a:p>
          <a:p>
            <a:pPr>
              <a:lnSpc>
                <a:spcPct val="150000"/>
              </a:lnSpc>
              <a:buNone/>
            </a:pPr>
            <a:r>
              <a:rPr lang="zh-CN" altLang="en-US" dirty="0" smtClean="0"/>
              <a:t>（</a:t>
            </a:r>
            <a:r>
              <a:rPr lang="en-US" altLang="zh-CN" dirty="0" smtClean="0"/>
              <a:t>2</a:t>
            </a:r>
            <a:r>
              <a:rPr lang="zh-CN" altLang="en-US" dirty="0" smtClean="0"/>
              <a:t>）</a:t>
            </a:r>
            <a:r>
              <a:rPr lang="en-US" altLang="zh-CN" dirty="0" smtClean="0"/>
              <a:t>EDI</a:t>
            </a:r>
            <a:r>
              <a:rPr lang="zh-CN" altLang="en-US" dirty="0" smtClean="0"/>
              <a:t>的作用</a:t>
            </a:r>
            <a:endParaRPr lang="en-US" altLang="zh-CN" dirty="0" smtClean="0"/>
          </a:p>
          <a:p>
            <a:pPr>
              <a:lnSpc>
                <a:spcPct val="150000"/>
              </a:lnSpc>
              <a:buFont typeface="Wingdings" pitchFamily="2" charset="2"/>
              <a:buChar char="Ø"/>
            </a:pPr>
            <a:r>
              <a:rPr lang="zh-CN" altLang="zh-CN" dirty="0" smtClean="0"/>
              <a:t>缩短交易时间，提高工作效率</a:t>
            </a:r>
            <a:endParaRPr lang="en-US" altLang="zh-CN" dirty="0" smtClean="0"/>
          </a:p>
          <a:p>
            <a:pPr>
              <a:lnSpc>
                <a:spcPct val="150000"/>
              </a:lnSpc>
              <a:buFont typeface="Wingdings" pitchFamily="2" charset="2"/>
              <a:buChar char="Ø"/>
            </a:pPr>
            <a:r>
              <a:rPr lang="zh-CN" altLang="zh-CN" dirty="0" smtClean="0"/>
              <a:t>减少文件处理成本</a:t>
            </a:r>
            <a:endParaRPr lang="en-US" altLang="zh-CN" dirty="0" smtClean="0"/>
          </a:p>
          <a:p>
            <a:pPr>
              <a:lnSpc>
                <a:spcPct val="150000"/>
              </a:lnSpc>
              <a:buFont typeface="Wingdings" pitchFamily="2" charset="2"/>
              <a:buChar char="Ø"/>
            </a:pPr>
            <a:r>
              <a:rPr lang="zh-CN" altLang="zh-CN" dirty="0" smtClean="0"/>
              <a:t>员工成本的减少</a:t>
            </a:r>
            <a:endParaRPr lang="en-US" altLang="zh-CN" dirty="0" smtClean="0"/>
          </a:p>
          <a:p>
            <a:pPr>
              <a:lnSpc>
                <a:spcPct val="150000"/>
              </a:lnSpc>
              <a:buFont typeface="Wingdings" pitchFamily="2" charset="2"/>
              <a:buChar char="Ø"/>
            </a:pPr>
            <a:r>
              <a:rPr lang="zh-CN" altLang="zh-CN" dirty="0" smtClean="0"/>
              <a:t>可以减少库存</a:t>
            </a:r>
            <a:endParaRPr lang="en-US" altLang="zh-CN" dirty="0" smtClean="0"/>
          </a:p>
          <a:p>
            <a:pPr>
              <a:lnSpc>
                <a:spcPct val="150000"/>
              </a:lnSpc>
              <a:buFont typeface="Wingdings" pitchFamily="2" charset="2"/>
              <a:buChar char="Ø"/>
            </a:pPr>
            <a:r>
              <a:rPr lang="zh-CN" altLang="zh-CN" dirty="0" smtClean="0"/>
              <a:t>避免重复操作，减少人为差错，提高工作质量</a:t>
            </a:r>
            <a:endParaRPr lang="en-US" altLang="zh-CN" dirty="0" smtClean="0"/>
          </a:p>
          <a:p>
            <a:pPr>
              <a:lnSpc>
                <a:spcPct val="150000"/>
              </a:lnSpc>
              <a:buFont typeface="Wingdings" pitchFamily="2" charset="2"/>
              <a:buChar char="Ø"/>
            </a:pPr>
            <a:r>
              <a:rPr lang="zh-CN" altLang="zh-CN" dirty="0" smtClean="0"/>
              <a:t>时间价值效益</a:t>
            </a:r>
            <a:endParaRPr lang="en-US" altLang="zh-CN" dirty="0" smtClean="0"/>
          </a:p>
          <a:p>
            <a:pPr>
              <a:lnSpc>
                <a:spcPct val="150000"/>
              </a:lnSpc>
              <a:buNone/>
            </a:pPr>
            <a:endParaRPr lang="en-US" altLang="zh-CN" dirty="0" smtClean="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3</a:t>
            </a:r>
            <a:r>
              <a:rPr lang="zh-CN" altLang="en-US" dirty="0" smtClean="0"/>
              <a:t>、</a:t>
            </a:r>
            <a:r>
              <a:rPr lang="en-US" altLang="zh-CN" dirty="0" smtClean="0"/>
              <a:t>EDI</a:t>
            </a:r>
          </a:p>
          <a:p>
            <a:pPr>
              <a:lnSpc>
                <a:spcPct val="150000"/>
              </a:lnSpc>
              <a:buNone/>
            </a:pPr>
            <a:r>
              <a:rPr lang="zh-CN" altLang="en-US" dirty="0" smtClean="0"/>
              <a:t>（</a:t>
            </a:r>
            <a:r>
              <a:rPr lang="en-US" altLang="zh-CN" dirty="0" smtClean="0"/>
              <a:t>3</a:t>
            </a:r>
            <a:r>
              <a:rPr lang="zh-CN" altLang="en-US" dirty="0" smtClean="0"/>
              <a:t>）</a:t>
            </a:r>
            <a:r>
              <a:rPr lang="en-US" altLang="zh-CN" dirty="0" smtClean="0"/>
              <a:t>EDI</a:t>
            </a:r>
            <a:r>
              <a:rPr lang="zh-CN" altLang="en-US" dirty="0" smtClean="0"/>
              <a:t>系统的构成要素</a:t>
            </a:r>
            <a:endParaRPr lang="en-US" altLang="zh-CN" dirty="0" smtClean="0"/>
          </a:p>
          <a:p>
            <a:pPr>
              <a:lnSpc>
                <a:spcPct val="150000"/>
              </a:lnSpc>
              <a:buFont typeface="Wingdings" pitchFamily="2" charset="2"/>
              <a:buChar char="Ø"/>
            </a:pPr>
            <a:r>
              <a:rPr lang="en-US" altLang="zh-CN" dirty="0" smtClean="0"/>
              <a:t>EDI</a:t>
            </a:r>
            <a:r>
              <a:rPr lang="zh-CN" altLang="zh-CN" dirty="0" smtClean="0"/>
              <a:t>标准</a:t>
            </a:r>
            <a:endParaRPr lang="en-US" altLang="zh-CN" dirty="0" smtClean="0"/>
          </a:p>
          <a:p>
            <a:pPr>
              <a:lnSpc>
                <a:spcPct val="150000"/>
              </a:lnSpc>
              <a:buFont typeface="Wingdings" pitchFamily="2" charset="2"/>
              <a:buChar char="Ø"/>
            </a:pPr>
            <a:r>
              <a:rPr lang="en-US" altLang="zh-CN" dirty="0" smtClean="0"/>
              <a:t>EDI</a:t>
            </a:r>
            <a:r>
              <a:rPr lang="zh-CN" altLang="zh-CN" dirty="0" smtClean="0"/>
              <a:t>软件及硬件</a:t>
            </a:r>
            <a:endParaRPr lang="en-US" altLang="zh-CN" dirty="0" smtClean="0"/>
          </a:p>
          <a:p>
            <a:pPr>
              <a:lnSpc>
                <a:spcPct val="150000"/>
              </a:lnSpc>
              <a:buFont typeface="Wingdings" pitchFamily="2" charset="2"/>
              <a:buChar char="Ø"/>
            </a:pPr>
            <a:r>
              <a:rPr lang="zh-CN" altLang="zh-CN" dirty="0" smtClean="0"/>
              <a:t>通信网络</a:t>
            </a:r>
            <a:endParaRPr lang="en-US" altLang="zh-CN" dirty="0" smtClean="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23528" y="332656"/>
            <a:ext cx="8229600" cy="1584176"/>
          </a:xfrm>
        </p:spPr>
        <p:txBody>
          <a:bodyPr>
            <a:noAutofit/>
          </a:bodyPr>
          <a:lstStyle/>
          <a:p>
            <a:pPr>
              <a:lnSpc>
                <a:spcPct val="150000"/>
              </a:lnSpc>
            </a:pPr>
            <a:r>
              <a:rPr lang="en-US" altLang="zh-CN" sz="2400" dirty="0" smtClean="0">
                <a:latin typeface="+mn-ea"/>
              </a:rPr>
              <a:t>6.1.2 </a:t>
            </a:r>
            <a:r>
              <a:rPr lang="zh-CN" altLang="zh-CN" sz="2400" dirty="0" smtClean="0"/>
              <a:t>供应链中的主要信息技术 </a:t>
            </a:r>
            <a:endParaRPr lang="en-US" altLang="zh-CN" sz="2400" dirty="0" smtClean="0">
              <a:latin typeface="+mn-ea"/>
            </a:endParaRPr>
          </a:p>
          <a:p>
            <a:pPr>
              <a:lnSpc>
                <a:spcPct val="150000"/>
              </a:lnSpc>
              <a:buNone/>
            </a:pPr>
            <a:r>
              <a:rPr lang="en-US" altLang="zh-CN" sz="2400" dirty="0" smtClean="0"/>
              <a:t>3</a:t>
            </a:r>
            <a:r>
              <a:rPr lang="zh-CN" altLang="en-US" sz="2400" dirty="0" smtClean="0"/>
              <a:t>、</a:t>
            </a:r>
            <a:r>
              <a:rPr lang="en-US" altLang="zh-CN" sz="2400" dirty="0" smtClean="0"/>
              <a:t>EDI</a:t>
            </a:r>
          </a:p>
          <a:p>
            <a:pPr>
              <a:lnSpc>
                <a:spcPct val="150000"/>
              </a:lnSpc>
              <a:buNone/>
            </a:pPr>
            <a:r>
              <a:rPr lang="zh-CN" altLang="en-US" sz="2400" dirty="0" smtClean="0"/>
              <a:t>（</a:t>
            </a:r>
            <a:r>
              <a:rPr lang="en-US" altLang="zh-CN" sz="2400" dirty="0" smtClean="0"/>
              <a:t>4</a:t>
            </a:r>
            <a:r>
              <a:rPr lang="zh-CN" altLang="en-US" sz="2400" dirty="0" smtClean="0"/>
              <a:t>）</a:t>
            </a:r>
            <a:r>
              <a:rPr lang="en-US" altLang="zh-CN" sz="2400" dirty="0" smtClean="0"/>
              <a:t>EDI</a:t>
            </a:r>
            <a:r>
              <a:rPr lang="zh-CN" altLang="en-US" sz="2400" dirty="0" smtClean="0"/>
              <a:t>工作原理</a:t>
            </a:r>
            <a:endParaRPr lang="en-US" altLang="zh-CN" sz="2400" dirty="0" smtClean="0"/>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7" name="Object 1"/>
          <p:cNvGraphicFramePr>
            <a:graphicFrameLocks noChangeAspect="1"/>
          </p:cNvGraphicFramePr>
          <p:nvPr/>
        </p:nvGraphicFramePr>
        <p:xfrm>
          <a:off x="899592" y="2060848"/>
          <a:ext cx="7687711" cy="4248472"/>
        </p:xfrm>
        <a:graphic>
          <a:graphicData uri="http://schemas.openxmlformats.org/presentationml/2006/ole">
            <mc:AlternateContent xmlns:mc="http://schemas.openxmlformats.org/markup-compatibility/2006">
              <mc:Choice xmlns:v="urn:schemas-microsoft-com:vml" Requires="v">
                <p:oleObj spid="_x0000_s4101" name="Visio" r:id="rId3" imgW="3762713" imgH="2077618" progId="">
                  <p:embed/>
                </p:oleObj>
              </mc:Choice>
              <mc:Fallback>
                <p:oleObj name="Visio" r:id="rId3" imgW="3762713" imgH="2077618"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060848"/>
                        <a:ext cx="7687711" cy="42484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72816"/>
            <a:ext cx="7787208" cy="4234475"/>
          </a:xfrm>
        </p:spPr>
        <p:txBody>
          <a:bodyPr/>
          <a:lstStyle/>
          <a:p>
            <a:pPr lvl="0">
              <a:lnSpc>
                <a:spcPct val="150000"/>
              </a:lnSpc>
              <a:buClrTx/>
              <a:buSzPct val="100000"/>
              <a:buFont typeface="Wingdings" pitchFamily="2" charset="2"/>
              <a:buChar char="l"/>
            </a:pPr>
            <a:r>
              <a:rPr lang="zh-CN" altLang="zh-CN" dirty="0" smtClean="0"/>
              <a:t>系统了解信息的定义、类型和特征。</a:t>
            </a:r>
            <a:endParaRPr lang="en-US" altLang="zh-CN" dirty="0" smtClean="0"/>
          </a:p>
          <a:p>
            <a:pPr lvl="0">
              <a:lnSpc>
                <a:spcPct val="150000"/>
              </a:lnSpc>
              <a:buClrTx/>
              <a:buSzPct val="100000"/>
              <a:buFont typeface="Wingdings" pitchFamily="2" charset="2"/>
              <a:buChar char="l"/>
            </a:pPr>
            <a:r>
              <a:rPr lang="zh-CN" altLang="zh-CN" dirty="0" smtClean="0"/>
              <a:t>系统了解供应链信息技术概念、作用及主要的信息技术。</a:t>
            </a:r>
            <a:endParaRPr lang="en-US" altLang="zh-CN" dirty="0" smtClean="0"/>
          </a:p>
          <a:p>
            <a:pPr lvl="0">
              <a:lnSpc>
                <a:spcPct val="150000"/>
              </a:lnSpc>
              <a:buClrTx/>
              <a:buSzPct val="100000"/>
              <a:buFont typeface="Wingdings" pitchFamily="2" charset="2"/>
              <a:buChar char="l"/>
            </a:pPr>
            <a:r>
              <a:rPr lang="zh-CN" altLang="zh-CN" dirty="0" smtClean="0"/>
              <a:t>系统了解供应链风险内涵、主要内容、风险分析技术。</a:t>
            </a:r>
            <a:endParaRPr lang="en-US" altLang="zh-CN" dirty="0" smtClean="0"/>
          </a:p>
          <a:p>
            <a:pPr lvl="0">
              <a:lnSpc>
                <a:spcPct val="150000"/>
              </a:lnSpc>
              <a:buClrTx/>
              <a:buSzPct val="100000"/>
              <a:buFont typeface="Wingdings" pitchFamily="2" charset="2"/>
              <a:buChar char="l"/>
            </a:pPr>
            <a:r>
              <a:rPr lang="zh-CN" altLang="zh-CN" dirty="0" smtClean="0"/>
              <a:t>系统了解供应链风险应对方式及控制措施。</a:t>
            </a:r>
            <a:endParaRPr lang="zh-CN" altLang="zh-CN" dirty="0"/>
          </a:p>
        </p:txBody>
      </p:sp>
      <p:sp>
        <p:nvSpPr>
          <p:cNvPr id="2" name="标题 1"/>
          <p:cNvSpPr>
            <a:spLocks noGrp="1"/>
          </p:cNvSpPr>
          <p:nvPr>
            <p:ph type="title"/>
          </p:nvPr>
        </p:nvSpPr>
        <p:spPr/>
        <p:txBody>
          <a:bodyPr/>
          <a:lstStyle/>
          <a:p>
            <a:pPr algn="l"/>
            <a:r>
              <a:rPr lang="zh-CN" altLang="en-US" dirty="0" smtClean="0">
                <a:effectLst/>
              </a:rPr>
              <a:t>学习目标：</a:t>
            </a:r>
            <a:endParaRPr lang="zh-CN" altLang="en-US" dirty="0">
              <a:effectLst/>
            </a:endParaRPr>
          </a:p>
        </p:txBody>
      </p:sp>
    </p:spTree>
    <p:extLst>
      <p:ext uri="{BB962C8B-B14F-4D97-AF65-F5344CB8AC3E}">
        <p14:creationId xmlns:p14="http://schemas.microsoft.com/office/powerpoint/2010/main" val="221882187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4</a:t>
            </a:r>
            <a:r>
              <a:rPr lang="zh-CN" altLang="en-US" dirty="0" smtClean="0"/>
              <a:t>、</a:t>
            </a:r>
            <a:r>
              <a:rPr lang="en-US" altLang="zh-CN" dirty="0" smtClean="0"/>
              <a:t>GPS</a:t>
            </a:r>
            <a:r>
              <a:rPr lang="zh-CN" altLang="en-US" dirty="0" smtClean="0"/>
              <a:t>技术</a:t>
            </a:r>
            <a:endParaRPr lang="en-US" altLang="zh-CN" dirty="0" smtClean="0"/>
          </a:p>
          <a:p>
            <a:pPr marL="109728" indent="457200">
              <a:lnSpc>
                <a:spcPct val="150000"/>
              </a:lnSpc>
              <a:buNone/>
            </a:pPr>
            <a:r>
              <a:rPr lang="zh-CN" altLang="zh-CN" dirty="0" smtClean="0"/>
              <a:t>全球定位系统（</a:t>
            </a:r>
            <a:r>
              <a:rPr lang="en-US" altLang="zh-CN" dirty="0" smtClean="0"/>
              <a:t>global positioning system</a:t>
            </a:r>
            <a:r>
              <a:rPr lang="zh-CN" altLang="zh-CN" dirty="0" smtClean="0"/>
              <a:t>，</a:t>
            </a:r>
            <a:r>
              <a:rPr lang="en-US" altLang="zh-CN" dirty="0" smtClean="0"/>
              <a:t>GPS)</a:t>
            </a:r>
            <a:r>
              <a:rPr lang="zh-CN" altLang="zh-CN" dirty="0" smtClean="0"/>
              <a:t>是美国于</a:t>
            </a:r>
            <a:r>
              <a:rPr lang="en-US" altLang="zh-CN" dirty="0" smtClean="0"/>
              <a:t>20</a:t>
            </a:r>
            <a:r>
              <a:rPr lang="zh-CN" altLang="zh-CN" dirty="0" smtClean="0"/>
              <a:t>世纪</a:t>
            </a:r>
            <a:r>
              <a:rPr lang="en-US" altLang="zh-CN" dirty="0" smtClean="0"/>
              <a:t>70</a:t>
            </a:r>
            <a:r>
              <a:rPr lang="zh-CN" altLang="zh-CN" dirty="0" smtClean="0"/>
              <a:t>年代开始研制的新一代卫星导航和定位系统，是继美国阿波罗登月飞船和航天飞机之后的第三大航天工程，耗资</a:t>
            </a:r>
            <a:r>
              <a:rPr lang="en-US" altLang="zh-CN" dirty="0" smtClean="0"/>
              <a:t>200</a:t>
            </a:r>
            <a:r>
              <a:rPr lang="zh-CN" altLang="zh-CN" dirty="0" smtClean="0"/>
              <a:t>亿美元，历时</a:t>
            </a:r>
            <a:r>
              <a:rPr lang="en-US" altLang="zh-CN" dirty="0" smtClean="0"/>
              <a:t>20</a:t>
            </a:r>
            <a:r>
              <a:rPr lang="zh-CN" altLang="zh-CN" dirty="0" smtClean="0"/>
              <a:t>年，于</a:t>
            </a:r>
            <a:r>
              <a:rPr lang="en-US" altLang="zh-CN" dirty="0" smtClean="0"/>
              <a:t>1994</a:t>
            </a:r>
            <a:r>
              <a:rPr lang="zh-CN" altLang="zh-CN" dirty="0" smtClean="0"/>
              <a:t>年全面建成。</a:t>
            </a:r>
            <a:r>
              <a:rPr lang="en-US" altLang="zh-CN" dirty="0" smtClean="0"/>
              <a:t>GPS</a:t>
            </a:r>
            <a:r>
              <a:rPr lang="zh-CN" altLang="zh-CN" dirty="0" smtClean="0"/>
              <a:t>可以对海、陆、空提供实时、全天候和全球性的导航定位、测速服务。</a:t>
            </a:r>
            <a:endParaRPr lang="en-US" altLang="zh-CN"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4</a:t>
            </a:r>
            <a:r>
              <a:rPr lang="zh-CN" altLang="en-US" dirty="0" smtClean="0"/>
              <a:t>、</a:t>
            </a:r>
            <a:r>
              <a:rPr lang="en-US" altLang="zh-CN" dirty="0" smtClean="0"/>
              <a:t>GPS</a:t>
            </a:r>
            <a:r>
              <a:rPr lang="zh-CN" altLang="en-US" dirty="0" smtClean="0"/>
              <a:t>技术</a:t>
            </a:r>
            <a:endParaRPr lang="en-US" altLang="zh-CN" dirty="0" smtClean="0"/>
          </a:p>
          <a:p>
            <a:pPr>
              <a:lnSpc>
                <a:spcPct val="150000"/>
              </a:lnSpc>
              <a:buNone/>
            </a:pPr>
            <a:r>
              <a:rPr lang="zh-CN" altLang="en-US" dirty="0" smtClean="0"/>
              <a:t>（</a:t>
            </a:r>
            <a:r>
              <a:rPr lang="en-US" altLang="zh-CN" dirty="0" smtClean="0"/>
              <a:t>1</a:t>
            </a:r>
            <a:r>
              <a:rPr lang="zh-CN" altLang="en-US" dirty="0" smtClean="0"/>
              <a:t>）</a:t>
            </a:r>
            <a:r>
              <a:rPr lang="en-US" altLang="zh-CN" dirty="0" smtClean="0"/>
              <a:t>GPS</a:t>
            </a:r>
            <a:r>
              <a:rPr lang="zh-CN" altLang="en-US" dirty="0" smtClean="0"/>
              <a:t>的组成</a:t>
            </a:r>
            <a:endParaRPr lang="en-US" altLang="zh-CN" dirty="0" smtClean="0"/>
          </a:p>
          <a:p>
            <a:pPr>
              <a:lnSpc>
                <a:spcPct val="150000"/>
              </a:lnSpc>
              <a:buFont typeface="Wingdings" pitchFamily="2" charset="2"/>
              <a:buChar char="Ø"/>
            </a:pPr>
            <a:r>
              <a:rPr lang="en-US" altLang="zh-CN" dirty="0" smtClean="0"/>
              <a:t>GPS</a:t>
            </a:r>
            <a:r>
              <a:rPr lang="zh-CN" altLang="zh-CN" dirty="0" smtClean="0"/>
              <a:t>卫星星座（空间部分）</a:t>
            </a:r>
            <a:endParaRPr lang="en-US" altLang="zh-CN" dirty="0" smtClean="0"/>
          </a:p>
          <a:p>
            <a:pPr>
              <a:lnSpc>
                <a:spcPct val="150000"/>
              </a:lnSpc>
              <a:buFont typeface="Wingdings" pitchFamily="2" charset="2"/>
              <a:buChar char="Ø"/>
            </a:pPr>
            <a:r>
              <a:rPr lang="zh-CN" altLang="zh-CN" dirty="0" smtClean="0"/>
              <a:t>地面监控系统（地面控制部分</a:t>
            </a:r>
            <a:r>
              <a:rPr lang="en-US" altLang="zh-CN" dirty="0" smtClean="0"/>
              <a:t>)</a:t>
            </a:r>
          </a:p>
          <a:p>
            <a:pPr>
              <a:lnSpc>
                <a:spcPct val="150000"/>
              </a:lnSpc>
              <a:buFont typeface="Wingdings" pitchFamily="2" charset="2"/>
              <a:buChar char="Ø"/>
            </a:pPr>
            <a:r>
              <a:rPr lang="en-US" altLang="zh-CN" dirty="0" smtClean="0"/>
              <a:t>GPS</a:t>
            </a:r>
            <a:r>
              <a:rPr lang="zh-CN" altLang="zh-CN" dirty="0" smtClean="0"/>
              <a:t>信号接收机（用户设备部分）</a:t>
            </a:r>
            <a:endParaRPr lang="en-US" altLang="zh-CN" dirty="0" smtClean="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fontScale="92500" lnSpcReduction="20000"/>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4</a:t>
            </a:r>
            <a:r>
              <a:rPr lang="zh-CN" altLang="en-US" dirty="0" smtClean="0"/>
              <a:t>、</a:t>
            </a:r>
            <a:r>
              <a:rPr lang="en-US" altLang="zh-CN" dirty="0" smtClean="0"/>
              <a:t>GPS</a:t>
            </a:r>
            <a:r>
              <a:rPr lang="zh-CN" altLang="en-US" dirty="0" smtClean="0"/>
              <a:t>技术</a:t>
            </a:r>
            <a:endParaRPr lang="en-US" altLang="zh-CN" dirty="0" smtClean="0"/>
          </a:p>
          <a:p>
            <a:pPr>
              <a:lnSpc>
                <a:spcPct val="150000"/>
              </a:lnSpc>
              <a:buNone/>
            </a:pPr>
            <a:r>
              <a:rPr lang="zh-CN" altLang="en-US" dirty="0" smtClean="0"/>
              <a:t>（</a:t>
            </a:r>
            <a:r>
              <a:rPr lang="en-US" altLang="zh-CN" dirty="0" smtClean="0"/>
              <a:t>2</a:t>
            </a:r>
            <a:r>
              <a:rPr lang="zh-CN" altLang="en-US" dirty="0" smtClean="0"/>
              <a:t>）</a:t>
            </a:r>
            <a:r>
              <a:rPr lang="en-US" altLang="zh-CN" dirty="0" smtClean="0"/>
              <a:t>GPS</a:t>
            </a:r>
            <a:r>
              <a:rPr lang="zh-CN" altLang="en-US" dirty="0" smtClean="0"/>
              <a:t>特点</a:t>
            </a:r>
            <a:endParaRPr lang="en-US" altLang="zh-CN" dirty="0" smtClean="0"/>
          </a:p>
          <a:p>
            <a:pPr>
              <a:lnSpc>
                <a:spcPct val="150000"/>
              </a:lnSpc>
              <a:buFont typeface="Wingdings" pitchFamily="2" charset="2"/>
              <a:buChar char="Ø"/>
            </a:pPr>
            <a:r>
              <a:rPr lang="zh-CN" altLang="zh-CN" dirty="0" smtClean="0"/>
              <a:t>定位精度高</a:t>
            </a:r>
            <a:endParaRPr lang="en-US" altLang="zh-CN" dirty="0" smtClean="0"/>
          </a:p>
          <a:p>
            <a:pPr>
              <a:lnSpc>
                <a:spcPct val="150000"/>
              </a:lnSpc>
              <a:buFont typeface="Wingdings" pitchFamily="2" charset="2"/>
              <a:buChar char="Ø"/>
            </a:pPr>
            <a:r>
              <a:rPr lang="zh-CN" altLang="zh-CN" dirty="0" smtClean="0"/>
              <a:t>观测时间短</a:t>
            </a:r>
            <a:endParaRPr lang="en-US" altLang="zh-CN" dirty="0" smtClean="0"/>
          </a:p>
          <a:p>
            <a:pPr>
              <a:lnSpc>
                <a:spcPct val="150000"/>
              </a:lnSpc>
              <a:buFont typeface="Wingdings" pitchFamily="2" charset="2"/>
              <a:buChar char="Ø"/>
            </a:pPr>
            <a:r>
              <a:rPr lang="zh-CN" altLang="zh-CN" dirty="0" smtClean="0"/>
              <a:t>可提供三维坐标</a:t>
            </a:r>
            <a:endParaRPr lang="en-US" altLang="zh-CN" dirty="0" smtClean="0"/>
          </a:p>
          <a:p>
            <a:pPr>
              <a:lnSpc>
                <a:spcPct val="150000"/>
              </a:lnSpc>
              <a:buFont typeface="Wingdings" pitchFamily="2" charset="2"/>
              <a:buChar char="Ø"/>
            </a:pPr>
            <a:r>
              <a:rPr lang="zh-CN" altLang="zh-CN" dirty="0" smtClean="0"/>
              <a:t>操作简便</a:t>
            </a:r>
            <a:endParaRPr lang="en-US" altLang="zh-CN" dirty="0" smtClean="0"/>
          </a:p>
          <a:p>
            <a:pPr>
              <a:lnSpc>
                <a:spcPct val="150000"/>
              </a:lnSpc>
              <a:buFont typeface="Wingdings" pitchFamily="2" charset="2"/>
              <a:buChar char="Ø"/>
            </a:pPr>
            <a:r>
              <a:rPr lang="zh-CN" altLang="zh-CN" dirty="0" smtClean="0"/>
              <a:t>全天候作业</a:t>
            </a:r>
            <a:endParaRPr lang="en-US" altLang="zh-CN" dirty="0" smtClean="0"/>
          </a:p>
          <a:p>
            <a:pPr>
              <a:lnSpc>
                <a:spcPct val="150000"/>
              </a:lnSpc>
              <a:buFont typeface="Wingdings" pitchFamily="2" charset="2"/>
              <a:buChar char="Ø"/>
            </a:pPr>
            <a:r>
              <a:rPr lang="zh-CN" altLang="zh-CN" dirty="0" smtClean="0"/>
              <a:t>功能多、应用广</a:t>
            </a:r>
            <a:endParaRPr lang="en-US" altLang="zh-CN" dirty="0" smtClean="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4464496"/>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4</a:t>
            </a:r>
            <a:r>
              <a:rPr lang="zh-CN" altLang="en-US" dirty="0" smtClean="0"/>
              <a:t>、</a:t>
            </a:r>
            <a:r>
              <a:rPr lang="en-US" altLang="zh-CN" dirty="0" smtClean="0"/>
              <a:t>GPS</a:t>
            </a:r>
            <a:r>
              <a:rPr lang="zh-CN" altLang="en-US" dirty="0" smtClean="0"/>
              <a:t>技术</a:t>
            </a:r>
            <a:endParaRPr lang="en-US" altLang="zh-CN" dirty="0" smtClean="0"/>
          </a:p>
          <a:p>
            <a:pPr>
              <a:lnSpc>
                <a:spcPct val="150000"/>
              </a:lnSpc>
              <a:buNone/>
            </a:pPr>
            <a:r>
              <a:rPr lang="zh-CN" altLang="en-US" dirty="0" smtClean="0"/>
              <a:t>（</a:t>
            </a:r>
            <a:r>
              <a:rPr lang="en-US" altLang="zh-CN" dirty="0" smtClean="0"/>
              <a:t>3</a:t>
            </a:r>
            <a:r>
              <a:rPr lang="zh-CN" altLang="en-US" dirty="0" smtClean="0"/>
              <a:t>）</a:t>
            </a:r>
            <a:r>
              <a:rPr lang="en-US" altLang="zh-CN" dirty="0" smtClean="0"/>
              <a:t>GPS</a:t>
            </a:r>
            <a:r>
              <a:rPr lang="zh-CN" altLang="en-US" dirty="0" smtClean="0"/>
              <a:t>在供应链管理中的应用</a:t>
            </a:r>
            <a:endParaRPr lang="en-US" altLang="zh-CN" dirty="0" smtClean="0"/>
          </a:p>
          <a:p>
            <a:pPr>
              <a:lnSpc>
                <a:spcPct val="150000"/>
              </a:lnSpc>
              <a:buFont typeface="Wingdings" pitchFamily="2" charset="2"/>
              <a:buChar char="Ø"/>
            </a:pPr>
            <a:r>
              <a:rPr lang="zh-CN" altLang="zh-CN" dirty="0" smtClean="0"/>
              <a:t>车辆的实时监控与跟踪。</a:t>
            </a:r>
            <a:endParaRPr lang="en-US" altLang="zh-CN" dirty="0" smtClean="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5</a:t>
            </a:r>
            <a:r>
              <a:rPr lang="zh-CN" altLang="en-US" dirty="0" smtClean="0"/>
              <a:t>、</a:t>
            </a:r>
            <a:r>
              <a:rPr lang="en-US" altLang="zh-CN" dirty="0" smtClean="0"/>
              <a:t>GIS</a:t>
            </a:r>
            <a:r>
              <a:rPr lang="zh-CN" altLang="en-US" dirty="0" smtClean="0"/>
              <a:t>技术</a:t>
            </a:r>
            <a:endParaRPr lang="en-US" altLang="zh-CN" dirty="0" smtClean="0"/>
          </a:p>
          <a:p>
            <a:pPr marL="109728" indent="457200">
              <a:lnSpc>
                <a:spcPct val="150000"/>
              </a:lnSpc>
              <a:buNone/>
            </a:pPr>
            <a:r>
              <a:rPr lang="zh-CN" altLang="zh-CN" dirty="0" smtClean="0"/>
              <a:t>地理信息系统（</a:t>
            </a:r>
            <a:r>
              <a:rPr lang="en-US" altLang="zh-CN" dirty="0" smtClean="0"/>
              <a:t>geographic information system, GIS)</a:t>
            </a:r>
            <a:r>
              <a:rPr lang="zh-CN" altLang="zh-CN" dirty="0" smtClean="0"/>
              <a:t>是由计算机软硬件环境、地理空间数据、系统维护和使用人员四部分组成的空间信息系统，可对整个或部分地球表层（包括大气层）空间中有关地理分布数据进行采集、储存、管理、运算、分析显示和描述。</a:t>
            </a:r>
            <a:endParaRPr lang="en-US" altLang="zh-CN" dirty="0" smtClean="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5</a:t>
            </a:r>
            <a:r>
              <a:rPr lang="zh-CN" altLang="en-US" dirty="0" smtClean="0"/>
              <a:t>、</a:t>
            </a:r>
            <a:r>
              <a:rPr lang="en-US" altLang="zh-CN" dirty="0" smtClean="0"/>
              <a:t>GIS</a:t>
            </a:r>
            <a:r>
              <a:rPr lang="zh-CN" altLang="en-US" dirty="0" smtClean="0"/>
              <a:t>技术</a:t>
            </a:r>
            <a:endParaRPr lang="en-US" altLang="zh-CN" dirty="0" smtClean="0"/>
          </a:p>
          <a:p>
            <a:pPr>
              <a:lnSpc>
                <a:spcPct val="150000"/>
              </a:lnSpc>
              <a:buNone/>
            </a:pPr>
            <a:r>
              <a:rPr lang="zh-CN" altLang="en-US" dirty="0" smtClean="0"/>
              <a:t>（</a:t>
            </a:r>
            <a:r>
              <a:rPr lang="en-US" altLang="zh-CN" dirty="0" smtClean="0"/>
              <a:t>1</a:t>
            </a:r>
            <a:r>
              <a:rPr lang="zh-CN" altLang="en-US" dirty="0" smtClean="0"/>
              <a:t>）</a:t>
            </a:r>
            <a:r>
              <a:rPr lang="en-US" altLang="zh-CN" dirty="0" smtClean="0"/>
              <a:t>GIS</a:t>
            </a:r>
            <a:r>
              <a:rPr lang="zh-CN" altLang="en-US" dirty="0" smtClean="0"/>
              <a:t>组成</a:t>
            </a:r>
            <a:endParaRPr lang="en-US" altLang="zh-CN" dirty="0" smtClean="0"/>
          </a:p>
          <a:p>
            <a:pPr>
              <a:lnSpc>
                <a:spcPct val="150000"/>
              </a:lnSpc>
              <a:buFont typeface="Wingdings" pitchFamily="2" charset="2"/>
              <a:buChar char="Ø"/>
            </a:pPr>
            <a:r>
              <a:rPr lang="zh-CN" altLang="en-US" dirty="0" smtClean="0"/>
              <a:t>计算机系统</a:t>
            </a:r>
            <a:endParaRPr lang="en-US" altLang="zh-CN" dirty="0" smtClean="0"/>
          </a:p>
          <a:p>
            <a:pPr>
              <a:lnSpc>
                <a:spcPct val="150000"/>
              </a:lnSpc>
              <a:buFont typeface="Wingdings" pitchFamily="2" charset="2"/>
              <a:buChar char="Ø"/>
            </a:pPr>
            <a:r>
              <a:rPr lang="zh-CN" altLang="zh-CN" dirty="0" smtClean="0"/>
              <a:t>地理数据库系统</a:t>
            </a:r>
            <a:endParaRPr lang="en-US" altLang="zh-CN" dirty="0" smtClean="0"/>
          </a:p>
          <a:p>
            <a:pPr>
              <a:lnSpc>
                <a:spcPct val="150000"/>
              </a:lnSpc>
              <a:buFont typeface="Wingdings" pitchFamily="2" charset="2"/>
              <a:buChar char="Ø"/>
            </a:pPr>
            <a:r>
              <a:rPr lang="zh-CN" altLang="zh-CN" dirty="0" smtClean="0"/>
              <a:t>应用人员与组成机构</a:t>
            </a:r>
            <a:endParaRPr lang="en-US" altLang="zh-CN" dirty="0" smtClean="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5</a:t>
            </a:r>
            <a:r>
              <a:rPr lang="zh-CN" altLang="en-US" dirty="0" smtClean="0"/>
              <a:t>、</a:t>
            </a:r>
            <a:r>
              <a:rPr lang="en-US" altLang="zh-CN" dirty="0" smtClean="0"/>
              <a:t>GIS</a:t>
            </a:r>
            <a:r>
              <a:rPr lang="zh-CN" altLang="en-US" dirty="0" smtClean="0"/>
              <a:t>技术</a:t>
            </a:r>
            <a:endParaRPr lang="en-US" altLang="zh-CN" dirty="0" smtClean="0"/>
          </a:p>
          <a:p>
            <a:pPr>
              <a:lnSpc>
                <a:spcPct val="150000"/>
              </a:lnSpc>
              <a:buNone/>
            </a:pPr>
            <a:r>
              <a:rPr lang="zh-CN" altLang="en-US" dirty="0" smtClean="0"/>
              <a:t>（</a:t>
            </a:r>
            <a:r>
              <a:rPr lang="en-US" altLang="zh-CN" dirty="0" smtClean="0"/>
              <a:t>2</a:t>
            </a:r>
            <a:r>
              <a:rPr lang="zh-CN" altLang="en-US" dirty="0" smtClean="0"/>
              <a:t>）</a:t>
            </a:r>
            <a:r>
              <a:rPr lang="en-US" altLang="zh-CN" dirty="0" smtClean="0"/>
              <a:t>GIS</a:t>
            </a:r>
            <a:r>
              <a:rPr lang="zh-CN" altLang="en-US" dirty="0" smtClean="0"/>
              <a:t>在供应链中的应用</a:t>
            </a:r>
            <a:endParaRPr lang="en-US" altLang="zh-CN" dirty="0" smtClean="0"/>
          </a:p>
          <a:p>
            <a:pPr>
              <a:lnSpc>
                <a:spcPct val="150000"/>
              </a:lnSpc>
              <a:buFont typeface="Wingdings" pitchFamily="2" charset="2"/>
              <a:buChar char="Ø"/>
            </a:pPr>
            <a:r>
              <a:rPr lang="zh-CN" altLang="zh-CN" dirty="0" smtClean="0"/>
              <a:t>车辆路线模型</a:t>
            </a:r>
            <a:endParaRPr lang="en-US" altLang="zh-CN" dirty="0" smtClean="0"/>
          </a:p>
          <a:p>
            <a:pPr>
              <a:lnSpc>
                <a:spcPct val="150000"/>
              </a:lnSpc>
              <a:buFont typeface="Wingdings" pitchFamily="2" charset="2"/>
              <a:buChar char="Ø"/>
            </a:pPr>
            <a:r>
              <a:rPr lang="zh-CN" altLang="zh-CN" dirty="0" smtClean="0"/>
              <a:t>网络物流模型</a:t>
            </a:r>
            <a:endParaRPr lang="en-US" altLang="zh-CN" dirty="0" smtClean="0"/>
          </a:p>
          <a:p>
            <a:pPr>
              <a:lnSpc>
                <a:spcPct val="150000"/>
              </a:lnSpc>
              <a:buFont typeface="Wingdings" pitchFamily="2" charset="2"/>
              <a:buChar char="Ø"/>
            </a:pPr>
            <a:r>
              <a:rPr lang="zh-CN" altLang="zh-CN" dirty="0" smtClean="0"/>
              <a:t>分配集合模型</a:t>
            </a:r>
          </a:p>
          <a:p>
            <a:pPr>
              <a:lnSpc>
                <a:spcPct val="150000"/>
              </a:lnSpc>
              <a:buFont typeface="Wingdings" pitchFamily="2" charset="2"/>
              <a:buChar char="Ø"/>
            </a:pPr>
            <a:r>
              <a:rPr lang="zh-CN" altLang="zh-CN" dirty="0" smtClean="0"/>
              <a:t>设施定位模型</a:t>
            </a:r>
            <a:endParaRPr lang="en-US" altLang="zh-CN" dirty="0" smtClean="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6</a:t>
            </a:r>
            <a:r>
              <a:rPr lang="zh-CN" altLang="en-US" dirty="0" smtClean="0"/>
              <a:t>、物联网技术</a:t>
            </a:r>
            <a:endParaRPr lang="en-US" altLang="zh-CN" dirty="0" smtClean="0"/>
          </a:p>
          <a:p>
            <a:pPr marL="109728" indent="457200">
              <a:lnSpc>
                <a:spcPct val="150000"/>
              </a:lnSpc>
              <a:buNone/>
            </a:pPr>
            <a:r>
              <a:rPr lang="zh-CN" altLang="zh-CN" dirty="0" smtClean="0"/>
              <a:t>物联网</a:t>
            </a:r>
            <a:r>
              <a:rPr lang="en-US" altLang="zh-CN" dirty="0" smtClean="0"/>
              <a:t>(Internet of Things)</a:t>
            </a:r>
            <a:r>
              <a:rPr lang="zh-CN" altLang="en-US" dirty="0" smtClean="0"/>
              <a:t>是指</a:t>
            </a:r>
            <a:r>
              <a:rPr lang="zh-CN" altLang="zh-CN" dirty="0" smtClean="0"/>
              <a:t>物联网实现物到物</a:t>
            </a:r>
            <a:r>
              <a:rPr lang="en-US" altLang="zh-CN" dirty="0" smtClean="0"/>
              <a:t>(Thing to Thing</a:t>
            </a:r>
            <a:r>
              <a:rPr lang="zh-CN" altLang="zh-CN" dirty="0" smtClean="0"/>
              <a:t>：</a:t>
            </a:r>
            <a:r>
              <a:rPr lang="en-US" altLang="zh-CN" dirty="0" smtClean="0"/>
              <a:t>T2T)</a:t>
            </a:r>
            <a:r>
              <a:rPr lang="zh-CN" altLang="zh-CN" dirty="0" smtClean="0"/>
              <a:t>、人到物</a:t>
            </a:r>
            <a:r>
              <a:rPr lang="en-US" altLang="zh-CN" dirty="0" smtClean="0"/>
              <a:t>(Human to Thing</a:t>
            </a:r>
            <a:r>
              <a:rPr lang="zh-CN" altLang="zh-CN" dirty="0" smtClean="0"/>
              <a:t>：</a:t>
            </a:r>
            <a:r>
              <a:rPr lang="en-US" altLang="zh-CN" dirty="0" smtClean="0"/>
              <a:t>H2T)</a:t>
            </a:r>
            <a:r>
              <a:rPr lang="zh-CN" altLang="zh-CN" dirty="0" smtClean="0"/>
              <a:t>和人到人</a:t>
            </a:r>
            <a:r>
              <a:rPr lang="en-US" altLang="zh-CN" dirty="0" smtClean="0"/>
              <a:t>(Human to Human</a:t>
            </a:r>
            <a:r>
              <a:rPr lang="zh-CN" altLang="zh-CN" dirty="0" smtClean="0"/>
              <a:t>：</a:t>
            </a:r>
            <a:r>
              <a:rPr lang="en-US" altLang="zh-CN" dirty="0" smtClean="0"/>
              <a:t>H2H)</a:t>
            </a:r>
            <a:r>
              <a:rPr lang="zh-CN" altLang="zh-CN" dirty="0" smtClean="0"/>
              <a:t>的互连</a:t>
            </a:r>
            <a:r>
              <a:rPr lang="zh-CN" altLang="en-US" dirty="0" smtClean="0"/>
              <a:t>。</a:t>
            </a:r>
            <a:endParaRPr lang="en-US" altLang="zh-CN" dirty="0" smtClean="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6</a:t>
            </a:r>
            <a:r>
              <a:rPr lang="zh-CN" altLang="en-US" dirty="0" smtClean="0"/>
              <a:t>、物联网技术</a:t>
            </a:r>
            <a:endParaRPr lang="en-US" altLang="zh-CN" dirty="0" smtClean="0"/>
          </a:p>
          <a:p>
            <a:pPr>
              <a:lnSpc>
                <a:spcPct val="150000"/>
              </a:lnSpc>
              <a:buNone/>
            </a:pPr>
            <a:r>
              <a:rPr lang="zh-CN" altLang="en-US" dirty="0" smtClean="0"/>
              <a:t>（</a:t>
            </a:r>
            <a:r>
              <a:rPr lang="en-US" altLang="zh-CN" dirty="0" smtClean="0"/>
              <a:t>1</a:t>
            </a:r>
            <a:r>
              <a:rPr lang="zh-CN" altLang="en-US" dirty="0" smtClean="0"/>
              <a:t>）物联网的组成</a:t>
            </a:r>
            <a:endParaRPr lang="en-US" altLang="zh-CN" dirty="0" smtClean="0"/>
          </a:p>
          <a:p>
            <a:pPr>
              <a:lnSpc>
                <a:spcPct val="150000"/>
              </a:lnSpc>
              <a:buFont typeface="Wingdings" pitchFamily="2" charset="2"/>
              <a:buChar char="Ø"/>
            </a:pPr>
            <a:r>
              <a:rPr lang="zh-CN" altLang="zh-CN" dirty="0" smtClean="0"/>
              <a:t>感知层</a:t>
            </a:r>
            <a:endParaRPr lang="en-US" altLang="zh-CN" dirty="0" smtClean="0"/>
          </a:p>
          <a:p>
            <a:pPr>
              <a:lnSpc>
                <a:spcPct val="150000"/>
              </a:lnSpc>
              <a:buFont typeface="Wingdings" pitchFamily="2" charset="2"/>
              <a:buChar char="Ø"/>
            </a:pPr>
            <a:r>
              <a:rPr lang="zh-CN" altLang="zh-CN" dirty="0" smtClean="0"/>
              <a:t>网络层</a:t>
            </a:r>
            <a:endParaRPr lang="en-US" altLang="zh-CN" dirty="0" smtClean="0"/>
          </a:p>
          <a:p>
            <a:pPr>
              <a:lnSpc>
                <a:spcPct val="150000"/>
              </a:lnSpc>
              <a:buFont typeface="Wingdings" pitchFamily="2" charset="2"/>
              <a:buChar char="Ø"/>
            </a:pPr>
            <a:r>
              <a:rPr lang="zh-CN" altLang="zh-CN" dirty="0" smtClean="0"/>
              <a:t>应用层</a:t>
            </a:r>
            <a:endParaRPr lang="en-US" altLang="zh-CN" dirty="0" smtClean="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20688"/>
            <a:ext cx="8229600" cy="5400600"/>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6</a:t>
            </a:r>
            <a:r>
              <a:rPr lang="zh-CN" altLang="en-US" dirty="0" smtClean="0"/>
              <a:t>、物联网技术</a:t>
            </a:r>
            <a:endParaRPr lang="en-US" altLang="zh-CN" dirty="0" smtClean="0"/>
          </a:p>
          <a:p>
            <a:pPr>
              <a:lnSpc>
                <a:spcPct val="150000"/>
              </a:lnSpc>
              <a:buNone/>
            </a:pPr>
            <a:r>
              <a:rPr lang="zh-CN" altLang="en-US" dirty="0" smtClean="0"/>
              <a:t>（</a:t>
            </a:r>
            <a:r>
              <a:rPr lang="en-US" altLang="zh-CN" dirty="0" smtClean="0"/>
              <a:t>2</a:t>
            </a:r>
            <a:r>
              <a:rPr lang="zh-CN" altLang="en-US" dirty="0" smtClean="0"/>
              <a:t>）物联网技术在供应链中的应用</a:t>
            </a:r>
            <a:endParaRPr lang="en-US" altLang="zh-CN" dirty="0" smtClean="0"/>
          </a:p>
          <a:p>
            <a:pPr>
              <a:lnSpc>
                <a:spcPct val="150000"/>
              </a:lnSpc>
              <a:buFont typeface="Wingdings" pitchFamily="2" charset="2"/>
              <a:buChar char="Ø"/>
            </a:pPr>
            <a:r>
              <a:rPr lang="zh-CN" altLang="zh-CN" dirty="0" smtClean="0"/>
              <a:t>商品零售中的应用</a:t>
            </a:r>
            <a:endParaRPr lang="en-US" altLang="zh-CN" dirty="0" smtClean="0"/>
          </a:p>
          <a:p>
            <a:pPr>
              <a:lnSpc>
                <a:spcPct val="150000"/>
              </a:lnSpc>
              <a:buFont typeface="Wingdings" pitchFamily="2" charset="2"/>
              <a:buChar char="Ø"/>
            </a:pPr>
            <a:r>
              <a:rPr lang="zh-CN" altLang="zh-CN" dirty="0" smtClean="0"/>
              <a:t>在配送中的应用</a:t>
            </a:r>
            <a:endParaRPr lang="en-US" altLang="zh-CN" dirty="0" smtClean="0"/>
          </a:p>
          <a:p>
            <a:pPr>
              <a:lnSpc>
                <a:spcPct val="150000"/>
              </a:lnSpc>
              <a:buFont typeface="Wingdings" pitchFamily="2" charset="2"/>
              <a:buChar char="Ø"/>
            </a:pPr>
            <a:r>
              <a:rPr lang="zh-CN" altLang="zh-CN" dirty="0" smtClean="0"/>
              <a:t>运输中的应用</a:t>
            </a:r>
            <a:endParaRPr lang="en-US" altLang="zh-CN" dirty="0" smtClean="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841368"/>
            <a:ext cx="8229600" cy="3315824"/>
          </a:xfrm>
        </p:spPr>
        <p:txBody>
          <a:bodyPr/>
          <a:lstStyle/>
          <a:p>
            <a:pPr lvl="0">
              <a:lnSpc>
                <a:spcPct val="150000"/>
              </a:lnSpc>
              <a:buClrTx/>
              <a:buSzPct val="100000"/>
              <a:buFont typeface="Wingdings" pitchFamily="2" charset="2"/>
              <a:buChar char="l"/>
            </a:pPr>
            <a:r>
              <a:rPr lang="zh-CN" altLang="zh-CN" dirty="0" smtClean="0"/>
              <a:t>能正确理解信息的概念、特征；</a:t>
            </a:r>
            <a:endParaRPr lang="en-US" altLang="zh-CN" dirty="0" smtClean="0"/>
          </a:p>
          <a:p>
            <a:pPr lvl="0">
              <a:lnSpc>
                <a:spcPct val="150000"/>
              </a:lnSpc>
              <a:buClrTx/>
              <a:buSzPct val="100000"/>
              <a:buFont typeface="Wingdings" pitchFamily="2" charset="2"/>
              <a:buChar char="l"/>
            </a:pPr>
            <a:r>
              <a:rPr lang="zh-CN" altLang="zh-CN" dirty="0" smtClean="0"/>
              <a:t>能理解供应链信息技术的概念、作用；</a:t>
            </a:r>
            <a:endParaRPr lang="en-US" altLang="zh-CN" dirty="0" smtClean="0"/>
          </a:p>
          <a:p>
            <a:pPr lvl="0">
              <a:lnSpc>
                <a:spcPct val="150000"/>
              </a:lnSpc>
              <a:buClrTx/>
              <a:buSzPct val="100000"/>
              <a:buFont typeface="Wingdings" pitchFamily="2" charset="2"/>
              <a:buChar char="l"/>
            </a:pPr>
            <a:r>
              <a:rPr lang="zh-CN" altLang="zh-CN" dirty="0" smtClean="0"/>
              <a:t>能理解供应链风险内涵、主要内容、风险分析技术；</a:t>
            </a:r>
            <a:endParaRPr lang="en-US" altLang="zh-CN" dirty="0" smtClean="0"/>
          </a:p>
          <a:p>
            <a:pPr lvl="0">
              <a:lnSpc>
                <a:spcPct val="150000"/>
              </a:lnSpc>
              <a:buClrTx/>
              <a:buSzPct val="100000"/>
              <a:buFont typeface="Wingdings" pitchFamily="2" charset="2"/>
              <a:buChar char="l"/>
            </a:pPr>
            <a:r>
              <a:rPr lang="zh-CN" altLang="zh-CN" dirty="0" smtClean="0"/>
              <a:t>能正确认识供应风险控制措施。</a:t>
            </a:r>
            <a:endParaRPr lang="zh-CN" altLang="zh-CN" dirty="0"/>
          </a:p>
        </p:txBody>
      </p:sp>
      <p:sp>
        <p:nvSpPr>
          <p:cNvPr id="3" name="标题 2"/>
          <p:cNvSpPr>
            <a:spLocks noGrp="1"/>
          </p:cNvSpPr>
          <p:nvPr>
            <p:ph type="title"/>
          </p:nvPr>
        </p:nvSpPr>
        <p:spPr>
          <a:xfrm>
            <a:off x="457200" y="557808"/>
            <a:ext cx="8229600" cy="1143000"/>
          </a:xfrm>
        </p:spPr>
        <p:txBody>
          <a:bodyPr/>
          <a:lstStyle/>
          <a:p>
            <a:r>
              <a:rPr lang="zh-CN" altLang="en-US" b="0" dirty="0">
                <a:effectLst/>
              </a:rPr>
              <a:t>核心能力</a:t>
            </a:r>
            <a:endParaRPr lang="zh-CN" altLang="en-US" dirty="0">
              <a:effectLst/>
            </a:endParaRPr>
          </a:p>
        </p:txBody>
      </p:sp>
    </p:spTree>
    <p:extLst>
      <p:ext uri="{BB962C8B-B14F-4D97-AF65-F5344CB8AC3E}">
        <p14:creationId xmlns:p14="http://schemas.microsoft.com/office/powerpoint/2010/main" val="116654278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ph type="title"/>
          </p:nvPr>
        </p:nvSpPr>
        <p:spPr>
          <a:xfrm>
            <a:off x="457200" y="274638"/>
            <a:ext cx="8229600" cy="1143000"/>
          </a:xfrm>
        </p:spPr>
        <p:txBody>
          <a:bodyPr/>
          <a:lstStyle/>
          <a:p>
            <a:r>
              <a:rPr lang="zh-CN" altLang="en-US" b="0" dirty="0">
                <a:effectLst/>
                <a:latin typeface="+mj-ea"/>
              </a:rPr>
              <a:t>项目</a:t>
            </a:r>
            <a:r>
              <a:rPr lang="en-US" altLang="zh-CN" b="0" dirty="0" smtClean="0">
                <a:effectLst/>
                <a:latin typeface="+mj-ea"/>
              </a:rPr>
              <a:t>2 </a:t>
            </a:r>
            <a:r>
              <a:rPr lang="zh-CN" altLang="en-US" b="0" dirty="0" smtClean="0">
                <a:effectLst/>
                <a:latin typeface="+mj-ea"/>
              </a:rPr>
              <a:t>供应链风险管理</a:t>
            </a:r>
            <a:endParaRPr lang="zh-CN" altLang="en-US" b="0" dirty="0">
              <a:effectLst/>
              <a:latin typeface="+mj-ea"/>
            </a:endParaRPr>
          </a:p>
        </p:txBody>
      </p:sp>
      <p:sp>
        <p:nvSpPr>
          <p:cNvPr id="5" name="内容占位符 1"/>
          <p:cNvSpPr>
            <a:spLocks noGrp="1"/>
          </p:cNvSpPr>
          <p:nvPr>
            <p:ph idx="1"/>
          </p:nvPr>
        </p:nvSpPr>
        <p:spPr>
          <a:xfrm>
            <a:off x="539552" y="1412776"/>
            <a:ext cx="8229600" cy="4525963"/>
          </a:xfrm>
        </p:spPr>
        <p:txBody>
          <a:bodyPr>
            <a:normAutofit lnSpcReduction="10000"/>
          </a:bodyPr>
          <a:lstStyle/>
          <a:p>
            <a:pPr>
              <a:lnSpc>
                <a:spcPct val="150000"/>
              </a:lnSpc>
              <a:buNone/>
            </a:pPr>
            <a:r>
              <a:rPr lang="en-US" altLang="zh-CN" sz="3200" dirty="0" smtClean="0">
                <a:latin typeface="+mn-ea"/>
              </a:rPr>
              <a:t>6.2.1 </a:t>
            </a:r>
            <a:r>
              <a:rPr lang="zh-CN" altLang="en-US" sz="3200" dirty="0" smtClean="0">
                <a:latin typeface="+mn-ea"/>
              </a:rPr>
              <a:t>供应链风险识别</a:t>
            </a:r>
            <a:endParaRPr lang="en-US" altLang="zh-CN" sz="3200" dirty="0" smtClean="0">
              <a:latin typeface="+mn-ea"/>
            </a:endParaRPr>
          </a:p>
          <a:p>
            <a:pPr>
              <a:lnSpc>
                <a:spcPct val="150000"/>
              </a:lnSpc>
              <a:buNone/>
            </a:pPr>
            <a:r>
              <a:rPr lang="en-US" altLang="zh-CN" dirty="0" smtClean="0"/>
              <a:t>1</a:t>
            </a:r>
            <a:r>
              <a:rPr lang="zh-CN" altLang="en-US" dirty="0" smtClean="0"/>
              <a:t>、供应链风险内涵</a:t>
            </a:r>
            <a:endParaRPr lang="en-US" altLang="zh-CN" dirty="0" smtClean="0"/>
          </a:p>
          <a:p>
            <a:pPr marL="109728" indent="457200">
              <a:lnSpc>
                <a:spcPct val="150000"/>
              </a:lnSpc>
              <a:buNone/>
            </a:pPr>
            <a:r>
              <a:rPr lang="zh-CN" altLang="zh-CN" sz="2800" dirty="0" smtClean="0"/>
              <a:t>供应链风险是在特定客观条件下，在特定期间内，由风险因素引起的风险事件的发生，影响供应链预期目标的实现，使供应链面临损失的可能性。</a:t>
            </a:r>
            <a:endParaRPr lang="en-US" altLang="zh-CN" sz="2800" dirty="0" smtClean="0"/>
          </a:p>
          <a:p>
            <a:pPr marL="109728" indent="457200">
              <a:lnSpc>
                <a:spcPct val="150000"/>
              </a:lnSpc>
              <a:buNone/>
            </a:pPr>
            <a:r>
              <a:rPr lang="zh-CN" altLang="zh-CN" sz="2800" dirty="0" smtClean="0"/>
              <a:t>供应链风险管理则是指管理上述供应链中出现的意外事件或变化所带来的风险的系统过程。</a:t>
            </a:r>
          </a:p>
          <a:p>
            <a:pPr>
              <a:lnSpc>
                <a:spcPct val="150000"/>
              </a:lnSpc>
              <a:buNone/>
            </a:pPr>
            <a:endParaRPr lang="zh-CN" altLang="en-US" dirty="0" smtClean="0"/>
          </a:p>
          <a:p>
            <a:pPr marL="109728" indent="0">
              <a:buNone/>
            </a:pPr>
            <a:endParaRPr lang="zh-CN" altLang="en-US"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6165304"/>
          </a:xfrm>
        </p:spPr>
        <p:txBody>
          <a:bodyPr>
            <a:normAutofit/>
          </a:bodyPr>
          <a:lstStyle/>
          <a:p>
            <a:pPr>
              <a:lnSpc>
                <a:spcPct val="150000"/>
              </a:lnSpc>
              <a:buNone/>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、供应链风险的特点</a:t>
            </a:r>
            <a:endParaRPr lang="en-US" altLang="zh-CN" sz="2400" dirty="0" smtClean="0"/>
          </a:p>
          <a:p>
            <a:pPr marL="109728" indent="0">
              <a:lnSpc>
                <a:spcPct val="150000"/>
              </a:lnSpc>
              <a:buFont typeface="Wingdings" pitchFamily="2" charset="2"/>
              <a:buChar char="Ø"/>
            </a:pPr>
            <a:r>
              <a:rPr lang="x-none" altLang="zh-CN" sz="2400" dirty="0" smtClean="0"/>
              <a:t>动态性</a:t>
            </a:r>
            <a:endParaRPr lang="en-US" altLang="zh-CN" sz="2400" dirty="0" smtClean="0"/>
          </a:p>
          <a:p>
            <a:pPr marL="109728" indent="0">
              <a:lnSpc>
                <a:spcPct val="150000"/>
              </a:lnSpc>
              <a:buFont typeface="Wingdings" pitchFamily="2" charset="2"/>
              <a:buChar char="Ø"/>
            </a:pPr>
            <a:r>
              <a:rPr lang="x-none" altLang="zh-CN" sz="2400" dirty="0" smtClean="0"/>
              <a:t>系统性</a:t>
            </a:r>
            <a:endParaRPr lang="en-US" altLang="zh-CN" sz="2400" dirty="0" smtClean="0"/>
          </a:p>
          <a:p>
            <a:pPr marL="109728" indent="0">
              <a:lnSpc>
                <a:spcPct val="150000"/>
              </a:lnSpc>
              <a:buFont typeface="Wingdings" pitchFamily="2" charset="2"/>
              <a:buChar char="Ø"/>
            </a:pPr>
            <a:r>
              <a:rPr lang="x-none" altLang="zh-CN" sz="2400" dirty="0" smtClean="0"/>
              <a:t>必然性</a:t>
            </a:r>
            <a:endParaRPr lang="en-US" altLang="zh-CN" sz="2400" dirty="0" smtClean="0"/>
          </a:p>
          <a:p>
            <a:pPr marL="109728" indent="0">
              <a:lnSpc>
                <a:spcPct val="150000"/>
              </a:lnSpc>
              <a:buFont typeface="Wingdings" pitchFamily="2" charset="2"/>
              <a:buChar char="Ø"/>
            </a:pPr>
            <a:r>
              <a:rPr lang="x-none" altLang="zh-CN" sz="2400" dirty="0" smtClean="0"/>
              <a:t>复杂性</a:t>
            </a:r>
            <a:endParaRPr lang="en-US" altLang="zh-CN" sz="2400" dirty="0" smtClean="0"/>
          </a:p>
          <a:p>
            <a:pPr marL="109728" indent="0">
              <a:lnSpc>
                <a:spcPct val="150000"/>
              </a:lnSpc>
              <a:buFont typeface="Wingdings" pitchFamily="2" charset="2"/>
              <a:buChar char="Ø"/>
            </a:pPr>
            <a:r>
              <a:rPr lang="x-none" altLang="zh-CN" sz="2400" dirty="0" smtClean="0"/>
              <a:t>可传递性</a:t>
            </a:r>
            <a:endParaRPr lang="en-US" altLang="zh-CN" sz="2400" dirty="0" smtClean="0"/>
          </a:p>
          <a:p>
            <a:pPr marL="109728" indent="0">
              <a:lnSpc>
                <a:spcPct val="150000"/>
              </a:lnSpc>
              <a:buFont typeface="Wingdings" pitchFamily="2" charset="2"/>
              <a:buChar char="Ø"/>
            </a:pPr>
            <a:r>
              <a:rPr lang="x-none" altLang="zh-CN" sz="2400" dirty="0" smtClean="0"/>
              <a:t>损失及灾害的严重性</a:t>
            </a:r>
            <a:endParaRPr lang="en-US" altLang="zh-CN" sz="2400" dirty="0" smtClean="0"/>
          </a:p>
          <a:p>
            <a:pPr marL="109728" indent="0">
              <a:lnSpc>
                <a:spcPct val="150000"/>
              </a:lnSpc>
              <a:buFont typeface="Wingdings" pitchFamily="2" charset="2"/>
              <a:buChar char="Ø"/>
            </a:pPr>
            <a:r>
              <a:rPr lang="x-none" altLang="zh-CN" sz="2400" dirty="0" smtClean="0"/>
              <a:t>较低的可控性</a:t>
            </a:r>
            <a:endParaRPr lang="zh-CN" altLang="en-US" sz="24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2232248"/>
          </a:xfrm>
        </p:spPr>
        <p:txBody>
          <a:bodyPr>
            <a:normAutofit/>
          </a:bodyPr>
          <a:lstStyle/>
          <a:p>
            <a:pPr>
              <a:lnSpc>
                <a:spcPct val="150000"/>
              </a:lnSpc>
              <a:buNone/>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3</a:t>
            </a:r>
            <a:r>
              <a:rPr lang="zh-CN" altLang="en-US" sz="2400" dirty="0" smtClean="0"/>
              <a:t>、供应链风险的内容</a:t>
            </a:r>
            <a:endParaRPr lang="en-US" altLang="zh-CN" sz="2400" dirty="0" smtClean="0"/>
          </a:p>
          <a:p>
            <a:pPr>
              <a:lnSpc>
                <a:spcPct val="150000"/>
              </a:lnSpc>
              <a:buNone/>
            </a:pPr>
            <a:r>
              <a:rPr lang="zh-CN" altLang="en-US" sz="2400" dirty="0" smtClean="0"/>
              <a:t>（</a:t>
            </a:r>
            <a:r>
              <a:rPr lang="en-US" altLang="zh-CN" sz="2400" dirty="0" smtClean="0"/>
              <a:t>1</a:t>
            </a:r>
            <a:r>
              <a:rPr lang="zh-CN" altLang="en-US" sz="2400" dirty="0" smtClean="0"/>
              <a:t>）供应链中的不确定性</a:t>
            </a:r>
            <a:endParaRPr lang="en-US" altLang="zh-CN" sz="2400" dirty="0" smtClean="0"/>
          </a:p>
        </p:txBody>
      </p:sp>
      <p:graphicFrame>
        <p:nvGraphicFramePr>
          <p:cNvPr id="6" name="表格 5"/>
          <p:cNvGraphicFramePr>
            <a:graphicFrameLocks noGrp="1"/>
          </p:cNvGraphicFramePr>
          <p:nvPr/>
        </p:nvGraphicFramePr>
        <p:xfrm>
          <a:off x="1259632" y="2852936"/>
          <a:ext cx="6984776" cy="3521576"/>
        </p:xfrm>
        <a:graphic>
          <a:graphicData uri="http://schemas.openxmlformats.org/drawingml/2006/table">
            <a:tbl>
              <a:tblPr firstRow="1" bandRow="1">
                <a:tableStyleId>{5C22544A-7EE6-4342-B048-85BDC9FD1C3A}</a:tableStyleId>
              </a:tblPr>
              <a:tblGrid>
                <a:gridCol w="792088"/>
                <a:gridCol w="1584176"/>
                <a:gridCol w="2862318"/>
                <a:gridCol w="1746194"/>
              </a:tblGrid>
              <a:tr h="504056">
                <a:tc>
                  <a:txBody>
                    <a:bodyPr/>
                    <a:lstStyle/>
                    <a:p>
                      <a:r>
                        <a:rPr lang="zh-CN" altLang="en-US" dirty="0" smtClean="0"/>
                        <a:t>类型</a:t>
                      </a:r>
                      <a:endParaRPr lang="zh-CN" altLang="en-US" dirty="0"/>
                    </a:p>
                  </a:txBody>
                  <a:tcPr anchor="ctr"/>
                </a:tc>
                <a:tc>
                  <a:txBody>
                    <a:bodyPr/>
                    <a:lstStyle/>
                    <a:p>
                      <a:r>
                        <a:rPr lang="zh-CN" altLang="en-US" dirty="0" smtClean="0"/>
                        <a:t>表现形式</a:t>
                      </a:r>
                      <a:endParaRPr lang="zh-CN" altLang="en-US" dirty="0"/>
                    </a:p>
                  </a:txBody>
                  <a:tcPr anchor="ctr"/>
                </a:tc>
                <a:tc>
                  <a:txBody>
                    <a:bodyPr/>
                    <a:lstStyle/>
                    <a:p>
                      <a:r>
                        <a:rPr lang="zh-CN" altLang="en-US" dirty="0" smtClean="0"/>
                        <a:t>内容</a:t>
                      </a:r>
                      <a:endParaRPr lang="zh-CN" altLang="en-US" dirty="0"/>
                    </a:p>
                  </a:txBody>
                  <a:tcPr anchor="ctr"/>
                </a:tc>
                <a:tc>
                  <a:txBody>
                    <a:bodyPr/>
                    <a:lstStyle/>
                    <a:p>
                      <a:r>
                        <a:rPr lang="zh-CN" altLang="en-US" dirty="0" smtClean="0"/>
                        <a:t>原因</a:t>
                      </a:r>
                      <a:endParaRPr lang="zh-CN" altLang="en-US" dirty="0"/>
                    </a:p>
                  </a:txBody>
                  <a:tcPr anchor="ctr"/>
                </a:tc>
              </a:tr>
              <a:tr h="774086">
                <a:tc rowSpan="3">
                  <a:txBody>
                    <a:bodyPr/>
                    <a:lstStyle/>
                    <a:p>
                      <a:r>
                        <a:rPr lang="zh-CN" altLang="en-US" dirty="0" smtClean="0"/>
                        <a:t>需求</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时间、延迟</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不规则的订购时间；客户要求提前或延迟取货；时间预测错误</a:t>
                      </a:r>
                      <a:endParaRPr lang="zh-CN" altLang="en-US" dirty="0"/>
                    </a:p>
                  </a:txBody>
                  <a:tcPr anchor="ctr"/>
                </a:tc>
                <a:tc rowSpan="3">
                  <a:txBody>
                    <a:bodyPr/>
                    <a:lstStyle/>
                    <a:p>
                      <a:r>
                        <a:rPr kumimoji="0" lang="zh-CN" altLang="zh-CN" sz="1800" kern="1200" dirty="0" smtClean="0">
                          <a:solidFill>
                            <a:schemeClr val="dk1"/>
                          </a:solidFill>
                          <a:latin typeface="+mn-lt"/>
                          <a:ea typeface="+mn-ea"/>
                          <a:cs typeface="+mn-cs"/>
                        </a:rPr>
                        <a:t>供应链组织成员间信息的不对称和信息传递过程中的信息扭曲。</a:t>
                      </a:r>
                      <a:endParaRPr lang="zh-CN" altLang="en-US" dirty="0"/>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数量、中断、库存</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不规则的订购数量；数量预测错误；客户要求增减数量或产品过时报废</a:t>
                      </a:r>
                      <a:endParaRPr lang="zh-CN" altLang="en-US" dirty="0"/>
                    </a:p>
                  </a:txBody>
                  <a:tcPr anchor="ctr"/>
                </a:tc>
                <a:tc vMerge="1">
                  <a:txBody>
                    <a:bodyPr/>
                    <a:lstStyle/>
                    <a:p>
                      <a:endParaRPr lang="zh-CN" altLang="en-US" dirty="0"/>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信息、预测</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消费者偏好改变；市场产品组合改变；不可预测的竞争者；产品的退化率；新产品出现</a:t>
                      </a:r>
                      <a:endParaRPr lang="zh-CN" altLang="en-US" dirty="0"/>
                    </a:p>
                  </a:txBody>
                  <a:tcPr anchor="ctr"/>
                </a:tc>
                <a:tc vMerge="1">
                  <a:txBody>
                    <a:bodyPr/>
                    <a:lstStyle/>
                    <a:p>
                      <a:endParaRPr lang="zh-CN" altLang="en-US" dirty="0"/>
                    </a:p>
                  </a:txBody>
                  <a:tcPr anchor="ctr"/>
                </a:tc>
              </a:tr>
            </a:tbl>
          </a:graphicData>
        </a:graphic>
      </p:graphicFrame>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971600" y="1052736"/>
          <a:ext cx="6984776" cy="3600400"/>
        </p:xfrm>
        <a:graphic>
          <a:graphicData uri="http://schemas.openxmlformats.org/drawingml/2006/table">
            <a:tbl>
              <a:tblPr firstRow="1" bandRow="1">
                <a:tableStyleId>{5C22544A-7EE6-4342-B048-85BDC9FD1C3A}</a:tableStyleId>
              </a:tblPr>
              <a:tblGrid>
                <a:gridCol w="792088"/>
                <a:gridCol w="1584176"/>
                <a:gridCol w="2862318"/>
                <a:gridCol w="1746194"/>
              </a:tblGrid>
              <a:tr h="504056">
                <a:tc>
                  <a:txBody>
                    <a:bodyPr/>
                    <a:lstStyle/>
                    <a:p>
                      <a:r>
                        <a:rPr lang="zh-CN" altLang="en-US" dirty="0" smtClean="0"/>
                        <a:t>类型</a:t>
                      </a:r>
                      <a:endParaRPr lang="zh-CN" altLang="en-US" dirty="0"/>
                    </a:p>
                  </a:txBody>
                  <a:tcPr anchor="ctr"/>
                </a:tc>
                <a:tc>
                  <a:txBody>
                    <a:bodyPr/>
                    <a:lstStyle/>
                    <a:p>
                      <a:r>
                        <a:rPr lang="zh-CN" altLang="en-US" dirty="0" smtClean="0"/>
                        <a:t>表现形式</a:t>
                      </a:r>
                      <a:endParaRPr lang="zh-CN" altLang="en-US" dirty="0"/>
                    </a:p>
                  </a:txBody>
                  <a:tcPr anchor="ctr"/>
                </a:tc>
                <a:tc>
                  <a:txBody>
                    <a:bodyPr/>
                    <a:lstStyle/>
                    <a:p>
                      <a:r>
                        <a:rPr lang="zh-CN" altLang="en-US" dirty="0" smtClean="0"/>
                        <a:t>内容</a:t>
                      </a:r>
                      <a:endParaRPr lang="zh-CN" altLang="en-US" dirty="0"/>
                    </a:p>
                  </a:txBody>
                  <a:tcPr anchor="ctr"/>
                </a:tc>
                <a:tc>
                  <a:txBody>
                    <a:bodyPr/>
                    <a:lstStyle/>
                    <a:p>
                      <a:r>
                        <a:rPr lang="zh-CN" altLang="en-US" dirty="0" smtClean="0"/>
                        <a:t>原因</a:t>
                      </a:r>
                      <a:endParaRPr lang="zh-CN" altLang="en-US" dirty="0"/>
                    </a:p>
                  </a:txBody>
                  <a:tcPr anchor="ctr"/>
                </a:tc>
              </a:tr>
              <a:tr h="774086">
                <a:tc rowSpan="4">
                  <a:txBody>
                    <a:bodyPr/>
                    <a:lstStyle/>
                    <a:p>
                      <a:r>
                        <a:rPr kumimoji="0" lang="zh-CN" altLang="zh-CN" sz="1800" kern="1200" dirty="0" smtClean="0">
                          <a:solidFill>
                            <a:schemeClr val="dk1"/>
                          </a:solidFill>
                          <a:latin typeface="+mn-lt"/>
                          <a:ea typeface="+mn-ea"/>
                          <a:cs typeface="+mn-cs"/>
                        </a:rPr>
                        <a:t>供应</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时间、延迟</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承诺的供货时间与实际不符</a:t>
                      </a:r>
                      <a:endParaRPr lang="zh-CN" altLang="en-US" dirty="0"/>
                    </a:p>
                  </a:txBody>
                  <a:tcPr anchor="ctr"/>
                </a:tc>
                <a:tc rowSpan="4">
                  <a:txBody>
                    <a:bodyPr/>
                    <a:lstStyle/>
                    <a:p>
                      <a:r>
                        <a:rPr kumimoji="0" lang="zh-CN" altLang="zh-CN" sz="1800" kern="1200" dirty="0" smtClean="0">
                          <a:solidFill>
                            <a:schemeClr val="dk1"/>
                          </a:solidFill>
                          <a:latin typeface="+mn-lt"/>
                          <a:ea typeface="+mn-ea"/>
                          <a:cs typeface="+mn-cs"/>
                        </a:rPr>
                        <a:t>供应商的机会主义行为、自身素质及自然灾害和突发公共事件。</a:t>
                      </a:r>
                      <a:endParaRPr kumimoji="0" lang="en-US" altLang="zh-CN" sz="1800" kern="1200" dirty="0" smtClean="0">
                        <a:solidFill>
                          <a:schemeClr val="dk1"/>
                        </a:solidFill>
                        <a:latin typeface="+mn-lt"/>
                        <a:ea typeface="+mn-ea"/>
                        <a:cs typeface="+mn-cs"/>
                      </a:endParaRPr>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数量、中断、库存</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与订购量不符</a:t>
                      </a:r>
                      <a:endParaRPr lang="zh-CN" altLang="en-US" dirty="0"/>
                    </a:p>
                  </a:txBody>
                  <a:tcPr anchor="ctr"/>
                </a:tc>
                <a:tc vMerge="1">
                  <a:txBody>
                    <a:bodyPr/>
                    <a:lstStyle/>
                    <a:p>
                      <a:endParaRPr lang="zh-CN" altLang="en-US" dirty="0"/>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质量</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毁损率较大；原材料质量不符合要求</a:t>
                      </a:r>
                      <a:endParaRPr lang="zh-CN" altLang="en-US" dirty="0"/>
                    </a:p>
                  </a:txBody>
                  <a:tcPr anchor="ctr"/>
                </a:tc>
                <a:tc vMerge="1">
                  <a:txBody>
                    <a:bodyPr/>
                    <a:lstStyle/>
                    <a:p>
                      <a:endParaRPr lang="zh-CN" altLang="en-US" dirty="0"/>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成本、预测、汇率</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原材料售价变动；供应商变化</a:t>
                      </a:r>
                      <a:endParaRPr lang="zh-CN" altLang="en-US" dirty="0"/>
                    </a:p>
                  </a:txBody>
                  <a:tcPr anchor="ctr"/>
                </a:tc>
                <a:tc vMerge="1">
                  <a:txBody>
                    <a:bodyPr/>
                    <a:lstStyle/>
                    <a:p>
                      <a:endParaRPr kumimoji="0" lang="en-US" altLang="zh-CN" sz="1800" kern="1200" dirty="0" smtClean="0">
                        <a:solidFill>
                          <a:schemeClr val="dk1"/>
                        </a:solidFill>
                        <a:latin typeface="+mn-lt"/>
                        <a:ea typeface="+mn-ea"/>
                        <a:cs typeface="+mn-cs"/>
                      </a:endParaRPr>
                    </a:p>
                  </a:txBody>
                  <a:tcPr anchor="ctr"/>
                </a:tc>
              </a:tr>
            </a:tbl>
          </a:graphicData>
        </a:graphic>
      </p:graphicFrame>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971600" y="1052736"/>
          <a:ext cx="6984776" cy="4374486"/>
        </p:xfrm>
        <a:graphic>
          <a:graphicData uri="http://schemas.openxmlformats.org/drawingml/2006/table">
            <a:tbl>
              <a:tblPr firstRow="1" bandRow="1">
                <a:tableStyleId>{5C22544A-7EE6-4342-B048-85BDC9FD1C3A}</a:tableStyleId>
              </a:tblPr>
              <a:tblGrid>
                <a:gridCol w="792088"/>
                <a:gridCol w="1584176"/>
                <a:gridCol w="2862318"/>
                <a:gridCol w="1746194"/>
              </a:tblGrid>
              <a:tr h="504056">
                <a:tc>
                  <a:txBody>
                    <a:bodyPr/>
                    <a:lstStyle/>
                    <a:p>
                      <a:r>
                        <a:rPr lang="zh-CN" altLang="en-US" dirty="0" smtClean="0"/>
                        <a:t>类型</a:t>
                      </a:r>
                      <a:endParaRPr lang="zh-CN" altLang="en-US" dirty="0"/>
                    </a:p>
                  </a:txBody>
                  <a:tcPr anchor="ctr"/>
                </a:tc>
                <a:tc>
                  <a:txBody>
                    <a:bodyPr/>
                    <a:lstStyle/>
                    <a:p>
                      <a:r>
                        <a:rPr lang="zh-CN" altLang="en-US" dirty="0" smtClean="0"/>
                        <a:t>表现形式</a:t>
                      </a:r>
                      <a:endParaRPr lang="zh-CN" altLang="en-US" dirty="0"/>
                    </a:p>
                  </a:txBody>
                  <a:tcPr anchor="ctr"/>
                </a:tc>
                <a:tc>
                  <a:txBody>
                    <a:bodyPr/>
                    <a:lstStyle/>
                    <a:p>
                      <a:r>
                        <a:rPr lang="zh-CN" altLang="en-US" dirty="0" smtClean="0"/>
                        <a:t>内容</a:t>
                      </a:r>
                      <a:endParaRPr lang="zh-CN" altLang="en-US" dirty="0"/>
                    </a:p>
                  </a:txBody>
                  <a:tcPr anchor="ctr"/>
                </a:tc>
                <a:tc>
                  <a:txBody>
                    <a:bodyPr/>
                    <a:lstStyle/>
                    <a:p>
                      <a:r>
                        <a:rPr lang="zh-CN" altLang="en-US" dirty="0" smtClean="0"/>
                        <a:t>原因</a:t>
                      </a:r>
                      <a:endParaRPr lang="zh-CN" altLang="en-US" dirty="0"/>
                    </a:p>
                  </a:txBody>
                  <a:tcPr anchor="ctr"/>
                </a:tc>
              </a:tr>
              <a:tr h="774086">
                <a:tc rowSpan="5">
                  <a:txBody>
                    <a:bodyPr/>
                    <a:lstStyle/>
                    <a:p>
                      <a:r>
                        <a:rPr lang="zh-CN" altLang="en-US" dirty="0" smtClean="0"/>
                        <a:t>生产</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时间、延迟</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生产周期不稳定</a:t>
                      </a:r>
                      <a:endParaRPr lang="zh-CN" altLang="en-US" dirty="0"/>
                    </a:p>
                  </a:txBody>
                  <a:tcPr anchor="ctr"/>
                </a:tc>
                <a:tc rowSpan="5">
                  <a:txBody>
                    <a:bodyPr/>
                    <a:lstStyle/>
                    <a:p>
                      <a:r>
                        <a:rPr kumimoji="0" lang="zh-CN" altLang="zh-CN" sz="1800" kern="1200" dirty="0" smtClean="0">
                          <a:solidFill>
                            <a:schemeClr val="dk1"/>
                          </a:solidFill>
                          <a:latin typeface="+mn-lt"/>
                          <a:ea typeface="+mn-ea"/>
                          <a:cs typeface="+mn-cs"/>
                        </a:rPr>
                        <a:t>机器故障、机器损坏、备用零件不足、信息系统出错、员工失误。</a:t>
                      </a:r>
                      <a:endParaRPr kumimoji="0" lang="en-US" altLang="zh-CN" sz="1800" kern="1200" dirty="0" smtClean="0">
                        <a:solidFill>
                          <a:schemeClr val="dk1"/>
                        </a:solidFill>
                        <a:latin typeface="+mn-lt"/>
                        <a:ea typeface="+mn-ea"/>
                        <a:cs typeface="+mn-cs"/>
                      </a:endParaRPr>
                    </a:p>
                  </a:txBody>
                  <a:tcPr anchor="ctr"/>
                </a:tc>
              </a:tr>
              <a:tr h="774086">
                <a:tc vMerge="1">
                  <a:txBody>
                    <a:bodyPr/>
                    <a:lstStyle/>
                    <a:p>
                      <a:endParaRPr lang="zh-CN" altLang="en-US" dirty="0"/>
                    </a:p>
                  </a:txBody>
                  <a:tcPr anchor="ctr"/>
                </a:tc>
                <a:tc>
                  <a:txBody>
                    <a:bodyPr/>
                    <a:lstStyle/>
                    <a:p>
                      <a:r>
                        <a:rPr lang="zh-CN" altLang="en-US" dirty="0" smtClean="0"/>
                        <a:t>质量</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质量不稳定</a:t>
                      </a:r>
                      <a:endParaRPr lang="zh-CN" altLang="en-US" dirty="0"/>
                    </a:p>
                  </a:txBody>
                  <a:tcPr anchor="ctr"/>
                </a:tc>
                <a:tc vMerge="1">
                  <a:txBody>
                    <a:bodyPr/>
                    <a:lstStyle/>
                    <a:p>
                      <a:endParaRPr lang="zh-CN" altLang="en-US" dirty="0"/>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数量、中断</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数量不稳定</a:t>
                      </a:r>
                      <a:endParaRPr lang="zh-CN" altLang="en-US" dirty="0"/>
                    </a:p>
                  </a:txBody>
                  <a:tcPr anchor="ctr"/>
                </a:tc>
                <a:tc vMerge="1">
                  <a:txBody>
                    <a:bodyPr/>
                    <a:lstStyle/>
                    <a:p>
                      <a:endParaRPr lang="zh-CN" altLang="en-US" dirty="0"/>
                    </a:p>
                  </a:txBody>
                  <a:tcPr anchor="ctr"/>
                </a:tc>
              </a:tr>
              <a:tr h="774086">
                <a:tc vMerge="1">
                  <a:txBody>
                    <a:bodyPr/>
                    <a:lstStyle/>
                    <a:p>
                      <a:endParaRPr lang="zh-CN" altLang="en-US" dirty="0"/>
                    </a:p>
                  </a:txBody>
                  <a:tcPr anchor="ctr"/>
                </a:tc>
                <a:tc>
                  <a:txBody>
                    <a:bodyPr/>
                    <a:lstStyle/>
                    <a:p>
                      <a:r>
                        <a:rPr lang="zh-CN" altLang="en-US" dirty="0" smtClean="0"/>
                        <a:t>产能</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产能成本高；产能柔性弱</a:t>
                      </a:r>
                      <a:endParaRPr lang="zh-CN" altLang="en-US" dirty="0"/>
                    </a:p>
                  </a:txBody>
                  <a:tcPr anchor="ctr"/>
                </a:tc>
                <a:tc vMerge="1">
                  <a:txBody>
                    <a:bodyPr/>
                    <a:lstStyle/>
                    <a:p>
                      <a:endParaRPr kumimoji="0" lang="en-US" altLang="zh-CN" sz="1800" kern="1200" dirty="0" smtClean="0">
                        <a:solidFill>
                          <a:schemeClr val="dk1"/>
                        </a:solidFill>
                        <a:latin typeface="+mn-lt"/>
                        <a:ea typeface="+mn-ea"/>
                        <a:cs typeface="+mn-cs"/>
                      </a:endParaRPr>
                    </a:p>
                  </a:txBody>
                  <a:tcPr anchor="ctr"/>
                </a:tc>
              </a:tr>
              <a:tr h="774086">
                <a:tc vMerge="1">
                  <a:txBody>
                    <a:bodyPr/>
                    <a:lstStyle/>
                    <a:p>
                      <a:endParaRPr lang="zh-CN" altLang="en-US" dirty="0"/>
                    </a:p>
                  </a:txBody>
                  <a:tcPr anchor="ctr"/>
                </a:tc>
                <a:tc>
                  <a:txBody>
                    <a:bodyPr/>
                    <a:lstStyle/>
                    <a:p>
                      <a:r>
                        <a:rPr kumimoji="0" lang="zh-CN" altLang="zh-CN" sz="1800" kern="1200" dirty="0" smtClean="0">
                          <a:solidFill>
                            <a:schemeClr val="dk1"/>
                          </a:solidFill>
                          <a:latin typeface="+mn-lt"/>
                          <a:ea typeface="+mn-ea"/>
                          <a:cs typeface="+mn-cs"/>
                        </a:rPr>
                        <a:t>库存</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库存持有成本</a:t>
                      </a:r>
                      <a:endParaRPr lang="zh-CN" altLang="en-US" dirty="0"/>
                    </a:p>
                  </a:txBody>
                  <a:tcPr anchor="ctr"/>
                </a:tc>
                <a:tc vMerge="1">
                  <a:txBody>
                    <a:bodyPr/>
                    <a:lstStyle/>
                    <a:p>
                      <a:endParaRPr kumimoji="0" lang="en-US" altLang="zh-CN" sz="1800" kern="1200" dirty="0" smtClean="0">
                        <a:solidFill>
                          <a:schemeClr val="dk1"/>
                        </a:solidFill>
                        <a:latin typeface="+mn-lt"/>
                        <a:ea typeface="+mn-ea"/>
                        <a:cs typeface="+mn-cs"/>
                      </a:endParaRPr>
                    </a:p>
                  </a:txBody>
                  <a:tcPr anchor="ctr"/>
                </a:tc>
              </a:tr>
            </a:tbl>
          </a:graphicData>
        </a:graphic>
      </p:graphicFrame>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27584" y="1556792"/>
          <a:ext cx="7632848" cy="3600401"/>
        </p:xfrm>
        <a:graphic>
          <a:graphicData uri="http://schemas.openxmlformats.org/drawingml/2006/table">
            <a:tbl>
              <a:tblPr firstRow="1" bandRow="1">
                <a:tableStyleId>{5C22544A-7EE6-4342-B048-85BDC9FD1C3A}</a:tableStyleId>
              </a:tblPr>
              <a:tblGrid>
                <a:gridCol w="865581"/>
                <a:gridCol w="1731161"/>
                <a:gridCol w="3127894"/>
                <a:gridCol w="1908212"/>
              </a:tblGrid>
              <a:tr h="642110">
                <a:tc>
                  <a:txBody>
                    <a:bodyPr/>
                    <a:lstStyle/>
                    <a:p>
                      <a:r>
                        <a:rPr lang="zh-CN" altLang="en-US" dirty="0" smtClean="0"/>
                        <a:t>类型</a:t>
                      </a:r>
                      <a:endParaRPr lang="zh-CN" altLang="en-US" dirty="0"/>
                    </a:p>
                  </a:txBody>
                  <a:tcPr anchor="ctr"/>
                </a:tc>
                <a:tc>
                  <a:txBody>
                    <a:bodyPr/>
                    <a:lstStyle/>
                    <a:p>
                      <a:r>
                        <a:rPr lang="zh-CN" altLang="en-US" dirty="0" smtClean="0"/>
                        <a:t>表现形式</a:t>
                      </a:r>
                      <a:endParaRPr lang="zh-CN" altLang="en-US" dirty="0"/>
                    </a:p>
                  </a:txBody>
                  <a:tcPr anchor="ctr"/>
                </a:tc>
                <a:tc>
                  <a:txBody>
                    <a:bodyPr/>
                    <a:lstStyle/>
                    <a:p>
                      <a:r>
                        <a:rPr lang="zh-CN" altLang="en-US" dirty="0" smtClean="0"/>
                        <a:t>内容</a:t>
                      </a:r>
                      <a:endParaRPr lang="zh-CN" altLang="en-US" dirty="0"/>
                    </a:p>
                  </a:txBody>
                  <a:tcPr anchor="ctr"/>
                </a:tc>
                <a:tc>
                  <a:txBody>
                    <a:bodyPr/>
                    <a:lstStyle/>
                    <a:p>
                      <a:r>
                        <a:rPr lang="zh-CN" altLang="en-US" dirty="0" smtClean="0"/>
                        <a:t>原因</a:t>
                      </a:r>
                      <a:endParaRPr lang="zh-CN" altLang="en-US" dirty="0"/>
                    </a:p>
                  </a:txBody>
                  <a:tcPr anchor="ctr"/>
                </a:tc>
              </a:tr>
              <a:tr h="986097">
                <a:tc rowSpan="3">
                  <a:txBody>
                    <a:bodyPr/>
                    <a:lstStyle/>
                    <a:p>
                      <a:r>
                        <a:rPr lang="zh-CN" altLang="en-US" dirty="0" smtClean="0"/>
                        <a:t>物流</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时间、延迟</a:t>
                      </a:r>
                      <a:r>
                        <a:rPr kumimoji="0" lang="zh-CN" altLang="en-US" sz="1800" kern="1200" dirty="0" smtClean="0">
                          <a:solidFill>
                            <a:schemeClr val="dk1"/>
                          </a:solidFill>
                          <a:latin typeface="+mn-lt"/>
                          <a:ea typeface="+mn-ea"/>
                          <a:cs typeface="+mn-cs"/>
                        </a:rPr>
                        <a:t>、中断</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车辆出行时间、到达时间不稳定</a:t>
                      </a:r>
                      <a:endParaRPr lang="zh-CN" altLang="en-US" dirty="0"/>
                    </a:p>
                  </a:txBody>
                  <a:tcPr anchor="ctr"/>
                </a:tc>
                <a:tc rowSpan="3">
                  <a:txBody>
                    <a:bodyPr/>
                    <a:lstStyle/>
                    <a:p>
                      <a:r>
                        <a:rPr kumimoji="0" lang="zh-CN" altLang="zh-CN" sz="1800" kern="1200" dirty="0" smtClean="0">
                          <a:solidFill>
                            <a:schemeClr val="dk1"/>
                          </a:solidFill>
                          <a:latin typeface="+mn-lt"/>
                          <a:ea typeface="+mn-ea"/>
                          <a:cs typeface="+mn-cs"/>
                        </a:rPr>
                        <a:t>车辆故障、道路拥堵、驾驶员缺乏时间意识、路途颠簸导致货物损坏、配送线路变更导致成本增加。</a:t>
                      </a:r>
                      <a:endParaRPr lang="zh-CN" altLang="en-US" dirty="0"/>
                    </a:p>
                  </a:txBody>
                  <a:tcPr anchor="ctr"/>
                </a:tc>
              </a:tr>
              <a:tr h="986097">
                <a:tc vMerge="1">
                  <a:txBody>
                    <a:bodyPr/>
                    <a:lstStyle/>
                    <a:p>
                      <a:endParaRPr lang="zh-CN" altLang="en-US" dirty="0"/>
                    </a:p>
                  </a:txBody>
                  <a:tcPr anchor="ctr"/>
                </a:tc>
                <a:tc>
                  <a:txBody>
                    <a:bodyPr/>
                    <a:lstStyle/>
                    <a:p>
                      <a:r>
                        <a:rPr lang="zh-CN" altLang="en-US" dirty="0" smtClean="0"/>
                        <a:t>质量</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破损率不稳定</a:t>
                      </a:r>
                      <a:endParaRPr lang="zh-CN" altLang="en-US" dirty="0"/>
                    </a:p>
                  </a:txBody>
                  <a:tcPr anchor="ctr"/>
                </a:tc>
                <a:tc vMerge="1">
                  <a:txBody>
                    <a:bodyPr/>
                    <a:lstStyle/>
                    <a:p>
                      <a:endParaRPr lang="zh-CN" altLang="en-US" dirty="0"/>
                    </a:p>
                  </a:txBody>
                  <a:tcPr anchor="ctr"/>
                </a:tc>
              </a:tr>
              <a:tr h="986097">
                <a:tc vMerge="1">
                  <a:txBody>
                    <a:bodyPr/>
                    <a:lstStyle/>
                    <a:p>
                      <a:endParaRPr lang="zh-CN" altLang="en-US" dirty="0"/>
                    </a:p>
                  </a:txBody>
                  <a:tcPr anchor="ctr"/>
                </a:tc>
                <a:tc>
                  <a:txBody>
                    <a:bodyPr/>
                    <a:lstStyle/>
                    <a:p>
                      <a:r>
                        <a:rPr lang="zh-CN" altLang="en-US" dirty="0" smtClean="0"/>
                        <a:t>成本</a:t>
                      </a:r>
                      <a:endParaRPr lang="zh-CN" altLang="en-US" dirty="0"/>
                    </a:p>
                  </a:txBody>
                  <a:tcPr anchor="ctr"/>
                </a:tc>
                <a:tc>
                  <a:txBody>
                    <a:bodyPr/>
                    <a:lstStyle/>
                    <a:p>
                      <a:r>
                        <a:rPr kumimoji="0" lang="zh-CN" altLang="zh-CN" sz="1800" kern="1200" dirty="0" smtClean="0">
                          <a:solidFill>
                            <a:schemeClr val="dk1"/>
                          </a:solidFill>
                          <a:latin typeface="+mn-lt"/>
                          <a:ea typeface="+mn-ea"/>
                          <a:cs typeface="+mn-cs"/>
                        </a:rPr>
                        <a:t>运输线路、运输距离不确定</a:t>
                      </a:r>
                      <a:endParaRPr lang="zh-CN" altLang="en-US" dirty="0"/>
                    </a:p>
                  </a:txBody>
                  <a:tcPr anchor="ctr"/>
                </a:tc>
                <a:tc vMerge="1">
                  <a:txBody>
                    <a:bodyPr/>
                    <a:lstStyle/>
                    <a:p>
                      <a:endParaRPr lang="zh-CN" altLang="en-US" dirty="0"/>
                    </a:p>
                  </a:txBody>
                  <a:tcPr anchor="ctr"/>
                </a:tc>
              </a:tr>
            </a:tbl>
          </a:graphicData>
        </a:graphic>
      </p:graphicFrame>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2232248"/>
          </a:xfrm>
        </p:spPr>
        <p:txBody>
          <a:bodyPr>
            <a:normAutofit/>
          </a:bodyPr>
          <a:lstStyle/>
          <a:p>
            <a:pPr>
              <a:lnSpc>
                <a:spcPct val="150000"/>
              </a:lnSpc>
              <a:buNone/>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3</a:t>
            </a:r>
            <a:r>
              <a:rPr lang="zh-CN" altLang="en-US" sz="2400" dirty="0" smtClean="0"/>
              <a:t>、供应链风险的内容</a:t>
            </a:r>
            <a:endParaRPr lang="en-US" altLang="zh-CN" sz="2400" dirty="0" smtClean="0"/>
          </a:p>
          <a:p>
            <a:pPr>
              <a:lnSpc>
                <a:spcPct val="150000"/>
              </a:lnSpc>
              <a:buNone/>
            </a:pPr>
            <a:r>
              <a:rPr lang="zh-CN" altLang="en-US" sz="2400" dirty="0" smtClean="0"/>
              <a:t>（</a:t>
            </a:r>
            <a:r>
              <a:rPr lang="en-US" altLang="zh-CN" sz="2400" dirty="0" smtClean="0"/>
              <a:t>2</a:t>
            </a:r>
            <a:r>
              <a:rPr lang="zh-CN" altLang="en-US" sz="2400" dirty="0" smtClean="0"/>
              <a:t>）供应链风险后果</a:t>
            </a:r>
            <a:endParaRPr lang="en-US" altLang="zh-CN" sz="2400" dirty="0" smtClean="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23528" y="816082"/>
          <a:ext cx="8532440" cy="5245212"/>
        </p:xfrm>
        <a:graphic>
          <a:graphicData uri="http://schemas.openxmlformats.org/drawingml/2006/table">
            <a:tbl>
              <a:tblPr/>
              <a:tblGrid>
                <a:gridCol w="1656184"/>
                <a:gridCol w="4297613"/>
                <a:gridCol w="2578643"/>
              </a:tblGrid>
              <a:tr h="337753">
                <a:tc>
                  <a:txBody>
                    <a:bodyPr/>
                    <a:lstStyle/>
                    <a:p>
                      <a:pPr indent="0" algn="l">
                        <a:lnSpc>
                          <a:spcPct val="165000"/>
                        </a:lnSpc>
                        <a:spcAft>
                          <a:spcPts val="0"/>
                        </a:spcAft>
                      </a:pPr>
                      <a:r>
                        <a:rPr lang="zh-CN" sz="1600" b="1" kern="100" dirty="0">
                          <a:latin typeface="微软雅黑" pitchFamily="34" charset="-122"/>
                          <a:ea typeface="微软雅黑" pitchFamily="34" charset="-122"/>
                          <a:cs typeface="Times New Roman"/>
                        </a:rPr>
                        <a:t>风险类型</a:t>
                      </a:r>
                      <a:endParaRPr lang="zh-CN" sz="1600" kern="100" dirty="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b="1" kern="100">
                          <a:latin typeface="微软雅黑" pitchFamily="34" charset="-122"/>
                          <a:ea typeface="微软雅黑" pitchFamily="34" charset="-122"/>
                          <a:cs typeface="Times New Roman"/>
                        </a:rPr>
                        <a:t>最初影响</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b="1" kern="100">
                          <a:latin typeface="微软雅黑" pitchFamily="34" charset="-122"/>
                          <a:ea typeface="微软雅黑" pitchFamily="34" charset="-122"/>
                          <a:cs typeface="Times New Roman"/>
                        </a:rPr>
                        <a:t>最终影响</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753">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质量问题</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dirty="0">
                          <a:latin typeface="微软雅黑" pitchFamily="34" charset="-122"/>
                          <a:ea typeface="微软雅黑" pitchFamily="34" charset="-122"/>
                          <a:cs typeface="Times New Roman"/>
                        </a:rPr>
                        <a:t>产品召回、顾客流失</a:t>
                      </a:r>
                      <a:endParaRPr lang="zh-CN" sz="1600" kern="100" dirty="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8">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环境污染</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不良的公众形象、客户不满意与背叛、法律措施、罚款</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8">
                <a:tc>
                  <a:txBody>
                    <a:bodyPr/>
                    <a:lstStyle/>
                    <a:p>
                      <a:pPr indent="0" algn="l">
                        <a:lnSpc>
                          <a:spcPct val="165000"/>
                        </a:lnSpc>
                        <a:spcAft>
                          <a:spcPts val="0"/>
                        </a:spcAft>
                      </a:pPr>
                      <a:r>
                        <a:rPr lang="zh-CN" sz="1600" kern="100" dirty="0">
                          <a:latin typeface="微软雅黑" pitchFamily="34" charset="-122"/>
                          <a:ea typeface="微软雅黑" pitchFamily="34" charset="-122"/>
                          <a:cs typeface="Times New Roman"/>
                        </a:rPr>
                        <a:t>健康和安全伤害</a:t>
                      </a:r>
                      <a:endParaRPr lang="zh-CN" sz="1600" kern="100" dirty="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不良的公众形象、工人赔偿诉讼、员工不满、依法罚款</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dirty="0">
                          <a:latin typeface="微软雅黑" pitchFamily="34" charset="-122"/>
                          <a:ea typeface="微软雅黑" pitchFamily="34" charset="-122"/>
                          <a:cs typeface="Times New Roman"/>
                        </a:rPr>
                        <a:t>对人的伤害、财务损失</a:t>
                      </a:r>
                      <a:endParaRPr lang="zh-CN" sz="1600" kern="100" dirty="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8">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火灾</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对人造成伤害、生产和资产受损</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对人的伤害、财务损失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8">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计算机故障</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无法接单、处理工作或发出发票；客户流失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753">
                <a:tc>
                  <a:txBody>
                    <a:bodyPr/>
                    <a:lstStyle/>
                    <a:p>
                      <a:pPr indent="0" algn="l">
                        <a:lnSpc>
                          <a:spcPct val="165000"/>
                        </a:lnSpc>
                        <a:spcAft>
                          <a:spcPts val="0"/>
                        </a:spcAft>
                      </a:pPr>
                      <a:r>
                        <a:rPr lang="en-US" sz="1600" kern="100">
                          <a:latin typeface="微软雅黑" pitchFamily="34" charset="-122"/>
                          <a:ea typeface="微软雅黑" pitchFamily="34" charset="-122"/>
                          <a:cs typeface="Times New Roman"/>
                        </a:rPr>
                        <a:t> </a:t>
                      </a:r>
                      <a:r>
                        <a:rPr lang="zh-CN" sz="1600" kern="100">
                          <a:latin typeface="微软雅黑" pitchFamily="34" charset="-122"/>
                          <a:ea typeface="微软雅黑" pitchFamily="34" charset="-122"/>
                          <a:cs typeface="Times New Roman"/>
                        </a:rPr>
                        <a:t>市场风险</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收入下降</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753">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国际贸易</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外汇汇率损失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财务损失</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8">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政治风险</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a:latin typeface="微软雅黑" pitchFamily="34" charset="-122"/>
                          <a:ea typeface="微软雅黑" pitchFamily="34" charset="-122"/>
                          <a:cs typeface="Times New Roman"/>
                        </a:rPr>
                        <a:t>外国政府冻结资产、阻碍利润汇回本国</a:t>
                      </a:r>
                      <a:endParaRPr lang="zh-CN" sz="1600" kern="10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65000"/>
                        </a:lnSpc>
                        <a:spcAft>
                          <a:spcPts val="0"/>
                        </a:spcAft>
                      </a:pPr>
                      <a:r>
                        <a:rPr lang="zh-CN" sz="1600" kern="100" dirty="0">
                          <a:latin typeface="微软雅黑" pitchFamily="34" charset="-122"/>
                          <a:ea typeface="微软雅黑" pitchFamily="34" charset="-122"/>
                          <a:cs typeface="Times New Roman"/>
                        </a:rPr>
                        <a:t>财务损失</a:t>
                      </a:r>
                      <a:endParaRPr lang="zh-CN" sz="1600" kern="100" dirty="0">
                        <a:latin typeface="微软雅黑" pitchFamily="34" charset="-122"/>
                        <a:ea typeface="微软雅黑" pitchFamily="34" charset="-122"/>
                        <a:cs typeface="MingLiU"/>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914400" y="692696"/>
            <a:ext cx="8229600" cy="4608512"/>
          </a:xfrm>
        </p:spPr>
        <p:txBody>
          <a:bodyPr>
            <a:normAutofit/>
          </a:bodyPr>
          <a:lstStyle/>
          <a:p>
            <a:pPr>
              <a:lnSpc>
                <a:spcPct val="150000"/>
              </a:lnSpc>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4</a:t>
            </a:r>
            <a:r>
              <a:rPr lang="zh-CN" altLang="en-US" sz="2400" dirty="0" smtClean="0"/>
              <a:t>、供应链风险分析技术</a:t>
            </a:r>
            <a:endParaRPr lang="en-US" altLang="zh-CN" sz="2400" dirty="0" smtClean="0"/>
          </a:p>
          <a:p>
            <a:pPr>
              <a:lnSpc>
                <a:spcPct val="150000"/>
              </a:lnSpc>
              <a:buNone/>
            </a:pPr>
            <a:r>
              <a:rPr lang="zh-CN" altLang="en-US" sz="2400" dirty="0" smtClean="0"/>
              <a:t>（</a:t>
            </a:r>
            <a:r>
              <a:rPr lang="en-US" altLang="zh-CN" sz="2400" dirty="0" smtClean="0"/>
              <a:t>1</a:t>
            </a:r>
            <a:r>
              <a:rPr lang="zh-CN" altLang="en-US" sz="2400" dirty="0" smtClean="0"/>
              <a:t>）风险核对表</a:t>
            </a:r>
            <a:endParaRPr lang="en-US" altLang="zh-CN" sz="2400" dirty="0" smtClean="0"/>
          </a:p>
          <a:p>
            <a:pPr indent="256032">
              <a:lnSpc>
                <a:spcPct val="150000"/>
              </a:lnSpc>
              <a:buNone/>
            </a:pPr>
            <a:r>
              <a:rPr lang="zh-CN" altLang="zh-CN" sz="2400" dirty="0" smtClean="0"/>
              <a:t>风险核对表是整理风险历史资料和对风险因素进行研究的结果。通过风险核表可以把零散的线索进行系统化的全面整理。风险核对表是风险控制工作的依据。</a:t>
            </a:r>
            <a:endParaRPr lang="en-US" altLang="zh-CN" sz="2400" dirty="0" smtClean="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83568" y="786649"/>
          <a:ext cx="7920880" cy="4946607"/>
        </p:xfrm>
        <a:graphic>
          <a:graphicData uri="http://schemas.openxmlformats.org/drawingml/2006/table">
            <a:tbl>
              <a:tblPr/>
              <a:tblGrid>
                <a:gridCol w="1946736"/>
                <a:gridCol w="1191727"/>
                <a:gridCol w="1445156"/>
                <a:gridCol w="1469130"/>
                <a:gridCol w="1868131"/>
              </a:tblGrid>
              <a:tr h="512286">
                <a:tc>
                  <a:txBody>
                    <a:bodyPr/>
                    <a:lstStyle/>
                    <a:p>
                      <a:pPr marR="24765" algn="ctr">
                        <a:spcAft>
                          <a:spcPts val="0"/>
                        </a:spcAft>
                        <a:tabLst>
                          <a:tab pos="6400800" algn="ctr"/>
                        </a:tabLst>
                      </a:pPr>
                      <a:r>
                        <a:rPr lang="zh-CN" sz="1800" b="1" kern="100" dirty="0">
                          <a:latin typeface="黑体" pitchFamily="49" charset="-122"/>
                          <a:ea typeface="黑体" pitchFamily="49" charset="-122"/>
                          <a:cs typeface="宋体"/>
                        </a:rPr>
                        <a:t>风险因素</a:t>
                      </a:r>
                      <a:endParaRPr lang="zh-CN"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algn="ctr">
                        <a:spcAft>
                          <a:spcPts val="0"/>
                        </a:spcAft>
                        <a:tabLst>
                          <a:tab pos="6400800" algn="ctr"/>
                        </a:tabLst>
                      </a:pPr>
                      <a:r>
                        <a:rPr lang="zh-CN" sz="1800" b="1" kern="100" dirty="0">
                          <a:latin typeface="黑体" pitchFamily="49" charset="-122"/>
                          <a:ea typeface="黑体" pitchFamily="49" charset="-122"/>
                          <a:cs typeface="宋体"/>
                        </a:rPr>
                        <a:t>典型表现</a:t>
                      </a:r>
                      <a:endParaRPr lang="zh-CN"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algn="ctr">
                        <a:spcAft>
                          <a:spcPts val="0"/>
                        </a:spcAft>
                        <a:tabLst>
                          <a:tab pos="6400800" algn="ctr"/>
                        </a:tabLst>
                      </a:pPr>
                      <a:r>
                        <a:rPr lang="zh-CN" sz="1800" b="1" kern="100" dirty="0">
                          <a:latin typeface="黑体" pitchFamily="49" charset="-122"/>
                          <a:ea typeface="黑体" pitchFamily="49" charset="-122"/>
                          <a:cs typeface="宋体"/>
                        </a:rPr>
                        <a:t>风险后果</a:t>
                      </a:r>
                      <a:endParaRPr lang="zh-CN"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algn="ctr">
                        <a:spcAft>
                          <a:spcPts val="0"/>
                        </a:spcAft>
                        <a:tabLst>
                          <a:tab pos="6400800" algn="ctr"/>
                        </a:tabLst>
                      </a:pPr>
                      <a:r>
                        <a:rPr lang="zh-CN" sz="1800" b="1" kern="100" dirty="0">
                          <a:latin typeface="黑体" pitchFamily="49" charset="-122"/>
                          <a:ea typeface="黑体" pitchFamily="49" charset="-122"/>
                          <a:cs typeface="宋体"/>
                        </a:rPr>
                        <a:t>应对措施</a:t>
                      </a:r>
                      <a:endParaRPr lang="zh-CN"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algn="ctr">
                        <a:spcAft>
                          <a:spcPts val="0"/>
                        </a:spcAft>
                        <a:tabLst>
                          <a:tab pos="6400800" algn="ctr"/>
                        </a:tabLst>
                      </a:pPr>
                      <a:r>
                        <a:rPr lang="zh-CN" sz="1800" b="1" kern="100" dirty="0">
                          <a:latin typeface="黑体" pitchFamily="49" charset="-122"/>
                          <a:ea typeface="黑体" pitchFamily="49" charset="-122"/>
                          <a:cs typeface="宋体"/>
                        </a:rPr>
                        <a:t>监视和处理结果</a:t>
                      </a:r>
                      <a:endParaRPr lang="zh-CN"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管理冲突</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dirty="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契约问题</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3999">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沟通联络渠道不畅</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技术或信息外泄</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dirty="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统计信息失真</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信息系统安全</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技术衔接问题</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86">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违约</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24765" algn="just">
                        <a:spcAft>
                          <a:spcPts val="0"/>
                        </a:spcAft>
                        <a:tabLst>
                          <a:tab pos="6400800" algn="ctr"/>
                        </a:tabLst>
                      </a:pPr>
                      <a:r>
                        <a:rPr lang="zh-CN" sz="1800" b="0" kern="100">
                          <a:latin typeface="黑体" pitchFamily="49" charset="-122"/>
                          <a:ea typeface="黑体" pitchFamily="49" charset="-122"/>
                          <a:cs typeface="宋体"/>
                        </a:rPr>
                        <a:t>其他</a:t>
                      </a:r>
                      <a:endParaRPr lang="zh-CN" sz="1800" b="0"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4765" indent="266700" algn="just">
                        <a:spcAft>
                          <a:spcPts val="0"/>
                        </a:spcAft>
                        <a:tabLst>
                          <a:tab pos="6400800" algn="ctr"/>
                        </a:tabLst>
                      </a:pPr>
                      <a:endParaRPr lang="en-US" sz="1800" b="0" kern="100" dirty="0">
                        <a:latin typeface="黑体" pitchFamily="49" charset="-122"/>
                        <a:ea typeface="黑体" pitchFamily="49" charset="-122"/>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buNone/>
            </a:pPr>
            <a:r>
              <a:rPr lang="en-US" altLang="zh-CN" sz="3200" dirty="0" smtClean="0">
                <a:latin typeface="+mn-ea"/>
              </a:rPr>
              <a:t>6.1.1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dirty="0" smtClean="0"/>
              <a:t>1</a:t>
            </a:r>
            <a:r>
              <a:rPr lang="zh-CN" altLang="en-US" dirty="0" smtClean="0"/>
              <a:t>、信息概念</a:t>
            </a:r>
            <a:endParaRPr lang="en-US" altLang="zh-CN" dirty="0" smtClean="0"/>
          </a:p>
          <a:p>
            <a:pPr indent="256032">
              <a:lnSpc>
                <a:spcPct val="150000"/>
              </a:lnSpc>
              <a:buNone/>
            </a:pPr>
            <a:r>
              <a:rPr lang="zh-CN" altLang="zh-CN" dirty="0" smtClean="0"/>
              <a:t>信息（</a:t>
            </a:r>
            <a:r>
              <a:rPr lang="en-US" altLang="zh-CN" dirty="0" smtClean="0"/>
              <a:t>information)</a:t>
            </a:r>
            <a:r>
              <a:rPr lang="zh-CN" altLang="zh-CN" dirty="0" smtClean="0"/>
              <a:t>即经过加工而形成的具有特定形式的数据</a:t>
            </a:r>
            <a:endParaRPr lang="zh-CN" altLang="zh-CN" dirty="0"/>
          </a:p>
          <a:p>
            <a:endParaRPr lang="zh-CN" altLang="en-US" dirty="0" smtClean="0"/>
          </a:p>
          <a:p>
            <a:pPr marL="109728" indent="0">
              <a:buNone/>
            </a:pPr>
            <a:endParaRPr lang="zh-CN" altLang="en-US" dirty="0"/>
          </a:p>
        </p:txBody>
      </p:sp>
      <p:sp>
        <p:nvSpPr>
          <p:cNvPr id="3" name="标题 2"/>
          <p:cNvSpPr>
            <a:spLocks noGrp="1"/>
          </p:cNvSpPr>
          <p:nvPr>
            <p:ph type="title"/>
          </p:nvPr>
        </p:nvSpPr>
        <p:spPr/>
        <p:txBody>
          <a:bodyPr/>
          <a:lstStyle/>
          <a:p>
            <a:r>
              <a:rPr lang="zh-CN" altLang="en-US" b="0" dirty="0">
                <a:effectLst/>
                <a:latin typeface="+mj-ea"/>
              </a:rPr>
              <a:t>项目</a:t>
            </a:r>
            <a:r>
              <a:rPr lang="en-US" altLang="zh-CN" b="0" dirty="0" smtClean="0">
                <a:effectLst/>
                <a:latin typeface="+mj-ea"/>
              </a:rPr>
              <a:t>1 </a:t>
            </a:r>
            <a:r>
              <a:rPr lang="zh-CN" altLang="en-US" b="0" dirty="0" smtClean="0">
                <a:effectLst/>
                <a:latin typeface="+mj-ea"/>
              </a:rPr>
              <a:t>供应链信息管理</a:t>
            </a:r>
            <a:endParaRPr lang="zh-CN" altLang="en-US" b="0" dirty="0">
              <a:effectLst/>
              <a:latin typeface="+mj-ea"/>
            </a:endParaRPr>
          </a:p>
        </p:txBody>
      </p:sp>
    </p:spTree>
    <p:extLst>
      <p:ext uri="{BB962C8B-B14F-4D97-AF65-F5344CB8AC3E}">
        <p14:creationId xmlns:p14="http://schemas.microsoft.com/office/powerpoint/2010/main" val="2132132326"/>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lnSpcReduction="10000"/>
          </a:bodyPr>
          <a:lstStyle/>
          <a:p>
            <a:pPr>
              <a:lnSpc>
                <a:spcPct val="150000"/>
              </a:lnSpc>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4</a:t>
            </a:r>
            <a:r>
              <a:rPr lang="zh-CN" altLang="en-US" sz="2400" dirty="0" smtClean="0"/>
              <a:t>、供应链风险分析技术</a:t>
            </a:r>
            <a:endParaRPr lang="en-US" altLang="zh-CN" sz="2400" dirty="0" smtClean="0"/>
          </a:p>
          <a:p>
            <a:pPr>
              <a:lnSpc>
                <a:spcPct val="150000"/>
              </a:lnSpc>
              <a:buNone/>
            </a:pPr>
            <a:r>
              <a:rPr lang="zh-CN" altLang="en-US" sz="2400" dirty="0" smtClean="0"/>
              <a:t>（</a:t>
            </a:r>
            <a:r>
              <a:rPr lang="en-US" altLang="zh-CN" sz="2400" dirty="0" smtClean="0"/>
              <a:t>2</a:t>
            </a:r>
            <a:r>
              <a:rPr lang="zh-CN" altLang="en-US" sz="2400" dirty="0" smtClean="0"/>
              <a:t>）供应链运作参考模型</a:t>
            </a:r>
            <a:endParaRPr lang="en-US" altLang="zh-CN" sz="2400" dirty="0" smtClean="0"/>
          </a:p>
          <a:p>
            <a:pPr indent="256032">
              <a:lnSpc>
                <a:spcPct val="150000"/>
              </a:lnSpc>
              <a:buNone/>
            </a:pPr>
            <a:r>
              <a:rPr lang="zh-CN" altLang="zh-CN" sz="2400" dirty="0" smtClean="0"/>
              <a:t>供应链运作参考模型</a:t>
            </a:r>
            <a:r>
              <a:rPr lang="en-US" altLang="zh-CN" sz="2400" dirty="0" smtClean="0"/>
              <a:t>(supply chain operation reference model</a:t>
            </a:r>
            <a:r>
              <a:rPr lang="zh-CN" altLang="zh-CN" sz="2400" dirty="0" smtClean="0"/>
              <a:t>，</a:t>
            </a:r>
            <a:r>
              <a:rPr lang="en-US" altLang="zh-CN" sz="2400" dirty="0" smtClean="0"/>
              <a:t>SCOR)</a:t>
            </a:r>
            <a:r>
              <a:rPr lang="zh-CN" altLang="zh-CN" sz="2400" dirty="0" smtClean="0"/>
              <a:t>是用于对供应链性能表现进行系统评价的工具，它使企业间和企业内的各部门能够用通用的语言准确地交流供应链问题，已经被各行各业广泛使用</a:t>
            </a:r>
            <a:r>
              <a:rPr lang="zh-CN" altLang="en-US" sz="2400" dirty="0" smtClean="0"/>
              <a:t>。</a:t>
            </a:r>
            <a:endParaRPr lang="en-US" altLang="zh-CN" sz="2400" dirty="0" smtClean="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4993" name="Object 1"/>
          <p:cNvGraphicFramePr>
            <a:graphicFrameLocks noChangeAspect="1"/>
          </p:cNvGraphicFramePr>
          <p:nvPr/>
        </p:nvGraphicFramePr>
        <p:xfrm>
          <a:off x="611560" y="476672"/>
          <a:ext cx="7900437" cy="5445224"/>
        </p:xfrm>
        <a:graphic>
          <a:graphicData uri="http://schemas.openxmlformats.org/presentationml/2006/ole">
            <mc:AlternateContent xmlns:mc="http://schemas.openxmlformats.org/markup-compatibility/2006">
              <mc:Choice xmlns:v="urn:schemas-microsoft-com:vml" Requires="v">
                <p:oleObj spid="_x0000_s84997" name="Visio" r:id="rId3" imgW="3092855" imgH="2136925" progId="">
                  <p:embed/>
                </p:oleObj>
              </mc:Choice>
              <mc:Fallback>
                <p:oleObj name="Visio" r:id="rId3" imgW="3092855" imgH="2136925"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476672"/>
                        <a:ext cx="7900437" cy="54452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568" y="2420888"/>
            <a:ext cx="7848872" cy="1754326"/>
          </a:xfrm>
          <a:prstGeom prst="rect">
            <a:avLst/>
          </a:prstGeom>
        </p:spPr>
        <p:txBody>
          <a:bodyPr wrap="square">
            <a:spAutoFit/>
          </a:bodyPr>
          <a:lstStyle/>
          <a:p>
            <a:pPr indent="457200">
              <a:lnSpc>
                <a:spcPct val="150000"/>
              </a:lnSpc>
            </a:pPr>
            <a:r>
              <a:rPr lang="zh-CN" altLang="zh-CN" sz="2400" dirty="0" smtClean="0"/>
              <a:t>框架结合了</a:t>
            </a:r>
            <a:r>
              <a:rPr lang="en-US" altLang="zh-CN" sz="2400" dirty="0" smtClean="0"/>
              <a:t>SCOR</a:t>
            </a:r>
            <a:r>
              <a:rPr lang="zh-CN" altLang="zh-CN" sz="2400" dirty="0" smtClean="0"/>
              <a:t>模型的计划、采购、生产、配送和退货（客户）</a:t>
            </a:r>
            <a:r>
              <a:rPr lang="en-US" altLang="zh-CN" sz="2400" dirty="0" smtClean="0"/>
              <a:t>5</a:t>
            </a:r>
            <a:r>
              <a:rPr lang="zh-CN" altLang="zh-CN" sz="2400" dirty="0" smtClean="0"/>
              <a:t>个业务流程，主要包括供应链风险战略、风险识别、风险分析与评估、风险管理及风险监控。</a:t>
            </a:r>
            <a:endParaRPr lang="zh-CN" altLang="en-US" sz="24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879103"/>
            <a:ext cx="6696744" cy="461665"/>
          </a:xfrm>
          <a:prstGeom prst="rect">
            <a:avLst/>
          </a:prstGeom>
        </p:spPr>
        <p:txBody>
          <a:bodyPr wrap="square">
            <a:spAutoFit/>
          </a:bodyPr>
          <a:lstStyle/>
          <a:p>
            <a:r>
              <a:rPr lang="zh-CN" altLang="zh-CN" sz="2400" dirty="0" smtClean="0"/>
              <a:t>基于</a:t>
            </a:r>
            <a:r>
              <a:rPr lang="en-US" altLang="zh-CN" sz="2400" dirty="0" smtClean="0"/>
              <a:t>SCOR</a:t>
            </a:r>
            <a:r>
              <a:rPr lang="zh-CN" altLang="zh-CN" sz="2400" dirty="0" smtClean="0"/>
              <a:t>模型的供应链一体化风险管理模式</a:t>
            </a:r>
            <a:endParaRPr lang="zh-CN" altLang="en-US" sz="2400" dirty="0"/>
          </a:p>
        </p:txBody>
      </p:sp>
      <p:sp>
        <p:nvSpPr>
          <p:cNvPr id="829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2945" name="Object 1"/>
          <p:cNvGraphicFramePr>
            <a:graphicFrameLocks noChangeAspect="1"/>
          </p:cNvGraphicFramePr>
          <p:nvPr/>
        </p:nvGraphicFramePr>
        <p:xfrm>
          <a:off x="-180528" y="1844824"/>
          <a:ext cx="9285548" cy="3240360"/>
        </p:xfrm>
        <a:graphic>
          <a:graphicData uri="http://schemas.openxmlformats.org/presentationml/2006/ole">
            <mc:AlternateContent xmlns:mc="http://schemas.openxmlformats.org/markup-compatibility/2006">
              <mc:Choice xmlns:v="urn:schemas-microsoft-com:vml" Requires="v">
                <p:oleObj spid="_x0000_s82949" name="Visio" r:id="rId3" imgW="5080811" imgH="1766798" progId="">
                  <p:embed/>
                </p:oleObj>
              </mc:Choice>
              <mc:Fallback>
                <p:oleObj name="Visio" r:id="rId3" imgW="5080811" imgH="1766798"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1844824"/>
                        <a:ext cx="9285548" cy="3240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sz="2400" dirty="0" smtClean="0"/>
              <a:t>4</a:t>
            </a:r>
            <a:r>
              <a:rPr lang="zh-CN" altLang="en-US" sz="2400" dirty="0" smtClean="0"/>
              <a:t>、供应链风险分析技术</a:t>
            </a:r>
            <a:endParaRPr lang="en-US" altLang="zh-CN" sz="2400" dirty="0" smtClean="0"/>
          </a:p>
          <a:p>
            <a:pPr>
              <a:lnSpc>
                <a:spcPct val="150000"/>
              </a:lnSpc>
              <a:buNone/>
            </a:pPr>
            <a:r>
              <a:rPr lang="zh-CN" altLang="en-US" sz="2400" dirty="0" smtClean="0"/>
              <a:t>（</a:t>
            </a:r>
            <a:r>
              <a:rPr lang="en-US" altLang="zh-CN" sz="2400" dirty="0" smtClean="0"/>
              <a:t>3</a:t>
            </a:r>
            <a:r>
              <a:rPr lang="zh-CN" altLang="en-US" sz="2400" dirty="0" smtClean="0"/>
              <a:t>）因果图</a:t>
            </a:r>
            <a:endParaRPr lang="en-US" altLang="zh-CN" sz="2400" dirty="0" smtClean="0"/>
          </a:p>
          <a:p>
            <a:pPr indent="256032">
              <a:lnSpc>
                <a:spcPct val="150000"/>
              </a:lnSpc>
              <a:buNone/>
            </a:pPr>
            <a:r>
              <a:rPr lang="zh-CN" altLang="zh-CN" sz="2400" dirty="0" smtClean="0"/>
              <a:t>因果图，又叫树枝图，鱼刺图，是管理中常用的图示工具，是质量控制的基本方法之一 。</a:t>
            </a:r>
            <a:endParaRPr lang="en-US" altLang="zh-CN" sz="2400" dirty="0" smtClean="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17" name="Object 1"/>
          <p:cNvGraphicFramePr>
            <a:graphicFrameLocks noChangeAspect="1"/>
          </p:cNvGraphicFramePr>
          <p:nvPr/>
        </p:nvGraphicFramePr>
        <p:xfrm>
          <a:off x="251520" y="1196752"/>
          <a:ext cx="8689358" cy="4077072"/>
        </p:xfrm>
        <a:graphic>
          <a:graphicData uri="http://schemas.openxmlformats.org/presentationml/2006/ole">
            <mc:AlternateContent xmlns:mc="http://schemas.openxmlformats.org/markup-compatibility/2006">
              <mc:Choice xmlns:v="urn:schemas-microsoft-com:vml" Requires="v">
                <p:oleObj spid="_x0000_s86021" name="Visio" r:id="rId3" imgW="5254828" imgH="2462302" progId="">
                  <p:embed/>
                </p:oleObj>
              </mc:Choice>
              <mc:Fallback>
                <p:oleObj name="Visio" r:id="rId3" imgW="5254828" imgH="2462302"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96752"/>
                        <a:ext cx="8689358" cy="40770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1</a:t>
            </a:r>
            <a:r>
              <a:rPr lang="zh-CN" altLang="en-US" sz="2400" dirty="0" smtClean="0"/>
              <a:t>）风险回避</a:t>
            </a:r>
            <a:endParaRPr lang="en-US" altLang="zh-CN" sz="2400" dirty="0" smtClean="0"/>
          </a:p>
          <a:p>
            <a:pPr indent="256032">
              <a:lnSpc>
                <a:spcPct val="150000"/>
              </a:lnSpc>
              <a:buNone/>
            </a:pPr>
            <a:r>
              <a:rPr lang="zh-CN" altLang="zh-CN" sz="2400" dirty="0" smtClean="0"/>
              <a:t>风险回避是指当项目风险潜在威胁发生的可能性太大，不利后果也很严重，又无其他策略来减轻，主动放弃项目或改变项目目标与行动方案，从而消除风险或产生风险的条件，从而达到回避风险的一种策略。</a:t>
            </a:r>
            <a:endParaRPr lang="zh-CN" altLang="zh-CN" sz="2400"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lnSpcReduction="10000"/>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2</a:t>
            </a:r>
            <a:r>
              <a:rPr lang="zh-CN" altLang="en-US" sz="2400" dirty="0" smtClean="0"/>
              <a:t>）风险转移</a:t>
            </a:r>
            <a:endParaRPr lang="en-US" altLang="zh-CN" sz="2400" dirty="0" smtClean="0"/>
          </a:p>
          <a:p>
            <a:pPr indent="256032">
              <a:lnSpc>
                <a:spcPct val="150000"/>
              </a:lnSpc>
              <a:buNone/>
            </a:pPr>
            <a:r>
              <a:rPr lang="zh-CN" altLang="zh-CN" sz="2400" dirty="0" smtClean="0"/>
              <a:t>风险转移是设法将某风险的结果连同应对风险的权利和责任转移给他方。风险转移应当是正当的、合法的转移方式，而不是无限制的、无约束的，甚至带有欺诈性的风险转移。项目风险转移分为保险和非保险两类，非保险风险转移的主要途径有合同、保证。</a:t>
            </a:r>
            <a:endParaRPr lang="zh-CN" altLang="zh-CN" sz="2400" dirty="0"/>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3</a:t>
            </a:r>
            <a:r>
              <a:rPr lang="zh-CN" altLang="en-US" sz="2400" dirty="0" smtClean="0"/>
              <a:t>）风险缓解</a:t>
            </a:r>
            <a:endParaRPr lang="en-US" altLang="zh-CN" sz="2400" dirty="0" smtClean="0"/>
          </a:p>
          <a:p>
            <a:pPr indent="256032">
              <a:lnSpc>
                <a:spcPct val="150000"/>
              </a:lnSpc>
              <a:buNone/>
            </a:pPr>
            <a:r>
              <a:rPr lang="zh-CN" altLang="zh-CN" sz="2400" dirty="0" smtClean="0"/>
              <a:t>风险缓解即通过缓和或预知等手段将项目风险的发生概率或后果降低到某种可以接受的程度。</a:t>
            </a:r>
            <a:endParaRPr lang="zh-CN" altLang="zh-CN" sz="24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4</a:t>
            </a:r>
            <a:r>
              <a:rPr lang="zh-CN" altLang="en-US" sz="2400" dirty="0" smtClean="0"/>
              <a:t>）风险预防</a:t>
            </a:r>
            <a:endParaRPr lang="en-US" altLang="zh-CN" sz="2400" dirty="0" smtClean="0"/>
          </a:p>
          <a:p>
            <a:pPr indent="256032">
              <a:lnSpc>
                <a:spcPct val="150000"/>
              </a:lnSpc>
              <a:buNone/>
            </a:pPr>
            <a:r>
              <a:rPr lang="zh-CN" altLang="zh-CN" sz="2400" dirty="0" smtClean="0"/>
              <a:t>风险预防是一种主动的风险管理策略，其目的在于控制风险事件的发生。</a:t>
            </a:r>
            <a:endParaRPr lang="zh-CN" altLang="zh-CN" sz="24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1"/>
          <p:cNvSpPr>
            <a:spLocks noGrp="1"/>
          </p:cNvSpPr>
          <p:nvPr>
            <p:ph idx="1"/>
          </p:nvPr>
        </p:nvSpPr>
        <p:spPr>
          <a:xfrm>
            <a:off x="467544" y="692696"/>
            <a:ext cx="8229600" cy="4525963"/>
          </a:xfrm>
        </p:spPr>
        <p:txBody>
          <a:bodyPr/>
          <a:lstStyle/>
          <a:p>
            <a:pPr>
              <a:lnSpc>
                <a:spcPct val="150000"/>
              </a:lnSpc>
              <a:buNone/>
            </a:pPr>
            <a:r>
              <a:rPr lang="en-US" altLang="zh-CN" sz="3200" dirty="0" smtClean="0">
                <a:latin typeface="+mn-ea"/>
              </a:rPr>
              <a:t>6.1.1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dirty="0" smtClean="0"/>
              <a:t>2</a:t>
            </a:r>
            <a:r>
              <a:rPr lang="zh-CN" altLang="en-US" dirty="0" smtClean="0"/>
              <a:t>、信息特点</a:t>
            </a:r>
            <a:endParaRPr lang="en-US" altLang="zh-CN" dirty="0" smtClean="0"/>
          </a:p>
          <a:p>
            <a:pPr>
              <a:lnSpc>
                <a:spcPct val="150000"/>
              </a:lnSpc>
              <a:buFont typeface="Wingdings" pitchFamily="2" charset="2"/>
              <a:buChar char="Ø"/>
            </a:pPr>
            <a:r>
              <a:rPr lang="zh-CN" altLang="zh-CN" dirty="0" smtClean="0"/>
              <a:t>真实性</a:t>
            </a:r>
            <a:endParaRPr lang="en-US" altLang="zh-CN" dirty="0" smtClean="0"/>
          </a:p>
          <a:p>
            <a:pPr>
              <a:lnSpc>
                <a:spcPct val="150000"/>
              </a:lnSpc>
              <a:buFont typeface="Wingdings" pitchFamily="2" charset="2"/>
              <a:buChar char="Ø"/>
            </a:pPr>
            <a:r>
              <a:rPr lang="zh-CN" altLang="zh-CN" dirty="0" smtClean="0"/>
              <a:t>时效性</a:t>
            </a:r>
            <a:endParaRPr lang="en-US" altLang="zh-CN" dirty="0" smtClean="0"/>
          </a:p>
          <a:p>
            <a:pPr>
              <a:lnSpc>
                <a:spcPct val="150000"/>
              </a:lnSpc>
              <a:buFont typeface="Wingdings" pitchFamily="2" charset="2"/>
              <a:buChar char="Ø"/>
            </a:pPr>
            <a:r>
              <a:rPr lang="zh-CN" altLang="zh-CN" dirty="0" smtClean="0"/>
              <a:t>针对性</a:t>
            </a:r>
            <a:endParaRPr lang="en-US" altLang="zh-CN" dirty="0" smtClean="0"/>
          </a:p>
          <a:p>
            <a:pPr>
              <a:lnSpc>
                <a:spcPct val="150000"/>
              </a:lnSpc>
              <a:buFont typeface="Wingdings" pitchFamily="2" charset="2"/>
              <a:buChar char="Ø"/>
            </a:pPr>
            <a:r>
              <a:rPr lang="zh-CN" altLang="zh-CN" dirty="0" smtClean="0"/>
              <a:t>可变性</a:t>
            </a:r>
            <a:endParaRPr lang="zh-CN" altLang="en-US" dirty="0" smtClean="0"/>
          </a:p>
          <a:p>
            <a:pPr marL="109728" indent="0">
              <a:buNone/>
            </a:pPr>
            <a:endParaRPr lang="zh-CN" altLang="en-US" dirty="0"/>
          </a:p>
        </p:txBody>
      </p:sp>
    </p:spTree>
    <p:extLst>
      <p:ext uri="{BB962C8B-B14F-4D97-AF65-F5344CB8AC3E}">
        <p14:creationId xmlns:p14="http://schemas.microsoft.com/office/powerpoint/2010/main" val="1825262454"/>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5</a:t>
            </a:r>
            <a:r>
              <a:rPr lang="zh-CN" altLang="en-US" sz="2400" dirty="0" smtClean="0"/>
              <a:t>）风险自留</a:t>
            </a:r>
            <a:endParaRPr lang="en-US" altLang="zh-CN" sz="2400" dirty="0" smtClean="0"/>
          </a:p>
          <a:p>
            <a:pPr indent="256032">
              <a:lnSpc>
                <a:spcPct val="150000"/>
              </a:lnSpc>
              <a:buNone/>
            </a:pPr>
            <a:r>
              <a:rPr lang="zh-CN" altLang="zh-CN" sz="2400" dirty="0" smtClean="0"/>
              <a:t>主动的风险自留是指供应链管理者在识别和衡量风险的基础上，对各种可能的风险处理方式进行比较，权衡利弊，从而决定将风险留置内部，即由供应链管理部门自己承担风险损失的全部或部分。</a:t>
            </a:r>
            <a:endParaRPr lang="zh-CN" altLang="zh-CN" sz="24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764704"/>
            <a:ext cx="8229600" cy="460851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1</a:t>
            </a:r>
            <a:r>
              <a:rPr lang="zh-CN" altLang="en-US" sz="2400" dirty="0" smtClean="0"/>
              <a:t>、供应链风险应对</a:t>
            </a:r>
            <a:endParaRPr lang="en-US" altLang="zh-CN" sz="2400" dirty="0" smtClean="0"/>
          </a:p>
          <a:p>
            <a:pPr>
              <a:lnSpc>
                <a:spcPct val="150000"/>
              </a:lnSpc>
              <a:buNone/>
            </a:pPr>
            <a:r>
              <a:rPr lang="zh-CN" altLang="en-US" sz="2400" dirty="0" smtClean="0"/>
              <a:t>（</a:t>
            </a:r>
            <a:r>
              <a:rPr lang="en-US" altLang="zh-CN" sz="2400" dirty="0" smtClean="0"/>
              <a:t>6</a:t>
            </a:r>
            <a:r>
              <a:rPr lang="zh-CN" altLang="en-US" sz="2400" dirty="0" smtClean="0"/>
              <a:t>）后备措施</a:t>
            </a:r>
            <a:endParaRPr lang="en-US" altLang="zh-CN" sz="2400" dirty="0" smtClean="0"/>
          </a:p>
          <a:p>
            <a:pPr indent="256032">
              <a:lnSpc>
                <a:spcPct val="150000"/>
              </a:lnSpc>
              <a:buNone/>
            </a:pPr>
            <a:r>
              <a:rPr lang="zh-CN" altLang="zh-CN" sz="2400" dirty="0" smtClean="0"/>
              <a:t>有些风险要求事先制定后备措施，一旦项目实际进展情况与计划不同，就动用后备措 施，主要有费用、质量和技术等后备措施。</a:t>
            </a:r>
            <a:endParaRPr lang="zh-CN" altLang="zh-CN" sz="2400" dirty="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fontScale="92500" lnSpcReduction="20000"/>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1</a:t>
            </a:r>
            <a:r>
              <a:rPr lang="zh-CN" altLang="en-US" sz="2400" dirty="0" smtClean="0"/>
              <a:t>）建立战略合作联盟</a:t>
            </a:r>
            <a:endParaRPr lang="en-US" altLang="zh-CN" sz="2400" dirty="0" smtClean="0"/>
          </a:p>
          <a:p>
            <a:pPr>
              <a:lnSpc>
                <a:spcPct val="160000"/>
              </a:lnSpc>
            </a:pPr>
            <a:r>
              <a:rPr lang="zh-CN" altLang="zh-CN" sz="2400" dirty="0" smtClean="0"/>
              <a:t>①要求供应链的节点企业之间加强信任。</a:t>
            </a:r>
          </a:p>
          <a:p>
            <a:pPr>
              <a:lnSpc>
                <a:spcPct val="160000"/>
              </a:lnSpc>
            </a:pPr>
            <a:r>
              <a:rPr lang="zh-CN" altLang="zh-CN" sz="2400" dirty="0" smtClean="0"/>
              <a:t>②加强节点企业之间信息的交流与共享。</a:t>
            </a:r>
          </a:p>
          <a:p>
            <a:pPr>
              <a:lnSpc>
                <a:spcPct val="160000"/>
              </a:lnSpc>
            </a:pPr>
            <a:r>
              <a:rPr lang="zh-CN" altLang="zh-CN" sz="2400" dirty="0" smtClean="0"/>
              <a:t>③必须建立正式的合作机制，在供应链节点企业间实现利益共享和风险共担。</a:t>
            </a:r>
          </a:p>
          <a:p>
            <a:pPr>
              <a:lnSpc>
                <a:spcPct val="160000"/>
              </a:lnSpc>
            </a:pPr>
            <a:r>
              <a:rPr lang="zh-CN" altLang="zh-CN" sz="2400" dirty="0" smtClean="0"/>
              <a:t>④要选择正确的具有核心竞争能力的合作伙伴加盟供应链，并在恰当的范围内展开合作。</a:t>
            </a:r>
          </a:p>
          <a:p>
            <a:pPr>
              <a:lnSpc>
                <a:spcPct val="160000"/>
              </a:lnSpc>
            </a:pPr>
            <a:r>
              <a:rPr lang="zh-CN" altLang="zh-CN" sz="2400" dirty="0" smtClean="0"/>
              <a:t>⑤合作过程中，各节点企要特别重视保护和发展自身的核心竞争力，这是维系持续合作的基石。</a:t>
            </a:r>
          </a:p>
          <a:p>
            <a:pPr>
              <a:lnSpc>
                <a:spcPct val="150000"/>
              </a:lnSpc>
              <a:buNone/>
            </a:pPr>
            <a:endParaRPr lang="en-US" altLang="zh-CN" sz="2400" dirty="0" smtClean="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2</a:t>
            </a:r>
            <a:r>
              <a:rPr lang="zh-CN" altLang="en-US" sz="2400" dirty="0" smtClean="0"/>
              <a:t>）提高供应链弹性</a:t>
            </a:r>
            <a:endParaRPr lang="en-US" altLang="zh-CN" sz="2400" dirty="0" smtClean="0"/>
          </a:p>
          <a:p>
            <a:pPr>
              <a:lnSpc>
                <a:spcPct val="150000"/>
              </a:lnSpc>
              <a:buNone/>
            </a:pPr>
            <a:r>
              <a:rPr lang="zh-CN" altLang="zh-CN" sz="2400" dirty="0" smtClean="0"/>
              <a:t>①维持合理的库存水平。</a:t>
            </a:r>
            <a:endParaRPr lang="en-US" altLang="zh-CN" sz="2400" dirty="0" smtClean="0"/>
          </a:p>
          <a:p>
            <a:pPr>
              <a:lnSpc>
                <a:spcPct val="150000"/>
              </a:lnSpc>
              <a:buNone/>
            </a:pPr>
            <a:r>
              <a:rPr lang="zh-CN" altLang="zh-CN" sz="2400" dirty="0" smtClean="0"/>
              <a:t>②保持一定的生产能力冗余。</a:t>
            </a:r>
            <a:endParaRPr lang="en-US" altLang="zh-CN" sz="2400" dirty="0" smtClean="0"/>
          </a:p>
          <a:p>
            <a:pPr>
              <a:lnSpc>
                <a:spcPct val="150000"/>
              </a:lnSpc>
              <a:buNone/>
            </a:pPr>
            <a:r>
              <a:rPr lang="zh-CN" altLang="zh-CN" sz="2400" dirty="0" smtClean="0"/>
              <a:t>③提高供应链上企业的柔性。</a:t>
            </a:r>
            <a:endParaRPr lang="en-US" altLang="zh-CN" sz="2400" dirty="0" smtClean="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3</a:t>
            </a:r>
            <a:r>
              <a:rPr lang="zh-CN" altLang="en-US" sz="2400" dirty="0" smtClean="0"/>
              <a:t>）建立信息共享平台</a:t>
            </a:r>
            <a:endParaRPr lang="en-US" altLang="zh-CN" sz="2400" dirty="0" smtClean="0"/>
          </a:p>
          <a:p>
            <a:pPr>
              <a:lnSpc>
                <a:spcPct val="150000"/>
              </a:lnSpc>
              <a:buNone/>
            </a:pPr>
            <a:r>
              <a:rPr lang="zh-CN" altLang="zh-CN" sz="2400" dirty="0" smtClean="0"/>
              <a:t>①库存信息。</a:t>
            </a:r>
            <a:endParaRPr lang="en-US" altLang="zh-CN" sz="2400" dirty="0" smtClean="0"/>
          </a:p>
          <a:p>
            <a:pPr>
              <a:lnSpc>
                <a:spcPct val="150000"/>
              </a:lnSpc>
              <a:buNone/>
            </a:pPr>
            <a:r>
              <a:rPr lang="zh-CN" altLang="zh-CN" sz="2400" dirty="0" smtClean="0"/>
              <a:t>②可供销售量信息。</a:t>
            </a:r>
            <a:endParaRPr lang="en-US" altLang="zh-CN" sz="2400" dirty="0" smtClean="0"/>
          </a:p>
          <a:p>
            <a:pPr>
              <a:lnSpc>
                <a:spcPct val="150000"/>
              </a:lnSpc>
              <a:buNone/>
            </a:pPr>
            <a:r>
              <a:rPr lang="zh-CN" altLang="zh-CN" sz="2400" dirty="0" smtClean="0"/>
              <a:t>③订单信息。</a:t>
            </a:r>
            <a:endParaRPr lang="en-US" altLang="zh-CN" sz="2400" dirty="0" smtClean="0"/>
          </a:p>
          <a:p>
            <a:pPr>
              <a:lnSpc>
                <a:spcPct val="150000"/>
              </a:lnSpc>
              <a:buNone/>
            </a:pPr>
            <a:r>
              <a:rPr lang="zh-CN" altLang="zh-CN" sz="2400" dirty="0" smtClean="0"/>
              <a:t>④计划信息。</a:t>
            </a:r>
            <a:endParaRPr lang="en-US" altLang="zh-CN" sz="2400" dirty="0" smtClean="0"/>
          </a:p>
          <a:p>
            <a:pPr>
              <a:lnSpc>
                <a:spcPct val="150000"/>
              </a:lnSpc>
              <a:buNone/>
            </a:pPr>
            <a:r>
              <a:rPr lang="zh-CN" altLang="zh-CN" sz="2400" dirty="0" smtClean="0"/>
              <a:t>⑤最终客户的需求信息和历史信息。</a:t>
            </a:r>
            <a:endParaRPr lang="en-US" altLang="zh-CN" sz="2400" dirty="0" smtClean="0"/>
          </a:p>
          <a:p>
            <a:pPr>
              <a:lnSpc>
                <a:spcPct val="150000"/>
              </a:lnSpc>
              <a:buNone/>
            </a:pPr>
            <a:r>
              <a:rPr lang="zh-CN" altLang="zh-CN" sz="2400" dirty="0" smtClean="0"/>
              <a:t>⑥货物运输状态信息。</a:t>
            </a:r>
            <a:endParaRPr lang="en-US" altLang="zh-CN" sz="2400" dirty="0" smtClean="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4</a:t>
            </a:r>
            <a:r>
              <a:rPr lang="zh-CN" altLang="en-US" sz="2400" dirty="0" smtClean="0"/>
              <a:t>）注重供应商选择</a:t>
            </a:r>
            <a:endParaRPr lang="en-US" altLang="zh-CN" sz="2400" dirty="0" smtClean="0"/>
          </a:p>
          <a:p>
            <a:pPr indent="256032">
              <a:lnSpc>
                <a:spcPct val="150000"/>
              </a:lnSpc>
              <a:buNone/>
            </a:pPr>
            <a:r>
              <a:rPr lang="zh-CN" altLang="zh-CN" sz="2400" dirty="0" smtClean="0"/>
              <a:t>供应链节点企业如果想与供应商建立信任、合作、开放性交流的供应链长期合作关系，必须首先分析市场竞争环境，目的在于找到针对哪些产品市场开发供应链合作关系才有效，必须知道现在的产品需求是什么，产品的类型和特征是什么</a:t>
            </a:r>
            <a:r>
              <a:rPr lang="en-US" altLang="zh-CN" sz="2400" dirty="0" smtClean="0"/>
              <a:t>,</a:t>
            </a:r>
            <a:r>
              <a:rPr lang="zh-CN" altLang="zh-CN" sz="2400" dirty="0" smtClean="0"/>
              <a:t>以确认客户的需求，确认是否有建立供应链合作关系的必要。</a:t>
            </a:r>
            <a:endParaRPr lang="en-US" altLang="zh-CN" sz="2400" dirty="0" smtClean="0"/>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5</a:t>
            </a:r>
            <a:r>
              <a:rPr lang="zh-CN" altLang="en-US" sz="2400" dirty="0" smtClean="0"/>
              <a:t>）建立供应链风险预警机制</a:t>
            </a:r>
            <a:endParaRPr lang="en-US" altLang="zh-CN" sz="2400" dirty="0" smtClean="0"/>
          </a:p>
          <a:p>
            <a:pPr indent="256032">
              <a:lnSpc>
                <a:spcPct val="150000"/>
              </a:lnSpc>
              <a:buNone/>
            </a:pPr>
            <a:r>
              <a:rPr lang="zh-CN" altLang="zh-CN" sz="2400" dirty="0" smtClean="0"/>
              <a:t>在供应链风险管理中，竞争中的企业时刻面临着风险，因此对于风险的管理必须持之以恒，建立有效的风险防范体系。</a:t>
            </a:r>
            <a:endParaRPr lang="en-US" altLang="zh-CN" sz="2400" dirty="0" smtClean="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6</a:t>
            </a:r>
            <a:r>
              <a:rPr lang="zh-CN" altLang="en-US" sz="2400" dirty="0" smtClean="0"/>
              <a:t>）制定供应链危机应急预案</a:t>
            </a:r>
            <a:endParaRPr lang="en-US" altLang="zh-CN" sz="2400" dirty="0" smtClean="0"/>
          </a:p>
          <a:p>
            <a:pPr>
              <a:lnSpc>
                <a:spcPct val="150000"/>
              </a:lnSpc>
              <a:buFont typeface="Wingdings" pitchFamily="2" charset="2"/>
              <a:buChar char="Ø"/>
            </a:pPr>
            <a:r>
              <a:rPr lang="zh-CN" altLang="zh-CN" sz="2400" dirty="0" smtClean="0"/>
              <a:t>通过各种风险控制工具，在风险发生之前，尽置消除各种风险隐患，减少风险发生。</a:t>
            </a:r>
            <a:endParaRPr lang="en-US" altLang="zh-CN" sz="2400" dirty="0" smtClean="0"/>
          </a:p>
          <a:p>
            <a:pPr>
              <a:lnSpc>
                <a:spcPct val="150000"/>
              </a:lnSpc>
              <a:buFont typeface="Wingdings" pitchFamily="2" charset="2"/>
              <a:buChar char="Ø"/>
            </a:pPr>
            <a:r>
              <a:rPr lang="zh-CN" altLang="zh-CN" sz="2400" dirty="0" smtClean="0"/>
              <a:t>供应链企业要对风险事件的发生有充分的准备，提早预测各种风险的损失程度，制定应变措施和应对风险事件的工作流程</a:t>
            </a:r>
            <a:r>
              <a:rPr lang="zh-CN" altLang="en-US" sz="2400" dirty="0" smtClean="0"/>
              <a:t>。</a:t>
            </a:r>
            <a:endParaRPr lang="en-US" altLang="zh-CN" sz="2400" dirty="0" smtClean="0"/>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539552" y="548680"/>
            <a:ext cx="8229600" cy="5688632"/>
          </a:xfrm>
        </p:spPr>
        <p:txBody>
          <a:bodyPr>
            <a:normAutofit/>
          </a:bodyPr>
          <a:lstStyle/>
          <a:p>
            <a:pPr>
              <a:lnSpc>
                <a:spcPct val="150000"/>
              </a:lnSpc>
            </a:pPr>
            <a:r>
              <a:rPr lang="en-US" altLang="zh-CN" sz="3200" dirty="0" smtClean="0">
                <a:latin typeface="+mn-ea"/>
              </a:rPr>
              <a:t>6.2.2 </a:t>
            </a:r>
            <a:r>
              <a:rPr lang="zh-CN" altLang="en-US" sz="3200" dirty="0" smtClean="0">
                <a:latin typeface="+mn-ea"/>
              </a:rPr>
              <a:t>供应链风险控制</a:t>
            </a:r>
            <a:endParaRPr lang="en-US" altLang="zh-CN" sz="3200" dirty="0" smtClean="0">
              <a:latin typeface="+mn-ea"/>
            </a:endParaRPr>
          </a:p>
          <a:p>
            <a:pPr>
              <a:lnSpc>
                <a:spcPct val="150000"/>
              </a:lnSpc>
              <a:buNone/>
            </a:pPr>
            <a:r>
              <a:rPr lang="en-US" altLang="zh-CN" sz="2400" dirty="0" smtClean="0"/>
              <a:t>2</a:t>
            </a:r>
            <a:r>
              <a:rPr lang="zh-CN" altLang="en-US" sz="2400" dirty="0" smtClean="0"/>
              <a:t>、供应链风险控制</a:t>
            </a:r>
            <a:endParaRPr lang="en-US" altLang="zh-CN" sz="2400" dirty="0" smtClean="0"/>
          </a:p>
          <a:p>
            <a:pPr>
              <a:lnSpc>
                <a:spcPct val="150000"/>
              </a:lnSpc>
              <a:buNone/>
            </a:pPr>
            <a:r>
              <a:rPr lang="zh-CN" altLang="en-US" sz="2400" dirty="0" smtClean="0"/>
              <a:t>（</a:t>
            </a:r>
            <a:r>
              <a:rPr lang="en-US" altLang="zh-CN" sz="2400" dirty="0" smtClean="0"/>
              <a:t>7</a:t>
            </a:r>
            <a:r>
              <a:rPr lang="zh-CN" altLang="en-US" sz="2400" dirty="0" smtClean="0"/>
              <a:t>）打造敏捷供应链</a:t>
            </a:r>
            <a:endParaRPr lang="en-US" altLang="zh-CN" sz="2400" dirty="0" smtClean="0"/>
          </a:p>
          <a:p>
            <a:pPr indent="256032">
              <a:lnSpc>
                <a:spcPct val="150000"/>
              </a:lnSpc>
              <a:buNone/>
            </a:pPr>
            <a:r>
              <a:rPr lang="zh-CN" altLang="zh-CN" sz="2400" dirty="0" smtClean="0"/>
              <a:t>敏捷供应链是指以核心企业为中心，在竞争、合作和动态的市场环境中，通过对知识流、物流、资金流的有效集成与控制，将供应商、制造商、批发商、零售商直至最终客户整合到一个具有柔性与快速反应能力的动态供需网络，以形成一个极具竞争力的动态联盟，进行快速重构和调整，快速响应市场需求的变化。</a:t>
            </a:r>
            <a:endParaRPr lang="en-US" altLang="zh-CN" sz="2400" dirty="0" smtClean="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7211144" cy="2739760"/>
          </a:xfrm>
        </p:spPr>
        <p:txBody>
          <a:bodyPr>
            <a:normAutofit/>
          </a:bodyPr>
          <a:lstStyle/>
          <a:p>
            <a:r>
              <a:rPr lang="zh-CN" altLang="en-US" sz="3200" dirty="0" smtClean="0">
                <a:latin typeface="+mn-ea"/>
              </a:rPr>
              <a:t>本章内容小结</a:t>
            </a:r>
            <a:endParaRPr lang="en-US" altLang="zh-CN" sz="3200" dirty="0" smtClean="0">
              <a:latin typeface="+mn-ea"/>
            </a:endParaRPr>
          </a:p>
          <a:p>
            <a:endParaRPr lang="en-US" altLang="zh-CN" sz="3200" dirty="0">
              <a:latin typeface="+mn-ea"/>
            </a:endParaRPr>
          </a:p>
          <a:p>
            <a:r>
              <a:rPr lang="zh-CN" altLang="en-US" sz="3200" dirty="0" smtClean="0">
                <a:latin typeface="+mn-ea"/>
              </a:rPr>
              <a:t>案例分析与讨论</a:t>
            </a:r>
            <a:endParaRPr lang="zh-CN" altLang="en-US" sz="3200" dirty="0">
              <a:latin typeface="+mn-ea"/>
            </a:endParaRPr>
          </a:p>
        </p:txBody>
      </p:sp>
    </p:spTree>
    <p:extLst>
      <p:ext uri="{BB962C8B-B14F-4D97-AF65-F5344CB8AC3E}">
        <p14:creationId xmlns:p14="http://schemas.microsoft.com/office/powerpoint/2010/main" val="205428157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dirty="0" smtClean="0"/>
              <a:t>3</a:t>
            </a:r>
            <a:r>
              <a:rPr lang="zh-CN" altLang="en-US" dirty="0" smtClean="0"/>
              <a:t>、信息分类</a:t>
            </a:r>
            <a:endParaRPr lang="en-US" altLang="zh-CN" dirty="0" smtClean="0"/>
          </a:p>
          <a:p>
            <a:pPr marL="109728" indent="0">
              <a:lnSpc>
                <a:spcPct val="150000"/>
              </a:lnSpc>
              <a:buNone/>
            </a:pPr>
            <a:r>
              <a:rPr lang="zh-CN" altLang="en-US" dirty="0" smtClean="0"/>
              <a:t>（</a:t>
            </a:r>
            <a:r>
              <a:rPr lang="en-US" altLang="zh-CN" dirty="0" smtClean="0"/>
              <a:t>1</a:t>
            </a:r>
            <a:r>
              <a:rPr lang="zh-CN" altLang="en-US" dirty="0" smtClean="0"/>
              <a:t>）按应用领域：</a:t>
            </a:r>
            <a:r>
              <a:rPr lang="zh-CN" altLang="zh-CN" dirty="0" smtClean="0"/>
              <a:t>社会信息、科技信息和管理信息</a:t>
            </a:r>
            <a:endParaRPr lang="en-US" altLang="zh-CN" dirty="0" smtClean="0"/>
          </a:p>
          <a:p>
            <a:pPr marL="109728" indent="0">
              <a:lnSpc>
                <a:spcPct val="150000"/>
              </a:lnSpc>
              <a:buNone/>
            </a:pPr>
            <a:r>
              <a:rPr lang="zh-CN" altLang="en-US" dirty="0" smtClean="0"/>
              <a:t>（</a:t>
            </a:r>
            <a:r>
              <a:rPr lang="en-US" altLang="zh-CN" dirty="0" smtClean="0"/>
              <a:t>2</a:t>
            </a:r>
            <a:r>
              <a:rPr lang="zh-CN" altLang="en-US" dirty="0" smtClean="0"/>
              <a:t>）按加工顺序：</a:t>
            </a:r>
            <a:r>
              <a:rPr lang="zh-CN" altLang="zh-CN" dirty="0" smtClean="0"/>
              <a:t>一次信息、二次信息和三次信息</a:t>
            </a:r>
            <a:endParaRPr lang="en-US" altLang="zh-CN" dirty="0" smtClean="0"/>
          </a:p>
          <a:p>
            <a:pPr marL="109728" indent="0">
              <a:lnSpc>
                <a:spcPct val="150000"/>
              </a:lnSpc>
              <a:buNone/>
            </a:pPr>
            <a:r>
              <a:rPr lang="zh-CN" altLang="en-US" dirty="0" smtClean="0"/>
              <a:t>（</a:t>
            </a:r>
            <a:r>
              <a:rPr lang="en-US" altLang="zh-CN" dirty="0" smtClean="0"/>
              <a:t>3</a:t>
            </a:r>
            <a:r>
              <a:rPr lang="zh-CN" altLang="en-US" dirty="0" smtClean="0"/>
              <a:t>）按反映形式：</a:t>
            </a:r>
            <a:r>
              <a:rPr lang="zh-CN" altLang="zh-CN" dirty="0" smtClean="0"/>
              <a:t>数字信息、文字信息、图像信息和声音信息</a:t>
            </a:r>
            <a:endParaRPr lang="en-US" altLang="zh-CN" dirty="0" smtClean="0"/>
          </a:p>
          <a:p>
            <a:pPr marL="109728" indent="0">
              <a:lnSpc>
                <a:spcPct val="150000"/>
              </a:lnSpc>
              <a:buNone/>
            </a:pPr>
            <a:r>
              <a:rPr lang="zh-CN" altLang="en-US" dirty="0" smtClean="0"/>
              <a:t>（</a:t>
            </a:r>
            <a:r>
              <a:rPr lang="en-US" altLang="zh-CN" dirty="0" smtClean="0"/>
              <a:t>4</a:t>
            </a:r>
            <a:r>
              <a:rPr lang="zh-CN" altLang="en-US" dirty="0" smtClean="0"/>
              <a:t>）</a:t>
            </a:r>
            <a:r>
              <a:rPr lang="zh-CN" altLang="zh-CN" dirty="0" smtClean="0"/>
              <a:t>按管理层次</a:t>
            </a:r>
            <a:r>
              <a:rPr lang="zh-CN" altLang="en-US" dirty="0" smtClean="0"/>
              <a:t>：</a:t>
            </a:r>
            <a:r>
              <a:rPr lang="zh-CN" altLang="zh-CN" dirty="0" smtClean="0"/>
              <a:t>战略信息、战术信息和作业信息</a:t>
            </a:r>
            <a:endParaRPr lang="en-US" altLang="zh-CN" dirty="0" smtClean="0"/>
          </a:p>
        </p:txBody>
      </p:sp>
    </p:spTree>
    <p:extLst>
      <p:ext uri="{BB962C8B-B14F-4D97-AF65-F5344CB8AC3E}">
        <p14:creationId xmlns:p14="http://schemas.microsoft.com/office/powerpoint/2010/main" val="111784276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6.1.1 </a:t>
            </a:r>
            <a:r>
              <a:rPr lang="zh-CN" altLang="en-US" sz="3200" dirty="0" smtClean="0">
                <a:latin typeface="+mn-ea"/>
              </a:rPr>
              <a:t>信息技术与供应链管理</a:t>
            </a:r>
            <a:endParaRPr lang="en-US" altLang="zh-CN" sz="3200" dirty="0" smtClean="0">
              <a:latin typeface="+mn-ea"/>
            </a:endParaRPr>
          </a:p>
          <a:p>
            <a:pPr>
              <a:lnSpc>
                <a:spcPct val="150000"/>
              </a:lnSpc>
              <a:buNone/>
            </a:pPr>
            <a:r>
              <a:rPr lang="en-US" altLang="zh-CN" dirty="0" smtClean="0"/>
              <a:t>4</a:t>
            </a:r>
            <a:r>
              <a:rPr lang="zh-CN" altLang="en-US" dirty="0" smtClean="0"/>
              <a:t>、信息技术在供应链管理中的作用</a:t>
            </a:r>
            <a:endParaRPr lang="en-US" altLang="zh-CN" dirty="0" smtClean="0"/>
          </a:p>
          <a:p>
            <a:pPr marL="109728" indent="0">
              <a:lnSpc>
                <a:spcPct val="150000"/>
              </a:lnSpc>
              <a:buNone/>
            </a:pPr>
            <a:r>
              <a:rPr lang="zh-CN" altLang="en-US" dirty="0" smtClean="0"/>
              <a:t>（</a:t>
            </a:r>
            <a:r>
              <a:rPr lang="en-US" altLang="zh-CN" dirty="0" smtClean="0"/>
              <a:t>1</a:t>
            </a:r>
            <a:r>
              <a:rPr lang="zh-CN" altLang="en-US" dirty="0" smtClean="0"/>
              <a:t>）</a:t>
            </a:r>
            <a:r>
              <a:rPr lang="x-none" altLang="zh-CN" dirty="0" smtClean="0"/>
              <a:t>建立新型的顾客关系，更好的了解顾客与市场需求</a:t>
            </a:r>
            <a:r>
              <a:rPr lang="en-US" altLang="zh-CN" dirty="0" smtClean="0"/>
              <a:t> </a:t>
            </a:r>
          </a:p>
          <a:p>
            <a:pPr marL="109728" indent="0">
              <a:lnSpc>
                <a:spcPct val="150000"/>
              </a:lnSpc>
              <a:buNone/>
            </a:pPr>
            <a:r>
              <a:rPr lang="zh-CN" altLang="en-US" dirty="0" smtClean="0"/>
              <a:t>（</a:t>
            </a:r>
            <a:r>
              <a:rPr lang="en-US" altLang="zh-CN" dirty="0" smtClean="0"/>
              <a:t>2</a:t>
            </a:r>
            <a:r>
              <a:rPr lang="zh-CN" altLang="en-US" dirty="0" smtClean="0"/>
              <a:t>）</a:t>
            </a:r>
            <a:r>
              <a:rPr lang="x-none" altLang="zh-CN" dirty="0" smtClean="0"/>
              <a:t>有利于拓宽和开发高效率的营销渠道</a:t>
            </a:r>
            <a:endParaRPr lang="en-US" altLang="zh-CN" dirty="0" smtClean="0"/>
          </a:p>
          <a:p>
            <a:pPr marL="109728" indent="0">
              <a:lnSpc>
                <a:spcPct val="150000"/>
              </a:lnSpc>
              <a:buNone/>
            </a:pPr>
            <a:r>
              <a:rPr lang="zh-CN" altLang="en-US" dirty="0" smtClean="0"/>
              <a:t>（</a:t>
            </a:r>
            <a:r>
              <a:rPr lang="en-US" altLang="zh-CN" dirty="0" smtClean="0"/>
              <a:t>3</a:t>
            </a:r>
            <a:r>
              <a:rPr lang="zh-CN" altLang="en-US" dirty="0" smtClean="0"/>
              <a:t>）</a:t>
            </a:r>
            <a:r>
              <a:rPr lang="x-none" altLang="zh-CN" dirty="0" smtClean="0"/>
              <a:t>改变供应链的构成，使得商流与物流达到统一</a:t>
            </a:r>
            <a:endParaRPr lang="en-US" altLang="zh-CN" dirty="0" smtClean="0"/>
          </a:p>
          <a:p>
            <a:pPr marL="109728" indent="0">
              <a:lnSpc>
                <a:spcPct val="150000"/>
              </a:lnSpc>
              <a:buNone/>
            </a:pPr>
            <a:r>
              <a:rPr lang="zh-CN" altLang="en-US" dirty="0" smtClean="0"/>
              <a:t>（</a:t>
            </a:r>
            <a:r>
              <a:rPr lang="en-US" altLang="zh-CN" dirty="0" smtClean="0"/>
              <a:t>4</a:t>
            </a:r>
            <a:r>
              <a:rPr lang="zh-CN" altLang="en-US" dirty="0" smtClean="0"/>
              <a:t>）</a:t>
            </a:r>
            <a:r>
              <a:rPr lang="x-none" altLang="zh-CN" dirty="0" smtClean="0"/>
              <a:t>重新构筑企业或企业联盟之间的价值链</a:t>
            </a:r>
            <a:endParaRPr lang="en-US" altLang="zh-CN" dirty="0" smtClean="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467544" y="692696"/>
            <a:ext cx="8229600" cy="5328592"/>
          </a:xfrm>
        </p:spPr>
        <p:txBody>
          <a:bodyPr>
            <a:normAutofit/>
          </a:bodyPr>
          <a:lstStyle/>
          <a:p>
            <a:pPr>
              <a:lnSpc>
                <a:spcPct val="150000"/>
              </a:lnSpc>
            </a:pPr>
            <a:r>
              <a:rPr lang="en-US" altLang="zh-CN" sz="3200" dirty="0" smtClean="0">
                <a:latin typeface="+mn-ea"/>
              </a:rPr>
              <a:t>6.1.2 </a:t>
            </a:r>
            <a:r>
              <a:rPr lang="zh-CN" altLang="zh-CN" sz="3200" dirty="0" smtClean="0"/>
              <a:t>供应链中的主要信息技术 </a:t>
            </a:r>
            <a:endParaRPr lang="en-US" altLang="zh-CN" sz="3200" dirty="0" smtClean="0">
              <a:latin typeface="+mn-ea"/>
            </a:endParaRPr>
          </a:p>
          <a:p>
            <a:pPr>
              <a:lnSpc>
                <a:spcPct val="150000"/>
              </a:lnSpc>
              <a:buNone/>
            </a:pPr>
            <a:r>
              <a:rPr lang="en-US" altLang="zh-CN" dirty="0" smtClean="0"/>
              <a:t>1</a:t>
            </a:r>
            <a:r>
              <a:rPr lang="zh-CN" altLang="en-US" dirty="0" smtClean="0"/>
              <a:t>、条码技术</a:t>
            </a:r>
            <a:endParaRPr lang="en-US" altLang="zh-CN" dirty="0" smtClean="0"/>
          </a:p>
          <a:p>
            <a:pPr marL="109728" indent="457200">
              <a:lnSpc>
                <a:spcPct val="150000"/>
              </a:lnSpc>
              <a:buNone/>
            </a:pPr>
            <a:r>
              <a:rPr lang="zh-CN" altLang="zh-CN" dirty="0" smtClean="0"/>
              <a:t>条形码（</a:t>
            </a:r>
            <a:r>
              <a:rPr lang="en-US" altLang="zh-CN" dirty="0" smtClean="0"/>
              <a:t>Bar Code</a:t>
            </a:r>
            <a:r>
              <a:rPr lang="zh-CN" altLang="zh-CN" dirty="0" smtClean="0"/>
              <a:t>）是由宽度不同、反射率不同的条和空，按照一定的编码规则</a:t>
            </a:r>
            <a:r>
              <a:rPr lang="en-US" altLang="zh-CN" dirty="0" smtClean="0"/>
              <a:t>(</a:t>
            </a:r>
            <a:r>
              <a:rPr lang="zh-CN" altLang="zh-CN" dirty="0" smtClean="0"/>
              <a:t>码制</a:t>
            </a:r>
            <a:r>
              <a:rPr lang="en-US" altLang="zh-CN" dirty="0" smtClean="0"/>
              <a:t>)</a:t>
            </a:r>
            <a:r>
              <a:rPr lang="zh-CN" altLang="zh-CN" dirty="0" smtClean="0"/>
              <a:t>编制成的，用以表达一组数字或字母符号信息的图形标识符。</a:t>
            </a:r>
            <a:endParaRPr lang="en-US" altLang="zh-CN" dirty="0" smtClean="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251520" y="404664"/>
            <a:ext cx="8229600" cy="1584176"/>
          </a:xfrm>
        </p:spPr>
        <p:txBody>
          <a:bodyPr>
            <a:noAutofit/>
          </a:bodyPr>
          <a:lstStyle/>
          <a:p>
            <a:pPr>
              <a:lnSpc>
                <a:spcPct val="150000"/>
              </a:lnSpc>
            </a:pPr>
            <a:r>
              <a:rPr lang="en-US" altLang="zh-CN" sz="2400" dirty="0" smtClean="0">
                <a:latin typeface="+mn-ea"/>
              </a:rPr>
              <a:t>6.1.2 </a:t>
            </a:r>
            <a:r>
              <a:rPr lang="zh-CN" altLang="zh-CN" sz="2400" dirty="0" smtClean="0"/>
              <a:t>供应链中的主要信息技术 </a:t>
            </a:r>
            <a:endParaRPr lang="en-US" altLang="zh-CN" sz="2400" dirty="0" smtClean="0">
              <a:latin typeface="+mn-ea"/>
            </a:endParaRPr>
          </a:p>
          <a:p>
            <a:pPr>
              <a:lnSpc>
                <a:spcPct val="150000"/>
              </a:lnSpc>
              <a:buNone/>
            </a:pPr>
            <a:r>
              <a:rPr lang="en-US" altLang="zh-CN" sz="2400" dirty="0" smtClean="0"/>
              <a:t>1</a:t>
            </a:r>
            <a:r>
              <a:rPr lang="zh-CN" altLang="en-US" sz="2400" dirty="0" smtClean="0"/>
              <a:t>、条码技术</a:t>
            </a:r>
            <a:endParaRPr lang="en-US" altLang="zh-CN" sz="2400" dirty="0" smtClean="0"/>
          </a:p>
          <a:p>
            <a:pPr>
              <a:lnSpc>
                <a:spcPct val="150000"/>
              </a:lnSpc>
              <a:buNone/>
            </a:pPr>
            <a:r>
              <a:rPr lang="zh-CN" altLang="en-US" sz="2400" dirty="0" smtClean="0"/>
              <a:t>（</a:t>
            </a:r>
            <a:r>
              <a:rPr lang="en-US" altLang="zh-CN" sz="2400" dirty="0" smtClean="0"/>
              <a:t>1</a:t>
            </a:r>
            <a:r>
              <a:rPr lang="zh-CN" altLang="en-US" sz="2400" dirty="0" smtClean="0"/>
              <a:t>）条码结构图</a:t>
            </a:r>
            <a:endParaRPr lang="en-US" altLang="zh-CN" sz="2400" dirty="0" smtClean="0"/>
          </a:p>
        </p:txBody>
      </p:sp>
      <p:pic>
        <p:nvPicPr>
          <p:cNvPr id="1026" name="Picture 29" descr="S6UA}UGN0XF4TX[4AE9TT0X"/>
          <p:cNvPicPr>
            <a:picLocks noChangeAspect="1" noChangeArrowheads="1"/>
          </p:cNvPicPr>
          <p:nvPr/>
        </p:nvPicPr>
        <p:blipFill>
          <a:blip r:embed="rId2" cstate="print"/>
          <a:srcRect l="2017" t="15810"/>
          <a:stretch>
            <a:fillRect/>
          </a:stretch>
        </p:blipFill>
        <p:spPr bwMode="auto">
          <a:xfrm>
            <a:off x="1403648" y="2420888"/>
            <a:ext cx="6264696" cy="3557406"/>
          </a:xfrm>
          <a:prstGeom prst="rect">
            <a:avLst/>
          </a:prstGeom>
          <a:noFill/>
          <a:ln w="9525">
            <a:noFill/>
            <a:miter lim="800000"/>
            <a:headEnd/>
            <a:tailEnd/>
          </a:ln>
        </p:spPr>
      </p:pic>
    </p:spTree>
  </p:cSld>
  <p:clrMapOvr>
    <a:masterClrMapping/>
  </p:clrMapOvr>
  <p:transition>
    <p:fade/>
  </p:transition>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蓝白</Template>
  <TotalTime>344</TotalTime>
  <Words>2817</Words>
  <Application>Microsoft Office PowerPoint</Application>
  <PresentationFormat>全屏显示(4:3)</PresentationFormat>
  <Paragraphs>354</Paragraphs>
  <Slides>59</Slides>
  <Notes>1</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59</vt:i4>
      </vt:variant>
    </vt:vector>
  </HeadingPairs>
  <TitlesOfParts>
    <vt:vector size="63" baseType="lpstr">
      <vt:lpstr>通用_蓝</vt:lpstr>
      <vt:lpstr>1_通用_蓝</vt:lpstr>
      <vt:lpstr>聚合</vt:lpstr>
      <vt:lpstr>Visio</vt:lpstr>
      <vt:lpstr>模块6  供应链信息管理与风险管理</vt:lpstr>
      <vt:lpstr>学习目标：</vt:lpstr>
      <vt:lpstr>核心能力</vt:lpstr>
      <vt:lpstr>项目1 供应链信息管理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项目2 供应链风险管理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63</cp:revision>
  <dcterms:created xsi:type="dcterms:W3CDTF">2018-05-08T08:08:07Z</dcterms:created>
  <dcterms:modified xsi:type="dcterms:W3CDTF">2020-02-29T03:59:05Z</dcterms:modified>
</cp:coreProperties>
</file>