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80" r:id="rId1"/>
    <p:sldMasterId id="2147483792" r:id="rId2"/>
    <p:sldMasterId id="2147483828" r:id="rId3"/>
  </p:sldMasterIdLst>
  <p:sldIdLst>
    <p:sldId id="256" r:id="rId4"/>
    <p:sldId id="257" r:id="rId5"/>
    <p:sldId id="258" r:id="rId6"/>
    <p:sldId id="259" r:id="rId7"/>
    <p:sldId id="260" r:id="rId8"/>
    <p:sldId id="261" r:id="rId9"/>
    <p:sldId id="275" r:id="rId10"/>
    <p:sldId id="274" r:id="rId11"/>
    <p:sldId id="278" r:id="rId12"/>
    <p:sldId id="277" r:id="rId13"/>
    <p:sldId id="276" r:id="rId14"/>
    <p:sldId id="281" r:id="rId15"/>
    <p:sldId id="283" r:id="rId16"/>
    <p:sldId id="282" r:id="rId17"/>
    <p:sldId id="284" r:id="rId18"/>
    <p:sldId id="285" r:id="rId19"/>
    <p:sldId id="286" r:id="rId20"/>
    <p:sldId id="267"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11" r:id="rId45"/>
    <p:sldId id="312" r:id="rId46"/>
    <p:sldId id="313" r:id="rId47"/>
    <p:sldId id="314" r:id="rId48"/>
    <p:sldId id="315" r:id="rId49"/>
    <p:sldId id="273"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7191321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37969962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1863670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14D6DB0-328A-4A30-ADDE-6FB8066F5C6F}"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B2EA648-47C4-42B3-8F79-98B7BA2EEE2D}" type="slidenum">
              <a:rPr lang="en-US"/>
              <a:pPr/>
              <a:t>‹#›</a:t>
            </a:fld>
            <a:endParaRPr lang="en-US"/>
          </a:p>
        </p:txBody>
      </p:sp>
    </p:spTree>
    <p:extLst>
      <p:ext uri="{BB962C8B-B14F-4D97-AF65-F5344CB8AC3E}">
        <p14:creationId xmlns:p14="http://schemas.microsoft.com/office/powerpoint/2010/main" val="398551862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D5D63D-4EF4-493C-851A-CB31B59F9C86}"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51170CB-D1E4-4D5C-90E7-AF8F42DFD761}" type="slidenum">
              <a:rPr lang="en-US"/>
              <a:pPr/>
              <a:t>‹#›</a:t>
            </a:fld>
            <a:endParaRPr lang="en-US"/>
          </a:p>
        </p:txBody>
      </p:sp>
    </p:spTree>
    <p:extLst>
      <p:ext uri="{BB962C8B-B14F-4D97-AF65-F5344CB8AC3E}">
        <p14:creationId xmlns:p14="http://schemas.microsoft.com/office/powerpoint/2010/main" val="24076834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1823EA8-D1CE-41D8-854A-8CC389980FAD}"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E918C56-BF83-4C6D-B947-D4D710C22BAE}" type="slidenum">
              <a:rPr lang="en-US"/>
              <a:pPr/>
              <a:t>‹#›</a:t>
            </a:fld>
            <a:endParaRPr lang="en-US"/>
          </a:p>
        </p:txBody>
      </p:sp>
    </p:spTree>
    <p:extLst>
      <p:ext uri="{BB962C8B-B14F-4D97-AF65-F5344CB8AC3E}">
        <p14:creationId xmlns:p14="http://schemas.microsoft.com/office/powerpoint/2010/main" val="3551856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2B4D700-D7B8-41D1-819F-3E89D3E2CBB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E61EC39-F545-419B-8665-D03CFD441E49}" type="slidenum">
              <a:rPr lang="en-US"/>
              <a:pPr/>
              <a:t>‹#›</a:t>
            </a:fld>
            <a:endParaRPr lang="en-US"/>
          </a:p>
        </p:txBody>
      </p:sp>
    </p:spTree>
    <p:extLst>
      <p:ext uri="{BB962C8B-B14F-4D97-AF65-F5344CB8AC3E}">
        <p14:creationId xmlns:p14="http://schemas.microsoft.com/office/powerpoint/2010/main" val="12761382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794ED89-7B20-4304-97A0-33002BE49D7E}" type="datetimeFigureOut">
              <a:rPr lang="en-US"/>
              <a:pPr/>
              <a:t>2/29/2020</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48C87F95-FD80-48A1-8E75-216400550B2E}" type="slidenum">
              <a:rPr lang="en-US"/>
              <a:pPr/>
              <a:t>‹#›</a:t>
            </a:fld>
            <a:endParaRPr lang="en-US"/>
          </a:p>
        </p:txBody>
      </p:sp>
    </p:spTree>
    <p:extLst>
      <p:ext uri="{BB962C8B-B14F-4D97-AF65-F5344CB8AC3E}">
        <p14:creationId xmlns:p14="http://schemas.microsoft.com/office/powerpoint/2010/main" val="162958851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8FA5F5B-3298-4BAA-86E6-0C3C4ECEF887}" type="datetimeFigureOut">
              <a:rPr lang="en-US"/>
              <a:pPr/>
              <a:t>2/29/2020</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52120357-DEC1-4ED6-87A7-B8A2FDF1A2B3}" type="slidenum">
              <a:rPr lang="en-US"/>
              <a:pPr/>
              <a:t>‹#›</a:t>
            </a:fld>
            <a:endParaRPr lang="en-US"/>
          </a:p>
        </p:txBody>
      </p:sp>
    </p:spTree>
    <p:extLst>
      <p:ext uri="{BB962C8B-B14F-4D97-AF65-F5344CB8AC3E}">
        <p14:creationId xmlns:p14="http://schemas.microsoft.com/office/powerpoint/2010/main" val="346708458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FDD8844-EB09-4950-AA6E-5EA9EDE15A37}" type="datetimeFigureOut">
              <a:rPr lang="en-US"/>
              <a:pPr/>
              <a:t>2/29/2020</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547C8BBE-8D68-47C9-BC3A-15B6EBA23225}" type="slidenum">
              <a:rPr lang="en-US"/>
              <a:pPr/>
              <a:t>‹#›</a:t>
            </a:fld>
            <a:endParaRPr lang="en-US"/>
          </a:p>
        </p:txBody>
      </p:sp>
    </p:spTree>
    <p:extLst>
      <p:ext uri="{BB962C8B-B14F-4D97-AF65-F5344CB8AC3E}">
        <p14:creationId xmlns:p14="http://schemas.microsoft.com/office/powerpoint/2010/main" val="105109262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F147EAA-6236-4950-BC4D-74E2F27896C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5879144F-44F2-4C8F-90BF-0E570652778B}" type="slidenum">
              <a:rPr lang="en-US"/>
              <a:pPr/>
              <a:t>‹#›</a:t>
            </a:fld>
            <a:endParaRPr lang="en-US"/>
          </a:p>
        </p:txBody>
      </p:sp>
    </p:spTree>
    <p:extLst>
      <p:ext uri="{BB962C8B-B14F-4D97-AF65-F5344CB8AC3E}">
        <p14:creationId xmlns:p14="http://schemas.microsoft.com/office/powerpoint/2010/main" val="27234847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89465945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906FD94-7EBF-4301-9713-AF379B7F528D}"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68E8CA1-3A26-4D8F-A315-9C604DEBF422}" type="slidenum">
              <a:rPr lang="en-US"/>
              <a:pPr/>
              <a:t>‹#›</a:t>
            </a:fld>
            <a:endParaRPr lang="en-US"/>
          </a:p>
        </p:txBody>
      </p:sp>
    </p:spTree>
    <p:extLst>
      <p:ext uri="{BB962C8B-B14F-4D97-AF65-F5344CB8AC3E}">
        <p14:creationId xmlns:p14="http://schemas.microsoft.com/office/powerpoint/2010/main" val="273898439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E697A24-739F-44B4-A647-B606D3B2C784}"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8B7E4B8-F4F9-4FAD-B208-06204D120D18}" type="slidenum">
              <a:rPr lang="en-US"/>
              <a:pPr/>
              <a:t>‹#›</a:t>
            </a:fld>
            <a:endParaRPr lang="en-US"/>
          </a:p>
        </p:txBody>
      </p:sp>
    </p:spTree>
    <p:extLst>
      <p:ext uri="{BB962C8B-B14F-4D97-AF65-F5344CB8AC3E}">
        <p14:creationId xmlns:p14="http://schemas.microsoft.com/office/powerpoint/2010/main" val="357215242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2ABF3B-00A0-4347-9061-11B806B082F7}"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BE38C3-BC4B-45A9-9186-A8DD6A35677C}" type="slidenum">
              <a:rPr lang="en-US"/>
              <a:pPr/>
              <a:t>‹#›</a:t>
            </a:fld>
            <a:endParaRPr lang="en-US"/>
          </a:p>
        </p:txBody>
      </p:sp>
    </p:spTree>
    <p:extLst>
      <p:ext uri="{BB962C8B-B14F-4D97-AF65-F5344CB8AC3E}">
        <p14:creationId xmlns:p14="http://schemas.microsoft.com/office/powerpoint/2010/main" val="337257867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14D6DB0-328A-4A30-ADDE-6FB8066F5C6F}" type="datetimeFigureOut">
              <a:rPr lang="en-US" smtClean="0"/>
              <a:pPr/>
              <a:t>2/29/2020</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9B2EA648-47C4-42B3-8F79-98B7BA2EEE2D}"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DCD5D63D-4EF4-493C-851A-CB31B59F9C86}"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51170CB-D1E4-4D5C-90E7-AF8F42DFD761}" type="slidenum">
              <a:rPr lang="en-US" smtClean="0"/>
              <a:pPr/>
              <a:t>‹#›</a:t>
            </a:fld>
            <a:endParaRPr 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A1823EA8-D1CE-41D8-854A-8CC389980FAD}"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E918C56-BF83-4C6D-B947-D4D710C22BAE}" type="slidenum">
              <a:rPr lang="en-US" smtClean="0"/>
              <a:pPr/>
              <a:t>‹#›</a:t>
            </a:fld>
            <a:endParaRPr 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2B4D700-D7B8-41D1-819F-3E89D3E2CBB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9E61EC39-F545-419B-8665-D03CFD441E49}" type="slidenum">
              <a:rPr lang="en-US" smtClean="0"/>
              <a:pPr/>
              <a:t>‹#›</a:t>
            </a:fld>
            <a:endParaRPr 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794ED89-7B20-4304-97A0-33002BE49D7E}" type="datetimeFigureOut">
              <a:rPr lang="en-US" smtClean="0"/>
              <a:pPr/>
              <a:t>2/29/2020</a:t>
            </a:fld>
            <a:endParaRPr lang="en-US"/>
          </a:p>
        </p:txBody>
      </p:sp>
      <p:sp>
        <p:nvSpPr>
          <p:cNvPr id="8" name="页脚占位符 7"/>
          <p:cNvSpPr>
            <a:spLocks noGrp="1"/>
          </p:cNvSpPr>
          <p:nvPr>
            <p:ph type="ftr" sz="quarter" idx="11"/>
          </p:nvPr>
        </p:nvSpPr>
        <p:spPr/>
        <p:txBody>
          <a:bodyPr/>
          <a:lstStyle>
            <a:extLst/>
          </a:lstStyle>
          <a:p>
            <a:endParaRPr lang="en-US"/>
          </a:p>
        </p:txBody>
      </p:sp>
      <p:sp>
        <p:nvSpPr>
          <p:cNvPr id="9" name="灯片编号占位符 8"/>
          <p:cNvSpPr>
            <a:spLocks noGrp="1"/>
          </p:cNvSpPr>
          <p:nvPr>
            <p:ph type="sldNum" sz="quarter" idx="12"/>
          </p:nvPr>
        </p:nvSpPr>
        <p:spPr/>
        <p:txBody>
          <a:bodyPr/>
          <a:lstStyle>
            <a:extLst/>
          </a:lstStyle>
          <a:p>
            <a:fld id="{48C87F95-FD80-48A1-8E75-216400550B2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8FA5F5B-3298-4BAA-86E6-0C3C4ECEF887}" type="datetimeFigureOut">
              <a:rPr lang="en-US" smtClean="0"/>
              <a:pPr/>
              <a:t>2/29/2020</a:t>
            </a:fld>
            <a:endParaRPr lang="en-US"/>
          </a:p>
        </p:txBody>
      </p:sp>
      <p:sp>
        <p:nvSpPr>
          <p:cNvPr id="4" name="页脚占位符 3"/>
          <p:cNvSpPr>
            <a:spLocks noGrp="1"/>
          </p:cNvSpPr>
          <p:nvPr>
            <p:ph type="ftr" sz="quarter" idx="11"/>
          </p:nvPr>
        </p:nvSpPr>
        <p:spPr/>
        <p:txBody>
          <a:bodyPr/>
          <a:lstStyle>
            <a:extLst/>
          </a:lstStyle>
          <a:p>
            <a:endParaRPr lang="en-US"/>
          </a:p>
        </p:txBody>
      </p:sp>
      <p:sp>
        <p:nvSpPr>
          <p:cNvPr id="5" name="灯片编号占位符 4"/>
          <p:cNvSpPr>
            <a:spLocks noGrp="1"/>
          </p:cNvSpPr>
          <p:nvPr>
            <p:ph type="sldNum" sz="quarter" idx="12"/>
          </p:nvPr>
        </p:nvSpPr>
        <p:spPr/>
        <p:txBody>
          <a:bodyPr/>
          <a:lstStyle>
            <a:extLst/>
          </a:lstStyle>
          <a:p>
            <a:fld id="{52120357-DEC1-4ED6-87A7-B8A2FDF1A2B3}" type="slidenum">
              <a:rPr lang="en-US" smtClean="0"/>
              <a:pPr/>
              <a:t>‹#›</a:t>
            </a:fld>
            <a:endParaRPr 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CFDD8844-EB09-4950-AA6E-5EA9EDE15A37}" type="datetimeFigureOut">
              <a:rPr lang="en-US" smtClean="0"/>
              <a:pPr/>
              <a:t>2/29/2020</a:t>
            </a:fld>
            <a:endParaRPr lang="en-US"/>
          </a:p>
        </p:txBody>
      </p:sp>
      <p:sp>
        <p:nvSpPr>
          <p:cNvPr id="3" name="页脚占位符 2"/>
          <p:cNvSpPr>
            <a:spLocks noGrp="1"/>
          </p:cNvSpPr>
          <p:nvPr>
            <p:ph type="ftr" sz="quarter" idx="11"/>
          </p:nvPr>
        </p:nvSpPr>
        <p:spPr/>
        <p:txBody>
          <a:bodyPr/>
          <a:lstStyle>
            <a:extLst/>
          </a:lstStyle>
          <a:p>
            <a:endParaRPr lang="en-US"/>
          </a:p>
        </p:txBody>
      </p:sp>
      <p:sp>
        <p:nvSpPr>
          <p:cNvPr id="4" name="灯片编号占位符 3"/>
          <p:cNvSpPr>
            <a:spLocks noGrp="1"/>
          </p:cNvSpPr>
          <p:nvPr>
            <p:ph type="sldNum" sz="quarter" idx="12"/>
          </p:nvPr>
        </p:nvSpPr>
        <p:spPr/>
        <p:txBody>
          <a:bodyPr/>
          <a:lstStyle>
            <a:extLst/>
          </a:lstStyle>
          <a:p>
            <a:fld id="{547C8BBE-8D68-47C9-BC3A-15B6EBA23225}"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4176368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7F147EAA-6236-4950-BC4D-74E2F27896C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879144F-44F2-4C8F-90BF-0E570652778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2906FD94-7EBF-4301-9713-AF379B7F528D}" type="datetimeFigureOut">
              <a:rPr lang="en-US" smtClean="0"/>
              <a:pPr/>
              <a:t>2/29/2020</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68E8CA1-3A26-4D8F-A315-9C604DEBF422}" type="slidenum">
              <a:rPr lang="en-US" smtClean="0"/>
              <a:pPr/>
              <a:t>‹#›</a:t>
            </a:fld>
            <a:endParaRPr 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E697A24-739F-44B4-A647-B606D3B2C784}"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8B7E4B8-F4F9-4FAD-B208-06204D120D18}"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12ABF3B-00A0-4347-9061-11B806B082F7}"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66BE38C3-BC4B-45A9-9186-A8DD6A35677C}"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9999311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138000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71715868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94992326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68607821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63202331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20638"/>
            <a:ext cx="9144000" cy="1438276"/>
          </a:xfrm>
          <a:prstGeom prst="rect">
            <a:avLst/>
          </a:prstGeom>
          <a:solidFill>
            <a:srgbClr val="243AA8"/>
          </a:solidFill>
          <a:ln w="9525" cmpd="sng">
            <a:solidFill>
              <a:schemeClr val="tx1"/>
            </a:solidFill>
            <a:miter lim="800000"/>
            <a:headEnd/>
            <a:tailEnd/>
          </a:ln>
        </p:spPr>
        <p:txBody>
          <a:bodyPr wrap="none" anchor="ctr"/>
          <a:lstStyle/>
          <a:p>
            <a:endParaRPr lang="zh-CN" altLang="en-US"/>
          </a:p>
        </p:txBody>
      </p:sp>
      <p:sp>
        <p:nvSpPr>
          <p:cNvPr id="1027" name="Text Box 3"/>
          <p:cNvSpPr txBox="1">
            <a:spLocks noChangeArrowheads="1"/>
          </p:cNvSpPr>
          <p:nvPr/>
        </p:nvSpPr>
        <p:spPr bwMode="auto">
          <a:xfrm>
            <a:off x="15875" y="6742113"/>
            <a:ext cx="9128125" cy="115887"/>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8" name="Text Box 4"/>
          <p:cNvSpPr txBox="1">
            <a:spLocks noChangeArrowheads="1"/>
          </p:cNvSpPr>
          <p:nvPr/>
        </p:nvSpPr>
        <p:spPr bwMode="auto">
          <a:xfrm>
            <a:off x="15875" y="-9525"/>
            <a:ext cx="9144000" cy="109538"/>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9"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BD16D333-D126-4A53-B71C-C5F555B5F0F2}" type="datetimeFigureOut">
              <a:rPr lang="zh-CN" altLang="en-US" smtClean="0"/>
              <a:t>2020/2/29</a:t>
            </a:fld>
            <a:endParaRPr lang="zh-CN" altLang="en-US"/>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zh-CN" altLang="en-US"/>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70F57D0A-A040-46CB-B2E7-3DC0F7A5DDF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3"/>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4"/>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3"/>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3"/>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41524323-78DB-44A3-8122-DE4690A12FC4}" type="datetimeFigureOut">
              <a:rPr lang="en-US"/>
              <a:pPr/>
              <a:t>2/29/2020</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688AC0C4-AAF1-4555-AF47-B442D1A2C18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4"/>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4"/>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5"/>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4"/>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4"/>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6D333-D126-4A53-B71C-C5F555B5F0F2}" type="datetimeFigureOut">
              <a:rPr lang="zh-CN" altLang="en-US" smtClean="0"/>
              <a:t>2020/2/29</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0F57D0A-A040-46CB-B2E7-3DC0F7A5DDF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fad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hyperlink" Target="https://www.baidu.com/s?wd=%E7%BB%8F%E8%90%A5%E6%88%90%E6%9C%AC&amp;tn=44039180_cpr&amp;fenlei=mv6quAkxTZn0IZRqIHckPjm4nH00T1d9myNbn1b1rHb3P10smyR30ZwV5Hcvrjm3rH6sPfKWUMw85HfYnjn4nH6sgvPsT6KdThsqpZwYTjCEQLGCpyw9Uz4Bmy-bIi4WUvYETgN-TLwGUv3EnH6znW04PjbLPjn3rjcLP1mvr0" TargetMode="External"/><Relationship Id="rId2" Type="http://schemas.openxmlformats.org/officeDocument/2006/relationships/hyperlink" Target="https://www.baidu.com/s?wd=JIT%E9%87%87%E8%B4%AD&amp;tn=44039180_cpr&amp;fenlei=mv6quAkxTZn0IZRqIHckPjm4nH00T1d9myNbn1b1rHb3P10smyR30ZwV5Hcvrjm3rH6sPfKWUMw85HfYnjn4nH6sgvPsT6KdThsqpZwYTjCEQLGCpyw9Uz4Bmy-bIi4WUvYETgN-TLwGUv3EnH6znW04PjbLPjn3rjcLP1mvr0" TargetMode="Externa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hyperlink" Target="https://baike.baidu.com/item/%E7%94%9F%E4%BA%A7%E8%BF%90%E4%BD%9C%E7%B3%BB%E7%BB%9F" TargetMode="External"/><Relationship Id="rId2" Type="http://schemas.openxmlformats.org/officeDocument/2006/relationships/hyperlink" Target="https://baike.baidu.com/item/%E7%94%9F%E4%BA%A7%E8%A6%81%E7%B4%A0" TargetMode="External"/><Relationship Id="rId1" Type="http://schemas.openxmlformats.org/officeDocument/2006/relationships/slideLayout" Target="../slideLayouts/slideLayout24.xml"/><Relationship Id="rId5" Type="http://schemas.openxmlformats.org/officeDocument/2006/relationships/hyperlink" Target="https://baike.baidu.com/item/%E5%9C%A8%E5%88%B6%E5%93%81" TargetMode="External"/><Relationship Id="rId4" Type="http://schemas.openxmlformats.org/officeDocument/2006/relationships/hyperlink" Target="https://baike.baidu.com/item/%E6%97%A5%E7%A8%8B%E7%AE%A1%E7%90%86"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hyperlink" Target="http://wiki.mbalib.com/wiki/%E7%89%A9%E6%B5%81%E7%B3%BB%E7%BB%9F%E8%AE%BE%E8%AE%A1" TargetMode="Externa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196752"/>
            <a:ext cx="9144000" cy="1829761"/>
          </a:xfrm>
        </p:spPr>
        <p:txBody>
          <a:bodyPr>
            <a:normAutofit/>
          </a:bodyPr>
          <a:lstStyle/>
          <a:p>
            <a:pPr algn="ctr"/>
            <a:r>
              <a:rPr lang="zh-CN" altLang="en-US" sz="5400" smtClean="0">
                <a:effectLst/>
                <a:latin typeface="+mj-ea"/>
              </a:rPr>
              <a:t> 模块</a:t>
            </a:r>
            <a:r>
              <a:rPr lang="en-US" altLang="zh-CN" sz="5400" dirty="0">
                <a:effectLst/>
                <a:latin typeface="+mj-ea"/>
              </a:rPr>
              <a:t>5</a:t>
            </a:r>
            <a:r>
              <a:rPr lang="en-US" altLang="zh-CN" sz="5400" dirty="0" smtClean="0">
                <a:effectLst/>
                <a:latin typeface="+mj-ea"/>
              </a:rPr>
              <a:t>  </a:t>
            </a:r>
            <a:r>
              <a:rPr lang="zh-CN" altLang="en-US" sz="5400" dirty="0" smtClean="0">
                <a:effectLst/>
                <a:latin typeface="+mj-ea"/>
              </a:rPr>
              <a:t>供应链管理策略实施</a:t>
            </a:r>
            <a:endParaRPr lang="zh-CN" altLang="en-US" sz="5400" dirty="0">
              <a:effectLst/>
              <a:latin typeface="+mj-ea"/>
            </a:endParaRPr>
          </a:p>
        </p:txBody>
      </p:sp>
    </p:spTree>
    <p:extLst>
      <p:ext uri="{BB962C8B-B14F-4D97-AF65-F5344CB8AC3E}">
        <p14:creationId xmlns:p14="http://schemas.microsoft.com/office/powerpoint/2010/main" val="163441464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88640"/>
            <a:ext cx="2276585" cy="369332"/>
          </a:xfrm>
          <a:prstGeom prst="rect">
            <a:avLst/>
          </a:prstGeom>
        </p:spPr>
        <p:txBody>
          <a:bodyPr wrap="none">
            <a:spAutoFit/>
          </a:bodyPr>
          <a:lstStyle/>
          <a:p>
            <a:r>
              <a:rPr lang="zh-CN" altLang="zh-CN" b="1" dirty="0"/>
              <a:t>订单驱动的采购原理</a:t>
            </a:r>
            <a:endParaRPr lang="zh-CN" altLang="en-US" dirty="0"/>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l="13106" t="14668" r="13708" b="2347"/>
          <a:stretch>
            <a:fillRect/>
          </a:stretch>
        </p:blipFill>
        <p:spPr bwMode="auto">
          <a:xfrm>
            <a:off x="66068" y="692696"/>
            <a:ext cx="9077932" cy="579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111506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365" y="155395"/>
            <a:ext cx="4193777" cy="400110"/>
          </a:xfrm>
          <a:prstGeom prst="rect">
            <a:avLst/>
          </a:prstGeom>
        </p:spPr>
        <p:txBody>
          <a:bodyPr wrap="none">
            <a:spAutoFit/>
          </a:bodyPr>
          <a:lstStyle/>
          <a:p>
            <a:r>
              <a:rPr lang="zh-CN" altLang="zh-CN" sz="2000" dirty="0"/>
              <a:t>（</a:t>
            </a:r>
            <a:r>
              <a:rPr lang="en-US" altLang="zh-CN" sz="2000" dirty="0"/>
              <a:t>3</a:t>
            </a:r>
            <a:r>
              <a:rPr lang="zh-CN" altLang="zh-CN" sz="2000" dirty="0"/>
              <a:t>）供应链管理中采购的基本流程</a:t>
            </a:r>
          </a:p>
        </p:txBody>
      </p:sp>
      <p:sp>
        <p:nvSpPr>
          <p:cNvPr id="3" name="Rectangle 17"/>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b="1" dirty="0"/>
          </a:p>
        </p:txBody>
      </p:sp>
      <p:grpSp>
        <p:nvGrpSpPr>
          <p:cNvPr id="4" name="Group 1"/>
          <p:cNvGrpSpPr>
            <a:grpSpLocks/>
          </p:cNvGrpSpPr>
          <p:nvPr/>
        </p:nvGrpSpPr>
        <p:grpSpPr bwMode="auto">
          <a:xfrm>
            <a:off x="4355976" y="557972"/>
            <a:ext cx="4032448" cy="5751348"/>
            <a:chOff x="4635" y="8730"/>
            <a:chExt cx="2205" cy="6287"/>
          </a:xfrm>
        </p:grpSpPr>
        <p:sp>
          <p:nvSpPr>
            <p:cNvPr id="5" name="Text Box 16"/>
            <p:cNvSpPr txBox="1">
              <a:spLocks noChangeArrowheads="1"/>
            </p:cNvSpPr>
            <p:nvPr/>
          </p:nvSpPr>
          <p:spPr bwMode="auto">
            <a:xfrm>
              <a:off x="4652" y="8730"/>
              <a:ext cx="2004"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mn-ea"/>
                  <a:cs typeface="Times New Roman" pitchFamily="18" charset="0"/>
                </a:rPr>
                <a:t>建立采购管理组织</a:t>
              </a:r>
              <a:endParaRPr kumimoji="0" lang="zh-CN" b="0" i="0" u="none" strike="noStrike" cap="none" normalizeH="0" baseline="0" dirty="0" smtClean="0">
                <a:ln>
                  <a:noFill/>
                </a:ln>
                <a:solidFill>
                  <a:schemeClr val="tx1"/>
                </a:solidFill>
                <a:effectLst/>
                <a:latin typeface="+mn-ea"/>
                <a:cs typeface="宋体" pitchFamily="2" charset="-122"/>
              </a:endParaRPr>
            </a:p>
          </p:txBody>
        </p:sp>
        <p:sp>
          <p:nvSpPr>
            <p:cNvPr id="6" name="Text Box 15"/>
            <p:cNvSpPr txBox="1">
              <a:spLocks noChangeArrowheads="1"/>
            </p:cNvSpPr>
            <p:nvPr/>
          </p:nvSpPr>
          <p:spPr bwMode="auto">
            <a:xfrm>
              <a:off x="4652" y="9525"/>
              <a:ext cx="2004"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mn-ea"/>
                  <a:cs typeface="Times New Roman" pitchFamily="18" charset="0"/>
                </a:rPr>
                <a:t>需求分析</a:t>
              </a:r>
              <a:endParaRPr kumimoji="0" lang="zh-CN" b="0" i="0" u="none" strike="noStrike" cap="none" normalizeH="0" baseline="0" smtClean="0">
                <a:ln>
                  <a:noFill/>
                </a:ln>
                <a:solidFill>
                  <a:schemeClr val="tx1"/>
                </a:solidFill>
                <a:effectLst/>
                <a:latin typeface="+mn-ea"/>
                <a:cs typeface="宋体" pitchFamily="2" charset="-122"/>
              </a:endParaRPr>
            </a:p>
          </p:txBody>
        </p:sp>
        <p:sp>
          <p:nvSpPr>
            <p:cNvPr id="7" name="Text Box 14"/>
            <p:cNvSpPr txBox="1">
              <a:spLocks noChangeArrowheads="1"/>
            </p:cNvSpPr>
            <p:nvPr/>
          </p:nvSpPr>
          <p:spPr bwMode="auto">
            <a:xfrm>
              <a:off x="4652" y="10335"/>
              <a:ext cx="2040"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mn-ea"/>
                  <a:cs typeface="Times New Roman" pitchFamily="18" charset="0"/>
                </a:rPr>
                <a:t>资源市场分析</a:t>
              </a:r>
              <a:endParaRPr kumimoji="0" lang="zh-CN" b="0" i="0" u="none" strike="noStrike" cap="none" normalizeH="0" baseline="0" dirty="0" smtClean="0">
                <a:ln>
                  <a:noFill/>
                </a:ln>
                <a:solidFill>
                  <a:schemeClr val="tx1"/>
                </a:solidFill>
                <a:effectLst/>
                <a:latin typeface="+mn-ea"/>
                <a:cs typeface="宋体" pitchFamily="2" charset="-122"/>
              </a:endParaRPr>
            </a:p>
          </p:txBody>
        </p:sp>
        <p:sp>
          <p:nvSpPr>
            <p:cNvPr id="8" name="Text Box 13"/>
            <p:cNvSpPr txBox="1">
              <a:spLocks noChangeArrowheads="1"/>
            </p:cNvSpPr>
            <p:nvPr/>
          </p:nvSpPr>
          <p:spPr bwMode="auto">
            <a:xfrm>
              <a:off x="4652" y="11193"/>
              <a:ext cx="2089"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mn-ea"/>
                  <a:cs typeface="Times New Roman" pitchFamily="18" charset="0"/>
                </a:rPr>
                <a:t>制定采购计划</a:t>
              </a:r>
              <a:endParaRPr kumimoji="0" lang="zh-CN" b="0" i="0" u="none" strike="noStrike" cap="none" normalizeH="0" baseline="0" smtClean="0">
                <a:ln>
                  <a:noFill/>
                </a:ln>
                <a:solidFill>
                  <a:schemeClr val="tx1"/>
                </a:solidFill>
                <a:effectLst/>
                <a:latin typeface="+mn-ea"/>
                <a:cs typeface="宋体" pitchFamily="2" charset="-122"/>
              </a:endParaRPr>
            </a:p>
          </p:txBody>
        </p:sp>
        <p:sp>
          <p:nvSpPr>
            <p:cNvPr id="9" name="Text Box 12"/>
            <p:cNvSpPr txBox="1">
              <a:spLocks noChangeArrowheads="1"/>
            </p:cNvSpPr>
            <p:nvPr/>
          </p:nvSpPr>
          <p:spPr bwMode="auto">
            <a:xfrm>
              <a:off x="4635" y="12035"/>
              <a:ext cx="2106"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mn-ea"/>
                  <a:cs typeface="Times New Roman" pitchFamily="18" charset="0"/>
                </a:rPr>
                <a:t>采购计划的实施</a:t>
              </a:r>
              <a:endParaRPr kumimoji="0" lang="zh-CN" b="0" i="0" u="none" strike="noStrike" cap="none" normalizeH="0" baseline="0" smtClean="0">
                <a:ln>
                  <a:noFill/>
                </a:ln>
                <a:solidFill>
                  <a:schemeClr val="tx1"/>
                </a:solidFill>
                <a:effectLst/>
                <a:latin typeface="+mn-ea"/>
                <a:cs typeface="宋体" pitchFamily="2" charset="-122"/>
              </a:endParaRPr>
            </a:p>
          </p:txBody>
        </p:sp>
        <p:sp>
          <p:nvSpPr>
            <p:cNvPr id="10" name="Text Box 11"/>
            <p:cNvSpPr txBox="1">
              <a:spLocks noChangeArrowheads="1"/>
            </p:cNvSpPr>
            <p:nvPr/>
          </p:nvSpPr>
          <p:spPr bwMode="auto">
            <a:xfrm>
              <a:off x="4652" y="12879"/>
              <a:ext cx="2160"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mn-ea"/>
                  <a:cs typeface="Times New Roman" pitchFamily="18" charset="0"/>
                </a:rPr>
                <a:t>采购评价</a:t>
              </a:r>
              <a:endParaRPr kumimoji="0" lang="zh-CN" b="0" i="0" u="none" strike="noStrike" cap="none" normalizeH="0" baseline="0" smtClean="0">
                <a:ln>
                  <a:noFill/>
                </a:ln>
                <a:solidFill>
                  <a:schemeClr val="tx1"/>
                </a:solidFill>
                <a:effectLst/>
                <a:latin typeface="+mn-ea"/>
                <a:cs typeface="宋体" pitchFamily="2" charset="-122"/>
              </a:endParaRPr>
            </a:p>
          </p:txBody>
        </p:sp>
        <p:sp>
          <p:nvSpPr>
            <p:cNvPr id="11" name="Text Box 10"/>
            <p:cNvSpPr txBox="1">
              <a:spLocks noChangeArrowheads="1"/>
            </p:cNvSpPr>
            <p:nvPr/>
          </p:nvSpPr>
          <p:spPr bwMode="auto">
            <a:xfrm>
              <a:off x="4680" y="13724"/>
              <a:ext cx="2160"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mn-ea"/>
                  <a:cs typeface="Times New Roman" pitchFamily="18" charset="0"/>
                </a:rPr>
                <a:t>采购监控</a:t>
              </a:r>
              <a:endParaRPr kumimoji="0" lang="zh-CN" b="0" i="0" u="none" strike="noStrike" cap="none" normalizeH="0" baseline="0" smtClean="0">
                <a:ln>
                  <a:noFill/>
                </a:ln>
                <a:solidFill>
                  <a:schemeClr val="tx1"/>
                </a:solidFill>
                <a:effectLst/>
                <a:latin typeface="+mn-ea"/>
                <a:cs typeface="宋体" pitchFamily="2" charset="-122"/>
              </a:endParaRPr>
            </a:p>
          </p:txBody>
        </p:sp>
        <p:sp>
          <p:nvSpPr>
            <p:cNvPr id="12" name="Text Box 9"/>
            <p:cNvSpPr txBox="1">
              <a:spLocks noChangeArrowheads="1"/>
            </p:cNvSpPr>
            <p:nvPr/>
          </p:nvSpPr>
          <p:spPr bwMode="auto">
            <a:xfrm>
              <a:off x="4680" y="14567"/>
              <a:ext cx="2160" cy="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mn-ea"/>
                  <a:cs typeface="Times New Roman" pitchFamily="18" charset="0"/>
                </a:rPr>
                <a:t>采购基础工作</a:t>
              </a:r>
              <a:endParaRPr kumimoji="0" lang="zh-CN" b="0" i="0" u="none" strike="noStrike" cap="none" normalizeH="0" baseline="0" dirty="0" smtClean="0">
                <a:ln>
                  <a:noFill/>
                </a:ln>
                <a:solidFill>
                  <a:schemeClr val="tx1"/>
                </a:solidFill>
                <a:effectLst/>
                <a:latin typeface="+mn-ea"/>
                <a:cs typeface="宋体" pitchFamily="2" charset="-122"/>
              </a:endParaRPr>
            </a:p>
          </p:txBody>
        </p:sp>
        <p:sp>
          <p:nvSpPr>
            <p:cNvPr id="13" name="AutoShape 8"/>
            <p:cNvSpPr>
              <a:spLocks noChangeShapeType="1"/>
            </p:cNvSpPr>
            <p:nvPr/>
          </p:nvSpPr>
          <p:spPr bwMode="auto">
            <a:xfrm>
              <a:off x="5625" y="9180"/>
              <a:ext cx="0" cy="34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4" name="AutoShape 7"/>
            <p:cNvSpPr>
              <a:spLocks noChangeShapeType="1"/>
            </p:cNvSpPr>
            <p:nvPr/>
          </p:nvSpPr>
          <p:spPr bwMode="auto">
            <a:xfrm>
              <a:off x="5668" y="9975"/>
              <a:ext cx="0" cy="34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5" name="AutoShape 6"/>
            <p:cNvSpPr>
              <a:spLocks noChangeShapeType="1"/>
            </p:cNvSpPr>
            <p:nvPr/>
          </p:nvSpPr>
          <p:spPr bwMode="auto">
            <a:xfrm>
              <a:off x="5711" y="10800"/>
              <a:ext cx="1" cy="3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6" name="AutoShape 5"/>
            <p:cNvSpPr>
              <a:spLocks noChangeShapeType="1"/>
            </p:cNvSpPr>
            <p:nvPr/>
          </p:nvSpPr>
          <p:spPr bwMode="auto">
            <a:xfrm>
              <a:off x="5711" y="11643"/>
              <a:ext cx="1" cy="3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7" name="AutoShape 4"/>
            <p:cNvSpPr>
              <a:spLocks noChangeShapeType="1"/>
            </p:cNvSpPr>
            <p:nvPr/>
          </p:nvSpPr>
          <p:spPr bwMode="auto">
            <a:xfrm>
              <a:off x="5712" y="12485"/>
              <a:ext cx="1" cy="3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8" name="AutoShape 3"/>
            <p:cNvSpPr>
              <a:spLocks noChangeShapeType="1"/>
            </p:cNvSpPr>
            <p:nvPr/>
          </p:nvSpPr>
          <p:spPr bwMode="auto">
            <a:xfrm>
              <a:off x="5710" y="13329"/>
              <a:ext cx="1" cy="3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9" name="AutoShape 2"/>
            <p:cNvSpPr>
              <a:spLocks noChangeShapeType="1"/>
            </p:cNvSpPr>
            <p:nvPr/>
          </p:nvSpPr>
          <p:spPr bwMode="auto">
            <a:xfrm>
              <a:off x="5713" y="14174"/>
              <a:ext cx="1" cy="3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sp>
        <p:nvSpPr>
          <p:cNvPr id="20" name="Rectangle 26"/>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23767229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230155"/>
            <a:ext cx="4596130" cy="584775"/>
          </a:xfrm>
          <a:prstGeom prst="rect">
            <a:avLst/>
          </a:prstGeom>
        </p:spPr>
        <p:txBody>
          <a:bodyPr wrap="none">
            <a:spAutoFit/>
          </a:bodyPr>
          <a:lstStyle/>
          <a:p>
            <a:pPr lvl="2"/>
            <a:r>
              <a:rPr lang="en-US" altLang="zh-CN" sz="3200" dirty="0" smtClean="0">
                <a:latin typeface="+mn-ea"/>
              </a:rPr>
              <a:t>5.1.2</a:t>
            </a:r>
            <a:r>
              <a:rPr lang="zh-CN" altLang="zh-CN" sz="3200" dirty="0" smtClean="0">
                <a:latin typeface="+mn-ea"/>
              </a:rPr>
              <a:t>准时</a:t>
            </a:r>
            <a:r>
              <a:rPr lang="zh-CN" altLang="zh-CN" sz="3200" dirty="0">
                <a:latin typeface="+mn-ea"/>
              </a:rPr>
              <a:t>采购策略</a:t>
            </a:r>
          </a:p>
        </p:txBody>
      </p:sp>
      <p:sp>
        <p:nvSpPr>
          <p:cNvPr id="3" name="Rectangle 1"/>
          <p:cNvSpPr>
            <a:spLocks noChangeArrowheads="1"/>
          </p:cNvSpPr>
          <p:nvPr/>
        </p:nvSpPr>
        <p:spPr bwMode="auto">
          <a:xfrm>
            <a:off x="107504" y="1308401"/>
            <a:ext cx="8856984" cy="438579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5316"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altLang="zh-CN" sz="2800" b="0" i="0" u="none" strike="noStrike" cap="none" normalizeH="0" baseline="0" dirty="0" smtClean="0">
                <a:ln>
                  <a:noFill/>
                </a:ln>
                <a:solidFill>
                  <a:schemeClr val="tx1"/>
                </a:solidFill>
                <a:effectLst/>
                <a:latin typeface="+mn-ea"/>
                <a:cs typeface="宋体" pitchFamily="2" charset="-122"/>
              </a:rPr>
              <a:t>1</a:t>
            </a:r>
            <a:r>
              <a:rPr kumimoji="0" lang="zh-CN" altLang="en-US" sz="2800" b="0" i="0" u="none" strike="noStrike" cap="none" normalizeH="0" baseline="0" dirty="0" smtClean="0">
                <a:ln>
                  <a:noFill/>
                </a:ln>
                <a:solidFill>
                  <a:schemeClr val="tx1"/>
                </a:solidFill>
                <a:effectLst/>
                <a:latin typeface="+mn-ea"/>
                <a:cs typeface="宋体" pitchFamily="2" charset="-122"/>
              </a:rPr>
              <a:t>）</a:t>
            </a:r>
            <a:r>
              <a:rPr kumimoji="0" lang="zh-CN" sz="2800" b="0" i="0" u="none" strike="noStrike" cap="none" normalizeH="0" baseline="0" dirty="0" smtClean="0">
                <a:ln>
                  <a:noFill/>
                </a:ln>
                <a:solidFill>
                  <a:schemeClr val="tx1"/>
                </a:solidFill>
                <a:effectLst/>
                <a:latin typeface="+mn-ea"/>
                <a:cs typeface="宋体" pitchFamily="2" charset="-122"/>
              </a:rPr>
              <a:t>准</a:t>
            </a:r>
            <a:r>
              <a:rPr kumimoji="0" lang="zh-CN" sz="2800" b="0" i="0" u="none" strike="noStrike" cap="none" normalizeH="0" baseline="0" dirty="0" smtClean="0" bmk="">
                <a:ln>
                  <a:noFill/>
                </a:ln>
                <a:solidFill>
                  <a:schemeClr val="tx1"/>
                </a:solidFill>
                <a:effectLst/>
                <a:latin typeface="+mn-ea"/>
                <a:cs typeface="宋体" pitchFamily="2" charset="-122"/>
              </a:rPr>
              <a:t>时采购的基本思想</a:t>
            </a:r>
            <a:endParaRPr kumimoji="0" lang="en-US" altLang="zh-CN" sz="2800" b="0" i="0" u="none" strike="noStrike" cap="none" normalizeH="0" baseline="0" dirty="0" smtClean="0" bmk="">
              <a:ln>
                <a:noFill/>
              </a:ln>
              <a:solidFill>
                <a:schemeClr val="tx1"/>
              </a:solidFill>
              <a:effectLst/>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宋体" pitchFamily="2" charset="-122"/>
            </a:endParaRPr>
          </a:p>
          <a:p>
            <a:pPr marR="0" lvl="0" algn="l" defTabSz="914400" rtl="0" eaLnBrk="0" fontAlgn="base" latinLnBrk="0" hangingPunct="0">
              <a:lnSpc>
                <a:spcPct val="100000"/>
              </a:lnSpc>
              <a:spcBef>
                <a:spcPct val="0"/>
              </a:spcBef>
              <a:spcAft>
                <a:spcPct val="0"/>
              </a:spcAft>
              <a:buClrTx/>
              <a:buSzTx/>
              <a:tabLst/>
            </a:pPr>
            <a:r>
              <a:rPr kumimoji="0" lang="zh-CN" sz="2800" b="0" i="0" u="none" strike="noStrike" cap="none" normalizeH="0" baseline="0" dirty="0" smtClean="0">
                <a:ln>
                  <a:noFill/>
                </a:ln>
                <a:solidFill>
                  <a:schemeClr val="tx1"/>
                </a:solidFill>
                <a:effectLst/>
                <a:latin typeface="+mn-ea"/>
                <a:cs typeface="Times New Roman" pitchFamily="18" charset="0"/>
              </a:rPr>
              <a:t>准时化采购又称</a:t>
            </a:r>
            <a:r>
              <a:rPr kumimoji="0" lang="en-US" altLang="zh-CN" sz="2800" b="0" i="0" u="none" strike="noStrike" cap="none" normalizeH="0" baseline="0" dirty="0" smtClean="0">
                <a:ln>
                  <a:noFill/>
                </a:ln>
                <a:solidFill>
                  <a:schemeClr val="tx1"/>
                </a:solidFill>
                <a:effectLst/>
                <a:latin typeface="+mn-ea"/>
                <a:cs typeface="Times New Roman" pitchFamily="18" charset="0"/>
                <a:hlinkClick r:id="rId2"/>
              </a:rPr>
              <a:t>JIT</a:t>
            </a:r>
            <a:r>
              <a:rPr kumimoji="0" lang="zh-CN" altLang="en-US" sz="2800" b="0" i="0" u="none" strike="noStrike" cap="none" normalizeH="0" baseline="0" dirty="0" smtClean="0">
                <a:ln>
                  <a:noFill/>
                </a:ln>
                <a:solidFill>
                  <a:schemeClr val="tx1"/>
                </a:solidFill>
                <a:effectLst/>
                <a:latin typeface="+mn-ea"/>
                <a:cs typeface="Times New Roman" pitchFamily="18" charset="0"/>
                <a:hlinkClick r:id="rId2"/>
              </a:rPr>
              <a:t>采购</a:t>
            </a:r>
            <a:r>
              <a:rPr kumimoji="0" lang="zh-CN" altLang="en-US" sz="2800" b="0" i="0" u="none" strike="noStrike" cap="none" normalizeH="0" baseline="0" dirty="0" smtClean="0">
                <a:ln>
                  <a:noFill/>
                </a:ln>
                <a:solidFill>
                  <a:schemeClr val="tx1"/>
                </a:solidFill>
                <a:effectLst/>
                <a:latin typeface="+mn-ea"/>
                <a:cs typeface="Times New Roman" pitchFamily="18" charset="0"/>
              </a:rPr>
              <a:t>，是一种直接面向客户需求的先进采购模式，它是由准时化生产</a:t>
            </a:r>
            <a:r>
              <a:rPr kumimoji="0" lang="en-US" altLang="zh-CN" sz="2800" b="0" i="0" u="none" strike="noStrike" cap="none" normalizeH="0" baseline="0" dirty="0" smtClean="0">
                <a:ln>
                  <a:noFill/>
                </a:ln>
                <a:solidFill>
                  <a:schemeClr val="tx1"/>
                </a:solidFill>
                <a:effectLst/>
                <a:latin typeface="+mn-ea"/>
                <a:cs typeface="Times New Roman" pitchFamily="18" charset="0"/>
              </a:rPr>
              <a:t>(Just In Time)</a:t>
            </a:r>
            <a:r>
              <a:rPr kumimoji="0" lang="zh-CN" altLang="en-US" sz="2800" b="0" i="0" u="none" strike="noStrike" cap="none" normalizeH="0" baseline="0" dirty="0" smtClean="0">
                <a:ln>
                  <a:noFill/>
                </a:ln>
                <a:solidFill>
                  <a:schemeClr val="tx1"/>
                </a:solidFill>
                <a:effectLst/>
                <a:latin typeface="+mn-ea"/>
                <a:cs typeface="Times New Roman" pitchFamily="18" charset="0"/>
              </a:rPr>
              <a:t>管理思想演变而来的。其基本思想是在恰当的时间、恰当的地点，以恰当的数量、恰当的质量提供恰当的物品。准时化采购是为了消除库存和不必要的浪费而进行的持续性改造，从而尽可能地降低企业的采购和</a:t>
            </a:r>
            <a:r>
              <a:rPr kumimoji="0" lang="zh-CN" altLang="en-US" sz="2800" b="0" i="0" u="none" strike="noStrike" cap="none" normalizeH="0" baseline="0" dirty="0" smtClean="0">
                <a:ln>
                  <a:noFill/>
                </a:ln>
                <a:solidFill>
                  <a:schemeClr val="tx1"/>
                </a:solidFill>
                <a:effectLst/>
                <a:latin typeface="+mn-ea"/>
                <a:cs typeface="Times New Roman" pitchFamily="18" charset="0"/>
                <a:hlinkClick r:id="rId3"/>
              </a:rPr>
              <a:t>经营成本</a:t>
            </a:r>
            <a:r>
              <a:rPr kumimoji="0" lang="zh-CN" altLang="en-US" sz="2800" b="0" i="0" u="none" strike="noStrike" cap="none" normalizeH="0" baseline="0" dirty="0" smtClean="0">
                <a:ln>
                  <a:noFill/>
                </a:ln>
                <a:solidFill>
                  <a:schemeClr val="tx1"/>
                </a:solidFill>
                <a:effectLst/>
                <a:latin typeface="+mn-ea"/>
                <a:cs typeface="Times New Roman" pitchFamily="18" charset="0"/>
              </a:rPr>
              <a:t>，以提高企业的竞争力。准时化采购是准时化生产管理模式的必然要求。</a:t>
            </a:r>
            <a:r>
              <a:rPr kumimoji="0" lang="zh-CN" altLang="en-US" sz="2800" b="0" i="0" u="none" strike="noStrike" cap="none" normalizeH="0" baseline="0" dirty="0" smtClean="0">
                <a:ln>
                  <a:noFill/>
                </a:ln>
                <a:solidFill>
                  <a:schemeClr val="tx1"/>
                </a:solidFill>
                <a:effectLst/>
                <a:latin typeface="+mn-ea"/>
                <a:cs typeface="宋体" pitchFamily="2" charset="-122"/>
              </a:rPr>
              <a:t> </a:t>
            </a:r>
          </a:p>
        </p:txBody>
      </p:sp>
    </p:spTree>
    <p:extLst>
      <p:ext uri="{BB962C8B-B14F-4D97-AF65-F5344CB8AC3E}">
        <p14:creationId xmlns:p14="http://schemas.microsoft.com/office/powerpoint/2010/main" val="326497565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230155"/>
            <a:ext cx="4596130" cy="584775"/>
          </a:xfrm>
          <a:prstGeom prst="rect">
            <a:avLst/>
          </a:prstGeom>
        </p:spPr>
        <p:txBody>
          <a:bodyPr wrap="none">
            <a:spAutoFit/>
          </a:bodyPr>
          <a:lstStyle/>
          <a:p>
            <a:pPr lvl="2"/>
            <a:r>
              <a:rPr lang="en-US" altLang="zh-CN" sz="3200" dirty="0" smtClean="0">
                <a:latin typeface="+mn-ea"/>
              </a:rPr>
              <a:t>5.1.2</a:t>
            </a:r>
            <a:r>
              <a:rPr lang="zh-CN" altLang="zh-CN" sz="3200" dirty="0" smtClean="0">
                <a:latin typeface="+mn-ea"/>
              </a:rPr>
              <a:t>准时</a:t>
            </a:r>
            <a:r>
              <a:rPr lang="zh-CN" altLang="zh-CN" sz="3200" dirty="0">
                <a:latin typeface="+mn-ea"/>
              </a:rPr>
              <a:t>采购策略</a:t>
            </a:r>
          </a:p>
        </p:txBody>
      </p:sp>
      <p:sp>
        <p:nvSpPr>
          <p:cNvPr id="3" name="Rectangle 1"/>
          <p:cNvSpPr>
            <a:spLocks noChangeArrowheads="1"/>
          </p:cNvSpPr>
          <p:nvPr/>
        </p:nvSpPr>
        <p:spPr bwMode="auto">
          <a:xfrm>
            <a:off x="107504" y="1739290"/>
            <a:ext cx="8856984" cy="352401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5316"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altLang="zh-CN" sz="2800" dirty="0">
                <a:latin typeface="+mn-ea"/>
                <a:cs typeface="宋体" pitchFamily="2" charset="-122"/>
              </a:rPr>
              <a:t>2</a:t>
            </a:r>
            <a:r>
              <a:rPr kumimoji="0" lang="zh-CN" altLang="en-US" sz="2800" b="0" i="0" u="none" strike="noStrike" cap="none" normalizeH="0" baseline="0" dirty="0" smtClean="0">
                <a:ln>
                  <a:noFill/>
                </a:ln>
                <a:solidFill>
                  <a:schemeClr val="tx1"/>
                </a:solidFill>
                <a:effectLst/>
                <a:latin typeface="+mn-ea"/>
                <a:cs typeface="宋体" pitchFamily="2" charset="-122"/>
              </a:rPr>
              <a:t>）</a:t>
            </a:r>
            <a:r>
              <a:rPr kumimoji="0" lang="zh-CN" sz="2800" b="0" i="0" u="none" strike="noStrike" cap="none" normalizeH="0" baseline="0" dirty="0" smtClean="0">
                <a:ln>
                  <a:noFill/>
                </a:ln>
                <a:solidFill>
                  <a:schemeClr val="tx1"/>
                </a:solidFill>
                <a:effectLst/>
                <a:latin typeface="+mn-ea"/>
                <a:cs typeface="宋体" pitchFamily="2" charset="-122"/>
              </a:rPr>
              <a:t>准</a:t>
            </a:r>
            <a:r>
              <a:rPr kumimoji="0" lang="zh-CN" sz="2800" b="0" i="0" u="none" strike="noStrike" cap="none" normalizeH="0" baseline="0" dirty="0" smtClean="0" bmk="">
                <a:ln>
                  <a:noFill/>
                </a:ln>
                <a:solidFill>
                  <a:schemeClr val="tx1"/>
                </a:solidFill>
                <a:effectLst/>
                <a:latin typeface="+mn-ea"/>
                <a:cs typeface="宋体" pitchFamily="2" charset="-122"/>
              </a:rPr>
              <a:t>时采购的</a:t>
            </a:r>
            <a:r>
              <a:rPr lang="zh-CN" altLang="en-US" sz="2800" dirty="0" smtClean="0" bmk="">
                <a:latin typeface="+mn-ea"/>
                <a:cs typeface="宋体" pitchFamily="2" charset="-122"/>
              </a:rPr>
              <a:t>原理</a:t>
            </a:r>
            <a:endParaRPr lang="en-US" altLang="zh-CN" sz="2800" dirty="0" smtClean="0" bmk="">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tabLst/>
            </a:pPr>
            <a:endParaRPr kumimoji="0" lang="en-US" altLang="zh-CN" sz="2800" b="0" i="0" u="none" strike="noStrike" cap="none" normalizeH="0" baseline="0" dirty="0" smtClean="0" bmk="">
              <a:ln>
                <a:noFill/>
              </a:ln>
              <a:solidFill>
                <a:schemeClr val="tx1"/>
              </a:solidFill>
              <a:effectLst/>
              <a:latin typeface="+mn-ea"/>
              <a:cs typeface="宋体" pitchFamily="2" charset="-122"/>
            </a:endParaRPr>
          </a:p>
          <a:p>
            <a:r>
              <a:rPr lang="zh-CN" altLang="zh-CN" sz="2800" dirty="0"/>
              <a:t>品种配置上，保证品种的有效性，拒绝不需要的品种。</a:t>
            </a:r>
          </a:p>
          <a:p>
            <a:r>
              <a:rPr lang="zh-CN" altLang="zh-CN" sz="2800" dirty="0"/>
              <a:t>数量配置上，保证数量的有效性，拒绝多余的浪费。</a:t>
            </a:r>
          </a:p>
          <a:p>
            <a:r>
              <a:rPr lang="zh-CN" altLang="zh-CN" sz="2800" dirty="0"/>
              <a:t>时间配置上，保证所要求的时间，拒绝不按时的供应。</a:t>
            </a:r>
          </a:p>
          <a:p>
            <a:r>
              <a:rPr lang="zh-CN" altLang="zh-CN" sz="2800" dirty="0"/>
              <a:t>质量配置上，保证产品质量，拒绝次品和废品。</a:t>
            </a:r>
          </a:p>
          <a:p>
            <a:r>
              <a:rPr lang="zh-CN" altLang="zh-CN" sz="2800" dirty="0"/>
              <a:t>地点配置上，保证送货上门的准确性。</a:t>
            </a:r>
          </a:p>
          <a:p>
            <a:pPr marL="0" marR="0" lvl="0" indent="0" algn="l" defTabSz="914400" rtl="0" eaLnBrk="1" fontAlgn="base" latinLnBrk="0" hangingPunct="1">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宋体" pitchFamily="2" charset="-122"/>
            </a:endParaRPr>
          </a:p>
        </p:txBody>
      </p:sp>
    </p:spTree>
    <p:extLst>
      <p:ext uri="{BB962C8B-B14F-4D97-AF65-F5344CB8AC3E}">
        <p14:creationId xmlns:p14="http://schemas.microsoft.com/office/powerpoint/2010/main" val="232641562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230155"/>
            <a:ext cx="4596130" cy="584775"/>
          </a:xfrm>
          <a:prstGeom prst="rect">
            <a:avLst/>
          </a:prstGeom>
        </p:spPr>
        <p:txBody>
          <a:bodyPr wrap="none">
            <a:spAutoFit/>
          </a:bodyPr>
          <a:lstStyle/>
          <a:p>
            <a:pPr lvl="2"/>
            <a:r>
              <a:rPr lang="en-US" altLang="zh-CN" sz="3200" dirty="0" smtClean="0">
                <a:latin typeface="+mn-ea"/>
              </a:rPr>
              <a:t>5.1.2</a:t>
            </a:r>
            <a:r>
              <a:rPr lang="zh-CN" altLang="zh-CN" sz="3200" dirty="0" smtClean="0">
                <a:latin typeface="+mn-ea"/>
              </a:rPr>
              <a:t>准时</a:t>
            </a:r>
            <a:r>
              <a:rPr lang="zh-CN" altLang="zh-CN" sz="3200" dirty="0">
                <a:latin typeface="+mn-ea"/>
              </a:rPr>
              <a:t>采购策略</a:t>
            </a:r>
          </a:p>
        </p:txBody>
      </p:sp>
      <p:sp>
        <p:nvSpPr>
          <p:cNvPr id="3" name="Rectangle 1"/>
          <p:cNvSpPr>
            <a:spLocks noChangeArrowheads="1"/>
          </p:cNvSpPr>
          <p:nvPr/>
        </p:nvSpPr>
        <p:spPr bwMode="auto">
          <a:xfrm>
            <a:off x="107504" y="1739291"/>
            <a:ext cx="8856984" cy="352401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5316"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altLang="zh-CN" sz="2800" dirty="0">
                <a:latin typeface="+mn-ea"/>
                <a:cs typeface="宋体" pitchFamily="2" charset="-122"/>
              </a:rPr>
              <a:t>3</a:t>
            </a:r>
            <a:r>
              <a:rPr kumimoji="0" lang="zh-CN" altLang="en-US" sz="2800" b="0" i="0" u="none" strike="noStrike" cap="none" normalizeH="0" baseline="0" dirty="0" smtClean="0">
                <a:ln>
                  <a:noFill/>
                </a:ln>
                <a:solidFill>
                  <a:schemeClr val="tx1"/>
                </a:solidFill>
                <a:effectLst/>
                <a:latin typeface="+mn-ea"/>
                <a:cs typeface="宋体" pitchFamily="2" charset="-122"/>
              </a:rPr>
              <a:t>）</a:t>
            </a:r>
            <a:r>
              <a:rPr kumimoji="0" lang="zh-CN" sz="2800" b="0" i="0" u="none" strike="noStrike" cap="none" normalizeH="0" baseline="0" dirty="0" smtClean="0">
                <a:ln>
                  <a:noFill/>
                </a:ln>
                <a:solidFill>
                  <a:schemeClr val="tx1"/>
                </a:solidFill>
                <a:effectLst/>
                <a:latin typeface="+mn-ea"/>
                <a:cs typeface="宋体" pitchFamily="2" charset="-122"/>
              </a:rPr>
              <a:t>准</a:t>
            </a:r>
            <a:r>
              <a:rPr kumimoji="0" lang="zh-CN" sz="2800" b="0" i="0" u="none" strike="noStrike" cap="none" normalizeH="0" baseline="0" dirty="0" smtClean="0" bmk="">
                <a:ln>
                  <a:noFill/>
                </a:ln>
                <a:solidFill>
                  <a:schemeClr val="tx1"/>
                </a:solidFill>
                <a:effectLst/>
                <a:latin typeface="+mn-ea"/>
                <a:cs typeface="宋体" pitchFamily="2" charset="-122"/>
              </a:rPr>
              <a:t>时采购</a:t>
            </a:r>
            <a:r>
              <a:rPr kumimoji="0" lang="zh-CN" altLang="en-US" sz="2800" b="0" i="0" u="none" strike="noStrike" cap="none" normalizeH="0" baseline="0" dirty="0" smtClean="0" bmk="">
                <a:ln>
                  <a:noFill/>
                </a:ln>
                <a:solidFill>
                  <a:schemeClr val="tx1"/>
                </a:solidFill>
                <a:effectLst/>
                <a:latin typeface="+mn-ea"/>
                <a:cs typeface="宋体" pitchFamily="2" charset="-122"/>
              </a:rPr>
              <a:t>的特点</a:t>
            </a:r>
            <a:endParaRPr kumimoji="0" lang="en-US" altLang="zh-CN" sz="2800" b="0" i="0" u="none" strike="noStrike" cap="none" normalizeH="0" baseline="0" dirty="0" smtClean="0" bmk="">
              <a:ln>
                <a:noFill/>
              </a:ln>
              <a:solidFill>
                <a:schemeClr val="tx1"/>
              </a:solidFill>
              <a:effectLst/>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宋体" pitchFamily="2" charset="-122"/>
            </a:endParaRPr>
          </a:p>
          <a:p>
            <a:pPr eaLnBrk="0" fontAlgn="base" hangingPunct="0">
              <a:spcBef>
                <a:spcPct val="0"/>
              </a:spcBef>
              <a:spcAft>
                <a:spcPct val="0"/>
              </a:spcAft>
            </a:pPr>
            <a:r>
              <a:rPr lang="zh-CN" altLang="zh-CN" sz="2800" dirty="0"/>
              <a:t>（</a:t>
            </a:r>
            <a:r>
              <a:rPr lang="en-US" altLang="zh-CN" sz="2800" dirty="0"/>
              <a:t>1</a:t>
            </a:r>
            <a:r>
              <a:rPr lang="zh-CN" altLang="zh-CN" sz="2800" dirty="0"/>
              <a:t>）用较少的供应商，甚至单源供应</a:t>
            </a:r>
          </a:p>
          <a:p>
            <a:pPr eaLnBrk="0" fontAlgn="base" hangingPunct="0">
              <a:spcBef>
                <a:spcPct val="0"/>
              </a:spcBef>
              <a:spcAft>
                <a:spcPct val="0"/>
              </a:spcAft>
            </a:pPr>
            <a:r>
              <a:rPr lang="zh-CN" altLang="zh-CN" sz="2800" dirty="0"/>
              <a:t>（</a:t>
            </a:r>
            <a:r>
              <a:rPr lang="en-US" altLang="zh-CN" sz="2800" dirty="0"/>
              <a:t>2</a:t>
            </a:r>
            <a:r>
              <a:rPr lang="zh-CN" altLang="zh-CN" sz="2800" dirty="0"/>
              <a:t>）对供应商的选择标准不同</a:t>
            </a:r>
          </a:p>
          <a:p>
            <a:pPr eaLnBrk="0" fontAlgn="base" hangingPunct="0">
              <a:spcBef>
                <a:spcPct val="0"/>
              </a:spcBef>
              <a:spcAft>
                <a:spcPct val="0"/>
              </a:spcAft>
            </a:pPr>
            <a:r>
              <a:rPr lang="zh-CN" altLang="zh-CN" sz="2800" dirty="0"/>
              <a:t>（</a:t>
            </a:r>
            <a:r>
              <a:rPr lang="en-US" altLang="zh-CN" sz="2800" dirty="0"/>
              <a:t>3</a:t>
            </a:r>
            <a:r>
              <a:rPr lang="zh-CN" altLang="zh-CN" sz="2800" dirty="0"/>
              <a:t>）对交货准时性的要求不同</a:t>
            </a:r>
          </a:p>
          <a:p>
            <a:pPr eaLnBrk="0" fontAlgn="base" hangingPunct="0">
              <a:spcBef>
                <a:spcPct val="0"/>
              </a:spcBef>
              <a:spcAft>
                <a:spcPct val="0"/>
              </a:spcAft>
            </a:pPr>
            <a:r>
              <a:rPr lang="zh-CN" altLang="zh-CN" sz="2800" dirty="0"/>
              <a:t>（</a:t>
            </a:r>
            <a:r>
              <a:rPr lang="en-US" altLang="zh-CN" sz="2800" dirty="0"/>
              <a:t>4</a:t>
            </a:r>
            <a:r>
              <a:rPr lang="zh-CN" altLang="zh-CN" sz="2800" dirty="0"/>
              <a:t>）对信息交流的需求不同</a:t>
            </a:r>
          </a:p>
          <a:p>
            <a:pPr eaLnBrk="0" fontAlgn="base" hangingPunct="0">
              <a:spcBef>
                <a:spcPct val="0"/>
              </a:spcBef>
              <a:spcAft>
                <a:spcPct val="0"/>
              </a:spcAft>
            </a:pPr>
            <a:r>
              <a:rPr lang="zh-CN" altLang="zh-CN" sz="2800" dirty="0"/>
              <a:t>（</a:t>
            </a:r>
            <a:r>
              <a:rPr lang="en-US" altLang="zh-CN" sz="2800" dirty="0"/>
              <a:t>5</a:t>
            </a:r>
            <a:r>
              <a:rPr lang="zh-CN" altLang="zh-CN" sz="2800" dirty="0"/>
              <a:t>）制定采购批量的策略不同</a:t>
            </a:r>
          </a:p>
          <a:p>
            <a:pPr marR="0" lvl="0" algn="l" defTabSz="914400" rtl="0" eaLnBrk="0" fontAlgn="base" latinLnBrk="0" hangingPunct="0">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Times New Roman" pitchFamily="18" charset="0"/>
            </a:endParaRPr>
          </a:p>
        </p:txBody>
      </p:sp>
    </p:spTree>
    <p:extLst>
      <p:ext uri="{BB962C8B-B14F-4D97-AF65-F5344CB8AC3E}">
        <p14:creationId xmlns:p14="http://schemas.microsoft.com/office/powerpoint/2010/main" val="74822250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230155"/>
            <a:ext cx="5957080" cy="584775"/>
          </a:xfrm>
          <a:prstGeom prst="rect">
            <a:avLst/>
          </a:prstGeom>
        </p:spPr>
        <p:txBody>
          <a:bodyPr wrap="none">
            <a:spAutoFit/>
          </a:bodyPr>
          <a:lstStyle/>
          <a:p>
            <a:pPr lvl="2"/>
            <a:r>
              <a:rPr lang="en-US" altLang="zh-CN" sz="3200" dirty="0" smtClean="0">
                <a:latin typeface="+mn-ea"/>
              </a:rPr>
              <a:t>5.1.3</a:t>
            </a:r>
            <a:r>
              <a:rPr lang="zh-CN" altLang="zh-CN" sz="3200" dirty="0" smtClean="0"/>
              <a:t> </a:t>
            </a:r>
            <a:r>
              <a:rPr lang="zh-CN" altLang="zh-CN" sz="3200" dirty="0"/>
              <a:t>供应商的选择与管理</a:t>
            </a:r>
          </a:p>
        </p:txBody>
      </p:sp>
      <p:sp>
        <p:nvSpPr>
          <p:cNvPr id="3" name="Rectangle 1"/>
          <p:cNvSpPr>
            <a:spLocks noChangeArrowheads="1"/>
          </p:cNvSpPr>
          <p:nvPr/>
        </p:nvSpPr>
        <p:spPr bwMode="auto">
          <a:xfrm>
            <a:off x="899592" y="1701389"/>
            <a:ext cx="7344816" cy="309313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5316"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altLang="zh-CN" sz="2800" dirty="0" smtClean="0">
                <a:latin typeface="+mn-ea"/>
                <a:cs typeface="宋体" pitchFamily="2" charset="-122"/>
              </a:rPr>
              <a:t>1</a:t>
            </a:r>
            <a:r>
              <a:rPr kumimoji="0" lang="zh-CN" altLang="en-US" sz="2800" b="0" i="0" u="none" strike="noStrike" cap="none" normalizeH="0" baseline="0" dirty="0" smtClean="0">
                <a:ln>
                  <a:noFill/>
                </a:ln>
                <a:solidFill>
                  <a:schemeClr val="tx1"/>
                </a:solidFill>
                <a:effectLst/>
                <a:latin typeface="+mn-ea"/>
                <a:cs typeface="宋体" pitchFamily="2" charset="-122"/>
              </a:rPr>
              <a:t>）</a:t>
            </a:r>
            <a:r>
              <a:rPr lang="zh-CN" altLang="en-US" sz="2800" dirty="0">
                <a:latin typeface="+mn-ea"/>
                <a:cs typeface="宋体" pitchFamily="2" charset="-122"/>
              </a:rPr>
              <a:t>供应</a:t>
            </a:r>
            <a:r>
              <a:rPr lang="zh-CN" altLang="en-US" sz="2800" dirty="0" smtClean="0">
                <a:latin typeface="+mn-ea"/>
                <a:cs typeface="宋体" pitchFamily="2" charset="-122"/>
              </a:rPr>
              <a:t>商的选择</a:t>
            </a:r>
            <a:endParaRPr kumimoji="0" lang="en-US" altLang="zh-CN" sz="2800" b="0" i="0" u="none" strike="noStrike" cap="none" normalizeH="0" baseline="0" dirty="0" smtClean="0" bmk="">
              <a:ln>
                <a:noFill/>
              </a:ln>
              <a:solidFill>
                <a:schemeClr val="tx1"/>
              </a:solidFill>
              <a:effectLst/>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宋体" pitchFamily="2" charset="-122"/>
            </a:endParaRPr>
          </a:p>
          <a:p>
            <a:r>
              <a:rPr lang="zh-CN" altLang="zh-CN" sz="2800" dirty="0" smtClean="0"/>
              <a:t>（</a:t>
            </a:r>
            <a:r>
              <a:rPr lang="en-US" altLang="zh-CN" sz="2800" dirty="0"/>
              <a:t>1</a:t>
            </a:r>
            <a:r>
              <a:rPr lang="zh-CN" altLang="zh-CN" sz="2800" dirty="0"/>
              <a:t>）供应商选择的</a:t>
            </a:r>
            <a:r>
              <a:rPr lang="zh-CN" altLang="zh-CN" sz="2800" dirty="0" smtClean="0"/>
              <a:t>影响因素</a:t>
            </a:r>
            <a:endParaRPr lang="en-US" altLang="zh-CN" sz="2800" dirty="0" smtClean="0"/>
          </a:p>
          <a:p>
            <a:endParaRPr lang="zh-CN" altLang="zh-CN" sz="2800" dirty="0"/>
          </a:p>
          <a:p>
            <a:r>
              <a:rPr lang="zh-CN" altLang="zh-CN" sz="2800" dirty="0"/>
              <a:t>（</a:t>
            </a:r>
            <a:r>
              <a:rPr lang="en-US" altLang="zh-CN" sz="2800" dirty="0"/>
              <a:t>2</a:t>
            </a:r>
            <a:r>
              <a:rPr lang="zh-CN" altLang="zh-CN" sz="2800" dirty="0"/>
              <a:t>）选择供应商的步骤</a:t>
            </a:r>
          </a:p>
          <a:p>
            <a:pPr eaLnBrk="0" fontAlgn="base" hangingPunct="0">
              <a:spcBef>
                <a:spcPct val="0"/>
              </a:spcBef>
              <a:spcAft>
                <a:spcPct val="0"/>
              </a:spcAft>
            </a:pPr>
            <a:endParaRPr lang="zh-CN" altLang="zh-CN" sz="2800" dirty="0"/>
          </a:p>
          <a:p>
            <a:pPr marR="0" lvl="0" algn="l" defTabSz="914400" rtl="0" eaLnBrk="0" fontAlgn="base" latinLnBrk="0" hangingPunct="0">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Times New Roman" pitchFamily="18" charset="0"/>
            </a:endParaRPr>
          </a:p>
        </p:txBody>
      </p:sp>
    </p:spTree>
    <p:extLst>
      <p:ext uri="{BB962C8B-B14F-4D97-AF65-F5344CB8AC3E}">
        <p14:creationId xmlns:p14="http://schemas.microsoft.com/office/powerpoint/2010/main" val="147722023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230155"/>
            <a:ext cx="5957080" cy="584775"/>
          </a:xfrm>
          <a:prstGeom prst="rect">
            <a:avLst/>
          </a:prstGeom>
        </p:spPr>
        <p:txBody>
          <a:bodyPr wrap="none">
            <a:spAutoFit/>
          </a:bodyPr>
          <a:lstStyle/>
          <a:p>
            <a:pPr lvl="2"/>
            <a:r>
              <a:rPr lang="en-US" altLang="zh-CN" sz="3200" dirty="0" smtClean="0">
                <a:latin typeface="+mn-ea"/>
              </a:rPr>
              <a:t>5.1.3</a:t>
            </a:r>
            <a:r>
              <a:rPr lang="zh-CN" altLang="zh-CN" sz="3200" dirty="0" smtClean="0"/>
              <a:t> </a:t>
            </a:r>
            <a:r>
              <a:rPr lang="zh-CN" altLang="zh-CN" sz="3200" dirty="0"/>
              <a:t>供应商的选择与管理</a:t>
            </a:r>
          </a:p>
        </p:txBody>
      </p:sp>
      <p:sp>
        <p:nvSpPr>
          <p:cNvPr id="3" name="Rectangle 1"/>
          <p:cNvSpPr>
            <a:spLocks noChangeArrowheads="1"/>
          </p:cNvSpPr>
          <p:nvPr/>
        </p:nvSpPr>
        <p:spPr bwMode="auto">
          <a:xfrm>
            <a:off x="467544" y="814930"/>
            <a:ext cx="7518369" cy="25391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5316"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altLang="zh-CN" sz="2800" dirty="0" smtClean="0">
                <a:latin typeface="+mn-ea"/>
                <a:cs typeface="宋体" pitchFamily="2" charset="-122"/>
              </a:rPr>
              <a:t>2</a:t>
            </a:r>
            <a:r>
              <a:rPr kumimoji="0" lang="zh-CN" altLang="en-US" sz="2800" b="0" i="0" u="none" strike="noStrike" cap="none" normalizeH="0" baseline="0" dirty="0" smtClean="0">
                <a:ln>
                  <a:noFill/>
                </a:ln>
                <a:solidFill>
                  <a:schemeClr val="tx1"/>
                </a:solidFill>
                <a:effectLst/>
                <a:latin typeface="+mn-ea"/>
                <a:cs typeface="宋体" pitchFamily="2" charset="-122"/>
              </a:rPr>
              <a:t>）</a:t>
            </a:r>
            <a:r>
              <a:rPr lang="zh-CN" altLang="en-US" sz="2800" dirty="0" smtClean="0">
                <a:latin typeface="+mn-ea"/>
                <a:cs typeface="宋体" pitchFamily="2" charset="-122"/>
              </a:rPr>
              <a:t>供应商管理</a:t>
            </a:r>
            <a:endParaRPr kumimoji="0" lang="en-US" altLang="zh-CN" sz="2800" b="0" i="0" u="none" strike="noStrike" cap="none" normalizeH="0" baseline="0" dirty="0" smtClean="0" bmk="">
              <a:ln>
                <a:noFill/>
              </a:ln>
              <a:solidFill>
                <a:schemeClr val="tx1"/>
              </a:solidFill>
              <a:effectLst/>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tabLst/>
            </a:pPr>
            <a:endParaRPr kumimoji="0" lang="zh-CN" sz="2800" b="0" i="0" u="none" strike="noStrike" cap="none" normalizeH="0" baseline="0" dirty="0" smtClean="0">
              <a:ln>
                <a:noFill/>
              </a:ln>
              <a:solidFill>
                <a:schemeClr val="tx1"/>
              </a:solidFill>
              <a:effectLst/>
              <a:latin typeface="+mn-ea"/>
              <a:cs typeface="宋体" pitchFamily="2" charset="-122"/>
            </a:endParaRPr>
          </a:p>
          <a:p>
            <a:r>
              <a:rPr lang="zh-CN" altLang="zh-CN" sz="2800" dirty="0"/>
              <a:t>（</a:t>
            </a:r>
            <a:r>
              <a:rPr lang="en-US" altLang="zh-CN" sz="2800" dirty="0"/>
              <a:t>1</a:t>
            </a:r>
            <a:r>
              <a:rPr lang="zh-CN" altLang="zh-CN" sz="2800" dirty="0"/>
              <a:t>）两种供应关系模式</a:t>
            </a:r>
          </a:p>
          <a:p>
            <a:endParaRPr lang="zh-CN" altLang="zh-CN" sz="2800" dirty="0"/>
          </a:p>
          <a:p>
            <a:r>
              <a:rPr lang="zh-CN" altLang="zh-CN" sz="2800" dirty="0"/>
              <a:t>（</a:t>
            </a:r>
            <a:r>
              <a:rPr lang="en-US" altLang="zh-CN" sz="2800" dirty="0"/>
              <a:t>2</a:t>
            </a:r>
            <a:r>
              <a:rPr lang="zh-CN" altLang="zh-CN" sz="2800" dirty="0"/>
              <a:t>）双赢关系对实施准时化采购的意义</a:t>
            </a:r>
          </a:p>
          <a:p>
            <a:pPr eaLnBrk="0" fontAlgn="base" hangingPunct="0">
              <a:spcBef>
                <a:spcPct val="0"/>
              </a:spcBef>
              <a:spcAft>
                <a:spcPct val="0"/>
              </a:spcAft>
            </a:pPr>
            <a:r>
              <a:rPr lang="zh-CN" altLang="zh-CN" sz="2000" dirty="0"/>
              <a:t>双赢关系对于采购中供需双方的</a:t>
            </a:r>
            <a:r>
              <a:rPr lang="zh-CN" altLang="zh-CN" sz="2000" dirty="0" smtClean="0"/>
              <a:t>作用</a:t>
            </a:r>
            <a:r>
              <a:rPr lang="zh-CN" altLang="en-US" sz="2000" dirty="0" smtClean="0"/>
              <a:t>：</a:t>
            </a:r>
            <a:endParaRPr lang="zh-CN" altLang="zh-CN" sz="2000" dirty="0"/>
          </a:p>
        </p:txBody>
      </p:sp>
      <p:graphicFrame>
        <p:nvGraphicFramePr>
          <p:cNvPr id="4" name="表格 3"/>
          <p:cNvGraphicFramePr>
            <a:graphicFrameLocks noGrp="1"/>
          </p:cNvGraphicFramePr>
          <p:nvPr>
            <p:extLst>
              <p:ext uri="{D42A27DB-BD31-4B8C-83A1-F6EECF244321}">
                <p14:modId xmlns:p14="http://schemas.microsoft.com/office/powerpoint/2010/main" val="2477289721"/>
              </p:ext>
            </p:extLst>
          </p:nvPr>
        </p:nvGraphicFramePr>
        <p:xfrm>
          <a:off x="683568" y="3501008"/>
          <a:ext cx="8136904" cy="3024336"/>
        </p:xfrm>
        <a:graphic>
          <a:graphicData uri="http://schemas.openxmlformats.org/drawingml/2006/table">
            <a:tbl>
              <a:tblPr firstRow="1" firstCol="1" bandRow="1">
                <a:tableStyleId>{5C22544A-7EE6-4342-B048-85BDC9FD1C3A}</a:tableStyleId>
              </a:tblPr>
              <a:tblGrid>
                <a:gridCol w="4068452"/>
                <a:gridCol w="4068452"/>
              </a:tblGrid>
              <a:tr h="440118">
                <a:tc>
                  <a:txBody>
                    <a:bodyPr/>
                    <a:lstStyle/>
                    <a:p>
                      <a:pPr algn="ctr">
                        <a:spcAft>
                          <a:spcPts val="0"/>
                        </a:spcAft>
                      </a:pPr>
                      <a:r>
                        <a:rPr lang="zh-CN" sz="1800" kern="100" dirty="0">
                          <a:effectLst/>
                          <a:latin typeface="+mn-ea"/>
                          <a:ea typeface="+mn-ea"/>
                        </a:rPr>
                        <a:t>供应商方面</a:t>
                      </a:r>
                    </a:p>
                  </a:txBody>
                  <a:tcPr marL="68580" marR="68580" marT="0" marB="0"/>
                </a:tc>
                <a:tc>
                  <a:txBody>
                    <a:bodyPr/>
                    <a:lstStyle/>
                    <a:p>
                      <a:pPr indent="304800" algn="ctr">
                        <a:lnSpc>
                          <a:spcPts val="1800"/>
                        </a:lnSpc>
                        <a:spcAft>
                          <a:spcPts val="0"/>
                        </a:spcAft>
                      </a:pPr>
                      <a:r>
                        <a:rPr lang="zh-CN" sz="1800" kern="100">
                          <a:effectLst/>
                          <a:latin typeface="+mn-ea"/>
                          <a:ea typeface="+mn-ea"/>
                        </a:rPr>
                        <a:t>制造商方面</a:t>
                      </a:r>
                    </a:p>
                  </a:txBody>
                  <a:tcPr marL="68580" marR="68580" marT="0" marB="0"/>
                </a:tc>
              </a:tr>
              <a:tr h="2584218">
                <a:tc>
                  <a:txBody>
                    <a:bodyPr/>
                    <a:lstStyle/>
                    <a:p>
                      <a:pPr algn="l">
                        <a:spcAft>
                          <a:spcPts val="0"/>
                        </a:spcAft>
                      </a:pPr>
                      <a:r>
                        <a:rPr lang="zh-CN" sz="2000" kern="100">
                          <a:effectLst/>
                          <a:latin typeface="+mn-ea"/>
                          <a:ea typeface="+mn-ea"/>
                        </a:rPr>
                        <a:t>①增加对整个供应链业务活动的共同责任感和利益的分享；</a:t>
                      </a:r>
                    </a:p>
                    <a:p>
                      <a:pPr algn="l">
                        <a:lnSpc>
                          <a:spcPts val="1800"/>
                        </a:lnSpc>
                        <a:spcAft>
                          <a:spcPts val="0"/>
                        </a:spcAft>
                      </a:pPr>
                      <a:r>
                        <a:rPr lang="zh-CN" sz="2000" kern="100">
                          <a:effectLst/>
                          <a:latin typeface="+mn-ea"/>
                          <a:ea typeface="+mn-ea"/>
                        </a:rPr>
                        <a:t>②增加对未来需求的可预见性和可控能力，长期的合同关系使供应计划更加稳定；</a:t>
                      </a:r>
                    </a:p>
                    <a:p>
                      <a:pPr algn="l">
                        <a:lnSpc>
                          <a:spcPts val="1800"/>
                        </a:lnSpc>
                        <a:spcAft>
                          <a:spcPts val="0"/>
                        </a:spcAft>
                      </a:pPr>
                      <a:r>
                        <a:rPr lang="zh-CN" sz="2000" kern="100">
                          <a:effectLst/>
                          <a:latin typeface="+mn-ea"/>
                          <a:ea typeface="+mn-ea"/>
                        </a:rPr>
                        <a:t>③成功的客户有助于供应商的成功；</a:t>
                      </a:r>
                    </a:p>
                    <a:p>
                      <a:pPr algn="l">
                        <a:lnSpc>
                          <a:spcPts val="1800"/>
                        </a:lnSpc>
                        <a:spcAft>
                          <a:spcPts val="0"/>
                        </a:spcAft>
                      </a:pPr>
                      <a:r>
                        <a:rPr lang="zh-CN" sz="2000" kern="100">
                          <a:effectLst/>
                          <a:latin typeface="+mn-ea"/>
                          <a:ea typeface="+mn-ea"/>
                        </a:rPr>
                        <a:t>④高质量的产品增强了供应商的竞争力。</a:t>
                      </a:r>
                    </a:p>
                  </a:txBody>
                  <a:tcPr marL="68580" marR="68580" marT="0" marB="0"/>
                </a:tc>
                <a:tc>
                  <a:txBody>
                    <a:bodyPr/>
                    <a:lstStyle/>
                    <a:p>
                      <a:pPr algn="l">
                        <a:lnSpc>
                          <a:spcPts val="1800"/>
                        </a:lnSpc>
                        <a:spcAft>
                          <a:spcPts val="0"/>
                        </a:spcAft>
                      </a:pPr>
                      <a:r>
                        <a:rPr lang="zh-CN" sz="2000" kern="100" dirty="0">
                          <a:effectLst/>
                          <a:latin typeface="+mn-ea"/>
                          <a:ea typeface="+mn-ea"/>
                        </a:rPr>
                        <a:t>①增加对采购业务的控制能力；</a:t>
                      </a:r>
                    </a:p>
                    <a:p>
                      <a:pPr algn="l">
                        <a:lnSpc>
                          <a:spcPts val="1800"/>
                        </a:lnSpc>
                        <a:spcAft>
                          <a:spcPts val="0"/>
                        </a:spcAft>
                      </a:pPr>
                      <a:r>
                        <a:rPr lang="zh-CN" sz="2000" kern="100" dirty="0">
                          <a:effectLst/>
                          <a:latin typeface="+mn-ea"/>
                          <a:ea typeface="+mn-ea"/>
                        </a:rPr>
                        <a:t>②通过长期的、有信任保证的订货合同保证了满足采购的要求；</a:t>
                      </a:r>
                    </a:p>
                    <a:p>
                      <a:pPr algn="l">
                        <a:lnSpc>
                          <a:spcPts val="1800"/>
                        </a:lnSpc>
                        <a:spcAft>
                          <a:spcPts val="0"/>
                        </a:spcAft>
                      </a:pPr>
                      <a:r>
                        <a:rPr lang="zh-CN" sz="2000" kern="100" dirty="0">
                          <a:effectLst/>
                          <a:latin typeface="+mn-ea"/>
                          <a:ea typeface="+mn-ea"/>
                        </a:rPr>
                        <a:t>③减少和消除了不必要的对进购产品的检查活动</a:t>
                      </a:r>
                    </a:p>
                    <a:p>
                      <a:pPr algn="l">
                        <a:spcAft>
                          <a:spcPts val="0"/>
                        </a:spcAft>
                      </a:pPr>
                      <a:r>
                        <a:rPr lang="en-US" sz="2000" kern="100" dirty="0">
                          <a:effectLst/>
                          <a:latin typeface="+mn-ea"/>
                          <a:ea typeface="+mn-ea"/>
                        </a:rPr>
                        <a:t> </a:t>
                      </a:r>
                      <a:endParaRPr lang="zh-CN" sz="2000" kern="100" dirty="0">
                        <a:effectLst/>
                        <a:latin typeface="+mn-ea"/>
                        <a:ea typeface="+mn-ea"/>
                      </a:endParaRPr>
                    </a:p>
                  </a:txBody>
                  <a:tcPr marL="68580" marR="68580" marT="0" marB="0"/>
                </a:tc>
              </a:tr>
            </a:tbl>
          </a:graphicData>
        </a:graphic>
      </p:graphicFrame>
    </p:spTree>
    <p:extLst>
      <p:ext uri="{BB962C8B-B14F-4D97-AF65-F5344CB8AC3E}">
        <p14:creationId xmlns:p14="http://schemas.microsoft.com/office/powerpoint/2010/main" val="88114451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809" y="404664"/>
            <a:ext cx="5957080" cy="584775"/>
          </a:xfrm>
          <a:prstGeom prst="rect">
            <a:avLst/>
          </a:prstGeom>
        </p:spPr>
        <p:txBody>
          <a:bodyPr wrap="none">
            <a:spAutoFit/>
          </a:bodyPr>
          <a:lstStyle/>
          <a:p>
            <a:pPr lvl="2"/>
            <a:r>
              <a:rPr lang="en-US" altLang="zh-CN" sz="3200" dirty="0" smtClean="0">
                <a:latin typeface="+mn-ea"/>
              </a:rPr>
              <a:t>5.1.3</a:t>
            </a:r>
            <a:r>
              <a:rPr lang="zh-CN" altLang="zh-CN" sz="3200" dirty="0" smtClean="0"/>
              <a:t> </a:t>
            </a:r>
            <a:r>
              <a:rPr lang="zh-CN" altLang="zh-CN" sz="3200" dirty="0"/>
              <a:t>供应商的选择与管理</a:t>
            </a:r>
          </a:p>
        </p:txBody>
      </p:sp>
      <p:sp>
        <p:nvSpPr>
          <p:cNvPr id="3" name="Rectangle 1"/>
          <p:cNvSpPr>
            <a:spLocks noChangeArrowheads="1"/>
          </p:cNvSpPr>
          <p:nvPr/>
        </p:nvSpPr>
        <p:spPr bwMode="auto">
          <a:xfrm>
            <a:off x="611560" y="1772816"/>
            <a:ext cx="7518369" cy="266224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5316"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altLang="zh-CN" sz="2800" dirty="0" smtClean="0">
                <a:latin typeface="+mn-ea"/>
                <a:cs typeface="宋体" pitchFamily="2" charset="-122"/>
              </a:rPr>
              <a:t>2</a:t>
            </a:r>
            <a:r>
              <a:rPr kumimoji="0" lang="zh-CN" altLang="en-US" sz="2800" b="0" i="0" u="none" strike="noStrike" cap="none" normalizeH="0" baseline="0" dirty="0" smtClean="0">
                <a:ln>
                  <a:noFill/>
                </a:ln>
                <a:solidFill>
                  <a:schemeClr val="tx1"/>
                </a:solidFill>
                <a:effectLst/>
                <a:latin typeface="+mn-ea"/>
                <a:cs typeface="宋体" pitchFamily="2" charset="-122"/>
              </a:rPr>
              <a:t>）</a:t>
            </a:r>
            <a:r>
              <a:rPr lang="zh-CN" altLang="en-US" sz="2800" dirty="0" smtClean="0">
                <a:latin typeface="+mn-ea"/>
                <a:cs typeface="宋体" pitchFamily="2" charset="-122"/>
              </a:rPr>
              <a:t>供应商管理</a:t>
            </a:r>
            <a:endParaRPr lang="en-US" altLang="zh-CN" sz="2800" dirty="0" bmk="">
              <a:latin typeface="+mn-ea"/>
              <a:cs typeface="宋体" pitchFamily="2" charset="-122"/>
            </a:endParaRPr>
          </a:p>
          <a:p>
            <a:pPr marL="0" marR="0" lvl="0" indent="0" algn="l" defTabSz="914400" rtl="0" eaLnBrk="1" fontAlgn="base" latinLnBrk="0" hangingPunct="1">
              <a:lnSpc>
                <a:spcPct val="100000"/>
              </a:lnSpc>
              <a:spcBef>
                <a:spcPct val="0"/>
              </a:spcBef>
              <a:spcAft>
                <a:spcPct val="0"/>
              </a:spcAft>
              <a:buClrTx/>
              <a:buSzTx/>
              <a:tabLst/>
            </a:pPr>
            <a:endParaRPr lang="en-US" altLang="zh-CN" sz="2800" dirty="0" smtClean="0" bmk="">
              <a:latin typeface="+mn-ea"/>
            </a:endParaRPr>
          </a:p>
          <a:p>
            <a:pPr marL="0" marR="0" lvl="0" indent="0" algn="l" defTabSz="914400" rtl="0" eaLnBrk="1" fontAlgn="base" latinLnBrk="0" hangingPunct="1">
              <a:lnSpc>
                <a:spcPct val="100000"/>
              </a:lnSpc>
              <a:spcBef>
                <a:spcPct val="0"/>
              </a:spcBef>
              <a:spcAft>
                <a:spcPct val="0"/>
              </a:spcAft>
              <a:buClrTx/>
              <a:buSzTx/>
              <a:tabLst/>
            </a:pPr>
            <a:r>
              <a:rPr lang="zh-CN" altLang="zh-CN" sz="2800" dirty="0" smtClean="0"/>
              <a:t>（</a:t>
            </a:r>
            <a:r>
              <a:rPr lang="en-US" altLang="zh-CN" sz="2800" dirty="0"/>
              <a:t>3</a:t>
            </a:r>
            <a:r>
              <a:rPr lang="zh-CN" altLang="zh-CN" sz="2800" dirty="0"/>
              <a:t>）双赢供应关系</a:t>
            </a:r>
            <a:r>
              <a:rPr lang="zh-CN" altLang="zh-CN" sz="2800" dirty="0" smtClean="0"/>
              <a:t>管理</a:t>
            </a:r>
            <a:endParaRPr lang="en-US" altLang="zh-CN" sz="2800" dirty="0" smtClean="0"/>
          </a:p>
          <a:p>
            <a:r>
              <a:rPr lang="zh-CN" altLang="zh-CN" sz="2800" dirty="0"/>
              <a:t>第一，信息交流与共享机制</a:t>
            </a:r>
            <a:r>
              <a:rPr lang="zh-CN" altLang="zh-CN" sz="2800" dirty="0" smtClean="0"/>
              <a:t>。</a:t>
            </a:r>
            <a:endParaRPr lang="en-US" altLang="zh-CN" sz="2800" dirty="0" smtClean="0"/>
          </a:p>
          <a:p>
            <a:r>
              <a:rPr lang="zh-CN" altLang="zh-CN" sz="2800" dirty="0"/>
              <a:t>第二，供应商激励机制</a:t>
            </a:r>
            <a:r>
              <a:rPr lang="zh-CN" altLang="zh-CN" sz="2800" dirty="0" smtClean="0"/>
              <a:t>。</a:t>
            </a:r>
            <a:endParaRPr lang="en-US" altLang="zh-CN" sz="2800" dirty="0" smtClean="0"/>
          </a:p>
          <a:p>
            <a:r>
              <a:rPr lang="zh-CN" altLang="zh-CN" sz="2800" dirty="0"/>
              <a:t>第三，供应商评价机制。</a:t>
            </a:r>
          </a:p>
        </p:txBody>
      </p:sp>
    </p:spTree>
    <p:extLst>
      <p:ext uri="{BB962C8B-B14F-4D97-AF65-F5344CB8AC3E}">
        <p14:creationId xmlns:p14="http://schemas.microsoft.com/office/powerpoint/2010/main" val="41552565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smtClean="0">
                <a:latin typeface="+mj-ea"/>
                <a:ea typeface="+mj-ea"/>
              </a:rPr>
              <a:t>供应链</a:t>
            </a:r>
            <a:r>
              <a:rPr lang="zh-CN" altLang="en-US" sz="4100" dirty="0" smtClean="0">
                <a:latin typeface="+mj-ea"/>
                <a:ea typeface="+mj-ea"/>
              </a:rPr>
              <a:t>库存管理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5.2.1</a:t>
            </a:r>
            <a:r>
              <a:rPr lang="zh-CN" altLang="zh-CN" sz="3200" dirty="0"/>
              <a:t>库存管理的基本原理和方法</a:t>
            </a:r>
          </a:p>
        </p:txBody>
      </p:sp>
      <p:sp>
        <p:nvSpPr>
          <p:cNvPr id="7" name="矩形 6"/>
          <p:cNvSpPr/>
          <p:nvPr/>
        </p:nvSpPr>
        <p:spPr>
          <a:xfrm>
            <a:off x="307862" y="2053338"/>
            <a:ext cx="8424936" cy="523220"/>
          </a:xfrm>
          <a:prstGeom prst="rect">
            <a:avLst/>
          </a:prstGeom>
        </p:spPr>
        <p:txBody>
          <a:bodyPr wrap="square">
            <a:spAutoFit/>
          </a:bodyPr>
          <a:lstStyle/>
          <a:p>
            <a:r>
              <a:rPr lang="en-US" altLang="zh-CN" sz="2800" dirty="0"/>
              <a:t>1</a:t>
            </a:r>
            <a:r>
              <a:rPr lang="zh-CN" altLang="zh-CN" sz="2800" dirty="0"/>
              <a:t>）库存的</a:t>
            </a:r>
            <a:r>
              <a:rPr lang="zh-CN" altLang="zh-CN" sz="2800" dirty="0" smtClean="0"/>
              <a:t>概念</a:t>
            </a:r>
            <a:endParaRPr lang="zh-CN" altLang="zh-CN" sz="2800" dirty="0"/>
          </a:p>
        </p:txBody>
      </p:sp>
      <p:sp>
        <p:nvSpPr>
          <p:cNvPr id="5" name="矩形 4"/>
          <p:cNvSpPr/>
          <p:nvPr/>
        </p:nvSpPr>
        <p:spPr>
          <a:xfrm>
            <a:off x="827584" y="2708920"/>
            <a:ext cx="7905214" cy="3416320"/>
          </a:xfrm>
          <a:prstGeom prst="rect">
            <a:avLst/>
          </a:prstGeom>
        </p:spPr>
        <p:txBody>
          <a:bodyPr wrap="square">
            <a:spAutoFit/>
          </a:bodyPr>
          <a:lstStyle/>
          <a:p>
            <a:r>
              <a:rPr lang="zh-CN" altLang="zh-CN" sz="2400" dirty="0"/>
              <a:t>①如何优化库存成本？</a:t>
            </a:r>
          </a:p>
          <a:p>
            <a:r>
              <a:rPr lang="zh-CN" altLang="zh-CN" sz="2400" dirty="0"/>
              <a:t>②怎样平衡生产与销售计划，来满足一定的交货要求？</a:t>
            </a:r>
          </a:p>
          <a:p>
            <a:r>
              <a:rPr lang="zh-CN" altLang="zh-CN" sz="2400" dirty="0"/>
              <a:t>③怎样避免浪费，避免不必要的库存？</a:t>
            </a:r>
          </a:p>
          <a:p>
            <a:r>
              <a:rPr lang="zh-CN" altLang="zh-CN" sz="2400" dirty="0"/>
              <a:t>④怎样避免需求损失和利润损失</a:t>
            </a:r>
            <a:r>
              <a:rPr lang="zh-CN" altLang="zh-CN" sz="2400" dirty="0" smtClean="0"/>
              <a:t>？</a:t>
            </a:r>
            <a:endParaRPr lang="en-US" altLang="zh-CN" sz="2400" dirty="0" smtClean="0"/>
          </a:p>
          <a:p>
            <a:endParaRPr lang="zh-CN" altLang="zh-CN" sz="2400" dirty="0"/>
          </a:p>
          <a:p>
            <a:r>
              <a:rPr lang="zh-CN" altLang="zh-CN" sz="2400" dirty="0"/>
              <a:t>归根到底，库存控制要解决三个主要问题：</a:t>
            </a:r>
          </a:p>
          <a:p>
            <a:r>
              <a:rPr lang="zh-CN" altLang="zh-CN" sz="2400" dirty="0"/>
              <a:t>①确定库存检查周期；</a:t>
            </a:r>
          </a:p>
          <a:p>
            <a:r>
              <a:rPr lang="zh-CN" altLang="zh-CN" sz="2400" dirty="0"/>
              <a:t>②确定订货量；</a:t>
            </a:r>
          </a:p>
          <a:p>
            <a:r>
              <a:rPr lang="zh-CN" altLang="zh-CN" sz="2400" dirty="0"/>
              <a:t>③确定订货点（何时订货）。</a:t>
            </a:r>
            <a:endParaRPr lang="zh-CN" altLang="zh-CN" sz="2400" dirty="0">
              <a:latin typeface="+mn-ea"/>
            </a:endParaRPr>
          </a:p>
        </p:txBody>
      </p:sp>
    </p:spTree>
    <p:extLst>
      <p:ext uri="{BB962C8B-B14F-4D97-AF65-F5344CB8AC3E}">
        <p14:creationId xmlns:p14="http://schemas.microsoft.com/office/powerpoint/2010/main" val="62377768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7861" y="856959"/>
            <a:ext cx="7288473" cy="584775"/>
          </a:xfrm>
          <a:prstGeom prst="rect">
            <a:avLst/>
          </a:prstGeom>
        </p:spPr>
        <p:txBody>
          <a:bodyPr wrap="square">
            <a:spAutoFit/>
          </a:bodyPr>
          <a:lstStyle/>
          <a:p>
            <a:r>
              <a:rPr lang="en-US" altLang="zh-CN" sz="3200" dirty="0" smtClean="0"/>
              <a:t>5.2.1</a:t>
            </a:r>
            <a:r>
              <a:rPr lang="zh-CN" altLang="zh-CN" sz="3200" dirty="0"/>
              <a:t>库存管理的基本原理和方法</a:t>
            </a:r>
          </a:p>
        </p:txBody>
      </p:sp>
      <p:sp>
        <p:nvSpPr>
          <p:cNvPr id="7" name="矩形 6"/>
          <p:cNvSpPr/>
          <p:nvPr/>
        </p:nvSpPr>
        <p:spPr>
          <a:xfrm>
            <a:off x="307862" y="2053338"/>
            <a:ext cx="8424936" cy="523220"/>
          </a:xfrm>
          <a:prstGeom prst="rect">
            <a:avLst/>
          </a:prstGeom>
        </p:spPr>
        <p:txBody>
          <a:bodyPr wrap="square">
            <a:spAutoFit/>
          </a:bodyPr>
          <a:lstStyle/>
          <a:p>
            <a:r>
              <a:rPr lang="en-US" altLang="zh-CN" sz="2800" dirty="0" smtClean="0"/>
              <a:t>2</a:t>
            </a:r>
            <a:r>
              <a:rPr lang="zh-CN" altLang="zh-CN" sz="2800" dirty="0"/>
              <a:t>）库存控制的方法</a:t>
            </a:r>
          </a:p>
        </p:txBody>
      </p:sp>
      <p:sp>
        <p:nvSpPr>
          <p:cNvPr id="5" name="矩形 4"/>
          <p:cNvSpPr/>
          <p:nvPr/>
        </p:nvSpPr>
        <p:spPr>
          <a:xfrm>
            <a:off x="827584" y="2708920"/>
            <a:ext cx="7905214" cy="1569660"/>
          </a:xfrm>
          <a:prstGeom prst="rect">
            <a:avLst/>
          </a:prstGeom>
        </p:spPr>
        <p:txBody>
          <a:bodyPr wrap="square">
            <a:spAutoFit/>
          </a:bodyPr>
          <a:lstStyle/>
          <a:p>
            <a:r>
              <a:rPr lang="zh-CN" altLang="zh-CN" sz="2400" dirty="0"/>
              <a:t>（</a:t>
            </a:r>
            <a:r>
              <a:rPr lang="en-US" altLang="zh-CN" sz="2400" dirty="0"/>
              <a:t>1</a:t>
            </a:r>
            <a:r>
              <a:rPr lang="zh-CN" altLang="zh-CN" sz="2400" dirty="0"/>
              <a:t>）</a:t>
            </a:r>
            <a:r>
              <a:rPr lang="en-US" altLang="zh-CN" sz="2400" dirty="0"/>
              <a:t>ABC</a:t>
            </a:r>
            <a:r>
              <a:rPr lang="zh-CN" altLang="zh-CN" sz="2400" dirty="0"/>
              <a:t>分类控制</a:t>
            </a:r>
            <a:r>
              <a:rPr lang="zh-CN" altLang="zh-CN" sz="2400" dirty="0" smtClean="0"/>
              <a:t>法</a:t>
            </a:r>
            <a:endParaRPr lang="en-US" altLang="zh-CN" sz="2400" dirty="0" smtClean="0"/>
          </a:p>
          <a:p>
            <a:r>
              <a:rPr lang="zh-CN" altLang="zh-CN" sz="2400" dirty="0"/>
              <a:t>（</a:t>
            </a:r>
            <a:r>
              <a:rPr lang="en-US" altLang="zh-CN" sz="2400" dirty="0"/>
              <a:t>2</a:t>
            </a:r>
            <a:r>
              <a:rPr lang="zh-CN" altLang="zh-CN" sz="2400" dirty="0"/>
              <a:t>）定量订货法</a:t>
            </a:r>
          </a:p>
          <a:p>
            <a:r>
              <a:rPr lang="zh-CN" altLang="zh-CN" sz="2400" dirty="0"/>
              <a:t>（</a:t>
            </a:r>
            <a:r>
              <a:rPr lang="en-US" altLang="zh-CN" sz="2400" dirty="0"/>
              <a:t>3</a:t>
            </a:r>
            <a:r>
              <a:rPr lang="zh-CN" altLang="zh-CN" sz="2400" dirty="0"/>
              <a:t>）定期订货法</a:t>
            </a:r>
          </a:p>
          <a:p>
            <a:endParaRPr lang="zh-CN" altLang="zh-CN" sz="2400" dirty="0"/>
          </a:p>
        </p:txBody>
      </p:sp>
    </p:spTree>
    <p:extLst>
      <p:ext uri="{BB962C8B-B14F-4D97-AF65-F5344CB8AC3E}">
        <p14:creationId xmlns:p14="http://schemas.microsoft.com/office/powerpoint/2010/main" val="288640191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72816"/>
            <a:ext cx="8686800" cy="4234475"/>
          </a:xfrm>
        </p:spPr>
        <p:txBody>
          <a:bodyPr/>
          <a:lstStyle/>
          <a:p>
            <a:pPr lvl="0"/>
            <a:r>
              <a:rPr lang="zh-CN" altLang="en-US" dirty="0" smtClean="0"/>
              <a:t>●</a:t>
            </a:r>
            <a:r>
              <a:rPr lang="zh-CN" altLang="zh-CN" dirty="0"/>
              <a:t>系统了解供应链采购管理、库存管理。</a:t>
            </a:r>
          </a:p>
          <a:p>
            <a:pPr lvl="0"/>
            <a:r>
              <a:rPr lang="zh-CN" altLang="en-US" dirty="0"/>
              <a:t>●</a:t>
            </a:r>
            <a:r>
              <a:rPr lang="zh-CN" altLang="zh-CN" dirty="0" smtClean="0"/>
              <a:t>系统</a:t>
            </a:r>
            <a:r>
              <a:rPr lang="zh-CN" altLang="zh-CN" dirty="0"/>
              <a:t>了解供应链生产运作管理、物流管理。</a:t>
            </a:r>
          </a:p>
        </p:txBody>
      </p:sp>
      <p:sp>
        <p:nvSpPr>
          <p:cNvPr id="2" name="标题 1"/>
          <p:cNvSpPr>
            <a:spLocks noGrp="1"/>
          </p:cNvSpPr>
          <p:nvPr>
            <p:ph type="title"/>
          </p:nvPr>
        </p:nvSpPr>
        <p:spPr/>
        <p:txBody>
          <a:bodyPr/>
          <a:lstStyle/>
          <a:p>
            <a:pPr algn="l"/>
            <a:r>
              <a:rPr lang="zh-CN" altLang="en-US" dirty="0" smtClean="0">
                <a:effectLst/>
              </a:rPr>
              <a:t>学习目标：</a:t>
            </a:r>
            <a:endParaRPr lang="zh-CN" altLang="en-US" dirty="0">
              <a:effectLst/>
            </a:endParaRPr>
          </a:p>
        </p:txBody>
      </p:sp>
    </p:spTree>
    <p:extLst>
      <p:ext uri="{BB962C8B-B14F-4D97-AF65-F5344CB8AC3E}">
        <p14:creationId xmlns:p14="http://schemas.microsoft.com/office/powerpoint/2010/main" val="221882187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7861" y="856959"/>
            <a:ext cx="7288473" cy="584775"/>
          </a:xfrm>
          <a:prstGeom prst="rect">
            <a:avLst/>
          </a:prstGeom>
        </p:spPr>
        <p:txBody>
          <a:bodyPr wrap="square">
            <a:spAutoFit/>
          </a:bodyPr>
          <a:lstStyle/>
          <a:p>
            <a:r>
              <a:rPr lang="en-US" altLang="zh-CN" sz="3200" dirty="0" smtClean="0"/>
              <a:t>5.2.2</a:t>
            </a:r>
            <a:r>
              <a:rPr lang="zh-CN" altLang="zh-CN" sz="3200" dirty="0" smtClean="0"/>
              <a:t>供应</a:t>
            </a:r>
            <a:r>
              <a:rPr lang="zh-CN" altLang="zh-CN" sz="3200" dirty="0"/>
              <a:t>链库存管理的主要问题</a:t>
            </a:r>
          </a:p>
        </p:txBody>
      </p:sp>
      <p:sp>
        <p:nvSpPr>
          <p:cNvPr id="5" name="矩形 4"/>
          <p:cNvSpPr/>
          <p:nvPr/>
        </p:nvSpPr>
        <p:spPr>
          <a:xfrm>
            <a:off x="683568" y="2132856"/>
            <a:ext cx="8049230" cy="3046988"/>
          </a:xfrm>
          <a:prstGeom prst="rect">
            <a:avLst/>
          </a:prstGeom>
        </p:spPr>
        <p:txBody>
          <a:bodyPr wrap="square">
            <a:spAutoFit/>
          </a:bodyPr>
          <a:lstStyle/>
          <a:p>
            <a:r>
              <a:rPr lang="zh-CN" altLang="zh-CN" sz="2800" dirty="0" smtClean="0">
                <a:latin typeface="+mn-ea"/>
              </a:rPr>
              <a:t>目前</a:t>
            </a:r>
            <a:r>
              <a:rPr lang="zh-CN" altLang="zh-CN" sz="2800" dirty="0">
                <a:latin typeface="+mn-ea"/>
              </a:rPr>
              <a:t>供应链管理环境下的库存控制存在的主要问题有三大类</a:t>
            </a:r>
            <a:r>
              <a:rPr lang="zh-CN" altLang="zh-CN" sz="2800" dirty="0" smtClean="0">
                <a:latin typeface="+mn-ea"/>
              </a:rPr>
              <a:t>：</a:t>
            </a:r>
            <a:endParaRPr lang="en-US" altLang="zh-CN" sz="2800" dirty="0" smtClean="0">
              <a:latin typeface="+mn-ea"/>
            </a:endParaRPr>
          </a:p>
          <a:p>
            <a:endParaRPr lang="en-US" altLang="zh-CN" sz="2800" dirty="0" smtClean="0">
              <a:latin typeface="+mn-ea"/>
            </a:endParaRPr>
          </a:p>
          <a:p>
            <a:r>
              <a:rPr lang="zh-CN" altLang="zh-CN" sz="2800" dirty="0" smtClean="0">
                <a:latin typeface="+mn-ea"/>
              </a:rPr>
              <a:t>供应</a:t>
            </a:r>
            <a:r>
              <a:rPr lang="zh-CN" altLang="zh-CN" sz="2800" dirty="0">
                <a:latin typeface="+mn-ea"/>
              </a:rPr>
              <a:t>链的战略与规划问题</a:t>
            </a:r>
            <a:r>
              <a:rPr lang="zh-CN" altLang="zh-CN" sz="2800" dirty="0" smtClean="0">
                <a:latin typeface="+mn-ea"/>
              </a:rPr>
              <a:t>；</a:t>
            </a:r>
            <a:endParaRPr lang="en-US" altLang="zh-CN" sz="2800" dirty="0" smtClean="0">
              <a:latin typeface="+mn-ea"/>
            </a:endParaRPr>
          </a:p>
          <a:p>
            <a:r>
              <a:rPr lang="zh-CN" altLang="zh-CN" sz="2800" dirty="0" smtClean="0">
                <a:latin typeface="+mn-ea"/>
              </a:rPr>
              <a:t>供应</a:t>
            </a:r>
            <a:r>
              <a:rPr lang="zh-CN" altLang="zh-CN" sz="2800" dirty="0">
                <a:latin typeface="+mn-ea"/>
              </a:rPr>
              <a:t>链的运作问题</a:t>
            </a:r>
            <a:r>
              <a:rPr lang="zh-CN" altLang="zh-CN" sz="2800" dirty="0" smtClean="0">
                <a:latin typeface="+mn-ea"/>
              </a:rPr>
              <a:t>；</a:t>
            </a:r>
            <a:endParaRPr lang="en-US" altLang="zh-CN" sz="2800" dirty="0" smtClean="0">
              <a:latin typeface="+mn-ea"/>
            </a:endParaRPr>
          </a:p>
          <a:p>
            <a:r>
              <a:rPr lang="zh-CN" altLang="zh-CN" sz="2800" dirty="0" smtClean="0">
                <a:latin typeface="+mn-ea"/>
              </a:rPr>
              <a:t>供应</a:t>
            </a:r>
            <a:r>
              <a:rPr lang="zh-CN" altLang="zh-CN" sz="2800" dirty="0">
                <a:latin typeface="+mn-ea"/>
              </a:rPr>
              <a:t>链的信息管理问题。</a:t>
            </a:r>
          </a:p>
          <a:p>
            <a:endParaRPr lang="zh-CN" altLang="zh-CN" sz="2400" dirty="0"/>
          </a:p>
        </p:txBody>
      </p:sp>
    </p:spTree>
    <p:extLst>
      <p:ext uri="{BB962C8B-B14F-4D97-AF65-F5344CB8AC3E}">
        <p14:creationId xmlns:p14="http://schemas.microsoft.com/office/powerpoint/2010/main" val="369731184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9512" y="560963"/>
            <a:ext cx="8136904" cy="584775"/>
          </a:xfrm>
          <a:prstGeom prst="rect">
            <a:avLst/>
          </a:prstGeom>
        </p:spPr>
        <p:txBody>
          <a:bodyPr wrap="square">
            <a:spAutoFit/>
          </a:bodyPr>
          <a:lstStyle/>
          <a:p>
            <a:pPr lvl="2"/>
            <a:r>
              <a:rPr lang="en-US" altLang="zh-CN" sz="3200" dirty="0" smtClean="0">
                <a:latin typeface="+mn-ea"/>
              </a:rPr>
              <a:t>5.2.3</a:t>
            </a:r>
            <a:r>
              <a:rPr lang="zh-CN" altLang="zh-CN" sz="3200" dirty="0">
                <a:latin typeface="+mn-ea"/>
              </a:rPr>
              <a:t>供应链环境下的库存管理策略</a:t>
            </a:r>
          </a:p>
        </p:txBody>
      </p:sp>
      <p:sp>
        <p:nvSpPr>
          <p:cNvPr id="5" name="矩形 4"/>
          <p:cNvSpPr/>
          <p:nvPr/>
        </p:nvSpPr>
        <p:spPr>
          <a:xfrm>
            <a:off x="506587" y="1805945"/>
            <a:ext cx="8049230" cy="400110"/>
          </a:xfrm>
          <a:prstGeom prst="rect">
            <a:avLst/>
          </a:prstGeom>
        </p:spPr>
        <p:txBody>
          <a:bodyPr wrap="square">
            <a:spAutoFit/>
          </a:bodyPr>
          <a:lstStyle/>
          <a:p>
            <a:r>
              <a:rPr lang="zh-CN" altLang="zh-CN" sz="2000" dirty="0">
                <a:latin typeface="+mn-ea"/>
              </a:rPr>
              <a:t>（</a:t>
            </a:r>
            <a:r>
              <a:rPr lang="en-US" altLang="zh-CN" sz="2000" dirty="0">
                <a:latin typeface="+mn-ea"/>
              </a:rPr>
              <a:t>1</a:t>
            </a:r>
            <a:r>
              <a:rPr lang="zh-CN" altLang="zh-CN" sz="2000" dirty="0">
                <a:latin typeface="+mn-ea"/>
              </a:rPr>
              <a:t>）</a:t>
            </a:r>
            <a:r>
              <a:rPr lang="en-US" altLang="zh-CN" sz="2000" dirty="0">
                <a:latin typeface="+mn-ea"/>
              </a:rPr>
              <a:t>VMI</a:t>
            </a:r>
            <a:r>
              <a:rPr lang="zh-CN" altLang="zh-CN" sz="2000" dirty="0">
                <a:latin typeface="+mn-ea"/>
              </a:rPr>
              <a:t>的基本</a:t>
            </a:r>
            <a:r>
              <a:rPr lang="zh-CN" altLang="zh-CN" sz="2000" dirty="0" smtClean="0">
                <a:latin typeface="+mn-ea"/>
              </a:rPr>
              <a:t>思想</a:t>
            </a:r>
            <a:endParaRPr lang="zh-CN" altLang="zh-CN" sz="2000" dirty="0">
              <a:latin typeface="+mn-ea"/>
            </a:endParaRPr>
          </a:p>
        </p:txBody>
      </p:sp>
      <p:sp>
        <p:nvSpPr>
          <p:cNvPr id="2" name="矩形 1"/>
          <p:cNvSpPr/>
          <p:nvPr/>
        </p:nvSpPr>
        <p:spPr>
          <a:xfrm>
            <a:off x="971600" y="1201662"/>
            <a:ext cx="4493538" cy="523220"/>
          </a:xfrm>
          <a:prstGeom prst="rect">
            <a:avLst/>
          </a:prstGeom>
        </p:spPr>
        <p:txBody>
          <a:bodyPr wrap="none">
            <a:spAutoFit/>
          </a:bodyPr>
          <a:lstStyle/>
          <a:p>
            <a:r>
              <a:rPr lang="en-US" altLang="zh-CN" sz="2800" dirty="0">
                <a:latin typeface="+mn-ea"/>
              </a:rPr>
              <a:t>1</a:t>
            </a:r>
            <a:r>
              <a:rPr lang="zh-CN" altLang="zh-CN" sz="2800" dirty="0">
                <a:latin typeface="+mn-ea"/>
              </a:rPr>
              <a:t>）供应商管理库存（</a:t>
            </a:r>
            <a:r>
              <a:rPr lang="en-US" altLang="zh-CN" sz="2800" dirty="0">
                <a:latin typeface="+mn-ea"/>
              </a:rPr>
              <a:t>VMI</a:t>
            </a:r>
            <a:r>
              <a:rPr lang="zh-CN" altLang="zh-CN" sz="2800" dirty="0">
                <a:latin typeface="+mn-ea"/>
              </a:rPr>
              <a:t>）</a:t>
            </a:r>
          </a:p>
        </p:txBody>
      </p:sp>
      <p:sp>
        <p:nvSpPr>
          <p:cNvPr id="3" name="矩形 2"/>
          <p:cNvSpPr/>
          <p:nvPr/>
        </p:nvSpPr>
        <p:spPr>
          <a:xfrm>
            <a:off x="179513" y="2206055"/>
            <a:ext cx="8856984" cy="3477875"/>
          </a:xfrm>
          <a:prstGeom prst="rect">
            <a:avLst/>
          </a:prstGeom>
        </p:spPr>
        <p:txBody>
          <a:bodyPr wrap="square">
            <a:spAutoFit/>
          </a:bodyPr>
          <a:lstStyle/>
          <a:p>
            <a:r>
              <a:rPr lang="zh-CN" altLang="zh-CN" sz="2000" dirty="0"/>
              <a:t>关于</a:t>
            </a:r>
            <a:r>
              <a:rPr lang="en-US" altLang="zh-CN" sz="2000" dirty="0"/>
              <a:t> VMI </a:t>
            </a:r>
            <a:r>
              <a:rPr lang="zh-CN" altLang="zh-CN" sz="2000" dirty="0"/>
              <a:t>也有其他的不同定义，但归纳起来，该策略的关键措施主要体现在如下几个原则中：</a:t>
            </a:r>
          </a:p>
          <a:p>
            <a:r>
              <a:rPr lang="zh-CN" altLang="zh-CN" sz="2000" dirty="0"/>
              <a:t>①合作性原则：在实施该策略时，相互信任与信息透明是很重要的，供应商和用户（零售商）都要有较好的合作精神，才能够相互保持较好的合作。</a:t>
            </a:r>
          </a:p>
          <a:p>
            <a:r>
              <a:rPr lang="zh-CN" altLang="zh-CN" sz="2000" dirty="0"/>
              <a:t>②互惠原则：</a:t>
            </a:r>
            <a:r>
              <a:rPr lang="en-US" altLang="zh-CN" sz="2000" dirty="0"/>
              <a:t>VMI </a:t>
            </a:r>
            <a:r>
              <a:rPr lang="zh-CN" altLang="zh-CN" sz="2000" dirty="0"/>
              <a:t>不是关于成本如何分配或谁来支付的问题，而是关于减少成本的问题。通过该策略使双方的成本都获得减少。</a:t>
            </a:r>
          </a:p>
          <a:p>
            <a:r>
              <a:rPr lang="zh-CN" altLang="zh-CN" sz="2000" dirty="0"/>
              <a:t>③目标一致性原则：双方都明白各自的责任，观念上达成一致的目标。如库存放在哪里，什么时候支付，是否要管理费，要花费多少等问题都要回答，并且体现在框架协议中。</a:t>
            </a:r>
          </a:p>
          <a:p>
            <a:r>
              <a:rPr lang="zh-CN" altLang="zh-CN" sz="2000" dirty="0"/>
              <a:t>④连续改进原则：使供需双方能共享利益和消除浪费。</a:t>
            </a:r>
            <a:r>
              <a:rPr lang="en-US" altLang="zh-CN" sz="2000" dirty="0"/>
              <a:t>VMI </a:t>
            </a:r>
            <a:r>
              <a:rPr lang="zh-CN" altLang="zh-CN" sz="2000" dirty="0"/>
              <a:t>的主要思想是供应商在用户的允许下设立库存，确定库存水平和补给策略，拥有库存控制权。</a:t>
            </a:r>
          </a:p>
        </p:txBody>
      </p:sp>
    </p:spTree>
    <p:extLst>
      <p:ext uri="{BB962C8B-B14F-4D97-AF65-F5344CB8AC3E}">
        <p14:creationId xmlns:p14="http://schemas.microsoft.com/office/powerpoint/2010/main" val="301664837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9512" y="560963"/>
            <a:ext cx="8136904" cy="584775"/>
          </a:xfrm>
          <a:prstGeom prst="rect">
            <a:avLst/>
          </a:prstGeom>
        </p:spPr>
        <p:txBody>
          <a:bodyPr wrap="square">
            <a:spAutoFit/>
          </a:bodyPr>
          <a:lstStyle/>
          <a:p>
            <a:pPr lvl="2"/>
            <a:r>
              <a:rPr lang="en-US" altLang="zh-CN" sz="3200" dirty="0" smtClean="0">
                <a:latin typeface="+mn-ea"/>
              </a:rPr>
              <a:t>5.2.3</a:t>
            </a:r>
            <a:r>
              <a:rPr lang="zh-CN" altLang="zh-CN" sz="3200" dirty="0">
                <a:latin typeface="+mn-ea"/>
              </a:rPr>
              <a:t>供应链环境下的库存管理策略</a:t>
            </a:r>
          </a:p>
        </p:txBody>
      </p:sp>
      <p:sp>
        <p:nvSpPr>
          <p:cNvPr id="5" name="矩形 4"/>
          <p:cNvSpPr/>
          <p:nvPr/>
        </p:nvSpPr>
        <p:spPr>
          <a:xfrm>
            <a:off x="940330" y="2997904"/>
            <a:ext cx="8049230" cy="400110"/>
          </a:xfrm>
          <a:prstGeom prst="rect">
            <a:avLst/>
          </a:prstGeom>
        </p:spPr>
        <p:txBody>
          <a:bodyPr wrap="square">
            <a:spAutoFit/>
          </a:bodyPr>
          <a:lstStyle/>
          <a:p>
            <a:r>
              <a:rPr lang="zh-CN" altLang="zh-CN" sz="2000" dirty="0" smtClean="0">
                <a:latin typeface="+mn-ea"/>
              </a:rPr>
              <a:t>（</a:t>
            </a:r>
            <a:r>
              <a:rPr lang="en-US" altLang="zh-CN" sz="2000" dirty="0">
                <a:latin typeface="+mn-ea"/>
              </a:rPr>
              <a:t>2</a:t>
            </a:r>
            <a:r>
              <a:rPr lang="zh-CN" altLang="zh-CN" sz="2000" dirty="0" smtClean="0">
                <a:latin typeface="+mn-ea"/>
              </a:rPr>
              <a:t>）</a:t>
            </a:r>
            <a:r>
              <a:rPr lang="en-US" altLang="zh-CN" sz="2000" dirty="0">
                <a:latin typeface="+mn-ea"/>
              </a:rPr>
              <a:t>VMI</a:t>
            </a:r>
            <a:r>
              <a:rPr lang="zh-CN" altLang="zh-CN" sz="2000" dirty="0" smtClean="0">
                <a:latin typeface="+mn-ea"/>
              </a:rPr>
              <a:t>的</a:t>
            </a:r>
            <a:r>
              <a:rPr lang="zh-CN" altLang="en-US" sz="2000" dirty="0" smtClean="0">
                <a:latin typeface="+mn-ea"/>
              </a:rPr>
              <a:t>实施步骤</a:t>
            </a:r>
            <a:endParaRPr lang="zh-CN" altLang="zh-CN" sz="2000" dirty="0">
              <a:latin typeface="+mn-ea"/>
            </a:endParaRPr>
          </a:p>
        </p:txBody>
      </p:sp>
      <p:sp>
        <p:nvSpPr>
          <p:cNvPr id="2" name="矩形 1"/>
          <p:cNvSpPr/>
          <p:nvPr/>
        </p:nvSpPr>
        <p:spPr>
          <a:xfrm>
            <a:off x="971600" y="1694706"/>
            <a:ext cx="4493538" cy="523220"/>
          </a:xfrm>
          <a:prstGeom prst="rect">
            <a:avLst/>
          </a:prstGeom>
        </p:spPr>
        <p:txBody>
          <a:bodyPr wrap="none">
            <a:spAutoFit/>
          </a:bodyPr>
          <a:lstStyle/>
          <a:p>
            <a:r>
              <a:rPr lang="en-US" altLang="zh-CN" sz="2800" dirty="0">
                <a:latin typeface="+mn-ea"/>
              </a:rPr>
              <a:t>1</a:t>
            </a:r>
            <a:r>
              <a:rPr lang="zh-CN" altLang="zh-CN" sz="2800" dirty="0">
                <a:latin typeface="+mn-ea"/>
              </a:rPr>
              <a:t>）供应商管理库存（</a:t>
            </a:r>
            <a:r>
              <a:rPr lang="en-US" altLang="zh-CN" sz="2800" dirty="0">
                <a:latin typeface="+mn-ea"/>
              </a:rPr>
              <a:t>VMI</a:t>
            </a:r>
            <a:r>
              <a:rPr lang="zh-CN" altLang="zh-CN" sz="2800" dirty="0">
                <a:latin typeface="+mn-ea"/>
              </a:rPr>
              <a:t>）</a:t>
            </a:r>
          </a:p>
        </p:txBody>
      </p:sp>
    </p:spTree>
    <p:extLst>
      <p:ext uri="{BB962C8B-B14F-4D97-AF65-F5344CB8AC3E}">
        <p14:creationId xmlns:p14="http://schemas.microsoft.com/office/powerpoint/2010/main" val="123763494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4340" y="30021"/>
            <a:ext cx="8136904" cy="584775"/>
          </a:xfrm>
          <a:prstGeom prst="rect">
            <a:avLst/>
          </a:prstGeom>
        </p:spPr>
        <p:txBody>
          <a:bodyPr wrap="square">
            <a:spAutoFit/>
          </a:bodyPr>
          <a:lstStyle/>
          <a:p>
            <a:pPr lvl="2"/>
            <a:r>
              <a:rPr lang="en-US" altLang="zh-CN" sz="3200" dirty="0" smtClean="0">
                <a:latin typeface="+mn-ea"/>
              </a:rPr>
              <a:t>5.2.3</a:t>
            </a:r>
            <a:r>
              <a:rPr lang="zh-CN" altLang="zh-CN" sz="3200" dirty="0">
                <a:latin typeface="+mn-ea"/>
              </a:rPr>
              <a:t>供应链环境下的库存管理策略</a:t>
            </a:r>
          </a:p>
        </p:txBody>
      </p:sp>
      <p:sp>
        <p:nvSpPr>
          <p:cNvPr id="5" name="矩形 4"/>
          <p:cNvSpPr/>
          <p:nvPr/>
        </p:nvSpPr>
        <p:spPr>
          <a:xfrm>
            <a:off x="0" y="1177849"/>
            <a:ext cx="9144000" cy="5016758"/>
          </a:xfrm>
          <a:prstGeom prst="rect">
            <a:avLst/>
          </a:prstGeom>
        </p:spPr>
        <p:txBody>
          <a:bodyPr wrap="square">
            <a:spAutoFit/>
          </a:bodyPr>
          <a:lstStyle/>
          <a:p>
            <a:r>
              <a:rPr lang="zh-CN" altLang="zh-CN" sz="2000" dirty="0" smtClean="0">
                <a:latin typeface="+mn-ea"/>
              </a:rPr>
              <a:t>（</a:t>
            </a:r>
            <a:r>
              <a:rPr lang="en-US" altLang="zh-CN" sz="2000" dirty="0">
                <a:latin typeface="+mn-ea"/>
              </a:rPr>
              <a:t>1</a:t>
            </a:r>
            <a:r>
              <a:rPr lang="zh-CN" altLang="zh-CN" sz="2000" dirty="0" smtClean="0">
                <a:latin typeface="+mn-ea"/>
              </a:rPr>
              <a:t>）</a:t>
            </a:r>
            <a:r>
              <a:rPr lang="en-US" altLang="zh-CN" sz="2000" dirty="0">
                <a:latin typeface="+mn-ea"/>
              </a:rPr>
              <a:t>J</a:t>
            </a:r>
            <a:r>
              <a:rPr lang="en-US" altLang="zh-CN" sz="2000" dirty="0" smtClean="0">
                <a:latin typeface="+mn-ea"/>
              </a:rPr>
              <a:t>MI</a:t>
            </a:r>
            <a:r>
              <a:rPr lang="zh-CN" altLang="zh-CN" sz="2000" dirty="0" smtClean="0">
                <a:latin typeface="+mn-ea"/>
              </a:rPr>
              <a:t>的</a:t>
            </a:r>
            <a:r>
              <a:rPr lang="zh-CN" altLang="en-US" sz="2000" dirty="0" smtClean="0">
                <a:latin typeface="+mn-ea"/>
              </a:rPr>
              <a:t>基本思想</a:t>
            </a:r>
            <a:endParaRPr lang="en-US" altLang="zh-CN" sz="2000" dirty="0" smtClean="0">
              <a:latin typeface="+mn-ea"/>
            </a:endParaRPr>
          </a:p>
          <a:p>
            <a:endParaRPr lang="en-US" altLang="zh-CN" sz="2000" dirty="0">
              <a:latin typeface="+mn-ea"/>
            </a:endParaRPr>
          </a:p>
          <a:p>
            <a:r>
              <a:rPr lang="en-US" altLang="zh-CN" sz="2000" dirty="0"/>
              <a:t>VMI </a:t>
            </a:r>
            <a:r>
              <a:rPr lang="zh-CN" altLang="zh-CN" sz="2000" dirty="0"/>
              <a:t>是一种供应链集成化运作的决策代理模式，它把用户的库存决策权代理给供应商，由供应商代替分销商或批发商行使库存决策的权力。联合库存管理（</a:t>
            </a:r>
            <a:r>
              <a:rPr lang="en-US" altLang="zh-CN" sz="2000" dirty="0"/>
              <a:t>Jointly Managed </a:t>
            </a:r>
            <a:r>
              <a:rPr lang="en-US" altLang="zh-CN" sz="2000" dirty="0" err="1"/>
              <a:t>Inventory,JMI</a:t>
            </a:r>
            <a:r>
              <a:rPr lang="zh-CN" altLang="zh-CN" sz="2000" dirty="0"/>
              <a:t>）则是一种风险分担的库存管理模式。</a:t>
            </a:r>
          </a:p>
          <a:p>
            <a:endParaRPr lang="en-US" altLang="zh-CN" sz="2000" dirty="0" smtClean="0">
              <a:latin typeface="+mn-ea"/>
            </a:endParaRPr>
          </a:p>
          <a:p>
            <a:r>
              <a:rPr lang="zh-CN" altLang="zh-CN" sz="2000" dirty="0"/>
              <a:t>联合库存管理的思想可以从分销中心的联合库存功能谈起。地区分销中心体现了一种简单的联合库存管理思想。传统的分销模式是分销商根据市场需求直接向工厂订货，比如汽车分销商（或批发商），根据用户对车型、款式、颜色、价格等的不同需求，向汽车制造厂订的货，需要经过一段较长时间才能达到，因为顾客不想等待这么久的时间，因此各个经销商不得不进行库存备货，这样大量的库存使经销商难以承受，以至于破产。</a:t>
            </a:r>
          </a:p>
          <a:p>
            <a:r>
              <a:rPr lang="zh-CN" altLang="zh-CN" sz="2000" dirty="0"/>
              <a:t>分销中心就起到了联合库存管理的功能，分销中心既是一个商品的联合库存中心，同时也是需求信息的交流与传递枢纽。从分销中心的功能我们得到启发，我们对现有的供应链库存管理模式进行了新的拓展和重构，提出了联合库存管理新模式——基于协调中心的联合库存管理系统</a:t>
            </a:r>
            <a:r>
              <a:rPr lang="zh-CN" altLang="zh-CN" sz="2000" dirty="0" smtClean="0"/>
              <a:t>。</a:t>
            </a:r>
            <a:endParaRPr lang="zh-CN" altLang="zh-CN" sz="2000" dirty="0"/>
          </a:p>
        </p:txBody>
      </p:sp>
      <p:sp>
        <p:nvSpPr>
          <p:cNvPr id="2" name="矩形 1"/>
          <p:cNvSpPr/>
          <p:nvPr/>
        </p:nvSpPr>
        <p:spPr>
          <a:xfrm>
            <a:off x="154340" y="654629"/>
            <a:ext cx="4169731" cy="523220"/>
          </a:xfrm>
          <a:prstGeom prst="rect">
            <a:avLst/>
          </a:prstGeom>
        </p:spPr>
        <p:txBody>
          <a:bodyPr wrap="none">
            <a:spAutoFit/>
          </a:bodyPr>
          <a:lstStyle/>
          <a:p>
            <a:r>
              <a:rPr lang="en-US" altLang="zh-CN" sz="2800" dirty="0" smtClean="0"/>
              <a:t>2</a:t>
            </a:r>
            <a:r>
              <a:rPr lang="zh-CN" altLang="zh-CN" sz="2800" dirty="0"/>
              <a:t>）联合库存管理（</a:t>
            </a:r>
            <a:r>
              <a:rPr lang="en-US" altLang="zh-CN" sz="2800" dirty="0"/>
              <a:t>JMI</a:t>
            </a:r>
            <a:r>
              <a:rPr lang="zh-CN" altLang="zh-CN" sz="2800" dirty="0" smtClean="0"/>
              <a:t>）</a:t>
            </a:r>
            <a:endParaRPr lang="zh-CN" altLang="zh-CN" sz="2800" dirty="0"/>
          </a:p>
        </p:txBody>
      </p:sp>
    </p:spTree>
    <p:extLst>
      <p:ext uri="{BB962C8B-B14F-4D97-AF65-F5344CB8AC3E}">
        <p14:creationId xmlns:p14="http://schemas.microsoft.com/office/powerpoint/2010/main" val="43716246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9512" y="560963"/>
            <a:ext cx="8136904" cy="584775"/>
          </a:xfrm>
          <a:prstGeom prst="rect">
            <a:avLst/>
          </a:prstGeom>
        </p:spPr>
        <p:txBody>
          <a:bodyPr wrap="square">
            <a:spAutoFit/>
          </a:bodyPr>
          <a:lstStyle/>
          <a:p>
            <a:pPr lvl="2"/>
            <a:r>
              <a:rPr lang="en-US" altLang="zh-CN" sz="3200" dirty="0" smtClean="0">
                <a:latin typeface="+mn-ea"/>
              </a:rPr>
              <a:t>5.2.3</a:t>
            </a:r>
            <a:r>
              <a:rPr lang="zh-CN" altLang="zh-CN" sz="3200" dirty="0">
                <a:latin typeface="+mn-ea"/>
              </a:rPr>
              <a:t>供应链环境下的库存管理策略</a:t>
            </a:r>
          </a:p>
        </p:txBody>
      </p:sp>
      <p:sp>
        <p:nvSpPr>
          <p:cNvPr id="5" name="矩形 4"/>
          <p:cNvSpPr/>
          <p:nvPr/>
        </p:nvSpPr>
        <p:spPr>
          <a:xfrm>
            <a:off x="467544" y="2648814"/>
            <a:ext cx="8522016" cy="2985433"/>
          </a:xfrm>
          <a:prstGeom prst="rect">
            <a:avLst/>
          </a:prstGeom>
        </p:spPr>
        <p:txBody>
          <a:bodyPr wrap="square">
            <a:spAutoFit/>
          </a:bodyPr>
          <a:lstStyle/>
          <a:p>
            <a:r>
              <a:rPr lang="zh-CN" altLang="zh-CN" sz="2800" dirty="0" smtClean="0">
                <a:latin typeface="+mn-ea"/>
              </a:rPr>
              <a:t>（</a:t>
            </a:r>
            <a:r>
              <a:rPr lang="en-US" altLang="zh-CN" sz="2800" dirty="0">
                <a:latin typeface="+mn-ea"/>
              </a:rPr>
              <a:t>2</a:t>
            </a:r>
            <a:r>
              <a:rPr lang="zh-CN" altLang="zh-CN" sz="2800" dirty="0">
                <a:latin typeface="+mn-ea"/>
              </a:rPr>
              <a:t>）联合库存管理的实施</a:t>
            </a:r>
            <a:r>
              <a:rPr lang="zh-CN" altLang="zh-CN" sz="2800" dirty="0" smtClean="0">
                <a:latin typeface="+mn-ea"/>
              </a:rPr>
              <a:t>策略</a:t>
            </a:r>
            <a:endParaRPr lang="en-US" altLang="zh-CN" sz="2800" dirty="0" smtClean="0">
              <a:latin typeface="+mn-ea"/>
            </a:endParaRPr>
          </a:p>
          <a:p>
            <a:endParaRPr lang="zh-CN" altLang="zh-CN" sz="2800" dirty="0">
              <a:latin typeface="+mn-ea"/>
            </a:endParaRPr>
          </a:p>
          <a:p>
            <a:r>
              <a:rPr lang="zh-CN" altLang="zh-CN" sz="2800" dirty="0">
                <a:latin typeface="+mn-ea"/>
              </a:rPr>
              <a:t>① 建立供需协调管理机制</a:t>
            </a:r>
          </a:p>
          <a:p>
            <a:r>
              <a:rPr lang="zh-CN" altLang="zh-CN" sz="2800" dirty="0">
                <a:latin typeface="+mn-ea"/>
              </a:rPr>
              <a:t>②发挥两种资源计划系统的作用</a:t>
            </a:r>
          </a:p>
          <a:p>
            <a:r>
              <a:rPr lang="zh-CN" altLang="zh-CN" sz="2800" dirty="0">
                <a:latin typeface="+mn-ea"/>
              </a:rPr>
              <a:t>③建立快速响应系统</a:t>
            </a:r>
          </a:p>
          <a:p>
            <a:r>
              <a:rPr lang="zh-CN" altLang="zh-CN" sz="2800" dirty="0">
                <a:latin typeface="+mn-ea"/>
              </a:rPr>
              <a:t>④发挥第三方物流系统的作用</a:t>
            </a:r>
          </a:p>
          <a:p>
            <a:endParaRPr lang="zh-CN" altLang="zh-CN" sz="2000" dirty="0">
              <a:latin typeface="+mn-ea"/>
            </a:endParaRPr>
          </a:p>
        </p:txBody>
      </p:sp>
      <p:sp>
        <p:nvSpPr>
          <p:cNvPr id="2" name="矩形 1"/>
          <p:cNvSpPr/>
          <p:nvPr/>
        </p:nvSpPr>
        <p:spPr>
          <a:xfrm>
            <a:off x="971600" y="1694706"/>
            <a:ext cx="4169731" cy="954107"/>
          </a:xfrm>
          <a:prstGeom prst="rect">
            <a:avLst/>
          </a:prstGeom>
        </p:spPr>
        <p:txBody>
          <a:bodyPr wrap="none">
            <a:spAutoFit/>
          </a:bodyPr>
          <a:lstStyle/>
          <a:p>
            <a:r>
              <a:rPr lang="en-US" altLang="zh-CN" sz="2800" dirty="0" smtClean="0"/>
              <a:t>2</a:t>
            </a:r>
            <a:r>
              <a:rPr lang="zh-CN" altLang="zh-CN" sz="2800" dirty="0"/>
              <a:t>）联合库存管理（</a:t>
            </a:r>
            <a:r>
              <a:rPr lang="en-US" altLang="zh-CN" sz="2800" dirty="0"/>
              <a:t>JMI</a:t>
            </a:r>
            <a:r>
              <a:rPr lang="zh-CN" altLang="zh-CN" sz="2800" dirty="0"/>
              <a:t>）</a:t>
            </a:r>
          </a:p>
          <a:p>
            <a:endParaRPr lang="zh-CN" altLang="zh-CN" sz="2800" dirty="0">
              <a:latin typeface="+mn-ea"/>
            </a:endParaRPr>
          </a:p>
        </p:txBody>
      </p:sp>
    </p:spTree>
    <p:extLst>
      <p:ext uri="{BB962C8B-B14F-4D97-AF65-F5344CB8AC3E}">
        <p14:creationId xmlns:p14="http://schemas.microsoft.com/office/powerpoint/2010/main" val="130109305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60962"/>
            <a:ext cx="8136904" cy="584775"/>
          </a:xfrm>
          <a:prstGeom prst="rect">
            <a:avLst/>
          </a:prstGeom>
        </p:spPr>
        <p:txBody>
          <a:bodyPr wrap="square">
            <a:spAutoFit/>
          </a:bodyPr>
          <a:lstStyle/>
          <a:p>
            <a:pPr lvl="2"/>
            <a:r>
              <a:rPr lang="en-US" altLang="zh-CN" sz="3200" dirty="0" smtClean="0">
                <a:latin typeface="+mn-ea"/>
              </a:rPr>
              <a:t>5.2.3</a:t>
            </a:r>
            <a:r>
              <a:rPr lang="zh-CN" altLang="zh-CN" sz="3200" dirty="0">
                <a:latin typeface="+mn-ea"/>
              </a:rPr>
              <a:t>供应链环境下的库存管理策略</a:t>
            </a:r>
          </a:p>
        </p:txBody>
      </p:sp>
      <p:sp>
        <p:nvSpPr>
          <p:cNvPr id="5" name="矩形 4"/>
          <p:cNvSpPr/>
          <p:nvPr/>
        </p:nvSpPr>
        <p:spPr>
          <a:xfrm>
            <a:off x="467544" y="2241527"/>
            <a:ext cx="7632848" cy="954107"/>
          </a:xfrm>
          <a:prstGeom prst="rect">
            <a:avLst/>
          </a:prstGeom>
        </p:spPr>
        <p:txBody>
          <a:bodyPr wrap="square">
            <a:spAutoFit/>
          </a:bodyPr>
          <a:lstStyle/>
          <a:p>
            <a:r>
              <a:rPr lang="zh-CN" altLang="zh-CN" sz="2800" dirty="0"/>
              <a:t>（</a:t>
            </a:r>
            <a:r>
              <a:rPr lang="en-US" altLang="zh-CN" sz="2800" dirty="0"/>
              <a:t>1</a:t>
            </a:r>
            <a:r>
              <a:rPr lang="zh-CN" altLang="zh-CN" sz="2800" dirty="0"/>
              <a:t>）非中心化库存控制</a:t>
            </a:r>
            <a:r>
              <a:rPr lang="zh-CN" altLang="zh-CN" sz="2800" dirty="0" smtClean="0"/>
              <a:t>策略</a:t>
            </a:r>
            <a:endParaRPr lang="en-US" altLang="zh-CN" sz="2800" dirty="0" smtClean="0"/>
          </a:p>
          <a:p>
            <a:r>
              <a:rPr lang="zh-CN" altLang="zh-CN" sz="2800" dirty="0"/>
              <a:t>（</a:t>
            </a:r>
            <a:r>
              <a:rPr lang="en-US" altLang="zh-CN" sz="2800" dirty="0"/>
              <a:t>2</a:t>
            </a:r>
            <a:r>
              <a:rPr lang="zh-CN" altLang="zh-CN" sz="2800" dirty="0"/>
              <a:t>）中心化库存控制</a:t>
            </a:r>
            <a:r>
              <a:rPr lang="zh-CN" altLang="zh-CN" sz="2800" dirty="0" smtClean="0"/>
              <a:t>策略</a:t>
            </a:r>
            <a:endParaRPr lang="zh-CN" altLang="zh-CN" sz="2800" dirty="0"/>
          </a:p>
        </p:txBody>
      </p:sp>
      <p:sp>
        <p:nvSpPr>
          <p:cNvPr id="2" name="矩形 1"/>
          <p:cNvSpPr/>
          <p:nvPr/>
        </p:nvSpPr>
        <p:spPr>
          <a:xfrm>
            <a:off x="755576" y="1722844"/>
            <a:ext cx="4003019" cy="523220"/>
          </a:xfrm>
          <a:prstGeom prst="rect">
            <a:avLst/>
          </a:prstGeom>
        </p:spPr>
        <p:txBody>
          <a:bodyPr wrap="none">
            <a:spAutoFit/>
          </a:bodyPr>
          <a:lstStyle/>
          <a:p>
            <a:r>
              <a:rPr lang="en-US" altLang="zh-CN" sz="2800" dirty="0" smtClean="0">
                <a:latin typeface="+mn-ea"/>
              </a:rPr>
              <a:t>3</a:t>
            </a:r>
            <a:r>
              <a:rPr lang="zh-CN" altLang="zh-CN" sz="2800" dirty="0">
                <a:latin typeface="+mn-ea"/>
              </a:rPr>
              <a:t>）</a:t>
            </a:r>
            <a:r>
              <a:rPr lang="zh-CN" altLang="zh-CN" sz="2800" dirty="0"/>
              <a:t>多级库存优化与</a:t>
            </a:r>
            <a:r>
              <a:rPr lang="zh-CN" altLang="zh-CN" sz="2800" dirty="0" smtClean="0"/>
              <a:t>控制</a:t>
            </a:r>
            <a:endParaRPr lang="zh-CN" altLang="zh-CN" sz="2800" dirty="0"/>
          </a:p>
        </p:txBody>
      </p:sp>
      <p:sp>
        <p:nvSpPr>
          <p:cNvPr id="3" name="矩形 2"/>
          <p:cNvSpPr/>
          <p:nvPr/>
        </p:nvSpPr>
        <p:spPr>
          <a:xfrm>
            <a:off x="440618" y="4004447"/>
            <a:ext cx="5032147" cy="523220"/>
          </a:xfrm>
          <a:prstGeom prst="rect">
            <a:avLst/>
          </a:prstGeom>
        </p:spPr>
        <p:txBody>
          <a:bodyPr wrap="none">
            <a:spAutoFit/>
          </a:bodyPr>
          <a:lstStyle/>
          <a:p>
            <a:r>
              <a:rPr lang="en-US" altLang="zh-CN" sz="2800" dirty="0">
                <a:latin typeface="+mn-ea"/>
              </a:rPr>
              <a:t>4</a:t>
            </a:r>
            <a:r>
              <a:rPr lang="zh-CN" altLang="zh-CN" sz="2800" dirty="0">
                <a:latin typeface="+mn-ea"/>
              </a:rPr>
              <a:t>）从工作流管理进行库存控制</a:t>
            </a:r>
          </a:p>
        </p:txBody>
      </p:sp>
    </p:spTree>
    <p:extLst>
      <p:ext uri="{BB962C8B-B14F-4D97-AF65-F5344CB8AC3E}">
        <p14:creationId xmlns:p14="http://schemas.microsoft.com/office/powerpoint/2010/main" val="245037291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8136904" cy="707886"/>
          </a:xfrm>
          <a:prstGeom prst="rect">
            <a:avLst/>
          </a:prstGeom>
        </p:spPr>
        <p:txBody>
          <a:bodyPr wrap="square">
            <a:spAutoFit/>
          </a:bodyPr>
          <a:lstStyle/>
          <a:p>
            <a:r>
              <a:rPr lang="zh-CN" altLang="en-US" sz="4000" dirty="0">
                <a:latin typeface="+mj-ea"/>
                <a:ea typeface="+mj-ea"/>
              </a:rPr>
              <a:t>项目</a:t>
            </a:r>
            <a:r>
              <a:rPr lang="en-US" altLang="zh-CN" sz="4000" dirty="0" smtClean="0">
                <a:latin typeface="+mj-ea"/>
                <a:ea typeface="+mj-ea"/>
              </a:rPr>
              <a:t>3  </a:t>
            </a:r>
            <a:r>
              <a:rPr lang="zh-CN" altLang="zh-CN" sz="4000" dirty="0">
                <a:latin typeface="+mj-ea"/>
                <a:ea typeface="+mj-ea"/>
              </a:rPr>
              <a:t>供应链生产运作管理</a:t>
            </a:r>
          </a:p>
        </p:txBody>
      </p:sp>
      <p:sp>
        <p:nvSpPr>
          <p:cNvPr id="4" name="矩形 3"/>
          <p:cNvSpPr/>
          <p:nvPr/>
        </p:nvSpPr>
        <p:spPr>
          <a:xfrm>
            <a:off x="0" y="1016204"/>
            <a:ext cx="4049507" cy="523220"/>
          </a:xfrm>
          <a:prstGeom prst="rect">
            <a:avLst/>
          </a:prstGeom>
        </p:spPr>
        <p:txBody>
          <a:bodyPr wrap="none">
            <a:spAutoFit/>
          </a:bodyPr>
          <a:lstStyle/>
          <a:p>
            <a:r>
              <a:rPr lang="en-US" altLang="zh-CN" b="1" dirty="0"/>
              <a:t> </a:t>
            </a:r>
            <a:r>
              <a:rPr lang="en-US" altLang="zh-CN" sz="2800" dirty="0">
                <a:latin typeface="+mn-ea"/>
              </a:rPr>
              <a:t>5.3.1</a:t>
            </a:r>
            <a:r>
              <a:rPr lang="zh-CN" altLang="zh-CN" sz="2800" dirty="0">
                <a:latin typeface="+mn-ea"/>
              </a:rPr>
              <a:t>生产运作管理概述</a:t>
            </a:r>
          </a:p>
        </p:txBody>
      </p:sp>
      <p:sp>
        <p:nvSpPr>
          <p:cNvPr id="7" name="矩形 6"/>
          <p:cNvSpPr/>
          <p:nvPr/>
        </p:nvSpPr>
        <p:spPr>
          <a:xfrm>
            <a:off x="107504" y="1844824"/>
            <a:ext cx="8889072" cy="3477875"/>
          </a:xfrm>
          <a:prstGeom prst="rect">
            <a:avLst/>
          </a:prstGeom>
        </p:spPr>
        <p:txBody>
          <a:bodyPr wrap="square">
            <a:spAutoFit/>
          </a:bodyPr>
          <a:lstStyle/>
          <a:p>
            <a:r>
              <a:rPr lang="en-US" altLang="zh-CN" sz="2400" dirty="0">
                <a:latin typeface="+mn-ea"/>
              </a:rPr>
              <a:t>1</a:t>
            </a:r>
            <a:r>
              <a:rPr lang="zh-CN" altLang="zh-CN" sz="2400" dirty="0">
                <a:latin typeface="+mn-ea"/>
              </a:rPr>
              <a:t>）生产运作的概念</a:t>
            </a:r>
          </a:p>
          <a:p>
            <a:r>
              <a:rPr lang="zh-CN" altLang="zh-CN" sz="2400" dirty="0">
                <a:latin typeface="+mn-ea"/>
              </a:rPr>
              <a:t>生产运作就是将输入（</a:t>
            </a:r>
            <a:r>
              <a:rPr lang="en-US" altLang="zh-CN" sz="2400" dirty="0" err="1">
                <a:latin typeface="+mn-ea"/>
                <a:hlinkClick r:id="rId2"/>
              </a:rPr>
              <a:t>生产要素</a:t>
            </a:r>
            <a:r>
              <a:rPr lang="zh-CN" altLang="zh-CN" sz="2400" dirty="0">
                <a:latin typeface="+mn-ea"/>
              </a:rPr>
              <a:t>）转化为输出（产品或服务）的过程，也即创造产品和提供服务的过程。</a:t>
            </a:r>
          </a:p>
          <a:p>
            <a:r>
              <a:rPr lang="zh-CN" altLang="zh-CN" sz="2400" dirty="0">
                <a:latin typeface="+mn-ea"/>
              </a:rPr>
              <a:t>（</a:t>
            </a:r>
            <a:r>
              <a:rPr lang="en-US" altLang="zh-CN" sz="2400" dirty="0">
                <a:latin typeface="+mn-ea"/>
              </a:rPr>
              <a:t>1</a:t>
            </a:r>
            <a:r>
              <a:rPr lang="zh-CN" altLang="zh-CN" sz="2400" dirty="0">
                <a:latin typeface="+mn-ea"/>
              </a:rPr>
              <a:t>）生产运作管理</a:t>
            </a:r>
          </a:p>
          <a:p>
            <a:r>
              <a:rPr lang="zh-CN" altLang="zh-CN" sz="2400" dirty="0">
                <a:latin typeface="+mn-ea"/>
              </a:rPr>
              <a:t>是对</a:t>
            </a:r>
            <a:r>
              <a:rPr lang="en-US" altLang="zh-CN" sz="2400" dirty="0" err="1">
                <a:latin typeface="+mn-ea"/>
                <a:hlinkClick r:id="rId3"/>
              </a:rPr>
              <a:t>生产运作系统</a:t>
            </a:r>
            <a:r>
              <a:rPr lang="zh-CN" altLang="zh-CN" sz="2400" dirty="0">
                <a:latin typeface="+mn-ea"/>
              </a:rPr>
              <a:t>的设计，运行与维护过程的管理，它包括对生产运作活动进行计划，组织和控制。传统生产管理主要是以工业企业，特别是制造业为研究对象，其注目点主要是一个生产系统内部的计划和控制，一般称为狭义的生产管理学，其内容主要是关于生产的</a:t>
            </a:r>
            <a:r>
              <a:rPr lang="en-US" altLang="zh-CN" sz="2400" dirty="0" err="1">
                <a:latin typeface="+mn-ea"/>
                <a:hlinkClick r:id="rId4"/>
              </a:rPr>
              <a:t>日程管理</a:t>
            </a:r>
            <a:r>
              <a:rPr lang="zh-CN" altLang="zh-CN" sz="2400" dirty="0">
                <a:latin typeface="+mn-ea"/>
              </a:rPr>
              <a:t>和</a:t>
            </a:r>
            <a:r>
              <a:rPr lang="en-US" altLang="zh-CN" sz="2400" dirty="0" err="1">
                <a:latin typeface="+mn-ea"/>
                <a:hlinkClick r:id="rId5"/>
              </a:rPr>
              <a:t>在制品</a:t>
            </a:r>
            <a:r>
              <a:rPr lang="zh-CN" altLang="zh-CN" sz="2400" dirty="0">
                <a:latin typeface="+mn-ea"/>
              </a:rPr>
              <a:t>管理</a:t>
            </a:r>
            <a:r>
              <a:rPr lang="zh-CN" altLang="zh-CN" sz="2800" dirty="0">
                <a:latin typeface="+mn-ea"/>
              </a:rPr>
              <a:t>。</a:t>
            </a:r>
          </a:p>
        </p:txBody>
      </p:sp>
    </p:spTree>
    <p:extLst>
      <p:ext uri="{BB962C8B-B14F-4D97-AF65-F5344CB8AC3E}">
        <p14:creationId xmlns:p14="http://schemas.microsoft.com/office/powerpoint/2010/main" val="184423053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3946" y="604586"/>
            <a:ext cx="8136904" cy="707886"/>
          </a:xfrm>
          <a:prstGeom prst="rect">
            <a:avLst/>
          </a:prstGeom>
        </p:spPr>
        <p:txBody>
          <a:bodyPr wrap="square">
            <a:spAutoFit/>
          </a:bodyPr>
          <a:lstStyle/>
          <a:p>
            <a:r>
              <a:rPr lang="zh-CN" altLang="en-US" sz="4000" dirty="0">
                <a:latin typeface="+mj-ea"/>
                <a:ea typeface="+mj-ea"/>
              </a:rPr>
              <a:t>项目</a:t>
            </a:r>
            <a:r>
              <a:rPr lang="en-US" altLang="zh-CN" sz="4000" dirty="0" smtClean="0">
                <a:latin typeface="+mj-ea"/>
                <a:ea typeface="+mj-ea"/>
              </a:rPr>
              <a:t>3  </a:t>
            </a:r>
            <a:r>
              <a:rPr lang="zh-CN" altLang="zh-CN" sz="4000" dirty="0">
                <a:latin typeface="+mj-ea"/>
                <a:ea typeface="+mj-ea"/>
              </a:rPr>
              <a:t>供应链生产运作管理</a:t>
            </a:r>
          </a:p>
        </p:txBody>
      </p:sp>
      <p:sp>
        <p:nvSpPr>
          <p:cNvPr id="4" name="矩形 3"/>
          <p:cNvSpPr/>
          <p:nvPr/>
        </p:nvSpPr>
        <p:spPr>
          <a:xfrm>
            <a:off x="110055" y="1844824"/>
            <a:ext cx="3490058" cy="523220"/>
          </a:xfrm>
          <a:prstGeom prst="rect">
            <a:avLst/>
          </a:prstGeom>
        </p:spPr>
        <p:txBody>
          <a:bodyPr wrap="none">
            <a:spAutoFit/>
          </a:bodyPr>
          <a:lstStyle/>
          <a:p>
            <a:r>
              <a:rPr lang="en-US" altLang="zh-CN" b="1" dirty="0"/>
              <a:t> </a:t>
            </a:r>
            <a:r>
              <a:rPr lang="en-US" altLang="zh-CN" sz="2800" dirty="0" smtClean="0">
                <a:latin typeface="+mn-ea"/>
              </a:rPr>
              <a:t>5.3.2 </a:t>
            </a:r>
            <a:r>
              <a:rPr lang="zh-CN" altLang="zh-CN" sz="2800" dirty="0" smtClean="0">
                <a:latin typeface="+mn-ea"/>
              </a:rPr>
              <a:t>生产运作</a:t>
            </a:r>
            <a:r>
              <a:rPr lang="zh-CN" altLang="en-US" sz="2800" dirty="0" smtClean="0">
                <a:latin typeface="+mn-ea"/>
              </a:rPr>
              <a:t>选址</a:t>
            </a:r>
            <a:endParaRPr lang="zh-CN" altLang="zh-CN" sz="2800" dirty="0">
              <a:latin typeface="+mn-ea"/>
            </a:endParaRPr>
          </a:p>
        </p:txBody>
      </p:sp>
      <p:sp>
        <p:nvSpPr>
          <p:cNvPr id="7" name="矩形 6"/>
          <p:cNvSpPr/>
          <p:nvPr/>
        </p:nvSpPr>
        <p:spPr>
          <a:xfrm>
            <a:off x="123966" y="3068960"/>
            <a:ext cx="7112330" cy="1200329"/>
          </a:xfrm>
          <a:prstGeom prst="rect">
            <a:avLst/>
          </a:prstGeom>
        </p:spPr>
        <p:txBody>
          <a:bodyPr wrap="square">
            <a:spAutoFit/>
          </a:bodyPr>
          <a:lstStyle/>
          <a:p>
            <a:r>
              <a:rPr lang="en-US" altLang="zh-CN" sz="2400" dirty="0" smtClean="0"/>
              <a:t>1</a:t>
            </a:r>
            <a:r>
              <a:rPr lang="zh-CN" altLang="zh-CN" sz="2400" dirty="0"/>
              <a:t>）选址的概念及</a:t>
            </a:r>
            <a:r>
              <a:rPr lang="zh-CN" altLang="zh-CN" sz="2400" dirty="0" smtClean="0"/>
              <a:t>必要性</a:t>
            </a:r>
            <a:endParaRPr lang="en-US" altLang="zh-CN" sz="2400" dirty="0" smtClean="0"/>
          </a:p>
          <a:p>
            <a:endParaRPr lang="en-US" altLang="zh-CN" sz="2400" dirty="0" smtClean="0"/>
          </a:p>
          <a:p>
            <a:r>
              <a:rPr lang="en-US" altLang="zh-CN" sz="2400" dirty="0"/>
              <a:t>2)</a:t>
            </a:r>
            <a:r>
              <a:rPr lang="zh-CN" altLang="zh-CN" sz="2400" dirty="0"/>
              <a:t>影响选址的</a:t>
            </a:r>
            <a:r>
              <a:rPr lang="zh-CN" altLang="zh-CN" sz="2400" dirty="0" smtClean="0"/>
              <a:t>因素</a:t>
            </a:r>
            <a:endParaRPr lang="zh-CN" altLang="zh-CN" sz="2400" dirty="0"/>
          </a:p>
        </p:txBody>
      </p:sp>
    </p:spTree>
    <p:extLst>
      <p:ext uri="{BB962C8B-B14F-4D97-AF65-F5344CB8AC3E}">
        <p14:creationId xmlns:p14="http://schemas.microsoft.com/office/powerpoint/2010/main" val="29026077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8136904" cy="707886"/>
          </a:xfrm>
          <a:prstGeom prst="rect">
            <a:avLst/>
          </a:prstGeom>
        </p:spPr>
        <p:txBody>
          <a:bodyPr wrap="square">
            <a:spAutoFit/>
          </a:bodyPr>
          <a:lstStyle/>
          <a:p>
            <a:r>
              <a:rPr lang="zh-CN" altLang="en-US" sz="4000" dirty="0">
                <a:latin typeface="+mj-ea"/>
                <a:ea typeface="+mj-ea"/>
              </a:rPr>
              <a:t>项目</a:t>
            </a:r>
            <a:r>
              <a:rPr lang="en-US" altLang="zh-CN" sz="4000" dirty="0" smtClean="0">
                <a:latin typeface="+mj-ea"/>
                <a:ea typeface="+mj-ea"/>
              </a:rPr>
              <a:t>3  </a:t>
            </a:r>
            <a:r>
              <a:rPr lang="zh-CN" altLang="zh-CN" sz="4000" dirty="0">
                <a:latin typeface="+mj-ea"/>
                <a:ea typeface="+mj-ea"/>
              </a:rPr>
              <a:t>供应链生产运作管理</a:t>
            </a:r>
          </a:p>
        </p:txBody>
      </p:sp>
      <p:sp>
        <p:nvSpPr>
          <p:cNvPr id="4" name="矩形 3"/>
          <p:cNvSpPr/>
          <p:nvPr/>
        </p:nvSpPr>
        <p:spPr>
          <a:xfrm>
            <a:off x="32866" y="804431"/>
            <a:ext cx="3490058" cy="523220"/>
          </a:xfrm>
          <a:prstGeom prst="rect">
            <a:avLst/>
          </a:prstGeom>
        </p:spPr>
        <p:txBody>
          <a:bodyPr wrap="none">
            <a:spAutoFit/>
          </a:bodyPr>
          <a:lstStyle/>
          <a:p>
            <a:r>
              <a:rPr lang="en-US" altLang="zh-CN" b="1" dirty="0"/>
              <a:t> </a:t>
            </a:r>
            <a:r>
              <a:rPr lang="en-US" altLang="zh-CN" sz="2800" dirty="0" smtClean="0">
                <a:latin typeface="+mn-ea"/>
              </a:rPr>
              <a:t>5.3.2 </a:t>
            </a:r>
            <a:r>
              <a:rPr lang="zh-CN" altLang="zh-CN" sz="2800" dirty="0" smtClean="0">
                <a:latin typeface="+mn-ea"/>
              </a:rPr>
              <a:t>生产运作</a:t>
            </a:r>
            <a:r>
              <a:rPr lang="zh-CN" altLang="en-US" sz="2800" dirty="0" smtClean="0">
                <a:latin typeface="+mn-ea"/>
              </a:rPr>
              <a:t>选址</a:t>
            </a:r>
            <a:endParaRPr lang="zh-CN" altLang="zh-CN" sz="2800" dirty="0">
              <a:latin typeface="+mn-ea"/>
            </a:endParaRPr>
          </a:p>
        </p:txBody>
      </p:sp>
      <p:sp>
        <p:nvSpPr>
          <p:cNvPr id="7" name="矩形 6"/>
          <p:cNvSpPr/>
          <p:nvPr/>
        </p:nvSpPr>
        <p:spPr>
          <a:xfrm>
            <a:off x="32866" y="1408788"/>
            <a:ext cx="5256584" cy="461665"/>
          </a:xfrm>
          <a:prstGeom prst="rect">
            <a:avLst/>
          </a:prstGeom>
        </p:spPr>
        <p:txBody>
          <a:bodyPr wrap="square">
            <a:spAutoFit/>
          </a:bodyPr>
          <a:lstStyle/>
          <a:p>
            <a:r>
              <a:rPr lang="en-US" altLang="zh-CN" sz="2400" dirty="0" smtClean="0"/>
              <a:t>3</a:t>
            </a:r>
            <a:r>
              <a:rPr lang="zh-CN" altLang="zh-CN" sz="2400" dirty="0"/>
              <a:t>）选址的基本</a:t>
            </a:r>
            <a:r>
              <a:rPr lang="zh-CN" altLang="zh-CN" sz="2400" dirty="0" smtClean="0"/>
              <a:t>方法</a:t>
            </a:r>
            <a:endParaRPr lang="zh-CN" altLang="zh-CN" sz="2400" dirty="0"/>
          </a:p>
        </p:txBody>
      </p:sp>
      <p:sp>
        <p:nvSpPr>
          <p:cNvPr id="2" name="矩形 1"/>
          <p:cNvSpPr/>
          <p:nvPr/>
        </p:nvSpPr>
        <p:spPr>
          <a:xfrm>
            <a:off x="611560" y="1870453"/>
            <a:ext cx="7344816" cy="4401205"/>
          </a:xfrm>
          <a:prstGeom prst="rect">
            <a:avLst/>
          </a:prstGeom>
        </p:spPr>
        <p:txBody>
          <a:bodyPr wrap="square">
            <a:spAutoFit/>
          </a:bodyPr>
          <a:lstStyle/>
          <a:p>
            <a:r>
              <a:rPr lang="zh-CN" altLang="zh-CN" sz="2000" dirty="0">
                <a:latin typeface="+mn-ea"/>
              </a:rPr>
              <a:t>（</a:t>
            </a:r>
            <a:r>
              <a:rPr lang="en-US" altLang="zh-CN" sz="2000" dirty="0">
                <a:latin typeface="+mn-ea"/>
              </a:rPr>
              <a:t>1</a:t>
            </a:r>
            <a:r>
              <a:rPr lang="zh-CN" altLang="zh-CN" sz="2000" dirty="0">
                <a:latin typeface="+mn-ea"/>
              </a:rPr>
              <a:t>）成本</a:t>
            </a:r>
            <a:r>
              <a:rPr lang="en-US" altLang="zh-CN" sz="2000" dirty="0">
                <a:latin typeface="+mn-ea"/>
              </a:rPr>
              <a:t>—</a:t>
            </a:r>
            <a:r>
              <a:rPr lang="zh-CN" altLang="zh-CN" sz="2000" dirty="0">
                <a:latin typeface="+mn-ea"/>
              </a:rPr>
              <a:t>利润</a:t>
            </a:r>
            <a:r>
              <a:rPr lang="en-US" altLang="zh-CN" sz="2000" dirty="0">
                <a:latin typeface="+mn-ea"/>
              </a:rPr>
              <a:t>—</a:t>
            </a:r>
            <a:r>
              <a:rPr lang="zh-CN" altLang="zh-CN" sz="2000" dirty="0">
                <a:latin typeface="+mn-ea"/>
              </a:rPr>
              <a:t>产量定址</a:t>
            </a:r>
            <a:r>
              <a:rPr lang="zh-CN" altLang="zh-CN" sz="2000" dirty="0" smtClean="0">
                <a:latin typeface="+mn-ea"/>
              </a:rPr>
              <a:t>法</a:t>
            </a:r>
            <a:endParaRPr lang="en-US" altLang="zh-CN" sz="2000" dirty="0" smtClean="0">
              <a:latin typeface="+mn-ea"/>
            </a:endParaRPr>
          </a:p>
          <a:p>
            <a:endParaRPr lang="zh-CN" altLang="zh-CN" sz="2000" dirty="0">
              <a:latin typeface="+mn-ea"/>
            </a:endParaRPr>
          </a:p>
          <a:p>
            <a:r>
              <a:rPr lang="en-US" altLang="zh-CN" sz="2000" dirty="0">
                <a:latin typeface="+mn-ea"/>
                <a:sym typeface="Wingdings"/>
              </a:rPr>
              <a:t></a:t>
            </a:r>
            <a:r>
              <a:rPr lang="zh-CN" altLang="zh-CN" sz="2000" dirty="0">
                <a:latin typeface="+mn-ea"/>
              </a:rPr>
              <a:t>步骤</a:t>
            </a:r>
          </a:p>
          <a:p>
            <a:r>
              <a:rPr lang="en-US" altLang="zh-CN" sz="2000" dirty="0">
                <a:latin typeface="+mn-ea"/>
              </a:rPr>
              <a:t>a.</a:t>
            </a:r>
            <a:r>
              <a:rPr lang="zh-CN" altLang="zh-CN" sz="2000" dirty="0">
                <a:latin typeface="+mn-ea"/>
              </a:rPr>
              <a:t>确定每一被选地点的固定成本和可变成本</a:t>
            </a:r>
          </a:p>
          <a:p>
            <a:r>
              <a:rPr lang="en-US" altLang="zh-CN" sz="2000" dirty="0">
                <a:latin typeface="+mn-ea"/>
              </a:rPr>
              <a:t>b.</a:t>
            </a:r>
            <a:r>
              <a:rPr lang="zh-CN" altLang="zh-CN" sz="2000" dirty="0">
                <a:latin typeface="+mn-ea"/>
              </a:rPr>
              <a:t>在同一张图表上绘出各地点的总成本线</a:t>
            </a:r>
          </a:p>
          <a:p>
            <a:r>
              <a:rPr lang="en-US" altLang="zh-CN" sz="2000" dirty="0">
                <a:latin typeface="+mn-ea"/>
              </a:rPr>
              <a:t>c.</a:t>
            </a:r>
            <a:r>
              <a:rPr lang="zh-CN" altLang="zh-CN" sz="2000" dirty="0">
                <a:latin typeface="+mn-ea"/>
              </a:rPr>
              <a:t>确定在某一预定的产量水平上，哪一地点的总成本最少或者哪一地点的利润最高</a:t>
            </a:r>
          </a:p>
          <a:p>
            <a:r>
              <a:rPr lang="en-US" altLang="zh-CN" sz="2000" dirty="0">
                <a:latin typeface="+mn-ea"/>
                <a:sym typeface="Wingdings"/>
              </a:rPr>
              <a:t></a:t>
            </a:r>
            <a:r>
              <a:rPr lang="zh-CN" altLang="zh-CN" sz="2000" dirty="0">
                <a:latin typeface="+mn-ea"/>
              </a:rPr>
              <a:t>几点假设</a:t>
            </a:r>
          </a:p>
          <a:p>
            <a:r>
              <a:rPr lang="en-US" altLang="zh-CN" sz="2000" dirty="0">
                <a:latin typeface="+mn-ea"/>
              </a:rPr>
              <a:t>a.</a:t>
            </a:r>
            <a:r>
              <a:rPr lang="zh-CN" altLang="zh-CN" sz="2000" dirty="0">
                <a:latin typeface="+mn-ea"/>
              </a:rPr>
              <a:t>产出在一定范围时，固定成本不变；</a:t>
            </a:r>
          </a:p>
          <a:p>
            <a:r>
              <a:rPr lang="en-US" altLang="zh-CN" sz="2000" dirty="0">
                <a:latin typeface="+mn-ea"/>
              </a:rPr>
              <a:t>b.</a:t>
            </a:r>
            <a:r>
              <a:rPr lang="zh-CN" altLang="zh-CN" sz="2000" dirty="0">
                <a:latin typeface="+mn-ea"/>
              </a:rPr>
              <a:t>可变成本与一定范围内的产出成正比；</a:t>
            </a:r>
          </a:p>
          <a:p>
            <a:r>
              <a:rPr lang="en-US" altLang="zh-CN" sz="2000" dirty="0">
                <a:latin typeface="+mn-ea"/>
              </a:rPr>
              <a:t>c.</a:t>
            </a:r>
            <a:r>
              <a:rPr lang="zh-CN" altLang="zh-CN" sz="2000" dirty="0">
                <a:latin typeface="+mn-ea"/>
              </a:rPr>
              <a:t>所需的产出水平能近似估计；</a:t>
            </a:r>
          </a:p>
          <a:p>
            <a:r>
              <a:rPr lang="en-US" altLang="zh-CN" sz="2000" dirty="0">
                <a:latin typeface="+mn-ea"/>
              </a:rPr>
              <a:t>d.</a:t>
            </a:r>
            <a:r>
              <a:rPr lang="zh-CN" altLang="zh-CN" sz="2000" dirty="0">
                <a:latin typeface="+mn-ea"/>
              </a:rPr>
              <a:t>只包括一种产品；</a:t>
            </a:r>
          </a:p>
          <a:p>
            <a:r>
              <a:rPr lang="zh-CN" altLang="zh-CN" sz="2000" dirty="0">
                <a:latin typeface="+mn-ea"/>
              </a:rPr>
              <a:t>在成本分析中，要计算每一地点的总成本：</a:t>
            </a:r>
          </a:p>
          <a:p>
            <a:r>
              <a:rPr lang="en-US" altLang="zh-CN" sz="2000" dirty="0">
                <a:latin typeface="+mn-ea"/>
              </a:rPr>
              <a:t>       </a:t>
            </a:r>
            <a:r>
              <a:rPr lang="zh-CN" altLang="zh-CN" sz="2000" dirty="0">
                <a:latin typeface="+mn-ea"/>
              </a:rPr>
              <a:t>总成本</a:t>
            </a:r>
            <a:r>
              <a:rPr lang="en-US" altLang="zh-CN" sz="2000" dirty="0">
                <a:latin typeface="+mn-ea"/>
              </a:rPr>
              <a:t>=FC+VC</a:t>
            </a:r>
            <a:r>
              <a:rPr lang="zh-CN" altLang="zh-CN" sz="2000" dirty="0">
                <a:latin typeface="+mn-ea"/>
              </a:rPr>
              <a:t>×</a:t>
            </a:r>
            <a:r>
              <a:rPr lang="en-US" altLang="zh-CN" sz="2000" dirty="0">
                <a:latin typeface="+mn-ea"/>
              </a:rPr>
              <a:t>Q</a:t>
            </a:r>
            <a:endParaRPr lang="zh-CN" altLang="zh-CN" sz="2000" dirty="0">
              <a:latin typeface="+mn-ea"/>
            </a:endParaRPr>
          </a:p>
        </p:txBody>
      </p:sp>
    </p:spTree>
    <p:extLst>
      <p:ext uri="{BB962C8B-B14F-4D97-AF65-F5344CB8AC3E}">
        <p14:creationId xmlns:p14="http://schemas.microsoft.com/office/powerpoint/2010/main" val="426956461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8136904" cy="707886"/>
          </a:xfrm>
          <a:prstGeom prst="rect">
            <a:avLst/>
          </a:prstGeom>
        </p:spPr>
        <p:txBody>
          <a:bodyPr wrap="square">
            <a:spAutoFit/>
          </a:bodyPr>
          <a:lstStyle/>
          <a:p>
            <a:r>
              <a:rPr lang="zh-CN" altLang="en-US" sz="4000" dirty="0">
                <a:latin typeface="+mj-ea"/>
                <a:ea typeface="+mj-ea"/>
              </a:rPr>
              <a:t>项目</a:t>
            </a:r>
            <a:r>
              <a:rPr lang="en-US" altLang="zh-CN" sz="4000" dirty="0" smtClean="0">
                <a:latin typeface="+mj-ea"/>
                <a:ea typeface="+mj-ea"/>
              </a:rPr>
              <a:t>3  </a:t>
            </a:r>
            <a:r>
              <a:rPr lang="zh-CN" altLang="zh-CN" sz="4000" dirty="0">
                <a:latin typeface="+mj-ea"/>
                <a:ea typeface="+mj-ea"/>
              </a:rPr>
              <a:t>供应链生产运作管理</a:t>
            </a:r>
          </a:p>
        </p:txBody>
      </p:sp>
      <p:sp>
        <p:nvSpPr>
          <p:cNvPr id="4" name="矩形 3"/>
          <p:cNvSpPr/>
          <p:nvPr/>
        </p:nvSpPr>
        <p:spPr>
          <a:xfrm>
            <a:off x="32866" y="804431"/>
            <a:ext cx="3490058" cy="523220"/>
          </a:xfrm>
          <a:prstGeom prst="rect">
            <a:avLst/>
          </a:prstGeom>
        </p:spPr>
        <p:txBody>
          <a:bodyPr wrap="none">
            <a:spAutoFit/>
          </a:bodyPr>
          <a:lstStyle/>
          <a:p>
            <a:r>
              <a:rPr lang="en-US" altLang="zh-CN" b="1" dirty="0"/>
              <a:t> </a:t>
            </a:r>
            <a:r>
              <a:rPr lang="en-US" altLang="zh-CN" sz="2800" dirty="0" smtClean="0">
                <a:latin typeface="+mn-ea"/>
              </a:rPr>
              <a:t>5.3.2 </a:t>
            </a:r>
            <a:r>
              <a:rPr lang="zh-CN" altLang="zh-CN" sz="2800" dirty="0" smtClean="0">
                <a:latin typeface="+mn-ea"/>
              </a:rPr>
              <a:t>生产运作</a:t>
            </a:r>
            <a:r>
              <a:rPr lang="zh-CN" altLang="en-US" sz="2800" dirty="0" smtClean="0">
                <a:latin typeface="+mn-ea"/>
              </a:rPr>
              <a:t>选址</a:t>
            </a:r>
            <a:endParaRPr lang="zh-CN" altLang="zh-CN" sz="2800" dirty="0">
              <a:latin typeface="+mn-ea"/>
            </a:endParaRPr>
          </a:p>
        </p:txBody>
      </p:sp>
      <p:sp>
        <p:nvSpPr>
          <p:cNvPr id="7" name="矩形 6"/>
          <p:cNvSpPr/>
          <p:nvPr/>
        </p:nvSpPr>
        <p:spPr>
          <a:xfrm>
            <a:off x="32866" y="1408788"/>
            <a:ext cx="5256584" cy="461665"/>
          </a:xfrm>
          <a:prstGeom prst="rect">
            <a:avLst/>
          </a:prstGeom>
        </p:spPr>
        <p:txBody>
          <a:bodyPr wrap="square">
            <a:spAutoFit/>
          </a:bodyPr>
          <a:lstStyle/>
          <a:p>
            <a:r>
              <a:rPr lang="en-US" altLang="zh-CN" sz="2400" dirty="0" smtClean="0"/>
              <a:t>3</a:t>
            </a:r>
            <a:r>
              <a:rPr lang="zh-CN" altLang="zh-CN" sz="2400" dirty="0"/>
              <a:t>）选址的基本</a:t>
            </a:r>
            <a:r>
              <a:rPr lang="zh-CN" altLang="zh-CN" sz="2400" dirty="0" smtClean="0"/>
              <a:t>方法</a:t>
            </a:r>
            <a:endParaRPr lang="zh-CN" altLang="zh-CN" sz="2400" dirty="0"/>
          </a:p>
        </p:txBody>
      </p:sp>
      <p:graphicFrame>
        <p:nvGraphicFramePr>
          <p:cNvPr id="3" name="表格 2"/>
          <p:cNvGraphicFramePr>
            <a:graphicFrameLocks noGrp="1"/>
          </p:cNvGraphicFramePr>
          <p:nvPr>
            <p:extLst>
              <p:ext uri="{D42A27DB-BD31-4B8C-83A1-F6EECF244321}">
                <p14:modId xmlns:p14="http://schemas.microsoft.com/office/powerpoint/2010/main" val="2255571805"/>
              </p:ext>
            </p:extLst>
          </p:nvPr>
        </p:nvGraphicFramePr>
        <p:xfrm>
          <a:off x="755576" y="2420888"/>
          <a:ext cx="7030440" cy="3744416"/>
        </p:xfrm>
        <a:graphic>
          <a:graphicData uri="http://schemas.openxmlformats.org/drawingml/2006/table">
            <a:tbl>
              <a:tblPr firstRow="1" firstCol="1" bandRow="1">
                <a:tableStyleId>{5C22544A-7EE6-4342-B048-85BDC9FD1C3A}</a:tableStyleId>
              </a:tblPr>
              <a:tblGrid>
                <a:gridCol w="1140072"/>
                <a:gridCol w="2850178"/>
                <a:gridCol w="3040190"/>
              </a:tblGrid>
              <a:tr h="636470">
                <a:tc>
                  <a:txBody>
                    <a:bodyPr/>
                    <a:lstStyle/>
                    <a:p>
                      <a:pPr algn="just">
                        <a:lnSpc>
                          <a:spcPct val="150000"/>
                        </a:lnSpc>
                        <a:spcAft>
                          <a:spcPts val="0"/>
                        </a:spcAft>
                      </a:pPr>
                      <a:r>
                        <a:rPr lang="zh-CN" sz="1600" kern="100">
                          <a:effectLst/>
                          <a:latin typeface="+mn-ea"/>
                          <a:ea typeface="+mn-ea"/>
                        </a:rPr>
                        <a:t>地址</a:t>
                      </a:r>
                    </a:p>
                  </a:txBody>
                  <a:tcPr marL="68580" marR="68580" marT="0" marB="0"/>
                </a:tc>
                <a:tc>
                  <a:txBody>
                    <a:bodyPr/>
                    <a:lstStyle/>
                    <a:p>
                      <a:pPr algn="just">
                        <a:lnSpc>
                          <a:spcPct val="150000"/>
                        </a:lnSpc>
                        <a:spcAft>
                          <a:spcPts val="0"/>
                        </a:spcAft>
                      </a:pPr>
                      <a:r>
                        <a:rPr lang="zh-CN" sz="1600" kern="100">
                          <a:effectLst/>
                          <a:latin typeface="+mn-ea"/>
                          <a:ea typeface="+mn-ea"/>
                        </a:rPr>
                        <a:t>每年的固定成本</a:t>
                      </a:r>
                      <a:r>
                        <a:rPr lang="en-US" sz="1600" kern="100">
                          <a:effectLst/>
                          <a:latin typeface="+mn-ea"/>
                          <a:ea typeface="+mn-ea"/>
                        </a:rPr>
                        <a:t>/</a:t>
                      </a:r>
                      <a:r>
                        <a:rPr lang="zh-CN" sz="1600" kern="100">
                          <a:effectLst/>
                          <a:latin typeface="+mn-ea"/>
                          <a:ea typeface="+mn-ea"/>
                        </a:rPr>
                        <a:t>美元</a:t>
                      </a:r>
                    </a:p>
                  </a:txBody>
                  <a:tcPr marL="68580" marR="68580" marT="0" marB="0"/>
                </a:tc>
                <a:tc>
                  <a:txBody>
                    <a:bodyPr/>
                    <a:lstStyle/>
                    <a:p>
                      <a:pPr algn="just">
                        <a:lnSpc>
                          <a:spcPct val="150000"/>
                        </a:lnSpc>
                        <a:spcAft>
                          <a:spcPts val="0"/>
                        </a:spcAft>
                      </a:pPr>
                      <a:r>
                        <a:rPr lang="zh-CN" sz="1600" kern="100">
                          <a:effectLst/>
                          <a:latin typeface="+mn-ea"/>
                          <a:ea typeface="+mn-ea"/>
                        </a:rPr>
                        <a:t>每单位的可变成本</a:t>
                      </a:r>
                      <a:r>
                        <a:rPr lang="en-US" sz="1600" kern="100">
                          <a:effectLst/>
                          <a:latin typeface="+mn-ea"/>
                          <a:ea typeface="+mn-ea"/>
                        </a:rPr>
                        <a:t>/</a:t>
                      </a:r>
                      <a:r>
                        <a:rPr lang="zh-CN" sz="1600" kern="100">
                          <a:effectLst/>
                          <a:latin typeface="+mn-ea"/>
                          <a:ea typeface="+mn-ea"/>
                        </a:rPr>
                        <a:t>美元</a:t>
                      </a:r>
                    </a:p>
                  </a:txBody>
                  <a:tcPr marL="68580" marR="68580" marT="0" marB="0"/>
                </a:tc>
              </a:tr>
              <a:tr h="3107946">
                <a:tc>
                  <a:txBody>
                    <a:bodyPr/>
                    <a:lstStyle/>
                    <a:p>
                      <a:pPr algn="just">
                        <a:lnSpc>
                          <a:spcPct val="150000"/>
                        </a:lnSpc>
                        <a:spcAft>
                          <a:spcPts val="0"/>
                        </a:spcAft>
                      </a:pPr>
                      <a:r>
                        <a:rPr lang="en-US" sz="1600" kern="100">
                          <a:effectLst/>
                          <a:latin typeface="+mn-ea"/>
                          <a:ea typeface="+mn-ea"/>
                        </a:rPr>
                        <a:t>A</a:t>
                      </a:r>
                      <a:endParaRPr lang="zh-CN" sz="1600" kern="100">
                        <a:effectLst/>
                        <a:latin typeface="+mn-ea"/>
                        <a:ea typeface="+mn-ea"/>
                      </a:endParaRPr>
                    </a:p>
                    <a:p>
                      <a:pPr algn="just">
                        <a:lnSpc>
                          <a:spcPct val="150000"/>
                        </a:lnSpc>
                        <a:spcAft>
                          <a:spcPts val="0"/>
                        </a:spcAft>
                      </a:pPr>
                      <a:r>
                        <a:rPr lang="en-US" sz="1600" kern="100">
                          <a:effectLst/>
                          <a:latin typeface="+mn-ea"/>
                          <a:ea typeface="+mn-ea"/>
                        </a:rPr>
                        <a:t>B</a:t>
                      </a:r>
                      <a:endParaRPr lang="zh-CN" sz="1600" kern="100">
                        <a:effectLst/>
                        <a:latin typeface="+mn-ea"/>
                        <a:ea typeface="+mn-ea"/>
                      </a:endParaRPr>
                    </a:p>
                    <a:p>
                      <a:pPr algn="just">
                        <a:lnSpc>
                          <a:spcPct val="150000"/>
                        </a:lnSpc>
                        <a:spcAft>
                          <a:spcPts val="0"/>
                        </a:spcAft>
                      </a:pPr>
                      <a:r>
                        <a:rPr lang="en-US" sz="1600" kern="100">
                          <a:effectLst/>
                          <a:latin typeface="+mn-ea"/>
                          <a:ea typeface="+mn-ea"/>
                        </a:rPr>
                        <a:t>C</a:t>
                      </a:r>
                      <a:endParaRPr lang="zh-CN" sz="1600" kern="100">
                        <a:effectLst/>
                        <a:latin typeface="+mn-ea"/>
                        <a:ea typeface="+mn-ea"/>
                      </a:endParaRPr>
                    </a:p>
                    <a:p>
                      <a:pPr algn="just">
                        <a:lnSpc>
                          <a:spcPct val="150000"/>
                        </a:lnSpc>
                        <a:spcAft>
                          <a:spcPts val="0"/>
                        </a:spcAft>
                      </a:pPr>
                      <a:r>
                        <a:rPr lang="en-US" sz="1600" kern="100">
                          <a:effectLst/>
                          <a:latin typeface="+mn-ea"/>
                          <a:ea typeface="+mn-ea"/>
                        </a:rPr>
                        <a:t>D</a:t>
                      </a:r>
                      <a:endParaRPr lang="zh-CN" sz="1600" kern="100">
                        <a:effectLst/>
                        <a:latin typeface="+mn-ea"/>
                        <a:ea typeface="+mn-ea"/>
                      </a:endParaRPr>
                    </a:p>
                  </a:txBody>
                  <a:tcPr marL="68580" marR="68580" marT="0" marB="0"/>
                </a:tc>
                <a:tc>
                  <a:txBody>
                    <a:bodyPr/>
                    <a:lstStyle/>
                    <a:p>
                      <a:pPr algn="just">
                        <a:lnSpc>
                          <a:spcPct val="150000"/>
                        </a:lnSpc>
                        <a:spcAft>
                          <a:spcPts val="0"/>
                        </a:spcAft>
                      </a:pPr>
                      <a:r>
                        <a:rPr lang="en-US" sz="1600" kern="100" dirty="0">
                          <a:effectLst/>
                          <a:latin typeface="+mn-ea"/>
                          <a:ea typeface="+mn-ea"/>
                        </a:rPr>
                        <a:t>250000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100000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150000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200000</a:t>
                      </a:r>
                      <a:endParaRPr lang="zh-CN" sz="1600" kern="100" dirty="0">
                        <a:effectLst/>
                        <a:latin typeface="+mn-ea"/>
                        <a:ea typeface="+mn-ea"/>
                      </a:endParaRPr>
                    </a:p>
                  </a:txBody>
                  <a:tcPr marL="68580" marR="68580" marT="0" marB="0"/>
                </a:tc>
                <a:tc>
                  <a:txBody>
                    <a:bodyPr/>
                    <a:lstStyle/>
                    <a:p>
                      <a:pPr algn="just">
                        <a:lnSpc>
                          <a:spcPct val="150000"/>
                        </a:lnSpc>
                        <a:spcAft>
                          <a:spcPts val="0"/>
                        </a:spcAft>
                      </a:pPr>
                      <a:r>
                        <a:rPr lang="en-US" sz="1600" kern="100" dirty="0">
                          <a:effectLst/>
                          <a:latin typeface="+mn-ea"/>
                          <a:ea typeface="+mn-ea"/>
                        </a:rPr>
                        <a:t>11</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30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20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35</a:t>
                      </a:r>
                      <a:endParaRPr lang="zh-CN" sz="1600" kern="100" dirty="0">
                        <a:effectLst/>
                        <a:latin typeface="+mn-ea"/>
                        <a:ea typeface="+mn-ea"/>
                      </a:endParaRPr>
                    </a:p>
                  </a:txBody>
                  <a:tcPr marL="68580" marR="68580" marT="0" marB="0"/>
                </a:tc>
              </a:tr>
            </a:tbl>
          </a:graphicData>
        </a:graphic>
      </p:graphicFrame>
      <p:sp>
        <p:nvSpPr>
          <p:cNvPr id="5" name="Rectangle 1"/>
          <p:cNvSpPr>
            <a:spLocks noChangeArrowheads="1"/>
          </p:cNvSpPr>
          <p:nvPr/>
        </p:nvSpPr>
        <p:spPr bwMode="auto">
          <a:xfrm>
            <a:off x="205856" y="1901880"/>
            <a:ext cx="77251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5240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itchFamily="18" charset="0"/>
              </a:rPr>
              <a:t>举例：如表</a:t>
            </a:r>
            <a:r>
              <a:rPr kumimoji="0" lang="zh-CN" altLang="en-US"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itchFamily="18" charset="0"/>
              </a:rPr>
              <a:t>所示，列出了四个可能成为工厂所在地的固定成本和可变成本</a:t>
            </a:r>
            <a:endParaRPr kumimoji="0" lang="zh-CN" altLang="en-US"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itchFamily="2" charset="-122"/>
            </a:endParaRPr>
          </a:p>
        </p:txBody>
      </p:sp>
    </p:spTree>
    <p:extLst>
      <p:ext uri="{BB962C8B-B14F-4D97-AF65-F5344CB8AC3E}">
        <p14:creationId xmlns:p14="http://schemas.microsoft.com/office/powerpoint/2010/main" val="5824130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8229600" cy="4107912"/>
          </a:xfrm>
        </p:spPr>
        <p:txBody>
          <a:bodyPr>
            <a:normAutofit/>
          </a:bodyPr>
          <a:lstStyle/>
          <a:p>
            <a:pPr lvl="0"/>
            <a:r>
              <a:rPr lang="zh-CN" altLang="en-US" dirty="0" smtClean="0"/>
              <a:t>●</a:t>
            </a:r>
            <a:r>
              <a:rPr lang="zh-CN" altLang="zh-CN" dirty="0"/>
              <a:t>能正确理解传统采购与供应链采购的区别，能实施准时采购策略以及有效管理供应商；</a:t>
            </a:r>
          </a:p>
          <a:p>
            <a:pPr lvl="0"/>
            <a:r>
              <a:rPr lang="zh-CN" altLang="en-US" dirty="0" smtClean="0"/>
              <a:t>●</a:t>
            </a:r>
            <a:r>
              <a:rPr lang="zh-CN" altLang="zh-CN" dirty="0"/>
              <a:t>掌握供应链管理环境下库存管理策略与方法</a:t>
            </a:r>
            <a:r>
              <a:rPr lang="zh-CN" altLang="zh-CN" dirty="0" smtClean="0"/>
              <a:t>；</a:t>
            </a:r>
            <a:endParaRPr lang="zh-CN" altLang="en-US" dirty="0"/>
          </a:p>
          <a:p>
            <a:r>
              <a:rPr lang="zh-CN" altLang="en-US" dirty="0"/>
              <a:t>● </a:t>
            </a:r>
            <a:r>
              <a:rPr lang="zh-CN" altLang="zh-CN" dirty="0" smtClean="0"/>
              <a:t>能</a:t>
            </a:r>
            <a:r>
              <a:rPr lang="zh-CN" altLang="zh-CN" dirty="0"/>
              <a:t>在供应链管理环境下制定相应的生产运作策略和生产运营规划；</a:t>
            </a:r>
          </a:p>
          <a:p>
            <a:r>
              <a:rPr lang="zh-CN" altLang="en-US" dirty="0" smtClean="0"/>
              <a:t>●</a:t>
            </a:r>
            <a:r>
              <a:rPr lang="zh-CN" altLang="zh-CN" dirty="0" smtClean="0"/>
              <a:t>能</a:t>
            </a:r>
            <a:r>
              <a:rPr lang="zh-CN" altLang="zh-CN" dirty="0"/>
              <a:t>正确认识供应链管理环境下物流管理的特点和策略，了解供应链管理环境下的新型物流</a:t>
            </a:r>
            <a:r>
              <a:rPr lang="zh-CN" altLang="zh-CN" dirty="0" smtClean="0"/>
              <a:t>。</a:t>
            </a:r>
            <a:endParaRPr lang="zh-CN" altLang="zh-CN" dirty="0"/>
          </a:p>
        </p:txBody>
      </p:sp>
      <p:sp>
        <p:nvSpPr>
          <p:cNvPr id="3" name="标题 2"/>
          <p:cNvSpPr>
            <a:spLocks noGrp="1"/>
          </p:cNvSpPr>
          <p:nvPr>
            <p:ph type="title"/>
          </p:nvPr>
        </p:nvSpPr>
        <p:spPr/>
        <p:txBody>
          <a:bodyPr/>
          <a:lstStyle/>
          <a:p>
            <a:r>
              <a:rPr lang="zh-CN" altLang="en-US" b="0" dirty="0">
                <a:effectLst/>
              </a:rPr>
              <a:t>核心能力</a:t>
            </a:r>
            <a:endParaRPr lang="zh-CN" altLang="en-US" dirty="0">
              <a:effectLst/>
            </a:endParaRPr>
          </a:p>
        </p:txBody>
      </p:sp>
    </p:spTree>
    <p:extLst>
      <p:ext uri="{BB962C8B-B14F-4D97-AF65-F5344CB8AC3E}">
        <p14:creationId xmlns:p14="http://schemas.microsoft.com/office/powerpoint/2010/main" val="116654278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8136904" cy="707886"/>
          </a:xfrm>
          <a:prstGeom prst="rect">
            <a:avLst/>
          </a:prstGeom>
        </p:spPr>
        <p:txBody>
          <a:bodyPr wrap="square">
            <a:spAutoFit/>
          </a:bodyPr>
          <a:lstStyle/>
          <a:p>
            <a:r>
              <a:rPr lang="zh-CN" altLang="en-US" sz="4000" dirty="0">
                <a:latin typeface="+mj-ea"/>
                <a:ea typeface="+mj-ea"/>
              </a:rPr>
              <a:t>项目</a:t>
            </a:r>
            <a:r>
              <a:rPr lang="en-US" altLang="zh-CN" sz="4000" dirty="0" smtClean="0">
                <a:latin typeface="+mj-ea"/>
                <a:ea typeface="+mj-ea"/>
              </a:rPr>
              <a:t>3  </a:t>
            </a:r>
            <a:r>
              <a:rPr lang="zh-CN" altLang="zh-CN" sz="4000" dirty="0">
                <a:latin typeface="+mj-ea"/>
                <a:ea typeface="+mj-ea"/>
              </a:rPr>
              <a:t>供应链生产运作管理</a:t>
            </a:r>
          </a:p>
        </p:txBody>
      </p:sp>
      <p:sp>
        <p:nvSpPr>
          <p:cNvPr id="4" name="矩形 3"/>
          <p:cNvSpPr/>
          <p:nvPr/>
        </p:nvSpPr>
        <p:spPr>
          <a:xfrm>
            <a:off x="32866" y="804431"/>
            <a:ext cx="3490058" cy="523220"/>
          </a:xfrm>
          <a:prstGeom prst="rect">
            <a:avLst/>
          </a:prstGeom>
        </p:spPr>
        <p:txBody>
          <a:bodyPr wrap="none">
            <a:spAutoFit/>
          </a:bodyPr>
          <a:lstStyle/>
          <a:p>
            <a:r>
              <a:rPr lang="en-US" altLang="zh-CN" b="1" dirty="0"/>
              <a:t> </a:t>
            </a:r>
            <a:r>
              <a:rPr lang="en-US" altLang="zh-CN" sz="2800" dirty="0" smtClean="0">
                <a:latin typeface="+mn-ea"/>
              </a:rPr>
              <a:t>5.3.2 </a:t>
            </a:r>
            <a:r>
              <a:rPr lang="zh-CN" altLang="zh-CN" sz="2800" dirty="0" smtClean="0">
                <a:latin typeface="+mn-ea"/>
              </a:rPr>
              <a:t>生产运作</a:t>
            </a:r>
            <a:r>
              <a:rPr lang="zh-CN" altLang="en-US" sz="2800" dirty="0" smtClean="0">
                <a:latin typeface="+mn-ea"/>
              </a:rPr>
              <a:t>选址</a:t>
            </a:r>
            <a:endParaRPr lang="zh-CN" altLang="zh-CN" sz="2800" dirty="0">
              <a:latin typeface="+mn-ea"/>
            </a:endParaRPr>
          </a:p>
        </p:txBody>
      </p:sp>
      <p:sp>
        <p:nvSpPr>
          <p:cNvPr id="7" name="矩形 6"/>
          <p:cNvSpPr/>
          <p:nvPr/>
        </p:nvSpPr>
        <p:spPr>
          <a:xfrm>
            <a:off x="32866" y="1408788"/>
            <a:ext cx="5256584" cy="1077218"/>
          </a:xfrm>
          <a:prstGeom prst="rect">
            <a:avLst/>
          </a:prstGeom>
        </p:spPr>
        <p:txBody>
          <a:bodyPr wrap="square">
            <a:spAutoFit/>
          </a:bodyPr>
          <a:lstStyle/>
          <a:p>
            <a:r>
              <a:rPr lang="en-US" altLang="zh-CN" sz="2400" dirty="0" smtClean="0"/>
              <a:t>3</a:t>
            </a:r>
            <a:r>
              <a:rPr lang="zh-CN" altLang="zh-CN" sz="2400" dirty="0"/>
              <a:t>）选址的基本</a:t>
            </a:r>
            <a:r>
              <a:rPr lang="zh-CN" altLang="zh-CN" sz="2400" dirty="0" smtClean="0"/>
              <a:t>方法</a:t>
            </a:r>
            <a:endParaRPr lang="en-US" altLang="zh-CN" sz="2400" dirty="0" smtClean="0"/>
          </a:p>
          <a:p>
            <a:endParaRPr lang="en-US" altLang="zh-CN" sz="2000" dirty="0" smtClean="0"/>
          </a:p>
          <a:p>
            <a:r>
              <a:rPr lang="en-US" altLang="zh-CN" sz="2000" dirty="0" smtClean="0"/>
              <a:t>(</a:t>
            </a:r>
            <a:r>
              <a:rPr lang="en-US" altLang="zh-CN" sz="2000" dirty="0"/>
              <a:t>2)</a:t>
            </a:r>
            <a:r>
              <a:rPr lang="zh-CN" altLang="zh-CN" sz="2000" dirty="0"/>
              <a:t>因素分析</a:t>
            </a:r>
            <a:r>
              <a:rPr lang="zh-CN" altLang="zh-CN" sz="2000" dirty="0" smtClean="0"/>
              <a:t>法</a:t>
            </a:r>
            <a:endParaRPr lang="zh-CN" altLang="zh-CN" sz="2000" dirty="0"/>
          </a:p>
        </p:txBody>
      </p:sp>
      <p:sp>
        <p:nvSpPr>
          <p:cNvPr id="5" name="Rectangle 1"/>
          <p:cNvSpPr>
            <a:spLocks noChangeArrowheads="1"/>
          </p:cNvSpPr>
          <p:nvPr/>
        </p:nvSpPr>
        <p:spPr bwMode="auto">
          <a:xfrm>
            <a:off x="0" y="2486006"/>
            <a:ext cx="86764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dirty="0"/>
              <a:t>举例：一家摄影公司打算开张一家分店</a:t>
            </a:r>
            <a:r>
              <a:rPr lang="zh-CN" altLang="zh-CN" dirty="0" smtClean="0"/>
              <a:t>，</a:t>
            </a:r>
            <a:r>
              <a:rPr lang="zh-CN" altLang="en-US" dirty="0"/>
              <a:t>下</a:t>
            </a:r>
            <a:r>
              <a:rPr lang="zh-CN" altLang="zh-CN" dirty="0" smtClean="0"/>
              <a:t>表</a:t>
            </a:r>
            <a:r>
              <a:rPr lang="zh-CN" altLang="zh-CN" dirty="0"/>
              <a:t>是两个可供选择的地点的信息</a:t>
            </a:r>
          </a:p>
        </p:txBody>
      </p:sp>
    </p:spTree>
    <p:extLst>
      <p:ext uri="{BB962C8B-B14F-4D97-AF65-F5344CB8AC3E}">
        <p14:creationId xmlns:p14="http://schemas.microsoft.com/office/powerpoint/2010/main" val="412246242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1191" y="22440"/>
            <a:ext cx="5256584" cy="1077218"/>
          </a:xfrm>
          <a:prstGeom prst="rect">
            <a:avLst/>
          </a:prstGeom>
        </p:spPr>
        <p:txBody>
          <a:bodyPr wrap="square">
            <a:spAutoFit/>
          </a:bodyPr>
          <a:lstStyle/>
          <a:p>
            <a:r>
              <a:rPr lang="en-US" altLang="zh-CN" sz="2400" dirty="0" smtClean="0"/>
              <a:t>3</a:t>
            </a:r>
            <a:r>
              <a:rPr lang="zh-CN" altLang="zh-CN" sz="2400" dirty="0"/>
              <a:t>）选址的基本</a:t>
            </a:r>
            <a:r>
              <a:rPr lang="zh-CN" altLang="zh-CN" sz="2400" dirty="0" smtClean="0"/>
              <a:t>方法</a:t>
            </a:r>
            <a:endParaRPr lang="en-US" altLang="zh-CN" sz="2400" dirty="0" smtClean="0"/>
          </a:p>
          <a:p>
            <a:endParaRPr lang="en-US" altLang="zh-CN" sz="2000" dirty="0" smtClean="0"/>
          </a:p>
          <a:p>
            <a:r>
              <a:rPr lang="en-US" altLang="zh-CN" sz="2000" dirty="0" smtClean="0"/>
              <a:t>(</a:t>
            </a:r>
            <a:r>
              <a:rPr lang="en-US" altLang="zh-CN" sz="2000" dirty="0"/>
              <a:t>2)</a:t>
            </a:r>
            <a:r>
              <a:rPr lang="zh-CN" altLang="zh-CN" sz="2000" dirty="0"/>
              <a:t>因素分析</a:t>
            </a:r>
            <a:r>
              <a:rPr lang="zh-CN" altLang="zh-CN" sz="2000" dirty="0" smtClean="0"/>
              <a:t>法</a:t>
            </a:r>
            <a:endParaRPr lang="zh-CN" altLang="zh-CN" sz="2000" dirty="0"/>
          </a:p>
        </p:txBody>
      </p:sp>
      <p:sp>
        <p:nvSpPr>
          <p:cNvPr id="5" name="Rectangle 1"/>
          <p:cNvSpPr>
            <a:spLocks noChangeArrowheads="1"/>
          </p:cNvSpPr>
          <p:nvPr/>
        </p:nvSpPr>
        <p:spPr bwMode="auto">
          <a:xfrm>
            <a:off x="66707" y="1099658"/>
            <a:ext cx="86764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dirty="0"/>
              <a:t>举例：一家摄影公司打算开张一家分店</a:t>
            </a:r>
            <a:r>
              <a:rPr lang="zh-CN" altLang="zh-CN" dirty="0" smtClean="0"/>
              <a:t>，</a:t>
            </a:r>
            <a:r>
              <a:rPr lang="zh-CN" altLang="en-US" dirty="0"/>
              <a:t>下</a:t>
            </a:r>
            <a:r>
              <a:rPr lang="zh-CN" altLang="zh-CN" dirty="0" smtClean="0"/>
              <a:t>表</a:t>
            </a:r>
            <a:r>
              <a:rPr lang="zh-CN" altLang="zh-CN" dirty="0"/>
              <a:t>是两个可供选择的地点的信息</a:t>
            </a:r>
          </a:p>
        </p:txBody>
      </p:sp>
      <p:graphicFrame>
        <p:nvGraphicFramePr>
          <p:cNvPr id="2" name="表格 1"/>
          <p:cNvGraphicFramePr>
            <a:graphicFrameLocks noGrp="1"/>
          </p:cNvGraphicFramePr>
          <p:nvPr>
            <p:extLst>
              <p:ext uri="{D42A27DB-BD31-4B8C-83A1-F6EECF244321}">
                <p14:modId xmlns:p14="http://schemas.microsoft.com/office/powerpoint/2010/main" val="2356629510"/>
              </p:ext>
            </p:extLst>
          </p:nvPr>
        </p:nvGraphicFramePr>
        <p:xfrm>
          <a:off x="251520" y="1468990"/>
          <a:ext cx="8208912" cy="4438041"/>
        </p:xfrm>
        <a:graphic>
          <a:graphicData uri="http://schemas.openxmlformats.org/drawingml/2006/table">
            <a:tbl>
              <a:tblPr firstRow="1" firstCol="1" bandRow="1">
                <a:tableStyleId>{5C22544A-7EE6-4342-B048-85BDC9FD1C3A}</a:tableStyleId>
              </a:tblPr>
              <a:tblGrid>
                <a:gridCol w="1348695"/>
                <a:gridCol w="784124"/>
                <a:gridCol w="940950"/>
                <a:gridCol w="1725073"/>
                <a:gridCol w="1725073"/>
                <a:gridCol w="1684997"/>
              </a:tblGrid>
              <a:tr h="248393">
                <a:tc rowSpan="2">
                  <a:txBody>
                    <a:bodyPr/>
                    <a:lstStyle/>
                    <a:p>
                      <a:pPr algn="ctr">
                        <a:lnSpc>
                          <a:spcPct val="150000"/>
                        </a:lnSpc>
                        <a:spcAft>
                          <a:spcPts val="0"/>
                        </a:spcAft>
                      </a:pPr>
                      <a:r>
                        <a:rPr lang="zh-CN" sz="1600" kern="100" dirty="0">
                          <a:effectLst/>
                        </a:rPr>
                        <a:t>因素</a:t>
                      </a:r>
                      <a:endParaRPr lang="zh-CN" sz="1600" kern="100" dirty="0">
                        <a:effectLst/>
                        <a:latin typeface="Times New Roman"/>
                        <a:ea typeface="宋体"/>
                      </a:endParaRPr>
                    </a:p>
                  </a:txBody>
                  <a:tcPr marL="68580" marR="68580" marT="0" marB="0"/>
                </a:tc>
                <a:tc rowSpan="2">
                  <a:txBody>
                    <a:bodyPr/>
                    <a:lstStyle/>
                    <a:p>
                      <a:pPr algn="ctr">
                        <a:lnSpc>
                          <a:spcPct val="150000"/>
                        </a:lnSpc>
                        <a:spcAft>
                          <a:spcPts val="0"/>
                        </a:spcAft>
                      </a:pPr>
                      <a:r>
                        <a:rPr lang="zh-CN" sz="1600" kern="100" dirty="0">
                          <a:effectLst/>
                        </a:rPr>
                        <a:t>比重</a:t>
                      </a:r>
                      <a:endParaRPr lang="zh-CN" sz="1600" kern="100" dirty="0">
                        <a:effectLst/>
                        <a:latin typeface="Times New Roman"/>
                        <a:ea typeface="宋体"/>
                      </a:endParaRPr>
                    </a:p>
                  </a:txBody>
                  <a:tcPr marL="68580" marR="68580" marT="0" marB="0"/>
                </a:tc>
                <a:tc gridSpan="2">
                  <a:txBody>
                    <a:bodyPr/>
                    <a:lstStyle/>
                    <a:p>
                      <a:pPr algn="ctr">
                        <a:lnSpc>
                          <a:spcPct val="150000"/>
                        </a:lnSpc>
                        <a:spcAft>
                          <a:spcPts val="0"/>
                        </a:spcAft>
                      </a:pPr>
                      <a:r>
                        <a:rPr lang="zh-CN" sz="1600" kern="100">
                          <a:effectLst/>
                        </a:rPr>
                        <a:t>得分（</a:t>
                      </a:r>
                      <a:r>
                        <a:rPr lang="en-US" sz="1600" kern="100">
                          <a:effectLst/>
                        </a:rPr>
                        <a:t>100</a:t>
                      </a:r>
                      <a:r>
                        <a:rPr lang="zh-CN" sz="1600" kern="100">
                          <a:effectLst/>
                        </a:rPr>
                        <a:t>）</a:t>
                      </a:r>
                      <a:endParaRPr lang="zh-CN" sz="1600" kern="100">
                        <a:effectLst/>
                        <a:latin typeface="Times New Roman"/>
                        <a:ea typeface="宋体"/>
                      </a:endParaRPr>
                    </a:p>
                  </a:txBody>
                  <a:tcPr marL="68580" marR="68580" marT="0" marB="0"/>
                </a:tc>
                <a:tc hMerge="1">
                  <a:txBody>
                    <a:bodyPr/>
                    <a:lstStyle/>
                    <a:p>
                      <a:endParaRPr lang="zh-CN" altLang="en-US"/>
                    </a:p>
                  </a:txBody>
                  <a:tcPr/>
                </a:tc>
                <a:tc gridSpan="2">
                  <a:txBody>
                    <a:bodyPr/>
                    <a:lstStyle/>
                    <a:p>
                      <a:pPr algn="ctr">
                        <a:lnSpc>
                          <a:spcPct val="150000"/>
                        </a:lnSpc>
                        <a:spcAft>
                          <a:spcPts val="0"/>
                        </a:spcAft>
                      </a:pPr>
                      <a:r>
                        <a:rPr lang="zh-CN" sz="1600" kern="100" dirty="0">
                          <a:effectLst/>
                        </a:rPr>
                        <a:t>衡量值</a:t>
                      </a:r>
                      <a:endParaRPr lang="zh-CN" sz="1600" kern="100" dirty="0">
                        <a:effectLst/>
                        <a:latin typeface="Times New Roman"/>
                        <a:ea typeface="宋体"/>
                      </a:endParaRPr>
                    </a:p>
                  </a:txBody>
                  <a:tcPr marL="68580" marR="68580" marT="0" marB="0"/>
                </a:tc>
                <a:tc hMerge="1">
                  <a:txBody>
                    <a:bodyPr/>
                    <a:lstStyle/>
                    <a:p>
                      <a:endParaRPr lang="zh-CN" altLang="en-US"/>
                    </a:p>
                  </a:txBody>
                  <a:tcPr/>
                </a:tc>
              </a:tr>
              <a:tr h="248393">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600" kern="100" dirty="0">
                          <a:effectLst/>
                        </a:rPr>
                        <a:t>地点</a:t>
                      </a:r>
                      <a:r>
                        <a:rPr lang="en-US" sz="1600" kern="100" dirty="0">
                          <a:effectLst/>
                        </a:rPr>
                        <a:t>1</a:t>
                      </a:r>
                      <a:endParaRPr lang="zh-CN" sz="1600" kern="100" dirty="0">
                        <a:effectLst/>
                        <a:latin typeface="Times New Roman"/>
                        <a:ea typeface="宋体"/>
                      </a:endParaRPr>
                    </a:p>
                  </a:txBody>
                  <a:tcPr marL="68580" marR="68580" marT="0" marB="0"/>
                </a:tc>
                <a:tc>
                  <a:txBody>
                    <a:bodyPr/>
                    <a:lstStyle/>
                    <a:p>
                      <a:pPr algn="ctr">
                        <a:lnSpc>
                          <a:spcPct val="150000"/>
                        </a:lnSpc>
                        <a:spcAft>
                          <a:spcPts val="0"/>
                        </a:spcAft>
                      </a:pPr>
                      <a:r>
                        <a:rPr lang="zh-CN" sz="1600" kern="100" dirty="0">
                          <a:effectLst/>
                        </a:rPr>
                        <a:t>地点</a:t>
                      </a:r>
                      <a:r>
                        <a:rPr lang="en-US" sz="1600" kern="100" dirty="0">
                          <a:effectLst/>
                        </a:rPr>
                        <a:t>2</a:t>
                      </a:r>
                      <a:endParaRPr lang="zh-CN" sz="1600" kern="100" dirty="0">
                        <a:effectLst/>
                        <a:latin typeface="Times New Roman"/>
                        <a:ea typeface="宋体"/>
                      </a:endParaRPr>
                    </a:p>
                  </a:txBody>
                  <a:tcPr marL="68580" marR="68580" marT="0" marB="0"/>
                </a:tc>
                <a:tc>
                  <a:txBody>
                    <a:bodyPr/>
                    <a:lstStyle/>
                    <a:p>
                      <a:pPr algn="ctr">
                        <a:lnSpc>
                          <a:spcPct val="150000"/>
                        </a:lnSpc>
                        <a:spcAft>
                          <a:spcPts val="0"/>
                        </a:spcAft>
                      </a:pPr>
                      <a:r>
                        <a:rPr lang="zh-CN" sz="1600" kern="100">
                          <a:effectLst/>
                        </a:rPr>
                        <a:t>地点</a:t>
                      </a:r>
                      <a:r>
                        <a:rPr lang="en-US" sz="1600" kern="100">
                          <a:effectLst/>
                        </a:rPr>
                        <a:t>1</a:t>
                      </a:r>
                      <a:endParaRPr lang="zh-CN" sz="1600" kern="100">
                        <a:effectLst/>
                        <a:latin typeface="Times New Roman"/>
                        <a:ea typeface="宋体"/>
                      </a:endParaRPr>
                    </a:p>
                  </a:txBody>
                  <a:tcPr marL="68580" marR="68580" marT="0" marB="0"/>
                </a:tc>
                <a:tc>
                  <a:txBody>
                    <a:bodyPr/>
                    <a:lstStyle/>
                    <a:p>
                      <a:pPr algn="ctr">
                        <a:lnSpc>
                          <a:spcPct val="150000"/>
                        </a:lnSpc>
                        <a:spcAft>
                          <a:spcPts val="0"/>
                        </a:spcAft>
                      </a:pPr>
                      <a:r>
                        <a:rPr lang="zh-CN" sz="1600" kern="100" dirty="0">
                          <a:effectLst/>
                        </a:rPr>
                        <a:t>地点</a:t>
                      </a:r>
                      <a:r>
                        <a:rPr lang="en-US" sz="1600" kern="100" dirty="0">
                          <a:effectLst/>
                        </a:rPr>
                        <a:t>2</a:t>
                      </a:r>
                      <a:endParaRPr lang="zh-CN" sz="1600" kern="100" dirty="0">
                        <a:effectLst/>
                        <a:latin typeface="Times New Roman"/>
                        <a:ea typeface="宋体"/>
                      </a:endParaRPr>
                    </a:p>
                  </a:txBody>
                  <a:tcPr marL="68580" marR="68580" marT="0" marB="0"/>
                </a:tc>
              </a:tr>
              <a:tr h="3767481">
                <a:tc>
                  <a:txBody>
                    <a:bodyPr/>
                    <a:lstStyle/>
                    <a:p>
                      <a:pPr algn="just">
                        <a:lnSpc>
                          <a:spcPct val="150000"/>
                        </a:lnSpc>
                        <a:spcAft>
                          <a:spcPts val="0"/>
                        </a:spcAft>
                      </a:pPr>
                      <a:r>
                        <a:rPr lang="zh-CN" sz="1600" kern="100" dirty="0">
                          <a:effectLst/>
                          <a:latin typeface="+mn-ea"/>
                          <a:ea typeface="+mn-ea"/>
                        </a:rPr>
                        <a:t>邻近已有商店</a:t>
                      </a:r>
                    </a:p>
                    <a:p>
                      <a:pPr algn="just">
                        <a:lnSpc>
                          <a:spcPct val="150000"/>
                        </a:lnSpc>
                        <a:spcAft>
                          <a:spcPts val="0"/>
                        </a:spcAft>
                      </a:pPr>
                      <a:r>
                        <a:rPr lang="zh-CN" sz="1600" kern="100" dirty="0">
                          <a:effectLst/>
                          <a:latin typeface="+mn-ea"/>
                          <a:ea typeface="+mn-ea"/>
                        </a:rPr>
                        <a:t>交通繁华</a:t>
                      </a:r>
                    </a:p>
                    <a:p>
                      <a:pPr algn="just">
                        <a:lnSpc>
                          <a:spcPct val="150000"/>
                        </a:lnSpc>
                        <a:spcAft>
                          <a:spcPts val="0"/>
                        </a:spcAft>
                      </a:pPr>
                      <a:r>
                        <a:rPr lang="zh-CN" sz="1600" kern="100" dirty="0">
                          <a:effectLst/>
                          <a:latin typeface="+mn-ea"/>
                          <a:ea typeface="+mn-ea"/>
                        </a:rPr>
                        <a:t>租金</a:t>
                      </a:r>
                    </a:p>
                    <a:p>
                      <a:pPr algn="just">
                        <a:lnSpc>
                          <a:spcPct val="150000"/>
                        </a:lnSpc>
                        <a:spcAft>
                          <a:spcPts val="0"/>
                        </a:spcAft>
                      </a:pPr>
                      <a:r>
                        <a:rPr lang="zh-CN" sz="1600" kern="100" dirty="0">
                          <a:effectLst/>
                          <a:latin typeface="+mn-ea"/>
                          <a:ea typeface="+mn-ea"/>
                        </a:rPr>
                        <a:t>大小</a:t>
                      </a:r>
                    </a:p>
                    <a:p>
                      <a:pPr algn="just">
                        <a:lnSpc>
                          <a:spcPct val="150000"/>
                        </a:lnSpc>
                        <a:spcAft>
                          <a:spcPts val="0"/>
                        </a:spcAft>
                      </a:pPr>
                      <a:r>
                        <a:rPr lang="zh-CN" sz="1600" kern="100" dirty="0">
                          <a:effectLst/>
                          <a:latin typeface="+mn-ea"/>
                          <a:ea typeface="+mn-ea"/>
                        </a:rPr>
                        <a:t>布局</a:t>
                      </a:r>
                    </a:p>
                    <a:p>
                      <a:pPr algn="just">
                        <a:lnSpc>
                          <a:spcPct val="150000"/>
                        </a:lnSpc>
                        <a:spcAft>
                          <a:spcPts val="0"/>
                        </a:spcAft>
                      </a:pPr>
                      <a:r>
                        <a:rPr lang="zh-CN" sz="1600" kern="100" dirty="0">
                          <a:effectLst/>
                          <a:latin typeface="+mn-ea"/>
                          <a:ea typeface="+mn-ea"/>
                        </a:rPr>
                        <a:t>运营成本</a:t>
                      </a:r>
                    </a:p>
                  </a:txBody>
                  <a:tcPr marL="68580" marR="68580" marT="0" marB="0"/>
                </a:tc>
                <a:tc>
                  <a:txBody>
                    <a:bodyPr/>
                    <a:lstStyle/>
                    <a:p>
                      <a:pPr algn="just">
                        <a:lnSpc>
                          <a:spcPct val="150000"/>
                        </a:lnSpc>
                        <a:spcAft>
                          <a:spcPts val="0"/>
                        </a:spcAft>
                      </a:pPr>
                      <a:r>
                        <a:rPr lang="en-US" sz="1600" kern="100">
                          <a:effectLst/>
                          <a:latin typeface="+mn-ea"/>
                          <a:ea typeface="+mn-ea"/>
                        </a:rPr>
                        <a:t>0.10</a:t>
                      </a:r>
                      <a:endParaRPr lang="zh-CN" sz="1600" kern="100">
                        <a:effectLst/>
                        <a:latin typeface="+mn-ea"/>
                        <a:ea typeface="+mn-ea"/>
                      </a:endParaRPr>
                    </a:p>
                    <a:p>
                      <a:pPr algn="just">
                        <a:lnSpc>
                          <a:spcPct val="150000"/>
                        </a:lnSpc>
                        <a:spcAft>
                          <a:spcPts val="0"/>
                        </a:spcAft>
                      </a:pPr>
                      <a:r>
                        <a:rPr lang="en-US" sz="1600" kern="100">
                          <a:effectLst/>
                          <a:latin typeface="+mn-ea"/>
                          <a:ea typeface="+mn-ea"/>
                        </a:rPr>
                        <a:t>0.05</a:t>
                      </a:r>
                      <a:endParaRPr lang="zh-CN" sz="1600" kern="100">
                        <a:effectLst/>
                        <a:latin typeface="+mn-ea"/>
                        <a:ea typeface="+mn-ea"/>
                      </a:endParaRPr>
                    </a:p>
                    <a:p>
                      <a:pPr algn="just">
                        <a:lnSpc>
                          <a:spcPct val="150000"/>
                        </a:lnSpc>
                        <a:spcAft>
                          <a:spcPts val="0"/>
                        </a:spcAft>
                      </a:pPr>
                      <a:r>
                        <a:rPr lang="en-US" sz="1600" kern="100">
                          <a:effectLst/>
                          <a:latin typeface="+mn-ea"/>
                          <a:ea typeface="+mn-ea"/>
                        </a:rPr>
                        <a:t>0.40</a:t>
                      </a:r>
                      <a:endParaRPr lang="zh-CN" sz="1600" kern="100">
                        <a:effectLst/>
                        <a:latin typeface="+mn-ea"/>
                        <a:ea typeface="+mn-ea"/>
                      </a:endParaRPr>
                    </a:p>
                    <a:p>
                      <a:pPr algn="just">
                        <a:lnSpc>
                          <a:spcPct val="150000"/>
                        </a:lnSpc>
                        <a:spcAft>
                          <a:spcPts val="0"/>
                        </a:spcAft>
                      </a:pPr>
                      <a:r>
                        <a:rPr lang="en-US" sz="1600" kern="100">
                          <a:effectLst/>
                          <a:latin typeface="+mn-ea"/>
                          <a:ea typeface="+mn-ea"/>
                        </a:rPr>
                        <a:t>0.10</a:t>
                      </a:r>
                      <a:endParaRPr lang="zh-CN" sz="1600" kern="100">
                        <a:effectLst/>
                        <a:latin typeface="+mn-ea"/>
                        <a:ea typeface="+mn-ea"/>
                      </a:endParaRPr>
                    </a:p>
                    <a:p>
                      <a:pPr algn="just">
                        <a:lnSpc>
                          <a:spcPct val="150000"/>
                        </a:lnSpc>
                        <a:spcAft>
                          <a:spcPts val="0"/>
                        </a:spcAft>
                      </a:pPr>
                      <a:r>
                        <a:rPr lang="en-US" sz="1600" kern="100">
                          <a:effectLst/>
                          <a:latin typeface="+mn-ea"/>
                          <a:ea typeface="+mn-ea"/>
                        </a:rPr>
                        <a:t>0.20</a:t>
                      </a:r>
                      <a:endParaRPr lang="zh-CN" sz="1600" kern="100">
                        <a:effectLst/>
                        <a:latin typeface="+mn-ea"/>
                        <a:ea typeface="+mn-ea"/>
                      </a:endParaRPr>
                    </a:p>
                    <a:p>
                      <a:pPr algn="just">
                        <a:lnSpc>
                          <a:spcPct val="150000"/>
                        </a:lnSpc>
                        <a:spcAft>
                          <a:spcPts val="0"/>
                        </a:spcAft>
                      </a:pPr>
                      <a:r>
                        <a:rPr lang="en-US" sz="1600" kern="100">
                          <a:effectLst/>
                          <a:latin typeface="+mn-ea"/>
                          <a:ea typeface="+mn-ea"/>
                        </a:rPr>
                        <a:t>0.15</a:t>
                      </a:r>
                      <a:endParaRPr lang="zh-CN" sz="1600" kern="100">
                        <a:effectLst/>
                        <a:latin typeface="+mn-ea"/>
                        <a:ea typeface="+mn-ea"/>
                      </a:endParaRPr>
                    </a:p>
                    <a:p>
                      <a:pPr algn="just">
                        <a:lnSpc>
                          <a:spcPct val="150000"/>
                        </a:lnSpc>
                        <a:spcAft>
                          <a:spcPts val="0"/>
                        </a:spcAft>
                      </a:pPr>
                      <a:r>
                        <a:rPr lang="en-US" sz="1600" kern="100">
                          <a:effectLst/>
                          <a:latin typeface="+mn-ea"/>
                          <a:ea typeface="+mn-ea"/>
                        </a:rPr>
                        <a:t>1.00</a:t>
                      </a:r>
                      <a:endParaRPr lang="zh-CN" sz="1600" kern="100">
                        <a:effectLst/>
                        <a:latin typeface="+mn-ea"/>
                        <a:ea typeface="+mn-ea"/>
                      </a:endParaRPr>
                    </a:p>
                  </a:txBody>
                  <a:tcPr marL="68580" marR="68580" marT="0" marB="0"/>
                </a:tc>
                <a:tc>
                  <a:txBody>
                    <a:bodyPr/>
                    <a:lstStyle/>
                    <a:p>
                      <a:pPr algn="just">
                        <a:lnSpc>
                          <a:spcPct val="150000"/>
                        </a:lnSpc>
                        <a:spcAft>
                          <a:spcPts val="0"/>
                        </a:spcAft>
                      </a:pPr>
                      <a:r>
                        <a:rPr lang="en-US" sz="1600" kern="100">
                          <a:effectLst/>
                          <a:latin typeface="+mn-ea"/>
                          <a:ea typeface="+mn-ea"/>
                        </a:rPr>
                        <a:t>100</a:t>
                      </a:r>
                      <a:endParaRPr lang="zh-CN" sz="1600" kern="100">
                        <a:effectLst/>
                        <a:latin typeface="+mn-ea"/>
                        <a:ea typeface="+mn-ea"/>
                      </a:endParaRPr>
                    </a:p>
                    <a:p>
                      <a:pPr algn="just">
                        <a:lnSpc>
                          <a:spcPct val="150000"/>
                        </a:lnSpc>
                        <a:spcAft>
                          <a:spcPts val="0"/>
                        </a:spcAft>
                      </a:pPr>
                      <a:r>
                        <a:rPr lang="en-US" sz="1600" kern="100">
                          <a:effectLst/>
                          <a:latin typeface="+mn-ea"/>
                          <a:ea typeface="+mn-ea"/>
                        </a:rPr>
                        <a:t>80</a:t>
                      </a:r>
                      <a:endParaRPr lang="zh-CN" sz="1600" kern="100">
                        <a:effectLst/>
                        <a:latin typeface="+mn-ea"/>
                        <a:ea typeface="+mn-ea"/>
                      </a:endParaRPr>
                    </a:p>
                    <a:p>
                      <a:pPr algn="just">
                        <a:lnSpc>
                          <a:spcPct val="150000"/>
                        </a:lnSpc>
                        <a:spcAft>
                          <a:spcPts val="0"/>
                        </a:spcAft>
                      </a:pPr>
                      <a:r>
                        <a:rPr lang="en-US" sz="1600" kern="100">
                          <a:effectLst/>
                          <a:latin typeface="+mn-ea"/>
                          <a:ea typeface="+mn-ea"/>
                        </a:rPr>
                        <a:t>70</a:t>
                      </a:r>
                      <a:endParaRPr lang="zh-CN" sz="1600" kern="100">
                        <a:effectLst/>
                        <a:latin typeface="+mn-ea"/>
                        <a:ea typeface="+mn-ea"/>
                      </a:endParaRPr>
                    </a:p>
                    <a:p>
                      <a:pPr algn="just">
                        <a:lnSpc>
                          <a:spcPct val="150000"/>
                        </a:lnSpc>
                        <a:spcAft>
                          <a:spcPts val="0"/>
                        </a:spcAft>
                      </a:pPr>
                      <a:r>
                        <a:rPr lang="en-US" sz="1600" kern="100">
                          <a:effectLst/>
                          <a:latin typeface="+mn-ea"/>
                          <a:ea typeface="+mn-ea"/>
                        </a:rPr>
                        <a:t>86</a:t>
                      </a:r>
                      <a:endParaRPr lang="zh-CN" sz="1600" kern="100">
                        <a:effectLst/>
                        <a:latin typeface="+mn-ea"/>
                        <a:ea typeface="+mn-ea"/>
                      </a:endParaRPr>
                    </a:p>
                    <a:p>
                      <a:pPr algn="just">
                        <a:lnSpc>
                          <a:spcPct val="150000"/>
                        </a:lnSpc>
                        <a:spcAft>
                          <a:spcPts val="0"/>
                        </a:spcAft>
                      </a:pPr>
                      <a:r>
                        <a:rPr lang="en-US" sz="1600" kern="100">
                          <a:effectLst/>
                          <a:latin typeface="+mn-ea"/>
                          <a:ea typeface="+mn-ea"/>
                        </a:rPr>
                        <a:t>40</a:t>
                      </a:r>
                      <a:endParaRPr lang="zh-CN" sz="1600" kern="100">
                        <a:effectLst/>
                        <a:latin typeface="+mn-ea"/>
                        <a:ea typeface="+mn-ea"/>
                      </a:endParaRPr>
                    </a:p>
                    <a:p>
                      <a:pPr algn="just">
                        <a:lnSpc>
                          <a:spcPct val="150000"/>
                        </a:lnSpc>
                        <a:spcAft>
                          <a:spcPts val="0"/>
                        </a:spcAft>
                      </a:pPr>
                      <a:r>
                        <a:rPr lang="en-US" sz="1600" kern="100">
                          <a:effectLst/>
                          <a:latin typeface="+mn-ea"/>
                          <a:ea typeface="+mn-ea"/>
                        </a:rPr>
                        <a:t>80</a:t>
                      </a:r>
                      <a:endParaRPr lang="zh-CN" sz="1600" kern="100">
                        <a:effectLst/>
                        <a:latin typeface="+mn-ea"/>
                        <a:ea typeface="+mn-ea"/>
                      </a:endParaRPr>
                    </a:p>
                  </a:txBody>
                  <a:tcPr marL="68580" marR="68580" marT="0" marB="0"/>
                </a:tc>
                <a:tc>
                  <a:txBody>
                    <a:bodyPr/>
                    <a:lstStyle/>
                    <a:p>
                      <a:pPr algn="l">
                        <a:lnSpc>
                          <a:spcPct val="150000"/>
                        </a:lnSpc>
                        <a:spcAft>
                          <a:spcPts val="0"/>
                        </a:spcAft>
                      </a:pPr>
                      <a:r>
                        <a:rPr lang="en-US" sz="1600" kern="100" dirty="0">
                          <a:effectLst/>
                          <a:latin typeface="+mn-ea"/>
                          <a:ea typeface="+mn-ea"/>
                        </a:rPr>
                        <a:t>60</a:t>
                      </a:r>
                      <a:endParaRPr lang="zh-CN" sz="1600" kern="100" dirty="0">
                        <a:effectLst/>
                        <a:latin typeface="+mn-ea"/>
                        <a:ea typeface="+mn-ea"/>
                      </a:endParaRPr>
                    </a:p>
                    <a:p>
                      <a:pPr algn="l">
                        <a:lnSpc>
                          <a:spcPct val="150000"/>
                        </a:lnSpc>
                        <a:spcAft>
                          <a:spcPts val="0"/>
                        </a:spcAft>
                      </a:pPr>
                      <a:r>
                        <a:rPr lang="en-US" sz="1600" kern="100" dirty="0">
                          <a:effectLst/>
                          <a:latin typeface="+mn-ea"/>
                          <a:ea typeface="+mn-ea"/>
                        </a:rPr>
                        <a:t>80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90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92</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70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90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 </a:t>
                      </a:r>
                      <a:endParaRPr lang="zh-CN" sz="1600" kern="100" dirty="0">
                        <a:effectLst/>
                        <a:latin typeface="+mn-ea"/>
                        <a:ea typeface="+mn-ea"/>
                      </a:endParaRPr>
                    </a:p>
                  </a:txBody>
                  <a:tcPr marL="68580" marR="68580" marT="0" marB="0"/>
                </a:tc>
                <a:tc>
                  <a:txBody>
                    <a:bodyPr/>
                    <a:lstStyle/>
                    <a:p>
                      <a:pPr algn="l">
                        <a:lnSpc>
                          <a:spcPct val="150000"/>
                        </a:lnSpc>
                        <a:spcAft>
                          <a:spcPts val="0"/>
                        </a:spcAft>
                      </a:pPr>
                      <a:r>
                        <a:rPr lang="en-US" sz="1600" kern="100" dirty="0">
                          <a:effectLst/>
                          <a:latin typeface="+mn-ea"/>
                          <a:ea typeface="+mn-ea"/>
                        </a:rPr>
                        <a:t>0.10</a:t>
                      </a:r>
                      <a:r>
                        <a:rPr lang="zh-CN" sz="1600" kern="100" dirty="0">
                          <a:effectLst/>
                          <a:latin typeface="+mn-ea"/>
                          <a:ea typeface="+mn-ea"/>
                        </a:rPr>
                        <a:t>（</a:t>
                      </a:r>
                      <a:r>
                        <a:rPr lang="en-US" sz="1600" kern="100" dirty="0">
                          <a:effectLst/>
                          <a:latin typeface="+mn-ea"/>
                          <a:ea typeface="+mn-ea"/>
                        </a:rPr>
                        <a:t>100</a:t>
                      </a:r>
                      <a:r>
                        <a:rPr lang="zh-CN" sz="1600" kern="100" dirty="0">
                          <a:effectLst/>
                          <a:latin typeface="+mn-ea"/>
                          <a:ea typeface="+mn-ea"/>
                        </a:rPr>
                        <a:t>）</a:t>
                      </a:r>
                      <a:r>
                        <a:rPr lang="en-US" sz="1600" kern="100" dirty="0">
                          <a:effectLst/>
                          <a:latin typeface="+mn-ea"/>
                          <a:ea typeface="+mn-ea"/>
                        </a:rPr>
                        <a:t>=10.0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0.05</a:t>
                      </a:r>
                      <a:r>
                        <a:rPr lang="zh-CN" sz="1600" kern="100" dirty="0">
                          <a:effectLst/>
                          <a:latin typeface="+mn-ea"/>
                          <a:ea typeface="+mn-ea"/>
                        </a:rPr>
                        <a:t>（</a:t>
                      </a:r>
                      <a:r>
                        <a:rPr lang="en-US" sz="1600" kern="100" dirty="0">
                          <a:effectLst/>
                          <a:latin typeface="+mn-ea"/>
                          <a:ea typeface="+mn-ea"/>
                        </a:rPr>
                        <a:t>80</a:t>
                      </a:r>
                      <a:r>
                        <a:rPr lang="zh-CN" sz="1600" kern="100" dirty="0">
                          <a:effectLst/>
                          <a:latin typeface="+mn-ea"/>
                          <a:ea typeface="+mn-ea"/>
                        </a:rPr>
                        <a:t>）</a:t>
                      </a:r>
                      <a:r>
                        <a:rPr lang="en-US" sz="1600" kern="100" dirty="0">
                          <a:effectLst/>
                          <a:latin typeface="+mn-ea"/>
                          <a:ea typeface="+mn-ea"/>
                        </a:rPr>
                        <a:t>=4.0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0.40</a:t>
                      </a:r>
                      <a:r>
                        <a:rPr lang="zh-CN" sz="1600" kern="100" dirty="0">
                          <a:effectLst/>
                          <a:latin typeface="+mn-ea"/>
                          <a:ea typeface="+mn-ea"/>
                        </a:rPr>
                        <a:t>（</a:t>
                      </a:r>
                      <a:r>
                        <a:rPr lang="en-US" sz="1600" kern="100" dirty="0">
                          <a:effectLst/>
                          <a:latin typeface="+mn-ea"/>
                          <a:ea typeface="+mn-ea"/>
                        </a:rPr>
                        <a:t>70</a:t>
                      </a:r>
                      <a:r>
                        <a:rPr lang="zh-CN" sz="1600" kern="100" dirty="0">
                          <a:effectLst/>
                          <a:latin typeface="+mn-ea"/>
                          <a:ea typeface="+mn-ea"/>
                        </a:rPr>
                        <a:t>）</a:t>
                      </a:r>
                      <a:r>
                        <a:rPr lang="en-US" sz="1600" kern="100" dirty="0">
                          <a:effectLst/>
                          <a:latin typeface="+mn-ea"/>
                          <a:ea typeface="+mn-ea"/>
                        </a:rPr>
                        <a:t>=28.0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0.10</a:t>
                      </a:r>
                      <a:r>
                        <a:rPr lang="zh-CN" sz="1600" kern="100" dirty="0">
                          <a:effectLst/>
                          <a:latin typeface="+mn-ea"/>
                          <a:ea typeface="+mn-ea"/>
                        </a:rPr>
                        <a:t>（</a:t>
                      </a:r>
                      <a:r>
                        <a:rPr lang="en-US" sz="1600" kern="100" dirty="0">
                          <a:effectLst/>
                          <a:latin typeface="+mn-ea"/>
                          <a:ea typeface="+mn-ea"/>
                        </a:rPr>
                        <a:t>86</a:t>
                      </a:r>
                      <a:r>
                        <a:rPr lang="zh-CN" sz="1600" kern="100" dirty="0">
                          <a:effectLst/>
                          <a:latin typeface="+mn-ea"/>
                          <a:ea typeface="+mn-ea"/>
                        </a:rPr>
                        <a:t>）</a:t>
                      </a:r>
                      <a:r>
                        <a:rPr lang="en-US" sz="1600" kern="100" dirty="0">
                          <a:effectLst/>
                          <a:latin typeface="+mn-ea"/>
                          <a:ea typeface="+mn-ea"/>
                        </a:rPr>
                        <a:t>=8.6</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0.20</a:t>
                      </a:r>
                      <a:r>
                        <a:rPr lang="zh-CN" sz="1600" kern="100" dirty="0">
                          <a:effectLst/>
                          <a:latin typeface="+mn-ea"/>
                          <a:ea typeface="+mn-ea"/>
                        </a:rPr>
                        <a:t>（</a:t>
                      </a:r>
                      <a:r>
                        <a:rPr lang="en-US" sz="1600" kern="100" dirty="0">
                          <a:effectLst/>
                          <a:latin typeface="+mn-ea"/>
                          <a:ea typeface="+mn-ea"/>
                        </a:rPr>
                        <a:t>40</a:t>
                      </a:r>
                      <a:r>
                        <a:rPr lang="zh-CN" sz="1600" kern="100" dirty="0">
                          <a:effectLst/>
                          <a:latin typeface="+mn-ea"/>
                          <a:ea typeface="+mn-ea"/>
                        </a:rPr>
                        <a:t>）</a:t>
                      </a:r>
                      <a:r>
                        <a:rPr lang="en-US" sz="1600" kern="100" dirty="0">
                          <a:effectLst/>
                          <a:latin typeface="+mn-ea"/>
                          <a:ea typeface="+mn-ea"/>
                        </a:rPr>
                        <a:t>=8.0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0.15</a:t>
                      </a:r>
                      <a:r>
                        <a:rPr lang="zh-CN" sz="1600" kern="100" dirty="0">
                          <a:effectLst/>
                          <a:latin typeface="+mn-ea"/>
                          <a:ea typeface="+mn-ea"/>
                        </a:rPr>
                        <a:t>（</a:t>
                      </a:r>
                      <a:r>
                        <a:rPr lang="en-US" sz="1600" kern="100" dirty="0">
                          <a:effectLst/>
                          <a:latin typeface="+mn-ea"/>
                          <a:ea typeface="+mn-ea"/>
                        </a:rPr>
                        <a:t>80</a:t>
                      </a:r>
                      <a:r>
                        <a:rPr lang="zh-CN" sz="1600" kern="100" dirty="0">
                          <a:effectLst/>
                          <a:latin typeface="+mn-ea"/>
                          <a:ea typeface="+mn-ea"/>
                        </a:rPr>
                        <a:t>）</a:t>
                      </a:r>
                      <a:r>
                        <a:rPr lang="en-US" sz="1600" kern="100" dirty="0">
                          <a:effectLst/>
                          <a:latin typeface="+mn-ea"/>
                          <a:ea typeface="+mn-ea"/>
                        </a:rPr>
                        <a:t>=</a:t>
                      </a:r>
                      <a:r>
                        <a:rPr lang="en-US" sz="1600" u="sng" kern="100" dirty="0">
                          <a:effectLst/>
                          <a:latin typeface="+mn-ea"/>
                          <a:ea typeface="+mn-ea"/>
                        </a:rPr>
                        <a:t>12.0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       </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70.6</a:t>
                      </a:r>
                      <a:endParaRPr lang="zh-CN" sz="1600" kern="100" dirty="0">
                        <a:effectLst/>
                        <a:latin typeface="+mn-ea"/>
                        <a:ea typeface="+mn-ea"/>
                      </a:endParaRPr>
                    </a:p>
                  </a:txBody>
                  <a:tcPr marL="68580" marR="68580" marT="0" marB="0"/>
                </a:tc>
                <a:tc>
                  <a:txBody>
                    <a:bodyPr/>
                    <a:lstStyle/>
                    <a:p>
                      <a:pPr algn="l">
                        <a:lnSpc>
                          <a:spcPct val="150000"/>
                        </a:lnSpc>
                        <a:spcAft>
                          <a:spcPts val="0"/>
                        </a:spcAft>
                      </a:pPr>
                      <a:r>
                        <a:rPr lang="en-US" sz="1600" kern="100" dirty="0">
                          <a:effectLst/>
                          <a:latin typeface="+mn-ea"/>
                          <a:ea typeface="+mn-ea"/>
                        </a:rPr>
                        <a:t>0.10</a:t>
                      </a:r>
                      <a:r>
                        <a:rPr lang="zh-CN" sz="1600" kern="100" dirty="0">
                          <a:effectLst/>
                          <a:latin typeface="+mn-ea"/>
                          <a:ea typeface="+mn-ea"/>
                        </a:rPr>
                        <a:t>（</a:t>
                      </a:r>
                      <a:r>
                        <a:rPr lang="en-US" sz="1600" kern="100" dirty="0">
                          <a:effectLst/>
                          <a:latin typeface="+mn-ea"/>
                          <a:ea typeface="+mn-ea"/>
                        </a:rPr>
                        <a:t>60</a:t>
                      </a:r>
                      <a:r>
                        <a:rPr lang="zh-CN" sz="1600" kern="100" dirty="0">
                          <a:effectLst/>
                          <a:latin typeface="+mn-ea"/>
                          <a:ea typeface="+mn-ea"/>
                        </a:rPr>
                        <a:t>）</a:t>
                      </a:r>
                      <a:r>
                        <a:rPr lang="en-US" sz="1600" kern="100" dirty="0">
                          <a:effectLst/>
                          <a:latin typeface="+mn-ea"/>
                          <a:ea typeface="+mn-ea"/>
                        </a:rPr>
                        <a:t>=6.0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0.05</a:t>
                      </a:r>
                      <a:r>
                        <a:rPr lang="zh-CN" sz="1600" kern="100" dirty="0">
                          <a:effectLst/>
                          <a:latin typeface="+mn-ea"/>
                          <a:ea typeface="+mn-ea"/>
                        </a:rPr>
                        <a:t>（</a:t>
                      </a:r>
                      <a:r>
                        <a:rPr lang="en-US" sz="1600" kern="100" dirty="0">
                          <a:effectLst/>
                          <a:latin typeface="+mn-ea"/>
                          <a:ea typeface="+mn-ea"/>
                        </a:rPr>
                        <a:t>80</a:t>
                      </a:r>
                      <a:r>
                        <a:rPr lang="zh-CN" sz="1600" kern="100" dirty="0">
                          <a:effectLst/>
                          <a:latin typeface="+mn-ea"/>
                          <a:ea typeface="+mn-ea"/>
                        </a:rPr>
                        <a:t>）</a:t>
                      </a:r>
                      <a:r>
                        <a:rPr lang="en-US" sz="1600" kern="100" dirty="0">
                          <a:effectLst/>
                          <a:latin typeface="+mn-ea"/>
                          <a:ea typeface="+mn-ea"/>
                        </a:rPr>
                        <a:t>=4.0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0.40</a:t>
                      </a:r>
                      <a:r>
                        <a:rPr lang="zh-CN" sz="1600" kern="100" dirty="0">
                          <a:effectLst/>
                          <a:latin typeface="+mn-ea"/>
                          <a:ea typeface="+mn-ea"/>
                        </a:rPr>
                        <a:t>（</a:t>
                      </a:r>
                      <a:r>
                        <a:rPr lang="en-US" sz="1600" kern="100" dirty="0">
                          <a:effectLst/>
                          <a:latin typeface="+mn-ea"/>
                          <a:ea typeface="+mn-ea"/>
                        </a:rPr>
                        <a:t>90</a:t>
                      </a:r>
                      <a:r>
                        <a:rPr lang="zh-CN" sz="1600" kern="100" dirty="0">
                          <a:effectLst/>
                          <a:latin typeface="+mn-ea"/>
                          <a:ea typeface="+mn-ea"/>
                        </a:rPr>
                        <a:t>）</a:t>
                      </a:r>
                      <a:r>
                        <a:rPr lang="en-US" sz="1600" kern="100" dirty="0">
                          <a:effectLst/>
                          <a:latin typeface="+mn-ea"/>
                          <a:ea typeface="+mn-ea"/>
                        </a:rPr>
                        <a:t>=36.0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0.10</a:t>
                      </a:r>
                      <a:r>
                        <a:rPr lang="zh-CN" sz="1600" kern="100" dirty="0">
                          <a:effectLst/>
                          <a:latin typeface="+mn-ea"/>
                          <a:ea typeface="+mn-ea"/>
                        </a:rPr>
                        <a:t>（</a:t>
                      </a:r>
                      <a:r>
                        <a:rPr lang="en-US" sz="1600" kern="100" dirty="0">
                          <a:effectLst/>
                          <a:latin typeface="+mn-ea"/>
                          <a:ea typeface="+mn-ea"/>
                        </a:rPr>
                        <a:t>92</a:t>
                      </a:r>
                      <a:r>
                        <a:rPr lang="zh-CN" sz="1600" kern="100" dirty="0">
                          <a:effectLst/>
                          <a:latin typeface="+mn-ea"/>
                          <a:ea typeface="+mn-ea"/>
                        </a:rPr>
                        <a:t>）</a:t>
                      </a:r>
                      <a:r>
                        <a:rPr lang="en-US" sz="1600" kern="100" dirty="0">
                          <a:effectLst/>
                          <a:latin typeface="+mn-ea"/>
                          <a:ea typeface="+mn-ea"/>
                        </a:rPr>
                        <a:t>=9.2</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0.20</a:t>
                      </a:r>
                      <a:r>
                        <a:rPr lang="zh-CN" sz="1600" kern="100" dirty="0">
                          <a:effectLst/>
                          <a:latin typeface="+mn-ea"/>
                          <a:ea typeface="+mn-ea"/>
                        </a:rPr>
                        <a:t>（</a:t>
                      </a:r>
                      <a:r>
                        <a:rPr lang="en-US" sz="1600" kern="100" dirty="0">
                          <a:effectLst/>
                          <a:latin typeface="+mn-ea"/>
                          <a:ea typeface="+mn-ea"/>
                        </a:rPr>
                        <a:t>70</a:t>
                      </a:r>
                      <a:r>
                        <a:rPr lang="zh-CN" sz="1600" kern="100" dirty="0">
                          <a:effectLst/>
                          <a:latin typeface="+mn-ea"/>
                          <a:ea typeface="+mn-ea"/>
                        </a:rPr>
                        <a:t>）</a:t>
                      </a:r>
                      <a:r>
                        <a:rPr lang="en-US" sz="1600" kern="100" dirty="0">
                          <a:effectLst/>
                          <a:latin typeface="+mn-ea"/>
                          <a:ea typeface="+mn-ea"/>
                        </a:rPr>
                        <a:t>=14.0</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0.15</a:t>
                      </a:r>
                      <a:r>
                        <a:rPr lang="zh-CN" sz="1600" kern="100" dirty="0">
                          <a:effectLst/>
                          <a:latin typeface="+mn-ea"/>
                          <a:ea typeface="+mn-ea"/>
                        </a:rPr>
                        <a:t>（</a:t>
                      </a:r>
                      <a:r>
                        <a:rPr lang="en-US" sz="1600" kern="100" dirty="0">
                          <a:effectLst/>
                          <a:latin typeface="+mn-ea"/>
                          <a:ea typeface="+mn-ea"/>
                        </a:rPr>
                        <a:t>90</a:t>
                      </a:r>
                      <a:r>
                        <a:rPr lang="zh-CN" sz="1600" kern="100" dirty="0">
                          <a:effectLst/>
                          <a:latin typeface="+mn-ea"/>
                          <a:ea typeface="+mn-ea"/>
                        </a:rPr>
                        <a:t>）</a:t>
                      </a:r>
                      <a:r>
                        <a:rPr lang="en-US" sz="1600" kern="100" dirty="0">
                          <a:effectLst/>
                          <a:latin typeface="+mn-ea"/>
                          <a:ea typeface="+mn-ea"/>
                        </a:rPr>
                        <a:t>=</a:t>
                      </a:r>
                      <a:r>
                        <a:rPr lang="en-US" sz="1600" u="sng" kern="100" dirty="0">
                          <a:effectLst/>
                          <a:latin typeface="+mn-ea"/>
                          <a:ea typeface="+mn-ea"/>
                        </a:rPr>
                        <a:t>13.5</a:t>
                      </a:r>
                      <a:endParaRPr lang="zh-CN" sz="1600" kern="100" dirty="0">
                        <a:effectLst/>
                        <a:latin typeface="+mn-ea"/>
                        <a:ea typeface="+mn-ea"/>
                      </a:endParaRPr>
                    </a:p>
                    <a:p>
                      <a:pPr algn="just">
                        <a:lnSpc>
                          <a:spcPct val="150000"/>
                        </a:lnSpc>
                        <a:spcAft>
                          <a:spcPts val="0"/>
                        </a:spcAft>
                      </a:pPr>
                      <a:r>
                        <a:rPr lang="en-US" sz="1600" kern="100" dirty="0">
                          <a:effectLst/>
                          <a:latin typeface="+mn-ea"/>
                          <a:ea typeface="+mn-ea"/>
                        </a:rPr>
                        <a:t>                     82.7</a:t>
                      </a:r>
                      <a:endParaRPr lang="zh-CN" sz="1600" kern="100" dirty="0">
                        <a:effectLst/>
                        <a:latin typeface="+mn-ea"/>
                        <a:ea typeface="+mn-ea"/>
                      </a:endParaRPr>
                    </a:p>
                  </a:txBody>
                  <a:tcPr marL="68580" marR="68580" marT="0" marB="0"/>
                </a:tc>
              </a:tr>
            </a:tbl>
          </a:graphicData>
        </a:graphic>
      </p:graphicFrame>
      <p:sp>
        <p:nvSpPr>
          <p:cNvPr id="3" name="矩形 2"/>
          <p:cNvSpPr/>
          <p:nvPr/>
        </p:nvSpPr>
        <p:spPr>
          <a:xfrm>
            <a:off x="5076056" y="6309320"/>
            <a:ext cx="3793026" cy="369332"/>
          </a:xfrm>
          <a:prstGeom prst="rect">
            <a:avLst/>
          </a:prstGeom>
        </p:spPr>
        <p:txBody>
          <a:bodyPr wrap="none">
            <a:spAutoFit/>
          </a:bodyPr>
          <a:lstStyle/>
          <a:p>
            <a:r>
              <a:rPr lang="zh-CN" altLang="zh-CN" dirty="0"/>
              <a:t>地点</a:t>
            </a:r>
            <a:r>
              <a:rPr lang="en-US" altLang="zh-CN" dirty="0"/>
              <a:t>2</a:t>
            </a:r>
            <a:r>
              <a:rPr lang="zh-CN" altLang="zh-CN" dirty="0"/>
              <a:t>综合得分高，是更好的选择。</a:t>
            </a:r>
          </a:p>
        </p:txBody>
      </p:sp>
    </p:spTree>
    <p:extLst>
      <p:ext uri="{BB962C8B-B14F-4D97-AF65-F5344CB8AC3E}">
        <p14:creationId xmlns:p14="http://schemas.microsoft.com/office/powerpoint/2010/main" val="172842143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704" y="188640"/>
            <a:ext cx="5546310" cy="1754326"/>
          </a:xfrm>
          <a:prstGeom prst="rect">
            <a:avLst/>
          </a:prstGeom>
        </p:spPr>
        <p:txBody>
          <a:bodyPr wrap="square">
            <a:spAutoFit/>
          </a:bodyPr>
          <a:lstStyle/>
          <a:p>
            <a:r>
              <a:rPr lang="en-US" altLang="zh-CN" b="1" dirty="0"/>
              <a:t> </a:t>
            </a:r>
            <a:r>
              <a:rPr lang="en-US" altLang="zh-CN" sz="2800" dirty="0">
                <a:latin typeface="+mn-ea"/>
              </a:rPr>
              <a:t>5.3.3</a:t>
            </a:r>
            <a:r>
              <a:rPr lang="zh-CN" altLang="zh-CN" sz="2800" dirty="0">
                <a:latin typeface="+mn-ea"/>
              </a:rPr>
              <a:t>基于供应链管理的生产运作</a:t>
            </a:r>
          </a:p>
          <a:p>
            <a:endParaRPr lang="en-US" altLang="zh-CN" sz="2400" dirty="0" smtClean="0">
              <a:latin typeface="+mn-ea"/>
            </a:endParaRPr>
          </a:p>
          <a:p>
            <a:r>
              <a:rPr lang="en-US" altLang="zh-CN" sz="2800" dirty="0" smtClean="0">
                <a:latin typeface="+mn-ea"/>
              </a:rPr>
              <a:t>1</a:t>
            </a:r>
            <a:r>
              <a:rPr lang="zh-CN" altLang="zh-CN" sz="2800" dirty="0">
                <a:latin typeface="+mn-ea"/>
              </a:rPr>
              <a:t>）基于供应链的生产管理技术</a:t>
            </a:r>
          </a:p>
          <a:p>
            <a:r>
              <a:rPr lang="zh-CN" altLang="zh-CN" sz="2800" dirty="0">
                <a:latin typeface="+mn-ea"/>
              </a:rPr>
              <a:t>（</a:t>
            </a:r>
            <a:r>
              <a:rPr lang="en-US" altLang="zh-CN" sz="2800" dirty="0">
                <a:latin typeface="+mn-ea"/>
              </a:rPr>
              <a:t>1</a:t>
            </a:r>
            <a:r>
              <a:rPr lang="zh-CN" altLang="zh-CN" sz="2800" dirty="0">
                <a:latin typeface="+mn-ea"/>
              </a:rPr>
              <a:t>）准时制生产</a:t>
            </a:r>
          </a:p>
        </p:txBody>
      </p:sp>
      <p:sp>
        <p:nvSpPr>
          <p:cNvPr id="6" name="矩形 5"/>
          <p:cNvSpPr/>
          <p:nvPr/>
        </p:nvSpPr>
        <p:spPr>
          <a:xfrm>
            <a:off x="323528" y="2690336"/>
            <a:ext cx="8568952" cy="2246769"/>
          </a:xfrm>
          <a:prstGeom prst="rect">
            <a:avLst/>
          </a:prstGeom>
        </p:spPr>
        <p:txBody>
          <a:bodyPr wrap="square">
            <a:spAutoFit/>
          </a:bodyPr>
          <a:lstStyle/>
          <a:p>
            <a:r>
              <a:rPr lang="zh-CN" altLang="zh-CN" sz="2800" dirty="0">
                <a:latin typeface="+mn-ea"/>
              </a:rPr>
              <a:t>准时制生产</a:t>
            </a:r>
            <a:r>
              <a:rPr lang="en-US" altLang="zh-CN" sz="2800" dirty="0">
                <a:latin typeface="+mn-ea"/>
              </a:rPr>
              <a:t>(Just In Time</a:t>
            </a:r>
            <a:r>
              <a:rPr lang="zh-CN" altLang="zh-CN" sz="2800" dirty="0">
                <a:latin typeface="+mn-ea"/>
              </a:rPr>
              <a:t>，</a:t>
            </a:r>
            <a:r>
              <a:rPr lang="en-US" altLang="zh-CN" sz="2800" dirty="0">
                <a:latin typeface="+mn-ea"/>
              </a:rPr>
              <a:t>JIT)</a:t>
            </a:r>
            <a:r>
              <a:rPr lang="zh-CN" altLang="zh-CN" sz="2800" dirty="0">
                <a:latin typeface="+mn-ea"/>
              </a:rPr>
              <a:t>是日本丰田汽车公司在</a:t>
            </a:r>
            <a:r>
              <a:rPr lang="en-US" altLang="zh-CN" sz="2800" dirty="0">
                <a:latin typeface="+mn-ea"/>
              </a:rPr>
              <a:t>20</a:t>
            </a:r>
            <a:r>
              <a:rPr lang="zh-CN" altLang="zh-CN" sz="2800" dirty="0">
                <a:latin typeface="+mn-ea"/>
              </a:rPr>
              <a:t>世纪</a:t>
            </a:r>
            <a:r>
              <a:rPr lang="en-US" altLang="zh-CN" sz="2800" dirty="0">
                <a:latin typeface="+mn-ea"/>
              </a:rPr>
              <a:t>60</a:t>
            </a:r>
            <a:r>
              <a:rPr lang="zh-CN" altLang="zh-CN" sz="2800" dirty="0">
                <a:latin typeface="+mn-ea"/>
              </a:rPr>
              <a:t>年代创立的一种生产方式，该生产方式在减少生产批量的同时，实现了低成本生产，且产品质量大幅度提高，对提高企业的竞争力和灵活性起到很大作用。</a:t>
            </a:r>
          </a:p>
        </p:txBody>
      </p:sp>
    </p:spTree>
    <p:extLst>
      <p:ext uri="{BB962C8B-B14F-4D97-AF65-F5344CB8AC3E}">
        <p14:creationId xmlns:p14="http://schemas.microsoft.com/office/powerpoint/2010/main" val="361994948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704" y="188640"/>
            <a:ext cx="5546310" cy="1754326"/>
          </a:xfrm>
          <a:prstGeom prst="rect">
            <a:avLst/>
          </a:prstGeom>
        </p:spPr>
        <p:txBody>
          <a:bodyPr wrap="square">
            <a:spAutoFit/>
          </a:bodyPr>
          <a:lstStyle/>
          <a:p>
            <a:r>
              <a:rPr lang="en-US" altLang="zh-CN" b="1" dirty="0"/>
              <a:t> </a:t>
            </a:r>
            <a:r>
              <a:rPr lang="en-US" altLang="zh-CN" sz="2800" dirty="0">
                <a:latin typeface="+mn-ea"/>
              </a:rPr>
              <a:t>5.3.3</a:t>
            </a:r>
            <a:r>
              <a:rPr lang="zh-CN" altLang="zh-CN" sz="2800" dirty="0">
                <a:latin typeface="+mn-ea"/>
              </a:rPr>
              <a:t>基于供应链管理的生产运作</a:t>
            </a:r>
          </a:p>
          <a:p>
            <a:endParaRPr lang="en-US" altLang="zh-CN" sz="2400" dirty="0" smtClean="0">
              <a:latin typeface="+mn-ea"/>
            </a:endParaRPr>
          </a:p>
          <a:p>
            <a:r>
              <a:rPr lang="en-US" altLang="zh-CN" sz="2800" dirty="0" smtClean="0">
                <a:latin typeface="+mn-ea"/>
              </a:rPr>
              <a:t>1</a:t>
            </a:r>
            <a:r>
              <a:rPr lang="zh-CN" altLang="zh-CN" sz="2800" dirty="0">
                <a:latin typeface="+mn-ea"/>
              </a:rPr>
              <a:t>）基于供应链的生产管理技术</a:t>
            </a:r>
          </a:p>
          <a:p>
            <a:r>
              <a:rPr lang="zh-CN" altLang="zh-CN" sz="2800" dirty="0"/>
              <a:t>（</a:t>
            </a:r>
            <a:r>
              <a:rPr lang="en-US" altLang="zh-CN" sz="2800" dirty="0"/>
              <a:t>2</a:t>
            </a:r>
            <a:r>
              <a:rPr lang="zh-CN" altLang="zh-CN" sz="2800" dirty="0"/>
              <a:t>）精益生产</a:t>
            </a:r>
          </a:p>
        </p:txBody>
      </p:sp>
      <p:pic>
        <p:nvPicPr>
          <p:cNvPr id="15362" name="Picture 2" descr="说明: FG8VQ]$9AR{B{9RFEG4SGU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805382"/>
            <a:ext cx="7848872" cy="479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23372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704" y="188640"/>
            <a:ext cx="5546310" cy="1754326"/>
          </a:xfrm>
          <a:prstGeom prst="rect">
            <a:avLst/>
          </a:prstGeom>
        </p:spPr>
        <p:txBody>
          <a:bodyPr wrap="square">
            <a:spAutoFit/>
          </a:bodyPr>
          <a:lstStyle/>
          <a:p>
            <a:r>
              <a:rPr lang="en-US" altLang="zh-CN" b="1" dirty="0"/>
              <a:t> </a:t>
            </a:r>
            <a:r>
              <a:rPr lang="en-US" altLang="zh-CN" sz="2800" dirty="0">
                <a:latin typeface="+mn-ea"/>
              </a:rPr>
              <a:t>5.3.3</a:t>
            </a:r>
            <a:r>
              <a:rPr lang="zh-CN" altLang="zh-CN" sz="2800" dirty="0">
                <a:latin typeface="+mn-ea"/>
              </a:rPr>
              <a:t>基于供应链管理的生产运作</a:t>
            </a:r>
          </a:p>
          <a:p>
            <a:endParaRPr lang="en-US" altLang="zh-CN" sz="2400" dirty="0" smtClean="0">
              <a:latin typeface="+mn-ea"/>
            </a:endParaRPr>
          </a:p>
          <a:p>
            <a:r>
              <a:rPr lang="en-US" altLang="zh-CN" sz="2800" dirty="0" smtClean="0">
                <a:latin typeface="+mn-ea"/>
              </a:rPr>
              <a:t>1</a:t>
            </a:r>
            <a:r>
              <a:rPr lang="zh-CN" altLang="zh-CN" sz="2800" dirty="0">
                <a:latin typeface="+mn-ea"/>
              </a:rPr>
              <a:t>）基于供应链的生产管理技术</a:t>
            </a:r>
          </a:p>
          <a:p>
            <a:r>
              <a:rPr lang="zh-CN" altLang="zh-CN" sz="2800" dirty="0"/>
              <a:t>（</a:t>
            </a:r>
            <a:r>
              <a:rPr lang="en-US" altLang="zh-CN" sz="2800" dirty="0"/>
              <a:t>3</a:t>
            </a:r>
            <a:r>
              <a:rPr lang="zh-CN" altLang="zh-CN" sz="2800" dirty="0"/>
              <a:t>）敏捷制造</a:t>
            </a:r>
            <a:r>
              <a:rPr lang="en-US" altLang="zh-CN" sz="2800" dirty="0"/>
              <a:t>(AM)</a:t>
            </a:r>
            <a:endParaRPr lang="zh-CN" altLang="zh-CN" sz="2800" dirty="0"/>
          </a:p>
        </p:txBody>
      </p:sp>
      <p:graphicFrame>
        <p:nvGraphicFramePr>
          <p:cNvPr id="2" name="表格 1"/>
          <p:cNvGraphicFramePr>
            <a:graphicFrameLocks noGrp="1"/>
          </p:cNvGraphicFramePr>
          <p:nvPr>
            <p:extLst>
              <p:ext uri="{D42A27DB-BD31-4B8C-83A1-F6EECF244321}">
                <p14:modId xmlns:p14="http://schemas.microsoft.com/office/powerpoint/2010/main" val="2557102079"/>
              </p:ext>
            </p:extLst>
          </p:nvPr>
        </p:nvGraphicFramePr>
        <p:xfrm>
          <a:off x="251520" y="2197392"/>
          <a:ext cx="8712969" cy="4255943"/>
        </p:xfrm>
        <a:graphic>
          <a:graphicData uri="http://schemas.openxmlformats.org/drawingml/2006/table">
            <a:tbl>
              <a:tblPr firstRow="1" firstCol="1" bandRow="1">
                <a:tableStyleId>{5C22544A-7EE6-4342-B048-85BDC9FD1C3A}</a:tableStyleId>
              </a:tblPr>
              <a:tblGrid>
                <a:gridCol w="1704778"/>
                <a:gridCol w="3480077"/>
                <a:gridCol w="3528114"/>
              </a:tblGrid>
              <a:tr h="534723">
                <a:tc>
                  <a:txBody>
                    <a:bodyPr/>
                    <a:lstStyle/>
                    <a:p>
                      <a:pPr algn="ctr">
                        <a:lnSpc>
                          <a:spcPts val="1800"/>
                        </a:lnSpc>
                        <a:spcAft>
                          <a:spcPts val="1125"/>
                        </a:spcAft>
                      </a:pPr>
                      <a:r>
                        <a:rPr lang="en-US" sz="1600" kern="100" dirty="0">
                          <a:effectLst/>
                          <a:latin typeface="+mn-ea"/>
                          <a:ea typeface="+mn-ea"/>
                        </a:rPr>
                        <a:t> </a:t>
                      </a:r>
                      <a:endParaRPr lang="zh-CN" sz="1600" kern="100" dirty="0">
                        <a:effectLst/>
                        <a:latin typeface="+mn-ea"/>
                        <a:ea typeface="+mn-ea"/>
                      </a:endParaRPr>
                    </a:p>
                  </a:txBody>
                  <a:tcPr marL="68580" marR="68580" marT="0" marB="0"/>
                </a:tc>
                <a:tc>
                  <a:txBody>
                    <a:bodyPr/>
                    <a:lstStyle/>
                    <a:p>
                      <a:pPr algn="ctr">
                        <a:lnSpc>
                          <a:spcPts val="1800"/>
                        </a:lnSpc>
                        <a:spcAft>
                          <a:spcPts val="1125"/>
                        </a:spcAft>
                      </a:pPr>
                      <a:r>
                        <a:rPr lang="zh-CN" sz="1600" kern="100">
                          <a:effectLst/>
                          <a:latin typeface="+mn-ea"/>
                          <a:ea typeface="+mn-ea"/>
                        </a:rPr>
                        <a:t>传统制造模式</a:t>
                      </a:r>
                    </a:p>
                  </a:txBody>
                  <a:tcPr marL="68580" marR="68580" marT="0" marB="0"/>
                </a:tc>
                <a:tc>
                  <a:txBody>
                    <a:bodyPr/>
                    <a:lstStyle/>
                    <a:p>
                      <a:pPr algn="ctr">
                        <a:lnSpc>
                          <a:spcPts val="1800"/>
                        </a:lnSpc>
                        <a:spcAft>
                          <a:spcPts val="1125"/>
                        </a:spcAft>
                      </a:pPr>
                      <a:r>
                        <a:rPr lang="zh-CN" sz="1600" kern="100">
                          <a:effectLst/>
                          <a:latin typeface="+mn-ea"/>
                          <a:ea typeface="+mn-ea"/>
                        </a:rPr>
                        <a:t>敏捷制造模式</a:t>
                      </a:r>
                    </a:p>
                  </a:txBody>
                  <a:tcPr marL="68580" marR="68580" marT="0" marB="0"/>
                </a:tc>
              </a:tr>
              <a:tr h="508388">
                <a:tc>
                  <a:txBody>
                    <a:bodyPr/>
                    <a:lstStyle/>
                    <a:p>
                      <a:pPr algn="just">
                        <a:lnSpc>
                          <a:spcPts val="1800"/>
                        </a:lnSpc>
                        <a:spcAft>
                          <a:spcPts val="1125"/>
                        </a:spcAft>
                      </a:pPr>
                      <a:r>
                        <a:rPr lang="zh-CN" sz="1600" kern="100" dirty="0">
                          <a:effectLst/>
                          <a:latin typeface="+mn-ea"/>
                          <a:ea typeface="+mn-ea"/>
                        </a:rPr>
                        <a:t>强调的重点</a:t>
                      </a:r>
                    </a:p>
                  </a:txBody>
                  <a:tcPr marL="68580" marR="68580" marT="0" marB="0" anchor="ctr"/>
                </a:tc>
                <a:tc>
                  <a:txBody>
                    <a:bodyPr/>
                    <a:lstStyle/>
                    <a:p>
                      <a:pPr algn="just">
                        <a:lnSpc>
                          <a:spcPts val="1800"/>
                        </a:lnSpc>
                        <a:spcAft>
                          <a:spcPts val="1125"/>
                        </a:spcAft>
                      </a:pPr>
                      <a:r>
                        <a:rPr lang="zh-CN" sz="1600" kern="100" dirty="0">
                          <a:effectLst/>
                          <a:latin typeface="+mn-ea"/>
                          <a:ea typeface="+mn-ea"/>
                        </a:rPr>
                        <a:t>首先是成本，其次是时间</a:t>
                      </a:r>
                    </a:p>
                  </a:txBody>
                  <a:tcPr marL="68580" marR="68580" marT="0" marB="0" anchor="ctr"/>
                </a:tc>
                <a:tc>
                  <a:txBody>
                    <a:bodyPr/>
                    <a:lstStyle/>
                    <a:p>
                      <a:pPr algn="just">
                        <a:lnSpc>
                          <a:spcPts val="1800"/>
                        </a:lnSpc>
                        <a:spcAft>
                          <a:spcPts val="1125"/>
                        </a:spcAft>
                      </a:pPr>
                      <a:r>
                        <a:rPr lang="zh-CN" sz="1600" kern="100">
                          <a:effectLst/>
                          <a:latin typeface="+mn-ea"/>
                          <a:ea typeface="+mn-ea"/>
                        </a:rPr>
                        <a:t>首先是时间，其次是成本</a:t>
                      </a:r>
                    </a:p>
                  </a:txBody>
                  <a:tcPr marL="68580" marR="68580" marT="0" marB="0" anchor="ctr"/>
                </a:tc>
              </a:tr>
              <a:tr h="508388">
                <a:tc>
                  <a:txBody>
                    <a:bodyPr/>
                    <a:lstStyle/>
                    <a:p>
                      <a:pPr algn="just">
                        <a:lnSpc>
                          <a:spcPts val="1800"/>
                        </a:lnSpc>
                        <a:spcAft>
                          <a:spcPts val="1125"/>
                        </a:spcAft>
                      </a:pPr>
                      <a:r>
                        <a:rPr lang="zh-CN" sz="1600" kern="100">
                          <a:effectLst/>
                          <a:latin typeface="+mn-ea"/>
                          <a:ea typeface="+mn-ea"/>
                        </a:rPr>
                        <a:t>对网络的要求</a:t>
                      </a:r>
                    </a:p>
                  </a:txBody>
                  <a:tcPr marL="68580" marR="68580" marT="0" marB="0" anchor="ctr"/>
                </a:tc>
                <a:tc>
                  <a:txBody>
                    <a:bodyPr/>
                    <a:lstStyle/>
                    <a:p>
                      <a:pPr algn="just">
                        <a:lnSpc>
                          <a:spcPts val="1800"/>
                        </a:lnSpc>
                        <a:spcAft>
                          <a:spcPts val="1125"/>
                        </a:spcAft>
                      </a:pPr>
                      <a:r>
                        <a:rPr lang="zh-CN" sz="1600" kern="100" dirty="0">
                          <a:effectLst/>
                          <a:latin typeface="+mn-ea"/>
                          <a:ea typeface="+mn-ea"/>
                        </a:rPr>
                        <a:t>企业内部局域网或无要求</a:t>
                      </a:r>
                    </a:p>
                  </a:txBody>
                  <a:tcPr marL="68580" marR="68580" marT="0" marB="0" anchor="ctr"/>
                </a:tc>
                <a:tc>
                  <a:txBody>
                    <a:bodyPr/>
                    <a:lstStyle/>
                    <a:p>
                      <a:pPr algn="just">
                        <a:lnSpc>
                          <a:spcPts val="1800"/>
                        </a:lnSpc>
                        <a:spcAft>
                          <a:spcPts val="1125"/>
                        </a:spcAft>
                      </a:pPr>
                      <a:r>
                        <a:rPr lang="zh-CN" sz="1600" kern="100">
                          <a:effectLst/>
                          <a:latin typeface="+mn-ea"/>
                          <a:ea typeface="+mn-ea"/>
                        </a:rPr>
                        <a:t>国际互关联网、企业内联网</a:t>
                      </a:r>
                    </a:p>
                  </a:txBody>
                  <a:tcPr marL="68580" marR="68580" marT="0" marB="0" anchor="ctr"/>
                </a:tc>
              </a:tr>
              <a:tr h="1091926">
                <a:tc>
                  <a:txBody>
                    <a:bodyPr/>
                    <a:lstStyle/>
                    <a:p>
                      <a:pPr algn="just">
                        <a:lnSpc>
                          <a:spcPts val="1800"/>
                        </a:lnSpc>
                        <a:spcAft>
                          <a:spcPts val="1125"/>
                        </a:spcAft>
                      </a:pPr>
                      <a:r>
                        <a:rPr lang="zh-CN" sz="1600" kern="100">
                          <a:effectLst/>
                          <a:latin typeface="+mn-ea"/>
                          <a:ea typeface="+mn-ea"/>
                        </a:rPr>
                        <a:t>驱动方式</a:t>
                      </a:r>
                    </a:p>
                  </a:txBody>
                  <a:tcPr marL="68580" marR="68580" marT="0" marB="0" anchor="ctr"/>
                </a:tc>
                <a:tc>
                  <a:txBody>
                    <a:bodyPr/>
                    <a:lstStyle/>
                    <a:p>
                      <a:pPr algn="just">
                        <a:lnSpc>
                          <a:spcPts val="1800"/>
                        </a:lnSpc>
                        <a:spcAft>
                          <a:spcPts val="1125"/>
                        </a:spcAft>
                      </a:pPr>
                      <a:r>
                        <a:rPr lang="zh-CN" sz="1600" kern="100" dirty="0">
                          <a:effectLst/>
                          <a:latin typeface="+mn-ea"/>
                          <a:ea typeface="+mn-ea"/>
                        </a:rPr>
                        <a:t>推动方式，依赖相关订货计划预测</a:t>
                      </a:r>
                    </a:p>
                  </a:txBody>
                  <a:tcPr marL="68580" marR="68580" marT="0" marB="0" anchor="ctr"/>
                </a:tc>
                <a:tc>
                  <a:txBody>
                    <a:bodyPr/>
                    <a:lstStyle/>
                    <a:p>
                      <a:pPr algn="just">
                        <a:lnSpc>
                          <a:spcPts val="1800"/>
                        </a:lnSpc>
                        <a:spcAft>
                          <a:spcPts val="1125"/>
                        </a:spcAft>
                      </a:pPr>
                      <a:r>
                        <a:rPr lang="zh-CN" sz="1600" kern="100">
                          <a:effectLst/>
                          <a:latin typeface="+mn-ea"/>
                          <a:ea typeface="+mn-ea"/>
                        </a:rPr>
                        <a:t>拉动方式，根据用户需求愉速响应市场变化</a:t>
                      </a:r>
                    </a:p>
                  </a:txBody>
                  <a:tcPr marL="68580" marR="68580" marT="0" marB="0" anchor="ctr"/>
                </a:tc>
              </a:tr>
              <a:tr h="508388">
                <a:tc>
                  <a:txBody>
                    <a:bodyPr/>
                    <a:lstStyle/>
                    <a:p>
                      <a:pPr algn="just">
                        <a:lnSpc>
                          <a:spcPts val="1800"/>
                        </a:lnSpc>
                        <a:spcAft>
                          <a:spcPts val="1125"/>
                        </a:spcAft>
                      </a:pPr>
                      <a:r>
                        <a:rPr lang="zh-CN" sz="1600" kern="100">
                          <a:effectLst/>
                          <a:latin typeface="+mn-ea"/>
                          <a:ea typeface="+mn-ea"/>
                        </a:rPr>
                        <a:t>功能实现手段</a:t>
                      </a:r>
                    </a:p>
                  </a:txBody>
                  <a:tcPr marL="68580" marR="68580" marT="0" marB="0" anchor="ctr"/>
                </a:tc>
                <a:tc>
                  <a:txBody>
                    <a:bodyPr/>
                    <a:lstStyle/>
                    <a:p>
                      <a:pPr algn="just">
                        <a:lnSpc>
                          <a:spcPts val="1800"/>
                        </a:lnSpc>
                        <a:spcAft>
                          <a:spcPts val="1125"/>
                        </a:spcAft>
                      </a:pPr>
                      <a:r>
                        <a:rPr lang="zh-CN" sz="1600" kern="100" dirty="0">
                          <a:effectLst/>
                          <a:latin typeface="+mn-ea"/>
                          <a:ea typeface="+mn-ea"/>
                        </a:rPr>
                        <a:t>固定的生产协作单位</a:t>
                      </a:r>
                    </a:p>
                  </a:txBody>
                  <a:tcPr marL="68580" marR="68580" marT="0" marB="0" anchor="ctr"/>
                </a:tc>
                <a:tc>
                  <a:txBody>
                    <a:bodyPr/>
                    <a:lstStyle/>
                    <a:p>
                      <a:pPr algn="just">
                        <a:lnSpc>
                          <a:spcPts val="1800"/>
                        </a:lnSpc>
                        <a:spcAft>
                          <a:spcPts val="1125"/>
                        </a:spcAft>
                      </a:pPr>
                      <a:r>
                        <a:rPr lang="zh-CN" sz="1600" kern="100" dirty="0">
                          <a:effectLst/>
                          <a:latin typeface="+mn-ea"/>
                          <a:ea typeface="+mn-ea"/>
                        </a:rPr>
                        <a:t>通过国际互联网全面集成伙伴能力</a:t>
                      </a:r>
                    </a:p>
                  </a:txBody>
                  <a:tcPr marL="68580" marR="68580" marT="0" marB="0" anchor="ctr"/>
                </a:tc>
              </a:tr>
              <a:tr h="508388">
                <a:tc>
                  <a:txBody>
                    <a:bodyPr/>
                    <a:lstStyle/>
                    <a:p>
                      <a:pPr algn="just">
                        <a:lnSpc>
                          <a:spcPts val="1800"/>
                        </a:lnSpc>
                        <a:spcAft>
                          <a:spcPts val="1125"/>
                        </a:spcAft>
                      </a:pPr>
                      <a:r>
                        <a:rPr lang="zh-CN" sz="1600" kern="100">
                          <a:effectLst/>
                          <a:latin typeface="+mn-ea"/>
                          <a:ea typeface="+mn-ea"/>
                        </a:rPr>
                        <a:t>适应性</a:t>
                      </a:r>
                    </a:p>
                  </a:txBody>
                  <a:tcPr marL="68580" marR="68580" marT="0" marB="0" anchor="ctr"/>
                </a:tc>
                <a:tc>
                  <a:txBody>
                    <a:bodyPr/>
                    <a:lstStyle/>
                    <a:p>
                      <a:pPr algn="just">
                        <a:lnSpc>
                          <a:spcPts val="1800"/>
                        </a:lnSpc>
                        <a:spcAft>
                          <a:spcPts val="1125"/>
                        </a:spcAft>
                      </a:pPr>
                      <a:r>
                        <a:rPr lang="zh-CN" sz="1600" kern="100">
                          <a:effectLst/>
                          <a:latin typeface="+mn-ea"/>
                          <a:ea typeface="+mn-ea"/>
                        </a:rPr>
                        <a:t>环境适应性差</a:t>
                      </a:r>
                    </a:p>
                  </a:txBody>
                  <a:tcPr marL="68580" marR="68580" marT="0" marB="0" anchor="ctr"/>
                </a:tc>
                <a:tc>
                  <a:txBody>
                    <a:bodyPr/>
                    <a:lstStyle/>
                    <a:p>
                      <a:pPr algn="just">
                        <a:lnSpc>
                          <a:spcPts val="1800"/>
                        </a:lnSpc>
                        <a:spcAft>
                          <a:spcPts val="1125"/>
                        </a:spcAft>
                      </a:pPr>
                      <a:r>
                        <a:rPr lang="zh-CN" sz="1600" kern="100">
                          <a:effectLst/>
                          <a:latin typeface="+mn-ea"/>
                          <a:ea typeface="+mn-ea"/>
                        </a:rPr>
                        <a:t>环境适应性强，供应具有柔性</a:t>
                      </a:r>
                    </a:p>
                  </a:txBody>
                  <a:tcPr marL="68580" marR="68580" marT="0" marB="0" anchor="ctr"/>
                </a:tc>
              </a:tr>
              <a:tr h="595742">
                <a:tc>
                  <a:txBody>
                    <a:bodyPr/>
                    <a:lstStyle/>
                    <a:p>
                      <a:pPr algn="just">
                        <a:lnSpc>
                          <a:spcPts val="1800"/>
                        </a:lnSpc>
                        <a:spcAft>
                          <a:spcPts val="1125"/>
                        </a:spcAft>
                      </a:pPr>
                      <a:r>
                        <a:rPr lang="zh-CN" sz="1600" kern="100">
                          <a:effectLst/>
                          <a:latin typeface="+mn-ea"/>
                          <a:ea typeface="+mn-ea"/>
                        </a:rPr>
                        <a:t>覆盖范围</a:t>
                      </a:r>
                    </a:p>
                  </a:txBody>
                  <a:tcPr marL="68580" marR="68580" marT="0" marB="0" anchor="ctr"/>
                </a:tc>
                <a:tc>
                  <a:txBody>
                    <a:bodyPr/>
                    <a:lstStyle/>
                    <a:p>
                      <a:pPr algn="just">
                        <a:lnSpc>
                          <a:spcPts val="1800"/>
                        </a:lnSpc>
                        <a:spcAft>
                          <a:spcPts val="1125"/>
                        </a:spcAft>
                      </a:pPr>
                      <a:r>
                        <a:rPr lang="zh-CN" sz="1600" kern="100">
                          <a:effectLst/>
                          <a:latin typeface="+mn-ea"/>
                          <a:ea typeface="+mn-ea"/>
                        </a:rPr>
                        <a:t>企业、车间</a:t>
                      </a:r>
                    </a:p>
                  </a:txBody>
                  <a:tcPr marL="68580" marR="68580" marT="0" marB="0" anchor="ctr"/>
                </a:tc>
                <a:tc>
                  <a:txBody>
                    <a:bodyPr/>
                    <a:lstStyle/>
                    <a:p>
                      <a:pPr algn="just">
                        <a:lnSpc>
                          <a:spcPts val="1800"/>
                        </a:lnSpc>
                        <a:spcAft>
                          <a:spcPts val="1125"/>
                        </a:spcAft>
                      </a:pPr>
                      <a:r>
                        <a:rPr lang="zh-CN" sz="1600" kern="100" dirty="0">
                          <a:effectLst/>
                          <a:latin typeface="+mn-ea"/>
                          <a:ea typeface="+mn-ea"/>
                        </a:rPr>
                        <a:t>全球</a:t>
                      </a:r>
                    </a:p>
                  </a:txBody>
                  <a:tcPr marL="68580" marR="68580" marT="0" marB="0" anchor="ctr"/>
                </a:tc>
              </a:tr>
            </a:tbl>
          </a:graphicData>
        </a:graphic>
      </p:graphicFrame>
      <p:sp>
        <p:nvSpPr>
          <p:cNvPr id="3" name="Rectangle 1"/>
          <p:cNvSpPr>
            <a:spLocks noChangeArrowheads="1"/>
          </p:cNvSpPr>
          <p:nvPr/>
        </p:nvSpPr>
        <p:spPr bwMode="auto">
          <a:xfrm>
            <a:off x="107504" y="1761291"/>
            <a:ext cx="353366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8288" algn="ctr" defTabSz="914400" rtl="0" eaLnBrk="1" fontAlgn="base" latinLnBrk="0" hangingPunct="1">
              <a:lnSpc>
                <a:spcPct val="100000"/>
              </a:lnSpc>
              <a:spcBef>
                <a:spcPct val="0"/>
              </a:spcBef>
              <a:spcAft>
                <a:spcPct val="0"/>
              </a:spcAft>
              <a:buClrTx/>
              <a:buSzTx/>
              <a:buFontTx/>
              <a:buNone/>
              <a:tabLst/>
            </a:pPr>
            <a:r>
              <a:rPr kumimoji="0" lang="zh-CN" altLang="en-US" sz="20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itchFamily="18" charset="0"/>
              </a:rPr>
              <a:t>传统制造和敏捷制造的区别</a:t>
            </a:r>
            <a:endParaRPr kumimoji="0" lang="zh-CN" altLang="en-US" sz="20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itchFamily="2" charset="-122"/>
            </a:endParaRPr>
          </a:p>
        </p:txBody>
      </p:sp>
    </p:spTree>
    <p:extLst>
      <p:ext uri="{BB962C8B-B14F-4D97-AF65-F5344CB8AC3E}">
        <p14:creationId xmlns:p14="http://schemas.microsoft.com/office/powerpoint/2010/main" val="306635483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704" y="188640"/>
            <a:ext cx="5546310" cy="1323439"/>
          </a:xfrm>
          <a:prstGeom prst="rect">
            <a:avLst/>
          </a:prstGeom>
        </p:spPr>
        <p:txBody>
          <a:bodyPr wrap="square">
            <a:spAutoFit/>
          </a:bodyPr>
          <a:lstStyle/>
          <a:p>
            <a:r>
              <a:rPr lang="en-US" altLang="zh-CN" b="1" dirty="0"/>
              <a:t> </a:t>
            </a:r>
            <a:r>
              <a:rPr lang="en-US" altLang="zh-CN" sz="2800" dirty="0">
                <a:latin typeface="+mn-ea"/>
              </a:rPr>
              <a:t>5.3.3</a:t>
            </a:r>
            <a:r>
              <a:rPr lang="zh-CN" altLang="zh-CN" sz="2800" dirty="0">
                <a:latin typeface="+mn-ea"/>
              </a:rPr>
              <a:t>基于供应链管理的生产运作</a:t>
            </a:r>
          </a:p>
          <a:p>
            <a:endParaRPr lang="en-US" altLang="zh-CN" sz="2400" dirty="0" smtClean="0">
              <a:latin typeface="+mn-ea"/>
            </a:endParaRPr>
          </a:p>
          <a:p>
            <a:r>
              <a:rPr lang="en-US" altLang="zh-CN" sz="2800" dirty="0" smtClean="0"/>
              <a:t>2</a:t>
            </a:r>
            <a:r>
              <a:rPr lang="zh-CN" altLang="zh-CN" sz="2800" dirty="0"/>
              <a:t>）供应链库存成本的降低措施 </a:t>
            </a:r>
          </a:p>
        </p:txBody>
      </p:sp>
      <p:sp>
        <p:nvSpPr>
          <p:cNvPr id="5" name="矩形 4"/>
          <p:cNvSpPr/>
          <p:nvPr/>
        </p:nvSpPr>
        <p:spPr>
          <a:xfrm>
            <a:off x="755576" y="1772816"/>
            <a:ext cx="2786340" cy="369332"/>
          </a:xfrm>
          <a:prstGeom prst="rect">
            <a:avLst/>
          </a:prstGeom>
        </p:spPr>
        <p:txBody>
          <a:bodyPr wrap="none">
            <a:spAutoFit/>
          </a:bodyPr>
          <a:lstStyle/>
          <a:p>
            <a:r>
              <a:rPr lang="zh-CN" altLang="zh-CN" dirty="0"/>
              <a:t> （</a:t>
            </a:r>
            <a:r>
              <a:rPr lang="en-US" altLang="zh-CN" dirty="0"/>
              <a:t>1</a:t>
            </a:r>
            <a:r>
              <a:rPr lang="zh-CN" altLang="zh-CN" dirty="0"/>
              <a:t>）选择合适的供应商 </a:t>
            </a:r>
            <a:endParaRPr lang="zh-CN" altLang="en-US" dirty="0"/>
          </a:p>
        </p:txBody>
      </p:sp>
      <p:sp>
        <p:nvSpPr>
          <p:cNvPr id="6" name="矩形 5"/>
          <p:cNvSpPr/>
          <p:nvPr/>
        </p:nvSpPr>
        <p:spPr>
          <a:xfrm>
            <a:off x="827584" y="2276872"/>
            <a:ext cx="2534668" cy="369332"/>
          </a:xfrm>
          <a:prstGeom prst="rect">
            <a:avLst/>
          </a:prstGeom>
        </p:spPr>
        <p:txBody>
          <a:bodyPr wrap="none">
            <a:spAutoFit/>
          </a:bodyPr>
          <a:lstStyle/>
          <a:p>
            <a:r>
              <a:rPr lang="zh-CN" altLang="zh-CN" dirty="0"/>
              <a:t>（</a:t>
            </a:r>
            <a:r>
              <a:rPr lang="en-US" altLang="zh-CN" dirty="0"/>
              <a:t>2</a:t>
            </a:r>
            <a:r>
              <a:rPr lang="zh-CN" altLang="zh-CN" dirty="0"/>
              <a:t>）推行</a:t>
            </a:r>
            <a:r>
              <a:rPr lang="en-US" altLang="zh-CN" dirty="0"/>
              <a:t>JIT</a:t>
            </a:r>
            <a:r>
              <a:rPr lang="zh-CN" altLang="zh-CN" dirty="0"/>
              <a:t>采购方式 </a:t>
            </a:r>
          </a:p>
        </p:txBody>
      </p:sp>
      <p:sp>
        <p:nvSpPr>
          <p:cNvPr id="7" name="矩形 6"/>
          <p:cNvSpPr/>
          <p:nvPr/>
        </p:nvSpPr>
        <p:spPr>
          <a:xfrm>
            <a:off x="827584" y="2780928"/>
            <a:ext cx="3100529" cy="369332"/>
          </a:xfrm>
          <a:prstGeom prst="rect">
            <a:avLst/>
          </a:prstGeom>
        </p:spPr>
        <p:txBody>
          <a:bodyPr wrap="none">
            <a:spAutoFit/>
          </a:bodyPr>
          <a:lstStyle/>
          <a:p>
            <a:r>
              <a:rPr lang="zh-CN" altLang="zh-CN" dirty="0"/>
              <a:t>（</a:t>
            </a:r>
            <a:r>
              <a:rPr lang="en-US" altLang="zh-CN" dirty="0"/>
              <a:t>3</a:t>
            </a:r>
            <a:r>
              <a:rPr lang="zh-CN" altLang="zh-CN" dirty="0"/>
              <a:t>）实施“连续补货”方式</a:t>
            </a:r>
          </a:p>
        </p:txBody>
      </p:sp>
      <p:sp>
        <p:nvSpPr>
          <p:cNvPr id="8" name="矩形 7"/>
          <p:cNvSpPr/>
          <p:nvPr/>
        </p:nvSpPr>
        <p:spPr>
          <a:xfrm>
            <a:off x="827584" y="3214526"/>
            <a:ext cx="3174267" cy="369332"/>
          </a:xfrm>
          <a:prstGeom prst="rect">
            <a:avLst/>
          </a:prstGeom>
        </p:spPr>
        <p:txBody>
          <a:bodyPr wrap="none">
            <a:spAutoFit/>
          </a:bodyPr>
          <a:lstStyle/>
          <a:p>
            <a:r>
              <a:rPr lang="zh-CN" altLang="zh-CN" dirty="0"/>
              <a:t>（</a:t>
            </a:r>
            <a:r>
              <a:rPr lang="en-US" altLang="zh-CN" dirty="0"/>
              <a:t>4</a:t>
            </a:r>
            <a:r>
              <a:rPr lang="zh-CN" altLang="zh-CN" dirty="0"/>
              <a:t>）采用“直接运输”策略 </a:t>
            </a:r>
          </a:p>
        </p:txBody>
      </p:sp>
      <p:sp>
        <p:nvSpPr>
          <p:cNvPr id="9" name="矩形 8"/>
          <p:cNvSpPr/>
          <p:nvPr/>
        </p:nvSpPr>
        <p:spPr>
          <a:xfrm>
            <a:off x="827584" y="3645024"/>
            <a:ext cx="2481770" cy="369332"/>
          </a:xfrm>
          <a:prstGeom prst="rect">
            <a:avLst/>
          </a:prstGeom>
        </p:spPr>
        <p:txBody>
          <a:bodyPr wrap="none">
            <a:spAutoFit/>
          </a:bodyPr>
          <a:lstStyle/>
          <a:p>
            <a:r>
              <a:rPr lang="zh-CN" altLang="zh-CN" dirty="0"/>
              <a:t>（</a:t>
            </a:r>
            <a:r>
              <a:rPr lang="en-US" altLang="zh-CN" dirty="0"/>
              <a:t>5</a:t>
            </a:r>
            <a:r>
              <a:rPr lang="zh-CN" altLang="zh-CN" dirty="0"/>
              <a:t>）实施延迟化策略 </a:t>
            </a:r>
          </a:p>
        </p:txBody>
      </p:sp>
      <p:sp>
        <p:nvSpPr>
          <p:cNvPr id="10" name="矩形 9"/>
          <p:cNvSpPr/>
          <p:nvPr/>
        </p:nvSpPr>
        <p:spPr>
          <a:xfrm>
            <a:off x="827584" y="4086364"/>
            <a:ext cx="3405099" cy="369332"/>
          </a:xfrm>
          <a:prstGeom prst="rect">
            <a:avLst/>
          </a:prstGeom>
        </p:spPr>
        <p:txBody>
          <a:bodyPr wrap="none">
            <a:spAutoFit/>
          </a:bodyPr>
          <a:lstStyle/>
          <a:p>
            <a:r>
              <a:rPr lang="zh-CN" altLang="zh-CN" dirty="0"/>
              <a:t>（</a:t>
            </a:r>
            <a:r>
              <a:rPr lang="en-US" altLang="zh-CN" dirty="0"/>
              <a:t>6</a:t>
            </a:r>
            <a:r>
              <a:rPr lang="zh-CN" altLang="zh-CN" dirty="0"/>
              <a:t>）加强供应链企业信息共享 </a:t>
            </a:r>
          </a:p>
        </p:txBody>
      </p:sp>
      <p:sp>
        <p:nvSpPr>
          <p:cNvPr id="11" name="矩形 10"/>
          <p:cNvSpPr/>
          <p:nvPr/>
        </p:nvSpPr>
        <p:spPr>
          <a:xfrm>
            <a:off x="755576" y="4509120"/>
            <a:ext cx="3017173" cy="369332"/>
          </a:xfrm>
          <a:prstGeom prst="rect">
            <a:avLst/>
          </a:prstGeom>
        </p:spPr>
        <p:txBody>
          <a:bodyPr wrap="none">
            <a:spAutoFit/>
          </a:bodyPr>
          <a:lstStyle/>
          <a:p>
            <a:r>
              <a:rPr lang="zh-CN" altLang="zh-CN" dirty="0"/>
              <a:t> （</a:t>
            </a:r>
            <a:r>
              <a:rPr lang="en-US" altLang="zh-CN" dirty="0"/>
              <a:t>7</a:t>
            </a:r>
            <a:r>
              <a:rPr lang="zh-CN" altLang="zh-CN" dirty="0"/>
              <a:t>）寻求更广范围的合作 </a:t>
            </a:r>
          </a:p>
        </p:txBody>
      </p:sp>
    </p:spTree>
    <p:extLst>
      <p:ext uri="{BB962C8B-B14F-4D97-AF65-F5344CB8AC3E}">
        <p14:creationId xmlns:p14="http://schemas.microsoft.com/office/powerpoint/2010/main" val="375775660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116632"/>
            <a:ext cx="5546310" cy="2246769"/>
          </a:xfrm>
          <a:prstGeom prst="rect">
            <a:avLst/>
          </a:prstGeom>
        </p:spPr>
        <p:txBody>
          <a:bodyPr wrap="square">
            <a:spAutoFit/>
          </a:bodyPr>
          <a:lstStyle/>
          <a:p>
            <a:r>
              <a:rPr lang="en-US" altLang="zh-CN" sz="2800" b="1" dirty="0">
                <a:latin typeface="+mn-ea"/>
              </a:rPr>
              <a:t> </a:t>
            </a:r>
            <a:r>
              <a:rPr lang="en-US" altLang="zh-CN" sz="2800" dirty="0" smtClean="0">
                <a:latin typeface="+mn-ea"/>
              </a:rPr>
              <a:t>5.3.4</a:t>
            </a:r>
            <a:r>
              <a:rPr lang="zh-CN" altLang="zh-CN" sz="2800" dirty="0">
                <a:latin typeface="+mn-ea"/>
              </a:rPr>
              <a:t>生产运营</a:t>
            </a:r>
            <a:r>
              <a:rPr lang="zh-CN" altLang="zh-CN" sz="2800" dirty="0" smtClean="0">
                <a:latin typeface="+mn-ea"/>
              </a:rPr>
              <a:t>规划</a:t>
            </a:r>
            <a:endParaRPr lang="en-US" altLang="zh-CN" sz="2800" dirty="0" smtClean="0">
              <a:latin typeface="+mn-ea"/>
            </a:endParaRPr>
          </a:p>
          <a:p>
            <a:endParaRPr lang="en-US" altLang="zh-CN" sz="2800" dirty="0">
              <a:latin typeface="+mn-ea"/>
            </a:endParaRPr>
          </a:p>
          <a:p>
            <a:r>
              <a:rPr lang="en-US" altLang="zh-CN" sz="2800" dirty="0">
                <a:latin typeface="+mn-ea"/>
              </a:rPr>
              <a:t>1</a:t>
            </a:r>
            <a:r>
              <a:rPr lang="zh-CN" altLang="zh-CN" sz="2800" dirty="0">
                <a:latin typeface="+mn-ea"/>
              </a:rPr>
              <a:t>）生产运营规划</a:t>
            </a:r>
            <a:r>
              <a:rPr lang="zh-CN" altLang="zh-CN" sz="2800" dirty="0" smtClean="0">
                <a:latin typeface="+mn-ea"/>
              </a:rPr>
              <a:t>概述</a:t>
            </a:r>
            <a:endParaRPr lang="en-US" altLang="zh-CN" sz="2800" dirty="0" smtClean="0">
              <a:latin typeface="+mn-ea"/>
            </a:endParaRPr>
          </a:p>
          <a:p>
            <a:r>
              <a:rPr lang="en-US" altLang="zh-CN" sz="2800" dirty="0">
                <a:latin typeface="+mn-ea"/>
              </a:rPr>
              <a:t>2</a:t>
            </a:r>
            <a:r>
              <a:rPr lang="zh-CN" altLang="zh-CN" sz="2800" dirty="0">
                <a:latin typeface="+mn-ea"/>
              </a:rPr>
              <a:t>）生产运营规划的</a:t>
            </a:r>
            <a:r>
              <a:rPr lang="zh-CN" altLang="zh-CN" sz="2800" dirty="0" smtClean="0">
                <a:latin typeface="+mn-ea"/>
              </a:rPr>
              <a:t>重要性</a:t>
            </a:r>
            <a:endParaRPr lang="en-US" altLang="zh-CN" sz="2800" dirty="0" smtClean="0">
              <a:latin typeface="+mn-ea"/>
            </a:endParaRPr>
          </a:p>
          <a:p>
            <a:r>
              <a:rPr lang="en-US" altLang="zh-CN" sz="2800" dirty="0">
                <a:latin typeface="+mn-ea"/>
              </a:rPr>
              <a:t>3</a:t>
            </a:r>
            <a:r>
              <a:rPr lang="zh-CN" altLang="zh-CN" sz="2800" dirty="0">
                <a:latin typeface="+mn-ea"/>
              </a:rPr>
              <a:t>）生产计划运作管理</a:t>
            </a:r>
            <a:r>
              <a:rPr lang="zh-CN" altLang="zh-CN" sz="2800" dirty="0" smtClean="0">
                <a:latin typeface="+mn-ea"/>
              </a:rPr>
              <a:t>流程</a:t>
            </a:r>
            <a:endParaRPr lang="zh-CN" altLang="zh-CN" sz="2800" dirty="0">
              <a:latin typeface="+mn-ea"/>
            </a:endParaRPr>
          </a:p>
        </p:txBody>
      </p:sp>
      <p:pic>
        <p:nvPicPr>
          <p:cNvPr id="18434"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146" y="2564903"/>
            <a:ext cx="5639165" cy="3620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762057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260648"/>
            <a:ext cx="5589992" cy="707886"/>
          </a:xfrm>
          <a:prstGeom prst="rect">
            <a:avLst/>
          </a:prstGeom>
        </p:spPr>
        <p:txBody>
          <a:bodyPr wrap="none">
            <a:spAutoFit/>
          </a:bodyPr>
          <a:lstStyle/>
          <a:p>
            <a:r>
              <a:rPr lang="zh-CN" altLang="en-US" sz="4000" dirty="0">
                <a:latin typeface="+mj-ea"/>
                <a:ea typeface="+mj-ea"/>
              </a:rPr>
              <a:t>项目</a:t>
            </a:r>
            <a:r>
              <a:rPr lang="en-US" altLang="zh-CN" sz="4000" dirty="0" smtClean="0">
                <a:latin typeface="+mj-ea"/>
                <a:ea typeface="+mj-ea"/>
              </a:rPr>
              <a:t>4  </a:t>
            </a:r>
            <a:r>
              <a:rPr lang="zh-CN" altLang="zh-CN" sz="4000" dirty="0">
                <a:latin typeface="+mj-ea"/>
                <a:ea typeface="+mj-ea"/>
              </a:rPr>
              <a:t>供应链物流管理</a:t>
            </a:r>
          </a:p>
        </p:txBody>
      </p:sp>
      <p:sp>
        <p:nvSpPr>
          <p:cNvPr id="3" name="矩形 2"/>
          <p:cNvSpPr/>
          <p:nvPr/>
        </p:nvSpPr>
        <p:spPr>
          <a:xfrm>
            <a:off x="-24275" y="1537628"/>
            <a:ext cx="6468437" cy="523220"/>
          </a:xfrm>
          <a:prstGeom prst="rect">
            <a:avLst/>
          </a:prstGeom>
        </p:spPr>
        <p:txBody>
          <a:bodyPr wrap="none">
            <a:spAutoFit/>
          </a:bodyPr>
          <a:lstStyle/>
          <a:p>
            <a:r>
              <a:rPr lang="en-US" altLang="zh-CN" sz="2800" dirty="0">
                <a:latin typeface="+mn-ea"/>
              </a:rPr>
              <a:t>5.4.1</a:t>
            </a:r>
            <a:r>
              <a:rPr lang="zh-CN" altLang="zh-CN" sz="2800" dirty="0">
                <a:latin typeface="+mn-ea"/>
              </a:rPr>
              <a:t>供应链管理环境下的物流管理概述</a:t>
            </a:r>
          </a:p>
        </p:txBody>
      </p:sp>
      <p:sp>
        <p:nvSpPr>
          <p:cNvPr id="5" name="矩形 4"/>
          <p:cNvSpPr/>
          <p:nvPr/>
        </p:nvSpPr>
        <p:spPr>
          <a:xfrm>
            <a:off x="211560" y="2329716"/>
            <a:ext cx="4673074" cy="523220"/>
          </a:xfrm>
          <a:prstGeom prst="rect">
            <a:avLst/>
          </a:prstGeom>
        </p:spPr>
        <p:txBody>
          <a:bodyPr wrap="none">
            <a:spAutoFit/>
          </a:bodyPr>
          <a:lstStyle/>
          <a:p>
            <a:pPr lvl="0"/>
            <a:r>
              <a:rPr lang="en-US" altLang="zh-CN" sz="2800" dirty="0" smtClean="0">
                <a:latin typeface="+mn-ea"/>
              </a:rPr>
              <a:t>1</a:t>
            </a:r>
            <a:r>
              <a:rPr lang="zh-CN" altLang="en-US" sz="2800" dirty="0" smtClean="0">
                <a:latin typeface="+mn-ea"/>
              </a:rPr>
              <a:t>）</a:t>
            </a:r>
            <a:r>
              <a:rPr lang="zh-CN" altLang="zh-CN" sz="2800" dirty="0" smtClean="0">
                <a:latin typeface="+mn-ea"/>
              </a:rPr>
              <a:t>供应</a:t>
            </a:r>
            <a:r>
              <a:rPr lang="zh-CN" altLang="zh-CN" sz="2800" dirty="0">
                <a:latin typeface="+mn-ea"/>
              </a:rPr>
              <a:t>链中物流管理的特点</a:t>
            </a:r>
          </a:p>
        </p:txBody>
      </p:sp>
      <p:sp>
        <p:nvSpPr>
          <p:cNvPr id="7" name="矩形 6"/>
          <p:cNvSpPr/>
          <p:nvPr/>
        </p:nvSpPr>
        <p:spPr>
          <a:xfrm>
            <a:off x="211560" y="3284984"/>
            <a:ext cx="7541324" cy="2677656"/>
          </a:xfrm>
          <a:prstGeom prst="rect">
            <a:avLst/>
          </a:prstGeom>
        </p:spPr>
        <p:txBody>
          <a:bodyPr wrap="square">
            <a:spAutoFit/>
          </a:bodyPr>
          <a:lstStyle/>
          <a:p>
            <a:r>
              <a:rPr lang="zh-CN" altLang="zh-CN" sz="2400" dirty="0">
                <a:latin typeface="+mn-ea"/>
              </a:rPr>
              <a:t>（</a:t>
            </a:r>
            <a:r>
              <a:rPr lang="en-US" altLang="zh-CN" sz="2400" dirty="0">
                <a:latin typeface="+mn-ea"/>
              </a:rPr>
              <a:t>1</a:t>
            </a:r>
            <a:r>
              <a:rPr lang="zh-CN" altLang="zh-CN" sz="2400" dirty="0">
                <a:latin typeface="+mn-ea"/>
              </a:rPr>
              <a:t>）信息流量大大增加，实现了信息共享</a:t>
            </a:r>
            <a:r>
              <a:rPr lang="zh-CN" altLang="zh-CN" sz="2400" dirty="0" smtClean="0">
                <a:latin typeface="+mn-ea"/>
              </a:rPr>
              <a:t>。</a:t>
            </a:r>
            <a:endParaRPr lang="en-US" altLang="zh-CN" sz="2400" dirty="0" smtClean="0">
              <a:latin typeface="+mn-ea"/>
            </a:endParaRPr>
          </a:p>
          <a:p>
            <a:r>
              <a:rPr lang="zh-CN" altLang="zh-CN" sz="2400" dirty="0" smtClean="0">
                <a:latin typeface="+mn-ea"/>
              </a:rPr>
              <a:t>（</a:t>
            </a:r>
            <a:r>
              <a:rPr lang="en-US" altLang="zh-CN" sz="2400" dirty="0">
                <a:latin typeface="+mn-ea"/>
              </a:rPr>
              <a:t>2</a:t>
            </a:r>
            <a:r>
              <a:rPr lang="zh-CN" altLang="zh-CN" sz="2400" dirty="0">
                <a:latin typeface="+mn-ea"/>
              </a:rPr>
              <a:t>）对网络的规划能力大大增强。</a:t>
            </a:r>
          </a:p>
          <a:p>
            <a:r>
              <a:rPr lang="zh-CN" altLang="zh-CN" sz="2400" dirty="0" smtClean="0">
                <a:latin typeface="+mn-ea"/>
              </a:rPr>
              <a:t>（</a:t>
            </a:r>
            <a:r>
              <a:rPr lang="en-US" altLang="zh-CN" sz="2400" dirty="0">
                <a:latin typeface="+mn-ea"/>
              </a:rPr>
              <a:t>3</a:t>
            </a:r>
            <a:r>
              <a:rPr lang="zh-CN" altLang="zh-CN" sz="2400" dirty="0">
                <a:latin typeface="+mn-ea"/>
              </a:rPr>
              <a:t>）作业流程的快速重组能力极大地提高了物流系统的敏捷性</a:t>
            </a:r>
            <a:r>
              <a:rPr lang="zh-CN" altLang="zh-CN" sz="2400" dirty="0" smtClean="0">
                <a:latin typeface="+mn-ea"/>
              </a:rPr>
              <a:t>。</a:t>
            </a:r>
            <a:endParaRPr lang="zh-CN" altLang="zh-CN" sz="2400" dirty="0">
              <a:latin typeface="+mn-ea"/>
            </a:endParaRPr>
          </a:p>
          <a:p>
            <a:r>
              <a:rPr lang="zh-CN" altLang="zh-CN" sz="2400" dirty="0">
                <a:latin typeface="+mn-ea"/>
              </a:rPr>
              <a:t>（</a:t>
            </a:r>
            <a:r>
              <a:rPr lang="en-US" altLang="zh-CN" sz="2400" dirty="0">
                <a:latin typeface="+mn-ea"/>
              </a:rPr>
              <a:t>4</a:t>
            </a:r>
            <a:r>
              <a:rPr lang="zh-CN" altLang="zh-CN" sz="2400" dirty="0">
                <a:latin typeface="+mn-ea"/>
              </a:rPr>
              <a:t>）对信息跟踪能力的提高，使供应链物流过程更加透明化，也为实现控制物流过程提供了条件。</a:t>
            </a:r>
          </a:p>
          <a:p>
            <a:r>
              <a:rPr lang="zh-CN" altLang="zh-CN" sz="2400" dirty="0" smtClean="0">
                <a:latin typeface="+mn-ea"/>
              </a:rPr>
              <a:t>（</a:t>
            </a:r>
            <a:r>
              <a:rPr lang="en-US" altLang="zh-CN" sz="2400" dirty="0">
                <a:latin typeface="+mn-ea"/>
              </a:rPr>
              <a:t>5</a:t>
            </a:r>
            <a:r>
              <a:rPr lang="zh-CN" altLang="zh-CN" sz="2400" dirty="0">
                <a:latin typeface="+mn-ea"/>
              </a:rPr>
              <a:t>）合作性与协调性是供应链管理的又一个重要特征。</a:t>
            </a:r>
          </a:p>
        </p:txBody>
      </p:sp>
    </p:spTree>
    <p:extLst>
      <p:ext uri="{BB962C8B-B14F-4D97-AF65-F5344CB8AC3E}">
        <p14:creationId xmlns:p14="http://schemas.microsoft.com/office/powerpoint/2010/main" val="371846597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p:cNvGrpSpPr>
          <p:nvPr/>
        </p:nvGrpSpPr>
        <p:grpSpPr bwMode="auto">
          <a:xfrm>
            <a:off x="2674782" y="1211997"/>
            <a:ext cx="4417497" cy="3941345"/>
            <a:chOff x="3667" y="1786"/>
            <a:chExt cx="4532" cy="4610"/>
          </a:xfrm>
        </p:grpSpPr>
        <p:sp>
          <p:nvSpPr>
            <p:cNvPr id="6" name="AutoShape 18"/>
            <p:cNvSpPr>
              <a:spLocks noChangeArrowheads="1"/>
            </p:cNvSpPr>
            <p:nvPr/>
          </p:nvSpPr>
          <p:spPr bwMode="auto">
            <a:xfrm>
              <a:off x="5345" y="1786"/>
              <a:ext cx="1244" cy="990"/>
            </a:xfrm>
            <a:prstGeom prst="flowChartConnec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零售商</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AutoShape 17"/>
            <p:cNvSpPr>
              <a:spLocks noChangeArrowheads="1"/>
            </p:cNvSpPr>
            <p:nvPr/>
          </p:nvSpPr>
          <p:spPr bwMode="auto">
            <a:xfrm>
              <a:off x="3667" y="2776"/>
              <a:ext cx="1244" cy="1025"/>
            </a:xfrm>
            <a:prstGeom prst="flowChartConnec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AutoShape 16"/>
            <p:cNvSpPr>
              <a:spLocks noChangeArrowheads="1"/>
            </p:cNvSpPr>
            <p:nvPr/>
          </p:nvSpPr>
          <p:spPr bwMode="auto">
            <a:xfrm>
              <a:off x="6931" y="2707"/>
              <a:ext cx="1244" cy="1025"/>
            </a:xfrm>
            <a:prstGeom prst="flowChartConnec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分销商</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AutoShape 15"/>
            <p:cNvSpPr>
              <a:spLocks noChangeArrowheads="1"/>
            </p:cNvSpPr>
            <p:nvPr/>
          </p:nvSpPr>
          <p:spPr bwMode="auto">
            <a:xfrm>
              <a:off x="6955" y="4378"/>
              <a:ext cx="1244" cy="1066"/>
            </a:xfrm>
            <a:prstGeom prst="flowChartConnec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制造商</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AutoShape 14"/>
            <p:cNvSpPr>
              <a:spLocks noChangeArrowheads="1"/>
            </p:cNvSpPr>
            <p:nvPr/>
          </p:nvSpPr>
          <p:spPr bwMode="auto">
            <a:xfrm>
              <a:off x="5382" y="5373"/>
              <a:ext cx="1244" cy="1023"/>
            </a:xfrm>
            <a:prstGeom prst="flowChartConnec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零部件供应商</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AutoShape 13"/>
            <p:cNvSpPr>
              <a:spLocks noChangeArrowheads="1"/>
            </p:cNvSpPr>
            <p:nvPr/>
          </p:nvSpPr>
          <p:spPr bwMode="auto">
            <a:xfrm>
              <a:off x="3715" y="4420"/>
              <a:ext cx="1244" cy="1049"/>
            </a:xfrm>
            <a:prstGeom prst="flowChartConnec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原材料商</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AutoShape 12"/>
            <p:cNvSpPr>
              <a:spLocks noChangeArrowheads="1"/>
            </p:cNvSpPr>
            <p:nvPr/>
          </p:nvSpPr>
          <p:spPr bwMode="auto">
            <a:xfrm rot="8424237">
              <a:off x="4768" y="2595"/>
              <a:ext cx="576" cy="253"/>
            </a:xfrm>
            <a:prstGeom prst="rightArrow">
              <a:avLst>
                <a:gd name="adj1" fmla="val 50000"/>
                <a:gd name="adj2" fmla="val 5691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14" name="AutoShape 11"/>
            <p:cNvSpPr>
              <a:spLocks noChangeArrowheads="1"/>
            </p:cNvSpPr>
            <p:nvPr/>
          </p:nvSpPr>
          <p:spPr bwMode="auto">
            <a:xfrm rot="13212592">
              <a:off x="6613" y="2487"/>
              <a:ext cx="576" cy="253"/>
            </a:xfrm>
            <a:prstGeom prst="rightArrow">
              <a:avLst>
                <a:gd name="adj1" fmla="val 50000"/>
                <a:gd name="adj2" fmla="val 5691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15" name="AutoShape 10"/>
            <p:cNvSpPr>
              <a:spLocks noChangeArrowheads="1"/>
            </p:cNvSpPr>
            <p:nvPr/>
          </p:nvSpPr>
          <p:spPr bwMode="auto">
            <a:xfrm rot="16200000">
              <a:off x="7344" y="3910"/>
              <a:ext cx="576" cy="253"/>
            </a:xfrm>
            <a:prstGeom prst="rightArrow">
              <a:avLst>
                <a:gd name="adj1" fmla="val 50000"/>
                <a:gd name="adj2" fmla="val 5691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16" name="AutoShape 9"/>
            <p:cNvSpPr>
              <a:spLocks noChangeArrowheads="1"/>
            </p:cNvSpPr>
            <p:nvPr/>
          </p:nvSpPr>
          <p:spPr bwMode="auto">
            <a:xfrm rot="-2395224">
              <a:off x="6541" y="5328"/>
              <a:ext cx="576" cy="253"/>
            </a:xfrm>
            <a:prstGeom prst="rightArrow">
              <a:avLst>
                <a:gd name="adj1" fmla="val 50000"/>
                <a:gd name="adj2" fmla="val 5691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17" name="AutoShape 8"/>
            <p:cNvSpPr>
              <a:spLocks noChangeArrowheads="1"/>
            </p:cNvSpPr>
            <p:nvPr/>
          </p:nvSpPr>
          <p:spPr bwMode="auto">
            <a:xfrm rot="2336461">
              <a:off x="4806" y="5380"/>
              <a:ext cx="576" cy="253"/>
            </a:xfrm>
            <a:prstGeom prst="rightArrow">
              <a:avLst>
                <a:gd name="adj1" fmla="val 50000"/>
                <a:gd name="adj2" fmla="val 5691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18" name="AutoShape 7"/>
            <p:cNvSpPr>
              <a:spLocks noChangeShapeType="1"/>
            </p:cNvSpPr>
            <p:nvPr/>
          </p:nvSpPr>
          <p:spPr bwMode="auto">
            <a:xfrm>
              <a:off x="5979" y="2848"/>
              <a:ext cx="0" cy="248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 name="AutoShape 6"/>
            <p:cNvSpPr>
              <a:spLocks noChangeShapeType="1"/>
            </p:cNvSpPr>
            <p:nvPr/>
          </p:nvSpPr>
          <p:spPr bwMode="auto">
            <a:xfrm flipV="1">
              <a:off x="4959" y="3537"/>
              <a:ext cx="1972" cy="1117"/>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 name="AutoShape 5"/>
            <p:cNvSpPr>
              <a:spLocks noChangeShapeType="1"/>
            </p:cNvSpPr>
            <p:nvPr/>
          </p:nvSpPr>
          <p:spPr bwMode="auto">
            <a:xfrm>
              <a:off x="4959" y="3479"/>
              <a:ext cx="1972" cy="117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21" name="Group 1"/>
          <p:cNvGrpSpPr>
            <a:grpSpLocks/>
          </p:cNvGrpSpPr>
          <p:nvPr/>
        </p:nvGrpSpPr>
        <p:grpSpPr bwMode="auto">
          <a:xfrm>
            <a:off x="184150" y="381001"/>
            <a:ext cx="571426" cy="657542"/>
            <a:chOff x="2371" y="2406"/>
            <a:chExt cx="576" cy="785"/>
          </a:xfrm>
        </p:grpSpPr>
        <p:sp>
          <p:nvSpPr>
            <p:cNvPr id="22" name="AutoShape 3"/>
            <p:cNvSpPr>
              <a:spLocks noChangeArrowheads="1"/>
            </p:cNvSpPr>
            <p:nvPr/>
          </p:nvSpPr>
          <p:spPr bwMode="auto">
            <a:xfrm>
              <a:off x="2371" y="2406"/>
              <a:ext cx="576" cy="253"/>
            </a:xfrm>
            <a:prstGeom prst="rightArrow">
              <a:avLst>
                <a:gd name="adj1" fmla="val 50000"/>
                <a:gd name="adj2" fmla="val 5691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AutoShape 2"/>
            <p:cNvSpPr>
              <a:spLocks noChangeShapeType="1"/>
            </p:cNvSpPr>
            <p:nvPr/>
          </p:nvSpPr>
          <p:spPr bwMode="auto">
            <a:xfrm>
              <a:off x="2371" y="3191"/>
              <a:ext cx="576"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Rectangle 1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Rectangle 26"/>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27"/>
          <p:cNvSpPr>
            <a:spLocks noChangeArrowheads="1"/>
          </p:cNvSpPr>
          <p:nvPr/>
        </p:nvSpPr>
        <p:spPr bwMode="auto">
          <a:xfrm>
            <a:off x="899592" y="381000"/>
            <a:ext cx="127470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物流</a:t>
            </a:r>
            <a:endPar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endParaRPr>
          </a:p>
          <a:p>
            <a:pPr marL="0" marR="0" lvl="0" indent="26670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信息流</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7" name="矩形 26"/>
          <p:cNvSpPr/>
          <p:nvPr/>
        </p:nvSpPr>
        <p:spPr>
          <a:xfrm>
            <a:off x="2816140" y="5517232"/>
            <a:ext cx="3846768" cy="369332"/>
          </a:xfrm>
          <a:prstGeom prst="rect">
            <a:avLst/>
          </a:prstGeom>
        </p:spPr>
        <p:txBody>
          <a:bodyPr wrap="square">
            <a:spAutoFit/>
          </a:bodyPr>
          <a:lstStyle/>
          <a:p>
            <a:pPr lvl="0" indent="266700" algn="ctr" eaLnBrk="0" fontAlgn="base" hangingPunct="0">
              <a:spcBef>
                <a:spcPct val="0"/>
              </a:spcBef>
              <a:spcAft>
                <a:spcPct val="0"/>
              </a:spcAft>
            </a:pPr>
            <a:r>
              <a:rPr lang="zh-CN" altLang="en-US" b="1" dirty="0">
                <a:latin typeface="宋体" pitchFamily="2" charset="-122"/>
                <a:ea typeface="宋体" pitchFamily="2" charset="-122"/>
                <a:cs typeface="Times New Roman" pitchFamily="18" charset="0"/>
              </a:rPr>
              <a:t>供应链环境下的物流与信息流</a:t>
            </a:r>
            <a:endParaRPr lang="zh-CN" altLang="en-US" dirty="0">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36822726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275" y="1249596"/>
            <a:ext cx="6468437" cy="523220"/>
          </a:xfrm>
          <a:prstGeom prst="rect">
            <a:avLst/>
          </a:prstGeom>
        </p:spPr>
        <p:txBody>
          <a:bodyPr wrap="none">
            <a:spAutoFit/>
          </a:bodyPr>
          <a:lstStyle/>
          <a:p>
            <a:r>
              <a:rPr lang="en-US" altLang="zh-CN" sz="2800" dirty="0">
                <a:latin typeface="+mn-ea"/>
              </a:rPr>
              <a:t>5.4.1</a:t>
            </a:r>
            <a:r>
              <a:rPr lang="zh-CN" altLang="zh-CN" sz="2800" dirty="0">
                <a:latin typeface="+mn-ea"/>
              </a:rPr>
              <a:t>供应链管理环境下的物流管理概述</a:t>
            </a:r>
          </a:p>
        </p:txBody>
      </p:sp>
      <p:sp>
        <p:nvSpPr>
          <p:cNvPr id="5" name="矩形 4"/>
          <p:cNvSpPr/>
          <p:nvPr/>
        </p:nvSpPr>
        <p:spPr>
          <a:xfrm>
            <a:off x="211560" y="1969676"/>
            <a:ext cx="5618846" cy="523220"/>
          </a:xfrm>
          <a:prstGeom prst="rect">
            <a:avLst/>
          </a:prstGeom>
        </p:spPr>
        <p:txBody>
          <a:bodyPr wrap="none">
            <a:spAutoFit/>
          </a:bodyPr>
          <a:lstStyle/>
          <a:p>
            <a:r>
              <a:rPr lang="en-US" altLang="zh-CN" sz="2800" dirty="0" smtClean="0"/>
              <a:t>2</a:t>
            </a:r>
            <a:r>
              <a:rPr lang="zh-CN" altLang="zh-CN" sz="2800" dirty="0"/>
              <a:t>）供应链中物流管理面临的问题</a:t>
            </a:r>
          </a:p>
        </p:txBody>
      </p:sp>
      <p:sp>
        <p:nvSpPr>
          <p:cNvPr id="7" name="矩形 6"/>
          <p:cNvSpPr/>
          <p:nvPr/>
        </p:nvSpPr>
        <p:spPr>
          <a:xfrm>
            <a:off x="211560" y="2564904"/>
            <a:ext cx="7541324" cy="1938992"/>
          </a:xfrm>
          <a:prstGeom prst="rect">
            <a:avLst/>
          </a:prstGeom>
        </p:spPr>
        <p:txBody>
          <a:bodyPr wrap="square">
            <a:spAutoFit/>
          </a:bodyPr>
          <a:lstStyle/>
          <a:p>
            <a:endParaRPr lang="en-US" altLang="zh-CN" sz="2400" dirty="0" smtClean="0">
              <a:latin typeface="+mn-ea"/>
            </a:endParaRPr>
          </a:p>
          <a:p>
            <a:r>
              <a:rPr lang="zh-CN" altLang="zh-CN" sz="2400" dirty="0"/>
              <a:t>（</a:t>
            </a:r>
            <a:r>
              <a:rPr lang="en-US" altLang="zh-CN" sz="2400" dirty="0"/>
              <a:t>1</a:t>
            </a:r>
            <a:r>
              <a:rPr lang="zh-CN" altLang="zh-CN" sz="2400" dirty="0"/>
              <a:t>）如何实现快速准确交货</a:t>
            </a:r>
          </a:p>
          <a:p>
            <a:r>
              <a:rPr lang="zh-CN" altLang="zh-CN" sz="2400" dirty="0" smtClean="0"/>
              <a:t>（</a:t>
            </a:r>
            <a:r>
              <a:rPr lang="en-US" altLang="zh-CN" sz="2400" dirty="0"/>
              <a:t>2</a:t>
            </a:r>
            <a:r>
              <a:rPr lang="zh-CN" altLang="zh-CN" sz="2400" dirty="0"/>
              <a:t>）如何实现低成本和准时的物资采购</a:t>
            </a:r>
          </a:p>
          <a:p>
            <a:r>
              <a:rPr lang="zh-CN" altLang="zh-CN" sz="2400" dirty="0" smtClean="0"/>
              <a:t>（</a:t>
            </a:r>
            <a:r>
              <a:rPr lang="en-US" altLang="zh-CN" sz="2400" dirty="0"/>
              <a:t>3</a:t>
            </a:r>
            <a:r>
              <a:rPr lang="zh-CN" altLang="zh-CN" sz="2400" dirty="0"/>
              <a:t>）如何保证物流灵活与快捷协调</a:t>
            </a:r>
          </a:p>
          <a:p>
            <a:endParaRPr lang="zh-CN" altLang="zh-CN" sz="2400" dirty="0">
              <a:latin typeface="+mn-ea"/>
            </a:endParaRPr>
          </a:p>
        </p:txBody>
      </p:sp>
    </p:spTree>
    <p:extLst>
      <p:ext uri="{BB962C8B-B14F-4D97-AF65-F5344CB8AC3E}">
        <p14:creationId xmlns:p14="http://schemas.microsoft.com/office/powerpoint/2010/main" val="163382608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916832"/>
            <a:ext cx="7211144" cy="651528"/>
          </a:xfrm>
        </p:spPr>
        <p:txBody>
          <a:bodyPr/>
          <a:lstStyle/>
          <a:p>
            <a:pPr marL="365760" lvl="2" indent="-256032">
              <a:spcBef>
                <a:spcPts val="400"/>
              </a:spcBef>
              <a:buClr>
                <a:schemeClr val="accent1"/>
              </a:buClr>
              <a:buSzPct val="68000"/>
              <a:buFont typeface="Wingdings 3"/>
              <a:buChar char=""/>
            </a:pPr>
            <a:r>
              <a:rPr lang="en-US" altLang="zh-CN" sz="3200" dirty="0">
                <a:latin typeface="+mn-ea"/>
              </a:rPr>
              <a:t>5</a:t>
            </a:r>
            <a:r>
              <a:rPr lang="en-US" altLang="zh-CN" sz="3200" dirty="0" smtClean="0">
                <a:latin typeface="+mn-ea"/>
              </a:rPr>
              <a:t>.1.1 </a:t>
            </a:r>
            <a:r>
              <a:rPr lang="zh-CN" altLang="zh-CN" sz="3200" dirty="0" smtClean="0">
                <a:latin typeface="+mn-ea"/>
              </a:rPr>
              <a:t>传统</a:t>
            </a:r>
            <a:r>
              <a:rPr lang="zh-CN" altLang="zh-CN" sz="3200" dirty="0">
                <a:latin typeface="+mn-ea"/>
              </a:rPr>
              <a:t>采购与供应链</a:t>
            </a:r>
            <a:r>
              <a:rPr lang="zh-CN" altLang="zh-CN" sz="3200" dirty="0" smtClean="0">
                <a:latin typeface="+mn-ea"/>
              </a:rPr>
              <a:t>采购</a:t>
            </a:r>
            <a:endParaRPr lang="zh-CN" altLang="zh-CN" sz="3200" dirty="0">
              <a:latin typeface="+mn-ea"/>
            </a:endParaRPr>
          </a:p>
        </p:txBody>
      </p:sp>
      <p:sp>
        <p:nvSpPr>
          <p:cNvPr id="3" name="标题 2"/>
          <p:cNvSpPr>
            <a:spLocks noGrp="1"/>
          </p:cNvSpPr>
          <p:nvPr>
            <p:ph type="title"/>
          </p:nvPr>
        </p:nvSpPr>
        <p:spPr/>
        <p:txBody>
          <a:bodyPr/>
          <a:lstStyle/>
          <a:p>
            <a:r>
              <a:rPr lang="zh-CN" altLang="en-US" b="0" dirty="0">
                <a:effectLst/>
                <a:latin typeface="+mj-ea"/>
              </a:rPr>
              <a:t>项目</a:t>
            </a:r>
            <a:r>
              <a:rPr lang="en-US" altLang="zh-CN" b="0" dirty="0">
                <a:effectLst/>
                <a:latin typeface="+mj-ea"/>
              </a:rPr>
              <a:t>1 </a:t>
            </a:r>
            <a:r>
              <a:rPr lang="zh-CN" altLang="en-US" b="0" dirty="0" smtClean="0">
                <a:effectLst/>
                <a:latin typeface="+mj-ea"/>
              </a:rPr>
              <a:t>供应链采购管理</a:t>
            </a:r>
            <a:endParaRPr lang="zh-CN" altLang="en-US" b="0" dirty="0">
              <a:effectLst/>
              <a:latin typeface="+mj-ea"/>
            </a:endParaRPr>
          </a:p>
        </p:txBody>
      </p:sp>
    </p:spTree>
    <p:extLst>
      <p:ext uri="{BB962C8B-B14F-4D97-AF65-F5344CB8AC3E}">
        <p14:creationId xmlns:p14="http://schemas.microsoft.com/office/powerpoint/2010/main" val="2132132326"/>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07" y="476672"/>
            <a:ext cx="6468437" cy="523220"/>
          </a:xfrm>
          <a:prstGeom prst="rect">
            <a:avLst/>
          </a:prstGeom>
        </p:spPr>
        <p:txBody>
          <a:bodyPr wrap="none">
            <a:spAutoFit/>
          </a:bodyPr>
          <a:lstStyle/>
          <a:p>
            <a:r>
              <a:rPr lang="en-US" altLang="zh-CN" sz="2800" dirty="0">
                <a:latin typeface="+mn-ea"/>
              </a:rPr>
              <a:t>5.4.1</a:t>
            </a:r>
            <a:r>
              <a:rPr lang="zh-CN" altLang="zh-CN" sz="2800" dirty="0">
                <a:latin typeface="+mn-ea"/>
              </a:rPr>
              <a:t>供应链管理环境下的物流管理概述</a:t>
            </a:r>
          </a:p>
        </p:txBody>
      </p:sp>
      <p:sp>
        <p:nvSpPr>
          <p:cNvPr id="5" name="矩形 4"/>
          <p:cNvSpPr/>
          <p:nvPr/>
        </p:nvSpPr>
        <p:spPr>
          <a:xfrm>
            <a:off x="323528" y="1461623"/>
            <a:ext cx="4721164" cy="523220"/>
          </a:xfrm>
          <a:prstGeom prst="rect">
            <a:avLst/>
          </a:prstGeom>
        </p:spPr>
        <p:txBody>
          <a:bodyPr wrap="none">
            <a:spAutoFit/>
          </a:bodyPr>
          <a:lstStyle/>
          <a:p>
            <a:r>
              <a:rPr lang="en-US" altLang="zh-CN" sz="2800" dirty="0"/>
              <a:t>3</a:t>
            </a:r>
            <a:r>
              <a:rPr lang="zh-CN" altLang="zh-CN" sz="2800" dirty="0"/>
              <a:t>）供应链中物流管理的策略</a:t>
            </a:r>
          </a:p>
        </p:txBody>
      </p:sp>
      <p:sp>
        <p:nvSpPr>
          <p:cNvPr id="7" name="矩形 6"/>
          <p:cNvSpPr/>
          <p:nvPr/>
        </p:nvSpPr>
        <p:spPr>
          <a:xfrm>
            <a:off x="211560" y="2564904"/>
            <a:ext cx="7541324" cy="1938992"/>
          </a:xfrm>
          <a:prstGeom prst="rect">
            <a:avLst/>
          </a:prstGeom>
        </p:spPr>
        <p:txBody>
          <a:bodyPr wrap="square">
            <a:spAutoFit/>
          </a:bodyPr>
          <a:lstStyle/>
          <a:p>
            <a:r>
              <a:rPr lang="zh-CN" altLang="zh-CN" sz="2400" dirty="0"/>
              <a:t>（</a:t>
            </a:r>
            <a:r>
              <a:rPr lang="en-US" altLang="zh-CN" sz="2400" dirty="0"/>
              <a:t>1</a:t>
            </a:r>
            <a:r>
              <a:rPr lang="zh-CN" altLang="zh-CN" sz="2400" dirty="0"/>
              <a:t>）有效的资源配置</a:t>
            </a:r>
          </a:p>
          <a:p>
            <a:r>
              <a:rPr lang="zh-CN" altLang="zh-CN" sz="2400" dirty="0" smtClean="0"/>
              <a:t>（</a:t>
            </a:r>
            <a:r>
              <a:rPr lang="en-US" altLang="zh-CN" sz="2400" dirty="0"/>
              <a:t>2</a:t>
            </a:r>
            <a:r>
              <a:rPr lang="zh-CN" altLang="zh-CN" sz="2400" dirty="0"/>
              <a:t>）第三方物流</a:t>
            </a:r>
          </a:p>
          <a:p>
            <a:r>
              <a:rPr lang="zh-CN" altLang="zh-CN" sz="2400" dirty="0" smtClean="0"/>
              <a:t>（</a:t>
            </a:r>
            <a:r>
              <a:rPr lang="en-US" altLang="zh-CN" sz="2400" dirty="0"/>
              <a:t>3</a:t>
            </a:r>
            <a:r>
              <a:rPr lang="zh-CN" altLang="zh-CN" sz="2400" dirty="0"/>
              <a:t>）全球后勤系统</a:t>
            </a:r>
          </a:p>
          <a:p>
            <a:r>
              <a:rPr lang="zh-CN" altLang="zh-CN" sz="2400" dirty="0" smtClean="0"/>
              <a:t>（</a:t>
            </a:r>
            <a:r>
              <a:rPr lang="en-US" altLang="zh-CN" sz="2400" dirty="0"/>
              <a:t>4</a:t>
            </a:r>
            <a:r>
              <a:rPr lang="zh-CN" altLang="zh-CN" sz="2400" dirty="0"/>
              <a:t>）延迟化策略</a:t>
            </a:r>
          </a:p>
          <a:p>
            <a:endParaRPr lang="zh-CN" altLang="zh-CN" sz="2400" dirty="0">
              <a:latin typeface="+mn-ea"/>
            </a:endParaRPr>
          </a:p>
        </p:txBody>
      </p:sp>
    </p:spTree>
    <p:extLst>
      <p:ext uri="{BB962C8B-B14F-4D97-AF65-F5344CB8AC3E}">
        <p14:creationId xmlns:p14="http://schemas.microsoft.com/office/powerpoint/2010/main" val="312250532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07" y="476672"/>
            <a:ext cx="6468437" cy="523220"/>
          </a:xfrm>
          <a:prstGeom prst="rect">
            <a:avLst/>
          </a:prstGeom>
        </p:spPr>
        <p:txBody>
          <a:bodyPr wrap="none">
            <a:spAutoFit/>
          </a:bodyPr>
          <a:lstStyle/>
          <a:p>
            <a:r>
              <a:rPr lang="en-US" altLang="zh-CN" sz="2800" dirty="0">
                <a:latin typeface="+mn-ea"/>
              </a:rPr>
              <a:t>5.4.1</a:t>
            </a:r>
            <a:r>
              <a:rPr lang="zh-CN" altLang="zh-CN" sz="2800" dirty="0">
                <a:latin typeface="+mn-ea"/>
              </a:rPr>
              <a:t>供应链管理环境下的物流管理概述</a:t>
            </a:r>
          </a:p>
        </p:txBody>
      </p:sp>
      <p:sp>
        <p:nvSpPr>
          <p:cNvPr id="5" name="矩形 4"/>
          <p:cNvSpPr/>
          <p:nvPr/>
        </p:nvSpPr>
        <p:spPr>
          <a:xfrm>
            <a:off x="323528" y="1461623"/>
            <a:ext cx="5439310" cy="523220"/>
          </a:xfrm>
          <a:prstGeom prst="rect">
            <a:avLst/>
          </a:prstGeom>
        </p:spPr>
        <p:txBody>
          <a:bodyPr wrap="none">
            <a:spAutoFit/>
          </a:bodyPr>
          <a:lstStyle/>
          <a:p>
            <a:r>
              <a:rPr lang="en-US" altLang="zh-CN" sz="2800" dirty="0"/>
              <a:t>4</a:t>
            </a:r>
            <a:r>
              <a:rPr lang="zh-CN" altLang="zh-CN" sz="2800" dirty="0"/>
              <a:t>）供应链中物流管理的发展趋势</a:t>
            </a:r>
          </a:p>
        </p:txBody>
      </p:sp>
      <p:sp>
        <p:nvSpPr>
          <p:cNvPr id="7" name="矩形 6"/>
          <p:cNvSpPr/>
          <p:nvPr/>
        </p:nvSpPr>
        <p:spPr>
          <a:xfrm>
            <a:off x="211560" y="2564904"/>
            <a:ext cx="7541324" cy="2308324"/>
          </a:xfrm>
          <a:prstGeom prst="rect">
            <a:avLst/>
          </a:prstGeom>
        </p:spPr>
        <p:txBody>
          <a:bodyPr wrap="square">
            <a:spAutoFit/>
          </a:bodyPr>
          <a:lstStyle/>
          <a:p>
            <a:r>
              <a:rPr lang="zh-CN" altLang="zh-CN" sz="2400" dirty="0"/>
              <a:t>（</a:t>
            </a:r>
            <a:r>
              <a:rPr lang="en-US" altLang="zh-CN" sz="2400" dirty="0"/>
              <a:t>1</a:t>
            </a:r>
            <a:r>
              <a:rPr lang="zh-CN" altLang="zh-CN" sz="2400" dirty="0"/>
              <a:t>）时间与速度方面</a:t>
            </a:r>
          </a:p>
          <a:p>
            <a:r>
              <a:rPr lang="zh-CN" altLang="zh-CN" sz="2400" dirty="0" smtClean="0"/>
              <a:t>（</a:t>
            </a:r>
            <a:r>
              <a:rPr lang="en-US" altLang="zh-CN" sz="2400" dirty="0"/>
              <a:t>2</a:t>
            </a:r>
            <a:r>
              <a:rPr lang="zh-CN" altLang="zh-CN" sz="2400" dirty="0"/>
              <a:t>）质量方面</a:t>
            </a:r>
          </a:p>
          <a:p>
            <a:r>
              <a:rPr lang="zh-CN" altLang="zh-CN" sz="2400" dirty="0" smtClean="0"/>
              <a:t>（</a:t>
            </a:r>
            <a:r>
              <a:rPr lang="en-US" altLang="zh-CN" sz="2400" dirty="0"/>
              <a:t>3</a:t>
            </a:r>
            <a:r>
              <a:rPr lang="zh-CN" altLang="zh-CN" sz="2400" dirty="0"/>
              <a:t>）资金生产率方面</a:t>
            </a:r>
          </a:p>
          <a:p>
            <a:r>
              <a:rPr lang="zh-CN" altLang="zh-CN" sz="2400" dirty="0" smtClean="0"/>
              <a:t>（</a:t>
            </a:r>
            <a:r>
              <a:rPr lang="en-US" altLang="zh-CN" sz="2400" dirty="0"/>
              <a:t>4</a:t>
            </a:r>
            <a:r>
              <a:rPr lang="zh-CN" altLang="zh-CN" sz="2400" dirty="0"/>
              <a:t>）组织方面</a:t>
            </a:r>
          </a:p>
          <a:p>
            <a:r>
              <a:rPr lang="zh-CN" altLang="zh-CN" sz="2400" dirty="0" smtClean="0"/>
              <a:t>（</a:t>
            </a:r>
            <a:r>
              <a:rPr lang="en-US" altLang="zh-CN" sz="2400" dirty="0"/>
              <a:t>5</a:t>
            </a:r>
            <a:r>
              <a:rPr lang="zh-CN" altLang="zh-CN" sz="2400" dirty="0"/>
              <a:t>）客户服务方面</a:t>
            </a:r>
          </a:p>
          <a:p>
            <a:endParaRPr lang="zh-CN" altLang="zh-CN" sz="2400" dirty="0">
              <a:latin typeface="+mn-ea"/>
            </a:endParaRPr>
          </a:p>
        </p:txBody>
      </p:sp>
    </p:spTree>
    <p:extLst>
      <p:ext uri="{BB962C8B-B14F-4D97-AF65-F5344CB8AC3E}">
        <p14:creationId xmlns:p14="http://schemas.microsoft.com/office/powerpoint/2010/main" val="1842639118"/>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560" y="505691"/>
            <a:ext cx="5763116" cy="1384995"/>
          </a:xfrm>
          <a:prstGeom prst="rect">
            <a:avLst/>
          </a:prstGeom>
        </p:spPr>
        <p:txBody>
          <a:bodyPr wrap="none">
            <a:spAutoFit/>
          </a:bodyPr>
          <a:lstStyle/>
          <a:p>
            <a:r>
              <a:rPr lang="en-US" altLang="zh-CN" sz="2800" dirty="0" smtClean="0"/>
              <a:t>5.4.2</a:t>
            </a:r>
            <a:r>
              <a:rPr lang="zh-CN" altLang="zh-CN" sz="2800" dirty="0"/>
              <a:t>供应链管理环境下的新型物流</a:t>
            </a:r>
          </a:p>
          <a:p>
            <a:endParaRPr lang="en-US" altLang="zh-CN" sz="2800" dirty="0" smtClean="0"/>
          </a:p>
          <a:p>
            <a:r>
              <a:rPr lang="en-US" altLang="zh-CN" sz="2800" dirty="0" smtClean="0"/>
              <a:t>1</a:t>
            </a:r>
            <a:r>
              <a:rPr lang="zh-CN" altLang="zh-CN" sz="2800" dirty="0"/>
              <a:t>）第三方</a:t>
            </a:r>
            <a:r>
              <a:rPr lang="zh-CN" altLang="zh-CN" sz="2800" dirty="0" smtClean="0"/>
              <a:t>物流</a:t>
            </a:r>
            <a:endParaRPr lang="zh-CN" altLang="zh-CN" sz="2800" dirty="0"/>
          </a:p>
        </p:txBody>
      </p:sp>
      <p:sp>
        <p:nvSpPr>
          <p:cNvPr id="2" name="矩形 1"/>
          <p:cNvSpPr/>
          <p:nvPr/>
        </p:nvSpPr>
        <p:spPr>
          <a:xfrm>
            <a:off x="467544" y="2420888"/>
            <a:ext cx="7632848" cy="1200329"/>
          </a:xfrm>
          <a:prstGeom prst="rect">
            <a:avLst/>
          </a:prstGeom>
        </p:spPr>
        <p:txBody>
          <a:bodyPr wrap="square">
            <a:spAutoFit/>
          </a:bodyPr>
          <a:lstStyle/>
          <a:p>
            <a:r>
              <a:rPr lang="zh-CN" altLang="zh-CN" sz="2400" dirty="0" smtClean="0"/>
              <a:t>我国</a:t>
            </a:r>
            <a:r>
              <a:rPr lang="zh-CN" altLang="zh-CN" sz="2400" dirty="0"/>
              <a:t>国家标准《物流术语》（</a:t>
            </a:r>
            <a:r>
              <a:rPr lang="en-US" altLang="zh-CN" sz="2400" dirty="0"/>
              <a:t>GB/T 18354</a:t>
            </a:r>
            <a:r>
              <a:rPr lang="zh-CN" altLang="zh-CN" sz="2400" dirty="0"/>
              <a:t>—</a:t>
            </a:r>
            <a:r>
              <a:rPr lang="en-US" altLang="zh-CN" sz="2400" dirty="0"/>
              <a:t>2006</a:t>
            </a:r>
            <a:r>
              <a:rPr lang="zh-CN" altLang="zh-CN" sz="2400" dirty="0"/>
              <a:t>）将第三方物流定义为：第三方物流是指独立于供需双方，为客户提供专项或全面的</a:t>
            </a:r>
            <a:r>
              <a:rPr lang="en-US" altLang="zh-CN" sz="2400" dirty="0" err="1">
                <a:hlinkClick r:id="rId2" tooltip="物流系统设计"/>
              </a:rPr>
              <a:t>物流系统设计</a:t>
            </a:r>
            <a:r>
              <a:rPr lang="zh-CN" altLang="zh-CN" sz="2400" dirty="0"/>
              <a:t>或系统运营</a:t>
            </a:r>
            <a:r>
              <a:rPr lang="zh-CN" altLang="zh-CN" sz="2400" dirty="0" smtClean="0"/>
              <a:t>的</a:t>
            </a:r>
            <a:endParaRPr lang="zh-CN" altLang="zh-CN" sz="2400" dirty="0">
              <a:latin typeface="+mn-ea"/>
            </a:endParaRPr>
          </a:p>
        </p:txBody>
      </p:sp>
    </p:spTree>
    <p:extLst>
      <p:ext uri="{BB962C8B-B14F-4D97-AF65-F5344CB8AC3E}">
        <p14:creationId xmlns:p14="http://schemas.microsoft.com/office/powerpoint/2010/main" val="197282976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560" y="505691"/>
            <a:ext cx="5763116" cy="1384995"/>
          </a:xfrm>
          <a:prstGeom prst="rect">
            <a:avLst/>
          </a:prstGeom>
        </p:spPr>
        <p:txBody>
          <a:bodyPr wrap="none">
            <a:spAutoFit/>
          </a:bodyPr>
          <a:lstStyle/>
          <a:p>
            <a:r>
              <a:rPr lang="en-US" altLang="zh-CN" sz="2800" dirty="0" smtClean="0"/>
              <a:t>5.4.2</a:t>
            </a:r>
            <a:r>
              <a:rPr lang="zh-CN" altLang="zh-CN" sz="2800" dirty="0"/>
              <a:t>供应链管理环境下的新型物流</a:t>
            </a:r>
          </a:p>
          <a:p>
            <a:endParaRPr lang="en-US" altLang="zh-CN" sz="2800" dirty="0" smtClean="0"/>
          </a:p>
          <a:p>
            <a:r>
              <a:rPr lang="en-US" altLang="zh-CN" sz="2800" dirty="0"/>
              <a:t>2</a:t>
            </a:r>
            <a:r>
              <a:rPr lang="zh-CN" altLang="zh-CN" sz="2800" dirty="0"/>
              <a:t>）第四方物流</a:t>
            </a:r>
          </a:p>
        </p:txBody>
      </p:sp>
      <p:sp>
        <p:nvSpPr>
          <p:cNvPr id="4" name="矩形 3"/>
          <p:cNvSpPr/>
          <p:nvPr/>
        </p:nvSpPr>
        <p:spPr>
          <a:xfrm>
            <a:off x="467544" y="2551837"/>
            <a:ext cx="7632848" cy="1938992"/>
          </a:xfrm>
          <a:prstGeom prst="rect">
            <a:avLst/>
          </a:prstGeom>
        </p:spPr>
        <p:txBody>
          <a:bodyPr wrap="square">
            <a:spAutoFit/>
          </a:bodyPr>
          <a:lstStyle/>
          <a:p>
            <a:r>
              <a:rPr lang="zh-CN" altLang="zh-CN" sz="2400" dirty="0">
                <a:latin typeface="+mn-ea"/>
              </a:rPr>
              <a:t>第四方物流（简称</a:t>
            </a:r>
            <a:r>
              <a:rPr lang="en-US" altLang="zh-CN" sz="2400" dirty="0">
                <a:latin typeface="+mn-ea"/>
              </a:rPr>
              <a:t>4PL</a:t>
            </a:r>
            <a:r>
              <a:rPr lang="zh-CN" altLang="zh-CN" sz="2400" dirty="0">
                <a:latin typeface="+mn-ea"/>
              </a:rPr>
              <a:t>），首先由美国安德森（即埃森哲）管理问公司在</a:t>
            </a:r>
            <a:r>
              <a:rPr lang="en-US" altLang="zh-CN" sz="2400" dirty="0">
                <a:latin typeface="+mn-ea"/>
              </a:rPr>
              <a:t>1998</a:t>
            </a:r>
            <a:r>
              <a:rPr lang="zh-CN" altLang="zh-CN" sz="2400" dirty="0">
                <a:latin typeface="+mn-ea"/>
              </a:rPr>
              <a:t>年提出，该公司对</a:t>
            </a:r>
            <a:r>
              <a:rPr lang="en-US" altLang="zh-CN" sz="2400" dirty="0">
                <a:latin typeface="+mn-ea"/>
              </a:rPr>
              <a:t>4PL</a:t>
            </a:r>
            <a:r>
              <a:rPr lang="zh-CN" altLang="zh-CN" sz="2400" dirty="0">
                <a:latin typeface="+mn-ea"/>
              </a:rPr>
              <a:t>术语注册了商标并将其定义为</a:t>
            </a:r>
            <a:r>
              <a:rPr lang="en-US" altLang="zh-CN" sz="2400" dirty="0">
                <a:latin typeface="+mn-ea"/>
              </a:rPr>
              <a:t>“4PL</a:t>
            </a:r>
            <a:r>
              <a:rPr lang="zh-CN" altLang="zh-CN" sz="2400" dirty="0">
                <a:latin typeface="+mn-ea"/>
              </a:rPr>
              <a:t>是一个集成商，它对公司内部以及其他组织所拥有的不同资源、能力和技术进行整合，提供一整套的供应经解决方案。”</a:t>
            </a:r>
          </a:p>
        </p:txBody>
      </p:sp>
    </p:spTree>
    <p:extLst>
      <p:ext uri="{BB962C8B-B14F-4D97-AF65-F5344CB8AC3E}">
        <p14:creationId xmlns:p14="http://schemas.microsoft.com/office/powerpoint/2010/main" val="85670420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560" y="505691"/>
            <a:ext cx="5763116" cy="1384995"/>
          </a:xfrm>
          <a:prstGeom prst="rect">
            <a:avLst/>
          </a:prstGeom>
        </p:spPr>
        <p:txBody>
          <a:bodyPr wrap="none">
            <a:spAutoFit/>
          </a:bodyPr>
          <a:lstStyle/>
          <a:p>
            <a:r>
              <a:rPr lang="en-US" altLang="zh-CN" sz="2800" dirty="0" smtClean="0"/>
              <a:t>5.4.2</a:t>
            </a:r>
            <a:r>
              <a:rPr lang="zh-CN" altLang="zh-CN" sz="2800" dirty="0"/>
              <a:t>供应链管理环境下的新型物流</a:t>
            </a:r>
          </a:p>
          <a:p>
            <a:endParaRPr lang="en-US" altLang="zh-CN" sz="2800" dirty="0" smtClean="0"/>
          </a:p>
          <a:p>
            <a:r>
              <a:rPr lang="en-US" altLang="zh-CN" sz="2800" dirty="0" smtClean="0"/>
              <a:t>3</a:t>
            </a:r>
            <a:r>
              <a:rPr lang="zh-CN" altLang="zh-CN" sz="2800" dirty="0"/>
              <a:t>）电子物流</a:t>
            </a:r>
          </a:p>
        </p:txBody>
      </p:sp>
      <p:sp>
        <p:nvSpPr>
          <p:cNvPr id="2" name="矩形 1"/>
          <p:cNvSpPr/>
          <p:nvPr/>
        </p:nvSpPr>
        <p:spPr>
          <a:xfrm>
            <a:off x="899592" y="2690336"/>
            <a:ext cx="7776864" cy="2246769"/>
          </a:xfrm>
          <a:prstGeom prst="rect">
            <a:avLst/>
          </a:prstGeom>
        </p:spPr>
        <p:txBody>
          <a:bodyPr wrap="square">
            <a:spAutoFit/>
          </a:bodyPr>
          <a:lstStyle/>
          <a:p>
            <a:r>
              <a:rPr lang="zh-CN" altLang="zh-CN" sz="2800" dirty="0">
                <a:latin typeface="+mn-ea"/>
              </a:rPr>
              <a:t>电子物流就是利用电子化的手段，尤其是利用互联网技术来完成物流全过程的协调、控制和管理，实现从网络前端到最终客户端的所有中间过程服务，最显著的特点是各种软件技术与物流服务的融合应用。</a:t>
            </a:r>
          </a:p>
        </p:txBody>
      </p:sp>
    </p:spTree>
    <p:extLst>
      <p:ext uri="{BB962C8B-B14F-4D97-AF65-F5344CB8AC3E}">
        <p14:creationId xmlns:p14="http://schemas.microsoft.com/office/powerpoint/2010/main" val="274932971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560" y="505691"/>
            <a:ext cx="2207656" cy="523220"/>
          </a:xfrm>
          <a:prstGeom prst="rect">
            <a:avLst/>
          </a:prstGeom>
        </p:spPr>
        <p:txBody>
          <a:bodyPr wrap="none">
            <a:spAutoFit/>
          </a:bodyPr>
          <a:lstStyle/>
          <a:p>
            <a:r>
              <a:rPr lang="en-US" altLang="zh-CN" sz="2800" dirty="0" smtClean="0"/>
              <a:t>3</a:t>
            </a:r>
            <a:r>
              <a:rPr lang="zh-CN" altLang="zh-CN" sz="2800" dirty="0"/>
              <a:t>）电子物流</a:t>
            </a:r>
          </a:p>
        </p:txBody>
      </p:sp>
      <p:sp>
        <p:nvSpPr>
          <p:cNvPr id="4" name="Rectangle 2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656138"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 name="Group 1"/>
          <p:cNvGrpSpPr>
            <a:grpSpLocks/>
          </p:cNvGrpSpPr>
          <p:nvPr/>
        </p:nvGrpSpPr>
        <p:grpSpPr bwMode="auto">
          <a:xfrm>
            <a:off x="2419216" y="1430434"/>
            <a:ext cx="5897200" cy="4950894"/>
            <a:chOff x="3018" y="5295"/>
            <a:chExt cx="5610" cy="3856"/>
          </a:xfrm>
        </p:grpSpPr>
        <p:sp>
          <p:nvSpPr>
            <p:cNvPr id="6" name="Oval 19"/>
            <p:cNvSpPr>
              <a:spLocks noChangeArrowheads="1"/>
            </p:cNvSpPr>
            <p:nvPr/>
          </p:nvSpPr>
          <p:spPr bwMode="auto">
            <a:xfrm>
              <a:off x="3894" y="6233"/>
              <a:ext cx="4147" cy="215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latin typeface="+mn-ea"/>
              </a:endParaRPr>
            </a:p>
          </p:txBody>
        </p:sp>
        <p:grpSp>
          <p:nvGrpSpPr>
            <p:cNvPr id="7" name="Group 2"/>
            <p:cNvGrpSpPr>
              <a:grpSpLocks/>
            </p:cNvGrpSpPr>
            <p:nvPr/>
          </p:nvGrpSpPr>
          <p:grpSpPr bwMode="auto">
            <a:xfrm>
              <a:off x="3018" y="5295"/>
              <a:ext cx="5610" cy="3856"/>
              <a:chOff x="3018" y="5295"/>
              <a:chExt cx="5610" cy="3856"/>
            </a:xfrm>
          </p:grpSpPr>
          <p:grpSp>
            <p:nvGrpSpPr>
              <p:cNvPr id="8" name="Group 5"/>
              <p:cNvGrpSpPr>
                <a:grpSpLocks/>
              </p:cNvGrpSpPr>
              <p:nvPr/>
            </p:nvGrpSpPr>
            <p:grpSpPr bwMode="auto">
              <a:xfrm>
                <a:off x="3018" y="5295"/>
                <a:ext cx="5610" cy="3856"/>
                <a:chOff x="3018" y="5295"/>
                <a:chExt cx="5610" cy="3856"/>
              </a:xfrm>
            </p:grpSpPr>
            <p:grpSp>
              <p:nvGrpSpPr>
                <p:cNvPr id="11" name="Group 16"/>
                <p:cNvGrpSpPr>
                  <a:grpSpLocks/>
                </p:cNvGrpSpPr>
                <p:nvPr/>
              </p:nvGrpSpPr>
              <p:grpSpPr bwMode="auto">
                <a:xfrm>
                  <a:off x="5106" y="5295"/>
                  <a:ext cx="1663" cy="1089"/>
                  <a:chOff x="3789" y="5227"/>
                  <a:chExt cx="1242" cy="1089"/>
                </a:xfrm>
              </p:grpSpPr>
              <p:sp>
                <p:nvSpPr>
                  <p:cNvPr id="22" name="Text Box 18"/>
                  <p:cNvSpPr txBox="1">
                    <a:spLocks noChangeArrowheads="1"/>
                  </p:cNvSpPr>
                  <p:nvPr/>
                </p:nvSpPr>
                <p:spPr bwMode="auto">
                  <a:xfrm>
                    <a:off x="3789" y="5227"/>
                    <a:ext cx="1234"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前端服务</a:t>
                    </a:r>
                    <a:endParaRPr kumimoji="0" lang="zh-CN" sz="1400" b="0" i="0" u="none" strike="noStrike" cap="none" normalizeH="0" baseline="0" smtClean="0">
                      <a:ln>
                        <a:noFill/>
                      </a:ln>
                      <a:solidFill>
                        <a:schemeClr val="tx1"/>
                      </a:solidFill>
                      <a:effectLst/>
                      <a:latin typeface="+mn-ea"/>
                      <a:cs typeface="宋体" pitchFamily="2" charset="-122"/>
                    </a:endParaRPr>
                  </a:p>
                </p:txBody>
              </p:sp>
              <p:sp>
                <p:nvSpPr>
                  <p:cNvPr id="23" name="Text Box 17"/>
                  <p:cNvSpPr txBox="1">
                    <a:spLocks noChangeArrowheads="1"/>
                  </p:cNvSpPr>
                  <p:nvPr/>
                </p:nvSpPr>
                <p:spPr bwMode="auto">
                  <a:xfrm>
                    <a:off x="3797" y="6015"/>
                    <a:ext cx="1234"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订单管理</a:t>
                    </a:r>
                    <a:endParaRPr kumimoji="0" lang="zh-CN" sz="1400" b="0" i="0" u="none" strike="noStrike" cap="none" normalizeH="0" baseline="0" smtClean="0">
                      <a:ln>
                        <a:noFill/>
                      </a:ln>
                      <a:solidFill>
                        <a:schemeClr val="tx1"/>
                      </a:solidFill>
                      <a:effectLst/>
                      <a:latin typeface="+mn-ea"/>
                      <a:cs typeface="宋体" pitchFamily="2" charset="-122"/>
                    </a:endParaRPr>
                  </a:p>
                </p:txBody>
              </p:sp>
            </p:grpSp>
            <p:grpSp>
              <p:nvGrpSpPr>
                <p:cNvPr id="12" name="Group 13"/>
                <p:cNvGrpSpPr>
                  <a:grpSpLocks/>
                </p:cNvGrpSpPr>
                <p:nvPr/>
              </p:nvGrpSpPr>
              <p:grpSpPr bwMode="auto">
                <a:xfrm>
                  <a:off x="3018" y="6692"/>
                  <a:ext cx="1651" cy="1089"/>
                  <a:chOff x="3789" y="5227"/>
                  <a:chExt cx="1242" cy="1089"/>
                </a:xfrm>
              </p:grpSpPr>
              <p:sp>
                <p:nvSpPr>
                  <p:cNvPr id="20" name="Text Box 15"/>
                  <p:cNvSpPr txBox="1">
                    <a:spLocks noChangeArrowheads="1"/>
                  </p:cNvSpPr>
                  <p:nvPr/>
                </p:nvSpPr>
                <p:spPr bwMode="auto">
                  <a:xfrm>
                    <a:off x="3789" y="5227"/>
                    <a:ext cx="1234"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客户服务</a:t>
                    </a:r>
                    <a:endParaRPr kumimoji="0" lang="zh-CN" sz="1400" b="0" i="0" u="none" strike="noStrike" cap="none" normalizeH="0" baseline="0" smtClean="0">
                      <a:ln>
                        <a:noFill/>
                      </a:ln>
                      <a:solidFill>
                        <a:schemeClr val="tx1"/>
                      </a:solidFill>
                      <a:effectLst/>
                      <a:latin typeface="+mn-ea"/>
                      <a:cs typeface="宋体" pitchFamily="2" charset="-122"/>
                    </a:endParaRPr>
                  </a:p>
                </p:txBody>
              </p:sp>
              <p:sp>
                <p:nvSpPr>
                  <p:cNvPr id="21" name="Text Box 14"/>
                  <p:cNvSpPr txBox="1">
                    <a:spLocks noChangeArrowheads="1"/>
                  </p:cNvSpPr>
                  <p:nvPr/>
                </p:nvSpPr>
                <p:spPr bwMode="auto">
                  <a:xfrm>
                    <a:off x="3797" y="6015"/>
                    <a:ext cx="1234"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退货管理</a:t>
                    </a:r>
                    <a:endParaRPr kumimoji="0" lang="zh-CN" sz="1400" b="0" i="0" u="none" strike="noStrike" cap="none" normalizeH="0" baseline="0" smtClean="0">
                      <a:ln>
                        <a:noFill/>
                      </a:ln>
                      <a:solidFill>
                        <a:schemeClr val="tx1"/>
                      </a:solidFill>
                      <a:effectLst/>
                      <a:latin typeface="+mn-ea"/>
                      <a:cs typeface="宋体" pitchFamily="2" charset="-122"/>
                    </a:endParaRPr>
                  </a:p>
                </p:txBody>
              </p:sp>
            </p:grpSp>
            <p:grpSp>
              <p:nvGrpSpPr>
                <p:cNvPr id="13" name="Group 10"/>
                <p:cNvGrpSpPr>
                  <a:grpSpLocks/>
                </p:cNvGrpSpPr>
                <p:nvPr/>
              </p:nvGrpSpPr>
              <p:grpSpPr bwMode="auto">
                <a:xfrm>
                  <a:off x="5114" y="8062"/>
                  <a:ext cx="1642" cy="1089"/>
                  <a:chOff x="3789" y="5227"/>
                  <a:chExt cx="1242" cy="1089"/>
                </a:xfrm>
              </p:grpSpPr>
              <p:sp>
                <p:nvSpPr>
                  <p:cNvPr id="18" name="Text Box 12"/>
                  <p:cNvSpPr txBox="1">
                    <a:spLocks noChangeArrowheads="1"/>
                  </p:cNvSpPr>
                  <p:nvPr/>
                </p:nvSpPr>
                <p:spPr bwMode="auto">
                  <a:xfrm>
                    <a:off x="3789" y="5227"/>
                    <a:ext cx="1234"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库存控制</a:t>
                    </a:r>
                    <a:endParaRPr kumimoji="0" lang="zh-CN" sz="1400" b="0" i="0" u="none" strike="noStrike" cap="none" normalizeH="0" baseline="0" smtClean="0">
                      <a:ln>
                        <a:noFill/>
                      </a:ln>
                      <a:solidFill>
                        <a:schemeClr val="tx1"/>
                      </a:solidFill>
                      <a:effectLst/>
                      <a:latin typeface="+mn-ea"/>
                      <a:cs typeface="宋体" pitchFamily="2" charset="-122"/>
                    </a:endParaRPr>
                  </a:p>
                </p:txBody>
              </p:sp>
              <p:sp>
                <p:nvSpPr>
                  <p:cNvPr id="19" name="Text Box 11"/>
                  <p:cNvSpPr txBox="1">
                    <a:spLocks noChangeArrowheads="1"/>
                  </p:cNvSpPr>
                  <p:nvPr/>
                </p:nvSpPr>
                <p:spPr bwMode="auto">
                  <a:xfrm>
                    <a:off x="3797" y="6015"/>
                    <a:ext cx="1234"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数据管理与分析</a:t>
                    </a:r>
                    <a:endParaRPr kumimoji="0" lang="zh-CN" sz="1400" b="0" i="0" u="none" strike="noStrike" cap="none" normalizeH="0" baseline="0" smtClean="0">
                      <a:ln>
                        <a:noFill/>
                      </a:ln>
                      <a:solidFill>
                        <a:schemeClr val="tx1"/>
                      </a:solidFill>
                      <a:effectLst/>
                      <a:latin typeface="+mn-ea"/>
                      <a:cs typeface="宋体" pitchFamily="2" charset="-122"/>
                    </a:endParaRPr>
                  </a:p>
                </p:txBody>
              </p:sp>
            </p:grpSp>
            <p:sp>
              <p:nvSpPr>
                <p:cNvPr id="14" name="AutoShape 9"/>
                <p:cNvSpPr>
                  <a:spLocks noChangeArrowheads="1"/>
                </p:cNvSpPr>
                <p:nvPr/>
              </p:nvSpPr>
              <p:spPr bwMode="auto">
                <a:xfrm>
                  <a:off x="4908" y="6608"/>
                  <a:ext cx="2052" cy="1370"/>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基础业务技术建设</a:t>
                  </a:r>
                  <a:endParaRPr kumimoji="0" lang="zh-CN" sz="1400" b="0" i="0" u="none" strike="noStrike" cap="none" normalizeH="0" baseline="0" smtClean="0">
                    <a:ln>
                      <a:noFill/>
                    </a:ln>
                    <a:solidFill>
                      <a:schemeClr val="tx1"/>
                    </a:solidFill>
                    <a:effectLst/>
                    <a:latin typeface="+mn-ea"/>
                    <a:cs typeface="宋体" pitchFamily="2" charset="-122"/>
                  </a:endParaRPr>
                </a:p>
              </p:txBody>
            </p:sp>
            <p:grpSp>
              <p:nvGrpSpPr>
                <p:cNvPr id="15" name="Group 6"/>
                <p:cNvGrpSpPr>
                  <a:grpSpLocks/>
                </p:cNvGrpSpPr>
                <p:nvPr/>
              </p:nvGrpSpPr>
              <p:grpSpPr bwMode="auto">
                <a:xfrm>
                  <a:off x="7036" y="6652"/>
                  <a:ext cx="1592" cy="1089"/>
                  <a:chOff x="7036" y="6652"/>
                  <a:chExt cx="1428" cy="1089"/>
                </a:xfrm>
              </p:grpSpPr>
              <p:sp>
                <p:nvSpPr>
                  <p:cNvPr id="16" name="Text Box 8"/>
                  <p:cNvSpPr txBox="1">
                    <a:spLocks noChangeArrowheads="1"/>
                  </p:cNvSpPr>
                  <p:nvPr/>
                </p:nvSpPr>
                <p:spPr bwMode="auto">
                  <a:xfrm>
                    <a:off x="7036" y="6652"/>
                    <a:ext cx="1420"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仓储与分拨</a:t>
                    </a:r>
                    <a:endParaRPr kumimoji="0" lang="zh-CN" sz="1400" b="0" i="0" u="none" strike="noStrike" cap="none" normalizeH="0" baseline="0" smtClean="0">
                      <a:ln>
                        <a:noFill/>
                      </a:ln>
                      <a:solidFill>
                        <a:schemeClr val="tx1"/>
                      </a:solidFill>
                      <a:effectLst/>
                      <a:latin typeface="+mn-ea"/>
                      <a:cs typeface="宋体" pitchFamily="2" charset="-122"/>
                    </a:endParaRPr>
                  </a:p>
                </p:txBody>
              </p:sp>
              <p:sp>
                <p:nvSpPr>
                  <p:cNvPr id="17" name="Text Box 7"/>
                  <p:cNvSpPr txBox="1">
                    <a:spLocks noChangeArrowheads="1"/>
                  </p:cNvSpPr>
                  <p:nvPr/>
                </p:nvSpPr>
                <p:spPr bwMode="auto">
                  <a:xfrm>
                    <a:off x="7044" y="7440"/>
                    <a:ext cx="1420" cy="3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chemeClr val="tx1"/>
                        </a:solidFill>
                        <a:effectLst/>
                        <a:latin typeface="+mn-ea"/>
                        <a:cs typeface="Times New Roman" pitchFamily="18" charset="0"/>
                      </a:rPr>
                      <a:t>运输与交付</a:t>
                    </a:r>
                    <a:endParaRPr kumimoji="0" lang="zh-CN" sz="1400" b="0" i="0" u="none" strike="noStrike" cap="none" normalizeH="0" baseline="0" smtClean="0">
                      <a:ln>
                        <a:noFill/>
                      </a:ln>
                      <a:solidFill>
                        <a:schemeClr val="tx1"/>
                      </a:solidFill>
                      <a:effectLst/>
                      <a:latin typeface="+mn-ea"/>
                      <a:cs typeface="宋体" pitchFamily="2" charset="-122"/>
                    </a:endParaRPr>
                  </a:p>
                </p:txBody>
              </p:sp>
            </p:grpSp>
          </p:grpSp>
          <p:sp>
            <p:nvSpPr>
              <p:cNvPr id="9" name="AutoShape 4"/>
              <p:cNvSpPr>
                <a:spLocks noChangeArrowheads="1"/>
              </p:cNvSpPr>
              <p:nvPr/>
            </p:nvSpPr>
            <p:spPr bwMode="auto">
              <a:xfrm>
                <a:off x="5779" y="5766"/>
                <a:ext cx="244" cy="317"/>
              </a:xfrm>
              <a:prstGeom prst="upArrow">
                <a:avLst>
                  <a:gd name="adj1" fmla="val 50000"/>
                  <a:gd name="adj2" fmla="val 32480"/>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zh-CN" altLang="en-US" sz="1400">
                  <a:latin typeface="+mn-ea"/>
                </a:endParaRPr>
              </a:p>
            </p:txBody>
          </p:sp>
          <p:sp>
            <p:nvSpPr>
              <p:cNvPr id="10" name="AutoShape 3"/>
              <p:cNvSpPr>
                <a:spLocks noChangeArrowheads="1"/>
              </p:cNvSpPr>
              <p:nvPr/>
            </p:nvSpPr>
            <p:spPr bwMode="auto">
              <a:xfrm>
                <a:off x="5827" y="8533"/>
                <a:ext cx="276" cy="317"/>
              </a:xfrm>
              <a:prstGeom prst="downArrow">
                <a:avLst>
                  <a:gd name="adj1" fmla="val 50000"/>
                  <a:gd name="adj2" fmla="val 28714"/>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zh-CN" altLang="en-US" sz="1400">
                  <a:latin typeface="+mn-ea"/>
                </a:endParaRPr>
              </a:p>
            </p:txBody>
          </p:sp>
        </p:grpSp>
      </p:grpSp>
      <p:sp>
        <p:nvSpPr>
          <p:cNvPr id="24" name="Rectangle 30"/>
          <p:cNvSpPr>
            <a:spLocks noChangeArrowheads="1"/>
          </p:cNvSpPr>
          <p:nvPr/>
        </p:nvSpPr>
        <p:spPr bwMode="auto">
          <a:xfrm>
            <a:off x="350386" y="1091879"/>
            <a:ext cx="206883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tab pos="4656138" algn="l"/>
              </a:tabLst>
            </a:pPr>
            <a:r>
              <a:rPr kumimoji="0" lang="zh-CN" altLang="en-US"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电子物流的服务结构</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93954230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560" y="505691"/>
            <a:ext cx="2207656" cy="523220"/>
          </a:xfrm>
          <a:prstGeom prst="rect">
            <a:avLst/>
          </a:prstGeom>
        </p:spPr>
        <p:txBody>
          <a:bodyPr wrap="none">
            <a:spAutoFit/>
          </a:bodyPr>
          <a:lstStyle/>
          <a:p>
            <a:r>
              <a:rPr lang="en-US" altLang="zh-CN" sz="2800" dirty="0" smtClean="0"/>
              <a:t>3</a:t>
            </a:r>
            <a:r>
              <a:rPr lang="zh-CN" altLang="zh-CN" sz="2800" dirty="0"/>
              <a:t>）电子物流</a:t>
            </a:r>
          </a:p>
        </p:txBody>
      </p:sp>
      <p:sp>
        <p:nvSpPr>
          <p:cNvPr id="4" name="Rectangle 2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656138"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708851374"/>
              </p:ext>
            </p:extLst>
          </p:nvPr>
        </p:nvGraphicFramePr>
        <p:xfrm>
          <a:off x="819458" y="1844824"/>
          <a:ext cx="7856997" cy="3888429"/>
        </p:xfrm>
        <a:graphic>
          <a:graphicData uri="http://schemas.openxmlformats.org/drawingml/2006/table">
            <a:tbl>
              <a:tblPr firstRow="1" firstCol="1" bandRow="1">
                <a:tableStyleId>{5C22544A-7EE6-4342-B048-85BDC9FD1C3A}</a:tableStyleId>
              </a:tblPr>
              <a:tblGrid>
                <a:gridCol w="1688196"/>
                <a:gridCol w="1864304"/>
                <a:gridCol w="4304497"/>
              </a:tblGrid>
              <a:tr h="393460">
                <a:tc>
                  <a:txBody>
                    <a:bodyPr/>
                    <a:lstStyle/>
                    <a:p>
                      <a:pPr algn="ctr">
                        <a:spcAft>
                          <a:spcPts val="0"/>
                        </a:spcAft>
                        <a:tabLst>
                          <a:tab pos="4655820" algn="l"/>
                        </a:tabLst>
                      </a:pPr>
                      <a:r>
                        <a:rPr lang="zh-CN" sz="1600" kern="100" cap="all" dirty="0">
                          <a:effectLst/>
                        </a:rPr>
                        <a:t>项目</a:t>
                      </a:r>
                      <a:endParaRPr lang="zh-CN" sz="1600" kern="100" dirty="0">
                        <a:effectLst/>
                        <a:latin typeface="宋体"/>
                        <a:cs typeface="Times New Roman"/>
                      </a:endParaRPr>
                    </a:p>
                  </a:txBody>
                  <a:tcPr marL="68580" marR="68580" marT="0" marB="0"/>
                </a:tc>
                <a:tc>
                  <a:txBody>
                    <a:bodyPr/>
                    <a:lstStyle/>
                    <a:p>
                      <a:pPr algn="ctr">
                        <a:spcAft>
                          <a:spcPts val="0"/>
                        </a:spcAft>
                        <a:tabLst>
                          <a:tab pos="4655820" algn="l"/>
                        </a:tabLst>
                      </a:pPr>
                      <a:r>
                        <a:rPr lang="zh-CN" sz="1600" kern="100" cap="all">
                          <a:effectLst/>
                        </a:rPr>
                        <a:t>传统物流</a:t>
                      </a:r>
                      <a:endParaRPr lang="zh-CN" sz="1600" kern="100">
                        <a:effectLst/>
                        <a:latin typeface="宋体"/>
                        <a:cs typeface="Times New Roman"/>
                      </a:endParaRPr>
                    </a:p>
                  </a:txBody>
                  <a:tcPr marL="68580" marR="68580" marT="0" marB="0"/>
                </a:tc>
                <a:tc>
                  <a:txBody>
                    <a:bodyPr/>
                    <a:lstStyle/>
                    <a:p>
                      <a:pPr algn="ctr">
                        <a:spcAft>
                          <a:spcPts val="0"/>
                        </a:spcAft>
                        <a:tabLst>
                          <a:tab pos="4655820" algn="l"/>
                        </a:tabLst>
                      </a:pPr>
                      <a:r>
                        <a:rPr lang="zh-CN" sz="1600" kern="100" cap="all">
                          <a:effectLst/>
                        </a:rPr>
                        <a:t>电子物流</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zh-CN" sz="1600" kern="100">
                          <a:effectLst/>
                        </a:rPr>
                        <a:t>业务推动力</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物质财富</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en-US" sz="1600" kern="100">
                          <a:effectLst/>
                        </a:rPr>
                        <a:t>IT</a:t>
                      </a:r>
                      <a:r>
                        <a:rPr lang="zh-CN" sz="1600" kern="100">
                          <a:effectLst/>
                        </a:rPr>
                        <a:t>技术</a:t>
                      </a:r>
                      <a:endParaRPr lang="zh-CN" sz="1600" kern="100">
                        <a:effectLst/>
                        <a:latin typeface="宋体"/>
                        <a:cs typeface="Times New Roman"/>
                      </a:endParaRPr>
                    </a:p>
                  </a:txBody>
                  <a:tcPr marL="68580" marR="68580" marT="0" marB="0"/>
                </a:tc>
              </a:tr>
              <a:tr h="740749">
                <a:tc>
                  <a:txBody>
                    <a:bodyPr/>
                    <a:lstStyle/>
                    <a:p>
                      <a:pPr algn="just">
                        <a:spcAft>
                          <a:spcPts val="0"/>
                        </a:spcAft>
                        <a:tabLst>
                          <a:tab pos="4655820" algn="l"/>
                        </a:tabLst>
                      </a:pPr>
                      <a:r>
                        <a:rPr lang="zh-CN" sz="1600" kern="100">
                          <a:effectLst/>
                        </a:rPr>
                        <a:t>服务范围</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单项物流服务</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综合物流服务，同时提供更广泛的业务范围</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zh-CN" sz="1600" kern="100">
                          <a:effectLst/>
                        </a:rPr>
                        <a:t>通信手段</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传真、电话等</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大量应用互联网、</a:t>
                      </a:r>
                      <a:r>
                        <a:rPr lang="en-US" sz="1600" kern="100">
                          <a:effectLst/>
                        </a:rPr>
                        <a:t>EDI</a:t>
                      </a:r>
                      <a:r>
                        <a:rPr lang="zh-CN" sz="1600" kern="100">
                          <a:effectLst/>
                        </a:rPr>
                        <a:t>技术</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zh-CN" sz="1600" kern="100">
                          <a:effectLst/>
                        </a:rPr>
                        <a:t>仓储</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集中分布</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分散分布，分拨中心更接近顾客</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zh-CN" sz="1600" kern="100">
                          <a:effectLst/>
                        </a:rPr>
                        <a:t>运输频率</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低</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高</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zh-CN" sz="1600" kern="100">
                          <a:effectLst/>
                        </a:rPr>
                        <a:t>交付速度</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慢</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快</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en-US" sz="1600" kern="100">
                          <a:effectLst/>
                        </a:rPr>
                        <a:t>IT</a:t>
                      </a:r>
                      <a:r>
                        <a:rPr lang="zh-CN" sz="1600" kern="100">
                          <a:effectLst/>
                        </a:rPr>
                        <a:t>技术应用</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少</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多</a:t>
                      </a:r>
                      <a:endParaRPr lang="zh-CN" sz="1600" kern="100">
                        <a:effectLst/>
                        <a:latin typeface="宋体"/>
                        <a:cs typeface="Times New Roman"/>
                      </a:endParaRPr>
                    </a:p>
                  </a:txBody>
                  <a:tcPr marL="68580" marR="68580" marT="0" marB="0"/>
                </a:tc>
              </a:tr>
              <a:tr h="393460">
                <a:tc>
                  <a:txBody>
                    <a:bodyPr/>
                    <a:lstStyle/>
                    <a:p>
                      <a:pPr algn="just">
                        <a:spcAft>
                          <a:spcPts val="0"/>
                        </a:spcAft>
                        <a:tabLst>
                          <a:tab pos="4655820" algn="l"/>
                        </a:tabLst>
                      </a:pPr>
                      <a:r>
                        <a:rPr lang="zh-CN" sz="1600" kern="100">
                          <a:effectLst/>
                        </a:rPr>
                        <a:t>订单</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a:effectLst/>
                        </a:rPr>
                        <a:t>少</a:t>
                      </a:r>
                      <a:endParaRPr lang="zh-CN" sz="1600" kern="100">
                        <a:effectLst/>
                        <a:latin typeface="宋体"/>
                        <a:cs typeface="Times New Roman"/>
                      </a:endParaRPr>
                    </a:p>
                  </a:txBody>
                  <a:tcPr marL="68580" marR="68580" marT="0" marB="0"/>
                </a:tc>
                <a:tc>
                  <a:txBody>
                    <a:bodyPr/>
                    <a:lstStyle/>
                    <a:p>
                      <a:pPr algn="just">
                        <a:spcAft>
                          <a:spcPts val="0"/>
                        </a:spcAft>
                        <a:tabLst>
                          <a:tab pos="4655820" algn="l"/>
                        </a:tabLst>
                      </a:pPr>
                      <a:r>
                        <a:rPr lang="zh-CN" sz="1600" kern="100" dirty="0">
                          <a:effectLst/>
                        </a:rPr>
                        <a:t>多</a:t>
                      </a:r>
                      <a:endParaRPr lang="zh-CN" sz="1600" kern="100" dirty="0">
                        <a:effectLst/>
                        <a:latin typeface="宋体"/>
                        <a:cs typeface="Times New Roman"/>
                      </a:endParaRPr>
                    </a:p>
                  </a:txBody>
                  <a:tcPr marL="68580" marR="68580" marT="0" marB="0"/>
                </a:tc>
              </a:tr>
            </a:tbl>
          </a:graphicData>
        </a:graphic>
      </p:graphicFrame>
      <p:sp>
        <p:nvSpPr>
          <p:cNvPr id="25" name="Rectangle 1"/>
          <p:cNvSpPr>
            <a:spLocks noChangeArrowheads="1"/>
          </p:cNvSpPr>
          <p:nvPr/>
        </p:nvSpPr>
        <p:spPr bwMode="auto">
          <a:xfrm>
            <a:off x="211560" y="1196752"/>
            <a:ext cx="26661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656138" algn="l"/>
              </a:tabLst>
            </a:pPr>
            <a:r>
              <a:rPr kumimoji="0" lang="zh-CN" altLang="en-US"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传统物流与电子物流的对比</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921433929"/>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95736" y="2060848"/>
            <a:ext cx="4536504" cy="1569660"/>
          </a:xfrm>
          <a:prstGeom prst="rect">
            <a:avLst/>
          </a:prstGeom>
        </p:spPr>
        <p:txBody>
          <a:bodyPr wrap="square">
            <a:spAutoFit/>
          </a:bodyPr>
          <a:lstStyle/>
          <a:p>
            <a:r>
              <a:rPr lang="zh-CN" altLang="en-US" sz="3200" dirty="0" smtClean="0"/>
              <a:t>本章内容小结</a:t>
            </a:r>
            <a:endParaRPr lang="en-US" altLang="zh-CN" sz="3200" dirty="0" smtClean="0"/>
          </a:p>
          <a:p>
            <a:endParaRPr lang="en-US" altLang="zh-CN" sz="3200" dirty="0"/>
          </a:p>
          <a:p>
            <a:r>
              <a:rPr lang="zh-CN" altLang="en-US" sz="3200" dirty="0" smtClean="0"/>
              <a:t>案例分析与讨论</a:t>
            </a:r>
            <a:endParaRPr lang="zh-CN" altLang="zh-CN" sz="3200" dirty="0"/>
          </a:p>
        </p:txBody>
      </p:sp>
      <p:sp>
        <p:nvSpPr>
          <p:cNvPr id="2" name="Rectangle 2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3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3768889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367"/>
            <a:ext cx="3563888" cy="461665"/>
          </a:xfrm>
          <a:prstGeom prst="rect">
            <a:avLst/>
          </a:prstGeom>
        </p:spPr>
        <p:txBody>
          <a:bodyPr wrap="square">
            <a:spAutoFit/>
          </a:bodyPr>
          <a:lstStyle/>
          <a:p>
            <a:r>
              <a:rPr lang="en-US" altLang="zh-CN" sz="2400" dirty="0" smtClean="0">
                <a:latin typeface="+mn-ea"/>
              </a:rPr>
              <a:t>1</a:t>
            </a:r>
            <a:r>
              <a:rPr lang="zh-CN" altLang="en-US" sz="2400" dirty="0" smtClean="0">
                <a:latin typeface="+mn-ea"/>
              </a:rPr>
              <a:t>）</a:t>
            </a:r>
            <a:r>
              <a:rPr lang="zh-CN" altLang="zh-CN" sz="2400" dirty="0" smtClean="0">
                <a:latin typeface="+mn-ea"/>
              </a:rPr>
              <a:t>传统</a:t>
            </a:r>
            <a:r>
              <a:rPr lang="zh-CN" altLang="zh-CN" sz="2400" dirty="0">
                <a:latin typeface="+mn-ea"/>
              </a:rPr>
              <a:t>采购业务</a:t>
            </a:r>
            <a:r>
              <a:rPr lang="zh-CN" altLang="zh-CN" sz="2400" dirty="0" smtClean="0">
                <a:latin typeface="+mn-ea"/>
              </a:rPr>
              <a:t>流程</a:t>
            </a:r>
            <a:endParaRPr lang="zh-CN" altLang="en-US" sz="2400" dirty="0">
              <a:latin typeface="+mn-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60645174"/>
              </p:ext>
            </p:extLst>
          </p:nvPr>
        </p:nvGraphicFramePr>
        <p:xfrm>
          <a:off x="467544" y="548680"/>
          <a:ext cx="8534139" cy="6041358"/>
        </p:xfrm>
        <a:graphic>
          <a:graphicData uri="http://schemas.openxmlformats.org/presentationml/2006/ole">
            <mc:AlternateContent xmlns:mc="http://schemas.openxmlformats.org/markup-compatibility/2006">
              <mc:Choice xmlns:v="urn:schemas-microsoft-com:vml" Requires="v">
                <p:oleObj spid="_x0000_s2253" name="Picture" r:id="rId3" imgW="5289968" imgH="3472588" progId="Word.Picture.8">
                  <p:embed/>
                </p:oleObj>
              </mc:Choice>
              <mc:Fallback>
                <p:oleObj name="Picture" r:id="rId3" imgW="5289968" imgH="3472588" progId="Word.Picture.8">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548680"/>
                        <a:ext cx="8534139" cy="604135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82526245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30175"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 name="矩形 1"/>
          <p:cNvSpPr/>
          <p:nvPr/>
        </p:nvSpPr>
        <p:spPr>
          <a:xfrm>
            <a:off x="107504" y="87868"/>
            <a:ext cx="4647426" cy="461665"/>
          </a:xfrm>
          <a:prstGeom prst="rect">
            <a:avLst/>
          </a:prstGeom>
        </p:spPr>
        <p:txBody>
          <a:bodyPr wrap="none">
            <a:spAutoFit/>
          </a:bodyPr>
          <a:lstStyle/>
          <a:p>
            <a:r>
              <a:rPr lang="en-US" altLang="zh-CN" sz="2400" dirty="0">
                <a:latin typeface="+mn-ea"/>
              </a:rPr>
              <a:t>2</a:t>
            </a:r>
            <a:r>
              <a:rPr lang="zh-CN" altLang="zh-CN" sz="2400" dirty="0">
                <a:latin typeface="+mn-ea"/>
              </a:rPr>
              <a:t>）供应链采购与传统采购的区别</a:t>
            </a:r>
          </a:p>
        </p:txBody>
      </p:sp>
      <p:graphicFrame>
        <p:nvGraphicFramePr>
          <p:cNvPr id="3" name="表格 2"/>
          <p:cNvGraphicFramePr>
            <a:graphicFrameLocks noGrp="1"/>
          </p:cNvGraphicFramePr>
          <p:nvPr>
            <p:extLst>
              <p:ext uri="{D42A27DB-BD31-4B8C-83A1-F6EECF244321}">
                <p14:modId xmlns:p14="http://schemas.microsoft.com/office/powerpoint/2010/main" val="710868211"/>
              </p:ext>
            </p:extLst>
          </p:nvPr>
        </p:nvGraphicFramePr>
        <p:xfrm>
          <a:off x="1" y="620688"/>
          <a:ext cx="9036495" cy="5688632"/>
        </p:xfrm>
        <a:graphic>
          <a:graphicData uri="http://schemas.openxmlformats.org/drawingml/2006/table">
            <a:tbl>
              <a:tblPr firstRow="1" firstCol="1" bandRow="1">
                <a:tableStyleId>{5C22544A-7EE6-4342-B048-85BDC9FD1C3A}</a:tableStyleId>
              </a:tblPr>
              <a:tblGrid>
                <a:gridCol w="1475655"/>
                <a:gridCol w="3813638"/>
                <a:gridCol w="3747202"/>
              </a:tblGrid>
              <a:tr h="649269">
                <a:tc>
                  <a:txBody>
                    <a:bodyPr/>
                    <a:lstStyle/>
                    <a:p>
                      <a:pPr indent="266700" algn="ctr">
                        <a:spcAft>
                          <a:spcPts val="0"/>
                        </a:spcAft>
                      </a:pPr>
                      <a:r>
                        <a:rPr lang="en-US" sz="1600" kern="100" dirty="0">
                          <a:effectLst/>
                          <a:latin typeface="+mn-ea"/>
                          <a:ea typeface="+mn-ea"/>
                        </a:rPr>
                        <a:t> </a:t>
                      </a:r>
                      <a:endParaRPr lang="zh-CN" sz="1600" kern="100" dirty="0">
                        <a:effectLst/>
                        <a:latin typeface="+mn-ea"/>
                        <a:ea typeface="+mn-ea"/>
                      </a:endParaRPr>
                    </a:p>
                  </a:txBody>
                  <a:tcPr marL="68580" marR="68580" marT="0" marB="0" anchor="ctr"/>
                </a:tc>
                <a:tc>
                  <a:txBody>
                    <a:bodyPr/>
                    <a:lstStyle/>
                    <a:p>
                      <a:pPr indent="266700" algn="ctr">
                        <a:spcAft>
                          <a:spcPts val="0"/>
                        </a:spcAft>
                      </a:pPr>
                      <a:r>
                        <a:rPr lang="zh-CN" sz="1600" kern="100">
                          <a:effectLst/>
                          <a:latin typeface="+mn-ea"/>
                          <a:ea typeface="+mn-ea"/>
                        </a:rPr>
                        <a:t>供应链采购</a:t>
                      </a:r>
                    </a:p>
                  </a:txBody>
                  <a:tcPr marL="68580" marR="68580" marT="0" marB="0" anchor="ctr"/>
                </a:tc>
                <a:tc>
                  <a:txBody>
                    <a:bodyPr/>
                    <a:lstStyle/>
                    <a:p>
                      <a:pPr indent="266700" algn="ctr">
                        <a:spcAft>
                          <a:spcPts val="0"/>
                        </a:spcAft>
                      </a:pPr>
                      <a:r>
                        <a:rPr lang="zh-CN" sz="1600" kern="100">
                          <a:effectLst/>
                          <a:latin typeface="+mn-ea"/>
                          <a:ea typeface="+mn-ea"/>
                        </a:rPr>
                        <a:t>传统采购</a:t>
                      </a:r>
                    </a:p>
                  </a:txBody>
                  <a:tcPr marL="68580" marR="68580" marT="0" marB="0" anchor="ctr"/>
                </a:tc>
              </a:tr>
              <a:tr h="1083549">
                <a:tc>
                  <a:txBody>
                    <a:bodyPr/>
                    <a:lstStyle/>
                    <a:p>
                      <a:pPr indent="266700" algn="just">
                        <a:spcAft>
                          <a:spcPts val="0"/>
                        </a:spcAft>
                      </a:pPr>
                      <a:r>
                        <a:rPr lang="zh-CN" sz="1600" kern="100" dirty="0">
                          <a:effectLst/>
                          <a:latin typeface="+mn-ea"/>
                          <a:ea typeface="+mn-ea"/>
                        </a:rPr>
                        <a:t>基本性质</a:t>
                      </a:r>
                    </a:p>
                  </a:txBody>
                  <a:tcPr marL="68580" marR="68580" marT="0" marB="0" anchor="ctr"/>
                </a:tc>
                <a:tc>
                  <a:txBody>
                    <a:bodyPr/>
                    <a:lstStyle/>
                    <a:p>
                      <a:pPr indent="266700" algn="just">
                        <a:spcAft>
                          <a:spcPts val="0"/>
                        </a:spcAft>
                      </a:pPr>
                      <a:r>
                        <a:rPr lang="zh-CN" sz="1600" kern="100">
                          <a:effectLst/>
                          <a:latin typeface="+mn-ea"/>
                          <a:ea typeface="+mn-ea"/>
                        </a:rPr>
                        <a:t>合作型采购：基于客户需求的采购，供应方主动型、需求方进行采购的操作方式</a:t>
                      </a:r>
                    </a:p>
                  </a:txBody>
                  <a:tcPr marL="68580" marR="68580" marT="0" marB="0" anchor="ctr"/>
                </a:tc>
                <a:tc>
                  <a:txBody>
                    <a:bodyPr/>
                    <a:lstStyle/>
                    <a:p>
                      <a:pPr indent="266700" algn="just">
                        <a:spcAft>
                          <a:spcPts val="0"/>
                        </a:spcAft>
                      </a:pPr>
                      <a:r>
                        <a:rPr lang="zh-CN" sz="1600" kern="100">
                          <a:effectLst/>
                          <a:latin typeface="+mn-ea"/>
                          <a:ea typeface="+mn-ea"/>
                        </a:rPr>
                        <a:t>对抗型采购：基于库存的采购，需求方进行采购的操作方式</a:t>
                      </a:r>
                    </a:p>
                  </a:txBody>
                  <a:tcPr marL="68580" marR="68580" marT="0" marB="0" anchor="ctr"/>
                </a:tc>
              </a:tr>
              <a:tr h="722366">
                <a:tc>
                  <a:txBody>
                    <a:bodyPr/>
                    <a:lstStyle/>
                    <a:p>
                      <a:pPr indent="266700" algn="just">
                        <a:spcAft>
                          <a:spcPts val="0"/>
                        </a:spcAft>
                      </a:pPr>
                      <a:r>
                        <a:rPr lang="zh-CN" sz="1600" kern="100">
                          <a:effectLst/>
                          <a:latin typeface="+mn-ea"/>
                          <a:ea typeface="+mn-ea"/>
                        </a:rPr>
                        <a:t>信息环境</a:t>
                      </a:r>
                    </a:p>
                  </a:txBody>
                  <a:tcPr marL="68580" marR="68580" marT="0" marB="0" anchor="ctr"/>
                </a:tc>
                <a:tc>
                  <a:txBody>
                    <a:bodyPr/>
                    <a:lstStyle/>
                    <a:p>
                      <a:pPr indent="266700" algn="just">
                        <a:spcAft>
                          <a:spcPts val="0"/>
                        </a:spcAft>
                      </a:pPr>
                      <a:r>
                        <a:rPr lang="zh-CN" sz="1600" kern="100">
                          <a:effectLst/>
                          <a:latin typeface="+mn-ea"/>
                          <a:ea typeface="+mn-ea"/>
                        </a:rPr>
                        <a:t>信息共享</a:t>
                      </a:r>
                    </a:p>
                  </a:txBody>
                  <a:tcPr marL="68580" marR="68580" marT="0" marB="0" anchor="ctr"/>
                </a:tc>
                <a:tc>
                  <a:txBody>
                    <a:bodyPr/>
                    <a:lstStyle/>
                    <a:p>
                      <a:pPr indent="266700" algn="just">
                        <a:spcAft>
                          <a:spcPts val="0"/>
                        </a:spcAft>
                      </a:pPr>
                      <a:r>
                        <a:rPr lang="zh-CN" sz="1600" kern="100">
                          <a:effectLst/>
                          <a:latin typeface="+mn-ea"/>
                          <a:ea typeface="+mn-ea"/>
                        </a:rPr>
                        <a:t>信息不通，信息保密</a:t>
                      </a:r>
                    </a:p>
                  </a:txBody>
                  <a:tcPr marL="68580" marR="68580" marT="0" marB="0" anchor="ctr"/>
                </a:tc>
              </a:tr>
              <a:tr h="894358">
                <a:tc>
                  <a:txBody>
                    <a:bodyPr/>
                    <a:lstStyle/>
                    <a:p>
                      <a:pPr indent="266700" algn="just">
                        <a:spcAft>
                          <a:spcPts val="0"/>
                        </a:spcAft>
                      </a:pPr>
                      <a:r>
                        <a:rPr lang="zh-CN" sz="1600" kern="100">
                          <a:effectLst/>
                          <a:latin typeface="+mn-ea"/>
                          <a:ea typeface="+mn-ea"/>
                        </a:rPr>
                        <a:t>库存关系</a:t>
                      </a:r>
                    </a:p>
                  </a:txBody>
                  <a:tcPr marL="68580" marR="68580" marT="0" marB="0" anchor="ctr"/>
                </a:tc>
                <a:tc>
                  <a:txBody>
                    <a:bodyPr/>
                    <a:lstStyle/>
                    <a:p>
                      <a:pPr indent="266700" algn="just">
                        <a:spcAft>
                          <a:spcPts val="0"/>
                        </a:spcAft>
                      </a:pPr>
                      <a:r>
                        <a:rPr lang="zh-CN" sz="1600" kern="100">
                          <a:effectLst/>
                          <a:latin typeface="+mn-ea"/>
                          <a:ea typeface="+mn-ea"/>
                        </a:rPr>
                        <a:t>供应商掌握和管理库存，需求方可以不设仓库，实现零库存</a:t>
                      </a:r>
                    </a:p>
                  </a:txBody>
                  <a:tcPr marL="68580" marR="68580" marT="0" marB="0" anchor="ctr"/>
                </a:tc>
                <a:tc>
                  <a:txBody>
                    <a:bodyPr/>
                    <a:lstStyle/>
                    <a:p>
                      <a:pPr indent="266700" algn="just">
                        <a:spcAft>
                          <a:spcPts val="0"/>
                        </a:spcAft>
                      </a:pPr>
                      <a:r>
                        <a:rPr lang="zh-CN" sz="1600" kern="100">
                          <a:effectLst/>
                          <a:latin typeface="+mn-ea"/>
                          <a:ea typeface="+mn-ea"/>
                        </a:rPr>
                        <a:t>需求方掌握和管理库存，需求方设立仓库，库存水平较高</a:t>
                      </a:r>
                    </a:p>
                  </a:txBody>
                  <a:tcPr marL="68580" marR="68580" marT="0" marB="0" anchor="ctr"/>
                </a:tc>
              </a:tr>
              <a:tr h="722366">
                <a:tc>
                  <a:txBody>
                    <a:bodyPr/>
                    <a:lstStyle/>
                    <a:p>
                      <a:pPr indent="266700" algn="just">
                        <a:spcAft>
                          <a:spcPts val="0"/>
                        </a:spcAft>
                      </a:pPr>
                      <a:r>
                        <a:rPr lang="zh-CN" sz="1600" kern="100">
                          <a:effectLst/>
                          <a:latin typeface="+mn-ea"/>
                          <a:ea typeface="+mn-ea"/>
                        </a:rPr>
                        <a:t>送货方式</a:t>
                      </a:r>
                    </a:p>
                  </a:txBody>
                  <a:tcPr marL="68580" marR="68580" marT="0" marB="0" anchor="ctr"/>
                </a:tc>
                <a:tc>
                  <a:txBody>
                    <a:bodyPr/>
                    <a:lstStyle/>
                    <a:p>
                      <a:pPr indent="266700" algn="just">
                        <a:spcAft>
                          <a:spcPts val="0"/>
                        </a:spcAft>
                      </a:pPr>
                      <a:r>
                        <a:rPr lang="zh-CN" sz="1600" kern="100">
                          <a:effectLst/>
                          <a:latin typeface="+mn-ea"/>
                          <a:ea typeface="+mn-ea"/>
                        </a:rPr>
                        <a:t>供应商小批量多频次连续补充货物</a:t>
                      </a:r>
                    </a:p>
                  </a:txBody>
                  <a:tcPr marL="68580" marR="68580" marT="0" marB="0" anchor="ctr"/>
                </a:tc>
                <a:tc>
                  <a:txBody>
                    <a:bodyPr/>
                    <a:lstStyle/>
                    <a:p>
                      <a:pPr indent="266700" algn="just">
                        <a:spcAft>
                          <a:spcPts val="0"/>
                        </a:spcAft>
                      </a:pPr>
                      <a:r>
                        <a:rPr lang="zh-CN" sz="1600" kern="100" dirty="0">
                          <a:effectLst/>
                          <a:latin typeface="+mn-ea"/>
                          <a:ea typeface="+mn-ea"/>
                        </a:rPr>
                        <a:t>供应商大批量少频次送货</a:t>
                      </a:r>
                    </a:p>
                  </a:txBody>
                  <a:tcPr marL="68580" marR="68580" marT="0" marB="0" anchor="ctr"/>
                </a:tc>
              </a:tr>
              <a:tr h="894358">
                <a:tc>
                  <a:txBody>
                    <a:bodyPr/>
                    <a:lstStyle/>
                    <a:p>
                      <a:pPr indent="266700" algn="just">
                        <a:spcAft>
                          <a:spcPts val="0"/>
                        </a:spcAft>
                      </a:pPr>
                      <a:r>
                        <a:rPr lang="zh-CN" sz="1600" kern="100">
                          <a:effectLst/>
                          <a:latin typeface="+mn-ea"/>
                          <a:ea typeface="+mn-ea"/>
                        </a:rPr>
                        <a:t>双方关系</a:t>
                      </a:r>
                    </a:p>
                  </a:txBody>
                  <a:tcPr marL="68580" marR="68580" marT="0" marB="0" anchor="ctr"/>
                </a:tc>
                <a:tc>
                  <a:txBody>
                    <a:bodyPr/>
                    <a:lstStyle/>
                    <a:p>
                      <a:pPr indent="266700" algn="just">
                        <a:spcAft>
                          <a:spcPts val="0"/>
                        </a:spcAft>
                      </a:pPr>
                      <a:r>
                        <a:rPr lang="zh-CN" sz="1600" kern="100">
                          <a:effectLst/>
                          <a:latin typeface="+mn-ea"/>
                          <a:ea typeface="+mn-ea"/>
                        </a:rPr>
                        <a:t>责任共担，利益共享，协调性合作</a:t>
                      </a:r>
                    </a:p>
                  </a:txBody>
                  <a:tcPr marL="68580" marR="68580" marT="0" marB="0" anchor="ctr"/>
                </a:tc>
                <a:tc>
                  <a:txBody>
                    <a:bodyPr/>
                    <a:lstStyle/>
                    <a:p>
                      <a:pPr indent="266700" algn="just">
                        <a:spcAft>
                          <a:spcPts val="0"/>
                        </a:spcAft>
                      </a:pPr>
                      <a:r>
                        <a:rPr lang="zh-CN" sz="1600" kern="100">
                          <a:effectLst/>
                          <a:latin typeface="+mn-ea"/>
                          <a:ea typeface="+mn-ea"/>
                        </a:rPr>
                        <a:t>供需双方敌对，责任自负，利益独享，互斥性竞争</a:t>
                      </a:r>
                    </a:p>
                  </a:txBody>
                  <a:tcPr marL="68580" marR="68580" marT="0" marB="0" anchor="ctr"/>
                </a:tc>
              </a:tr>
              <a:tr h="722366">
                <a:tc>
                  <a:txBody>
                    <a:bodyPr/>
                    <a:lstStyle/>
                    <a:p>
                      <a:pPr indent="266700" algn="just">
                        <a:spcAft>
                          <a:spcPts val="0"/>
                        </a:spcAft>
                      </a:pPr>
                      <a:r>
                        <a:rPr lang="zh-CN" sz="1600" kern="100">
                          <a:effectLst/>
                          <a:latin typeface="+mn-ea"/>
                          <a:ea typeface="+mn-ea"/>
                        </a:rPr>
                        <a:t>货物检验</a:t>
                      </a:r>
                    </a:p>
                  </a:txBody>
                  <a:tcPr marL="68580" marR="68580" marT="0" marB="0" anchor="ctr"/>
                </a:tc>
                <a:tc>
                  <a:txBody>
                    <a:bodyPr/>
                    <a:lstStyle/>
                    <a:p>
                      <a:pPr indent="266700" algn="just">
                        <a:spcAft>
                          <a:spcPts val="0"/>
                        </a:spcAft>
                      </a:pPr>
                      <a:r>
                        <a:rPr lang="zh-CN" sz="1600" kern="100">
                          <a:effectLst/>
                          <a:latin typeface="+mn-ea"/>
                          <a:ea typeface="+mn-ea"/>
                        </a:rPr>
                        <a:t>基本免检</a:t>
                      </a:r>
                    </a:p>
                  </a:txBody>
                  <a:tcPr marL="68580" marR="68580" marT="0" marB="0" anchor="ctr"/>
                </a:tc>
                <a:tc>
                  <a:txBody>
                    <a:bodyPr/>
                    <a:lstStyle/>
                    <a:p>
                      <a:pPr indent="266700" algn="just">
                        <a:spcAft>
                          <a:spcPts val="0"/>
                        </a:spcAft>
                      </a:pPr>
                      <a:r>
                        <a:rPr lang="zh-CN" sz="1600" kern="100" dirty="0">
                          <a:effectLst/>
                          <a:latin typeface="+mn-ea"/>
                          <a:ea typeface="+mn-ea"/>
                        </a:rPr>
                        <a:t>严格检查</a:t>
                      </a:r>
                    </a:p>
                  </a:txBody>
                  <a:tcPr marL="68580" marR="68580" marT="0" marB="0" anchor="ctr"/>
                </a:tc>
              </a:tr>
            </a:tbl>
          </a:graphicData>
        </a:graphic>
      </p:graphicFrame>
    </p:spTree>
    <p:extLst>
      <p:ext uri="{BB962C8B-B14F-4D97-AF65-F5344CB8AC3E}">
        <p14:creationId xmlns:p14="http://schemas.microsoft.com/office/powerpoint/2010/main" val="111784276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032" y="141928"/>
            <a:ext cx="2185214" cy="461665"/>
          </a:xfrm>
          <a:prstGeom prst="rect">
            <a:avLst/>
          </a:prstGeom>
        </p:spPr>
        <p:txBody>
          <a:bodyPr wrap="none">
            <a:spAutoFit/>
          </a:bodyPr>
          <a:lstStyle/>
          <a:p>
            <a:r>
              <a:rPr lang="en-US" altLang="zh-CN" sz="2400" dirty="0">
                <a:latin typeface="+mn-ea"/>
              </a:rPr>
              <a:t>3</a:t>
            </a:r>
            <a:r>
              <a:rPr lang="zh-CN" altLang="zh-CN" sz="2400" dirty="0">
                <a:latin typeface="+mn-ea"/>
              </a:rPr>
              <a:t>）供应链采购</a:t>
            </a:r>
          </a:p>
        </p:txBody>
      </p:sp>
      <p:sp>
        <p:nvSpPr>
          <p:cNvPr id="5" name="矩形 4"/>
          <p:cNvSpPr/>
          <p:nvPr/>
        </p:nvSpPr>
        <p:spPr>
          <a:xfrm>
            <a:off x="409971" y="692696"/>
            <a:ext cx="8706306" cy="5632311"/>
          </a:xfrm>
          <a:prstGeom prst="rect">
            <a:avLst/>
          </a:prstGeom>
        </p:spPr>
        <p:txBody>
          <a:bodyPr wrap="square">
            <a:spAutoFit/>
          </a:bodyPr>
          <a:lstStyle/>
          <a:p>
            <a:r>
              <a:rPr lang="zh-CN" altLang="zh-CN" sz="2400" dirty="0">
                <a:latin typeface="+mn-ea"/>
              </a:rPr>
              <a:t>（</a:t>
            </a:r>
            <a:r>
              <a:rPr lang="en-US" altLang="zh-CN" sz="2400" dirty="0">
                <a:latin typeface="+mn-ea"/>
              </a:rPr>
              <a:t>1</a:t>
            </a:r>
            <a:r>
              <a:rPr lang="zh-CN" altLang="zh-CN" sz="2400" dirty="0">
                <a:latin typeface="+mn-ea"/>
              </a:rPr>
              <a:t>）供应链采购的特点</a:t>
            </a:r>
          </a:p>
          <a:p>
            <a:r>
              <a:rPr lang="zh-CN" altLang="zh-CN" sz="2400" dirty="0">
                <a:latin typeface="+mn-ea"/>
              </a:rPr>
              <a:t>供应链采购是指在供应链机制下，成员企业之间的采购模式。供应链采购具有以下一些特点</a:t>
            </a:r>
            <a:r>
              <a:rPr lang="zh-CN" altLang="zh-CN" sz="2400" dirty="0" smtClean="0">
                <a:latin typeface="+mn-ea"/>
              </a:rPr>
              <a:t>。</a:t>
            </a:r>
            <a:endParaRPr lang="en-US" altLang="zh-CN" sz="2400" dirty="0" smtClean="0">
              <a:latin typeface="+mn-ea"/>
            </a:endParaRPr>
          </a:p>
          <a:p>
            <a:endParaRPr lang="zh-CN" altLang="zh-CN" sz="2400" dirty="0">
              <a:latin typeface="+mn-ea"/>
            </a:endParaRPr>
          </a:p>
          <a:p>
            <a:r>
              <a:rPr lang="zh-CN" altLang="zh-CN" sz="2400" dirty="0">
                <a:latin typeface="+mn-ea"/>
              </a:rPr>
              <a:t>第一，采购基于需求。供应链采购由客户订单驱动，在供应链管理模式下，客户需求产生订单，订单驱动生产，生产驱动采购，产品满足客户需求，这样采购本身就成了满足客户订单的过程。</a:t>
            </a:r>
          </a:p>
          <a:p>
            <a:r>
              <a:rPr lang="zh-CN" altLang="zh-CN" sz="2400" dirty="0">
                <a:latin typeface="+mn-ea"/>
              </a:rPr>
              <a:t>第二，主动的供应商采购。需求者将其需求信息随时传给供应商，供应商则根据需求状况和变化趋势，及时调整生产计划，及时补充货物，主动跟踪用户需求，适时适量地满足用户的需求。</a:t>
            </a:r>
          </a:p>
          <a:p>
            <a:r>
              <a:rPr lang="zh-CN" altLang="zh-CN" sz="2400" dirty="0">
                <a:latin typeface="+mn-ea"/>
              </a:rPr>
              <a:t>第三，合作采购</a:t>
            </a:r>
            <a:r>
              <a:rPr lang="zh-CN" altLang="zh-CN" sz="2400" dirty="0" smtClean="0">
                <a:latin typeface="+mn-ea"/>
              </a:rPr>
              <a:t>。</a:t>
            </a:r>
            <a:r>
              <a:rPr lang="zh-CN" altLang="zh-CN" sz="2400" dirty="0"/>
              <a:t>供应链采购的双方为了能获得更大的经济效益，从不同角度相互配合、各尽其力，提高采购效率，最大限度地降低成本。</a:t>
            </a:r>
            <a:endParaRPr lang="zh-CN" altLang="en-US" sz="2400" dirty="0">
              <a:latin typeface="+mn-ea"/>
            </a:endParaRPr>
          </a:p>
        </p:txBody>
      </p:sp>
    </p:spTree>
    <p:extLst>
      <p:ext uri="{BB962C8B-B14F-4D97-AF65-F5344CB8AC3E}">
        <p14:creationId xmlns:p14="http://schemas.microsoft.com/office/powerpoint/2010/main" val="331691976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71600" y="548680"/>
            <a:ext cx="7776864" cy="3970318"/>
          </a:xfrm>
          <a:prstGeom prst="rect">
            <a:avLst/>
          </a:prstGeom>
        </p:spPr>
        <p:txBody>
          <a:bodyPr wrap="square">
            <a:spAutoFit/>
          </a:bodyPr>
          <a:lstStyle/>
          <a:p>
            <a:r>
              <a:rPr lang="zh-CN" altLang="zh-CN" sz="2800" dirty="0">
                <a:latin typeface="+mn-ea"/>
              </a:rPr>
              <a:t>（</a:t>
            </a:r>
            <a:r>
              <a:rPr lang="en-US" altLang="zh-CN" sz="2800" dirty="0">
                <a:latin typeface="+mn-ea"/>
              </a:rPr>
              <a:t>2</a:t>
            </a:r>
            <a:r>
              <a:rPr lang="zh-CN" altLang="zh-CN" sz="2800" dirty="0">
                <a:latin typeface="+mn-ea"/>
              </a:rPr>
              <a:t>）供应链采购的</a:t>
            </a:r>
            <a:r>
              <a:rPr lang="zh-CN" altLang="zh-CN" sz="2800" dirty="0" smtClean="0">
                <a:latin typeface="+mn-ea"/>
              </a:rPr>
              <a:t>实施</a:t>
            </a:r>
            <a:endParaRPr lang="en-US" altLang="zh-CN" sz="2800" dirty="0" smtClean="0">
              <a:latin typeface="+mn-ea"/>
            </a:endParaRPr>
          </a:p>
          <a:p>
            <a:endParaRPr lang="zh-CN" altLang="zh-CN" sz="2800" dirty="0">
              <a:latin typeface="+mn-ea"/>
            </a:endParaRPr>
          </a:p>
          <a:p>
            <a:r>
              <a:rPr lang="zh-CN" altLang="zh-CN" sz="2800" dirty="0">
                <a:latin typeface="+mn-ea"/>
              </a:rPr>
              <a:t>在供应链管理模式下，采购的目标是要做到以下</a:t>
            </a:r>
            <a:r>
              <a:rPr lang="en-US" altLang="zh-CN" sz="2800" dirty="0">
                <a:latin typeface="+mn-ea"/>
              </a:rPr>
              <a:t>5</a:t>
            </a:r>
            <a:r>
              <a:rPr lang="zh-CN" altLang="zh-CN" sz="2800" dirty="0">
                <a:latin typeface="+mn-ea"/>
              </a:rPr>
              <a:t>个恰当。</a:t>
            </a:r>
          </a:p>
          <a:p>
            <a:r>
              <a:rPr lang="zh-CN" altLang="zh-CN" sz="2800" dirty="0">
                <a:latin typeface="+mn-ea"/>
              </a:rPr>
              <a:t>一是恰当的数量</a:t>
            </a:r>
            <a:r>
              <a:rPr lang="zh-CN" altLang="zh-CN" sz="2800" dirty="0" smtClean="0">
                <a:latin typeface="+mn-ea"/>
              </a:rPr>
              <a:t>。</a:t>
            </a:r>
            <a:endParaRPr lang="en-US" altLang="zh-CN" sz="2800" dirty="0" smtClean="0">
              <a:latin typeface="+mn-ea"/>
            </a:endParaRPr>
          </a:p>
          <a:p>
            <a:r>
              <a:rPr lang="zh-CN" altLang="zh-CN" sz="2800" dirty="0" smtClean="0">
                <a:latin typeface="+mn-ea"/>
              </a:rPr>
              <a:t>二</a:t>
            </a:r>
            <a:r>
              <a:rPr lang="zh-CN" altLang="zh-CN" sz="2800" dirty="0">
                <a:latin typeface="+mn-ea"/>
              </a:rPr>
              <a:t>是恰当的时间</a:t>
            </a:r>
            <a:r>
              <a:rPr lang="zh-CN" altLang="zh-CN" sz="2800" dirty="0" smtClean="0">
                <a:latin typeface="+mn-ea"/>
              </a:rPr>
              <a:t>。</a:t>
            </a:r>
            <a:endParaRPr lang="en-US" altLang="zh-CN" sz="2800" dirty="0" smtClean="0">
              <a:latin typeface="+mn-ea"/>
            </a:endParaRPr>
          </a:p>
          <a:p>
            <a:r>
              <a:rPr lang="zh-CN" altLang="zh-CN" sz="2800" dirty="0" smtClean="0">
                <a:latin typeface="+mn-ea"/>
              </a:rPr>
              <a:t>三</a:t>
            </a:r>
            <a:r>
              <a:rPr lang="zh-CN" altLang="zh-CN" sz="2800" dirty="0">
                <a:latin typeface="+mn-ea"/>
              </a:rPr>
              <a:t>是恰当的地点</a:t>
            </a:r>
            <a:r>
              <a:rPr lang="zh-CN" altLang="zh-CN" sz="2800" dirty="0" smtClean="0">
                <a:latin typeface="+mn-ea"/>
              </a:rPr>
              <a:t>。</a:t>
            </a:r>
            <a:endParaRPr lang="zh-CN" altLang="zh-CN" sz="2800" dirty="0">
              <a:latin typeface="+mn-ea"/>
            </a:endParaRPr>
          </a:p>
          <a:p>
            <a:r>
              <a:rPr lang="zh-CN" altLang="zh-CN" sz="2800" dirty="0">
                <a:latin typeface="+mn-ea"/>
              </a:rPr>
              <a:t>四是恰当的价格</a:t>
            </a:r>
            <a:r>
              <a:rPr lang="zh-CN" altLang="zh-CN" sz="2800" dirty="0" smtClean="0">
                <a:latin typeface="+mn-ea"/>
              </a:rPr>
              <a:t>。</a:t>
            </a:r>
            <a:endParaRPr lang="en-US" altLang="zh-CN" sz="2800" dirty="0" smtClean="0">
              <a:latin typeface="+mn-ea"/>
            </a:endParaRPr>
          </a:p>
          <a:p>
            <a:r>
              <a:rPr lang="zh-CN" altLang="zh-CN" sz="2800" dirty="0" smtClean="0">
                <a:latin typeface="+mn-ea"/>
              </a:rPr>
              <a:t>五</a:t>
            </a:r>
            <a:r>
              <a:rPr lang="zh-CN" altLang="zh-CN" sz="2800" dirty="0">
                <a:latin typeface="+mn-ea"/>
              </a:rPr>
              <a:t>是恰当的来源</a:t>
            </a:r>
            <a:r>
              <a:rPr lang="zh-CN" altLang="zh-CN" sz="2800" dirty="0" smtClean="0">
                <a:latin typeface="+mn-ea"/>
              </a:rPr>
              <a:t>。</a:t>
            </a:r>
            <a:endParaRPr lang="zh-CN" altLang="zh-CN" sz="2800" dirty="0">
              <a:latin typeface="+mn-ea"/>
            </a:endParaRPr>
          </a:p>
        </p:txBody>
      </p:sp>
    </p:spTree>
    <p:extLst>
      <p:ext uri="{BB962C8B-B14F-4D97-AF65-F5344CB8AC3E}">
        <p14:creationId xmlns:p14="http://schemas.microsoft.com/office/powerpoint/2010/main" val="109146961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548681"/>
            <a:ext cx="7848872" cy="3539430"/>
          </a:xfrm>
          <a:prstGeom prst="rect">
            <a:avLst/>
          </a:prstGeom>
        </p:spPr>
        <p:txBody>
          <a:bodyPr wrap="square">
            <a:spAutoFit/>
          </a:bodyPr>
          <a:lstStyle/>
          <a:p>
            <a:r>
              <a:rPr lang="zh-CN" altLang="zh-CN" sz="2800" dirty="0">
                <a:latin typeface="+mn-ea"/>
              </a:rPr>
              <a:t>（</a:t>
            </a:r>
            <a:r>
              <a:rPr lang="en-US" altLang="zh-CN" sz="2800" dirty="0">
                <a:latin typeface="+mn-ea"/>
              </a:rPr>
              <a:t>3</a:t>
            </a:r>
            <a:r>
              <a:rPr lang="zh-CN" altLang="zh-CN" sz="2800" dirty="0">
                <a:latin typeface="+mn-ea"/>
              </a:rPr>
              <a:t>）供应链管理中采购的基本</a:t>
            </a:r>
            <a:r>
              <a:rPr lang="zh-CN" altLang="zh-CN" sz="2800" dirty="0" smtClean="0">
                <a:latin typeface="+mn-ea"/>
              </a:rPr>
              <a:t>要求</a:t>
            </a:r>
            <a:endParaRPr lang="en-US" altLang="zh-CN" sz="2800" dirty="0" smtClean="0">
              <a:latin typeface="+mn-ea"/>
            </a:endParaRPr>
          </a:p>
          <a:p>
            <a:endParaRPr lang="zh-CN" altLang="zh-CN" sz="2800" dirty="0">
              <a:latin typeface="+mn-ea"/>
            </a:endParaRPr>
          </a:p>
          <a:p>
            <a:r>
              <a:rPr lang="zh-CN" altLang="zh-CN" sz="2800" dirty="0">
                <a:latin typeface="+mn-ea"/>
              </a:rPr>
              <a:t>要实现以上</a:t>
            </a:r>
            <a:r>
              <a:rPr lang="en-US" altLang="zh-CN" sz="2800" dirty="0">
                <a:latin typeface="+mn-ea"/>
              </a:rPr>
              <a:t>5</a:t>
            </a:r>
            <a:r>
              <a:rPr lang="zh-CN" altLang="zh-CN" sz="2800" dirty="0">
                <a:latin typeface="+mn-ea"/>
              </a:rPr>
              <a:t>个恰当，供应链管理下的采购必须要在传统采购模式的基础上进行以下几个方面的转变</a:t>
            </a:r>
            <a:r>
              <a:rPr lang="zh-CN" altLang="zh-CN" sz="2800" dirty="0" smtClean="0">
                <a:latin typeface="+mn-ea"/>
              </a:rPr>
              <a:t>。</a:t>
            </a:r>
            <a:endParaRPr lang="en-US" altLang="zh-CN" sz="2800" dirty="0" smtClean="0">
              <a:latin typeface="+mn-ea"/>
            </a:endParaRPr>
          </a:p>
          <a:p>
            <a:r>
              <a:rPr lang="zh-CN" altLang="zh-CN" sz="2800" dirty="0" smtClean="0">
                <a:latin typeface="+mn-ea"/>
              </a:rPr>
              <a:t>一</a:t>
            </a:r>
            <a:r>
              <a:rPr lang="zh-CN" altLang="zh-CN" sz="2800" dirty="0">
                <a:latin typeface="+mn-ea"/>
              </a:rPr>
              <a:t>是从库存驱动向订单驱动转变，订单驱动的采购业务</a:t>
            </a:r>
            <a:r>
              <a:rPr lang="zh-CN" altLang="zh-CN" sz="2800" dirty="0" smtClean="0">
                <a:latin typeface="+mn-ea"/>
              </a:rPr>
              <a:t>原理</a:t>
            </a:r>
            <a:r>
              <a:rPr lang="zh-CN" altLang="en-US" sz="2800" dirty="0" smtClean="0">
                <a:latin typeface="+mn-ea"/>
              </a:rPr>
              <a:t>下</a:t>
            </a:r>
            <a:r>
              <a:rPr lang="zh-CN" altLang="zh-CN" sz="2800" dirty="0" smtClean="0">
                <a:latin typeface="+mn-ea"/>
              </a:rPr>
              <a:t>图所</a:t>
            </a:r>
            <a:r>
              <a:rPr lang="zh-CN" altLang="zh-CN" sz="2800" dirty="0">
                <a:latin typeface="+mn-ea"/>
              </a:rPr>
              <a:t>示</a:t>
            </a:r>
            <a:r>
              <a:rPr lang="zh-CN" altLang="zh-CN" sz="2800" dirty="0" smtClean="0">
                <a:latin typeface="+mn-ea"/>
              </a:rPr>
              <a:t>。</a:t>
            </a:r>
            <a:endParaRPr lang="en-US" altLang="zh-CN" sz="2800" dirty="0" smtClean="0">
              <a:latin typeface="+mn-ea"/>
            </a:endParaRPr>
          </a:p>
          <a:p>
            <a:r>
              <a:rPr lang="zh-CN" altLang="zh-CN" sz="2800" dirty="0" smtClean="0">
                <a:latin typeface="+mn-ea"/>
              </a:rPr>
              <a:t>二</a:t>
            </a:r>
            <a:r>
              <a:rPr lang="zh-CN" altLang="zh-CN" sz="2800" dirty="0">
                <a:latin typeface="+mn-ea"/>
              </a:rPr>
              <a:t>是采购管理向外部资源管理转变。</a:t>
            </a:r>
            <a:endParaRPr lang="zh-CN" altLang="en-US" sz="2800" dirty="0">
              <a:latin typeface="+mn-ea"/>
            </a:endParaRPr>
          </a:p>
        </p:txBody>
      </p:sp>
    </p:spTree>
    <p:extLst>
      <p:ext uri="{BB962C8B-B14F-4D97-AF65-F5344CB8AC3E}">
        <p14:creationId xmlns:p14="http://schemas.microsoft.com/office/powerpoint/2010/main" val="3447536406"/>
      </p:ext>
    </p:extLst>
  </p:cSld>
  <p:clrMapOvr>
    <a:masterClrMapping/>
  </p:clrMapOvr>
  <p:transition>
    <p:fade/>
  </p:transition>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通用_蓝">
  <a:themeElements>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蓝">
  <a:themeElements>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蓝白</Template>
  <TotalTime>423</TotalTime>
  <Words>3368</Words>
  <Application>Microsoft Office PowerPoint</Application>
  <PresentationFormat>全屏显示(4:3)</PresentationFormat>
  <Paragraphs>418</Paragraphs>
  <Slides>47</Slides>
  <Notes>0</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47</vt:i4>
      </vt:variant>
    </vt:vector>
  </HeadingPairs>
  <TitlesOfParts>
    <vt:vector size="51" baseType="lpstr">
      <vt:lpstr>通用_蓝</vt:lpstr>
      <vt:lpstr>1_通用_蓝</vt:lpstr>
      <vt:lpstr>聚合</vt:lpstr>
      <vt:lpstr>Picture</vt:lpstr>
      <vt:lpstr> 模块5  供应链管理策略实施</vt:lpstr>
      <vt:lpstr>学习目标：</vt:lpstr>
      <vt:lpstr>核心能力</vt:lpstr>
      <vt:lpstr>项目1 供应链采购管理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lenovo</cp:lastModifiedBy>
  <cp:revision>178</cp:revision>
  <dcterms:created xsi:type="dcterms:W3CDTF">2018-05-08T08:08:07Z</dcterms:created>
  <dcterms:modified xsi:type="dcterms:W3CDTF">2020-02-29T03:58:41Z</dcterms:modified>
</cp:coreProperties>
</file>