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3.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4.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5.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459" r:id="rId4"/>
    <p:sldId id="461" r:id="rId5"/>
    <p:sldId id="258" r:id="rId6"/>
    <p:sldId id="259" r:id="rId7"/>
    <p:sldId id="261" r:id="rId8"/>
    <p:sldId id="265" r:id="rId9"/>
    <p:sldId id="264" r:id="rId10"/>
    <p:sldId id="269" r:id="rId11"/>
    <p:sldId id="270" r:id="rId12"/>
    <p:sldId id="272" r:id="rId13"/>
    <p:sldId id="271" r:id="rId14"/>
    <p:sldId id="273" r:id="rId15"/>
    <p:sldId id="274" r:id="rId16"/>
    <p:sldId id="275" r:id="rId17"/>
    <p:sldId id="276" r:id="rId18"/>
    <p:sldId id="277" r:id="rId19"/>
    <p:sldId id="278" r:id="rId20"/>
    <p:sldId id="280" r:id="rId21"/>
    <p:sldId id="452" r:id="rId22"/>
    <p:sldId id="453" r:id="rId23"/>
    <p:sldId id="454" r:id="rId24"/>
    <p:sldId id="455" r:id="rId25"/>
    <p:sldId id="456" r:id="rId26"/>
    <p:sldId id="457" r:id="rId27"/>
    <p:sldId id="458" r:id="rId28"/>
  </p:sldIdLst>
  <p:sldSz cx="9144000" cy="6858000" type="screen4x3"/>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6BA1CC-073A-4994-B373-FA05A27463B1}" type="datetimeFigureOut">
              <a:rPr lang="zh-CN" altLang="en-US" smtClean="0"/>
              <a:t>2020/2/29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B883B3-D437-4D80-9ADD-CBC86BD0694C}" type="slidenum">
              <a:rPr lang="zh-CN" altLang="en-US" smtClean="0"/>
              <a:t>‹#›</a:t>
            </a:fld>
            <a:endParaRPr lang="zh-CN" altLang="en-US"/>
          </a:p>
        </p:txBody>
      </p:sp>
    </p:spTree>
    <p:extLst>
      <p:ext uri="{BB962C8B-B14F-4D97-AF65-F5344CB8AC3E}">
        <p14:creationId xmlns:p14="http://schemas.microsoft.com/office/powerpoint/2010/main" val="492415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9DB0ADE-ECBE-4E29-A5ED-34F01DDF0E94}"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1941268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a:t>模板来自于 </a:t>
            </a:r>
            <a:r>
              <a:rPr lang="en-US" altLang="zh-CN" dirty="0"/>
              <a:t>http://docer.wps.cn</a:t>
            </a: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042E9892-FC11-4C65-A298-AC6ECB6CFE42}" type="slidenum">
              <a:rPr lang="zh-CN" altLang="en-US"/>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xmlns="" id="{4FDC6488-1676-4465-8515-4C40C7FF1A6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xmlns="" id="{6DC97186-D544-4427-B97A-7257D3CDBC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a:t>模板来自于 </a:t>
            </a:r>
            <a:r>
              <a:rPr lang="en-US" altLang="zh-CN" dirty="0"/>
              <a:t>http://docer.wps.cn</a:t>
            </a:r>
          </a:p>
        </p:txBody>
      </p:sp>
      <p:sp>
        <p:nvSpPr>
          <p:cNvPr id="4100" name="灯片编号占位符 3">
            <a:extLst>
              <a:ext uri="{FF2B5EF4-FFF2-40B4-BE49-F238E27FC236}">
                <a16:creationId xmlns:a16="http://schemas.microsoft.com/office/drawing/2014/main" xmlns="" id="{E721E17D-BB3E-4D91-AABC-813578E82D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F9884C0-6BDE-486E-9B54-AFCE398A90B9}" type="slidenum">
              <a:rPr lang="zh-CN" altLang="en-US" smtClean="0">
                <a:latin typeface="Calibri" panose="020F0502020204030204" pitchFamily="34" charset="0"/>
              </a:rPr>
              <a:pPr/>
              <a:t>10</a:t>
            </a:fld>
            <a:endParaRPr lang="zh-CN" altLang="en-US">
              <a:latin typeface="Calibri" panose="020F0502020204030204" pitchFamily="34" charset="0"/>
            </a:endParaRPr>
          </a:p>
        </p:txBody>
      </p:sp>
    </p:spTree>
    <p:extLst>
      <p:ext uri="{BB962C8B-B14F-4D97-AF65-F5344CB8AC3E}">
        <p14:creationId xmlns:p14="http://schemas.microsoft.com/office/powerpoint/2010/main" val="77657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xmlns="" id="{2145E6BB-0D94-41CE-967F-6F05D3115E9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xmlns="" id="{0EA84CB3-5564-440D-B470-76DE185F9C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xmlns="" id="{45F0D942-D192-405C-BFA2-1FDB4B36F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3A9920E-8D69-4D70-923A-50F99E7AC62C}" type="slidenum">
              <a:rPr lang="zh-CN" altLang="en-US" smtClean="0"/>
              <a:pPr/>
              <a:t>15</a:t>
            </a:fld>
            <a:endParaRPr lang="zh-CN" altLang="en-US"/>
          </a:p>
        </p:txBody>
      </p:sp>
    </p:spTree>
    <p:extLst>
      <p:ext uri="{BB962C8B-B14F-4D97-AF65-F5344CB8AC3E}">
        <p14:creationId xmlns:p14="http://schemas.microsoft.com/office/powerpoint/2010/main" val="2271532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B883B3-D437-4D80-9ADD-CBC86BD0694C}" type="slidenum">
              <a:rPr lang="zh-CN" altLang="en-US" smtClean="0"/>
              <a:t>25</a:t>
            </a:fld>
            <a:endParaRPr lang="zh-CN" altLang="en-US"/>
          </a:p>
        </p:txBody>
      </p:sp>
    </p:spTree>
    <p:extLst>
      <p:ext uri="{BB962C8B-B14F-4D97-AF65-F5344CB8AC3E}">
        <p14:creationId xmlns:p14="http://schemas.microsoft.com/office/powerpoint/2010/main" val="2193596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grpSp>
        <p:nvGrpSpPr>
          <p:cNvPr id="60" name="组合 59"/>
          <p:cNvGrpSpPr/>
          <p:nvPr/>
        </p:nvGrpSpPr>
        <p:grpSpPr>
          <a:xfrm>
            <a:off x="210774" y="243071"/>
            <a:ext cx="8748031" cy="6380197"/>
            <a:chOff x="281032" y="243070"/>
            <a:chExt cx="11664041" cy="6380197"/>
          </a:xfrm>
        </p:grpSpPr>
        <p:sp>
          <p:nvSpPr>
            <p:cNvPr id="66" name="任意多边形 65"/>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7" name="任意多边形 66"/>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直角三角形 67"/>
          <p:cNvSpPr/>
          <p:nvPr/>
        </p:nvSpPr>
        <p:spPr>
          <a:xfrm>
            <a:off x="0" y="3133383"/>
            <a:ext cx="2795286" cy="3727048"/>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1" name="任意多边形 70"/>
          <p:cNvSpPr/>
          <p:nvPr/>
        </p:nvSpPr>
        <p:spPr>
          <a:xfrm>
            <a:off x="210774" y="3072964"/>
            <a:ext cx="2654046" cy="3538728"/>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
        <p:nvSpPr>
          <p:cNvPr id="3" name="KSO_CT2"/>
          <p:cNvSpPr>
            <a:spLocks noGrp="1"/>
          </p:cNvSpPr>
          <p:nvPr>
            <p:ph type="subTitle" idx="1" hasCustomPrompt="1"/>
          </p:nvPr>
        </p:nvSpPr>
        <p:spPr>
          <a:xfrm>
            <a:off x="5144447" y="3399365"/>
            <a:ext cx="3235388" cy="411460"/>
          </a:xfrm>
          <a:noFill/>
        </p:spPr>
        <p:txBody>
          <a:bodyPr>
            <a:noAutofit/>
          </a:bodyPr>
          <a:lstStyle>
            <a:lvl1pPr marL="0" indent="0" algn="r">
              <a:buNone/>
              <a:defRPr sz="2000" b="0">
                <a:solidFill>
                  <a:schemeClr val="tx1">
                    <a:lumMod val="50000"/>
                  </a:schemeClr>
                </a:solidFill>
                <a:effectLst/>
                <a:latin typeface="+mn-ea"/>
                <a:ea typeface="+mn-ea"/>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dirty="0"/>
              <a:t>单击此处添加您的副标题</a:t>
            </a:r>
          </a:p>
        </p:txBody>
      </p:sp>
      <p:sp>
        <p:nvSpPr>
          <p:cNvPr id="7" name="KSO_CT1"/>
          <p:cNvSpPr>
            <a:spLocks noGrp="1"/>
          </p:cNvSpPr>
          <p:nvPr>
            <p:ph type="title" hasCustomPrompt="1"/>
          </p:nvPr>
        </p:nvSpPr>
        <p:spPr>
          <a:xfrm>
            <a:off x="2502294" y="2324100"/>
            <a:ext cx="5877541" cy="966758"/>
          </a:xfrm>
        </p:spPr>
        <p:txBody>
          <a:bodyPr anchor="b">
            <a:noAutofit/>
          </a:bodyPr>
          <a:lstStyle>
            <a:lvl1pPr algn="r">
              <a:lnSpc>
                <a:spcPct val="100000"/>
              </a:lnSpc>
              <a:defRPr sz="3200" b="1" kern="1000" baseline="0">
                <a:solidFill>
                  <a:schemeClr val="accent1"/>
                </a:solidFill>
                <a:effectLst/>
                <a:latin typeface="+mj-ea"/>
                <a:ea typeface="+mj-ea"/>
              </a:defRPr>
            </a:lvl1pPr>
          </a:lstStyle>
          <a:p>
            <a:r>
              <a:rPr lang="zh-CN" altLang="en-US" dirty="0"/>
              <a:t>单击此处添加您的标题文字</a:t>
            </a:r>
          </a:p>
        </p:txBody>
      </p:sp>
      <p:cxnSp>
        <p:nvCxnSpPr>
          <p:cNvPr id="73" name="直接连接符 72"/>
          <p:cNvCxnSpPr/>
          <p:nvPr/>
        </p:nvCxnSpPr>
        <p:spPr>
          <a:xfrm>
            <a:off x="2502294" y="3288054"/>
            <a:ext cx="588000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144447" y="3916548"/>
            <a:ext cx="324407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直角三角形 15"/>
          <p:cNvSpPr/>
          <p:nvPr/>
        </p:nvSpPr>
        <p:spPr>
          <a:xfrm rot="18914386">
            <a:off x="7191548" y="-651683"/>
            <a:ext cx="1296133" cy="1296133"/>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8914386">
            <a:off x="7454949" y="146231"/>
            <a:ext cx="769329" cy="769329"/>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7857676"/>
      </p:ext>
    </p:extLst>
  </p:cSld>
  <p:clrMapOvr>
    <a:masterClrMapping/>
  </p:clrMapOvr>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2824164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9"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585383" y="365125"/>
            <a:ext cx="5949952" cy="5811838"/>
          </a:xfrm>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494749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628650" y="86920"/>
            <a:ext cx="8139644" cy="796011"/>
          </a:xfrm>
        </p:spPr>
        <p:txBody>
          <a:bodyPr>
            <a:normAutofit/>
          </a:bodyPr>
          <a:lstStyle>
            <a:lvl1pPr>
              <a:defRPr sz="3200">
                <a:solidFill>
                  <a:schemeClr val="accent1"/>
                </a:solidFill>
              </a:defRPr>
            </a:lvl1pPr>
          </a:lstStyle>
          <a:p>
            <a:r>
              <a:rPr lang="zh-CN" altLang="en-US"/>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solidFill>
              </a:defRPr>
            </a:lvl1pPr>
            <a:lvl2pPr>
              <a:defRPr sz="1600"/>
            </a:lvl2pPr>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845263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8" y="2108203"/>
            <a:ext cx="5995988" cy="1235075"/>
          </a:xfrm>
        </p:spPr>
        <p:txBody>
          <a:bodyPr anchor="b">
            <a:normAutofit/>
          </a:bodyPr>
          <a:lstStyle>
            <a:lvl1pPr algn="ctr">
              <a:defRPr sz="2025">
                <a:solidFill>
                  <a:schemeClr val="tx2"/>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71"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900">
                <a:solidFill>
                  <a:schemeClr val="bg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1402269731"/>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049867" y="1244603"/>
            <a:ext cx="3810000" cy="4932363"/>
          </a:xfrm>
        </p:spPr>
        <p:txBody>
          <a:bodyPr/>
          <a:lstStyle/>
          <a:p>
            <a:pPr lvl="0"/>
            <a:r>
              <a:rPr lang="zh-CN" altLang="en-US"/>
              <a:t>单击此处编辑母版文本样式</a:t>
            </a:r>
          </a:p>
          <a:p>
            <a:pPr lvl="1"/>
            <a:r>
              <a:rPr lang="zh-CN" altLang="en-US"/>
              <a:t>第二级</a:t>
            </a:r>
          </a:p>
        </p:txBody>
      </p:sp>
      <p:sp>
        <p:nvSpPr>
          <p:cNvPr id="4" name="KSO_BC2"/>
          <p:cNvSpPr>
            <a:spLocks noGrp="1"/>
          </p:cNvSpPr>
          <p:nvPr>
            <p:ph sz="half" idx="2"/>
          </p:nvPr>
        </p:nvSpPr>
        <p:spPr>
          <a:xfrm>
            <a:off x="4889501" y="1244603"/>
            <a:ext cx="3820587" cy="4932363"/>
          </a:xfrm>
        </p:spPr>
        <p:txBody>
          <a:bodyPr/>
          <a:lstStyle/>
          <a:p>
            <a:pPr lvl="0"/>
            <a:r>
              <a:rPr lang="zh-CN" altLang="en-US"/>
              <a:t>单击此处编辑母版文本样式</a:t>
            </a:r>
          </a:p>
          <a:p>
            <a:pPr lvl="1"/>
            <a:r>
              <a:rPr lang="zh-CN" altLang="en-US"/>
              <a:t>第二级</a:t>
            </a:r>
          </a:p>
        </p:txBody>
      </p:sp>
      <p:sp>
        <p:nvSpPr>
          <p:cNvPr id="5"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1740829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4578" y="1376362"/>
            <a:ext cx="3868340" cy="823912"/>
          </a:xfrm>
        </p:spPr>
        <p:txBody>
          <a:bodyPr anchor="b">
            <a:normAutofit/>
          </a:bodyPr>
          <a:lstStyle>
            <a:lvl1pPr marL="0" indent="0">
              <a:buNone/>
              <a:defRPr sz="1013"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p>
        </p:txBody>
      </p:sp>
      <p:sp>
        <p:nvSpPr>
          <p:cNvPr id="4" name="KSO_BC1"/>
          <p:cNvSpPr>
            <a:spLocks noGrp="1"/>
          </p:cNvSpPr>
          <p:nvPr>
            <p:ph sz="half" idx="2"/>
          </p:nvPr>
        </p:nvSpPr>
        <p:spPr>
          <a:xfrm>
            <a:off x="824578" y="2200274"/>
            <a:ext cx="3868340" cy="3684588"/>
          </a:xfrm>
        </p:spPr>
        <p:txBody>
          <a:bodyPr/>
          <a:lstStyle/>
          <a:p>
            <a:pPr lvl="0"/>
            <a:r>
              <a:rPr lang="zh-CN" altLang="en-US"/>
              <a:t>单击此处编辑母版文本样式</a:t>
            </a:r>
          </a:p>
          <a:p>
            <a:pPr lvl="1"/>
            <a:r>
              <a:rPr lang="zh-CN" altLang="en-US"/>
              <a:t>第二级</a:t>
            </a:r>
          </a:p>
        </p:txBody>
      </p:sp>
      <p:sp>
        <p:nvSpPr>
          <p:cNvPr id="5" name="Text Placeholder 4"/>
          <p:cNvSpPr>
            <a:spLocks noGrp="1"/>
          </p:cNvSpPr>
          <p:nvPr>
            <p:ph type="body" sz="quarter" idx="3"/>
          </p:nvPr>
        </p:nvSpPr>
        <p:spPr>
          <a:xfrm>
            <a:off x="4823885" y="1376362"/>
            <a:ext cx="3887391" cy="823912"/>
          </a:xfrm>
        </p:spPr>
        <p:txBody>
          <a:bodyPr anchor="b">
            <a:normAutofit/>
          </a:bodyPr>
          <a:lstStyle>
            <a:lvl1pPr marL="0" indent="0">
              <a:buNone/>
              <a:defRPr sz="1013"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p>
        </p:txBody>
      </p:sp>
      <p:sp>
        <p:nvSpPr>
          <p:cNvPr id="6" name="KSO_BC2"/>
          <p:cNvSpPr>
            <a:spLocks noGrp="1"/>
          </p:cNvSpPr>
          <p:nvPr>
            <p:ph sz="quarter" idx="4"/>
          </p:nvPr>
        </p:nvSpPr>
        <p:spPr>
          <a:xfrm>
            <a:off x="4823885" y="2200274"/>
            <a:ext cx="3887391" cy="3684588"/>
          </a:xfrm>
        </p:spPr>
        <p:txBody>
          <a:bodyPr/>
          <a:lstStyle/>
          <a:p>
            <a:pPr lvl="0"/>
            <a:r>
              <a:rPr lang="zh-CN" altLang="en-US"/>
              <a:t>单击此处编辑母版文本样式</a:t>
            </a:r>
          </a:p>
          <a:p>
            <a:pPr lvl="1"/>
            <a:r>
              <a:rPr lang="zh-CN" altLang="en-US"/>
              <a:t>第二级</a:t>
            </a:r>
          </a:p>
        </p:txBody>
      </p:sp>
      <p:sp>
        <p:nvSpPr>
          <p:cNvPr id="7"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4017952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1470563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3052566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4" y="533402"/>
            <a:ext cx="2949178" cy="1600200"/>
          </a:xfrm>
        </p:spPr>
        <p:txBody>
          <a:bodyPr anchor="b"/>
          <a:lstStyle>
            <a:lvl1pPr>
              <a:defRPr sz="1800"/>
            </a:lvl1pPr>
          </a:lstStyle>
          <a:p>
            <a:r>
              <a:rPr lang="zh-CN" altLang="en-US"/>
              <a:t>单击此处编辑母版标题样式</a:t>
            </a:r>
            <a:endParaRPr lang="en-US" dirty="0"/>
          </a:p>
        </p:txBody>
      </p:sp>
      <p:sp>
        <p:nvSpPr>
          <p:cNvPr id="3" name="KSO_BC1"/>
          <p:cNvSpPr>
            <a:spLocks noGrp="1"/>
          </p:cNvSpPr>
          <p:nvPr>
            <p:ph idx="1"/>
          </p:nvPr>
        </p:nvSpPr>
        <p:spPr>
          <a:xfrm>
            <a:off x="4115992" y="1063632"/>
            <a:ext cx="4629150" cy="4873625"/>
          </a:xfrm>
        </p:spPr>
        <p:txBody>
          <a:bodyPr>
            <a:normAutofit/>
          </a:bodyPr>
          <a:lstStyle>
            <a:lvl1pPr>
              <a:defRPr sz="1125"/>
            </a:lvl1pPr>
            <a:lvl2pPr>
              <a:defRPr sz="1013"/>
            </a:lvl2pPr>
            <a:lvl3pPr>
              <a:defRPr sz="900"/>
            </a:lvl3pPr>
            <a:lvl4pPr>
              <a:defRPr sz="788"/>
            </a:lvl4pPr>
            <a:lvl5pPr>
              <a:defRPr sz="788"/>
            </a:lvl5pPr>
            <a:lvl6pPr>
              <a:defRPr sz="1125"/>
            </a:lvl6pPr>
            <a:lvl7pPr>
              <a:defRPr sz="1125"/>
            </a:lvl7pPr>
            <a:lvl8pPr>
              <a:defRPr sz="1125"/>
            </a:lvl8pPr>
            <a:lvl9pPr>
              <a:defRPr sz="1125"/>
            </a:lvl9pPr>
          </a:lstStyle>
          <a:p>
            <a:pPr lvl="0"/>
            <a:r>
              <a:rPr lang="zh-CN" altLang="en-US"/>
              <a:t>单击此处编辑母版文本样式</a:t>
            </a:r>
          </a:p>
          <a:p>
            <a:pPr lvl="1"/>
            <a:r>
              <a:rPr lang="zh-CN" altLang="en-US"/>
              <a:t>第二级</a:t>
            </a:r>
          </a:p>
        </p:txBody>
      </p:sp>
      <p:sp>
        <p:nvSpPr>
          <p:cNvPr id="4" name="KSO_BC2"/>
          <p:cNvSpPr>
            <a:spLocks noGrp="1"/>
          </p:cNvSpPr>
          <p:nvPr>
            <p:ph type="body" sz="half" idx="2"/>
          </p:nvPr>
        </p:nvSpPr>
        <p:spPr>
          <a:xfrm>
            <a:off x="858444" y="2133602"/>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单击此处编辑母版文本样式</a:t>
            </a:r>
          </a:p>
        </p:txBody>
      </p:sp>
      <p:sp>
        <p:nvSpPr>
          <p:cNvPr id="5"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830039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nchor="b"/>
          <a:lstStyle>
            <a:lvl1pPr>
              <a:defRPr sz="18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4082125" y="987430"/>
            <a:ext cx="462915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zh-CN" altLang="en-US"/>
              <a:t>单击图标添加图片</a:t>
            </a:r>
            <a:endParaRPr lang="en-US" dirty="0"/>
          </a:p>
        </p:txBody>
      </p:sp>
      <p:sp>
        <p:nvSpPr>
          <p:cNvPr id="4" name="KSO_BC2"/>
          <p:cNvSpPr>
            <a:spLocks noGrp="1"/>
          </p:cNvSpPr>
          <p:nvPr>
            <p:ph type="body" sz="half" idx="2"/>
          </p:nvPr>
        </p:nvSpPr>
        <p:spPr>
          <a:xfrm>
            <a:off x="934644"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单击此处编辑母版文本样式</a:t>
            </a:r>
          </a:p>
        </p:txBody>
      </p:sp>
      <p:sp>
        <p:nvSpPr>
          <p:cNvPr id="5" name="KSO_FD"/>
          <p:cNvSpPr>
            <a:spLocks noGrp="1"/>
          </p:cNvSpPr>
          <p:nvPr>
            <p:ph type="dt" sz="half" idx="10"/>
          </p:nvPr>
        </p:nvSpPr>
        <p:spPr/>
        <p:txBody>
          <a:bodyPr/>
          <a:lstStyle/>
          <a:p>
            <a:fld id="{5DF7C5E2-EA2B-443D-AA6E-2287FF32B01F}"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89F3A3E-879D-4607-B56D-497D7A800C01}" type="slidenum">
              <a:rPr lang="zh-CN" altLang="en-US" smtClean="0"/>
              <a:t>‹#›</a:t>
            </a:fld>
            <a:endParaRPr lang="zh-CN" altLang="en-US"/>
          </a:p>
        </p:txBody>
      </p:sp>
    </p:spTree>
    <p:extLst>
      <p:ext uri="{BB962C8B-B14F-4D97-AF65-F5344CB8AC3E}">
        <p14:creationId xmlns:p14="http://schemas.microsoft.com/office/powerpoint/2010/main" val="2101476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8" name="组合 17"/>
          <p:cNvGrpSpPr/>
          <p:nvPr/>
        </p:nvGrpSpPr>
        <p:grpSpPr>
          <a:xfrm>
            <a:off x="0" y="210312"/>
            <a:ext cx="555498" cy="512064"/>
            <a:chOff x="0" y="192024"/>
            <a:chExt cx="740664" cy="512064"/>
          </a:xfrm>
        </p:grpSpPr>
        <p:sp>
          <p:nvSpPr>
            <p:cNvPr id="19" name="矩形 18"/>
            <p:cNvSpPr/>
            <p:nvPr/>
          </p:nvSpPr>
          <p:spPr>
            <a:xfrm>
              <a:off x="0" y="192024"/>
              <a:ext cx="576072" cy="512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630936" y="192024"/>
              <a:ext cx="109728" cy="512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 name="组合 6"/>
          <p:cNvGrpSpPr/>
          <p:nvPr/>
        </p:nvGrpSpPr>
        <p:grpSpPr>
          <a:xfrm>
            <a:off x="1" y="4394201"/>
            <a:ext cx="1865444" cy="2466231"/>
            <a:chOff x="0" y="3072964"/>
            <a:chExt cx="3819760" cy="3787467"/>
          </a:xfrm>
        </p:grpSpPr>
        <p:sp>
          <p:nvSpPr>
            <p:cNvPr id="22" name="直角三角形 21"/>
            <p:cNvSpPr/>
            <p:nvPr userDrawn="1"/>
          </p:nvSpPr>
          <p:spPr>
            <a:xfrm>
              <a:off x="0" y="3133383"/>
              <a:ext cx="3727048" cy="3727048"/>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任意多边形 22"/>
            <p:cNvSpPr/>
            <p:nvPr userDrawn="1"/>
          </p:nvSpPr>
          <p:spPr>
            <a:xfrm>
              <a:off x="281032" y="3072964"/>
              <a:ext cx="3538728" cy="3538728"/>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 name="KSO_FD"/>
          <p:cNvSpPr>
            <a:spLocks noGrp="1"/>
          </p:cNvSpPr>
          <p:nvPr>
            <p:ph type="dt" sz="half" idx="2"/>
          </p:nvPr>
        </p:nvSpPr>
        <p:spPr>
          <a:xfrm>
            <a:off x="628650" y="64198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7C5E2-EA2B-443D-AA6E-2287FF32B01F}" type="datetimeFigureOut">
              <a:rPr lang="zh-CN" altLang="en-US" smtClean="0"/>
              <a:t>2020/2/29</a:t>
            </a:fld>
            <a:endParaRPr lang="zh-CN" altLang="en-US"/>
          </a:p>
        </p:txBody>
      </p:sp>
      <p:sp>
        <p:nvSpPr>
          <p:cNvPr id="5" name="KSO_FT"/>
          <p:cNvSpPr>
            <a:spLocks noGrp="1"/>
          </p:cNvSpPr>
          <p:nvPr>
            <p:ph type="ftr" sz="quarter" idx="3"/>
          </p:nvPr>
        </p:nvSpPr>
        <p:spPr>
          <a:xfrm>
            <a:off x="3028950" y="64198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4198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F3A3E-879D-4607-B56D-497D7A800C01}" type="slidenum">
              <a:rPr lang="zh-CN" altLang="en-US" smtClean="0"/>
              <a:t>‹#›</a:t>
            </a:fld>
            <a:endParaRPr lang="zh-CN" altLang="en-US"/>
          </a:p>
        </p:txBody>
      </p:sp>
      <p:sp>
        <p:nvSpPr>
          <p:cNvPr id="3" name="KSO_BC1"/>
          <p:cNvSpPr>
            <a:spLocks noGrp="1"/>
          </p:cNvSpPr>
          <p:nvPr>
            <p:ph type="body" idx="1"/>
          </p:nvPr>
        </p:nvSpPr>
        <p:spPr>
          <a:xfrm>
            <a:off x="628650" y="1133475"/>
            <a:ext cx="8139644" cy="5254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
        <p:nvSpPr>
          <p:cNvPr id="2" name="KSO_BT1"/>
          <p:cNvSpPr>
            <a:spLocks noGrp="1"/>
          </p:cNvSpPr>
          <p:nvPr>
            <p:ph type="title"/>
          </p:nvPr>
        </p:nvSpPr>
        <p:spPr>
          <a:xfrm>
            <a:off x="628650" y="124697"/>
            <a:ext cx="7783477" cy="796011"/>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892991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1435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accent1"/>
          </a:solidFill>
          <a:latin typeface="+mj-ea"/>
          <a:ea typeface="+mj-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tags" Target="../tags/tag72.xml"/><Relationship Id="rId18" Type="http://schemas.openxmlformats.org/officeDocument/2006/relationships/tags" Target="../tags/tag77.xml"/><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notesSlide" Target="../notesSlides/notesSlide3.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tags" Target="../tags/tag74.xml"/><Relationship Id="rId10" Type="http://schemas.openxmlformats.org/officeDocument/2006/relationships/tags" Target="../tags/tag69.xml"/><Relationship Id="rId19" Type="http://schemas.openxmlformats.org/officeDocument/2006/relationships/slideLayout" Target="../slideLayouts/slideLayout6.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s>
</file>

<file path=ppt/slides/_rels/slide11.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tags" Target="../tags/tag98.xml"/><Relationship Id="rId18" Type="http://schemas.openxmlformats.org/officeDocument/2006/relationships/tags" Target="../tags/tag103.xml"/><Relationship Id="rId26" Type="http://schemas.openxmlformats.org/officeDocument/2006/relationships/tags" Target="../tags/tag111.xml"/><Relationship Id="rId3" Type="http://schemas.openxmlformats.org/officeDocument/2006/relationships/tags" Target="../tags/tag88.xml"/><Relationship Id="rId21" Type="http://schemas.openxmlformats.org/officeDocument/2006/relationships/tags" Target="../tags/tag106.xml"/><Relationship Id="rId7" Type="http://schemas.openxmlformats.org/officeDocument/2006/relationships/tags" Target="../tags/tag92.xml"/><Relationship Id="rId12" Type="http://schemas.openxmlformats.org/officeDocument/2006/relationships/tags" Target="../tags/tag97.xml"/><Relationship Id="rId17" Type="http://schemas.openxmlformats.org/officeDocument/2006/relationships/tags" Target="../tags/tag102.xml"/><Relationship Id="rId25" Type="http://schemas.openxmlformats.org/officeDocument/2006/relationships/tags" Target="../tags/tag110.xml"/><Relationship Id="rId2" Type="http://schemas.openxmlformats.org/officeDocument/2006/relationships/tags" Target="../tags/tag87.xml"/><Relationship Id="rId16" Type="http://schemas.openxmlformats.org/officeDocument/2006/relationships/tags" Target="../tags/tag101.xml"/><Relationship Id="rId20" Type="http://schemas.openxmlformats.org/officeDocument/2006/relationships/tags" Target="../tags/tag105.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24" Type="http://schemas.openxmlformats.org/officeDocument/2006/relationships/tags" Target="../tags/tag109.xml"/><Relationship Id="rId5" Type="http://schemas.openxmlformats.org/officeDocument/2006/relationships/tags" Target="../tags/tag90.xml"/><Relationship Id="rId15" Type="http://schemas.openxmlformats.org/officeDocument/2006/relationships/tags" Target="../tags/tag100.xml"/><Relationship Id="rId23" Type="http://schemas.openxmlformats.org/officeDocument/2006/relationships/tags" Target="../tags/tag108.xml"/><Relationship Id="rId28" Type="http://schemas.openxmlformats.org/officeDocument/2006/relationships/image" Target="../media/image2.png"/><Relationship Id="rId10" Type="http://schemas.openxmlformats.org/officeDocument/2006/relationships/tags" Target="../tags/tag95.xml"/><Relationship Id="rId19" Type="http://schemas.openxmlformats.org/officeDocument/2006/relationships/tags" Target="../tags/tag104.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tags" Target="../tags/tag99.xml"/><Relationship Id="rId22" Type="http://schemas.openxmlformats.org/officeDocument/2006/relationships/tags" Target="../tags/tag107.xml"/><Relationship Id="rId27"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tags" Target="../tags/tag119.xml"/><Relationship Id="rId3" Type="http://schemas.openxmlformats.org/officeDocument/2006/relationships/tags" Target="../tags/tag114.xml"/><Relationship Id="rId7" Type="http://schemas.openxmlformats.org/officeDocument/2006/relationships/tags" Target="../tags/tag118.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notesSlide" Target="../notesSlides/notesSlide4.xml"/><Relationship Id="rId5" Type="http://schemas.openxmlformats.org/officeDocument/2006/relationships/tags" Target="../tags/tag116.xml"/><Relationship Id="rId10" Type="http://schemas.openxmlformats.org/officeDocument/2006/relationships/slideLayout" Target="../slideLayouts/slideLayout6.xml"/><Relationship Id="rId4" Type="http://schemas.openxmlformats.org/officeDocument/2006/relationships/tags" Target="../tags/tag115.xml"/><Relationship Id="rId9" Type="http://schemas.openxmlformats.org/officeDocument/2006/relationships/tags" Target="../tags/tag120.xml"/></Relationships>
</file>

<file path=ppt/slides/_rels/slide1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slideLayout" Target="../slideLayouts/slideLayout6.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tags" Target="../tags/tag155.xml"/><Relationship Id="rId18" Type="http://schemas.openxmlformats.org/officeDocument/2006/relationships/tags" Target="../tags/tag160.xml"/><Relationship Id="rId26" Type="http://schemas.openxmlformats.org/officeDocument/2006/relationships/tags" Target="../tags/tag168.xml"/><Relationship Id="rId3" Type="http://schemas.openxmlformats.org/officeDocument/2006/relationships/tags" Target="../tags/tag145.xml"/><Relationship Id="rId21" Type="http://schemas.openxmlformats.org/officeDocument/2006/relationships/tags" Target="../tags/tag163.xml"/><Relationship Id="rId7" Type="http://schemas.openxmlformats.org/officeDocument/2006/relationships/tags" Target="../tags/tag149.xml"/><Relationship Id="rId12" Type="http://schemas.openxmlformats.org/officeDocument/2006/relationships/tags" Target="../tags/tag154.xml"/><Relationship Id="rId17" Type="http://schemas.openxmlformats.org/officeDocument/2006/relationships/tags" Target="../tags/tag159.xml"/><Relationship Id="rId25" Type="http://schemas.openxmlformats.org/officeDocument/2006/relationships/tags" Target="../tags/tag167.xml"/><Relationship Id="rId2" Type="http://schemas.openxmlformats.org/officeDocument/2006/relationships/tags" Target="../tags/tag144.xml"/><Relationship Id="rId16" Type="http://schemas.openxmlformats.org/officeDocument/2006/relationships/tags" Target="../tags/tag158.xml"/><Relationship Id="rId20" Type="http://schemas.openxmlformats.org/officeDocument/2006/relationships/tags" Target="../tags/tag162.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24" Type="http://schemas.openxmlformats.org/officeDocument/2006/relationships/tags" Target="../tags/tag166.xml"/><Relationship Id="rId5" Type="http://schemas.openxmlformats.org/officeDocument/2006/relationships/tags" Target="../tags/tag147.xml"/><Relationship Id="rId15" Type="http://schemas.openxmlformats.org/officeDocument/2006/relationships/tags" Target="../tags/tag157.xml"/><Relationship Id="rId23" Type="http://schemas.openxmlformats.org/officeDocument/2006/relationships/tags" Target="../tags/tag165.xml"/><Relationship Id="rId10" Type="http://schemas.openxmlformats.org/officeDocument/2006/relationships/tags" Target="../tags/tag152.xml"/><Relationship Id="rId19" Type="http://schemas.openxmlformats.org/officeDocument/2006/relationships/tags" Target="../tags/tag161.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tags" Target="../tags/tag156.xml"/><Relationship Id="rId22" Type="http://schemas.openxmlformats.org/officeDocument/2006/relationships/tags" Target="../tags/tag164.xml"/><Relationship Id="rId27"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6.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 Target="slide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tags" Target="../tags/tag194.xm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tags" Target="../tags/tag193.xml"/><Relationship Id="rId2" Type="http://schemas.openxmlformats.org/officeDocument/2006/relationships/tags" Target="../tags/tag183.xml"/><Relationship Id="rId16" Type="http://schemas.openxmlformats.org/officeDocument/2006/relationships/notesSlide" Target="../notesSlides/notesSlide5.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tags" Target="../tags/tag192.xml"/><Relationship Id="rId5" Type="http://schemas.openxmlformats.org/officeDocument/2006/relationships/tags" Target="../tags/tag186.xml"/><Relationship Id="rId15" Type="http://schemas.openxmlformats.org/officeDocument/2006/relationships/slideLayout" Target="../slideLayouts/slideLayout6.xm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tags" Target="../tags/tag195.xml"/></Relationships>
</file>

<file path=ppt/slides/_rels/slide26.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tags" Target="../tags/tag213.xml"/><Relationship Id="rId3" Type="http://schemas.openxmlformats.org/officeDocument/2006/relationships/tags" Target="../tags/tag198.xml"/><Relationship Id="rId21" Type="http://schemas.openxmlformats.org/officeDocument/2006/relationships/slideLayout" Target="../slideLayouts/slideLayout6.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tags" Target="../tags/tag212.xml"/><Relationship Id="rId2" Type="http://schemas.openxmlformats.org/officeDocument/2006/relationships/tags" Target="../tags/tag197.xml"/><Relationship Id="rId16" Type="http://schemas.openxmlformats.org/officeDocument/2006/relationships/tags" Target="../tags/tag211.xml"/><Relationship Id="rId20" Type="http://schemas.openxmlformats.org/officeDocument/2006/relationships/tags" Target="../tags/tag215.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5" Type="http://schemas.openxmlformats.org/officeDocument/2006/relationships/tags" Target="../tags/tag210.xml"/><Relationship Id="rId10" Type="http://schemas.openxmlformats.org/officeDocument/2006/relationships/tags" Target="../tags/tag205.xml"/><Relationship Id="rId19" Type="http://schemas.openxmlformats.org/officeDocument/2006/relationships/tags" Target="../tags/tag214.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tags" Target="../tags/tag209.xml"/></Relationships>
</file>

<file path=ppt/slides/_rels/slide27.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tags" Target="../tags/tag228.xml"/><Relationship Id="rId18" Type="http://schemas.openxmlformats.org/officeDocument/2006/relationships/tags" Target="../tags/tag233.xml"/><Relationship Id="rId3" Type="http://schemas.openxmlformats.org/officeDocument/2006/relationships/tags" Target="../tags/tag218.xml"/><Relationship Id="rId7" Type="http://schemas.openxmlformats.org/officeDocument/2006/relationships/tags" Target="../tags/tag222.xml"/><Relationship Id="rId12" Type="http://schemas.openxmlformats.org/officeDocument/2006/relationships/tags" Target="../tags/tag227.xml"/><Relationship Id="rId17" Type="http://schemas.openxmlformats.org/officeDocument/2006/relationships/tags" Target="../tags/tag232.xml"/><Relationship Id="rId2" Type="http://schemas.openxmlformats.org/officeDocument/2006/relationships/tags" Target="../tags/tag217.xml"/><Relationship Id="rId16" Type="http://schemas.openxmlformats.org/officeDocument/2006/relationships/tags" Target="../tags/tag231.xml"/><Relationship Id="rId20" Type="http://schemas.openxmlformats.org/officeDocument/2006/relationships/slideLayout" Target="../slideLayouts/slideLayout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tags" Target="../tags/tag226.xml"/><Relationship Id="rId5" Type="http://schemas.openxmlformats.org/officeDocument/2006/relationships/tags" Target="../tags/tag220.xml"/><Relationship Id="rId15" Type="http://schemas.openxmlformats.org/officeDocument/2006/relationships/tags" Target="../tags/tag230.xml"/><Relationship Id="rId10" Type="http://schemas.openxmlformats.org/officeDocument/2006/relationships/tags" Target="../tags/tag225.xml"/><Relationship Id="rId19" Type="http://schemas.openxmlformats.org/officeDocument/2006/relationships/tags" Target="../tags/tag234.xml"/><Relationship Id="rId4" Type="http://schemas.openxmlformats.org/officeDocument/2006/relationships/tags" Target="../tags/tag219.xml"/><Relationship Id="rId9" Type="http://schemas.openxmlformats.org/officeDocument/2006/relationships/tags" Target="../tags/tag224.xml"/><Relationship Id="rId14" Type="http://schemas.openxmlformats.org/officeDocument/2006/relationships/tags" Target="../tags/tag2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10" Type="http://schemas.openxmlformats.org/officeDocument/2006/relationships/image" Target="../media/image1.png"/><Relationship Id="rId4" Type="http://schemas.openxmlformats.org/officeDocument/2006/relationships/tags" Target="../tags/tag14.xml"/><Relationship Id="rId9"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34" Type="http://schemas.openxmlformats.org/officeDocument/2006/relationships/slide" Target="slide10.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33" Type="http://schemas.openxmlformats.org/officeDocument/2006/relationships/slide" Target="slide5.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notesSlide" Target="../notesSlides/notesSlide2.xml"/><Relationship Id="rId37" Type="http://schemas.openxmlformats.org/officeDocument/2006/relationships/slide" Target="slide12.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36" Type="http://schemas.openxmlformats.org/officeDocument/2006/relationships/slide" Target="slide13.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slideLayout" Target="../slideLayouts/slideLayout6.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 Id="rId35" Type="http://schemas.openxmlformats.org/officeDocument/2006/relationships/slide" Target="slide11.xml"/></Relationships>
</file>

<file path=ppt/slides/_rels/slide8.xml.rels><?xml version="1.0" encoding="UTF-8" standalone="yes"?>
<Relationships xmlns="http://schemas.openxmlformats.org/package/2006/relationships"><Relationship Id="rId8" Type="http://schemas.openxmlformats.org/officeDocument/2006/relationships/tags" Target="../tags/tag56.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slideLayout" Target="../slideLayouts/slideLayout6.xml"/><Relationship Id="rId5" Type="http://schemas.openxmlformats.org/officeDocument/2006/relationships/tags" Target="../tags/tag5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268760"/>
            <a:ext cx="7696267" cy="2160240"/>
          </a:xfrm>
        </p:spPr>
        <p:txBody>
          <a:bodyPr vert="horz" lIns="91440" tIns="45720" rIns="91440" bIns="45720" rtlCol="0" anchor="b">
            <a:normAutofit fontScale="90000"/>
          </a:bodyPr>
          <a:lstStyle/>
          <a:p>
            <a:pPr algn="ctr">
              <a:lnSpc>
                <a:spcPct val="150000"/>
              </a:lnSpc>
            </a:pPr>
            <a:r>
              <a:rPr lang="zh-CN" altLang="en-US" sz="5400" smtClean="0">
                <a:latin typeface="+mn-lt"/>
                <a:ea typeface="+mn-ea"/>
                <a:cs typeface="+mn-ea"/>
              </a:rPr>
              <a:t> 模块</a:t>
            </a:r>
            <a:r>
              <a:rPr lang="en-US" altLang="zh-CN" sz="5400" dirty="0">
                <a:latin typeface="+mn-lt"/>
                <a:ea typeface="+mn-ea"/>
                <a:cs typeface="+mn-ea"/>
              </a:rPr>
              <a:t>4 </a:t>
            </a:r>
            <a:br>
              <a:rPr lang="en-US" altLang="zh-CN" sz="5400" dirty="0">
                <a:latin typeface="+mn-lt"/>
                <a:ea typeface="+mn-ea"/>
                <a:cs typeface="+mn-ea"/>
              </a:rPr>
            </a:br>
            <a:r>
              <a:rPr lang="zh-CN" altLang="en-US" sz="5400" dirty="0">
                <a:latin typeface="+mn-lt"/>
                <a:ea typeface="+mn-ea"/>
                <a:cs typeface="+mn-ea"/>
              </a:rPr>
              <a:t>牛鞭效应与供应链信息共享</a:t>
            </a:r>
          </a:p>
        </p:txBody>
      </p:sp>
    </p:spTree>
    <p:extLst>
      <p:ext uri="{BB962C8B-B14F-4D97-AF65-F5344CB8AC3E}">
        <p14:creationId xmlns:p14="http://schemas.microsoft.com/office/powerpoint/2010/main" val="477913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MH_SubTitle_1">
            <a:extLst>
              <a:ext uri="{FF2B5EF4-FFF2-40B4-BE49-F238E27FC236}">
                <a16:creationId xmlns:a16="http://schemas.microsoft.com/office/drawing/2014/main" xmlns="" id="{92339F2D-D862-48C5-8016-A6162CA0ED40}"/>
              </a:ext>
            </a:extLst>
          </p:cNvPr>
          <p:cNvSpPr/>
          <p:nvPr>
            <p:custDataLst>
              <p:tags r:id="rId2"/>
            </p:custDataLst>
          </p:nvPr>
        </p:nvSpPr>
        <p:spPr>
          <a:xfrm>
            <a:off x="922338" y="2628900"/>
            <a:ext cx="1684337" cy="1201738"/>
          </a:xfrm>
          <a:prstGeom prst="roundRect">
            <a:avLst/>
          </a:prstGeom>
          <a:solidFill>
            <a:schemeClr val="accent1">
              <a:lumMod val="60000"/>
              <a:lumOff val="40000"/>
            </a:schemeClr>
          </a:solidFill>
          <a:ln w="25400" cap="flat" cmpd="sng" algn="ctr">
            <a:noFill/>
            <a:prstDash val="solid"/>
          </a:ln>
          <a:effectLst/>
        </p:spPr>
        <p:txBody>
          <a:bodyPr lIns="144000" tIns="0" rIns="144000" bIns="468000" anchor="ctr">
            <a:noAutofit/>
          </a:bodyPr>
          <a:lstStyle/>
          <a:p>
            <a:pPr algn="ctr">
              <a:lnSpc>
                <a:spcPct val="110000"/>
              </a:lnSpc>
              <a:defRPr/>
            </a:pPr>
            <a:r>
              <a:rPr lang="zh-CN" altLang="en-US" sz="2000" b="1" kern="0" dirty="0">
                <a:solidFill>
                  <a:schemeClr val="bg1"/>
                </a:solidFill>
                <a:ea typeface="微软雅黑" panose="020B0503020204020204" pitchFamily="34" charset="-122"/>
              </a:rPr>
              <a:t>分配角色</a:t>
            </a:r>
            <a:endParaRPr lang="en-US" altLang="zh-CN" sz="2000" b="1" kern="0" dirty="0">
              <a:solidFill>
                <a:schemeClr val="bg1"/>
              </a:solidFill>
              <a:ea typeface="微软雅黑" panose="020B0503020204020204" pitchFamily="34" charset="-122"/>
            </a:endParaRPr>
          </a:p>
        </p:txBody>
      </p:sp>
      <p:sp>
        <p:nvSpPr>
          <p:cNvPr id="16" name="MH_SubTitle_5">
            <a:extLst>
              <a:ext uri="{FF2B5EF4-FFF2-40B4-BE49-F238E27FC236}">
                <a16:creationId xmlns:a16="http://schemas.microsoft.com/office/drawing/2014/main" xmlns="" id="{7F33A9AF-DD1F-4BFF-BB90-8C5D56DCD875}"/>
              </a:ext>
            </a:extLst>
          </p:cNvPr>
          <p:cNvSpPr/>
          <p:nvPr>
            <p:custDataLst>
              <p:tags r:id="rId3"/>
            </p:custDataLst>
          </p:nvPr>
        </p:nvSpPr>
        <p:spPr>
          <a:xfrm>
            <a:off x="922338" y="4217988"/>
            <a:ext cx="1684337" cy="1201737"/>
          </a:xfrm>
          <a:prstGeom prst="roundRect">
            <a:avLst/>
          </a:prstGeom>
          <a:solidFill>
            <a:schemeClr val="accent1">
              <a:lumMod val="60000"/>
              <a:lumOff val="40000"/>
            </a:schemeClr>
          </a:solidFill>
          <a:ln w="25400" cap="flat" cmpd="sng" algn="ctr">
            <a:noFill/>
            <a:prstDash val="solid"/>
          </a:ln>
          <a:effectLst/>
        </p:spPr>
        <p:txBody>
          <a:bodyPr lIns="144000" tIns="468000" rIns="144000" bIns="0" anchor="ctr">
            <a:noAutofit/>
          </a:bodyPr>
          <a:lstStyle/>
          <a:p>
            <a:pPr algn="ctr">
              <a:lnSpc>
                <a:spcPct val="110000"/>
              </a:lnSpc>
              <a:defRPr/>
            </a:pPr>
            <a:r>
              <a:rPr lang="zh-CN" altLang="zh-CN" sz="2000" b="1" dirty="0">
                <a:solidFill>
                  <a:schemeClr val="bg1"/>
                </a:solidFill>
              </a:rPr>
              <a:t>各角色明确任务</a:t>
            </a:r>
            <a:endParaRPr lang="en-US" altLang="zh-CN" sz="2000" b="1" kern="0" dirty="0">
              <a:solidFill>
                <a:schemeClr val="bg1"/>
              </a:solidFill>
              <a:ea typeface="微软雅黑" panose="020B0503020204020204" pitchFamily="34" charset="-122"/>
            </a:endParaRPr>
          </a:p>
        </p:txBody>
      </p:sp>
      <p:sp>
        <p:nvSpPr>
          <p:cNvPr id="18" name="MH_Other_1">
            <a:extLst>
              <a:ext uri="{FF2B5EF4-FFF2-40B4-BE49-F238E27FC236}">
                <a16:creationId xmlns:a16="http://schemas.microsoft.com/office/drawing/2014/main" xmlns="" id="{B96AAE5F-2D66-4613-85E0-05CD336A70EC}"/>
              </a:ext>
            </a:extLst>
          </p:cNvPr>
          <p:cNvSpPr/>
          <p:nvPr>
            <p:custDataLst>
              <p:tags r:id="rId4"/>
            </p:custDataLst>
          </p:nvPr>
        </p:nvSpPr>
        <p:spPr>
          <a:xfrm>
            <a:off x="1293813" y="3381375"/>
            <a:ext cx="941387" cy="449263"/>
          </a:xfrm>
          <a:custGeom>
            <a:avLst/>
            <a:gdLst/>
            <a:ahLst/>
            <a:cxnLst/>
            <a:rect l="l" t="t" r="r" b="b"/>
            <a:pathLst>
              <a:path w="2568129" h="560586">
                <a:moveTo>
                  <a:pt x="282878" y="0"/>
                </a:moveTo>
                <a:lnTo>
                  <a:pt x="2285251" y="0"/>
                </a:lnTo>
                <a:cubicBezTo>
                  <a:pt x="2441480" y="0"/>
                  <a:pt x="2568129" y="126649"/>
                  <a:pt x="2568129" y="282878"/>
                </a:cubicBezTo>
                <a:lnTo>
                  <a:pt x="2568129" y="560586"/>
                </a:lnTo>
                <a:lnTo>
                  <a:pt x="0" y="560586"/>
                </a:lnTo>
                <a:lnTo>
                  <a:pt x="0" y="282878"/>
                </a:lnTo>
                <a:cubicBezTo>
                  <a:pt x="0" y="126649"/>
                  <a:pt x="126649" y="0"/>
                  <a:pt x="282878" y="0"/>
                </a:cubicBezTo>
                <a:close/>
              </a:path>
            </a:pathLst>
          </a:cu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01</a:t>
            </a:r>
          </a:p>
        </p:txBody>
      </p:sp>
      <p:sp>
        <p:nvSpPr>
          <p:cNvPr id="19" name="MH_Other_2">
            <a:extLst>
              <a:ext uri="{FF2B5EF4-FFF2-40B4-BE49-F238E27FC236}">
                <a16:creationId xmlns:a16="http://schemas.microsoft.com/office/drawing/2014/main" xmlns="" id="{C06B1FCA-7417-417B-9612-8FBAD93C3F1B}"/>
              </a:ext>
            </a:extLst>
          </p:cNvPr>
          <p:cNvSpPr/>
          <p:nvPr>
            <p:custDataLst>
              <p:tags r:id="rId5"/>
            </p:custDataLst>
          </p:nvPr>
        </p:nvSpPr>
        <p:spPr>
          <a:xfrm>
            <a:off x="1293813" y="4217988"/>
            <a:ext cx="941387" cy="450850"/>
          </a:xfrm>
          <a:prstGeom prst="round2SameRect">
            <a:avLst>
              <a:gd name="adj1" fmla="val 0"/>
              <a:gd name="adj2" fmla="val 37099"/>
            </a:avLst>
          </a:pr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05</a:t>
            </a:r>
          </a:p>
        </p:txBody>
      </p:sp>
      <p:sp>
        <p:nvSpPr>
          <p:cNvPr id="36" name="MH_SubTitle_2">
            <a:extLst>
              <a:ext uri="{FF2B5EF4-FFF2-40B4-BE49-F238E27FC236}">
                <a16:creationId xmlns:a16="http://schemas.microsoft.com/office/drawing/2014/main" xmlns="" id="{E6A028A7-0DE2-43F9-AA44-11802AD70A5A}"/>
              </a:ext>
            </a:extLst>
          </p:cNvPr>
          <p:cNvSpPr/>
          <p:nvPr>
            <p:custDataLst>
              <p:tags r:id="rId6"/>
            </p:custDataLst>
          </p:nvPr>
        </p:nvSpPr>
        <p:spPr>
          <a:xfrm>
            <a:off x="2794000" y="2628900"/>
            <a:ext cx="1684338" cy="1201738"/>
          </a:xfrm>
          <a:prstGeom prst="roundRect">
            <a:avLst/>
          </a:prstGeom>
          <a:solidFill>
            <a:schemeClr val="accent2">
              <a:lumMod val="60000"/>
              <a:lumOff val="40000"/>
            </a:schemeClr>
          </a:solidFill>
          <a:ln w="25400" cap="flat" cmpd="sng" algn="ctr">
            <a:noFill/>
            <a:prstDash val="solid"/>
          </a:ln>
          <a:effectLst/>
        </p:spPr>
        <p:txBody>
          <a:bodyPr lIns="144000" tIns="0" rIns="144000" bIns="468000" anchor="ctr">
            <a:noAutofit/>
          </a:bodyPr>
          <a:lstStyle/>
          <a:p>
            <a:pPr algn="ctr">
              <a:lnSpc>
                <a:spcPct val="110000"/>
              </a:lnSpc>
              <a:defRPr/>
            </a:pPr>
            <a:r>
              <a:rPr lang="zh-CN" altLang="zh-CN" sz="2000" b="1" dirty="0">
                <a:solidFill>
                  <a:schemeClr val="bg1"/>
                </a:solidFill>
              </a:rPr>
              <a:t>分发道具</a:t>
            </a:r>
            <a:endParaRPr lang="en-US" altLang="zh-CN" sz="2000" b="1" kern="0" dirty="0">
              <a:solidFill>
                <a:schemeClr val="bg1"/>
              </a:solidFill>
              <a:ea typeface="微软雅黑" panose="020B0503020204020204" pitchFamily="34" charset="-122"/>
            </a:endParaRPr>
          </a:p>
        </p:txBody>
      </p:sp>
      <p:sp>
        <p:nvSpPr>
          <p:cNvPr id="37" name="MH_SubTitle_6">
            <a:extLst>
              <a:ext uri="{FF2B5EF4-FFF2-40B4-BE49-F238E27FC236}">
                <a16:creationId xmlns:a16="http://schemas.microsoft.com/office/drawing/2014/main" xmlns="" id="{97D45746-1DEE-4ACF-893B-CEBC0217D4C3}"/>
              </a:ext>
            </a:extLst>
          </p:cNvPr>
          <p:cNvSpPr/>
          <p:nvPr>
            <p:custDataLst>
              <p:tags r:id="rId7"/>
            </p:custDataLst>
          </p:nvPr>
        </p:nvSpPr>
        <p:spPr>
          <a:xfrm>
            <a:off x="2794000" y="4217988"/>
            <a:ext cx="1684338" cy="1201737"/>
          </a:xfrm>
          <a:prstGeom prst="roundRect">
            <a:avLst/>
          </a:prstGeom>
          <a:solidFill>
            <a:schemeClr val="accent2">
              <a:lumMod val="60000"/>
              <a:lumOff val="40000"/>
            </a:schemeClr>
          </a:solidFill>
          <a:ln w="25400" cap="flat" cmpd="sng" algn="ctr">
            <a:noFill/>
            <a:prstDash val="solid"/>
          </a:ln>
          <a:effectLst/>
        </p:spPr>
        <p:txBody>
          <a:bodyPr lIns="144000" tIns="468000" rIns="144000" bIns="0" anchor="ctr">
            <a:noAutofit/>
          </a:bodyPr>
          <a:lstStyle/>
          <a:p>
            <a:pPr algn="ctr">
              <a:lnSpc>
                <a:spcPct val="110000"/>
              </a:lnSpc>
              <a:defRPr/>
            </a:pPr>
            <a:r>
              <a:rPr lang="zh-CN" altLang="en-US" sz="2000" b="1" kern="0" dirty="0">
                <a:solidFill>
                  <a:schemeClr val="bg1"/>
                </a:solidFill>
                <a:ea typeface="微软雅黑" panose="020B0503020204020204" pitchFamily="34" charset="-122"/>
              </a:rPr>
              <a:t>初步体验游戏</a:t>
            </a:r>
            <a:endParaRPr lang="en-US" altLang="zh-CN" sz="2000" b="1" kern="0" dirty="0">
              <a:solidFill>
                <a:schemeClr val="bg1"/>
              </a:solidFill>
              <a:ea typeface="微软雅黑" panose="020B0503020204020204" pitchFamily="34" charset="-122"/>
            </a:endParaRPr>
          </a:p>
        </p:txBody>
      </p:sp>
      <p:sp>
        <p:nvSpPr>
          <p:cNvPr id="38" name="MH_Other_3">
            <a:extLst>
              <a:ext uri="{FF2B5EF4-FFF2-40B4-BE49-F238E27FC236}">
                <a16:creationId xmlns:a16="http://schemas.microsoft.com/office/drawing/2014/main" xmlns="" id="{3CC0C817-A486-4B3C-A523-6C1CF6CD4DA1}"/>
              </a:ext>
            </a:extLst>
          </p:cNvPr>
          <p:cNvSpPr/>
          <p:nvPr>
            <p:custDataLst>
              <p:tags r:id="rId8"/>
            </p:custDataLst>
          </p:nvPr>
        </p:nvSpPr>
        <p:spPr>
          <a:xfrm>
            <a:off x="3165475" y="3381375"/>
            <a:ext cx="941388" cy="449263"/>
          </a:xfrm>
          <a:custGeom>
            <a:avLst/>
            <a:gdLst/>
            <a:ahLst/>
            <a:cxnLst/>
            <a:rect l="l" t="t" r="r" b="b"/>
            <a:pathLst>
              <a:path w="2568129" h="560586">
                <a:moveTo>
                  <a:pt x="282878" y="0"/>
                </a:moveTo>
                <a:lnTo>
                  <a:pt x="2285251" y="0"/>
                </a:lnTo>
                <a:cubicBezTo>
                  <a:pt x="2441480" y="0"/>
                  <a:pt x="2568129" y="126649"/>
                  <a:pt x="2568129" y="282878"/>
                </a:cubicBezTo>
                <a:lnTo>
                  <a:pt x="2568129" y="560586"/>
                </a:lnTo>
                <a:lnTo>
                  <a:pt x="0" y="560586"/>
                </a:lnTo>
                <a:lnTo>
                  <a:pt x="0" y="282878"/>
                </a:lnTo>
                <a:cubicBezTo>
                  <a:pt x="0" y="126649"/>
                  <a:pt x="126649" y="0"/>
                  <a:pt x="282878" y="0"/>
                </a:cubicBezTo>
                <a:close/>
              </a:path>
            </a:pathLst>
          </a:cu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02</a:t>
            </a:r>
          </a:p>
        </p:txBody>
      </p:sp>
      <p:sp>
        <p:nvSpPr>
          <p:cNvPr id="39" name="MH_Other_4">
            <a:extLst>
              <a:ext uri="{FF2B5EF4-FFF2-40B4-BE49-F238E27FC236}">
                <a16:creationId xmlns:a16="http://schemas.microsoft.com/office/drawing/2014/main" xmlns="" id="{F1FC18DD-C301-4B25-A01D-A957739BAD6B}"/>
              </a:ext>
            </a:extLst>
          </p:cNvPr>
          <p:cNvSpPr/>
          <p:nvPr>
            <p:custDataLst>
              <p:tags r:id="rId9"/>
            </p:custDataLst>
          </p:nvPr>
        </p:nvSpPr>
        <p:spPr>
          <a:xfrm>
            <a:off x="3165475" y="4217988"/>
            <a:ext cx="941388" cy="450850"/>
          </a:xfrm>
          <a:prstGeom prst="round2SameRect">
            <a:avLst>
              <a:gd name="adj1" fmla="val 0"/>
              <a:gd name="adj2" fmla="val 37099"/>
            </a:avLst>
          </a:pr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06</a:t>
            </a:r>
          </a:p>
        </p:txBody>
      </p:sp>
      <p:sp>
        <p:nvSpPr>
          <p:cNvPr id="41" name="MH_SubTitle_3">
            <a:extLst>
              <a:ext uri="{FF2B5EF4-FFF2-40B4-BE49-F238E27FC236}">
                <a16:creationId xmlns:a16="http://schemas.microsoft.com/office/drawing/2014/main" xmlns="" id="{02FF0E17-39B5-415A-BEE4-0DB8380F2A7E}"/>
              </a:ext>
            </a:extLst>
          </p:cNvPr>
          <p:cNvSpPr/>
          <p:nvPr>
            <p:custDataLst>
              <p:tags r:id="rId10"/>
            </p:custDataLst>
          </p:nvPr>
        </p:nvSpPr>
        <p:spPr>
          <a:xfrm>
            <a:off x="4665663" y="2628900"/>
            <a:ext cx="1684337" cy="1201738"/>
          </a:xfrm>
          <a:prstGeom prst="roundRect">
            <a:avLst/>
          </a:prstGeom>
          <a:solidFill>
            <a:schemeClr val="accent1">
              <a:lumMod val="60000"/>
              <a:lumOff val="40000"/>
            </a:schemeClr>
          </a:solidFill>
          <a:ln w="25400" cap="flat" cmpd="sng" algn="ctr">
            <a:noFill/>
            <a:prstDash val="solid"/>
          </a:ln>
          <a:effectLst/>
        </p:spPr>
        <p:txBody>
          <a:bodyPr lIns="144000" tIns="0" rIns="144000" bIns="468000" anchor="ctr">
            <a:noAutofit/>
          </a:bodyPr>
          <a:lstStyle/>
          <a:p>
            <a:pPr algn="ctr">
              <a:lnSpc>
                <a:spcPct val="110000"/>
              </a:lnSpc>
              <a:defRPr/>
            </a:pPr>
            <a:r>
              <a:rPr lang="zh-CN" altLang="zh-CN" sz="2000" b="1" dirty="0">
                <a:solidFill>
                  <a:schemeClr val="bg1"/>
                </a:solidFill>
              </a:rPr>
              <a:t>各就各位</a:t>
            </a:r>
            <a:endParaRPr lang="en-US" altLang="zh-CN" sz="2000" b="1" kern="0" dirty="0">
              <a:solidFill>
                <a:schemeClr val="bg1"/>
              </a:solidFill>
              <a:ea typeface="微软雅黑" panose="020B0503020204020204" pitchFamily="34" charset="-122"/>
            </a:endParaRPr>
          </a:p>
        </p:txBody>
      </p:sp>
      <p:sp>
        <p:nvSpPr>
          <p:cNvPr id="42" name="MH_SubTitle_7">
            <a:extLst>
              <a:ext uri="{FF2B5EF4-FFF2-40B4-BE49-F238E27FC236}">
                <a16:creationId xmlns:a16="http://schemas.microsoft.com/office/drawing/2014/main" xmlns="" id="{FF7B56B9-13AF-4EDA-85EE-4F57A529189F}"/>
              </a:ext>
            </a:extLst>
          </p:cNvPr>
          <p:cNvSpPr/>
          <p:nvPr>
            <p:custDataLst>
              <p:tags r:id="rId11"/>
            </p:custDataLst>
          </p:nvPr>
        </p:nvSpPr>
        <p:spPr>
          <a:xfrm>
            <a:off x="4665663" y="4217988"/>
            <a:ext cx="1684337" cy="1201737"/>
          </a:xfrm>
          <a:prstGeom prst="roundRect">
            <a:avLst/>
          </a:prstGeom>
          <a:solidFill>
            <a:schemeClr val="accent1">
              <a:lumMod val="60000"/>
              <a:lumOff val="40000"/>
            </a:schemeClr>
          </a:solidFill>
          <a:ln w="25400" cap="flat" cmpd="sng" algn="ctr">
            <a:noFill/>
            <a:prstDash val="solid"/>
          </a:ln>
          <a:effectLst/>
        </p:spPr>
        <p:txBody>
          <a:bodyPr lIns="144000" tIns="468000" rIns="144000" bIns="0" anchor="ctr">
            <a:noAutofit/>
          </a:bodyPr>
          <a:lstStyle/>
          <a:p>
            <a:pPr algn="ctr">
              <a:lnSpc>
                <a:spcPct val="110000"/>
              </a:lnSpc>
              <a:defRPr/>
            </a:pPr>
            <a:r>
              <a:rPr lang="zh-CN" altLang="en-US" sz="2000" b="1" kern="0" dirty="0">
                <a:solidFill>
                  <a:schemeClr val="bg1"/>
                </a:solidFill>
                <a:ea typeface="微软雅黑" panose="020B0503020204020204" pitchFamily="34" charset="-122"/>
              </a:rPr>
              <a:t>重复作业</a:t>
            </a:r>
            <a:endParaRPr lang="en-US" altLang="zh-CN" sz="2000" b="1" kern="0" dirty="0">
              <a:solidFill>
                <a:schemeClr val="bg1"/>
              </a:solidFill>
              <a:ea typeface="微软雅黑" panose="020B0503020204020204" pitchFamily="34" charset="-122"/>
            </a:endParaRPr>
          </a:p>
        </p:txBody>
      </p:sp>
      <p:sp>
        <p:nvSpPr>
          <p:cNvPr id="43" name="MH_Other_5">
            <a:extLst>
              <a:ext uri="{FF2B5EF4-FFF2-40B4-BE49-F238E27FC236}">
                <a16:creationId xmlns:a16="http://schemas.microsoft.com/office/drawing/2014/main" xmlns="" id="{777FF2FA-BBD8-4B8F-9EEE-6302BBFACF64}"/>
              </a:ext>
            </a:extLst>
          </p:cNvPr>
          <p:cNvSpPr/>
          <p:nvPr>
            <p:custDataLst>
              <p:tags r:id="rId12"/>
            </p:custDataLst>
          </p:nvPr>
        </p:nvSpPr>
        <p:spPr>
          <a:xfrm>
            <a:off x="5037138" y="3381375"/>
            <a:ext cx="941387" cy="449263"/>
          </a:xfrm>
          <a:custGeom>
            <a:avLst/>
            <a:gdLst/>
            <a:ahLst/>
            <a:cxnLst/>
            <a:rect l="l" t="t" r="r" b="b"/>
            <a:pathLst>
              <a:path w="2568129" h="560586">
                <a:moveTo>
                  <a:pt x="282878" y="0"/>
                </a:moveTo>
                <a:lnTo>
                  <a:pt x="2285251" y="0"/>
                </a:lnTo>
                <a:cubicBezTo>
                  <a:pt x="2441480" y="0"/>
                  <a:pt x="2568129" y="126649"/>
                  <a:pt x="2568129" y="282878"/>
                </a:cubicBezTo>
                <a:lnTo>
                  <a:pt x="2568129" y="560586"/>
                </a:lnTo>
                <a:lnTo>
                  <a:pt x="0" y="560586"/>
                </a:lnTo>
                <a:lnTo>
                  <a:pt x="0" y="282878"/>
                </a:lnTo>
                <a:cubicBezTo>
                  <a:pt x="0" y="126649"/>
                  <a:pt x="126649" y="0"/>
                  <a:pt x="282878" y="0"/>
                </a:cubicBezTo>
                <a:close/>
              </a:path>
            </a:pathLst>
          </a:cu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03</a:t>
            </a:r>
          </a:p>
        </p:txBody>
      </p:sp>
      <p:sp>
        <p:nvSpPr>
          <p:cNvPr id="44" name="MH_Other_6">
            <a:extLst>
              <a:ext uri="{FF2B5EF4-FFF2-40B4-BE49-F238E27FC236}">
                <a16:creationId xmlns:a16="http://schemas.microsoft.com/office/drawing/2014/main" xmlns="" id="{542E8BB3-AF2A-44B2-B480-F339BB2712C2}"/>
              </a:ext>
            </a:extLst>
          </p:cNvPr>
          <p:cNvSpPr/>
          <p:nvPr>
            <p:custDataLst>
              <p:tags r:id="rId13"/>
            </p:custDataLst>
          </p:nvPr>
        </p:nvSpPr>
        <p:spPr>
          <a:xfrm>
            <a:off x="5037138" y="4217988"/>
            <a:ext cx="941387" cy="450850"/>
          </a:xfrm>
          <a:prstGeom prst="round2SameRect">
            <a:avLst>
              <a:gd name="adj1" fmla="val 0"/>
              <a:gd name="adj2" fmla="val 37099"/>
            </a:avLst>
          </a:pr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07</a:t>
            </a:r>
          </a:p>
        </p:txBody>
      </p:sp>
      <p:sp>
        <p:nvSpPr>
          <p:cNvPr id="46" name="MH_SubTitle_4">
            <a:extLst>
              <a:ext uri="{FF2B5EF4-FFF2-40B4-BE49-F238E27FC236}">
                <a16:creationId xmlns:a16="http://schemas.microsoft.com/office/drawing/2014/main" xmlns="" id="{7181F610-4B6D-42EC-87E9-989B8551FF88}"/>
              </a:ext>
            </a:extLst>
          </p:cNvPr>
          <p:cNvSpPr/>
          <p:nvPr>
            <p:custDataLst>
              <p:tags r:id="rId14"/>
            </p:custDataLst>
          </p:nvPr>
        </p:nvSpPr>
        <p:spPr>
          <a:xfrm>
            <a:off x="6537325" y="2628900"/>
            <a:ext cx="1684338" cy="1201738"/>
          </a:xfrm>
          <a:prstGeom prst="roundRect">
            <a:avLst/>
          </a:prstGeom>
          <a:solidFill>
            <a:schemeClr val="accent2">
              <a:lumMod val="60000"/>
              <a:lumOff val="40000"/>
            </a:schemeClr>
          </a:solidFill>
          <a:ln w="25400" cap="flat" cmpd="sng" algn="ctr">
            <a:noFill/>
            <a:prstDash val="solid"/>
          </a:ln>
          <a:effectLst/>
        </p:spPr>
        <p:txBody>
          <a:bodyPr lIns="144000" tIns="0" rIns="144000" bIns="468000" anchor="ctr">
            <a:noAutofit/>
          </a:bodyPr>
          <a:lstStyle/>
          <a:p>
            <a:pPr algn="ctr">
              <a:lnSpc>
                <a:spcPct val="110000"/>
              </a:lnSpc>
              <a:defRPr/>
            </a:pPr>
            <a:r>
              <a:rPr lang="zh-CN" altLang="zh-CN" sz="2000" b="1" dirty="0">
                <a:solidFill>
                  <a:schemeClr val="bg1"/>
                </a:solidFill>
              </a:rPr>
              <a:t>确游戏初始状态参数</a:t>
            </a:r>
            <a:endParaRPr lang="en-US" altLang="zh-CN" sz="2000" b="1" kern="0" dirty="0">
              <a:solidFill>
                <a:schemeClr val="bg1"/>
              </a:solidFill>
              <a:ea typeface="微软雅黑" panose="020B0503020204020204" pitchFamily="34" charset="-122"/>
            </a:endParaRPr>
          </a:p>
        </p:txBody>
      </p:sp>
      <p:sp>
        <p:nvSpPr>
          <p:cNvPr id="47" name="MH_SubTitle_8">
            <a:extLst>
              <a:ext uri="{FF2B5EF4-FFF2-40B4-BE49-F238E27FC236}">
                <a16:creationId xmlns:a16="http://schemas.microsoft.com/office/drawing/2014/main" xmlns="" id="{F6220B88-C99F-49D8-AF03-2B805B57F259}"/>
              </a:ext>
            </a:extLst>
          </p:cNvPr>
          <p:cNvSpPr/>
          <p:nvPr>
            <p:custDataLst>
              <p:tags r:id="rId15"/>
            </p:custDataLst>
          </p:nvPr>
        </p:nvSpPr>
        <p:spPr>
          <a:xfrm>
            <a:off x="6537325" y="4217988"/>
            <a:ext cx="1684338" cy="1201737"/>
          </a:xfrm>
          <a:prstGeom prst="roundRect">
            <a:avLst/>
          </a:prstGeom>
          <a:solidFill>
            <a:schemeClr val="accent2">
              <a:lumMod val="60000"/>
              <a:lumOff val="40000"/>
            </a:schemeClr>
          </a:solidFill>
          <a:ln w="25400" cap="flat" cmpd="sng" algn="ctr">
            <a:noFill/>
            <a:prstDash val="solid"/>
          </a:ln>
          <a:effectLst/>
        </p:spPr>
        <p:txBody>
          <a:bodyPr lIns="144000" tIns="468000" rIns="144000" bIns="0" anchor="ctr">
            <a:noAutofit/>
          </a:bodyPr>
          <a:lstStyle/>
          <a:p>
            <a:pPr algn="ctr">
              <a:lnSpc>
                <a:spcPct val="110000"/>
              </a:lnSpc>
              <a:defRPr/>
            </a:pPr>
            <a:r>
              <a:rPr lang="zh-CN" altLang="en-US" sz="2000" b="1" kern="0" dirty="0">
                <a:solidFill>
                  <a:schemeClr val="bg1"/>
                </a:solidFill>
                <a:ea typeface="微软雅黑" panose="020B0503020204020204" pitchFamily="34" charset="-122"/>
              </a:rPr>
              <a:t>游戏结束，分析探讨</a:t>
            </a:r>
            <a:endParaRPr lang="en-US" altLang="zh-CN" sz="2000" b="1" kern="0" dirty="0">
              <a:solidFill>
                <a:schemeClr val="bg1"/>
              </a:solidFill>
              <a:ea typeface="微软雅黑" panose="020B0503020204020204" pitchFamily="34" charset="-122"/>
            </a:endParaRPr>
          </a:p>
        </p:txBody>
      </p:sp>
      <p:sp>
        <p:nvSpPr>
          <p:cNvPr id="48" name="MH_Other_7">
            <a:extLst>
              <a:ext uri="{FF2B5EF4-FFF2-40B4-BE49-F238E27FC236}">
                <a16:creationId xmlns:a16="http://schemas.microsoft.com/office/drawing/2014/main" xmlns="" id="{82A7CEF2-6499-465E-8BFD-BB7596B819F0}"/>
              </a:ext>
            </a:extLst>
          </p:cNvPr>
          <p:cNvSpPr/>
          <p:nvPr>
            <p:custDataLst>
              <p:tags r:id="rId16"/>
            </p:custDataLst>
          </p:nvPr>
        </p:nvSpPr>
        <p:spPr>
          <a:xfrm>
            <a:off x="6908800" y="3381375"/>
            <a:ext cx="941388" cy="449263"/>
          </a:xfrm>
          <a:custGeom>
            <a:avLst/>
            <a:gdLst/>
            <a:ahLst/>
            <a:cxnLst/>
            <a:rect l="l" t="t" r="r" b="b"/>
            <a:pathLst>
              <a:path w="2568129" h="560586">
                <a:moveTo>
                  <a:pt x="282878" y="0"/>
                </a:moveTo>
                <a:lnTo>
                  <a:pt x="2285251" y="0"/>
                </a:lnTo>
                <a:cubicBezTo>
                  <a:pt x="2441480" y="0"/>
                  <a:pt x="2568129" y="126649"/>
                  <a:pt x="2568129" y="282878"/>
                </a:cubicBezTo>
                <a:lnTo>
                  <a:pt x="2568129" y="560586"/>
                </a:lnTo>
                <a:lnTo>
                  <a:pt x="0" y="560586"/>
                </a:lnTo>
                <a:lnTo>
                  <a:pt x="0" y="282878"/>
                </a:lnTo>
                <a:cubicBezTo>
                  <a:pt x="0" y="126649"/>
                  <a:pt x="126649" y="0"/>
                  <a:pt x="282878" y="0"/>
                </a:cubicBezTo>
                <a:close/>
              </a:path>
            </a:pathLst>
          </a:cu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04</a:t>
            </a:r>
          </a:p>
        </p:txBody>
      </p:sp>
      <p:sp>
        <p:nvSpPr>
          <p:cNvPr id="49" name="MH_Other_8">
            <a:extLst>
              <a:ext uri="{FF2B5EF4-FFF2-40B4-BE49-F238E27FC236}">
                <a16:creationId xmlns:a16="http://schemas.microsoft.com/office/drawing/2014/main" xmlns="" id="{1099E6D3-3ABD-458D-BCD5-79649B16529F}"/>
              </a:ext>
            </a:extLst>
          </p:cNvPr>
          <p:cNvSpPr/>
          <p:nvPr>
            <p:custDataLst>
              <p:tags r:id="rId17"/>
            </p:custDataLst>
          </p:nvPr>
        </p:nvSpPr>
        <p:spPr>
          <a:xfrm>
            <a:off x="6908800" y="4217988"/>
            <a:ext cx="941388" cy="450850"/>
          </a:xfrm>
          <a:prstGeom prst="round2SameRect">
            <a:avLst>
              <a:gd name="adj1" fmla="val 0"/>
              <a:gd name="adj2" fmla="val 37099"/>
            </a:avLst>
          </a:pr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r>
              <a:rPr lang="en-US" sz="3600" b="1" kern="0" dirty="0">
                <a:ln w="18415" cmpd="sng">
                  <a:noFill/>
                  <a:prstDash val="solid"/>
                </a:ln>
                <a:solidFill>
                  <a:schemeClr val="bg1"/>
                </a:solidFill>
                <a:latin typeface="Arial Rounded MT Bold" pitchFamily="34" charset="0"/>
                <a:ea typeface="微软雅黑" panose="020B0503020204020204" pitchFamily="34" charset="-122"/>
                <a:cs typeface="Times New Roman" pitchFamily="18" charset="0"/>
              </a:rPr>
              <a:t>08</a:t>
            </a:r>
          </a:p>
        </p:txBody>
      </p:sp>
      <p:sp>
        <p:nvSpPr>
          <p:cNvPr id="20" name="MH_PageTitle">
            <a:extLst>
              <a:ext uri="{FF2B5EF4-FFF2-40B4-BE49-F238E27FC236}">
                <a16:creationId xmlns:a16="http://schemas.microsoft.com/office/drawing/2014/main" xmlns="" id="{47D2469B-0E5C-4F4F-BFC6-2EBF02C71C43}"/>
              </a:ext>
            </a:extLst>
          </p:cNvPr>
          <p:cNvSpPr>
            <a:spLocks noGrp="1"/>
          </p:cNvSpPr>
          <p:nvPr>
            <p:ph type="title"/>
            <p:custDataLst>
              <p:tags r:id="rId18"/>
            </p:custDataLst>
          </p:nvPr>
        </p:nvSpPr>
        <p:spPr>
          <a:xfrm>
            <a:off x="628650" y="124697"/>
            <a:ext cx="7783477" cy="796011"/>
          </a:xfrm>
        </p:spPr>
        <p:txBody>
          <a:bodyPr/>
          <a:lstStyle/>
          <a:p>
            <a:r>
              <a:rPr lang="en-US" altLang="zh-CN" dirty="0"/>
              <a:t>4.1.2</a:t>
            </a:r>
            <a:r>
              <a:rPr lang="zh-CN" altLang="en-US" dirty="0"/>
              <a:t>啤酒游戏实施</a:t>
            </a:r>
          </a:p>
        </p:txBody>
      </p:sp>
      <p:sp>
        <p:nvSpPr>
          <p:cNvPr id="21" name="内容占位符 2">
            <a:extLst>
              <a:ext uri="{FF2B5EF4-FFF2-40B4-BE49-F238E27FC236}">
                <a16:creationId xmlns:a16="http://schemas.microsoft.com/office/drawing/2014/main" xmlns="" id="{3070D357-FC9B-4BD2-96C7-796418B7E0B9}"/>
              </a:ext>
            </a:extLst>
          </p:cNvPr>
          <p:cNvSpPr txBox="1">
            <a:spLocks/>
          </p:cNvSpPr>
          <p:nvPr/>
        </p:nvSpPr>
        <p:spPr>
          <a:xfrm>
            <a:off x="395536" y="1052736"/>
            <a:ext cx="3813476" cy="648072"/>
          </a:xfrm>
          <a:prstGeom prst="rect">
            <a:avLst/>
          </a:prstGeom>
          <a:ln>
            <a:noFill/>
          </a:ln>
        </p:spPr>
        <p:style>
          <a:lnRef idx="2">
            <a:schemeClr val="dk1"/>
          </a:lnRef>
          <a:fillRef idx="1">
            <a:schemeClr val="lt1"/>
          </a:fillRef>
          <a:effectRef idx="0">
            <a:schemeClr val="dk1"/>
          </a:effectRef>
          <a:fontRef idx="minor">
            <a:schemeClr val="dk1"/>
          </a:fontRef>
        </p:style>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dk1"/>
                </a:solidFill>
                <a:latin typeface="+mn-lt"/>
                <a:ea typeface="+mn-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dk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dk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9pPr>
          </a:lstStyle>
          <a:p>
            <a:pPr marL="0" indent="0" algn="ctr">
              <a:buNone/>
            </a:pPr>
            <a:r>
              <a:rPr lang="en-US" altLang="zh-CN" sz="2800" b="1" dirty="0">
                <a:latin typeface="黑体" pitchFamily="49" charset="-122"/>
                <a:ea typeface="黑体" pitchFamily="49" charset="-122"/>
              </a:rPr>
              <a:t>3</a:t>
            </a:r>
            <a:r>
              <a:rPr lang="zh-CN" altLang="en-US" sz="2800" b="1" dirty="0">
                <a:latin typeface="黑体" pitchFamily="49" charset="-122"/>
                <a:ea typeface="黑体" pitchFamily="49" charset="-122"/>
              </a:rPr>
              <a:t>）游戏流程</a:t>
            </a:r>
            <a:endParaRPr lang="en-US" altLang="zh-CN" sz="2800" b="1" dirty="0">
              <a:latin typeface="黑体" pitchFamily="49" charset="-122"/>
              <a:ea typeface="黑体" pitchFamily="49" charset="-122"/>
            </a:endParaRPr>
          </a:p>
        </p:txBody>
      </p:sp>
    </p:spTree>
    <p:custDataLst>
      <p:tags r:id="rId1"/>
    </p:custDataLst>
    <p:extLst>
      <p:ext uri="{BB962C8B-B14F-4D97-AF65-F5344CB8AC3E}">
        <p14:creationId xmlns:p14="http://schemas.microsoft.com/office/powerpoint/2010/main" val="2885677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直角三角形 4">
            <a:extLst>
              <a:ext uri="{FF2B5EF4-FFF2-40B4-BE49-F238E27FC236}">
                <a16:creationId xmlns:a16="http://schemas.microsoft.com/office/drawing/2014/main" xmlns="" id="{315AF7E0-6650-4D7A-BA25-7896C1143B59}"/>
              </a:ext>
            </a:extLst>
          </p:cNvPr>
          <p:cNvSpPr>
            <a:spLocks noChangeAspect="1"/>
          </p:cNvSpPr>
          <p:nvPr>
            <p:custDataLst>
              <p:tags r:id="rId2"/>
            </p:custDataLst>
          </p:nvPr>
        </p:nvSpPr>
        <p:spPr>
          <a:xfrm rot="10829231">
            <a:off x="414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a:extLst>
              <a:ext uri="{FF2B5EF4-FFF2-40B4-BE49-F238E27FC236}">
                <a16:creationId xmlns:a16="http://schemas.microsoft.com/office/drawing/2014/main" xmlns="" id="{D4C52C77-CF95-42F3-99E0-328D154CCF64}"/>
              </a:ext>
            </a:extLst>
          </p:cNvPr>
          <p:cNvSpPr>
            <a:spLocks noChangeAspect="1"/>
          </p:cNvSpPr>
          <p:nvPr>
            <p:custDataLst>
              <p:tags r:id="rId3"/>
            </p:custDataLst>
          </p:nvPr>
        </p:nvSpPr>
        <p:spPr>
          <a:xfrm rot="20752">
            <a:off x="2127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a:extLst>
              <a:ext uri="{FF2B5EF4-FFF2-40B4-BE49-F238E27FC236}">
                <a16:creationId xmlns:a16="http://schemas.microsoft.com/office/drawing/2014/main" xmlns="" id="{CAF803CF-BE89-4D40-951B-FCA5B8DC5389}"/>
              </a:ext>
            </a:extLst>
          </p:cNvPr>
          <p:cNvSpPr>
            <a:spLocks/>
          </p:cNvSpPr>
          <p:nvPr>
            <p:custDataLst>
              <p:tags r:id="rId4"/>
            </p:custDataLst>
          </p:nvPr>
        </p:nvSpPr>
        <p:spPr>
          <a:xfrm rot="16200000">
            <a:off x="863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a:extLst>
              <a:ext uri="{FF2B5EF4-FFF2-40B4-BE49-F238E27FC236}">
                <a16:creationId xmlns:a16="http://schemas.microsoft.com/office/drawing/2014/main" xmlns="" id="{B99A1F60-2B0A-46C0-A50D-1EE7BF11E756}"/>
              </a:ext>
            </a:extLst>
          </p:cNvPr>
          <p:cNvSpPr>
            <a:spLocks noChangeAspect="1"/>
          </p:cNvSpPr>
          <p:nvPr>
            <p:custDataLst>
              <p:tags r:id="rId5"/>
            </p:custDataLst>
          </p:nvPr>
        </p:nvSpPr>
        <p:spPr>
          <a:xfrm rot="5400000">
            <a:off x="1696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TextBox 49">
            <a:extLst>
              <a:ext uri="{FF2B5EF4-FFF2-40B4-BE49-F238E27FC236}">
                <a16:creationId xmlns:a16="http://schemas.microsoft.com/office/drawing/2014/main" xmlns="" id="{0842D8F7-9230-4F11-899F-CA18967AF255}"/>
              </a:ext>
            </a:extLst>
          </p:cNvPr>
          <p:cNvSpPr txBox="1"/>
          <p:nvPr>
            <p:custDataLst>
              <p:tags r:id="rId6"/>
            </p:custDataLst>
          </p:nvPr>
        </p:nvSpPr>
        <p:spPr>
          <a:xfrm>
            <a:off x="1126068" y="2404533"/>
            <a:ext cx="1172633" cy="1569660"/>
          </a:xfrm>
          <a:prstGeom prst="rect">
            <a:avLst/>
          </a:prstGeom>
          <a:noFill/>
        </p:spPr>
        <p:txBody>
          <a:bodyPr>
            <a:spAutoFit/>
          </a:bodyPr>
          <a:lstStyle/>
          <a:p>
            <a:pPr algn="ctr">
              <a:defRPr/>
            </a:pPr>
            <a:r>
              <a:rPr lang="en-US" altLang="zh-CN" sz="9600" dirty="0">
                <a:latin typeface="Broadway BT" pitchFamily="82" charset="0"/>
                <a:ea typeface="+mj-ea"/>
                <a:cs typeface="Aharoni" pitchFamily="2" charset="-79"/>
              </a:rPr>
              <a:t>2</a:t>
            </a:r>
            <a:endParaRPr lang="zh-CN" altLang="en-US" sz="9600" dirty="0">
              <a:latin typeface="Broadway BT" pitchFamily="82" charset="0"/>
              <a:ea typeface="+mj-ea"/>
              <a:cs typeface="Aharoni" pitchFamily="2" charset="-79"/>
            </a:endParaRPr>
          </a:p>
        </p:txBody>
      </p:sp>
      <p:sp>
        <p:nvSpPr>
          <p:cNvPr id="13319" name="TextBox 1">
            <a:extLst>
              <a:ext uri="{FF2B5EF4-FFF2-40B4-BE49-F238E27FC236}">
                <a16:creationId xmlns:a16="http://schemas.microsoft.com/office/drawing/2014/main" xmlns="" id="{A3671F42-B50E-4D22-96E9-084AD0A55050}"/>
              </a:ext>
            </a:extLst>
          </p:cNvPr>
          <p:cNvSpPr txBox="1">
            <a:spLocks noChangeArrowheads="1"/>
          </p:cNvSpPr>
          <p:nvPr>
            <p:custDataLst>
              <p:tags r:id="rId7"/>
            </p:custDataLst>
          </p:nvPr>
        </p:nvSpPr>
        <p:spPr bwMode="auto">
          <a:xfrm>
            <a:off x="2914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Arial" panose="020B0604020202020204" pitchFamily="34" charset="0"/>
                <a:cs typeface="Arial" panose="020B0604020202020204" pitchFamily="34" charset="0"/>
              </a:rPr>
              <a:t>PART  TWO</a:t>
            </a:r>
            <a:endParaRPr lang="zh-CN" altLang="en-US" sz="4800" dirty="0">
              <a:solidFill>
                <a:schemeClr val="accent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xmlns="" id="{69F35620-0AE1-4F00-A416-467FC4C8279D}"/>
              </a:ext>
            </a:extLst>
          </p:cNvPr>
          <p:cNvSpPr txBox="1"/>
          <p:nvPr>
            <p:custDataLst>
              <p:tags r:id="rId8"/>
            </p:custDataLst>
          </p:nvPr>
        </p:nvSpPr>
        <p:spPr>
          <a:xfrm>
            <a:off x="2893750" y="2968504"/>
            <a:ext cx="4569883" cy="1170516"/>
          </a:xfrm>
          <a:prstGeom prst="rect">
            <a:avLst/>
          </a:prstGeom>
          <a:noFill/>
        </p:spPr>
        <p:txBody>
          <a:bodyPr>
            <a:normAutofit/>
          </a:bodyPr>
          <a:lstStyle/>
          <a:p>
            <a:pPr algn="ctr">
              <a:defRPr/>
            </a:pPr>
            <a:r>
              <a:rPr lang="zh-CN" altLang="en-US" sz="5400" dirty="0">
                <a:solidFill>
                  <a:schemeClr val="accent1"/>
                </a:solidFill>
                <a:latin typeface="+mj-ea"/>
                <a:ea typeface="+mj-ea"/>
              </a:rPr>
              <a:t>牛鞭效应</a:t>
            </a:r>
          </a:p>
        </p:txBody>
      </p:sp>
    </p:spTree>
    <p:custDataLst>
      <p:tags r:id="rId1"/>
    </p:custDataLst>
    <p:extLst>
      <p:ext uri="{BB962C8B-B14F-4D97-AF65-F5344CB8AC3E}">
        <p14:creationId xmlns:p14="http://schemas.microsoft.com/office/powerpoint/2010/main" val="3139444453"/>
      </p:ext>
    </p:extLst>
  </p:cSld>
  <p:clrMapOvr>
    <a:masterClrMapping/>
  </p:clrMapOvr>
  <p:transition spd="slow" advClick="0" advTm="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4.2.1</a:t>
            </a:r>
            <a:r>
              <a:rPr lang="zh-CN" altLang="en-US" dirty="0"/>
              <a:t>牛鞭效应概念</a:t>
            </a:r>
          </a:p>
        </p:txBody>
      </p:sp>
      <p:sp>
        <p:nvSpPr>
          <p:cNvPr id="3" name="内容占位符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indent="457200">
              <a:lnSpc>
                <a:spcPct val="150000"/>
              </a:lnSpc>
            </a:pPr>
            <a:r>
              <a:rPr lang="zh-CN" altLang="en-US" sz="2800" dirty="0">
                <a:solidFill>
                  <a:schemeClr val="tx1"/>
                </a:solidFill>
                <a:ea typeface="微软雅黑"/>
              </a:rPr>
              <a:t>其基本含义是：当供应链上各节点企业只根据来自其相邻的下级企业的需求信息进行供应或生产决策时，需求信息的不真实性会沿着供应链逆流而上，使订货量产生逐级放大现象，到达源头的供应商时，其获得的需求信息和实际消费市场中的顾客需求信息发生了很大的偏差，需求变异系数比分销商和零售商的需求变异系数大得多。</a:t>
            </a:r>
          </a:p>
        </p:txBody>
      </p:sp>
    </p:spTree>
    <p:extLst>
      <p:ext uri="{BB962C8B-B14F-4D97-AF65-F5344CB8AC3E}">
        <p14:creationId xmlns:p14="http://schemas.microsoft.com/office/powerpoint/2010/main" val="3719907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4.2.1</a:t>
            </a:r>
            <a:r>
              <a:rPr lang="zh-CN" altLang="en-US" dirty="0"/>
              <a:t>牛鞭效应概念</a:t>
            </a:r>
          </a:p>
        </p:txBody>
      </p:sp>
      <p:grpSp>
        <p:nvGrpSpPr>
          <p:cNvPr id="5" name="画布 89">
            <a:extLst>
              <a:ext uri="{FF2B5EF4-FFF2-40B4-BE49-F238E27FC236}">
                <a16:creationId xmlns:a16="http://schemas.microsoft.com/office/drawing/2014/main" xmlns="" id="{563596E2-19BD-4F7B-98A6-FC739CBDE5AB}"/>
              </a:ext>
            </a:extLst>
          </p:cNvPr>
          <p:cNvGrpSpPr/>
          <p:nvPr/>
        </p:nvGrpSpPr>
        <p:grpSpPr>
          <a:xfrm>
            <a:off x="1134076" y="1700808"/>
            <a:ext cx="7128792" cy="2737265"/>
            <a:chOff x="0" y="0"/>
            <a:chExt cx="5166802" cy="1383545"/>
          </a:xfrm>
        </p:grpSpPr>
        <p:sp>
          <p:nvSpPr>
            <p:cNvPr id="6" name="矩形 5">
              <a:extLst>
                <a:ext uri="{FF2B5EF4-FFF2-40B4-BE49-F238E27FC236}">
                  <a16:creationId xmlns:a16="http://schemas.microsoft.com/office/drawing/2014/main" xmlns="" id="{F9592632-2EDE-4703-A039-2577FC9938CE}"/>
                </a:ext>
              </a:extLst>
            </p:cNvPr>
            <p:cNvSpPr/>
            <p:nvPr/>
          </p:nvSpPr>
          <p:spPr>
            <a:xfrm>
              <a:off x="0" y="0"/>
              <a:ext cx="5166360" cy="1363345"/>
            </a:xfrm>
            <a:prstGeom prst="rect">
              <a:avLst/>
            </a:prstGeom>
          </p:spPr>
          <p:txBody>
            <a:bodyPr/>
            <a:lstStyle/>
            <a:p>
              <a:endParaRPr lang="zh-CN" altLang="en-US"/>
            </a:p>
          </p:txBody>
        </p:sp>
        <p:cxnSp>
          <p:nvCxnSpPr>
            <p:cNvPr id="7" name="直接箭头连接符 6">
              <a:extLst>
                <a:ext uri="{FF2B5EF4-FFF2-40B4-BE49-F238E27FC236}">
                  <a16:creationId xmlns:a16="http://schemas.microsoft.com/office/drawing/2014/main" xmlns="" id="{9D6E95B4-819F-4764-9D38-47044F91A680}"/>
                </a:ext>
              </a:extLst>
            </p:cNvPr>
            <p:cNvCxnSpPr/>
            <p:nvPr/>
          </p:nvCxnSpPr>
          <p:spPr>
            <a:xfrm flipV="1">
              <a:off x="264602" y="1141704"/>
              <a:ext cx="4902200" cy="127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 name="直接箭头连接符 7">
              <a:extLst>
                <a:ext uri="{FF2B5EF4-FFF2-40B4-BE49-F238E27FC236}">
                  <a16:creationId xmlns:a16="http://schemas.microsoft.com/office/drawing/2014/main" xmlns="" id="{D57FFEEB-6818-42F8-A8D0-3730F35A2D87}"/>
                </a:ext>
              </a:extLst>
            </p:cNvPr>
            <p:cNvCxnSpPr/>
            <p:nvPr/>
          </p:nvCxnSpPr>
          <p:spPr>
            <a:xfrm flipV="1">
              <a:off x="270952" y="55280"/>
              <a:ext cx="0" cy="11160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xmlns="" id="{737B2759-02BD-4675-AF1A-B0178445D088}"/>
                </a:ext>
              </a:extLst>
            </p:cNvPr>
            <p:cNvCxnSpPr/>
            <p:nvPr/>
          </p:nvCxnSpPr>
          <p:spPr>
            <a:xfrm flipV="1">
              <a:off x="1189457" y="61671"/>
              <a:ext cx="0" cy="10800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xmlns="" id="{C072F0A9-7A6F-4875-B2C5-AA4C16EF05E8}"/>
                </a:ext>
              </a:extLst>
            </p:cNvPr>
            <p:cNvCxnSpPr/>
            <p:nvPr/>
          </p:nvCxnSpPr>
          <p:spPr>
            <a:xfrm flipV="1">
              <a:off x="2093357" y="55321"/>
              <a:ext cx="0" cy="10800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xmlns="" id="{2B77DCB9-1312-49BE-8EB4-A6DED643D12E}"/>
                </a:ext>
              </a:extLst>
            </p:cNvPr>
            <p:cNvCxnSpPr/>
            <p:nvPr/>
          </p:nvCxnSpPr>
          <p:spPr>
            <a:xfrm flipV="1">
              <a:off x="3045857" y="61671"/>
              <a:ext cx="0" cy="10800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2" name="直接连接符 11">
              <a:extLst>
                <a:ext uri="{FF2B5EF4-FFF2-40B4-BE49-F238E27FC236}">
                  <a16:creationId xmlns:a16="http://schemas.microsoft.com/office/drawing/2014/main" xmlns="" id="{35CC5AC0-D98F-48BB-9148-8AAAD05108D4}"/>
                </a:ext>
              </a:extLst>
            </p:cNvPr>
            <p:cNvCxnSpPr/>
            <p:nvPr/>
          </p:nvCxnSpPr>
          <p:spPr>
            <a:xfrm flipV="1">
              <a:off x="3987562" y="61671"/>
              <a:ext cx="0" cy="108000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3" name="文本框 33">
              <a:extLst>
                <a:ext uri="{FF2B5EF4-FFF2-40B4-BE49-F238E27FC236}">
                  <a16:creationId xmlns:a16="http://schemas.microsoft.com/office/drawing/2014/main" xmlns="" id="{146E9BB8-7AC3-420A-8E34-485B5C7B06C3}"/>
                </a:ext>
              </a:extLst>
            </p:cNvPr>
            <p:cNvSpPr txBox="1"/>
            <p:nvPr/>
          </p:nvSpPr>
          <p:spPr>
            <a:xfrm>
              <a:off x="32677" y="1176169"/>
              <a:ext cx="1155304" cy="207376"/>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400" b="1" kern="100" dirty="0">
                  <a:effectLst/>
                  <a:latin typeface="+mj-ea"/>
                  <a:ea typeface="+mj-ea"/>
                  <a:cs typeface="宋体" panose="02010600030101010101" pitchFamily="2" charset="-122"/>
                </a:rPr>
                <a:t>最终消费者</a:t>
              </a:r>
            </a:p>
          </p:txBody>
        </p:sp>
        <p:sp>
          <p:nvSpPr>
            <p:cNvPr id="14" name="文本框 21">
              <a:extLst>
                <a:ext uri="{FF2B5EF4-FFF2-40B4-BE49-F238E27FC236}">
                  <a16:creationId xmlns:a16="http://schemas.microsoft.com/office/drawing/2014/main" xmlns="" id="{86D9C18E-DB9C-4243-A379-6A3BA49A6BE0}"/>
                </a:ext>
              </a:extLst>
            </p:cNvPr>
            <p:cNvSpPr txBox="1"/>
            <p:nvPr/>
          </p:nvSpPr>
          <p:spPr>
            <a:xfrm>
              <a:off x="1276452" y="1160754"/>
              <a:ext cx="692150" cy="2032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400" b="1" kern="100">
                  <a:effectLst/>
                  <a:latin typeface="+mj-ea"/>
                  <a:ea typeface="+mj-ea"/>
                  <a:cs typeface="Times New Roman" panose="02020603050405020304" pitchFamily="18" charset="0"/>
                </a:rPr>
                <a:t>零售商</a:t>
              </a:r>
              <a:endParaRPr lang="zh-CN" sz="2400" b="1">
                <a:effectLst/>
                <a:latin typeface="+mj-ea"/>
                <a:ea typeface="+mj-ea"/>
                <a:cs typeface="宋体" panose="02010600030101010101" pitchFamily="2" charset="-122"/>
              </a:endParaRPr>
            </a:p>
          </p:txBody>
        </p:sp>
        <p:sp>
          <p:nvSpPr>
            <p:cNvPr id="15" name="文本框 21">
              <a:extLst>
                <a:ext uri="{FF2B5EF4-FFF2-40B4-BE49-F238E27FC236}">
                  <a16:creationId xmlns:a16="http://schemas.microsoft.com/office/drawing/2014/main" xmlns="" id="{BCF52921-E71A-4025-80C6-00B65F263F17}"/>
                </a:ext>
              </a:extLst>
            </p:cNvPr>
            <p:cNvSpPr txBox="1"/>
            <p:nvPr/>
          </p:nvSpPr>
          <p:spPr>
            <a:xfrm>
              <a:off x="2178152" y="1156604"/>
              <a:ext cx="692150" cy="2032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400" b="1" kern="100">
                  <a:effectLst/>
                  <a:latin typeface="+mj-ea"/>
                  <a:ea typeface="+mj-ea"/>
                  <a:cs typeface="Times New Roman" panose="02020603050405020304" pitchFamily="18" charset="0"/>
                </a:rPr>
                <a:t>分销商</a:t>
              </a:r>
              <a:endParaRPr lang="zh-CN" sz="2400" b="1">
                <a:effectLst/>
                <a:latin typeface="+mj-ea"/>
                <a:ea typeface="+mj-ea"/>
                <a:cs typeface="宋体" panose="02010600030101010101" pitchFamily="2" charset="-122"/>
              </a:endParaRPr>
            </a:p>
          </p:txBody>
        </p:sp>
        <p:sp>
          <p:nvSpPr>
            <p:cNvPr id="16" name="文本框 21">
              <a:extLst>
                <a:ext uri="{FF2B5EF4-FFF2-40B4-BE49-F238E27FC236}">
                  <a16:creationId xmlns:a16="http://schemas.microsoft.com/office/drawing/2014/main" xmlns="" id="{D98E886E-8CA8-4999-AC16-9071BB41303F}"/>
                </a:ext>
              </a:extLst>
            </p:cNvPr>
            <p:cNvSpPr txBox="1"/>
            <p:nvPr/>
          </p:nvSpPr>
          <p:spPr>
            <a:xfrm>
              <a:off x="3094457" y="1156604"/>
              <a:ext cx="692150" cy="2032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400" b="1">
                  <a:effectLst/>
                  <a:latin typeface="+mj-ea"/>
                  <a:ea typeface="+mj-ea"/>
                  <a:cs typeface="Times New Roman" panose="02020603050405020304" pitchFamily="18" charset="0"/>
                </a:rPr>
                <a:t>制造商</a:t>
              </a:r>
              <a:endParaRPr lang="zh-CN" sz="2400" b="1">
                <a:effectLst/>
                <a:latin typeface="+mj-ea"/>
                <a:ea typeface="+mj-ea"/>
                <a:cs typeface="宋体" panose="02010600030101010101" pitchFamily="2" charset="-122"/>
              </a:endParaRPr>
            </a:p>
          </p:txBody>
        </p:sp>
        <p:sp>
          <p:nvSpPr>
            <p:cNvPr id="17" name="文本框 21">
              <a:extLst>
                <a:ext uri="{FF2B5EF4-FFF2-40B4-BE49-F238E27FC236}">
                  <a16:creationId xmlns:a16="http://schemas.microsoft.com/office/drawing/2014/main" xmlns="" id="{67BCE863-C7A0-46AF-9301-24D332F63E99}"/>
                </a:ext>
              </a:extLst>
            </p:cNvPr>
            <p:cNvSpPr txBox="1"/>
            <p:nvPr/>
          </p:nvSpPr>
          <p:spPr>
            <a:xfrm>
              <a:off x="4076802" y="1160754"/>
              <a:ext cx="692150" cy="2032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400" b="1" kern="100">
                  <a:effectLst/>
                  <a:latin typeface="+mj-ea"/>
                  <a:ea typeface="+mj-ea"/>
                  <a:cs typeface="Times New Roman" panose="02020603050405020304" pitchFamily="18" charset="0"/>
                </a:rPr>
                <a:t>供应商</a:t>
              </a:r>
              <a:endParaRPr lang="zh-CN" sz="2400" b="1">
                <a:effectLst/>
                <a:latin typeface="+mj-ea"/>
                <a:ea typeface="+mj-ea"/>
                <a:cs typeface="宋体" panose="02010600030101010101" pitchFamily="2" charset="-122"/>
              </a:endParaRPr>
            </a:p>
          </p:txBody>
        </p:sp>
        <p:sp>
          <p:nvSpPr>
            <p:cNvPr id="18" name="任意多边形: 形状 17">
              <a:extLst>
                <a:ext uri="{FF2B5EF4-FFF2-40B4-BE49-F238E27FC236}">
                  <a16:creationId xmlns:a16="http://schemas.microsoft.com/office/drawing/2014/main" xmlns="" id="{63B9024E-5BCB-4782-98E6-A4F60FDF997A}"/>
                </a:ext>
              </a:extLst>
            </p:cNvPr>
            <p:cNvSpPr/>
            <p:nvPr/>
          </p:nvSpPr>
          <p:spPr>
            <a:xfrm>
              <a:off x="309052" y="836904"/>
              <a:ext cx="876300" cy="107950"/>
            </a:xfrm>
            <a:custGeom>
              <a:avLst/>
              <a:gdLst>
                <a:gd name="connsiteX0" fmla="*/ 0 w 844550"/>
                <a:gd name="connsiteY0" fmla="*/ 19050 h 82550"/>
                <a:gd name="connsiteX1" fmla="*/ 152400 w 844550"/>
                <a:gd name="connsiteY1" fmla="*/ 19050 h 82550"/>
                <a:gd name="connsiteX2" fmla="*/ 171450 w 844550"/>
                <a:gd name="connsiteY2" fmla="*/ 25400 h 82550"/>
                <a:gd name="connsiteX3" fmla="*/ 196850 w 844550"/>
                <a:gd name="connsiteY3" fmla="*/ 57150 h 82550"/>
                <a:gd name="connsiteX4" fmla="*/ 228600 w 844550"/>
                <a:gd name="connsiteY4" fmla="*/ 82550 h 82550"/>
                <a:gd name="connsiteX5" fmla="*/ 273050 w 844550"/>
                <a:gd name="connsiteY5" fmla="*/ 63500 h 82550"/>
                <a:gd name="connsiteX6" fmla="*/ 342900 w 844550"/>
                <a:gd name="connsiteY6" fmla="*/ 50800 h 82550"/>
                <a:gd name="connsiteX7" fmla="*/ 374650 w 844550"/>
                <a:gd name="connsiteY7" fmla="*/ 44450 h 82550"/>
                <a:gd name="connsiteX8" fmla="*/ 438150 w 844550"/>
                <a:gd name="connsiteY8" fmla="*/ 50800 h 82550"/>
                <a:gd name="connsiteX9" fmla="*/ 476250 w 844550"/>
                <a:gd name="connsiteY9" fmla="*/ 57150 h 82550"/>
                <a:gd name="connsiteX10" fmla="*/ 533400 w 844550"/>
                <a:gd name="connsiteY10" fmla="*/ 50800 h 82550"/>
                <a:gd name="connsiteX11" fmla="*/ 552450 w 844550"/>
                <a:gd name="connsiteY11" fmla="*/ 38100 h 82550"/>
                <a:gd name="connsiteX12" fmla="*/ 571500 w 844550"/>
                <a:gd name="connsiteY12" fmla="*/ 19050 h 82550"/>
                <a:gd name="connsiteX13" fmla="*/ 609600 w 844550"/>
                <a:gd name="connsiteY13" fmla="*/ 6350 h 82550"/>
                <a:gd name="connsiteX14" fmla="*/ 641350 w 844550"/>
                <a:gd name="connsiteY14" fmla="*/ 57150 h 82550"/>
                <a:gd name="connsiteX15" fmla="*/ 673100 w 844550"/>
                <a:gd name="connsiteY15" fmla="*/ 63500 h 82550"/>
                <a:gd name="connsiteX16" fmla="*/ 793750 w 844550"/>
                <a:gd name="connsiteY16" fmla="*/ 57150 h 82550"/>
                <a:gd name="connsiteX17" fmla="*/ 812800 w 844550"/>
                <a:gd name="connsiteY17" fmla="*/ 50800 h 82550"/>
                <a:gd name="connsiteX18" fmla="*/ 831850 w 844550"/>
                <a:gd name="connsiteY18" fmla="*/ 38100 h 82550"/>
                <a:gd name="connsiteX19" fmla="*/ 844550 w 844550"/>
                <a:gd name="connsiteY19" fmla="*/ 0 h 8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44550" h="82550">
                  <a:moveTo>
                    <a:pt x="0" y="19050"/>
                  </a:moveTo>
                  <a:cubicBezTo>
                    <a:pt x="79570" y="14077"/>
                    <a:pt x="87574" y="7263"/>
                    <a:pt x="152400" y="19050"/>
                  </a:cubicBezTo>
                  <a:cubicBezTo>
                    <a:pt x="158986" y="20247"/>
                    <a:pt x="165100" y="23283"/>
                    <a:pt x="171450" y="25400"/>
                  </a:cubicBezTo>
                  <a:cubicBezTo>
                    <a:pt x="183812" y="62486"/>
                    <a:pt x="168127" y="28427"/>
                    <a:pt x="196850" y="57150"/>
                  </a:cubicBezTo>
                  <a:cubicBezTo>
                    <a:pt x="225573" y="85873"/>
                    <a:pt x="191514" y="70188"/>
                    <a:pt x="228600" y="82550"/>
                  </a:cubicBezTo>
                  <a:cubicBezTo>
                    <a:pt x="246773" y="73463"/>
                    <a:pt x="254363" y="68172"/>
                    <a:pt x="273050" y="63500"/>
                  </a:cubicBezTo>
                  <a:cubicBezTo>
                    <a:pt x="293964" y="58272"/>
                    <a:pt x="322141" y="54574"/>
                    <a:pt x="342900" y="50800"/>
                  </a:cubicBezTo>
                  <a:cubicBezTo>
                    <a:pt x="353519" y="48869"/>
                    <a:pt x="364067" y="46567"/>
                    <a:pt x="374650" y="44450"/>
                  </a:cubicBezTo>
                  <a:cubicBezTo>
                    <a:pt x="395817" y="46567"/>
                    <a:pt x="417042" y="48162"/>
                    <a:pt x="438150" y="50800"/>
                  </a:cubicBezTo>
                  <a:cubicBezTo>
                    <a:pt x="450926" y="52397"/>
                    <a:pt x="463375" y="57150"/>
                    <a:pt x="476250" y="57150"/>
                  </a:cubicBezTo>
                  <a:cubicBezTo>
                    <a:pt x="495417" y="57150"/>
                    <a:pt x="514350" y="52917"/>
                    <a:pt x="533400" y="50800"/>
                  </a:cubicBezTo>
                  <a:cubicBezTo>
                    <a:pt x="539750" y="46567"/>
                    <a:pt x="546587" y="42986"/>
                    <a:pt x="552450" y="38100"/>
                  </a:cubicBezTo>
                  <a:cubicBezTo>
                    <a:pt x="559349" y="32351"/>
                    <a:pt x="563650" y="23411"/>
                    <a:pt x="571500" y="19050"/>
                  </a:cubicBezTo>
                  <a:cubicBezTo>
                    <a:pt x="583202" y="12549"/>
                    <a:pt x="609600" y="6350"/>
                    <a:pt x="609600" y="6350"/>
                  </a:cubicBezTo>
                  <a:cubicBezTo>
                    <a:pt x="618830" y="34039"/>
                    <a:pt x="614516" y="47087"/>
                    <a:pt x="641350" y="57150"/>
                  </a:cubicBezTo>
                  <a:cubicBezTo>
                    <a:pt x="651456" y="60940"/>
                    <a:pt x="662517" y="61383"/>
                    <a:pt x="673100" y="63500"/>
                  </a:cubicBezTo>
                  <a:cubicBezTo>
                    <a:pt x="713317" y="61383"/>
                    <a:pt x="753643" y="60796"/>
                    <a:pt x="793750" y="57150"/>
                  </a:cubicBezTo>
                  <a:cubicBezTo>
                    <a:pt x="800416" y="56544"/>
                    <a:pt x="806813" y="53793"/>
                    <a:pt x="812800" y="50800"/>
                  </a:cubicBezTo>
                  <a:cubicBezTo>
                    <a:pt x="819626" y="47387"/>
                    <a:pt x="825500" y="42333"/>
                    <a:pt x="831850" y="38100"/>
                  </a:cubicBezTo>
                  <a:lnTo>
                    <a:pt x="844550" y="0"/>
                  </a:lnTo>
                </a:path>
              </a:pathLst>
            </a:cu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19" name="任意多边形: 形状 18">
              <a:extLst>
                <a:ext uri="{FF2B5EF4-FFF2-40B4-BE49-F238E27FC236}">
                  <a16:creationId xmlns:a16="http://schemas.microsoft.com/office/drawing/2014/main" xmlns="" id="{BC57A06B-A8F8-4284-887E-97A253345D3E}"/>
                </a:ext>
              </a:extLst>
            </p:cNvPr>
            <p:cNvSpPr/>
            <p:nvPr/>
          </p:nvSpPr>
          <p:spPr>
            <a:xfrm>
              <a:off x="1179002" y="640054"/>
              <a:ext cx="895350" cy="234950"/>
            </a:xfrm>
            <a:custGeom>
              <a:avLst/>
              <a:gdLst>
                <a:gd name="connsiteX0" fmla="*/ 0 w 895350"/>
                <a:gd name="connsiteY0" fmla="*/ 142694 h 142694"/>
                <a:gd name="connsiteX1" fmla="*/ 63500 w 895350"/>
                <a:gd name="connsiteY1" fmla="*/ 129994 h 142694"/>
                <a:gd name="connsiteX2" fmla="*/ 101600 w 895350"/>
                <a:gd name="connsiteY2" fmla="*/ 104594 h 142694"/>
                <a:gd name="connsiteX3" fmla="*/ 120650 w 895350"/>
                <a:gd name="connsiteY3" fmla="*/ 91894 h 142694"/>
                <a:gd name="connsiteX4" fmla="*/ 158750 w 895350"/>
                <a:gd name="connsiteY4" fmla="*/ 79194 h 142694"/>
                <a:gd name="connsiteX5" fmla="*/ 177800 w 895350"/>
                <a:gd name="connsiteY5" fmla="*/ 66494 h 142694"/>
                <a:gd name="connsiteX6" fmla="*/ 196850 w 895350"/>
                <a:gd name="connsiteY6" fmla="*/ 47444 h 142694"/>
                <a:gd name="connsiteX7" fmla="*/ 215900 w 895350"/>
                <a:gd name="connsiteY7" fmla="*/ 41094 h 142694"/>
                <a:gd name="connsiteX8" fmla="*/ 260350 w 895350"/>
                <a:gd name="connsiteY8" fmla="*/ 22044 h 142694"/>
                <a:gd name="connsiteX9" fmla="*/ 273050 w 895350"/>
                <a:gd name="connsiteY9" fmla="*/ 2994 h 142694"/>
                <a:gd name="connsiteX10" fmla="*/ 419100 w 895350"/>
                <a:gd name="connsiteY10" fmla="*/ 22044 h 142694"/>
                <a:gd name="connsiteX11" fmla="*/ 438150 w 895350"/>
                <a:gd name="connsiteY11" fmla="*/ 28394 h 142694"/>
                <a:gd name="connsiteX12" fmla="*/ 457200 w 895350"/>
                <a:gd name="connsiteY12" fmla="*/ 41094 h 142694"/>
                <a:gd name="connsiteX13" fmla="*/ 482600 w 895350"/>
                <a:gd name="connsiteY13" fmla="*/ 47444 h 142694"/>
                <a:gd name="connsiteX14" fmla="*/ 508000 w 895350"/>
                <a:gd name="connsiteY14" fmla="*/ 60144 h 142694"/>
                <a:gd name="connsiteX15" fmla="*/ 546100 w 895350"/>
                <a:gd name="connsiteY15" fmla="*/ 72844 h 142694"/>
                <a:gd name="connsiteX16" fmla="*/ 565150 w 895350"/>
                <a:gd name="connsiteY16" fmla="*/ 91894 h 142694"/>
                <a:gd name="connsiteX17" fmla="*/ 584200 w 895350"/>
                <a:gd name="connsiteY17" fmla="*/ 98244 h 142694"/>
                <a:gd name="connsiteX18" fmla="*/ 635000 w 895350"/>
                <a:gd name="connsiteY18" fmla="*/ 117294 h 142694"/>
                <a:gd name="connsiteX19" fmla="*/ 749300 w 895350"/>
                <a:gd name="connsiteY19" fmla="*/ 104594 h 142694"/>
                <a:gd name="connsiteX20" fmla="*/ 787400 w 895350"/>
                <a:gd name="connsiteY20" fmla="*/ 91894 h 142694"/>
                <a:gd name="connsiteX21" fmla="*/ 857250 w 895350"/>
                <a:gd name="connsiteY21" fmla="*/ 79194 h 142694"/>
                <a:gd name="connsiteX22" fmla="*/ 876300 w 895350"/>
                <a:gd name="connsiteY22" fmla="*/ 72844 h 142694"/>
                <a:gd name="connsiteX23" fmla="*/ 895350 w 895350"/>
                <a:gd name="connsiteY23" fmla="*/ 79194 h 14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95350" h="142694">
                  <a:moveTo>
                    <a:pt x="0" y="142694"/>
                  </a:moveTo>
                  <a:cubicBezTo>
                    <a:pt x="11043" y="141116"/>
                    <a:pt x="48154" y="138519"/>
                    <a:pt x="63500" y="129994"/>
                  </a:cubicBezTo>
                  <a:cubicBezTo>
                    <a:pt x="76843" y="122581"/>
                    <a:pt x="88900" y="113061"/>
                    <a:pt x="101600" y="104594"/>
                  </a:cubicBezTo>
                  <a:cubicBezTo>
                    <a:pt x="107950" y="100361"/>
                    <a:pt x="113410" y="94307"/>
                    <a:pt x="120650" y="91894"/>
                  </a:cubicBezTo>
                  <a:cubicBezTo>
                    <a:pt x="133350" y="87661"/>
                    <a:pt x="147611" y="86620"/>
                    <a:pt x="158750" y="79194"/>
                  </a:cubicBezTo>
                  <a:cubicBezTo>
                    <a:pt x="165100" y="74961"/>
                    <a:pt x="171937" y="71380"/>
                    <a:pt x="177800" y="66494"/>
                  </a:cubicBezTo>
                  <a:cubicBezTo>
                    <a:pt x="184699" y="60745"/>
                    <a:pt x="189378" y="52425"/>
                    <a:pt x="196850" y="47444"/>
                  </a:cubicBezTo>
                  <a:cubicBezTo>
                    <a:pt x="202419" y="43731"/>
                    <a:pt x="209913" y="44087"/>
                    <a:pt x="215900" y="41094"/>
                  </a:cubicBezTo>
                  <a:cubicBezTo>
                    <a:pt x="259753" y="19168"/>
                    <a:pt x="207487" y="35260"/>
                    <a:pt x="260350" y="22044"/>
                  </a:cubicBezTo>
                  <a:cubicBezTo>
                    <a:pt x="264583" y="15694"/>
                    <a:pt x="265460" y="3793"/>
                    <a:pt x="273050" y="2994"/>
                  </a:cubicBezTo>
                  <a:cubicBezTo>
                    <a:pt x="348978" y="-4998"/>
                    <a:pt x="363660" y="3564"/>
                    <a:pt x="419100" y="22044"/>
                  </a:cubicBezTo>
                  <a:cubicBezTo>
                    <a:pt x="425450" y="24161"/>
                    <a:pt x="432581" y="24681"/>
                    <a:pt x="438150" y="28394"/>
                  </a:cubicBezTo>
                  <a:cubicBezTo>
                    <a:pt x="444500" y="32627"/>
                    <a:pt x="450185" y="38088"/>
                    <a:pt x="457200" y="41094"/>
                  </a:cubicBezTo>
                  <a:cubicBezTo>
                    <a:pt x="465222" y="44532"/>
                    <a:pt x="474428" y="44380"/>
                    <a:pt x="482600" y="47444"/>
                  </a:cubicBezTo>
                  <a:cubicBezTo>
                    <a:pt x="491463" y="50768"/>
                    <a:pt x="499211" y="56628"/>
                    <a:pt x="508000" y="60144"/>
                  </a:cubicBezTo>
                  <a:cubicBezTo>
                    <a:pt x="520429" y="65116"/>
                    <a:pt x="546100" y="72844"/>
                    <a:pt x="546100" y="72844"/>
                  </a:cubicBezTo>
                  <a:cubicBezTo>
                    <a:pt x="552450" y="79194"/>
                    <a:pt x="557678" y="86913"/>
                    <a:pt x="565150" y="91894"/>
                  </a:cubicBezTo>
                  <a:cubicBezTo>
                    <a:pt x="570719" y="95607"/>
                    <a:pt x="578048" y="95607"/>
                    <a:pt x="584200" y="98244"/>
                  </a:cubicBezTo>
                  <a:cubicBezTo>
                    <a:pt x="630688" y="118168"/>
                    <a:pt x="588171" y="105587"/>
                    <a:pt x="635000" y="117294"/>
                  </a:cubicBezTo>
                  <a:cubicBezTo>
                    <a:pt x="672454" y="114413"/>
                    <a:pt x="712332" y="114676"/>
                    <a:pt x="749300" y="104594"/>
                  </a:cubicBezTo>
                  <a:cubicBezTo>
                    <a:pt x="762215" y="101072"/>
                    <a:pt x="774195" y="94095"/>
                    <a:pt x="787400" y="91894"/>
                  </a:cubicBezTo>
                  <a:cubicBezTo>
                    <a:pt x="804384" y="89063"/>
                    <a:pt x="839500" y="83632"/>
                    <a:pt x="857250" y="79194"/>
                  </a:cubicBezTo>
                  <a:cubicBezTo>
                    <a:pt x="863744" y="77571"/>
                    <a:pt x="869950" y="74961"/>
                    <a:pt x="876300" y="72844"/>
                  </a:cubicBezTo>
                  <a:lnTo>
                    <a:pt x="895350" y="79194"/>
                  </a:lnTo>
                </a:path>
              </a:pathLst>
            </a:cu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20" name="任意多边形: 形状 19">
              <a:extLst>
                <a:ext uri="{FF2B5EF4-FFF2-40B4-BE49-F238E27FC236}">
                  <a16:creationId xmlns:a16="http://schemas.microsoft.com/office/drawing/2014/main" xmlns="" id="{376A0AE2-F1CF-4A28-B925-F06D802D7446}"/>
                </a:ext>
              </a:extLst>
            </p:cNvPr>
            <p:cNvSpPr/>
            <p:nvPr/>
          </p:nvSpPr>
          <p:spPr>
            <a:xfrm>
              <a:off x="2074352" y="551154"/>
              <a:ext cx="959392" cy="393700"/>
            </a:xfrm>
            <a:custGeom>
              <a:avLst/>
              <a:gdLst>
                <a:gd name="connsiteX0" fmla="*/ 0 w 959392"/>
                <a:gd name="connsiteY0" fmla="*/ 260350 h 393700"/>
                <a:gd name="connsiteX1" fmla="*/ 82550 w 959392"/>
                <a:gd name="connsiteY1" fmla="*/ 254000 h 393700"/>
                <a:gd name="connsiteX2" fmla="*/ 139700 w 959392"/>
                <a:gd name="connsiteY2" fmla="*/ 190500 h 393700"/>
                <a:gd name="connsiteX3" fmla="*/ 203200 w 959392"/>
                <a:gd name="connsiteY3" fmla="*/ 196850 h 393700"/>
                <a:gd name="connsiteX4" fmla="*/ 222250 w 959392"/>
                <a:gd name="connsiteY4" fmla="*/ 203200 h 393700"/>
                <a:gd name="connsiteX5" fmla="*/ 241300 w 959392"/>
                <a:gd name="connsiteY5" fmla="*/ 222250 h 393700"/>
                <a:gd name="connsiteX6" fmla="*/ 266700 w 959392"/>
                <a:gd name="connsiteY6" fmla="*/ 260350 h 393700"/>
                <a:gd name="connsiteX7" fmla="*/ 279400 w 959392"/>
                <a:gd name="connsiteY7" fmla="*/ 279400 h 393700"/>
                <a:gd name="connsiteX8" fmla="*/ 292100 w 959392"/>
                <a:gd name="connsiteY8" fmla="*/ 298450 h 393700"/>
                <a:gd name="connsiteX9" fmla="*/ 317500 w 959392"/>
                <a:gd name="connsiteY9" fmla="*/ 349250 h 393700"/>
                <a:gd name="connsiteX10" fmla="*/ 342900 w 959392"/>
                <a:gd name="connsiteY10" fmla="*/ 355600 h 393700"/>
                <a:gd name="connsiteX11" fmla="*/ 361950 w 959392"/>
                <a:gd name="connsiteY11" fmla="*/ 342900 h 393700"/>
                <a:gd name="connsiteX12" fmla="*/ 387350 w 959392"/>
                <a:gd name="connsiteY12" fmla="*/ 323850 h 393700"/>
                <a:gd name="connsiteX13" fmla="*/ 438150 w 959392"/>
                <a:gd name="connsiteY13" fmla="*/ 292100 h 393700"/>
                <a:gd name="connsiteX14" fmla="*/ 457200 w 959392"/>
                <a:gd name="connsiteY14" fmla="*/ 279400 h 393700"/>
                <a:gd name="connsiteX15" fmla="*/ 482600 w 959392"/>
                <a:gd name="connsiteY15" fmla="*/ 273050 h 393700"/>
                <a:gd name="connsiteX16" fmla="*/ 508000 w 959392"/>
                <a:gd name="connsiteY16" fmla="*/ 260350 h 393700"/>
                <a:gd name="connsiteX17" fmla="*/ 527050 w 959392"/>
                <a:gd name="connsiteY17" fmla="*/ 254000 h 393700"/>
                <a:gd name="connsiteX18" fmla="*/ 558800 w 959392"/>
                <a:gd name="connsiteY18" fmla="*/ 228600 h 393700"/>
                <a:gd name="connsiteX19" fmla="*/ 577850 w 959392"/>
                <a:gd name="connsiteY19" fmla="*/ 190500 h 393700"/>
                <a:gd name="connsiteX20" fmla="*/ 603250 w 959392"/>
                <a:gd name="connsiteY20" fmla="*/ 146050 h 393700"/>
                <a:gd name="connsiteX21" fmla="*/ 609600 w 959392"/>
                <a:gd name="connsiteY21" fmla="*/ 127000 h 393700"/>
                <a:gd name="connsiteX22" fmla="*/ 628650 w 959392"/>
                <a:gd name="connsiteY22" fmla="*/ 120650 h 393700"/>
                <a:gd name="connsiteX23" fmla="*/ 641350 w 959392"/>
                <a:gd name="connsiteY23" fmla="*/ 203200 h 393700"/>
                <a:gd name="connsiteX24" fmla="*/ 654050 w 959392"/>
                <a:gd name="connsiteY24" fmla="*/ 266700 h 393700"/>
                <a:gd name="connsiteX25" fmla="*/ 660400 w 959392"/>
                <a:gd name="connsiteY25" fmla="*/ 292100 h 393700"/>
                <a:gd name="connsiteX26" fmla="*/ 673100 w 959392"/>
                <a:gd name="connsiteY26" fmla="*/ 317500 h 393700"/>
                <a:gd name="connsiteX27" fmla="*/ 685800 w 959392"/>
                <a:gd name="connsiteY27" fmla="*/ 349250 h 393700"/>
                <a:gd name="connsiteX28" fmla="*/ 704850 w 959392"/>
                <a:gd name="connsiteY28" fmla="*/ 387350 h 393700"/>
                <a:gd name="connsiteX29" fmla="*/ 723900 w 959392"/>
                <a:gd name="connsiteY29" fmla="*/ 393700 h 393700"/>
                <a:gd name="connsiteX30" fmla="*/ 762000 w 959392"/>
                <a:gd name="connsiteY30" fmla="*/ 368300 h 393700"/>
                <a:gd name="connsiteX31" fmla="*/ 793750 w 959392"/>
                <a:gd name="connsiteY31" fmla="*/ 317500 h 393700"/>
                <a:gd name="connsiteX32" fmla="*/ 812800 w 959392"/>
                <a:gd name="connsiteY32" fmla="*/ 292100 h 393700"/>
                <a:gd name="connsiteX33" fmla="*/ 825500 w 959392"/>
                <a:gd name="connsiteY33" fmla="*/ 241300 h 393700"/>
                <a:gd name="connsiteX34" fmla="*/ 831850 w 959392"/>
                <a:gd name="connsiteY34" fmla="*/ 203200 h 393700"/>
                <a:gd name="connsiteX35" fmla="*/ 844550 w 959392"/>
                <a:gd name="connsiteY35" fmla="*/ 165100 h 393700"/>
                <a:gd name="connsiteX36" fmla="*/ 869950 w 959392"/>
                <a:gd name="connsiteY36" fmla="*/ 120650 h 393700"/>
                <a:gd name="connsiteX37" fmla="*/ 882650 w 959392"/>
                <a:gd name="connsiteY37" fmla="*/ 101600 h 393700"/>
                <a:gd name="connsiteX38" fmla="*/ 889000 w 959392"/>
                <a:gd name="connsiteY38" fmla="*/ 82550 h 393700"/>
                <a:gd name="connsiteX39" fmla="*/ 914400 w 959392"/>
                <a:gd name="connsiteY39" fmla="*/ 44450 h 393700"/>
                <a:gd name="connsiteX40" fmla="*/ 927100 w 959392"/>
                <a:gd name="connsiteY40" fmla="*/ 0 h 393700"/>
                <a:gd name="connsiteX41" fmla="*/ 946150 w 959392"/>
                <a:gd name="connsiteY41" fmla="*/ 82550 h 393700"/>
                <a:gd name="connsiteX42" fmla="*/ 958850 w 959392"/>
                <a:gd name="connsiteY42" fmla="*/ 196850 h 393700"/>
                <a:gd name="connsiteX43" fmla="*/ 958850 w 959392"/>
                <a:gd name="connsiteY43" fmla="*/ 2921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59392" h="393700">
                  <a:moveTo>
                    <a:pt x="0" y="260350"/>
                  </a:moveTo>
                  <a:cubicBezTo>
                    <a:pt x="27517" y="258233"/>
                    <a:pt x="56654" y="263541"/>
                    <a:pt x="82550" y="254000"/>
                  </a:cubicBezTo>
                  <a:cubicBezTo>
                    <a:pt x="98297" y="248198"/>
                    <a:pt x="127455" y="206827"/>
                    <a:pt x="139700" y="190500"/>
                  </a:cubicBezTo>
                  <a:cubicBezTo>
                    <a:pt x="160867" y="192617"/>
                    <a:pt x="182175" y="193615"/>
                    <a:pt x="203200" y="196850"/>
                  </a:cubicBezTo>
                  <a:cubicBezTo>
                    <a:pt x="209816" y="197868"/>
                    <a:pt x="216681" y="199487"/>
                    <a:pt x="222250" y="203200"/>
                  </a:cubicBezTo>
                  <a:cubicBezTo>
                    <a:pt x="229722" y="208181"/>
                    <a:pt x="235787" y="215161"/>
                    <a:pt x="241300" y="222250"/>
                  </a:cubicBezTo>
                  <a:cubicBezTo>
                    <a:pt x="250671" y="234298"/>
                    <a:pt x="258233" y="247650"/>
                    <a:pt x="266700" y="260350"/>
                  </a:cubicBezTo>
                  <a:lnTo>
                    <a:pt x="279400" y="279400"/>
                  </a:lnTo>
                  <a:lnTo>
                    <a:pt x="292100" y="298450"/>
                  </a:lnTo>
                  <a:cubicBezTo>
                    <a:pt x="297108" y="323489"/>
                    <a:pt x="293400" y="335479"/>
                    <a:pt x="317500" y="349250"/>
                  </a:cubicBezTo>
                  <a:cubicBezTo>
                    <a:pt x="325077" y="353580"/>
                    <a:pt x="334433" y="353483"/>
                    <a:pt x="342900" y="355600"/>
                  </a:cubicBezTo>
                  <a:cubicBezTo>
                    <a:pt x="349250" y="351367"/>
                    <a:pt x="355740" y="347336"/>
                    <a:pt x="361950" y="342900"/>
                  </a:cubicBezTo>
                  <a:cubicBezTo>
                    <a:pt x="370562" y="336749"/>
                    <a:pt x="378544" y="329721"/>
                    <a:pt x="387350" y="323850"/>
                  </a:cubicBezTo>
                  <a:cubicBezTo>
                    <a:pt x="403965" y="312773"/>
                    <a:pt x="421535" y="303177"/>
                    <a:pt x="438150" y="292100"/>
                  </a:cubicBezTo>
                  <a:cubicBezTo>
                    <a:pt x="444500" y="287867"/>
                    <a:pt x="450185" y="282406"/>
                    <a:pt x="457200" y="279400"/>
                  </a:cubicBezTo>
                  <a:cubicBezTo>
                    <a:pt x="465222" y="275962"/>
                    <a:pt x="474428" y="276114"/>
                    <a:pt x="482600" y="273050"/>
                  </a:cubicBezTo>
                  <a:cubicBezTo>
                    <a:pt x="491463" y="269726"/>
                    <a:pt x="499299" y="264079"/>
                    <a:pt x="508000" y="260350"/>
                  </a:cubicBezTo>
                  <a:cubicBezTo>
                    <a:pt x="514152" y="257713"/>
                    <a:pt x="520700" y="256117"/>
                    <a:pt x="527050" y="254000"/>
                  </a:cubicBezTo>
                  <a:cubicBezTo>
                    <a:pt x="563446" y="199405"/>
                    <a:pt x="514983" y="263653"/>
                    <a:pt x="558800" y="228600"/>
                  </a:cubicBezTo>
                  <a:cubicBezTo>
                    <a:pt x="573965" y="216468"/>
                    <a:pt x="570181" y="205838"/>
                    <a:pt x="577850" y="190500"/>
                  </a:cubicBezTo>
                  <a:cubicBezTo>
                    <a:pt x="609736" y="126727"/>
                    <a:pt x="569852" y="223978"/>
                    <a:pt x="603250" y="146050"/>
                  </a:cubicBezTo>
                  <a:cubicBezTo>
                    <a:pt x="605887" y="139898"/>
                    <a:pt x="604867" y="131733"/>
                    <a:pt x="609600" y="127000"/>
                  </a:cubicBezTo>
                  <a:cubicBezTo>
                    <a:pt x="614333" y="122267"/>
                    <a:pt x="622300" y="122767"/>
                    <a:pt x="628650" y="120650"/>
                  </a:cubicBezTo>
                  <a:cubicBezTo>
                    <a:pt x="644005" y="243487"/>
                    <a:pt x="626805" y="115929"/>
                    <a:pt x="641350" y="203200"/>
                  </a:cubicBezTo>
                  <a:cubicBezTo>
                    <a:pt x="656522" y="294230"/>
                    <a:pt x="639445" y="215583"/>
                    <a:pt x="654050" y="266700"/>
                  </a:cubicBezTo>
                  <a:cubicBezTo>
                    <a:pt x="656448" y="275091"/>
                    <a:pt x="657336" y="283928"/>
                    <a:pt x="660400" y="292100"/>
                  </a:cubicBezTo>
                  <a:cubicBezTo>
                    <a:pt x="663724" y="300963"/>
                    <a:pt x="669255" y="308850"/>
                    <a:pt x="673100" y="317500"/>
                  </a:cubicBezTo>
                  <a:cubicBezTo>
                    <a:pt x="677729" y="327916"/>
                    <a:pt x="681798" y="338577"/>
                    <a:pt x="685800" y="349250"/>
                  </a:cubicBezTo>
                  <a:cubicBezTo>
                    <a:pt x="690730" y="362397"/>
                    <a:pt x="692808" y="377716"/>
                    <a:pt x="704850" y="387350"/>
                  </a:cubicBezTo>
                  <a:cubicBezTo>
                    <a:pt x="710077" y="391531"/>
                    <a:pt x="717550" y="391583"/>
                    <a:pt x="723900" y="393700"/>
                  </a:cubicBezTo>
                  <a:cubicBezTo>
                    <a:pt x="736600" y="385233"/>
                    <a:pt x="754147" y="381388"/>
                    <a:pt x="762000" y="368300"/>
                  </a:cubicBezTo>
                  <a:cubicBezTo>
                    <a:pt x="773123" y="349762"/>
                    <a:pt x="781534" y="334603"/>
                    <a:pt x="793750" y="317500"/>
                  </a:cubicBezTo>
                  <a:cubicBezTo>
                    <a:pt x="799901" y="308888"/>
                    <a:pt x="806450" y="300567"/>
                    <a:pt x="812800" y="292100"/>
                  </a:cubicBezTo>
                  <a:cubicBezTo>
                    <a:pt x="821613" y="265662"/>
                    <a:pt x="819370" y="275016"/>
                    <a:pt x="825500" y="241300"/>
                  </a:cubicBezTo>
                  <a:cubicBezTo>
                    <a:pt x="827803" y="228632"/>
                    <a:pt x="828727" y="215691"/>
                    <a:pt x="831850" y="203200"/>
                  </a:cubicBezTo>
                  <a:cubicBezTo>
                    <a:pt x="835097" y="190213"/>
                    <a:pt x="837124" y="176239"/>
                    <a:pt x="844550" y="165100"/>
                  </a:cubicBezTo>
                  <a:cubicBezTo>
                    <a:pt x="875492" y="118688"/>
                    <a:pt x="837724" y="177046"/>
                    <a:pt x="869950" y="120650"/>
                  </a:cubicBezTo>
                  <a:cubicBezTo>
                    <a:pt x="873736" y="114024"/>
                    <a:pt x="879237" y="108426"/>
                    <a:pt x="882650" y="101600"/>
                  </a:cubicBezTo>
                  <a:cubicBezTo>
                    <a:pt x="885643" y="95613"/>
                    <a:pt x="885749" y="88401"/>
                    <a:pt x="889000" y="82550"/>
                  </a:cubicBezTo>
                  <a:cubicBezTo>
                    <a:pt x="896413" y="69207"/>
                    <a:pt x="909573" y="58930"/>
                    <a:pt x="914400" y="44450"/>
                  </a:cubicBezTo>
                  <a:cubicBezTo>
                    <a:pt x="923510" y="17121"/>
                    <a:pt x="919127" y="31894"/>
                    <a:pt x="927100" y="0"/>
                  </a:cubicBezTo>
                  <a:cubicBezTo>
                    <a:pt x="946656" y="48891"/>
                    <a:pt x="937610" y="18498"/>
                    <a:pt x="946150" y="82550"/>
                  </a:cubicBezTo>
                  <a:cubicBezTo>
                    <a:pt x="952068" y="126934"/>
                    <a:pt x="956985" y="148350"/>
                    <a:pt x="958850" y="196850"/>
                  </a:cubicBezTo>
                  <a:cubicBezTo>
                    <a:pt x="960070" y="228577"/>
                    <a:pt x="958850" y="260350"/>
                    <a:pt x="958850" y="292100"/>
                  </a:cubicBezTo>
                </a:path>
              </a:pathLst>
            </a:cu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21" name="任意多边形: 形状 20">
              <a:extLst>
                <a:ext uri="{FF2B5EF4-FFF2-40B4-BE49-F238E27FC236}">
                  <a16:creationId xmlns:a16="http://schemas.microsoft.com/office/drawing/2014/main" xmlns="" id="{2032DA7A-0425-485D-AB8D-F85AC0658C02}"/>
                </a:ext>
              </a:extLst>
            </p:cNvPr>
            <p:cNvSpPr/>
            <p:nvPr/>
          </p:nvSpPr>
          <p:spPr>
            <a:xfrm>
              <a:off x="3033202" y="201904"/>
              <a:ext cx="946150" cy="876534"/>
            </a:xfrm>
            <a:custGeom>
              <a:avLst/>
              <a:gdLst>
                <a:gd name="connsiteX0" fmla="*/ 0 w 946150"/>
                <a:gd name="connsiteY0" fmla="*/ 666750 h 876534"/>
                <a:gd name="connsiteX1" fmla="*/ 44450 w 946150"/>
                <a:gd name="connsiteY1" fmla="*/ 654050 h 876534"/>
                <a:gd name="connsiteX2" fmla="*/ 50800 w 946150"/>
                <a:gd name="connsiteY2" fmla="*/ 635000 h 876534"/>
                <a:gd name="connsiteX3" fmla="*/ 82550 w 946150"/>
                <a:gd name="connsiteY3" fmla="*/ 590550 h 876534"/>
                <a:gd name="connsiteX4" fmla="*/ 101600 w 946150"/>
                <a:gd name="connsiteY4" fmla="*/ 527050 h 876534"/>
                <a:gd name="connsiteX5" fmla="*/ 114300 w 946150"/>
                <a:gd name="connsiteY5" fmla="*/ 342900 h 876534"/>
                <a:gd name="connsiteX6" fmla="*/ 120650 w 946150"/>
                <a:gd name="connsiteY6" fmla="*/ 323850 h 876534"/>
                <a:gd name="connsiteX7" fmla="*/ 133350 w 946150"/>
                <a:gd name="connsiteY7" fmla="*/ 298450 h 876534"/>
                <a:gd name="connsiteX8" fmla="*/ 139700 w 946150"/>
                <a:gd name="connsiteY8" fmla="*/ 266700 h 876534"/>
                <a:gd name="connsiteX9" fmla="*/ 158750 w 946150"/>
                <a:gd name="connsiteY9" fmla="*/ 209550 h 876534"/>
                <a:gd name="connsiteX10" fmla="*/ 165100 w 946150"/>
                <a:gd name="connsiteY10" fmla="*/ 190500 h 876534"/>
                <a:gd name="connsiteX11" fmla="*/ 171450 w 946150"/>
                <a:gd name="connsiteY11" fmla="*/ 171450 h 876534"/>
                <a:gd name="connsiteX12" fmla="*/ 190500 w 946150"/>
                <a:gd name="connsiteY12" fmla="*/ 565150 h 876534"/>
                <a:gd name="connsiteX13" fmla="*/ 196850 w 946150"/>
                <a:gd name="connsiteY13" fmla="*/ 590550 h 876534"/>
                <a:gd name="connsiteX14" fmla="*/ 203200 w 946150"/>
                <a:gd name="connsiteY14" fmla="*/ 641350 h 876534"/>
                <a:gd name="connsiteX15" fmla="*/ 209550 w 946150"/>
                <a:gd name="connsiteY15" fmla="*/ 660400 h 876534"/>
                <a:gd name="connsiteX16" fmla="*/ 215900 w 946150"/>
                <a:gd name="connsiteY16" fmla="*/ 698500 h 876534"/>
                <a:gd name="connsiteX17" fmla="*/ 222250 w 946150"/>
                <a:gd name="connsiteY17" fmla="*/ 717550 h 876534"/>
                <a:gd name="connsiteX18" fmla="*/ 228600 w 946150"/>
                <a:gd name="connsiteY18" fmla="*/ 742950 h 876534"/>
                <a:gd name="connsiteX19" fmla="*/ 234950 w 946150"/>
                <a:gd name="connsiteY19" fmla="*/ 844550 h 876534"/>
                <a:gd name="connsiteX20" fmla="*/ 241300 w 946150"/>
                <a:gd name="connsiteY20" fmla="*/ 876300 h 876534"/>
                <a:gd name="connsiteX21" fmla="*/ 260350 w 946150"/>
                <a:gd name="connsiteY21" fmla="*/ 850900 h 876534"/>
                <a:gd name="connsiteX22" fmla="*/ 279400 w 946150"/>
                <a:gd name="connsiteY22" fmla="*/ 819150 h 876534"/>
                <a:gd name="connsiteX23" fmla="*/ 292100 w 946150"/>
                <a:gd name="connsiteY23" fmla="*/ 781050 h 876534"/>
                <a:gd name="connsiteX24" fmla="*/ 330200 w 946150"/>
                <a:gd name="connsiteY24" fmla="*/ 717550 h 876534"/>
                <a:gd name="connsiteX25" fmla="*/ 342900 w 946150"/>
                <a:gd name="connsiteY25" fmla="*/ 679450 h 876534"/>
                <a:gd name="connsiteX26" fmla="*/ 374650 w 946150"/>
                <a:gd name="connsiteY26" fmla="*/ 635000 h 876534"/>
                <a:gd name="connsiteX27" fmla="*/ 387350 w 946150"/>
                <a:gd name="connsiteY27" fmla="*/ 596900 h 876534"/>
                <a:gd name="connsiteX28" fmla="*/ 400050 w 946150"/>
                <a:gd name="connsiteY28" fmla="*/ 546100 h 876534"/>
                <a:gd name="connsiteX29" fmla="*/ 406400 w 946150"/>
                <a:gd name="connsiteY29" fmla="*/ 311150 h 876534"/>
                <a:gd name="connsiteX30" fmla="*/ 412750 w 946150"/>
                <a:gd name="connsiteY30" fmla="*/ 241300 h 876534"/>
                <a:gd name="connsiteX31" fmla="*/ 431800 w 946150"/>
                <a:gd name="connsiteY31" fmla="*/ 146050 h 876534"/>
                <a:gd name="connsiteX32" fmla="*/ 463550 w 946150"/>
                <a:gd name="connsiteY32" fmla="*/ 88900 h 876534"/>
                <a:gd name="connsiteX33" fmla="*/ 501650 w 946150"/>
                <a:gd name="connsiteY33" fmla="*/ 50800 h 876534"/>
                <a:gd name="connsiteX34" fmla="*/ 539750 w 946150"/>
                <a:gd name="connsiteY34" fmla="*/ 25400 h 876534"/>
                <a:gd name="connsiteX35" fmla="*/ 577850 w 946150"/>
                <a:gd name="connsiteY35" fmla="*/ 0 h 876534"/>
                <a:gd name="connsiteX36" fmla="*/ 590550 w 946150"/>
                <a:gd name="connsiteY36" fmla="*/ 44450 h 876534"/>
                <a:gd name="connsiteX37" fmla="*/ 596900 w 946150"/>
                <a:gd name="connsiteY37" fmla="*/ 209550 h 876534"/>
                <a:gd name="connsiteX38" fmla="*/ 603250 w 946150"/>
                <a:gd name="connsiteY38" fmla="*/ 336550 h 876534"/>
                <a:gd name="connsiteX39" fmla="*/ 615950 w 946150"/>
                <a:gd name="connsiteY39" fmla="*/ 374650 h 876534"/>
                <a:gd name="connsiteX40" fmla="*/ 628650 w 946150"/>
                <a:gd name="connsiteY40" fmla="*/ 457200 h 876534"/>
                <a:gd name="connsiteX41" fmla="*/ 641350 w 946150"/>
                <a:gd name="connsiteY41" fmla="*/ 482600 h 876534"/>
                <a:gd name="connsiteX42" fmla="*/ 654050 w 946150"/>
                <a:gd name="connsiteY42" fmla="*/ 533400 h 876534"/>
                <a:gd name="connsiteX43" fmla="*/ 666750 w 946150"/>
                <a:gd name="connsiteY43" fmla="*/ 584200 h 876534"/>
                <a:gd name="connsiteX44" fmla="*/ 679450 w 946150"/>
                <a:gd name="connsiteY44" fmla="*/ 628650 h 876534"/>
                <a:gd name="connsiteX45" fmla="*/ 704850 w 946150"/>
                <a:gd name="connsiteY45" fmla="*/ 673100 h 876534"/>
                <a:gd name="connsiteX46" fmla="*/ 717550 w 946150"/>
                <a:gd name="connsiteY46" fmla="*/ 717550 h 876534"/>
                <a:gd name="connsiteX47" fmla="*/ 749300 w 946150"/>
                <a:gd name="connsiteY47" fmla="*/ 755650 h 876534"/>
                <a:gd name="connsiteX48" fmla="*/ 768350 w 946150"/>
                <a:gd name="connsiteY48" fmla="*/ 768350 h 876534"/>
                <a:gd name="connsiteX49" fmla="*/ 787400 w 946150"/>
                <a:gd name="connsiteY49" fmla="*/ 749300 h 876534"/>
                <a:gd name="connsiteX50" fmla="*/ 819150 w 946150"/>
                <a:gd name="connsiteY50" fmla="*/ 704850 h 876534"/>
                <a:gd name="connsiteX51" fmla="*/ 844550 w 946150"/>
                <a:gd name="connsiteY51" fmla="*/ 654050 h 876534"/>
                <a:gd name="connsiteX52" fmla="*/ 850900 w 946150"/>
                <a:gd name="connsiteY52" fmla="*/ 635000 h 876534"/>
                <a:gd name="connsiteX53" fmla="*/ 876300 w 946150"/>
                <a:gd name="connsiteY53" fmla="*/ 622300 h 876534"/>
                <a:gd name="connsiteX54" fmla="*/ 908050 w 946150"/>
                <a:gd name="connsiteY54" fmla="*/ 565150 h 876534"/>
                <a:gd name="connsiteX55" fmla="*/ 927100 w 946150"/>
                <a:gd name="connsiteY55" fmla="*/ 558800 h 876534"/>
                <a:gd name="connsiteX56" fmla="*/ 946150 w 946150"/>
                <a:gd name="connsiteY56" fmla="*/ 571500 h 876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46150" h="876534">
                  <a:moveTo>
                    <a:pt x="0" y="666750"/>
                  </a:moveTo>
                  <a:cubicBezTo>
                    <a:pt x="14817" y="662517"/>
                    <a:pt x="31383" y="662217"/>
                    <a:pt x="44450" y="654050"/>
                  </a:cubicBezTo>
                  <a:cubicBezTo>
                    <a:pt x="50126" y="650502"/>
                    <a:pt x="47479" y="640812"/>
                    <a:pt x="50800" y="635000"/>
                  </a:cubicBezTo>
                  <a:cubicBezTo>
                    <a:pt x="55491" y="626791"/>
                    <a:pt x="77636" y="601607"/>
                    <a:pt x="82550" y="590550"/>
                  </a:cubicBezTo>
                  <a:cubicBezTo>
                    <a:pt x="91384" y="570673"/>
                    <a:pt x="96323" y="548160"/>
                    <a:pt x="101600" y="527050"/>
                  </a:cubicBezTo>
                  <a:cubicBezTo>
                    <a:pt x="104555" y="456132"/>
                    <a:pt x="98795" y="404921"/>
                    <a:pt x="114300" y="342900"/>
                  </a:cubicBezTo>
                  <a:cubicBezTo>
                    <a:pt x="115923" y="336406"/>
                    <a:pt x="118013" y="330002"/>
                    <a:pt x="120650" y="323850"/>
                  </a:cubicBezTo>
                  <a:cubicBezTo>
                    <a:pt x="124379" y="315149"/>
                    <a:pt x="129117" y="306917"/>
                    <a:pt x="133350" y="298450"/>
                  </a:cubicBezTo>
                  <a:cubicBezTo>
                    <a:pt x="135467" y="287867"/>
                    <a:pt x="136860" y="277113"/>
                    <a:pt x="139700" y="266700"/>
                  </a:cubicBezTo>
                  <a:lnTo>
                    <a:pt x="158750" y="209550"/>
                  </a:lnTo>
                  <a:lnTo>
                    <a:pt x="165100" y="190500"/>
                  </a:lnTo>
                  <a:lnTo>
                    <a:pt x="171450" y="171450"/>
                  </a:lnTo>
                  <a:cubicBezTo>
                    <a:pt x="253796" y="294969"/>
                    <a:pt x="178081" y="173960"/>
                    <a:pt x="190500" y="565150"/>
                  </a:cubicBezTo>
                  <a:cubicBezTo>
                    <a:pt x="190777" y="573873"/>
                    <a:pt x="195415" y="581942"/>
                    <a:pt x="196850" y="590550"/>
                  </a:cubicBezTo>
                  <a:cubicBezTo>
                    <a:pt x="199655" y="607383"/>
                    <a:pt x="200147" y="624560"/>
                    <a:pt x="203200" y="641350"/>
                  </a:cubicBezTo>
                  <a:cubicBezTo>
                    <a:pt x="204397" y="647936"/>
                    <a:pt x="208098" y="653866"/>
                    <a:pt x="209550" y="660400"/>
                  </a:cubicBezTo>
                  <a:cubicBezTo>
                    <a:pt x="212343" y="672969"/>
                    <a:pt x="213107" y="685931"/>
                    <a:pt x="215900" y="698500"/>
                  </a:cubicBezTo>
                  <a:cubicBezTo>
                    <a:pt x="217352" y="705034"/>
                    <a:pt x="220411" y="711114"/>
                    <a:pt x="222250" y="717550"/>
                  </a:cubicBezTo>
                  <a:cubicBezTo>
                    <a:pt x="224648" y="725941"/>
                    <a:pt x="226483" y="734483"/>
                    <a:pt x="228600" y="742950"/>
                  </a:cubicBezTo>
                  <a:cubicBezTo>
                    <a:pt x="230717" y="776817"/>
                    <a:pt x="231733" y="810770"/>
                    <a:pt x="234950" y="844550"/>
                  </a:cubicBezTo>
                  <a:cubicBezTo>
                    <a:pt x="235973" y="855294"/>
                    <a:pt x="230829" y="873682"/>
                    <a:pt x="241300" y="876300"/>
                  </a:cubicBezTo>
                  <a:cubicBezTo>
                    <a:pt x="251567" y="878867"/>
                    <a:pt x="254479" y="859706"/>
                    <a:pt x="260350" y="850900"/>
                  </a:cubicBezTo>
                  <a:cubicBezTo>
                    <a:pt x="267196" y="840631"/>
                    <a:pt x="274293" y="830386"/>
                    <a:pt x="279400" y="819150"/>
                  </a:cubicBezTo>
                  <a:cubicBezTo>
                    <a:pt x="284940" y="806963"/>
                    <a:pt x="284674" y="792189"/>
                    <a:pt x="292100" y="781050"/>
                  </a:cubicBezTo>
                  <a:cubicBezTo>
                    <a:pt x="307008" y="758687"/>
                    <a:pt x="320437" y="741958"/>
                    <a:pt x="330200" y="717550"/>
                  </a:cubicBezTo>
                  <a:cubicBezTo>
                    <a:pt x="335172" y="705121"/>
                    <a:pt x="333434" y="688916"/>
                    <a:pt x="342900" y="679450"/>
                  </a:cubicBezTo>
                  <a:cubicBezTo>
                    <a:pt x="363357" y="658993"/>
                    <a:pt x="363506" y="662860"/>
                    <a:pt x="374650" y="635000"/>
                  </a:cubicBezTo>
                  <a:cubicBezTo>
                    <a:pt x="379622" y="622571"/>
                    <a:pt x="384103" y="609887"/>
                    <a:pt x="387350" y="596900"/>
                  </a:cubicBezTo>
                  <a:lnTo>
                    <a:pt x="400050" y="546100"/>
                  </a:lnTo>
                  <a:cubicBezTo>
                    <a:pt x="402167" y="467783"/>
                    <a:pt x="403138" y="389427"/>
                    <a:pt x="406400" y="311150"/>
                  </a:cubicBezTo>
                  <a:cubicBezTo>
                    <a:pt x="407373" y="287791"/>
                    <a:pt x="410424" y="264563"/>
                    <a:pt x="412750" y="241300"/>
                  </a:cubicBezTo>
                  <a:cubicBezTo>
                    <a:pt x="419460" y="174200"/>
                    <a:pt x="413820" y="199990"/>
                    <a:pt x="431800" y="146050"/>
                  </a:cubicBezTo>
                  <a:cubicBezTo>
                    <a:pt x="439785" y="122095"/>
                    <a:pt x="441715" y="110735"/>
                    <a:pt x="463550" y="88900"/>
                  </a:cubicBezTo>
                  <a:cubicBezTo>
                    <a:pt x="476250" y="76200"/>
                    <a:pt x="486706" y="60763"/>
                    <a:pt x="501650" y="50800"/>
                  </a:cubicBezTo>
                  <a:cubicBezTo>
                    <a:pt x="514350" y="42333"/>
                    <a:pt x="528957" y="36193"/>
                    <a:pt x="539750" y="25400"/>
                  </a:cubicBezTo>
                  <a:cubicBezTo>
                    <a:pt x="563533" y="1617"/>
                    <a:pt x="550281" y="9190"/>
                    <a:pt x="577850" y="0"/>
                  </a:cubicBezTo>
                  <a:cubicBezTo>
                    <a:pt x="581354" y="10512"/>
                    <a:pt x="589886" y="34483"/>
                    <a:pt x="590550" y="44450"/>
                  </a:cubicBezTo>
                  <a:cubicBezTo>
                    <a:pt x="594213" y="99402"/>
                    <a:pt x="594508" y="154528"/>
                    <a:pt x="596900" y="209550"/>
                  </a:cubicBezTo>
                  <a:cubicBezTo>
                    <a:pt x="598741" y="251896"/>
                    <a:pt x="598392" y="294443"/>
                    <a:pt x="603250" y="336550"/>
                  </a:cubicBezTo>
                  <a:cubicBezTo>
                    <a:pt x="604784" y="349849"/>
                    <a:pt x="611717" y="361950"/>
                    <a:pt x="615950" y="374650"/>
                  </a:cubicBezTo>
                  <a:cubicBezTo>
                    <a:pt x="616672" y="379704"/>
                    <a:pt x="626247" y="449190"/>
                    <a:pt x="628650" y="457200"/>
                  </a:cubicBezTo>
                  <a:cubicBezTo>
                    <a:pt x="631370" y="466267"/>
                    <a:pt x="638357" y="473620"/>
                    <a:pt x="641350" y="482600"/>
                  </a:cubicBezTo>
                  <a:cubicBezTo>
                    <a:pt x="646870" y="499159"/>
                    <a:pt x="649817" y="516467"/>
                    <a:pt x="654050" y="533400"/>
                  </a:cubicBezTo>
                  <a:lnTo>
                    <a:pt x="666750" y="584200"/>
                  </a:lnTo>
                  <a:cubicBezTo>
                    <a:pt x="669972" y="597089"/>
                    <a:pt x="673984" y="615896"/>
                    <a:pt x="679450" y="628650"/>
                  </a:cubicBezTo>
                  <a:cubicBezTo>
                    <a:pt x="689118" y="651208"/>
                    <a:pt x="692095" y="653968"/>
                    <a:pt x="704850" y="673100"/>
                  </a:cubicBezTo>
                  <a:cubicBezTo>
                    <a:pt x="706885" y="681238"/>
                    <a:pt x="712995" y="708440"/>
                    <a:pt x="717550" y="717550"/>
                  </a:cubicBezTo>
                  <a:cubicBezTo>
                    <a:pt x="724686" y="731821"/>
                    <a:pt x="737263" y="745619"/>
                    <a:pt x="749300" y="755650"/>
                  </a:cubicBezTo>
                  <a:cubicBezTo>
                    <a:pt x="755163" y="760536"/>
                    <a:pt x="762000" y="764117"/>
                    <a:pt x="768350" y="768350"/>
                  </a:cubicBezTo>
                  <a:cubicBezTo>
                    <a:pt x="774700" y="762000"/>
                    <a:pt x="781556" y="756118"/>
                    <a:pt x="787400" y="749300"/>
                  </a:cubicBezTo>
                  <a:cubicBezTo>
                    <a:pt x="799215" y="735516"/>
                    <a:pt x="809099" y="719927"/>
                    <a:pt x="819150" y="704850"/>
                  </a:cubicBezTo>
                  <a:cubicBezTo>
                    <a:pt x="831776" y="654348"/>
                    <a:pt x="815766" y="704422"/>
                    <a:pt x="844550" y="654050"/>
                  </a:cubicBezTo>
                  <a:cubicBezTo>
                    <a:pt x="847871" y="648238"/>
                    <a:pt x="846167" y="639733"/>
                    <a:pt x="850900" y="635000"/>
                  </a:cubicBezTo>
                  <a:cubicBezTo>
                    <a:pt x="857593" y="628307"/>
                    <a:pt x="867833" y="626533"/>
                    <a:pt x="876300" y="622300"/>
                  </a:cubicBezTo>
                  <a:cubicBezTo>
                    <a:pt x="885767" y="593899"/>
                    <a:pt x="883608" y="581445"/>
                    <a:pt x="908050" y="565150"/>
                  </a:cubicBezTo>
                  <a:cubicBezTo>
                    <a:pt x="913619" y="561437"/>
                    <a:pt x="920750" y="560917"/>
                    <a:pt x="927100" y="558800"/>
                  </a:cubicBezTo>
                  <a:lnTo>
                    <a:pt x="946150" y="571500"/>
                  </a:lnTo>
                </a:path>
              </a:pathLst>
            </a:cu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22" name="任意多边形: 形状 21">
              <a:extLst>
                <a:ext uri="{FF2B5EF4-FFF2-40B4-BE49-F238E27FC236}">
                  <a16:creationId xmlns:a16="http://schemas.microsoft.com/office/drawing/2014/main" xmlns="" id="{7611DCA0-B650-413D-98B7-38B8312BE952}"/>
                </a:ext>
              </a:extLst>
            </p:cNvPr>
            <p:cNvSpPr/>
            <p:nvPr/>
          </p:nvSpPr>
          <p:spPr>
            <a:xfrm>
              <a:off x="3987562" y="23604"/>
              <a:ext cx="992835" cy="1035050"/>
            </a:xfrm>
            <a:custGeom>
              <a:avLst/>
              <a:gdLst>
                <a:gd name="connsiteX0" fmla="*/ 0 w 992835"/>
                <a:gd name="connsiteY0" fmla="*/ 717550 h 958850"/>
                <a:gd name="connsiteX1" fmla="*/ 44450 w 992835"/>
                <a:gd name="connsiteY1" fmla="*/ 768350 h 958850"/>
                <a:gd name="connsiteX2" fmla="*/ 57150 w 992835"/>
                <a:gd name="connsiteY2" fmla="*/ 806450 h 958850"/>
                <a:gd name="connsiteX3" fmla="*/ 63500 w 992835"/>
                <a:gd name="connsiteY3" fmla="*/ 914400 h 958850"/>
                <a:gd name="connsiteX4" fmla="*/ 101600 w 992835"/>
                <a:gd name="connsiteY4" fmla="*/ 946150 h 958850"/>
                <a:gd name="connsiteX5" fmla="*/ 139700 w 992835"/>
                <a:gd name="connsiteY5" fmla="*/ 958850 h 958850"/>
                <a:gd name="connsiteX6" fmla="*/ 146050 w 992835"/>
                <a:gd name="connsiteY6" fmla="*/ 933450 h 958850"/>
                <a:gd name="connsiteX7" fmla="*/ 165100 w 992835"/>
                <a:gd name="connsiteY7" fmla="*/ 876300 h 958850"/>
                <a:gd name="connsiteX8" fmla="*/ 177800 w 992835"/>
                <a:gd name="connsiteY8" fmla="*/ 838200 h 958850"/>
                <a:gd name="connsiteX9" fmla="*/ 184150 w 992835"/>
                <a:gd name="connsiteY9" fmla="*/ 819150 h 958850"/>
                <a:gd name="connsiteX10" fmla="*/ 203200 w 992835"/>
                <a:gd name="connsiteY10" fmla="*/ 800100 h 958850"/>
                <a:gd name="connsiteX11" fmla="*/ 222250 w 992835"/>
                <a:gd name="connsiteY11" fmla="*/ 762000 h 958850"/>
                <a:gd name="connsiteX12" fmla="*/ 228600 w 992835"/>
                <a:gd name="connsiteY12" fmla="*/ 742950 h 958850"/>
                <a:gd name="connsiteX13" fmla="*/ 260350 w 992835"/>
                <a:gd name="connsiteY13" fmla="*/ 685800 h 958850"/>
                <a:gd name="connsiteX14" fmla="*/ 266700 w 992835"/>
                <a:gd name="connsiteY14" fmla="*/ 647700 h 958850"/>
                <a:gd name="connsiteX15" fmla="*/ 279400 w 992835"/>
                <a:gd name="connsiteY15" fmla="*/ 609600 h 958850"/>
                <a:gd name="connsiteX16" fmla="*/ 292100 w 992835"/>
                <a:gd name="connsiteY16" fmla="*/ 501650 h 958850"/>
                <a:gd name="connsiteX17" fmla="*/ 298450 w 992835"/>
                <a:gd name="connsiteY17" fmla="*/ 476250 h 958850"/>
                <a:gd name="connsiteX18" fmla="*/ 311150 w 992835"/>
                <a:gd name="connsiteY18" fmla="*/ 495300 h 958850"/>
                <a:gd name="connsiteX19" fmla="*/ 323850 w 992835"/>
                <a:gd name="connsiteY19" fmla="*/ 533400 h 958850"/>
                <a:gd name="connsiteX20" fmla="*/ 342900 w 992835"/>
                <a:gd name="connsiteY20" fmla="*/ 571500 h 958850"/>
                <a:gd name="connsiteX21" fmla="*/ 355600 w 992835"/>
                <a:gd name="connsiteY21" fmla="*/ 590550 h 958850"/>
                <a:gd name="connsiteX22" fmla="*/ 368300 w 992835"/>
                <a:gd name="connsiteY22" fmla="*/ 628650 h 958850"/>
                <a:gd name="connsiteX23" fmla="*/ 381000 w 992835"/>
                <a:gd name="connsiteY23" fmla="*/ 647700 h 958850"/>
                <a:gd name="connsiteX24" fmla="*/ 400050 w 992835"/>
                <a:gd name="connsiteY24" fmla="*/ 685800 h 958850"/>
                <a:gd name="connsiteX25" fmla="*/ 419100 w 992835"/>
                <a:gd name="connsiteY25" fmla="*/ 698500 h 958850"/>
                <a:gd name="connsiteX26" fmla="*/ 425450 w 992835"/>
                <a:gd name="connsiteY26" fmla="*/ 723900 h 958850"/>
                <a:gd name="connsiteX27" fmla="*/ 463550 w 992835"/>
                <a:gd name="connsiteY27" fmla="*/ 742950 h 958850"/>
                <a:gd name="connsiteX28" fmla="*/ 501650 w 992835"/>
                <a:gd name="connsiteY28" fmla="*/ 736600 h 958850"/>
                <a:gd name="connsiteX29" fmla="*/ 520700 w 992835"/>
                <a:gd name="connsiteY29" fmla="*/ 717550 h 958850"/>
                <a:gd name="connsiteX30" fmla="*/ 539750 w 992835"/>
                <a:gd name="connsiteY30" fmla="*/ 704850 h 958850"/>
                <a:gd name="connsiteX31" fmla="*/ 590550 w 992835"/>
                <a:gd name="connsiteY31" fmla="*/ 647700 h 958850"/>
                <a:gd name="connsiteX32" fmla="*/ 609600 w 992835"/>
                <a:gd name="connsiteY32" fmla="*/ 609600 h 958850"/>
                <a:gd name="connsiteX33" fmla="*/ 622300 w 992835"/>
                <a:gd name="connsiteY33" fmla="*/ 571500 h 958850"/>
                <a:gd name="connsiteX34" fmla="*/ 628650 w 992835"/>
                <a:gd name="connsiteY34" fmla="*/ 552450 h 958850"/>
                <a:gd name="connsiteX35" fmla="*/ 654050 w 992835"/>
                <a:gd name="connsiteY35" fmla="*/ 546100 h 958850"/>
                <a:gd name="connsiteX36" fmla="*/ 679450 w 992835"/>
                <a:gd name="connsiteY36" fmla="*/ 114300 h 958850"/>
                <a:gd name="connsiteX37" fmla="*/ 685800 w 992835"/>
                <a:gd name="connsiteY37" fmla="*/ 95250 h 958850"/>
                <a:gd name="connsiteX38" fmla="*/ 704850 w 992835"/>
                <a:gd name="connsiteY38" fmla="*/ 76200 h 958850"/>
                <a:gd name="connsiteX39" fmla="*/ 736600 w 992835"/>
                <a:gd name="connsiteY39" fmla="*/ 44450 h 958850"/>
                <a:gd name="connsiteX40" fmla="*/ 749300 w 992835"/>
                <a:gd name="connsiteY40" fmla="*/ 25400 h 958850"/>
                <a:gd name="connsiteX41" fmla="*/ 755650 w 992835"/>
                <a:gd name="connsiteY41" fmla="*/ 6350 h 958850"/>
                <a:gd name="connsiteX42" fmla="*/ 774700 w 992835"/>
                <a:gd name="connsiteY42" fmla="*/ 0 h 958850"/>
                <a:gd name="connsiteX43" fmla="*/ 787400 w 992835"/>
                <a:gd name="connsiteY43" fmla="*/ 38100 h 958850"/>
                <a:gd name="connsiteX44" fmla="*/ 793750 w 992835"/>
                <a:gd name="connsiteY44" fmla="*/ 57150 h 958850"/>
                <a:gd name="connsiteX45" fmla="*/ 812800 w 992835"/>
                <a:gd name="connsiteY45" fmla="*/ 69850 h 958850"/>
                <a:gd name="connsiteX46" fmla="*/ 825500 w 992835"/>
                <a:gd name="connsiteY46" fmla="*/ 190500 h 958850"/>
                <a:gd name="connsiteX47" fmla="*/ 838200 w 992835"/>
                <a:gd name="connsiteY47" fmla="*/ 215900 h 958850"/>
                <a:gd name="connsiteX48" fmla="*/ 850900 w 992835"/>
                <a:gd name="connsiteY48" fmla="*/ 406400 h 958850"/>
                <a:gd name="connsiteX49" fmla="*/ 857250 w 992835"/>
                <a:gd name="connsiteY49" fmla="*/ 476250 h 958850"/>
                <a:gd name="connsiteX50" fmla="*/ 863600 w 992835"/>
                <a:gd name="connsiteY50" fmla="*/ 704850 h 958850"/>
                <a:gd name="connsiteX51" fmla="*/ 869950 w 992835"/>
                <a:gd name="connsiteY51" fmla="*/ 723900 h 958850"/>
                <a:gd name="connsiteX52" fmla="*/ 876300 w 992835"/>
                <a:gd name="connsiteY52" fmla="*/ 755650 h 958850"/>
                <a:gd name="connsiteX53" fmla="*/ 889000 w 992835"/>
                <a:gd name="connsiteY53" fmla="*/ 781050 h 958850"/>
                <a:gd name="connsiteX54" fmla="*/ 895350 w 992835"/>
                <a:gd name="connsiteY54" fmla="*/ 825500 h 958850"/>
                <a:gd name="connsiteX55" fmla="*/ 901700 w 992835"/>
                <a:gd name="connsiteY55" fmla="*/ 844550 h 958850"/>
                <a:gd name="connsiteX56" fmla="*/ 908050 w 992835"/>
                <a:gd name="connsiteY56" fmla="*/ 869950 h 958850"/>
                <a:gd name="connsiteX57" fmla="*/ 939800 w 992835"/>
                <a:gd name="connsiteY57" fmla="*/ 863600 h 958850"/>
                <a:gd name="connsiteX58" fmla="*/ 952500 w 992835"/>
                <a:gd name="connsiteY58" fmla="*/ 844550 h 958850"/>
                <a:gd name="connsiteX59" fmla="*/ 971550 w 992835"/>
                <a:gd name="connsiteY59" fmla="*/ 831850 h 958850"/>
                <a:gd name="connsiteX60" fmla="*/ 984250 w 992835"/>
                <a:gd name="connsiteY60" fmla="*/ 812800 h 958850"/>
                <a:gd name="connsiteX61" fmla="*/ 990600 w 992835"/>
                <a:gd name="connsiteY61" fmla="*/ 71755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2835" h="958850">
                  <a:moveTo>
                    <a:pt x="0" y="717550"/>
                  </a:moveTo>
                  <a:cubicBezTo>
                    <a:pt x="12433" y="729983"/>
                    <a:pt x="36049" y="749448"/>
                    <a:pt x="44450" y="768350"/>
                  </a:cubicBezTo>
                  <a:cubicBezTo>
                    <a:pt x="49887" y="780583"/>
                    <a:pt x="57150" y="806450"/>
                    <a:pt x="57150" y="806450"/>
                  </a:cubicBezTo>
                  <a:cubicBezTo>
                    <a:pt x="59267" y="842433"/>
                    <a:pt x="56431" y="879054"/>
                    <a:pt x="63500" y="914400"/>
                  </a:cubicBezTo>
                  <a:cubicBezTo>
                    <a:pt x="64959" y="921695"/>
                    <a:pt x="94614" y="943045"/>
                    <a:pt x="101600" y="946150"/>
                  </a:cubicBezTo>
                  <a:cubicBezTo>
                    <a:pt x="113833" y="951587"/>
                    <a:pt x="139700" y="958850"/>
                    <a:pt x="139700" y="958850"/>
                  </a:cubicBezTo>
                  <a:cubicBezTo>
                    <a:pt x="141817" y="950383"/>
                    <a:pt x="143542" y="941809"/>
                    <a:pt x="146050" y="933450"/>
                  </a:cubicBezTo>
                  <a:lnTo>
                    <a:pt x="165100" y="876300"/>
                  </a:lnTo>
                  <a:lnTo>
                    <a:pt x="177800" y="838200"/>
                  </a:lnTo>
                  <a:cubicBezTo>
                    <a:pt x="179917" y="831850"/>
                    <a:pt x="179417" y="823883"/>
                    <a:pt x="184150" y="819150"/>
                  </a:cubicBezTo>
                  <a:lnTo>
                    <a:pt x="203200" y="800100"/>
                  </a:lnTo>
                  <a:cubicBezTo>
                    <a:pt x="219161" y="752217"/>
                    <a:pt x="197631" y="811239"/>
                    <a:pt x="222250" y="762000"/>
                  </a:cubicBezTo>
                  <a:cubicBezTo>
                    <a:pt x="225243" y="756013"/>
                    <a:pt x="225349" y="748801"/>
                    <a:pt x="228600" y="742950"/>
                  </a:cubicBezTo>
                  <a:cubicBezTo>
                    <a:pt x="246788" y="710211"/>
                    <a:pt x="253964" y="714537"/>
                    <a:pt x="260350" y="685800"/>
                  </a:cubicBezTo>
                  <a:cubicBezTo>
                    <a:pt x="263143" y="673231"/>
                    <a:pt x="263577" y="660191"/>
                    <a:pt x="266700" y="647700"/>
                  </a:cubicBezTo>
                  <a:cubicBezTo>
                    <a:pt x="269947" y="634713"/>
                    <a:pt x="279400" y="609600"/>
                    <a:pt x="279400" y="609600"/>
                  </a:cubicBezTo>
                  <a:cubicBezTo>
                    <a:pt x="282806" y="575543"/>
                    <a:pt x="285861" y="535964"/>
                    <a:pt x="292100" y="501650"/>
                  </a:cubicBezTo>
                  <a:cubicBezTo>
                    <a:pt x="293661" y="493064"/>
                    <a:pt x="296333" y="484717"/>
                    <a:pt x="298450" y="476250"/>
                  </a:cubicBezTo>
                  <a:cubicBezTo>
                    <a:pt x="302683" y="482600"/>
                    <a:pt x="308050" y="488326"/>
                    <a:pt x="311150" y="495300"/>
                  </a:cubicBezTo>
                  <a:cubicBezTo>
                    <a:pt x="316587" y="507533"/>
                    <a:pt x="316424" y="522261"/>
                    <a:pt x="323850" y="533400"/>
                  </a:cubicBezTo>
                  <a:cubicBezTo>
                    <a:pt x="360246" y="587995"/>
                    <a:pt x="316610" y="518920"/>
                    <a:pt x="342900" y="571500"/>
                  </a:cubicBezTo>
                  <a:cubicBezTo>
                    <a:pt x="346313" y="578326"/>
                    <a:pt x="352500" y="583576"/>
                    <a:pt x="355600" y="590550"/>
                  </a:cubicBezTo>
                  <a:cubicBezTo>
                    <a:pt x="361037" y="602783"/>
                    <a:pt x="360874" y="617511"/>
                    <a:pt x="368300" y="628650"/>
                  </a:cubicBezTo>
                  <a:cubicBezTo>
                    <a:pt x="372533" y="635000"/>
                    <a:pt x="377587" y="640874"/>
                    <a:pt x="381000" y="647700"/>
                  </a:cubicBezTo>
                  <a:cubicBezTo>
                    <a:pt x="391329" y="668358"/>
                    <a:pt x="381852" y="667602"/>
                    <a:pt x="400050" y="685800"/>
                  </a:cubicBezTo>
                  <a:cubicBezTo>
                    <a:pt x="405446" y="691196"/>
                    <a:pt x="412750" y="694267"/>
                    <a:pt x="419100" y="698500"/>
                  </a:cubicBezTo>
                  <a:cubicBezTo>
                    <a:pt x="421217" y="706967"/>
                    <a:pt x="420609" y="716638"/>
                    <a:pt x="425450" y="723900"/>
                  </a:cubicBezTo>
                  <a:cubicBezTo>
                    <a:pt x="432484" y="734451"/>
                    <a:pt x="452683" y="739328"/>
                    <a:pt x="463550" y="742950"/>
                  </a:cubicBezTo>
                  <a:cubicBezTo>
                    <a:pt x="476250" y="740833"/>
                    <a:pt x="489885" y="741829"/>
                    <a:pt x="501650" y="736600"/>
                  </a:cubicBezTo>
                  <a:cubicBezTo>
                    <a:pt x="509856" y="732953"/>
                    <a:pt x="513801" y="723299"/>
                    <a:pt x="520700" y="717550"/>
                  </a:cubicBezTo>
                  <a:cubicBezTo>
                    <a:pt x="526563" y="712664"/>
                    <a:pt x="533540" y="709286"/>
                    <a:pt x="539750" y="704850"/>
                  </a:cubicBezTo>
                  <a:cubicBezTo>
                    <a:pt x="562544" y="688568"/>
                    <a:pt x="580648" y="677405"/>
                    <a:pt x="590550" y="647700"/>
                  </a:cubicBezTo>
                  <a:cubicBezTo>
                    <a:pt x="613708" y="578225"/>
                    <a:pt x="576774" y="683458"/>
                    <a:pt x="609600" y="609600"/>
                  </a:cubicBezTo>
                  <a:cubicBezTo>
                    <a:pt x="615037" y="597367"/>
                    <a:pt x="618067" y="584200"/>
                    <a:pt x="622300" y="571500"/>
                  </a:cubicBezTo>
                  <a:cubicBezTo>
                    <a:pt x="624417" y="565150"/>
                    <a:pt x="622156" y="554073"/>
                    <a:pt x="628650" y="552450"/>
                  </a:cubicBezTo>
                  <a:lnTo>
                    <a:pt x="654050" y="546100"/>
                  </a:lnTo>
                  <a:cubicBezTo>
                    <a:pt x="789680" y="455680"/>
                    <a:pt x="666965" y="545044"/>
                    <a:pt x="679450" y="114300"/>
                  </a:cubicBezTo>
                  <a:cubicBezTo>
                    <a:pt x="679644" y="107609"/>
                    <a:pt x="682087" y="100819"/>
                    <a:pt x="685800" y="95250"/>
                  </a:cubicBezTo>
                  <a:cubicBezTo>
                    <a:pt x="690781" y="87778"/>
                    <a:pt x="699101" y="83099"/>
                    <a:pt x="704850" y="76200"/>
                  </a:cubicBezTo>
                  <a:cubicBezTo>
                    <a:pt x="731308" y="44450"/>
                    <a:pt x="701675" y="67733"/>
                    <a:pt x="736600" y="44450"/>
                  </a:cubicBezTo>
                  <a:cubicBezTo>
                    <a:pt x="740833" y="38100"/>
                    <a:pt x="745887" y="32226"/>
                    <a:pt x="749300" y="25400"/>
                  </a:cubicBezTo>
                  <a:cubicBezTo>
                    <a:pt x="752293" y="19413"/>
                    <a:pt x="750917" y="11083"/>
                    <a:pt x="755650" y="6350"/>
                  </a:cubicBezTo>
                  <a:cubicBezTo>
                    <a:pt x="760383" y="1617"/>
                    <a:pt x="768350" y="2117"/>
                    <a:pt x="774700" y="0"/>
                  </a:cubicBezTo>
                  <a:lnTo>
                    <a:pt x="787400" y="38100"/>
                  </a:lnTo>
                  <a:cubicBezTo>
                    <a:pt x="789517" y="44450"/>
                    <a:pt x="788181" y="53437"/>
                    <a:pt x="793750" y="57150"/>
                  </a:cubicBezTo>
                  <a:lnTo>
                    <a:pt x="812800" y="69850"/>
                  </a:lnTo>
                  <a:cubicBezTo>
                    <a:pt x="815344" y="110548"/>
                    <a:pt x="809253" y="152590"/>
                    <a:pt x="825500" y="190500"/>
                  </a:cubicBezTo>
                  <a:cubicBezTo>
                    <a:pt x="829229" y="199201"/>
                    <a:pt x="833967" y="207433"/>
                    <a:pt x="838200" y="215900"/>
                  </a:cubicBezTo>
                  <a:cubicBezTo>
                    <a:pt x="855680" y="303301"/>
                    <a:pt x="840467" y="218608"/>
                    <a:pt x="850900" y="406400"/>
                  </a:cubicBezTo>
                  <a:cubicBezTo>
                    <a:pt x="852197" y="429743"/>
                    <a:pt x="855133" y="452967"/>
                    <a:pt x="857250" y="476250"/>
                  </a:cubicBezTo>
                  <a:cubicBezTo>
                    <a:pt x="859367" y="552450"/>
                    <a:pt x="859696" y="628721"/>
                    <a:pt x="863600" y="704850"/>
                  </a:cubicBezTo>
                  <a:cubicBezTo>
                    <a:pt x="863943" y="711535"/>
                    <a:pt x="868327" y="717406"/>
                    <a:pt x="869950" y="723900"/>
                  </a:cubicBezTo>
                  <a:cubicBezTo>
                    <a:pt x="872568" y="734371"/>
                    <a:pt x="872887" y="745411"/>
                    <a:pt x="876300" y="755650"/>
                  </a:cubicBezTo>
                  <a:cubicBezTo>
                    <a:pt x="879293" y="764630"/>
                    <a:pt x="884767" y="772583"/>
                    <a:pt x="889000" y="781050"/>
                  </a:cubicBezTo>
                  <a:cubicBezTo>
                    <a:pt x="891117" y="795867"/>
                    <a:pt x="892415" y="810824"/>
                    <a:pt x="895350" y="825500"/>
                  </a:cubicBezTo>
                  <a:cubicBezTo>
                    <a:pt x="896663" y="832064"/>
                    <a:pt x="899861" y="838114"/>
                    <a:pt x="901700" y="844550"/>
                  </a:cubicBezTo>
                  <a:cubicBezTo>
                    <a:pt x="904098" y="852941"/>
                    <a:pt x="905933" y="861483"/>
                    <a:pt x="908050" y="869950"/>
                  </a:cubicBezTo>
                  <a:cubicBezTo>
                    <a:pt x="918633" y="867833"/>
                    <a:pt x="930429" y="868955"/>
                    <a:pt x="939800" y="863600"/>
                  </a:cubicBezTo>
                  <a:cubicBezTo>
                    <a:pt x="946426" y="859814"/>
                    <a:pt x="947104" y="849946"/>
                    <a:pt x="952500" y="844550"/>
                  </a:cubicBezTo>
                  <a:cubicBezTo>
                    <a:pt x="957896" y="839154"/>
                    <a:pt x="965200" y="836083"/>
                    <a:pt x="971550" y="831850"/>
                  </a:cubicBezTo>
                  <a:cubicBezTo>
                    <a:pt x="975783" y="825500"/>
                    <a:pt x="980837" y="819626"/>
                    <a:pt x="984250" y="812800"/>
                  </a:cubicBezTo>
                  <a:cubicBezTo>
                    <a:pt x="998632" y="784036"/>
                    <a:pt x="990600" y="745867"/>
                    <a:pt x="990600" y="717550"/>
                  </a:cubicBezTo>
                </a:path>
              </a:pathLst>
            </a:cu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latin typeface="+mj-ea"/>
                <a:ea typeface="+mj-ea"/>
              </a:endParaRPr>
            </a:p>
          </p:txBody>
        </p:sp>
        <p:sp>
          <p:nvSpPr>
            <p:cNvPr id="23" name="文本框 88">
              <a:extLst>
                <a:ext uri="{FF2B5EF4-FFF2-40B4-BE49-F238E27FC236}">
                  <a16:creationId xmlns:a16="http://schemas.microsoft.com/office/drawing/2014/main" xmlns="" id="{6436B9F5-1A07-4D71-9ECE-EA48B8C695BE}"/>
                </a:ext>
              </a:extLst>
            </p:cNvPr>
            <p:cNvSpPr txBox="1"/>
            <p:nvPr/>
          </p:nvSpPr>
          <p:spPr>
            <a:xfrm>
              <a:off x="36002" y="297154"/>
              <a:ext cx="241300" cy="679450"/>
            </a:xfrm>
            <a:prstGeom prst="rect">
              <a:avLst/>
            </a:prstGeom>
            <a:noFill/>
            <a:ln w="6350">
              <a:noFill/>
            </a:ln>
          </p:spPr>
          <p:txBody>
            <a:bodyPr rot="0" spcFirstLastPara="0" vert="eaVert" wrap="square" lIns="0" tIns="0" rIns="0" bIns="0" numCol="1" spcCol="0" rtlCol="0" fromWordArt="0" anchor="t" anchorCtr="0" forceAA="0" compatLnSpc="1">
              <a:prstTxWarp prst="textNoShape">
                <a:avLst/>
              </a:prstTxWarp>
              <a:noAutofit/>
            </a:bodyPr>
            <a:lstStyle/>
            <a:p>
              <a:pPr algn="just">
                <a:spcAft>
                  <a:spcPts val="0"/>
                </a:spcAft>
              </a:pPr>
              <a:r>
                <a:rPr lang="zh-CN" sz="2400" b="1" kern="100">
                  <a:effectLst/>
                  <a:latin typeface="+mj-ea"/>
                  <a:ea typeface="+mj-ea"/>
                  <a:cs typeface="宋体" panose="02010600030101010101" pitchFamily="2" charset="-122"/>
                </a:rPr>
                <a:t>需求</a:t>
              </a:r>
            </a:p>
          </p:txBody>
        </p:sp>
      </p:grpSp>
    </p:spTree>
    <p:extLst>
      <p:ext uri="{BB962C8B-B14F-4D97-AF65-F5344CB8AC3E}">
        <p14:creationId xmlns:p14="http://schemas.microsoft.com/office/powerpoint/2010/main" val="3366068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MH_PageTitle"/>
          <p:cNvSpPr>
            <a:spLocks noGrp="1"/>
          </p:cNvSpPr>
          <p:nvPr>
            <p:ph type="title"/>
            <p:custDataLst>
              <p:tags r:id="rId2"/>
            </p:custDataLst>
          </p:nvPr>
        </p:nvSpPr>
        <p:spPr/>
        <p:txBody>
          <a:bodyPr/>
          <a:lstStyle/>
          <a:p>
            <a:r>
              <a:rPr lang="en-US" altLang="zh-CN" dirty="0"/>
              <a:t>4.2.2</a:t>
            </a:r>
            <a:r>
              <a:rPr lang="zh-CN" altLang="en-US" dirty="0"/>
              <a:t>牛鞭效应的危害</a:t>
            </a:r>
          </a:p>
        </p:txBody>
      </p:sp>
      <p:sp>
        <p:nvSpPr>
          <p:cNvPr id="141" name="MH_Other_1"/>
          <p:cNvSpPr/>
          <p:nvPr>
            <p:custDataLst>
              <p:tags r:id="rId3"/>
            </p:custDataLst>
          </p:nvPr>
        </p:nvSpPr>
        <p:spPr>
          <a:xfrm rot="1325749">
            <a:off x="671303" y="4088458"/>
            <a:ext cx="1860550" cy="407987"/>
          </a:xfrm>
          <a:custGeom>
            <a:avLst/>
            <a:gdLst>
              <a:gd name="connsiteX0" fmla="*/ 0 w 2480581"/>
              <a:gd name="connsiteY0" fmla="*/ 0 h 544083"/>
              <a:gd name="connsiteX1" fmla="*/ 2273453 w 2480581"/>
              <a:gd name="connsiteY1" fmla="*/ 0 h 544083"/>
              <a:gd name="connsiteX2" fmla="*/ 2480581 w 2480581"/>
              <a:gd name="connsiteY2" fmla="*/ 510203 h 544083"/>
              <a:gd name="connsiteX3" fmla="*/ 2480581 w 2480581"/>
              <a:gd name="connsiteY3" fmla="*/ 544083 h 544083"/>
              <a:gd name="connsiteX4" fmla="*/ 220883 w 2480581"/>
              <a:gd name="connsiteY4" fmla="*/ 544083 h 54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0581" h="544083">
                <a:moveTo>
                  <a:pt x="0" y="0"/>
                </a:moveTo>
                <a:lnTo>
                  <a:pt x="2273453" y="0"/>
                </a:lnTo>
                <a:lnTo>
                  <a:pt x="2480581" y="510203"/>
                </a:lnTo>
                <a:lnTo>
                  <a:pt x="2480581" y="544083"/>
                </a:lnTo>
                <a:lnTo>
                  <a:pt x="220883" y="544083"/>
                </a:lnTo>
                <a:close/>
              </a:path>
            </a:pathLst>
          </a:custGeom>
          <a:solidFill>
            <a:schemeClr val="accent4"/>
          </a:solidFill>
          <a:ln>
            <a:noFill/>
          </a:ln>
          <a:effectLst>
            <a:outerShdw blurRad="215900" dist="101600" dir="18900000" algn="bl" rotWithShape="0">
              <a:prstClr val="black">
                <a:alpha val="40000"/>
              </a:prstClr>
            </a:outerShdw>
          </a:effec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ndParaRPr>
          </a:p>
        </p:txBody>
      </p:sp>
      <p:sp>
        <p:nvSpPr>
          <p:cNvPr id="142" name="MH_Other_2"/>
          <p:cNvSpPr/>
          <p:nvPr>
            <p:custDataLst>
              <p:tags r:id="rId4"/>
            </p:custDataLst>
          </p:nvPr>
        </p:nvSpPr>
        <p:spPr>
          <a:xfrm rot="1325749">
            <a:off x="671303" y="3502670"/>
            <a:ext cx="1860550" cy="407988"/>
          </a:xfrm>
          <a:custGeom>
            <a:avLst/>
            <a:gdLst>
              <a:gd name="connsiteX0" fmla="*/ 0 w 2480580"/>
              <a:gd name="connsiteY0" fmla="*/ 0 h 544083"/>
              <a:gd name="connsiteX1" fmla="*/ 2273452 w 2480580"/>
              <a:gd name="connsiteY1" fmla="*/ 0 h 544083"/>
              <a:gd name="connsiteX2" fmla="*/ 2480580 w 2480580"/>
              <a:gd name="connsiteY2" fmla="*/ 510203 h 544083"/>
              <a:gd name="connsiteX3" fmla="*/ 2480580 w 2480580"/>
              <a:gd name="connsiteY3" fmla="*/ 544083 h 544083"/>
              <a:gd name="connsiteX4" fmla="*/ 220882 w 2480580"/>
              <a:gd name="connsiteY4" fmla="*/ 544083 h 54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0580" h="544083">
                <a:moveTo>
                  <a:pt x="0" y="0"/>
                </a:moveTo>
                <a:lnTo>
                  <a:pt x="2273452" y="0"/>
                </a:lnTo>
                <a:lnTo>
                  <a:pt x="2480580" y="510203"/>
                </a:lnTo>
                <a:lnTo>
                  <a:pt x="2480580" y="544083"/>
                </a:lnTo>
                <a:lnTo>
                  <a:pt x="220882" y="544083"/>
                </a:lnTo>
                <a:close/>
              </a:path>
            </a:pathLst>
          </a:custGeom>
          <a:solidFill>
            <a:schemeClr val="accent3"/>
          </a:solidFill>
          <a:ln>
            <a:noFill/>
          </a:ln>
          <a:effectLst>
            <a:outerShdw blurRad="215900" dist="101600" dir="18900000" algn="bl" rotWithShape="0">
              <a:prstClr val="black">
                <a:alpha val="40000"/>
              </a:prstClr>
            </a:outerShdw>
          </a:effec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ndParaRPr>
          </a:p>
        </p:txBody>
      </p:sp>
      <p:sp>
        <p:nvSpPr>
          <p:cNvPr id="143" name="MH_Other_3"/>
          <p:cNvSpPr/>
          <p:nvPr>
            <p:custDataLst>
              <p:tags r:id="rId5"/>
            </p:custDataLst>
          </p:nvPr>
        </p:nvSpPr>
        <p:spPr>
          <a:xfrm rot="1325749">
            <a:off x="671303" y="2918470"/>
            <a:ext cx="1860550" cy="407988"/>
          </a:xfrm>
          <a:custGeom>
            <a:avLst/>
            <a:gdLst>
              <a:gd name="connsiteX0" fmla="*/ 0 w 2480579"/>
              <a:gd name="connsiteY0" fmla="*/ 0 h 544083"/>
              <a:gd name="connsiteX1" fmla="*/ 2273452 w 2480579"/>
              <a:gd name="connsiteY1" fmla="*/ 0 h 544083"/>
              <a:gd name="connsiteX2" fmla="*/ 2480579 w 2480579"/>
              <a:gd name="connsiteY2" fmla="*/ 510200 h 544083"/>
              <a:gd name="connsiteX3" fmla="*/ 2480579 w 2480579"/>
              <a:gd name="connsiteY3" fmla="*/ 544083 h 544083"/>
              <a:gd name="connsiteX4" fmla="*/ 220882 w 2480579"/>
              <a:gd name="connsiteY4" fmla="*/ 544083 h 54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0579" h="544083">
                <a:moveTo>
                  <a:pt x="0" y="0"/>
                </a:moveTo>
                <a:lnTo>
                  <a:pt x="2273452" y="0"/>
                </a:lnTo>
                <a:lnTo>
                  <a:pt x="2480579" y="510200"/>
                </a:lnTo>
                <a:lnTo>
                  <a:pt x="2480579" y="544083"/>
                </a:lnTo>
                <a:lnTo>
                  <a:pt x="220882" y="544083"/>
                </a:lnTo>
                <a:close/>
              </a:path>
            </a:pathLst>
          </a:custGeom>
          <a:solidFill>
            <a:schemeClr val="accent2"/>
          </a:solidFill>
          <a:ln>
            <a:noFill/>
          </a:ln>
          <a:effectLst>
            <a:outerShdw blurRad="215900" dist="101600" dir="18900000" algn="bl" rotWithShape="0">
              <a:prstClr val="black">
                <a:alpha val="40000"/>
              </a:prstClr>
            </a:outerShdw>
          </a:effec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ndParaRPr>
          </a:p>
        </p:txBody>
      </p:sp>
      <p:sp>
        <p:nvSpPr>
          <p:cNvPr id="144" name="MH_Other_4"/>
          <p:cNvSpPr/>
          <p:nvPr>
            <p:custDataLst>
              <p:tags r:id="rId6"/>
            </p:custDataLst>
          </p:nvPr>
        </p:nvSpPr>
        <p:spPr>
          <a:xfrm rot="1325749">
            <a:off x="671303" y="2334270"/>
            <a:ext cx="1860550" cy="407988"/>
          </a:xfrm>
          <a:custGeom>
            <a:avLst/>
            <a:gdLst>
              <a:gd name="connsiteX0" fmla="*/ 0 w 2480579"/>
              <a:gd name="connsiteY0" fmla="*/ 0 h 544083"/>
              <a:gd name="connsiteX1" fmla="*/ 2273452 w 2480579"/>
              <a:gd name="connsiteY1" fmla="*/ 0 h 544083"/>
              <a:gd name="connsiteX2" fmla="*/ 2480579 w 2480579"/>
              <a:gd name="connsiteY2" fmla="*/ 510200 h 544083"/>
              <a:gd name="connsiteX3" fmla="*/ 2480579 w 2480579"/>
              <a:gd name="connsiteY3" fmla="*/ 544083 h 544083"/>
              <a:gd name="connsiteX4" fmla="*/ 220882 w 2480579"/>
              <a:gd name="connsiteY4" fmla="*/ 544083 h 54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0579" h="544083">
                <a:moveTo>
                  <a:pt x="0" y="0"/>
                </a:moveTo>
                <a:lnTo>
                  <a:pt x="2273452" y="0"/>
                </a:lnTo>
                <a:lnTo>
                  <a:pt x="2480579" y="510200"/>
                </a:lnTo>
                <a:lnTo>
                  <a:pt x="2480579" y="544083"/>
                </a:lnTo>
                <a:lnTo>
                  <a:pt x="220882" y="544083"/>
                </a:lnTo>
                <a:close/>
              </a:path>
            </a:pathLst>
          </a:custGeom>
          <a:solidFill>
            <a:schemeClr val="accent1"/>
          </a:solidFill>
          <a:ln>
            <a:noFill/>
          </a:ln>
          <a:effectLst>
            <a:outerShdw blurRad="215900" dist="101600" dir="18900000" algn="bl" rotWithShape="0">
              <a:prstClr val="black">
                <a:alpha val="40000"/>
              </a:prstClr>
            </a:outerShdw>
          </a:effec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ndParaRPr>
          </a:p>
        </p:txBody>
      </p:sp>
      <p:sp>
        <p:nvSpPr>
          <p:cNvPr id="148" name="MH_Other_5"/>
          <p:cNvSpPr>
            <a:spLocks noChangeAspect="1"/>
          </p:cNvSpPr>
          <p:nvPr>
            <p:custDataLst>
              <p:tags r:id="rId7"/>
            </p:custDataLst>
          </p:nvPr>
        </p:nvSpPr>
        <p:spPr>
          <a:xfrm rot="5400000">
            <a:off x="2371516" y="2740670"/>
            <a:ext cx="266700" cy="215900"/>
          </a:xfrm>
          <a:prstGeom prst="triangle">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27656" name="MH_Other_6"/>
          <p:cNvSpPr txBox="1">
            <a:spLocks noChangeArrowheads="1"/>
          </p:cNvSpPr>
          <p:nvPr>
            <p:custDataLst>
              <p:tags r:id="rId8"/>
            </p:custDataLst>
          </p:nvPr>
        </p:nvSpPr>
        <p:spPr bwMode="auto">
          <a:xfrm>
            <a:off x="2744578" y="2493020"/>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latin typeface="+mn-lt"/>
                <a:ea typeface="+mn-ea"/>
              </a:rPr>
              <a:t>01</a:t>
            </a:r>
            <a:endParaRPr lang="zh-CN" altLang="en-US" sz="3600">
              <a:latin typeface="+mn-lt"/>
              <a:ea typeface="+mn-ea"/>
            </a:endParaRPr>
          </a:p>
        </p:txBody>
      </p:sp>
      <p:cxnSp>
        <p:nvCxnSpPr>
          <p:cNvPr id="27657" name="MH_Other_7"/>
          <p:cNvCxnSpPr>
            <a:cxnSpLocks noChangeShapeType="1"/>
          </p:cNvCxnSpPr>
          <p:nvPr>
            <p:custDataLst>
              <p:tags r:id="rId9"/>
            </p:custDataLst>
          </p:nvPr>
        </p:nvCxnSpPr>
        <p:spPr bwMode="auto">
          <a:xfrm>
            <a:off x="3385928" y="2561283"/>
            <a:ext cx="0" cy="485775"/>
          </a:xfrm>
          <a:prstGeom prst="line">
            <a:avLst/>
          </a:prstGeom>
          <a:noFill/>
          <a:ln w="6350" algn="ctr">
            <a:solidFill>
              <a:srgbClr val="B2B2B2"/>
            </a:solidFill>
            <a:prstDash val="dash"/>
            <a:miter lim="800000"/>
            <a:headEnd/>
            <a:tailEnd/>
          </a:ln>
          <a:extLst>
            <a:ext uri="{909E8E84-426E-40DD-AFC4-6F175D3DCCD1}">
              <a14:hiddenFill xmlns:a14="http://schemas.microsoft.com/office/drawing/2010/main">
                <a:noFill/>
              </a14:hiddenFill>
            </a:ext>
          </a:extLst>
        </p:spPr>
      </p:cxnSp>
      <p:sp>
        <p:nvSpPr>
          <p:cNvPr id="27658" name="MH_Other_8"/>
          <p:cNvSpPr txBox="1">
            <a:spLocks noChangeArrowheads="1"/>
          </p:cNvSpPr>
          <p:nvPr>
            <p:custDataLst>
              <p:tags r:id="rId10"/>
            </p:custDataLst>
          </p:nvPr>
        </p:nvSpPr>
        <p:spPr bwMode="auto">
          <a:xfrm>
            <a:off x="2744578" y="3129608"/>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latin typeface="+mn-lt"/>
                <a:ea typeface="+mn-ea"/>
              </a:rPr>
              <a:t>02</a:t>
            </a:r>
            <a:endParaRPr lang="zh-CN" altLang="en-US" sz="3600">
              <a:latin typeface="+mn-lt"/>
              <a:ea typeface="+mn-ea"/>
            </a:endParaRPr>
          </a:p>
        </p:txBody>
      </p:sp>
      <p:cxnSp>
        <p:nvCxnSpPr>
          <p:cNvPr id="27659" name="MH_Other_9"/>
          <p:cNvCxnSpPr>
            <a:cxnSpLocks noChangeShapeType="1"/>
          </p:cNvCxnSpPr>
          <p:nvPr>
            <p:custDataLst>
              <p:tags r:id="rId11"/>
            </p:custDataLst>
          </p:nvPr>
        </p:nvCxnSpPr>
        <p:spPr bwMode="auto">
          <a:xfrm>
            <a:off x="3385928" y="3197870"/>
            <a:ext cx="0" cy="487363"/>
          </a:xfrm>
          <a:prstGeom prst="line">
            <a:avLst/>
          </a:prstGeom>
          <a:noFill/>
          <a:ln w="6350" algn="ctr">
            <a:solidFill>
              <a:srgbClr val="B2B2B2"/>
            </a:solidFill>
            <a:prstDash val="dash"/>
            <a:miter lim="800000"/>
            <a:headEnd/>
            <a:tailEnd/>
          </a:ln>
          <a:extLst>
            <a:ext uri="{909E8E84-426E-40DD-AFC4-6F175D3DCCD1}">
              <a14:hiddenFill xmlns:a14="http://schemas.microsoft.com/office/drawing/2010/main">
                <a:noFill/>
              </a14:hiddenFill>
            </a:ext>
          </a:extLst>
        </p:spPr>
      </p:cxnSp>
      <p:sp>
        <p:nvSpPr>
          <p:cNvPr id="27660" name="MH_Other_10"/>
          <p:cNvSpPr txBox="1">
            <a:spLocks noChangeArrowheads="1"/>
          </p:cNvSpPr>
          <p:nvPr>
            <p:custDataLst>
              <p:tags r:id="rId12"/>
            </p:custDataLst>
          </p:nvPr>
        </p:nvSpPr>
        <p:spPr bwMode="auto">
          <a:xfrm>
            <a:off x="2744578" y="3745558"/>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latin typeface="+mn-lt"/>
                <a:ea typeface="+mn-ea"/>
              </a:rPr>
              <a:t>03</a:t>
            </a:r>
            <a:endParaRPr lang="zh-CN" altLang="en-US" sz="3600">
              <a:latin typeface="+mn-lt"/>
              <a:ea typeface="+mn-ea"/>
            </a:endParaRPr>
          </a:p>
        </p:txBody>
      </p:sp>
      <p:cxnSp>
        <p:nvCxnSpPr>
          <p:cNvPr id="27661" name="MH_Other_11"/>
          <p:cNvCxnSpPr>
            <a:cxnSpLocks noChangeShapeType="1"/>
          </p:cNvCxnSpPr>
          <p:nvPr>
            <p:custDataLst>
              <p:tags r:id="rId13"/>
            </p:custDataLst>
          </p:nvPr>
        </p:nvCxnSpPr>
        <p:spPr bwMode="auto">
          <a:xfrm>
            <a:off x="3385928" y="3813820"/>
            <a:ext cx="0" cy="487363"/>
          </a:xfrm>
          <a:prstGeom prst="line">
            <a:avLst/>
          </a:prstGeom>
          <a:noFill/>
          <a:ln w="6350" algn="ctr">
            <a:solidFill>
              <a:srgbClr val="B2B2B2"/>
            </a:solidFill>
            <a:prstDash val="dash"/>
            <a:miter lim="800000"/>
            <a:headEnd/>
            <a:tailEnd/>
          </a:ln>
          <a:extLst>
            <a:ext uri="{909E8E84-426E-40DD-AFC4-6F175D3DCCD1}">
              <a14:hiddenFill xmlns:a14="http://schemas.microsoft.com/office/drawing/2010/main">
                <a:noFill/>
              </a14:hiddenFill>
            </a:ext>
          </a:extLst>
        </p:spPr>
      </p:cxnSp>
      <p:sp>
        <p:nvSpPr>
          <p:cNvPr id="27662" name="MH_Other_12"/>
          <p:cNvSpPr txBox="1">
            <a:spLocks noChangeArrowheads="1"/>
          </p:cNvSpPr>
          <p:nvPr>
            <p:custDataLst>
              <p:tags r:id="rId14"/>
            </p:custDataLst>
          </p:nvPr>
        </p:nvSpPr>
        <p:spPr bwMode="auto">
          <a:xfrm>
            <a:off x="2744578" y="4298008"/>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latin typeface="+mn-lt"/>
                <a:ea typeface="+mn-ea"/>
              </a:rPr>
              <a:t>04</a:t>
            </a:r>
            <a:endParaRPr lang="zh-CN" altLang="en-US" sz="3600">
              <a:latin typeface="+mn-lt"/>
              <a:ea typeface="+mn-ea"/>
            </a:endParaRPr>
          </a:p>
        </p:txBody>
      </p:sp>
      <p:cxnSp>
        <p:nvCxnSpPr>
          <p:cNvPr id="27663" name="MH_Other_13"/>
          <p:cNvCxnSpPr>
            <a:cxnSpLocks noChangeShapeType="1"/>
          </p:cNvCxnSpPr>
          <p:nvPr>
            <p:custDataLst>
              <p:tags r:id="rId15"/>
            </p:custDataLst>
          </p:nvPr>
        </p:nvCxnSpPr>
        <p:spPr bwMode="auto">
          <a:xfrm>
            <a:off x="3385928" y="4366270"/>
            <a:ext cx="0" cy="485775"/>
          </a:xfrm>
          <a:prstGeom prst="line">
            <a:avLst/>
          </a:prstGeom>
          <a:noFill/>
          <a:ln w="6350" algn="ctr">
            <a:solidFill>
              <a:srgbClr val="B2B2B2"/>
            </a:solidFill>
            <a:prstDash val="dash"/>
            <a:miter lim="800000"/>
            <a:headEnd/>
            <a:tailEnd/>
          </a:ln>
          <a:extLst>
            <a:ext uri="{909E8E84-426E-40DD-AFC4-6F175D3DCCD1}">
              <a14:hiddenFill xmlns:a14="http://schemas.microsoft.com/office/drawing/2010/main">
                <a:noFill/>
              </a14:hiddenFill>
            </a:ext>
          </a:extLst>
        </p:spPr>
      </p:cxnSp>
      <p:sp>
        <p:nvSpPr>
          <p:cNvPr id="27664" name="MH_SubTitle_4"/>
          <p:cNvSpPr txBox="1">
            <a:spLocks noChangeArrowheads="1"/>
          </p:cNvSpPr>
          <p:nvPr>
            <p:custDataLst>
              <p:tags r:id="rId16"/>
            </p:custDataLst>
          </p:nvPr>
        </p:nvSpPr>
        <p:spPr bwMode="auto">
          <a:xfrm>
            <a:off x="3609766" y="4475808"/>
            <a:ext cx="418899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zh-CN" sz="2400" b="1" dirty="0">
                <a:solidFill>
                  <a:schemeClr val="tx1">
                    <a:lumMod val="50000"/>
                  </a:schemeClr>
                </a:solidFill>
                <a:latin typeface="+mj-ea"/>
                <a:ea typeface="+mj-ea"/>
              </a:rPr>
              <a:t>破坏供应链成员间的关系</a:t>
            </a:r>
            <a:endParaRPr lang="en-US" altLang="zh-CN" sz="2400" b="1" dirty="0">
              <a:solidFill>
                <a:schemeClr val="tx1">
                  <a:lumMod val="50000"/>
                </a:schemeClr>
              </a:solidFill>
              <a:latin typeface="+mj-ea"/>
              <a:ea typeface="+mj-ea"/>
            </a:endParaRPr>
          </a:p>
        </p:txBody>
      </p:sp>
      <p:sp>
        <p:nvSpPr>
          <p:cNvPr id="27665" name="MH_SubTitle_3"/>
          <p:cNvSpPr txBox="1">
            <a:spLocks noChangeArrowheads="1"/>
          </p:cNvSpPr>
          <p:nvPr>
            <p:custDataLst>
              <p:tags r:id="rId17"/>
            </p:custDataLst>
          </p:nvPr>
        </p:nvSpPr>
        <p:spPr bwMode="auto">
          <a:xfrm>
            <a:off x="3609766" y="3886845"/>
            <a:ext cx="418899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zh-CN" sz="2400" b="1" dirty="0">
                <a:solidFill>
                  <a:schemeClr val="tx1">
                    <a:lumMod val="50000"/>
                  </a:schemeClr>
                </a:solidFill>
                <a:latin typeface="+mj-ea"/>
                <a:ea typeface="+mj-ea"/>
              </a:rPr>
              <a:t>降低了服务水平</a:t>
            </a:r>
            <a:endParaRPr lang="en-US" altLang="zh-CN" sz="2400" b="1" dirty="0">
              <a:solidFill>
                <a:schemeClr val="tx1">
                  <a:lumMod val="50000"/>
                </a:schemeClr>
              </a:solidFill>
              <a:latin typeface="+mj-ea"/>
              <a:ea typeface="+mj-ea"/>
            </a:endParaRPr>
          </a:p>
        </p:txBody>
      </p:sp>
      <p:sp>
        <p:nvSpPr>
          <p:cNvPr id="27666" name="MH_SubTitle_2"/>
          <p:cNvSpPr txBox="1">
            <a:spLocks noChangeArrowheads="1"/>
          </p:cNvSpPr>
          <p:nvPr>
            <p:custDataLst>
              <p:tags r:id="rId18"/>
            </p:custDataLst>
          </p:nvPr>
        </p:nvSpPr>
        <p:spPr bwMode="auto">
          <a:xfrm>
            <a:off x="3609766" y="3297883"/>
            <a:ext cx="418899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zh-CN" sz="2400" b="1" dirty="0">
                <a:solidFill>
                  <a:schemeClr val="tx1">
                    <a:lumMod val="50000"/>
                  </a:schemeClr>
                </a:solidFill>
                <a:latin typeface="+mj-ea"/>
                <a:ea typeface="+mj-ea"/>
              </a:rPr>
              <a:t>导致成本明显增加</a:t>
            </a:r>
            <a:endParaRPr lang="en-US" altLang="zh-CN" sz="2400" b="1" dirty="0">
              <a:solidFill>
                <a:schemeClr val="tx1">
                  <a:lumMod val="50000"/>
                </a:schemeClr>
              </a:solidFill>
              <a:latin typeface="+mj-ea"/>
              <a:ea typeface="+mj-ea"/>
            </a:endParaRPr>
          </a:p>
        </p:txBody>
      </p:sp>
      <p:sp>
        <p:nvSpPr>
          <p:cNvPr id="27667" name="MH_SubTitle_1"/>
          <p:cNvSpPr txBox="1">
            <a:spLocks noChangeArrowheads="1"/>
          </p:cNvSpPr>
          <p:nvPr>
            <p:custDataLst>
              <p:tags r:id="rId19"/>
            </p:custDataLst>
          </p:nvPr>
        </p:nvSpPr>
        <p:spPr bwMode="auto">
          <a:xfrm>
            <a:off x="3609766" y="2708920"/>
            <a:ext cx="418899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400" b="1" dirty="0">
                <a:solidFill>
                  <a:schemeClr val="tx1">
                    <a:lumMod val="50000"/>
                  </a:schemeClr>
                </a:solidFill>
                <a:latin typeface="+mj-ea"/>
                <a:ea typeface="+mj-ea"/>
              </a:rPr>
              <a:t>直接后果是库存积压</a:t>
            </a:r>
            <a:endParaRPr lang="en-US" altLang="zh-CN" sz="2400" b="1" dirty="0">
              <a:solidFill>
                <a:schemeClr val="tx1">
                  <a:lumMod val="50000"/>
                </a:schemeClr>
              </a:solidFill>
              <a:latin typeface="+mj-ea"/>
              <a:ea typeface="+mj-ea"/>
            </a:endParaRPr>
          </a:p>
        </p:txBody>
      </p:sp>
      <p:sp>
        <p:nvSpPr>
          <p:cNvPr id="276" name="MH_Other_128"/>
          <p:cNvSpPr>
            <a:spLocks noChangeAspect="1"/>
          </p:cNvSpPr>
          <p:nvPr>
            <p:custDataLst>
              <p:tags r:id="rId20"/>
            </p:custDataLst>
          </p:nvPr>
        </p:nvSpPr>
        <p:spPr>
          <a:xfrm rot="5400000">
            <a:off x="2371516" y="3323283"/>
            <a:ext cx="266700" cy="215900"/>
          </a:xfrm>
          <a:prstGeom prst="triangle">
            <a:avLst/>
          </a:prstGeom>
          <a:solidFill>
            <a:schemeClr val="accent2"/>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277" name="MH_Other_129"/>
          <p:cNvSpPr>
            <a:spLocks noChangeAspect="1"/>
          </p:cNvSpPr>
          <p:nvPr>
            <p:custDataLst>
              <p:tags r:id="rId21"/>
            </p:custDataLst>
          </p:nvPr>
        </p:nvSpPr>
        <p:spPr>
          <a:xfrm rot="5400000">
            <a:off x="2371516" y="3904308"/>
            <a:ext cx="266700" cy="215900"/>
          </a:xfrm>
          <a:prstGeom prst="triangle">
            <a:avLst/>
          </a:prstGeom>
          <a:solidFill>
            <a:schemeClr val="accent3"/>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278" name="MH_Other_130"/>
          <p:cNvSpPr>
            <a:spLocks noChangeAspect="1"/>
          </p:cNvSpPr>
          <p:nvPr>
            <p:custDataLst>
              <p:tags r:id="rId22"/>
            </p:custDataLst>
          </p:nvPr>
        </p:nvSpPr>
        <p:spPr>
          <a:xfrm rot="5400000">
            <a:off x="2371516" y="4486920"/>
            <a:ext cx="266700" cy="215900"/>
          </a:xfrm>
          <a:prstGeom prst="triangle">
            <a:avLst/>
          </a:prstGeom>
          <a:solidFill>
            <a:schemeClr val="accent4"/>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pic>
        <p:nvPicPr>
          <p:cNvPr id="279" name="MH_Other_131"/>
          <p:cNvPicPr>
            <a:picLocks noChangeAspect="1"/>
          </p:cNvPicPr>
          <p:nvPr>
            <p:custDataLst>
              <p:tags r:id="rId23"/>
            </p:custDataLst>
          </p:nvPr>
        </p:nvPicPr>
        <p:blipFill rotWithShape="1">
          <a:blip r:embed="rId28" cstate="print">
            <a:duotone>
              <a:prstClr val="black"/>
              <a:srgbClr val="D9C3A5">
                <a:tint val="50000"/>
                <a:satMod val="180000"/>
              </a:srgbClr>
            </a:duotone>
            <a:extLst>
              <a:ext uri="{28A0092B-C50C-407E-A947-70E740481C1C}">
                <a14:useLocalDpi xmlns:a14="http://schemas.microsoft.com/office/drawing/2010/main" val="0"/>
              </a:ext>
            </a:extLst>
          </a:blip>
          <a:srcRect l="11450" t="64938" r="17346" b="14547"/>
          <a:stretch/>
        </p:blipFill>
        <p:spPr>
          <a:xfrm flipH="1">
            <a:off x="3478274" y="2896245"/>
            <a:ext cx="3240361" cy="432048"/>
          </a:xfrm>
          <a:prstGeom prst="rect">
            <a:avLst/>
          </a:prstGeom>
        </p:spPr>
      </p:pic>
      <p:pic>
        <p:nvPicPr>
          <p:cNvPr id="280" name="MH_Other_132"/>
          <p:cNvPicPr>
            <a:picLocks noChangeAspect="1"/>
          </p:cNvPicPr>
          <p:nvPr>
            <p:custDataLst>
              <p:tags r:id="rId24"/>
            </p:custDataLst>
          </p:nvPr>
        </p:nvPicPr>
        <p:blipFill rotWithShape="1">
          <a:blip r:embed="rId28" cstate="print">
            <a:duotone>
              <a:prstClr val="black"/>
              <a:srgbClr val="D9C3A5">
                <a:tint val="50000"/>
                <a:satMod val="180000"/>
              </a:srgbClr>
            </a:duotone>
            <a:extLst>
              <a:ext uri="{28A0092B-C50C-407E-A947-70E740481C1C}">
                <a14:useLocalDpi xmlns:a14="http://schemas.microsoft.com/office/drawing/2010/main" val="0"/>
              </a:ext>
            </a:extLst>
          </a:blip>
          <a:srcRect l="11450" t="64938" r="17346" b="14547"/>
          <a:stretch/>
        </p:blipFill>
        <p:spPr>
          <a:xfrm flipH="1">
            <a:off x="3478274" y="3506165"/>
            <a:ext cx="3240361" cy="432048"/>
          </a:xfrm>
          <a:prstGeom prst="rect">
            <a:avLst/>
          </a:prstGeom>
        </p:spPr>
      </p:pic>
      <p:pic>
        <p:nvPicPr>
          <p:cNvPr id="281" name="MH_Other_133"/>
          <p:cNvPicPr>
            <a:picLocks noChangeAspect="1"/>
          </p:cNvPicPr>
          <p:nvPr>
            <p:custDataLst>
              <p:tags r:id="rId25"/>
            </p:custDataLst>
          </p:nvPr>
        </p:nvPicPr>
        <p:blipFill rotWithShape="1">
          <a:blip r:embed="rId28" cstate="print">
            <a:duotone>
              <a:prstClr val="black"/>
              <a:srgbClr val="D9C3A5">
                <a:tint val="50000"/>
                <a:satMod val="180000"/>
              </a:srgbClr>
            </a:duotone>
            <a:extLst>
              <a:ext uri="{28A0092B-C50C-407E-A947-70E740481C1C}">
                <a14:useLocalDpi xmlns:a14="http://schemas.microsoft.com/office/drawing/2010/main" val="0"/>
              </a:ext>
            </a:extLst>
          </a:blip>
          <a:srcRect l="11450" t="64938" r="17346" b="14547"/>
          <a:stretch/>
        </p:blipFill>
        <p:spPr>
          <a:xfrm flipH="1">
            <a:off x="3478274" y="4116085"/>
            <a:ext cx="3240361" cy="432048"/>
          </a:xfrm>
          <a:prstGeom prst="rect">
            <a:avLst/>
          </a:prstGeom>
        </p:spPr>
      </p:pic>
      <p:pic>
        <p:nvPicPr>
          <p:cNvPr id="282" name="MH_Other_134"/>
          <p:cNvPicPr>
            <a:picLocks noChangeAspect="1"/>
          </p:cNvPicPr>
          <p:nvPr>
            <p:custDataLst>
              <p:tags r:id="rId26"/>
            </p:custDataLst>
          </p:nvPr>
        </p:nvPicPr>
        <p:blipFill rotWithShape="1">
          <a:blip r:embed="rId28" cstate="print">
            <a:duotone>
              <a:prstClr val="black"/>
              <a:srgbClr val="D9C3A5">
                <a:tint val="50000"/>
                <a:satMod val="180000"/>
              </a:srgbClr>
            </a:duotone>
            <a:extLst>
              <a:ext uri="{28A0092B-C50C-407E-A947-70E740481C1C}">
                <a14:useLocalDpi xmlns:a14="http://schemas.microsoft.com/office/drawing/2010/main" val="0"/>
              </a:ext>
            </a:extLst>
          </a:blip>
          <a:srcRect l="11450" t="64938" r="17346" b="14547"/>
          <a:stretch/>
        </p:blipFill>
        <p:spPr>
          <a:xfrm flipH="1">
            <a:off x="3478274" y="4726005"/>
            <a:ext cx="3240361" cy="432048"/>
          </a:xfrm>
          <a:prstGeom prst="rect">
            <a:avLst/>
          </a:prstGeom>
        </p:spPr>
      </p:pic>
    </p:spTree>
    <p:custDataLst>
      <p:tags r:id="rId1"/>
    </p:custDataLst>
    <p:extLst>
      <p:ext uri="{BB962C8B-B14F-4D97-AF65-F5344CB8AC3E}">
        <p14:creationId xmlns:p14="http://schemas.microsoft.com/office/powerpoint/2010/main" val="981094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1">
            <a:extLst>
              <a:ext uri="{FF2B5EF4-FFF2-40B4-BE49-F238E27FC236}">
                <a16:creationId xmlns:a16="http://schemas.microsoft.com/office/drawing/2014/main" xmlns="" id="{21269C4F-A282-4881-9CBA-EC369651533A}"/>
              </a:ext>
            </a:extLst>
          </p:cNvPr>
          <p:cNvSpPr>
            <a:spLocks/>
          </p:cNvSpPr>
          <p:nvPr>
            <p:custDataLst>
              <p:tags r:id="rId2"/>
            </p:custDataLst>
          </p:nvPr>
        </p:nvSpPr>
        <p:spPr bwMode="auto">
          <a:xfrm>
            <a:off x="971600" y="1988840"/>
            <a:ext cx="2617227" cy="788708"/>
          </a:xfrm>
          <a:custGeom>
            <a:avLst/>
            <a:gdLst>
              <a:gd name="T0" fmla="*/ 1884 w 1884"/>
              <a:gd name="T1" fmla="*/ 720 h 720"/>
              <a:gd name="T2" fmla="*/ 1506 w 1884"/>
              <a:gd name="T3" fmla="*/ 0 h 720"/>
              <a:gd name="T4" fmla="*/ 0 w 1884"/>
              <a:gd name="T5" fmla="*/ 0 h 720"/>
              <a:gd name="T6" fmla="*/ 0 w 1884"/>
              <a:gd name="T7" fmla="*/ 720 h 720"/>
              <a:gd name="T8" fmla="*/ 1884 w 1884"/>
              <a:gd name="T9" fmla="*/ 720 h 720"/>
            </a:gdLst>
            <a:ahLst/>
            <a:cxnLst>
              <a:cxn ang="0">
                <a:pos x="T0" y="T1"/>
              </a:cxn>
              <a:cxn ang="0">
                <a:pos x="T2" y="T3"/>
              </a:cxn>
              <a:cxn ang="0">
                <a:pos x="T4" y="T5"/>
              </a:cxn>
              <a:cxn ang="0">
                <a:pos x="T6" y="T7"/>
              </a:cxn>
              <a:cxn ang="0">
                <a:pos x="T8" y="T9"/>
              </a:cxn>
            </a:cxnLst>
            <a:rect l="0" t="0" r="r" b="b"/>
            <a:pathLst>
              <a:path w="1884" h="720">
                <a:moveTo>
                  <a:pt x="1884" y="720"/>
                </a:moveTo>
                <a:lnTo>
                  <a:pt x="1506" y="0"/>
                </a:lnTo>
                <a:lnTo>
                  <a:pt x="0" y="0"/>
                </a:lnTo>
                <a:lnTo>
                  <a:pt x="0" y="720"/>
                </a:lnTo>
                <a:lnTo>
                  <a:pt x="1884" y="720"/>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多重需求预测</a:t>
            </a:r>
          </a:p>
        </p:txBody>
      </p:sp>
      <p:sp>
        <p:nvSpPr>
          <p:cNvPr id="5" name="MH_SubTitle_2">
            <a:extLst>
              <a:ext uri="{FF2B5EF4-FFF2-40B4-BE49-F238E27FC236}">
                <a16:creationId xmlns:a16="http://schemas.microsoft.com/office/drawing/2014/main" xmlns="" id="{7B276E84-FBF3-47BE-9CFC-E8840B8F0ED7}"/>
              </a:ext>
            </a:extLst>
          </p:cNvPr>
          <p:cNvSpPr>
            <a:spLocks/>
          </p:cNvSpPr>
          <p:nvPr>
            <p:custDataLst>
              <p:tags r:id="rId3"/>
            </p:custDataLst>
          </p:nvPr>
        </p:nvSpPr>
        <p:spPr bwMode="auto">
          <a:xfrm>
            <a:off x="953610" y="2954548"/>
            <a:ext cx="2959893" cy="794550"/>
          </a:xfrm>
          <a:custGeom>
            <a:avLst/>
            <a:gdLst>
              <a:gd name="T0" fmla="*/ 1938 w 2130"/>
              <a:gd name="T1" fmla="*/ 726 h 726"/>
              <a:gd name="T2" fmla="*/ 2130 w 2130"/>
              <a:gd name="T3" fmla="*/ 366 h 726"/>
              <a:gd name="T4" fmla="*/ 1932 w 2130"/>
              <a:gd name="T5" fmla="*/ 0 h 726"/>
              <a:gd name="T6" fmla="*/ 0 w 2130"/>
              <a:gd name="T7" fmla="*/ 0 h 726"/>
              <a:gd name="T8" fmla="*/ 0 w 2130"/>
              <a:gd name="T9" fmla="*/ 726 h 726"/>
              <a:gd name="T10" fmla="*/ 1938 w 2130"/>
              <a:gd name="T11" fmla="*/ 726 h 726"/>
            </a:gdLst>
            <a:ahLst/>
            <a:cxnLst>
              <a:cxn ang="0">
                <a:pos x="T0" y="T1"/>
              </a:cxn>
              <a:cxn ang="0">
                <a:pos x="T2" y="T3"/>
              </a:cxn>
              <a:cxn ang="0">
                <a:pos x="T4" y="T5"/>
              </a:cxn>
              <a:cxn ang="0">
                <a:pos x="T6" y="T7"/>
              </a:cxn>
              <a:cxn ang="0">
                <a:pos x="T8" y="T9"/>
              </a:cxn>
              <a:cxn ang="0">
                <a:pos x="T10" y="T11"/>
              </a:cxn>
            </a:cxnLst>
            <a:rect l="0" t="0" r="r" b="b"/>
            <a:pathLst>
              <a:path w="2130" h="726">
                <a:moveTo>
                  <a:pt x="1938" y="726"/>
                </a:moveTo>
                <a:lnTo>
                  <a:pt x="2130" y="366"/>
                </a:lnTo>
                <a:lnTo>
                  <a:pt x="1932" y="0"/>
                </a:lnTo>
                <a:lnTo>
                  <a:pt x="0" y="0"/>
                </a:lnTo>
                <a:lnTo>
                  <a:pt x="0" y="726"/>
                </a:lnTo>
                <a:lnTo>
                  <a:pt x="1938" y="726"/>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订货批量决策</a:t>
            </a:r>
          </a:p>
        </p:txBody>
      </p:sp>
      <p:sp>
        <p:nvSpPr>
          <p:cNvPr id="6" name="MH_SubTitle_3">
            <a:extLst>
              <a:ext uri="{FF2B5EF4-FFF2-40B4-BE49-F238E27FC236}">
                <a16:creationId xmlns:a16="http://schemas.microsoft.com/office/drawing/2014/main" xmlns="" id="{F2E3B2AD-3A38-4BFB-BBBD-9ACE0D187AD0}"/>
              </a:ext>
            </a:extLst>
          </p:cNvPr>
          <p:cNvSpPr>
            <a:spLocks/>
          </p:cNvSpPr>
          <p:nvPr>
            <p:custDataLst>
              <p:tags r:id="rId4"/>
            </p:custDataLst>
          </p:nvPr>
        </p:nvSpPr>
        <p:spPr bwMode="auto">
          <a:xfrm>
            <a:off x="971115" y="3926098"/>
            <a:ext cx="2626488" cy="794550"/>
          </a:xfrm>
          <a:custGeom>
            <a:avLst/>
            <a:gdLst>
              <a:gd name="T0" fmla="*/ 1890 w 1890"/>
              <a:gd name="T1" fmla="*/ 0 h 726"/>
              <a:gd name="T2" fmla="*/ 0 w 1890"/>
              <a:gd name="T3" fmla="*/ 0 h 726"/>
              <a:gd name="T4" fmla="*/ 0 w 1890"/>
              <a:gd name="T5" fmla="*/ 726 h 726"/>
              <a:gd name="T6" fmla="*/ 1506 w 1890"/>
              <a:gd name="T7" fmla="*/ 726 h 726"/>
              <a:gd name="T8" fmla="*/ 1890 w 1890"/>
              <a:gd name="T9" fmla="*/ 0 h 726"/>
            </a:gdLst>
            <a:ahLst/>
            <a:cxnLst>
              <a:cxn ang="0">
                <a:pos x="T0" y="T1"/>
              </a:cxn>
              <a:cxn ang="0">
                <a:pos x="T2" y="T3"/>
              </a:cxn>
              <a:cxn ang="0">
                <a:pos x="T4" y="T5"/>
              </a:cxn>
              <a:cxn ang="0">
                <a:pos x="T6" y="T7"/>
              </a:cxn>
              <a:cxn ang="0">
                <a:pos x="T8" y="T9"/>
              </a:cxn>
            </a:cxnLst>
            <a:rect l="0" t="0" r="r" b="b"/>
            <a:pathLst>
              <a:path w="1890" h="726">
                <a:moveTo>
                  <a:pt x="1890" y="0"/>
                </a:moveTo>
                <a:lnTo>
                  <a:pt x="0" y="0"/>
                </a:lnTo>
                <a:lnTo>
                  <a:pt x="0" y="726"/>
                </a:lnTo>
                <a:lnTo>
                  <a:pt x="1506" y="726"/>
                </a:lnTo>
                <a:lnTo>
                  <a:pt x="1890" y="0"/>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订货提前期</a:t>
            </a:r>
          </a:p>
        </p:txBody>
      </p:sp>
      <p:sp>
        <p:nvSpPr>
          <p:cNvPr id="7" name="MH_Title_1">
            <a:extLst>
              <a:ext uri="{FF2B5EF4-FFF2-40B4-BE49-F238E27FC236}">
                <a16:creationId xmlns:a16="http://schemas.microsoft.com/office/drawing/2014/main" xmlns="" id="{ACFA3F8C-213C-4075-B5F7-C6C0205BFE8B}"/>
              </a:ext>
            </a:extLst>
          </p:cNvPr>
          <p:cNvSpPr/>
          <p:nvPr>
            <p:custDataLst>
              <p:tags r:id="rId5"/>
            </p:custDataLst>
          </p:nvPr>
        </p:nvSpPr>
        <p:spPr>
          <a:xfrm>
            <a:off x="3900814" y="2765335"/>
            <a:ext cx="1397195" cy="1193286"/>
          </a:xfrm>
          <a:prstGeom prst="ellipse">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20000"/>
              </a:lnSpc>
              <a:spcBef>
                <a:spcPts val="0"/>
              </a:spcBef>
              <a:spcAft>
                <a:spcPts val="0"/>
              </a:spcAft>
              <a:defRPr/>
            </a:pPr>
            <a:r>
              <a:rPr lang="zh-CN" altLang="en-US" sz="2400" b="1" dirty="0">
                <a:solidFill>
                  <a:srgbClr val="FFFFFF"/>
                </a:solidFill>
              </a:rPr>
              <a:t>成因</a:t>
            </a:r>
          </a:p>
        </p:txBody>
      </p:sp>
      <p:sp>
        <p:nvSpPr>
          <p:cNvPr id="9" name="MH_SubTitle_4">
            <a:extLst>
              <a:ext uri="{FF2B5EF4-FFF2-40B4-BE49-F238E27FC236}">
                <a16:creationId xmlns:a16="http://schemas.microsoft.com/office/drawing/2014/main" xmlns="" id="{E7646B5F-E8BC-4280-8CB2-546CD3E5A88B}"/>
              </a:ext>
            </a:extLst>
          </p:cNvPr>
          <p:cNvSpPr>
            <a:spLocks/>
          </p:cNvSpPr>
          <p:nvPr>
            <p:custDataLst>
              <p:tags r:id="rId6"/>
            </p:custDataLst>
          </p:nvPr>
        </p:nvSpPr>
        <p:spPr bwMode="auto">
          <a:xfrm flipH="1">
            <a:off x="5575748" y="1979287"/>
            <a:ext cx="2954453" cy="796011"/>
          </a:xfrm>
          <a:custGeom>
            <a:avLst/>
            <a:gdLst>
              <a:gd name="T0" fmla="*/ 1884 w 1884"/>
              <a:gd name="T1" fmla="*/ 720 h 720"/>
              <a:gd name="T2" fmla="*/ 1506 w 1884"/>
              <a:gd name="T3" fmla="*/ 0 h 720"/>
              <a:gd name="T4" fmla="*/ 0 w 1884"/>
              <a:gd name="T5" fmla="*/ 0 h 720"/>
              <a:gd name="T6" fmla="*/ 0 w 1884"/>
              <a:gd name="T7" fmla="*/ 720 h 720"/>
              <a:gd name="T8" fmla="*/ 1884 w 1884"/>
              <a:gd name="T9" fmla="*/ 720 h 720"/>
            </a:gdLst>
            <a:ahLst/>
            <a:cxnLst>
              <a:cxn ang="0">
                <a:pos x="T0" y="T1"/>
              </a:cxn>
              <a:cxn ang="0">
                <a:pos x="T2" y="T3"/>
              </a:cxn>
              <a:cxn ang="0">
                <a:pos x="T4" y="T5"/>
              </a:cxn>
              <a:cxn ang="0">
                <a:pos x="T6" y="T7"/>
              </a:cxn>
              <a:cxn ang="0">
                <a:pos x="T8" y="T9"/>
              </a:cxn>
            </a:cxnLst>
            <a:rect l="0" t="0" r="r" b="b"/>
            <a:pathLst>
              <a:path w="1884" h="720">
                <a:moveTo>
                  <a:pt x="1884" y="720"/>
                </a:moveTo>
                <a:lnTo>
                  <a:pt x="1506" y="0"/>
                </a:lnTo>
                <a:lnTo>
                  <a:pt x="0" y="0"/>
                </a:lnTo>
                <a:lnTo>
                  <a:pt x="0" y="720"/>
                </a:lnTo>
                <a:lnTo>
                  <a:pt x="1884" y="720"/>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价格波动和促销</a:t>
            </a:r>
          </a:p>
        </p:txBody>
      </p:sp>
      <p:sp>
        <p:nvSpPr>
          <p:cNvPr id="10" name="MH_SubTitle_5">
            <a:extLst>
              <a:ext uri="{FF2B5EF4-FFF2-40B4-BE49-F238E27FC236}">
                <a16:creationId xmlns:a16="http://schemas.microsoft.com/office/drawing/2014/main" xmlns="" id="{D6902F88-A95F-41FC-B7E7-B5E5BB687DE8}"/>
              </a:ext>
            </a:extLst>
          </p:cNvPr>
          <p:cNvSpPr>
            <a:spLocks/>
          </p:cNvSpPr>
          <p:nvPr>
            <p:custDataLst>
              <p:tags r:id="rId7"/>
            </p:custDataLst>
          </p:nvPr>
        </p:nvSpPr>
        <p:spPr bwMode="auto">
          <a:xfrm flipH="1">
            <a:off x="5289971" y="2943534"/>
            <a:ext cx="3240230" cy="803382"/>
          </a:xfrm>
          <a:custGeom>
            <a:avLst/>
            <a:gdLst>
              <a:gd name="T0" fmla="*/ 1938 w 2130"/>
              <a:gd name="T1" fmla="*/ 726 h 726"/>
              <a:gd name="T2" fmla="*/ 2130 w 2130"/>
              <a:gd name="T3" fmla="*/ 366 h 726"/>
              <a:gd name="T4" fmla="*/ 1932 w 2130"/>
              <a:gd name="T5" fmla="*/ 0 h 726"/>
              <a:gd name="T6" fmla="*/ 0 w 2130"/>
              <a:gd name="T7" fmla="*/ 0 h 726"/>
              <a:gd name="T8" fmla="*/ 0 w 2130"/>
              <a:gd name="T9" fmla="*/ 726 h 726"/>
              <a:gd name="T10" fmla="*/ 1938 w 2130"/>
              <a:gd name="T11" fmla="*/ 726 h 726"/>
            </a:gdLst>
            <a:ahLst/>
            <a:cxnLst>
              <a:cxn ang="0">
                <a:pos x="T0" y="T1"/>
              </a:cxn>
              <a:cxn ang="0">
                <a:pos x="T2" y="T3"/>
              </a:cxn>
              <a:cxn ang="0">
                <a:pos x="T4" y="T5"/>
              </a:cxn>
              <a:cxn ang="0">
                <a:pos x="T6" y="T7"/>
              </a:cxn>
              <a:cxn ang="0">
                <a:pos x="T8" y="T9"/>
              </a:cxn>
              <a:cxn ang="0">
                <a:pos x="T10" y="T11"/>
              </a:cxn>
            </a:cxnLst>
            <a:rect l="0" t="0" r="r" b="b"/>
            <a:pathLst>
              <a:path w="2130" h="726">
                <a:moveTo>
                  <a:pt x="1938" y="726"/>
                </a:moveTo>
                <a:lnTo>
                  <a:pt x="2130" y="366"/>
                </a:lnTo>
                <a:lnTo>
                  <a:pt x="1932" y="0"/>
                </a:lnTo>
                <a:lnTo>
                  <a:pt x="0" y="0"/>
                </a:lnTo>
                <a:lnTo>
                  <a:pt x="0" y="726"/>
                </a:lnTo>
                <a:lnTo>
                  <a:pt x="1938" y="726"/>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短缺博弈</a:t>
            </a:r>
          </a:p>
        </p:txBody>
      </p:sp>
      <p:sp>
        <p:nvSpPr>
          <p:cNvPr id="11" name="MH_SubTitle_6">
            <a:extLst>
              <a:ext uri="{FF2B5EF4-FFF2-40B4-BE49-F238E27FC236}">
                <a16:creationId xmlns:a16="http://schemas.microsoft.com/office/drawing/2014/main" xmlns="" id="{858CD718-1F3E-432C-A8AC-223F453C49DD}"/>
              </a:ext>
            </a:extLst>
          </p:cNvPr>
          <p:cNvSpPr>
            <a:spLocks/>
          </p:cNvSpPr>
          <p:nvPr>
            <p:custDataLst>
              <p:tags r:id="rId8"/>
            </p:custDataLst>
          </p:nvPr>
        </p:nvSpPr>
        <p:spPr bwMode="auto">
          <a:xfrm flipH="1">
            <a:off x="5568024" y="3923022"/>
            <a:ext cx="2964908" cy="803381"/>
          </a:xfrm>
          <a:custGeom>
            <a:avLst/>
            <a:gdLst>
              <a:gd name="T0" fmla="*/ 1890 w 1890"/>
              <a:gd name="T1" fmla="*/ 0 h 726"/>
              <a:gd name="T2" fmla="*/ 0 w 1890"/>
              <a:gd name="T3" fmla="*/ 0 h 726"/>
              <a:gd name="T4" fmla="*/ 0 w 1890"/>
              <a:gd name="T5" fmla="*/ 726 h 726"/>
              <a:gd name="T6" fmla="*/ 1506 w 1890"/>
              <a:gd name="T7" fmla="*/ 726 h 726"/>
              <a:gd name="T8" fmla="*/ 1890 w 1890"/>
              <a:gd name="T9" fmla="*/ 0 h 726"/>
            </a:gdLst>
            <a:ahLst/>
            <a:cxnLst>
              <a:cxn ang="0">
                <a:pos x="T0" y="T1"/>
              </a:cxn>
              <a:cxn ang="0">
                <a:pos x="T2" y="T3"/>
              </a:cxn>
              <a:cxn ang="0">
                <a:pos x="T4" y="T5"/>
              </a:cxn>
              <a:cxn ang="0">
                <a:pos x="T6" y="T7"/>
              </a:cxn>
              <a:cxn ang="0">
                <a:pos x="T8" y="T9"/>
              </a:cxn>
            </a:cxnLst>
            <a:rect l="0" t="0" r="r" b="b"/>
            <a:pathLst>
              <a:path w="1890" h="726">
                <a:moveTo>
                  <a:pt x="1890" y="0"/>
                </a:moveTo>
                <a:lnTo>
                  <a:pt x="0" y="0"/>
                </a:lnTo>
                <a:lnTo>
                  <a:pt x="0" y="726"/>
                </a:lnTo>
                <a:lnTo>
                  <a:pt x="1506" y="726"/>
                </a:lnTo>
                <a:lnTo>
                  <a:pt x="1890" y="0"/>
                </a:lnTo>
                <a:close/>
              </a:path>
            </a:pathLst>
          </a:custGeom>
          <a:solidFill>
            <a:schemeClr val="accent1">
              <a:lumMod val="20000"/>
              <a:lumOff val="8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sz="2400" b="1" dirty="0">
                <a:solidFill>
                  <a:srgbClr val="4D4D4D"/>
                </a:solidFill>
              </a:rPr>
              <a:t>缺乏信息交流与共享</a:t>
            </a:r>
          </a:p>
        </p:txBody>
      </p:sp>
      <p:sp>
        <p:nvSpPr>
          <p:cNvPr id="3081" name="MH_PageTitle">
            <a:extLst>
              <a:ext uri="{FF2B5EF4-FFF2-40B4-BE49-F238E27FC236}">
                <a16:creationId xmlns:a16="http://schemas.microsoft.com/office/drawing/2014/main" xmlns="" id="{BB682F57-CC57-49B2-AC92-F4CE027F0EA7}"/>
              </a:ext>
            </a:extLst>
          </p:cNvPr>
          <p:cNvSpPr>
            <a:spLocks noGrp="1"/>
          </p:cNvSpPr>
          <p:nvPr>
            <p:ph type="title"/>
            <p:custDataLst>
              <p:tags r:id="rId9"/>
            </p:custDataLst>
          </p:nvPr>
        </p:nvSpPr>
        <p:spPr/>
        <p:txBody>
          <a:bodyPr/>
          <a:lstStyle/>
          <a:p>
            <a:r>
              <a:rPr lang="en-US" altLang="zh-CN" dirty="0"/>
              <a:t>4.2.3</a:t>
            </a:r>
            <a:r>
              <a:rPr lang="zh-CN" altLang="zh-CN" dirty="0"/>
              <a:t>牛鞭效应的成因</a:t>
            </a:r>
          </a:p>
        </p:txBody>
      </p:sp>
    </p:spTree>
    <p:custDataLst>
      <p:tags r:id="rId1"/>
    </p:custDataLst>
    <p:extLst>
      <p:ext uri="{BB962C8B-B14F-4D97-AF65-F5344CB8AC3E}">
        <p14:creationId xmlns:p14="http://schemas.microsoft.com/office/powerpoint/2010/main" val="1840583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0819" name="MH_SubTitle_1"/>
          <p:cNvSpPr>
            <a:spLocks/>
          </p:cNvSpPr>
          <p:nvPr>
            <p:custDataLst>
              <p:tags r:id="rId2"/>
            </p:custDataLst>
          </p:nvPr>
        </p:nvSpPr>
        <p:spPr bwMode="auto">
          <a:xfrm flipH="1">
            <a:off x="1146175" y="2141538"/>
            <a:ext cx="3203575" cy="963612"/>
          </a:xfrm>
          <a:custGeom>
            <a:avLst/>
            <a:gdLst>
              <a:gd name="T0" fmla="*/ 0 w 3883669"/>
              <a:gd name="T1" fmla="*/ 0 h 1092200"/>
              <a:gd name="T2" fmla="*/ 2642588 w 3883669"/>
              <a:gd name="T3" fmla="*/ 0 h 1092200"/>
              <a:gd name="T4" fmla="*/ 2642588 w 3883669"/>
              <a:gd name="T5" fmla="*/ 850333 h 1092200"/>
              <a:gd name="T6" fmla="*/ 0 w 3883669"/>
              <a:gd name="T7" fmla="*/ 850333 h 1092200"/>
              <a:gd name="T8" fmla="*/ 439688 w 3883669"/>
              <a:gd name="T9" fmla="*/ 425167 h 1092200"/>
              <a:gd name="T10" fmla="*/ 0 60000 65536"/>
              <a:gd name="T11" fmla="*/ 0 60000 65536"/>
              <a:gd name="T12" fmla="*/ 0 60000 65536"/>
              <a:gd name="T13" fmla="*/ 0 60000 65536"/>
              <a:gd name="T14" fmla="*/ 0 60000 65536"/>
              <a:gd name="T15" fmla="*/ 0 w 3883669"/>
              <a:gd name="T16" fmla="*/ 0 h 1092200"/>
              <a:gd name="T17" fmla="*/ 3883669 w 3883669"/>
              <a:gd name="T18" fmla="*/ 1092200 h 1092200"/>
            </a:gdLst>
            <a:ahLst/>
            <a:cxnLst>
              <a:cxn ang="T10">
                <a:pos x="T0" y="T1"/>
              </a:cxn>
              <a:cxn ang="T11">
                <a:pos x="T2" y="T3"/>
              </a:cxn>
              <a:cxn ang="T12">
                <a:pos x="T4" y="T5"/>
              </a:cxn>
              <a:cxn ang="T13">
                <a:pos x="T6" y="T7"/>
              </a:cxn>
              <a:cxn ang="T14">
                <a:pos x="T8" y="T9"/>
              </a:cxn>
            </a:cxnLst>
            <a:rect l="T15" t="T16" r="T17" b="T18"/>
            <a:pathLst>
              <a:path w="3883669" h="1092200">
                <a:moveTo>
                  <a:pt x="0" y="0"/>
                </a:moveTo>
                <a:lnTo>
                  <a:pt x="3883669" y="0"/>
                </a:lnTo>
                <a:lnTo>
                  <a:pt x="3883669" y="1092200"/>
                </a:lnTo>
                <a:lnTo>
                  <a:pt x="0" y="1092200"/>
                </a:lnTo>
                <a:lnTo>
                  <a:pt x="646185" y="5461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2000" dirty="0">
                <a:solidFill>
                  <a:srgbClr val="FFFFFF"/>
                </a:solidFill>
                <a:latin typeface="黑体" panose="02010609060101010101" pitchFamily="49" charset="-122"/>
                <a:ea typeface="黑体" panose="02010609060101010101" pitchFamily="49" charset="-122"/>
              </a:rPr>
              <a:t>实现最终用户需求信息</a:t>
            </a:r>
            <a:endParaRPr lang="en-US" altLang="zh-CN" sz="2000" dirty="0">
              <a:solidFill>
                <a:srgbClr val="FFFFFF"/>
              </a:solidFill>
              <a:latin typeface="黑体" panose="02010609060101010101" pitchFamily="49" charset="-122"/>
              <a:ea typeface="黑体" panose="02010609060101010101" pitchFamily="49" charset="-122"/>
            </a:endParaRPr>
          </a:p>
          <a:p>
            <a:pPr algn="ctr">
              <a:lnSpc>
                <a:spcPct val="130000"/>
              </a:lnSpc>
            </a:pPr>
            <a:r>
              <a:rPr lang="zh-CN" altLang="en-US" sz="2000" dirty="0">
                <a:solidFill>
                  <a:srgbClr val="FFFFFF"/>
                </a:solidFill>
                <a:latin typeface="黑体" panose="02010609060101010101" pitchFamily="49" charset="-122"/>
                <a:ea typeface="黑体" panose="02010609060101010101" pitchFamily="49" charset="-122"/>
              </a:rPr>
              <a:t>共享，加强信息共享</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5" name="MH_Other_1"/>
          <p:cNvSpPr/>
          <p:nvPr>
            <p:custDataLst>
              <p:tags r:id="rId3"/>
            </p:custDataLst>
          </p:nvPr>
        </p:nvSpPr>
        <p:spPr>
          <a:xfrm flipH="1">
            <a:off x="3779838" y="2006600"/>
            <a:ext cx="730250" cy="1233488"/>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dir="10800000" algn="r" rotWithShape="0">
              <a:prstClr val="black">
                <a:alpha val="40000"/>
              </a:prstClr>
            </a:outerShdw>
          </a:effectLst>
        </p:spPr>
        <p:txBody>
          <a:bodyPr lIns="288000" rIns="90000" anchor="ctr">
            <a:normAutofit/>
          </a:bodyPr>
          <a:lstStyle/>
          <a:p>
            <a:pPr algn="ctr" eaLnBrk="1" fontAlgn="auto" hangingPunct="1">
              <a:spcBef>
                <a:spcPts val="0"/>
              </a:spcBef>
              <a:spcAft>
                <a:spcPts val="0"/>
              </a:spcAft>
              <a:defRPr/>
            </a:pPr>
            <a:r>
              <a:rPr lang="en-US" altLang="zh-CN" sz="3600" b="1" dirty="0">
                <a:solidFill>
                  <a:schemeClr val="accent1">
                    <a:lumMod val="75000"/>
                  </a:schemeClr>
                </a:solidFill>
                <a:latin typeface="+mn-lt"/>
              </a:rPr>
              <a:t>A</a:t>
            </a:r>
            <a:endParaRPr lang="zh-CN" altLang="en-US" sz="3600" b="1" dirty="0" err="1">
              <a:solidFill>
                <a:schemeClr val="accent1">
                  <a:lumMod val="75000"/>
                </a:schemeClr>
              </a:solidFill>
              <a:latin typeface="+mn-lt"/>
            </a:endParaRPr>
          </a:p>
        </p:txBody>
      </p:sp>
      <p:sp>
        <p:nvSpPr>
          <p:cNvPr id="6" name="MH_SubTitle_2"/>
          <p:cNvSpPr/>
          <p:nvPr>
            <p:custDataLst>
              <p:tags r:id="rId4"/>
            </p:custDataLst>
          </p:nvPr>
        </p:nvSpPr>
        <p:spPr>
          <a:xfrm>
            <a:off x="4808538" y="2141538"/>
            <a:ext cx="3203575" cy="963612"/>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4"/>
          </a:solidFill>
          <a:ln>
            <a:noFill/>
          </a:ln>
        </p:spPr>
        <p:txBody>
          <a:bodyPr lIns="144000" tIns="0" rIns="0" bIns="0" anchor="ctr">
            <a:normAutofit/>
          </a:bodyPr>
          <a:lstStyle/>
          <a:p>
            <a:pPr algn="r">
              <a:lnSpc>
                <a:spcPct val="130000"/>
              </a:lnSpc>
              <a:defRPr/>
            </a:pPr>
            <a:r>
              <a:rPr lang="zh-CN" altLang="en-US" sz="2000" dirty="0">
                <a:solidFill>
                  <a:srgbClr val="FFFFFF"/>
                </a:solidFill>
                <a:latin typeface="黑体" panose="02010609060101010101" pitchFamily="49" charset="-122"/>
                <a:ea typeface="黑体" panose="02010609060101010101" pitchFamily="49" charset="-122"/>
              </a:rPr>
              <a:t>各种举措打破批量订购</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7" name="MH_Other_2"/>
          <p:cNvSpPr/>
          <p:nvPr>
            <p:custDataLst>
              <p:tags r:id="rId5"/>
            </p:custDataLst>
          </p:nvPr>
        </p:nvSpPr>
        <p:spPr>
          <a:xfrm>
            <a:off x="4649788" y="2006600"/>
            <a:ext cx="728662" cy="1233488"/>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algn="l" rotWithShape="0">
              <a:prstClr val="black">
                <a:alpha val="40000"/>
              </a:prstClr>
            </a:outerShdw>
          </a:effectLst>
        </p:spPr>
        <p:txBody>
          <a:bodyPr rIns="288000" anchor="ctr">
            <a:normAutofit/>
          </a:bodyPr>
          <a:lstStyle/>
          <a:p>
            <a:pPr algn="ctr" eaLnBrk="1" fontAlgn="auto" hangingPunct="1">
              <a:spcBef>
                <a:spcPts val="0"/>
              </a:spcBef>
              <a:spcAft>
                <a:spcPts val="0"/>
              </a:spcAft>
              <a:defRPr/>
            </a:pPr>
            <a:r>
              <a:rPr lang="en-US" altLang="zh-CN" sz="3600" b="1" dirty="0">
                <a:solidFill>
                  <a:schemeClr val="accent4">
                    <a:lumMod val="75000"/>
                  </a:schemeClr>
                </a:solidFill>
                <a:latin typeface="+mn-lt"/>
              </a:rPr>
              <a:t>B</a:t>
            </a:r>
            <a:endParaRPr lang="zh-CN" altLang="en-US" sz="3600" b="1" dirty="0" err="1">
              <a:solidFill>
                <a:schemeClr val="accent4">
                  <a:lumMod val="75000"/>
                </a:schemeClr>
              </a:solidFill>
              <a:latin typeface="+mn-lt"/>
            </a:endParaRPr>
          </a:p>
        </p:txBody>
      </p:sp>
      <p:sp>
        <p:nvSpPr>
          <p:cNvPr id="290823" name="MH_SubTitle_3"/>
          <p:cNvSpPr>
            <a:spLocks/>
          </p:cNvSpPr>
          <p:nvPr>
            <p:custDataLst>
              <p:tags r:id="rId6"/>
            </p:custDataLst>
          </p:nvPr>
        </p:nvSpPr>
        <p:spPr bwMode="auto">
          <a:xfrm flipH="1">
            <a:off x="1146175" y="3484563"/>
            <a:ext cx="3203575" cy="963612"/>
          </a:xfrm>
          <a:custGeom>
            <a:avLst/>
            <a:gdLst>
              <a:gd name="T0" fmla="*/ 0 w 3883669"/>
              <a:gd name="T1" fmla="*/ 0 h 1092200"/>
              <a:gd name="T2" fmla="*/ 2642588 w 3883669"/>
              <a:gd name="T3" fmla="*/ 0 h 1092200"/>
              <a:gd name="T4" fmla="*/ 2642588 w 3883669"/>
              <a:gd name="T5" fmla="*/ 850333 h 1092200"/>
              <a:gd name="T6" fmla="*/ 0 w 3883669"/>
              <a:gd name="T7" fmla="*/ 850333 h 1092200"/>
              <a:gd name="T8" fmla="*/ 439688 w 3883669"/>
              <a:gd name="T9" fmla="*/ 425167 h 1092200"/>
              <a:gd name="T10" fmla="*/ 0 60000 65536"/>
              <a:gd name="T11" fmla="*/ 0 60000 65536"/>
              <a:gd name="T12" fmla="*/ 0 60000 65536"/>
              <a:gd name="T13" fmla="*/ 0 60000 65536"/>
              <a:gd name="T14" fmla="*/ 0 60000 65536"/>
              <a:gd name="T15" fmla="*/ 0 w 3883669"/>
              <a:gd name="T16" fmla="*/ 0 h 1092200"/>
              <a:gd name="T17" fmla="*/ 3883669 w 3883669"/>
              <a:gd name="T18" fmla="*/ 1092200 h 1092200"/>
            </a:gdLst>
            <a:ahLst/>
            <a:cxnLst>
              <a:cxn ang="T10">
                <a:pos x="T0" y="T1"/>
              </a:cxn>
              <a:cxn ang="T11">
                <a:pos x="T2" y="T3"/>
              </a:cxn>
              <a:cxn ang="T12">
                <a:pos x="T4" y="T5"/>
              </a:cxn>
              <a:cxn ang="T13">
                <a:pos x="T6" y="T7"/>
              </a:cxn>
              <a:cxn ang="T14">
                <a:pos x="T8" y="T9"/>
              </a:cxn>
            </a:cxnLst>
            <a:rect l="T15" t="T16" r="T17" b="T18"/>
            <a:pathLst>
              <a:path w="3883669" h="1092200">
                <a:moveTo>
                  <a:pt x="0" y="0"/>
                </a:moveTo>
                <a:lnTo>
                  <a:pt x="3883669" y="0"/>
                </a:lnTo>
                <a:lnTo>
                  <a:pt x="3883669" y="1092200"/>
                </a:lnTo>
                <a:lnTo>
                  <a:pt x="0" y="1092200"/>
                </a:lnTo>
                <a:lnTo>
                  <a:pt x="646185" y="54610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2000" dirty="0">
                <a:solidFill>
                  <a:srgbClr val="FFFFFF"/>
                </a:solidFill>
                <a:latin typeface="黑体" panose="02010609060101010101" pitchFamily="49" charset="-122"/>
                <a:ea typeface="黑体" panose="02010609060101010101" pitchFamily="49" charset="-122"/>
              </a:rPr>
              <a:t>采用信息技术缩短</a:t>
            </a:r>
            <a:endParaRPr lang="en-US" altLang="zh-CN" sz="2000" dirty="0">
              <a:solidFill>
                <a:srgbClr val="FFFFFF"/>
              </a:solidFill>
              <a:latin typeface="黑体" panose="02010609060101010101" pitchFamily="49" charset="-122"/>
              <a:ea typeface="黑体" panose="02010609060101010101" pitchFamily="49" charset="-122"/>
            </a:endParaRPr>
          </a:p>
          <a:p>
            <a:pPr algn="ctr">
              <a:lnSpc>
                <a:spcPct val="130000"/>
              </a:lnSpc>
            </a:pPr>
            <a:r>
              <a:rPr lang="zh-CN" altLang="en-US" sz="2000" dirty="0">
                <a:solidFill>
                  <a:srgbClr val="FFFFFF"/>
                </a:solidFill>
                <a:latin typeface="黑体" panose="02010609060101010101" pitchFamily="49" charset="-122"/>
                <a:ea typeface="黑体" panose="02010609060101010101" pitchFamily="49" charset="-122"/>
              </a:rPr>
              <a:t>订货提前期</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9" name="MH_Other_3"/>
          <p:cNvSpPr/>
          <p:nvPr>
            <p:custDataLst>
              <p:tags r:id="rId7"/>
            </p:custDataLst>
          </p:nvPr>
        </p:nvSpPr>
        <p:spPr>
          <a:xfrm flipH="1">
            <a:off x="3779838" y="3349625"/>
            <a:ext cx="730250" cy="1231900"/>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dir="10800000" algn="r" rotWithShape="0">
              <a:prstClr val="black">
                <a:alpha val="40000"/>
              </a:prstClr>
            </a:outerShdw>
          </a:effectLst>
        </p:spPr>
        <p:txBody>
          <a:bodyPr lIns="288000" rIns="90000" anchor="ctr">
            <a:normAutofit/>
          </a:bodyPr>
          <a:lstStyle/>
          <a:p>
            <a:pPr algn="ctr" eaLnBrk="1" fontAlgn="auto" hangingPunct="1">
              <a:spcBef>
                <a:spcPts val="0"/>
              </a:spcBef>
              <a:spcAft>
                <a:spcPts val="0"/>
              </a:spcAft>
              <a:defRPr/>
            </a:pPr>
            <a:r>
              <a:rPr lang="en-US" altLang="zh-CN" sz="3600" b="1" dirty="0">
                <a:solidFill>
                  <a:schemeClr val="accent2">
                    <a:lumMod val="75000"/>
                  </a:schemeClr>
                </a:solidFill>
                <a:latin typeface="+mn-lt"/>
              </a:rPr>
              <a:t>C</a:t>
            </a:r>
            <a:endParaRPr lang="zh-CN" altLang="en-US" sz="3600" b="1" dirty="0" err="1">
              <a:solidFill>
                <a:schemeClr val="accent2">
                  <a:lumMod val="75000"/>
                </a:schemeClr>
              </a:solidFill>
              <a:latin typeface="+mn-lt"/>
            </a:endParaRPr>
          </a:p>
        </p:txBody>
      </p:sp>
      <p:sp>
        <p:nvSpPr>
          <p:cNvPr id="10" name="MH_SubTitle_4"/>
          <p:cNvSpPr/>
          <p:nvPr>
            <p:custDataLst>
              <p:tags r:id="rId8"/>
            </p:custDataLst>
          </p:nvPr>
        </p:nvSpPr>
        <p:spPr>
          <a:xfrm>
            <a:off x="4808538" y="3484563"/>
            <a:ext cx="3203575" cy="963612"/>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5"/>
          </a:solidFill>
          <a:ln>
            <a:noFill/>
          </a:ln>
        </p:spPr>
        <p:txBody>
          <a:bodyPr lIns="144000" tIns="0" rIns="0" bIns="0" anchor="ctr">
            <a:normAutofit/>
          </a:bodyPr>
          <a:lstStyle/>
          <a:p>
            <a:pPr algn="ctr">
              <a:lnSpc>
                <a:spcPct val="130000"/>
              </a:lnSpc>
              <a:defRPr/>
            </a:pPr>
            <a:r>
              <a:rPr lang="zh-CN" altLang="en-US" sz="2000" dirty="0">
                <a:solidFill>
                  <a:srgbClr val="FFFFFF"/>
                </a:solidFill>
                <a:latin typeface="黑体" panose="02010609060101010101" pitchFamily="49" charset="-122"/>
                <a:ea typeface="黑体" panose="02010609060101010101" pitchFamily="49" charset="-122"/>
              </a:rPr>
              <a:t>稳定价格</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11" name="MH_Other_4"/>
          <p:cNvSpPr/>
          <p:nvPr>
            <p:custDataLst>
              <p:tags r:id="rId9"/>
            </p:custDataLst>
          </p:nvPr>
        </p:nvSpPr>
        <p:spPr>
          <a:xfrm>
            <a:off x="4649788" y="3349625"/>
            <a:ext cx="728662" cy="1231900"/>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algn="l" rotWithShape="0">
              <a:prstClr val="black">
                <a:alpha val="40000"/>
              </a:prstClr>
            </a:outerShdw>
          </a:effectLst>
        </p:spPr>
        <p:txBody>
          <a:bodyPr rIns="288000" anchor="ctr">
            <a:normAutofit/>
          </a:bodyPr>
          <a:lstStyle/>
          <a:p>
            <a:pPr algn="ctr" eaLnBrk="1" fontAlgn="auto" hangingPunct="1">
              <a:spcBef>
                <a:spcPts val="0"/>
              </a:spcBef>
              <a:spcAft>
                <a:spcPts val="0"/>
              </a:spcAft>
              <a:defRPr/>
            </a:pPr>
            <a:r>
              <a:rPr lang="en-US" altLang="zh-CN" sz="3600" b="1" dirty="0">
                <a:solidFill>
                  <a:schemeClr val="accent5">
                    <a:lumMod val="75000"/>
                  </a:schemeClr>
                </a:solidFill>
                <a:latin typeface="+mn-lt"/>
              </a:rPr>
              <a:t>D</a:t>
            </a:r>
            <a:endParaRPr lang="zh-CN" altLang="en-US" sz="3600" b="1" dirty="0" err="1">
              <a:solidFill>
                <a:schemeClr val="accent5">
                  <a:lumMod val="75000"/>
                </a:schemeClr>
              </a:solidFill>
              <a:latin typeface="+mn-lt"/>
            </a:endParaRPr>
          </a:p>
        </p:txBody>
      </p:sp>
      <p:sp>
        <p:nvSpPr>
          <p:cNvPr id="12" name="MH_SubTitle_5"/>
          <p:cNvSpPr/>
          <p:nvPr>
            <p:custDataLst>
              <p:tags r:id="rId10"/>
            </p:custDataLst>
          </p:nvPr>
        </p:nvSpPr>
        <p:spPr>
          <a:xfrm flipH="1">
            <a:off x="1146175" y="4826000"/>
            <a:ext cx="3203575" cy="963613"/>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3"/>
          </a:solidFill>
          <a:ln>
            <a:noFill/>
          </a:ln>
        </p:spPr>
        <p:txBody>
          <a:bodyPr lIns="0" tIns="0" rIns="144000" bIns="0" anchor="ctr">
            <a:normAutofit/>
          </a:bodyPr>
          <a:lstStyle/>
          <a:p>
            <a:pPr algn="ctr">
              <a:lnSpc>
                <a:spcPct val="130000"/>
              </a:lnSpc>
              <a:defRPr/>
            </a:pPr>
            <a:r>
              <a:rPr lang="zh-CN" altLang="en-US" sz="2000" dirty="0">
                <a:solidFill>
                  <a:srgbClr val="FFFFFF"/>
                </a:solidFill>
                <a:latin typeface="黑体" panose="02010609060101010101" pitchFamily="49" charset="-122"/>
                <a:ea typeface="黑体" panose="02010609060101010101" pitchFamily="49" charset="-122"/>
              </a:rPr>
              <a:t>规避短缺情况下的</a:t>
            </a:r>
            <a:endParaRPr lang="en-US" altLang="zh-CN" sz="2000" dirty="0">
              <a:solidFill>
                <a:srgbClr val="FFFFFF"/>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rgbClr val="FFFFFF"/>
                </a:solidFill>
                <a:latin typeface="黑体" panose="02010609060101010101" pitchFamily="49" charset="-122"/>
                <a:ea typeface="黑体" panose="02010609060101010101" pitchFamily="49" charset="-122"/>
              </a:rPr>
              <a:t>博弈行为</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13" name="MH_Other_5"/>
          <p:cNvSpPr/>
          <p:nvPr>
            <p:custDataLst>
              <p:tags r:id="rId11"/>
            </p:custDataLst>
          </p:nvPr>
        </p:nvSpPr>
        <p:spPr>
          <a:xfrm flipH="1">
            <a:off x="3779838" y="4691063"/>
            <a:ext cx="730250" cy="1233487"/>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dir="10800000" algn="r" rotWithShape="0">
              <a:prstClr val="black">
                <a:alpha val="40000"/>
              </a:prstClr>
            </a:outerShdw>
          </a:effectLst>
        </p:spPr>
        <p:txBody>
          <a:bodyPr lIns="288000" rIns="90000" anchor="ctr">
            <a:normAutofit/>
          </a:bodyPr>
          <a:lstStyle/>
          <a:p>
            <a:pPr algn="ctr" eaLnBrk="1" fontAlgn="auto" hangingPunct="1">
              <a:spcBef>
                <a:spcPts val="0"/>
              </a:spcBef>
              <a:spcAft>
                <a:spcPts val="0"/>
              </a:spcAft>
              <a:defRPr/>
            </a:pPr>
            <a:r>
              <a:rPr lang="en-US" altLang="zh-CN" sz="3600" b="1" dirty="0">
                <a:solidFill>
                  <a:schemeClr val="accent3">
                    <a:lumMod val="75000"/>
                  </a:schemeClr>
                </a:solidFill>
                <a:latin typeface="+mn-lt"/>
              </a:rPr>
              <a:t>E</a:t>
            </a:r>
            <a:endParaRPr lang="zh-CN" altLang="en-US" sz="3600" b="1" dirty="0" err="1">
              <a:solidFill>
                <a:schemeClr val="accent3">
                  <a:lumMod val="75000"/>
                </a:schemeClr>
              </a:solidFill>
              <a:latin typeface="+mn-lt"/>
            </a:endParaRPr>
          </a:p>
        </p:txBody>
      </p:sp>
      <p:sp>
        <p:nvSpPr>
          <p:cNvPr id="14" name="MH_SubTitle_6"/>
          <p:cNvSpPr/>
          <p:nvPr>
            <p:custDataLst>
              <p:tags r:id="rId12"/>
            </p:custDataLst>
          </p:nvPr>
        </p:nvSpPr>
        <p:spPr>
          <a:xfrm>
            <a:off x="4808538" y="4826000"/>
            <a:ext cx="3203575" cy="963613"/>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6"/>
          </a:solidFill>
          <a:ln>
            <a:noFill/>
          </a:ln>
        </p:spPr>
        <p:txBody>
          <a:bodyPr lIns="144000" tIns="0" rIns="0" bIns="0" anchor="ctr">
            <a:normAutofit/>
          </a:bodyPr>
          <a:lstStyle/>
          <a:p>
            <a:pPr algn="ctr">
              <a:lnSpc>
                <a:spcPct val="130000"/>
              </a:lnSpc>
              <a:defRPr/>
            </a:pPr>
            <a:r>
              <a:rPr lang="zh-CN" altLang="en-US" sz="2000" dirty="0">
                <a:solidFill>
                  <a:srgbClr val="FFFFFF"/>
                </a:solidFill>
                <a:latin typeface="黑体" panose="02010609060101010101" pitchFamily="49" charset="-122"/>
                <a:ea typeface="黑体" panose="02010609060101010101" pitchFamily="49" charset="-122"/>
              </a:rPr>
              <a:t>建立战略联盟</a:t>
            </a:r>
            <a:endParaRPr lang="da-DK" altLang="zh-CN" sz="2000" dirty="0">
              <a:solidFill>
                <a:srgbClr val="FFFFFF"/>
              </a:solidFill>
              <a:latin typeface="黑体" panose="02010609060101010101" pitchFamily="49" charset="-122"/>
              <a:ea typeface="黑体" panose="02010609060101010101" pitchFamily="49" charset="-122"/>
            </a:endParaRPr>
          </a:p>
        </p:txBody>
      </p:sp>
      <p:sp>
        <p:nvSpPr>
          <p:cNvPr id="15" name="MH_Other_6"/>
          <p:cNvSpPr/>
          <p:nvPr>
            <p:custDataLst>
              <p:tags r:id="rId13"/>
            </p:custDataLst>
          </p:nvPr>
        </p:nvSpPr>
        <p:spPr>
          <a:xfrm>
            <a:off x="4649788" y="4691063"/>
            <a:ext cx="728662" cy="1233487"/>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rgbClr val="F3EFEF"/>
          </a:solidFill>
          <a:effectLst>
            <a:outerShdw blurRad="50800" dist="38100" algn="l" rotWithShape="0">
              <a:prstClr val="black">
                <a:alpha val="40000"/>
              </a:prstClr>
            </a:outerShdw>
          </a:effectLst>
        </p:spPr>
        <p:txBody>
          <a:bodyPr rIns="288000" anchor="ctr">
            <a:normAutofit/>
          </a:bodyPr>
          <a:lstStyle/>
          <a:p>
            <a:pPr algn="ctr" eaLnBrk="1" fontAlgn="auto" hangingPunct="1">
              <a:spcBef>
                <a:spcPts val="0"/>
              </a:spcBef>
              <a:spcAft>
                <a:spcPts val="0"/>
              </a:spcAft>
              <a:defRPr/>
            </a:pPr>
            <a:r>
              <a:rPr lang="en-US" altLang="zh-CN" sz="3600" b="1" dirty="0">
                <a:solidFill>
                  <a:schemeClr val="accent6">
                    <a:lumMod val="75000"/>
                  </a:schemeClr>
                </a:solidFill>
                <a:latin typeface="+mn-lt"/>
              </a:rPr>
              <a:t>F</a:t>
            </a:r>
            <a:endParaRPr lang="zh-CN" altLang="en-US" sz="3600" b="1" dirty="0" err="1">
              <a:solidFill>
                <a:schemeClr val="accent6">
                  <a:lumMod val="75000"/>
                </a:schemeClr>
              </a:solidFill>
              <a:latin typeface="+mn-lt"/>
            </a:endParaRPr>
          </a:p>
        </p:txBody>
      </p:sp>
      <p:sp>
        <p:nvSpPr>
          <p:cNvPr id="2" name="MH_PageTitle"/>
          <p:cNvSpPr>
            <a:spLocks noGrp="1"/>
          </p:cNvSpPr>
          <p:nvPr>
            <p:ph type="title"/>
            <p:custDataLst>
              <p:tags r:id="rId14"/>
            </p:custDataLst>
          </p:nvPr>
        </p:nvSpPr>
        <p:spPr/>
        <p:txBody>
          <a:bodyPr/>
          <a:lstStyle/>
          <a:p>
            <a:r>
              <a:rPr lang="en-US" altLang="zh-CN" dirty="0"/>
              <a:t>4.2.4</a:t>
            </a:r>
            <a:r>
              <a:rPr lang="zh-CN" altLang="en-US" dirty="0"/>
              <a:t>减少牛鞭效应的对策</a:t>
            </a:r>
          </a:p>
        </p:txBody>
      </p:sp>
    </p:spTree>
    <p:custDataLst>
      <p:tags r:id="rId1"/>
    </p:custDataLst>
    <p:extLst>
      <p:ext uri="{BB962C8B-B14F-4D97-AF65-F5344CB8AC3E}">
        <p14:creationId xmlns:p14="http://schemas.microsoft.com/office/powerpoint/2010/main" val="1388213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6">
            <a:extLst>
              <a:ext uri="{FF2B5EF4-FFF2-40B4-BE49-F238E27FC236}">
                <a16:creationId xmlns:a16="http://schemas.microsoft.com/office/drawing/2014/main" xmlns="" id="{12EDB093-9F1C-43A7-8E40-2E4390E62B6F}"/>
              </a:ext>
            </a:extLst>
          </p:cNvPr>
          <p:cNvSpPr>
            <a:spLocks noChangeArrowheads="1"/>
          </p:cNvSpPr>
          <p:nvPr>
            <p:custDataLst>
              <p:tags r:id="rId2"/>
            </p:custDataLst>
          </p:nvPr>
        </p:nvSpPr>
        <p:spPr bwMode="auto">
          <a:xfrm>
            <a:off x="3805238" y="2690813"/>
            <a:ext cx="3870325"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3600" b="1" dirty="0">
                <a:solidFill>
                  <a:srgbClr val="FFFFFF"/>
                </a:solidFill>
                <a:latin typeface="微软雅黑" panose="020B0503020204020204" pitchFamily="34" charset="-122"/>
                <a:ea typeface="微软雅黑" panose="020B0503020204020204" pitchFamily="34" charset="-122"/>
              </a:rPr>
              <a:t>供应链信息共享</a:t>
            </a:r>
          </a:p>
        </p:txBody>
      </p:sp>
      <p:sp>
        <p:nvSpPr>
          <p:cNvPr id="5" name="任意多边形 4">
            <a:extLst>
              <a:ext uri="{FF2B5EF4-FFF2-40B4-BE49-F238E27FC236}">
                <a16:creationId xmlns:a16="http://schemas.microsoft.com/office/drawing/2014/main" xmlns="" id="{EF9C5716-D945-483A-8884-8DE752F4F3DA}"/>
              </a:ext>
            </a:extLst>
          </p:cNvPr>
          <p:cNvSpPr>
            <a:spLocks/>
          </p:cNvSpPr>
          <p:nvPr>
            <p:custDataLst>
              <p:tags r:id="rId3"/>
            </p:custDataLst>
          </p:nvPr>
        </p:nvSpPr>
        <p:spPr bwMode="auto">
          <a:xfrm>
            <a:off x="2332038" y="2868613"/>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ndParaRPr>
          </a:p>
        </p:txBody>
      </p:sp>
      <p:sp>
        <p:nvSpPr>
          <p:cNvPr id="6" name="任意多边形 5">
            <a:extLst>
              <a:ext uri="{FF2B5EF4-FFF2-40B4-BE49-F238E27FC236}">
                <a16:creationId xmlns:a16="http://schemas.microsoft.com/office/drawing/2014/main" xmlns="" id="{D0EAB6CA-C6FB-4AE3-B127-8B34083305CA}"/>
              </a:ext>
            </a:extLst>
          </p:cNvPr>
          <p:cNvSpPr>
            <a:spLocks/>
          </p:cNvSpPr>
          <p:nvPr>
            <p:custDataLst>
              <p:tags r:id="rId4"/>
            </p:custDataLst>
          </p:nvPr>
        </p:nvSpPr>
        <p:spPr bwMode="auto">
          <a:xfrm>
            <a:off x="3146425" y="2690813"/>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eaLnBrk="1" fontAlgn="auto" hangingPunct="1">
              <a:spcBef>
                <a:spcPts val="0"/>
              </a:spcBef>
              <a:spcAft>
                <a:spcPts val="0"/>
              </a:spcAft>
              <a:defRPr/>
            </a:pPr>
            <a:endParaRPr lang="zh-CN" altLang="en-US">
              <a:latin typeface="+mn-lt"/>
            </a:endParaRPr>
          </a:p>
        </p:txBody>
      </p:sp>
      <p:sp>
        <p:nvSpPr>
          <p:cNvPr id="7" name="Freeform 11">
            <a:extLst>
              <a:ext uri="{FF2B5EF4-FFF2-40B4-BE49-F238E27FC236}">
                <a16:creationId xmlns:a16="http://schemas.microsoft.com/office/drawing/2014/main" xmlns="" id="{DE4B08C6-0170-428E-90AD-03F22FB618F7}"/>
              </a:ext>
            </a:extLst>
          </p:cNvPr>
          <p:cNvSpPr>
            <a:spLocks/>
          </p:cNvSpPr>
          <p:nvPr>
            <p:custDataLst>
              <p:tags r:id="rId5"/>
            </p:custDataLst>
          </p:nvPr>
        </p:nvSpPr>
        <p:spPr bwMode="auto">
          <a:xfrm>
            <a:off x="7675563" y="2690813"/>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ndParaRPr>
          </a:p>
        </p:txBody>
      </p:sp>
      <p:sp>
        <p:nvSpPr>
          <p:cNvPr id="2054" name="Rectangle 12">
            <a:extLst>
              <a:ext uri="{FF2B5EF4-FFF2-40B4-BE49-F238E27FC236}">
                <a16:creationId xmlns:a16="http://schemas.microsoft.com/office/drawing/2014/main" xmlns="" id="{DB259B4A-84F6-4D49-9540-7D0E39D4D70E}"/>
              </a:ext>
            </a:extLst>
          </p:cNvPr>
          <p:cNvSpPr>
            <a:spLocks noChangeArrowheads="1"/>
          </p:cNvSpPr>
          <p:nvPr>
            <p:custDataLst>
              <p:tags r:id="rId6"/>
            </p:custDataLst>
          </p:nvPr>
        </p:nvSpPr>
        <p:spPr bwMode="auto">
          <a:xfrm>
            <a:off x="8345488" y="2868613"/>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7" name="任意多边形 16">
            <a:extLst>
              <a:ext uri="{FF2B5EF4-FFF2-40B4-BE49-F238E27FC236}">
                <a16:creationId xmlns:a16="http://schemas.microsoft.com/office/drawing/2014/main" xmlns="" id="{B4AD6C77-173A-469E-B9DC-28152920024A}"/>
              </a:ext>
            </a:extLst>
          </p:cNvPr>
          <p:cNvSpPr>
            <a:spLocks/>
          </p:cNvSpPr>
          <p:nvPr>
            <p:custDataLst>
              <p:tags r:id="rId7"/>
            </p:custDataLst>
          </p:nvPr>
        </p:nvSpPr>
        <p:spPr bwMode="auto">
          <a:xfrm>
            <a:off x="1119188" y="2038350"/>
            <a:ext cx="1444625" cy="2403475"/>
          </a:xfrm>
          <a:custGeom>
            <a:avLst/>
            <a:gdLst>
              <a:gd name="connsiteX0" fmla="*/ 673485 w 1444292"/>
              <a:gd name="connsiteY0" fmla="*/ 47 h 2403455"/>
              <a:gd name="connsiteX1" fmla="*/ 701282 w 1444292"/>
              <a:gd name="connsiteY1" fmla="*/ 520 h 2403455"/>
              <a:gd name="connsiteX2" fmla="*/ 1440752 w 1444292"/>
              <a:gd name="connsiteY2" fmla="*/ 539701 h 2403455"/>
              <a:gd name="connsiteX3" fmla="*/ 1444292 w 1444292"/>
              <a:gd name="connsiteY3" fmla="*/ 581509 h 2403455"/>
              <a:gd name="connsiteX4" fmla="*/ 1444292 w 1444292"/>
              <a:gd name="connsiteY4" fmla="*/ 676726 h 2403455"/>
              <a:gd name="connsiteX5" fmla="*/ 1442717 w 1444292"/>
              <a:gd name="connsiteY5" fmla="*/ 694634 h 2403455"/>
              <a:gd name="connsiteX6" fmla="*/ 1441718 w 1444292"/>
              <a:gd name="connsiteY6" fmla="*/ 702518 h 2403455"/>
              <a:gd name="connsiteX7" fmla="*/ 1444292 w 1444292"/>
              <a:gd name="connsiteY7" fmla="*/ 702636 h 2403455"/>
              <a:gd name="connsiteX8" fmla="*/ 1444292 w 1444292"/>
              <a:gd name="connsiteY8" fmla="*/ 2402535 h 2403455"/>
              <a:gd name="connsiteX9" fmla="*/ 1375926 w 1444292"/>
              <a:gd name="connsiteY9" fmla="*/ 2402535 h 2403455"/>
              <a:gd name="connsiteX10" fmla="*/ 605195 w 1444292"/>
              <a:gd name="connsiteY10" fmla="*/ 2402535 h 2403455"/>
              <a:gd name="connsiteX11" fmla="*/ 6064 w 1444292"/>
              <a:gd name="connsiteY11" fmla="*/ 1830224 h 2403455"/>
              <a:gd name="connsiteX12" fmla="*/ 6064 w 1444292"/>
              <a:gd name="connsiteY12" fmla="*/ 1415792 h 2403455"/>
              <a:gd name="connsiteX13" fmla="*/ 167151 w 1444292"/>
              <a:gd name="connsiteY13" fmla="*/ 1170516 h 2403455"/>
              <a:gd name="connsiteX14" fmla="*/ 412 w 1444292"/>
              <a:gd name="connsiteY14" fmla="*/ 705337 h 2403455"/>
              <a:gd name="connsiteX15" fmla="*/ 673485 w 1444292"/>
              <a:gd name="connsiteY15" fmla="*/ 47 h 240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4292" h="2403455">
                <a:moveTo>
                  <a:pt x="673485" y="47"/>
                </a:moveTo>
                <a:cubicBezTo>
                  <a:pt x="691214" y="-185"/>
                  <a:pt x="701282" y="520"/>
                  <a:pt x="701282" y="520"/>
                </a:cubicBezTo>
                <a:cubicBezTo>
                  <a:pt x="1284164" y="520"/>
                  <a:pt x="1415555" y="332324"/>
                  <a:pt x="1440752" y="539701"/>
                </a:cubicBezTo>
                <a:lnTo>
                  <a:pt x="1444292" y="581509"/>
                </a:lnTo>
                <a:lnTo>
                  <a:pt x="1444292" y="676726"/>
                </a:lnTo>
                <a:lnTo>
                  <a:pt x="1442717" y="694634"/>
                </a:lnTo>
                <a:cubicBezTo>
                  <a:pt x="1442138" y="699775"/>
                  <a:pt x="1441718" y="702518"/>
                  <a:pt x="1441718" y="702518"/>
                </a:cubicBezTo>
                <a:lnTo>
                  <a:pt x="1444292" y="702636"/>
                </a:lnTo>
                <a:lnTo>
                  <a:pt x="1444292" y="2402535"/>
                </a:lnTo>
                <a:lnTo>
                  <a:pt x="1375926" y="2402535"/>
                </a:lnTo>
                <a:cubicBezTo>
                  <a:pt x="1207285" y="2402535"/>
                  <a:pt x="961989" y="2402535"/>
                  <a:pt x="605195" y="2402535"/>
                </a:cubicBezTo>
                <a:cubicBezTo>
                  <a:pt x="-50458" y="2425089"/>
                  <a:pt x="6064" y="2027573"/>
                  <a:pt x="6064" y="1830224"/>
                </a:cubicBezTo>
                <a:cubicBezTo>
                  <a:pt x="6064" y="1787935"/>
                  <a:pt x="6064" y="1415792"/>
                  <a:pt x="6064" y="1415792"/>
                </a:cubicBezTo>
                <a:cubicBezTo>
                  <a:pt x="6064" y="1243817"/>
                  <a:pt x="167151" y="1170516"/>
                  <a:pt x="167151" y="1170516"/>
                </a:cubicBezTo>
                <a:cubicBezTo>
                  <a:pt x="-16545" y="1032372"/>
                  <a:pt x="412" y="705337"/>
                  <a:pt x="412" y="705337"/>
                </a:cubicBezTo>
                <a:cubicBezTo>
                  <a:pt x="49868" y="49153"/>
                  <a:pt x="549380" y="1666"/>
                  <a:pt x="673485" y="47"/>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ndParaRPr>
          </a:p>
        </p:txBody>
      </p:sp>
      <p:sp>
        <p:nvSpPr>
          <p:cNvPr id="2056" name="Freeform 6">
            <a:extLst>
              <a:ext uri="{FF2B5EF4-FFF2-40B4-BE49-F238E27FC236}">
                <a16:creationId xmlns:a16="http://schemas.microsoft.com/office/drawing/2014/main" xmlns="" id="{4E6AD656-15A8-4CFA-82BE-5C88AB08BB43}"/>
              </a:ext>
            </a:extLst>
          </p:cNvPr>
          <p:cNvSpPr>
            <a:spLocks/>
          </p:cNvSpPr>
          <p:nvPr>
            <p:custDataLst>
              <p:tags r:id="rId8"/>
            </p:custDataLst>
          </p:nvPr>
        </p:nvSpPr>
        <p:spPr bwMode="auto">
          <a:xfrm>
            <a:off x="1368425" y="2281238"/>
            <a:ext cx="906463" cy="1971675"/>
          </a:xfrm>
          <a:custGeom>
            <a:avLst/>
            <a:gdLst>
              <a:gd name="T0" fmla="*/ 2147483646 w 321"/>
              <a:gd name="T1" fmla="*/ 2147483646 h 699"/>
              <a:gd name="T2" fmla="*/ 2147483646 w 321"/>
              <a:gd name="T3" fmla="*/ 2147483646 h 699"/>
              <a:gd name="T4" fmla="*/ 2147483646 w 321"/>
              <a:gd name="T5" fmla="*/ 2147483646 h 699"/>
              <a:gd name="T6" fmla="*/ 2147483646 w 321"/>
              <a:gd name="T7" fmla="*/ 2147483646 h 699"/>
              <a:gd name="T8" fmla="*/ 0 w 321"/>
              <a:gd name="T9" fmla="*/ 2147483646 h 699"/>
              <a:gd name="T10" fmla="*/ 0 w 321"/>
              <a:gd name="T11" fmla="*/ 2147483646 h 699"/>
              <a:gd name="T12" fmla="*/ 2147483646 w 321"/>
              <a:gd name="T13" fmla="*/ 0 h 699"/>
              <a:gd name="T14" fmla="*/ 2147483646 w 321"/>
              <a:gd name="T15" fmla="*/ 2147483646 h 699"/>
              <a:gd name="T16" fmla="*/ 2147483646 w 321"/>
              <a:gd name="T17" fmla="*/ 2147483646 h 699"/>
              <a:gd name="T18" fmla="*/ 2147483646 w 321"/>
              <a:gd name="T19" fmla="*/ 2147483646 h 699"/>
              <a:gd name="T20" fmla="*/ 2147483646 w 321"/>
              <a:gd name="T21" fmla="*/ 2147483646 h 699"/>
              <a:gd name="T22" fmla="*/ 2147483646 w 321"/>
              <a:gd name="T23" fmla="*/ 2147483646 h 699"/>
              <a:gd name="T24" fmla="*/ 2147483646 w 321"/>
              <a:gd name="T25" fmla="*/ 2147483646 h 699"/>
              <a:gd name="T26" fmla="*/ 0 w 321"/>
              <a:gd name="T27" fmla="*/ 2147483646 h 699"/>
              <a:gd name="T28" fmla="*/ 0 w 321"/>
              <a:gd name="T29" fmla="*/ 2147483646 h 699"/>
              <a:gd name="T30" fmla="*/ 2147483646 w 321"/>
              <a:gd name="T31" fmla="*/ 2147483646 h 699"/>
              <a:gd name="T32" fmla="*/ 2147483646 w 321"/>
              <a:gd name="T33" fmla="*/ 2147483646 h 699"/>
              <a:gd name="T34" fmla="*/ 2147483646 w 321"/>
              <a:gd name="T35" fmla="*/ 2147483646 h 699"/>
              <a:gd name="T36" fmla="*/ 2147483646 w 321"/>
              <a:gd name="T37" fmla="*/ 2147483646 h 699"/>
              <a:gd name="T38" fmla="*/ 2147483646 w 321"/>
              <a:gd name="T39" fmla="*/ 2147483646 h 699"/>
              <a:gd name="T40" fmla="*/ 2147483646 w 321"/>
              <a:gd name="T41" fmla="*/ 2147483646 h 699"/>
              <a:gd name="T42" fmla="*/ 2147483646 w 321"/>
              <a:gd name="T43" fmla="*/ 2147483646 h 699"/>
              <a:gd name="T44" fmla="*/ 2147483646 w 321"/>
              <a:gd name="T45" fmla="*/ 2147483646 h 699"/>
              <a:gd name="T46" fmla="*/ 2147483646 w 321"/>
              <a:gd name="T47" fmla="*/ 2147483646 h 699"/>
              <a:gd name="T48" fmla="*/ 2147483646 w 321"/>
              <a:gd name="T49" fmla="*/ 2147483646 h 699"/>
              <a:gd name="T50" fmla="*/ 2147483646 w 321"/>
              <a:gd name="T51" fmla="*/ 2147483646 h 6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1" h="699">
                <a:moveTo>
                  <a:pt x="213" y="176"/>
                </a:moveTo>
                <a:cubicBezTo>
                  <a:pt x="213" y="114"/>
                  <a:pt x="192" y="98"/>
                  <a:pt x="158" y="98"/>
                </a:cubicBezTo>
                <a:cubicBezTo>
                  <a:pt x="123" y="98"/>
                  <a:pt x="102" y="116"/>
                  <a:pt x="102" y="165"/>
                </a:cubicBezTo>
                <a:cubicBezTo>
                  <a:pt x="102" y="209"/>
                  <a:pt x="102" y="209"/>
                  <a:pt x="102" y="209"/>
                </a:cubicBezTo>
                <a:cubicBezTo>
                  <a:pt x="0" y="209"/>
                  <a:pt x="0" y="209"/>
                  <a:pt x="0" y="209"/>
                </a:cubicBezTo>
                <a:cubicBezTo>
                  <a:pt x="0" y="172"/>
                  <a:pt x="0" y="172"/>
                  <a:pt x="0" y="172"/>
                </a:cubicBezTo>
                <a:cubicBezTo>
                  <a:pt x="0" y="63"/>
                  <a:pt x="55" y="0"/>
                  <a:pt x="160" y="0"/>
                </a:cubicBezTo>
                <a:cubicBezTo>
                  <a:pt x="266" y="0"/>
                  <a:pt x="321" y="63"/>
                  <a:pt x="321" y="172"/>
                </a:cubicBezTo>
                <a:cubicBezTo>
                  <a:pt x="321" y="190"/>
                  <a:pt x="321" y="190"/>
                  <a:pt x="321" y="190"/>
                </a:cubicBezTo>
                <a:cubicBezTo>
                  <a:pt x="321" y="263"/>
                  <a:pt x="297" y="309"/>
                  <a:pt x="245" y="330"/>
                </a:cubicBezTo>
                <a:cubicBezTo>
                  <a:pt x="299" y="354"/>
                  <a:pt x="321" y="404"/>
                  <a:pt x="321" y="474"/>
                </a:cubicBezTo>
                <a:cubicBezTo>
                  <a:pt x="321" y="527"/>
                  <a:pt x="321" y="527"/>
                  <a:pt x="321" y="527"/>
                </a:cubicBezTo>
                <a:cubicBezTo>
                  <a:pt x="321" y="637"/>
                  <a:pt x="266" y="699"/>
                  <a:pt x="160" y="699"/>
                </a:cubicBezTo>
                <a:cubicBezTo>
                  <a:pt x="55" y="699"/>
                  <a:pt x="0" y="637"/>
                  <a:pt x="0" y="527"/>
                </a:cubicBezTo>
                <a:cubicBezTo>
                  <a:pt x="0" y="471"/>
                  <a:pt x="0" y="471"/>
                  <a:pt x="0" y="471"/>
                </a:cubicBezTo>
                <a:cubicBezTo>
                  <a:pt x="102" y="471"/>
                  <a:pt x="102" y="471"/>
                  <a:pt x="102" y="471"/>
                </a:cubicBezTo>
                <a:cubicBezTo>
                  <a:pt x="102" y="534"/>
                  <a:pt x="102" y="534"/>
                  <a:pt x="102" y="534"/>
                </a:cubicBezTo>
                <a:cubicBezTo>
                  <a:pt x="102" y="583"/>
                  <a:pt x="123" y="601"/>
                  <a:pt x="158" y="601"/>
                </a:cubicBezTo>
                <a:cubicBezTo>
                  <a:pt x="192" y="601"/>
                  <a:pt x="213" y="585"/>
                  <a:pt x="213" y="524"/>
                </a:cubicBezTo>
                <a:cubicBezTo>
                  <a:pt x="213" y="471"/>
                  <a:pt x="213" y="471"/>
                  <a:pt x="213" y="471"/>
                </a:cubicBezTo>
                <a:cubicBezTo>
                  <a:pt x="213" y="407"/>
                  <a:pt x="192" y="384"/>
                  <a:pt x="143" y="384"/>
                </a:cubicBezTo>
                <a:cubicBezTo>
                  <a:pt x="107" y="384"/>
                  <a:pt x="107" y="384"/>
                  <a:pt x="107" y="384"/>
                </a:cubicBezTo>
                <a:cubicBezTo>
                  <a:pt x="107" y="286"/>
                  <a:pt x="107" y="286"/>
                  <a:pt x="107" y="286"/>
                </a:cubicBezTo>
                <a:cubicBezTo>
                  <a:pt x="149" y="286"/>
                  <a:pt x="149" y="286"/>
                  <a:pt x="149" y="286"/>
                </a:cubicBezTo>
                <a:cubicBezTo>
                  <a:pt x="189" y="286"/>
                  <a:pt x="213" y="269"/>
                  <a:pt x="213" y="214"/>
                </a:cubicBezTo>
                <a:lnTo>
                  <a:pt x="213" y="1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ustDataLst>
      <p:tags r:id="rId1"/>
    </p:custDataLst>
    <p:extLst>
      <p:ext uri="{BB962C8B-B14F-4D97-AF65-F5344CB8AC3E}">
        <p14:creationId xmlns:p14="http://schemas.microsoft.com/office/powerpoint/2010/main" val="3555993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4.3.1</a:t>
            </a:r>
            <a:r>
              <a:rPr lang="zh-CN" altLang="en-US" dirty="0"/>
              <a:t>供应链信息共享的价值</a:t>
            </a:r>
          </a:p>
        </p:txBody>
      </p:sp>
      <p:sp>
        <p:nvSpPr>
          <p:cNvPr id="3" name="内容占位符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a:bodyPr>
          <a:lstStyle/>
          <a:p>
            <a:pPr marL="0" indent="0">
              <a:lnSpc>
                <a:spcPct val="160000"/>
              </a:lnSpc>
              <a:buNone/>
            </a:pPr>
            <a:r>
              <a:rPr lang="en-US" altLang="zh-CN" sz="3000" b="1" dirty="0">
                <a:solidFill>
                  <a:schemeClr val="tx1"/>
                </a:solidFill>
                <a:latin typeface="Arial" panose="020B0604020202020204" pitchFamily="34" charset="0"/>
                <a:ea typeface="黑体" panose="02010609060101010101" pitchFamily="49" charset="-122"/>
              </a:rPr>
              <a:t>1</a:t>
            </a:r>
            <a:r>
              <a:rPr lang="zh-CN" altLang="zh-CN" sz="3000" b="1" dirty="0">
                <a:solidFill>
                  <a:schemeClr val="tx1"/>
                </a:solidFill>
                <a:latin typeface="Arial" panose="020B0604020202020204" pitchFamily="34" charset="0"/>
                <a:ea typeface="黑体" panose="02010609060101010101" pitchFamily="49" charset="-122"/>
              </a:rPr>
              <a:t>）从供应链成员的角度看</a:t>
            </a:r>
          </a:p>
          <a:p>
            <a:pPr indent="457200">
              <a:lnSpc>
                <a:spcPct val="150000"/>
              </a:lnSpc>
            </a:pPr>
            <a:r>
              <a:rPr lang="zh-CN" altLang="zh-CN" sz="2600" dirty="0">
                <a:solidFill>
                  <a:schemeClr val="tx1"/>
                </a:solidFill>
                <a:ea typeface="微软雅黑"/>
              </a:rPr>
              <a:t>最突出的表现是降低了交易成本。</a:t>
            </a:r>
            <a:endParaRPr lang="en-US" altLang="zh-CN" sz="2600" dirty="0">
              <a:solidFill>
                <a:schemeClr val="tx1"/>
              </a:solidFill>
              <a:ea typeface="微软雅黑"/>
            </a:endParaRPr>
          </a:p>
          <a:p>
            <a:pPr indent="457200">
              <a:lnSpc>
                <a:spcPct val="150000"/>
              </a:lnSpc>
            </a:pPr>
            <a:r>
              <a:rPr lang="zh-CN" altLang="en-US" sz="2600" dirty="0">
                <a:solidFill>
                  <a:schemeClr val="tx1"/>
                </a:solidFill>
                <a:ea typeface="微软雅黑"/>
              </a:rPr>
              <a:t>因此，实现信息共享后，成员间获得了充分的信息，首先可以减少企业在签约前为搜索信息所花费的成本；其次，由于信息的透明，成员间可以较快地达成意向，促进签约，节省签约成本； 最后，由于供应链成员能够获得对方履约情况的信息，可以对对方的履约行为实行监督，使对方能够有效履行契约，减少了交易实施成本。</a:t>
            </a:r>
            <a:endParaRPr lang="zh-CN" altLang="zh-CN" sz="2600" dirty="0">
              <a:solidFill>
                <a:schemeClr val="tx1"/>
              </a:solidFill>
              <a:ea typeface="微软雅黑"/>
            </a:endParaRPr>
          </a:p>
        </p:txBody>
      </p:sp>
    </p:spTree>
    <p:extLst>
      <p:ext uri="{BB962C8B-B14F-4D97-AF65-F5344CB8AC3E}">
        <p14:creationId xmlns:p14="http://schemas.microsoft.com/office/powerpoint/2010/main" val="701973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MH_PageTitle"/>
          <p:cNvSpPr>
            <a:spLocks noGrp="1"/>
          </p:cNvSpPr>
          <p:nvPr>
            <p:ph type="title"/>
            <p:custDataLst>
              <p:tags r:id="rId2"/>
            </p:custDataLst>
          </p:nvPr>
        </p:nvSpPr>
        <p:spPr/>
        <p:txBody>
          <a:bodyPr/>
          <a:lstStyle/>
          <a:p>
            <a:r>
              <a:rPr lang="en-US" altLang="zh-CN" dirty="0"/>
              <a:t>4.3.1</a:t>
            </a:r>
            <a:r>
              <a:rPr lang="zh-CN" altLang="en-US" dirty="0"/>
              <a:t>供应链信息共享的价值</a:t>
            </a:r>
          </a:p>
        </p:txBody>
      </p:sp>
      <p:sp>
        <p:nvSpPr>
          <p:cNvPr id="31" name="MH_Other_1"/>
          <p:cNvSpPr>
            <a:spLocks noChangeAspect="1"/>
          </p:cNvSpPr>
          <p:nvPr>
            <p:custDataLst>
              <p:tags r:id="rId3"/>
            </p:custDataLst>
          </p:nvPr>
        </p:nvSpPr>
        <p:spPr>
          <a:xfrm>
            <a:off x="1312863" y="42116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32" name="MH_Other_2"/>
          <p:cNvSpPr>
            <a:spLocks noChangeAspect="1"/>
          </p:cNvSpPr>
          <p:nvPr>
            <p:custDataLst>
              <p:tags r:id="rId4"/>
            </p:custDataLst>
          </p:nvPr>
        </p:nvSpPr>
        <p:spPr>
          <a:xfrm>
            <a:off x="1312752" y="4211374"/>
            <a:ext cx="1461458" cy="1461458"/>
          </a:xfrm>
          <a:prstGeom prst="ellipse">
            <a:avLst/>
          </a:prstGeom>
          <a:solidFill>
            <a:schemeClr val="accent3"/>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33" name="MH_Other_3"/>
          <p:cNvSpPr>
            <a:spLocks noChangeAspect="1"/>
          </p:cNvSpPr>
          <p:nvPr>
            <p:custDataLst>
              <p:tags r:id="rId5"/>
            </p:custDataLst>
          </p:nvPr>
        </p:nvSpPr>
        <p:spPr>
          <a:xfrm>
            <a:off x="1475136" y="437375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34" name="MH_Other_4"/>
          <p:cNvSpPr/>
          <p:nvPr>
            <p:custDataLst>
              <p:tags r:id="rId6"/>
            </p:custDataLst>
          </p:nvPr>
        </p:nvSpPr>
        <p:spPr>
          <a:xfrm>
            <a:off x="1994293" y="448742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35" name="MH_Other_5"/>
          <p:cNvSpPr>
            <a:spLocks noChangeAspect="1"/>
          </p:cNvSpPr>
          <p:nvPr>
            <p:custDataLst>
              <p:tags r:id="rId7"/>
            </p:custDataLst>
          </p:nvPr>
        </p:nvSpPr>
        <p:spPr>
          <a:xfrm>
            <a:off x="1588805" y="448742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3200" kern="0">
                <a:solidFill>
                  <a:srgbClr val="5F5F5F"/>
                </a:solidFill>
                <a:latin typeface="+mn-lt"/>
              </a:rPr>
              <a:t>03</a:t>
            </a:r>
            <a:endParaRPr lang="zh-CN" altLang="en-US" sz="3200" kern="0">
              <a:solidFill>
                <a:srgbClr val="5F5F5F"/>
              </a:solidFill>
              <a:latin typeface="+mn-lt"/>
            </a:endParaRPr>
          </a:p>
        </p:txBody>
      </p:sp>
      <p:sp>
        <p:nvSpPr>
          <p:cNvPr id="51216" name="MH_SubTitle_3"/>
          <p:cNvSpPr txBox="1">
            <a:spLocks noChangeArrowheads="1"/>
          </p:cNvSpPr>
          <p:nvPr>
            <p:custDataLst>
              <p:tags r:id="rId8"/>
            </p:custDataLst>
          </p:nvPr>
        </p:nvSpPr>
        <p:spPr bwMode="auto">
          <a:xfrm>
            <a:off x="2443163" y="4503738"/>
            <a:ext cx="1808162"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zh-CN" sz="2400" dirty="0"/>
              <a:t>降低供应链的运行风险</a:t>
            </a:r>
            <a:endParaRPr lang="zh-CN" altLang="en-US" sz="2400" dirty="0">
              <a:solidFill>
                <a:srgbClr val="3B3B3B"/>
              </a:solidFill>
              <a:latin typeface="+mn-lt"/>
              <a:ea typeface="+mn-ea"/>
            </a:endParaRPr>
          </a:p>
        </p:txBody>
      </p:sp>
      <p:sp>
        <p:nvSpPr>
          <p:cNvPr id="38" name="MH_Other_6"/>
          <p:cNvSpPr>
            <a:spLocks noChangeAspect="1"/>
          </p:cNvSpPr>
          <p:nvPr>
            <p:custDataLst>
              <p:tags r:id="rId9"/>
            </p:custDataLst>
          </p:nvPr>
        </p:nvSpPr>
        <p:spPr>
          <a:xfrm>
            <a:off x="4946650" y="42116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39" name="MH_Other_7"/>
          <p:cNvSpPr>
            <a:spLocks noChangeAspect="1"/>
          </p:cNvSpPr>
          <p:nvPr>
            <p:custDataLst>
              <p:tags r:id="rId10"/>
            </p:custDataLst>
          </p:nvPr>
        </p:nvSpPr>
        <p:spPr>
          <a:xfrm>
            <a:off x="4946822" y="4211374"/>
            <a:ext cx="1461458" cy="1461458"/>
          </a:xfrm>
          <a:prstGeom prst="ellipse">
            <a:avLst/>
          </a:prstGeom>
          <a:solidFill>
            <a:schemeClr val="accent4"/>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0" name="MH_Other_8"/>
          <p:cNvSpPr>
            <a:spLocks noChangeAspect="1"/>
          </p:cNvSpPr>
          <p:nvPr>
            <p:custDataLst>
              <p:tags r:id="rId11"/>
            </p:custDataLst>
          </p:nvPr>
        </p:nvSpPr>
        <p:spPr>
          <a:xfrm>
            <a:off x="5109206" y="437375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1" name="MH_Other_9"/>
          <p:cNvSpPr/>
          <p:nvPr>
            <p:custDataLst>
              <p:tags r:id="rId12"/>
            </p:custDataLst>
          </p:nvPr>
        </p:nvSpPr>
        <p:spPr>
          <a:xfrm>
            <a:off x="5694458" y="448742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ndParaRPr>
          </a:p>
        </p:txBody>
      </p:sp>
      <p:sp>
        <p:nvSpPr>
          <p:cNvPr id="42" name="MH_Other_10"/>
          <p:cNvSpPr>
            <a:spLocks noChangeAspect="1"/>
          </p:cNvSpPr>
          <p:nvPr>
            <p:custDataLst>
              <p:tags r:id="rId13"/>
            </p:custDataLst>
          </p:nvPr>
        </p:nvSpPr>
        <p:spPr>
          <a:xfrm>
            <a:off x="5222875" y="448742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3200" kern="0">
                <a:solidFill>
                  <a:srgbClr val="5F5F5F"/>
                </a:solidFill>
                <a:latin typeface="+mn-lt"/>
              </a:rPr>
              <a:t>04</a:t>
            </a:r>
            <a:endParaRPr lang="zh-CN" altLang="en-US" sz="3200" kern="0">
              <a:solidFill>
                <a:srgbClr val="5F5F5F"/>
              </a:solidFill>
              <a:latin typeface="+mn-lt"/>
            </a:endParaRPr>
          </a:p>
        </p:txBody>
      </p:sp>
      <p:sp>
        <p:nvSpPr>
          <p:cNvPr id="51230" name="MH_SubTitle_4"/>
          <p:cNvSpPr txBox="1">
            <a:spLocks noChangeArrowheads="1"/>
          </p:cNvSpPr>
          <p:nvPr>
            <p:custDataLst>
              <p:tags r:id="rId14"/>
            </p:custDataLst>
          </p:nvPr>
        </p:nvSpPr>
        <p:spPr bwMode="auto">
          <a:xfrm>
            <a:off x="6076950" y="4503738"/>
            <a:ext cx="180816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zh-CN" sz="2400" dirty="0"/>
              <a:t>提高供应链运行效率</a:t>
            </a:r>
            <a:endParaRPr lang="zh-CN" altLang="en-US" sz="2400" dirty="0">
              <a:solidFill>
                <a:srgbClr val="3B3B3B"/>
              </a:solidFill>
              <a:latin typeface="+mn-lt"/>
              <a:ea typeface="+mn-ea"/>
            </a:endParaRPr>
          </a:p>
        </p:txBody>
      </p:sp>
      <p:sp>
        <p:nvSpPr>
          <p:cNvPr id="45" name="MH_Other_11"/>
          <p:cNvSpPr>
            <a:spLocks noChangeAspect="1"/>
          </p:cNvSpPr>
          <p:nvPr>
            <p:custDataLst>
              <p:tags r:id="rId15"/>
            </p:custDataLst>
          </p:nvPr>
        </p:nvSpPr>
        <p:spPr>
          <a:xfrm>
            <a:off x="1312863" y="22050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6" name="MH_Other_12"/>
          <p:cNvSpPr>
            <a:spLocks noChangeAspect="1"/>
          </p:cNvSpPr>
          <p:nvPr>
            <p:custDataLst>
              <p:tags r:id="rId16"/>
            </p:custDataLst>
          </p:nvPr>
        </p:nvSpPr>
        <p:spPr>
          <a:xfrm>
            <a:off x="1312752" y="2204864"/>
            <a:ext cx="1461458" cy="1461458"/>
          </a:xfrm>
          <a:prstGeom prst="ellipse">
            <a:avLst/>
          </a:prstGeom>
          <a:solidFill>
            <a:schemeClr val="accent1"/>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7" name="MH_Other_13"/>
          <p:cNvSpPr>
            <a:spLocks noChangeAspect="1"/>
          </p:cNvSpPr>
          <p:nvPr>
            <p:custDataLst>
              <p:tags r:id="rId17"/>
            </p:custDataLst>
          </p:nvPr>
        </p:nvSpPr>
        <p:spPr>
          <a:xfrm>
            <a:off x="1475136" y="236724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8" name="MH_Other_14"/>
          <p:cNvSpPr/>
          <p:nvPr>
            <p:custDataLst>
              <p:tags r:id="rId18"/>
            </p:custDataLst>
          </p:nvPr>
        </p:nvSpPr>
        <p:spPr>
          <a:xfrm>
            <a:off x="1994293" y="2480917"/>
            <a:ext cx="2280282" cy="901651"/>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49" name="MH_Other_15"/>
          <p:cNvSpPr>
            <a:spLocks noChangeAspect="1"/>
          </p:cNvSpPr>
          <p:nvPr>
            <p:custDataLst>
              <p:tags r:id="rId19"/>
            </p:custDataLst>
          </p:nvPr>
        </p:nvSpPr>
        <p:spPr>
          <a:xfrm>
            <a:off x="1588805" y="248091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3200" kern="0">
                <a:solidFill>
                  <a:srgbClr val="5F5F5F"/>
                </a:solidFill>
                <a:latin typeface="+mn-lt"/>
              </a:rPr>
              <a:t>01</a:t>
            </a:r>
            <a:endParaRPr lang="zh-CN" altLang="en-US" sz="3200" kern="0">
              <a:solidFill>
                <a:srgbClr val="5F5F5F"/>
              </a:solidFill>
              <a:latin typeface="+mn-lt"/>
            </a:endParaRPr>
          </a:p>
        </p:txBody>
      </p:sp>
      <p:sp>
        <p:nvSpPr>
          <p:cNvPr id="51244" name="MH_SubTitle_1"/>
          <p:cNvSpPr txBox="1">
            <a:spLocks noChangeArrowheads="1"/>
          </p:cNvSpPr>
          <p:nvPr>
            <p:custDataLst>
              <p:tags r:id="rId20"/>
            </p:custDataLst>
          </p:nvPr>
        </p:nvSpPr>
        <p:spPr bwMode="auto">
          <a:xfrm>
            <a:off x="2443163" y="2497138"/>
            <a:ext cx="1808162"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zh-CN" sz="2400" dirty="0"/>
              <a:t>协调供应链的目标冲突</a:t>
            </a:r>
            <a:endParaRPr lang="zh-CN" altLang="en-US" sz="2400" dirty="0">
              <a:solidFill>
                <a:srgbClr val="3B3B3B"/>
              </a:solidFill>
              <a:latin typeface="+mn-lt"/>
              <a:ea typeface="+mn-ea"/>
            </a:endParaRPr>
          </a:p>
        </p:txBody>
      </p:sp>
      <p:sp>
        <p:nvSpPr>
          <p:cNvPr id="52" name="MH_Other_16"/>
          <p:cNvSpPr>
            <a:spLocks noChangeAspect="1"/>
          </p:cNvSpPr>
          <p:nvPr>
            <p:custDataLst>
              <p:tags r:id="rId21"/>
            </p:custDataLst>
          </p:nvPr>
        </p:nvSpPr>
        <p:spPr>
          <a:xfrm>
            <a:off x="4946650" y="22050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53" name="MH_Other_17"/>
          <p:cNvSpPr>
            <a:spLocks noChangeAspect="1"/>
          </p:cNvSpPr>
          <p:nvPr>
            <p:custDataLst>
              <p:tags r:id="rId22"/>
            </p:custDataLst>
          </p:nvPr>
        </p:nvSpPr>
        <p:spPr>
          <a:xfrm>
            <a:off x="4946822" y="2204864"/>
            <a:ext cx="1461458" cy="1461458"/>
          </a:xfrm>
          <a:prstGeom prst="ellipse">
            <a:avLst/>
          </a:prstGeom>
          <a:solidFill>
            <a:schemeClr val="accent2"/>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54" name="MH_Other_18"/>
          <p:cNvSpPr>
            <a:spLocks noChangeAspect="1"/>
          </p:cNvSpPr>
          <p:nvPr>
            <p:custDataLst>
              <p:tags r:id="rId23"/>
            </p:custDataLst>
          </p:nvPr>
        </p:nvSpPr>
        <p:spPr>
          <a:xfrm>
            <a:off x="5109206" y="236724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55" name="MH_Other_19"/>
          <p:cNvSpPr/>
          <p:nvPr>
            <p:custDataLst>
              <p:tags r:id="rId24"/>
            </p:custDataLst>
          </p:nvPr>
        </p:nvSpPr>
        <p:spPr>
          <a:xfrm>
            <a:off x="5694458" y="247321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ndParaRPr>
          </a:p>
        </p:txBody>
      </p:sp>
      <p:sp>
        <p:nvSpPr>
          <p:cNvPr id="56" name="MH_Other_20"/>
          <p:cNvSpPr>
            <a:spLocks noChangeAspect="1"/>
          </p:cNvSpPr>
          <p:nvPr>
            <p:custDataLst>
              <p:tags r:id="rId25"/>
            </p:custDataLst>
          </p:nvPr>
        </p:nvSpPr>
        <p:spPr>
          <a:xfrm>
            <a:off x="5222875" y="248091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3200" kern="0">
                <a:solidFill>
                  <a:srgbClr val="5F5F5F"/>
                </a:solidFill>
                <a:latin typeface="+mn-lt"/>
              </a:rPr>
              <a:t>02</a:t>
            </a:r>
            <a:endParaRPr lang="zh-CN" altLang="en-US" sz="3200" kern="0">
              <a:solidFill>
                <a:srgbClr val="5F5F5F"/>
              </a:solidFill>
              <a:latin typeface="+mn-lt"/>
            </a:endParaRPr>
          </a:p>
        </p:txBody>
      </p:sp>
      <p:sp>
        <p:nvSpPr>
          <p:cNvPr id="51258" name="MH_SubTitle_2"/>
          <p:cNvSpPr txBox="1">
            <a:spLocks noChangeArrowheads="1"/>
          </p:cNvSpPr>
          <p:nvPr>
            <p:custDataLst>
              <p:tags r:id="rId26"/>
            </p:custDataLst>
          </p:nvPr>
        </p:nvSpPr>
        <p:spPr bwMode="auto">
          <a:xfrm>
            <a:off x="6076950" y="2497138"/>
            <a:ext cx="1808163"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zh-CN" sz="2400" dirty="0"/>
              <a:t>促进供应链的协调运行</a:t>
            </a:r>
            <a:endParaRPr lang="zh-CN" altLang="en-US" sz="2400" dirty="0">
              <a:solidFill>
                <a:srgbClr val="3B3B3B"/>
              </a:solidFill>
              <a:latin typeface="+mn-lt"/>
              <a:ea typeface="+mn-ea"/>
            </a:endParaRPr>
          </a:p>
        </p:txBody>
      </p:sp>
      <p:sp>
        <p:nvSpPr>
          <p:cNvPr id="2" name="文本框 1">
            <a:extLst>
              <a:ext uri="{FF2B5EF4-FFF2-40B4-BE49-F238E27FC236}">
                <a16:creationId xmlns:a16="http://schemas.microsoft.com/office/drawing/2014/main" xmlns="" id="{1D1ED087-28EC-4D63-B577-619E8B97301E}"/>
              </a:ext>
            </a:extLst>
          </p:cNvPr>
          <p:cNvSpPr txBox="1"/>
          <p:nvPr/>
        </p:nvSpPr>
        <p:spPr>
          <a:xfrm>
            <a:off x="640833" y="1034377"/>
            <a:ext cx="5832648" cy="590354"/>
          </a:xfrm>
          <a:prstGeom prst="rect">
            <a:avLst/>
          </a:prstGeom>
          <a:noFill/>
        </p:spPr>
        <p:txBody>
          <a:bodyPr wrap="square" rtlCol="0">
            <a:spAutoFit/>
          </a:bodyPr>
          <a:lstStyle/>
          <a:p>
            <a:pPr>
              <a:lnSpc>
                <a:spcPct val="130000"/>
              </a:lnSpc>
            </a:pPr>
            <a:r>
              <a:rPr lang="en-US" altLang="zh-CN" sz="2800" b="1" dirty="0">
                <a:latin typeface="Arial" panose="020B0604020202020204" pitchFamily="34" charset="0"/>
                <a:ea typeface="黑体" panose="02010609060101010101" pitchFamily="49" charset="-122"/>
              </a:rPr>
              <a:t>2</a:t>
            </a:r>
            <a:r>
              <a:rPr lang="zh-CN" altLang="zh-CN" sz="2800" b="1" dirty="0">
                <a:latin typeface="Arial" panose="020B0604020202020204" pitchFamily="34" charset="0"/>
                <a:ea typeface="黑体" panose="02010609060101010101" pitchFamily="49" charset="-122"/>
              </a:rPr>
              <a:t>）</a:t>
            </a:r>
            <a:r>
              <a:rPr lang="zh-CN" altLang="en-US" sz="2800" b="1" dirty="0">
                <a:latin typeface="Arial" panose="020B0604020202020204" pitchFamily="34" charset="0"/>
                <a:ea typeface="黑体" panose="02010609060101010101" pitchFamily="49" charset="-122"/>
              </a:rPr>
              <a:t>从整体供应链的角度看</a:t>
            </a:r>
            <a:endParaRPr lang="zh-CN" altLang="en-US" sz="2800" dirty="0">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4155534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H_Others_1"/>
          <p:cNvSpPr txBox="1"/>
          <p:nvPr>
            <p:custDataLst>
              <p:tags r:id="rId2"/>
            </p:custDataLst>
          </p:nvPr>
        </p:nvSpPr>
        <p:spPr>
          <a:xfrm>
            <a:off x="3359278" y="1510768"/>
            <a:ext cx="2456057" cy="715581"/>
          </a:xfrm>
          <a:prstGeom prst="rect">
            <a:avLst/>
          </a:prstGeom>
          <a:noFill/>
        </p:spPr>
        <p:txBody>
          <a:bodyPr wrap="none">
            <a:spAutoFit/>
          </a:bodyPr>
          <a:lstStyle/>
          <a:p>
            <a:pPr algn="ctr">
              <a:lnSpc>
                <a:spcPct val="150000"/>
              </a:lnSpc>
              <a:defRPr/>
            </a:pPr>
            <a:r>
              <a:rPr lang="en-US" altLang="zh-CN" sz="2700" spc="400" dirty="0">
                <a:solidFill>
                  <a:srgbClr val="DDDDDD"/>
                </a:solidFill>
                <a:latin typeface="微软雅黑"/>
                <a:ea typeface="微软雅黑"/>
              </a:rPr>
              <a:t>CONTENTS</a:t>
            </a:r>
            <a:endParaRPr lang="zh-CN" altLang="en-US" sz="2700" spc="400" dirty="0">
              <a:solidFill>
                <a:srgbClr val="DDDDDD"/>
              </a:solidFill>
              <a:latin typeface="微软雅黑"/>
              <a:ea typeface="微软雅黑"/>
            </a:endParaRPr>
          </a:p>
        </p:txBody>
      </p:sp>
      <p:sp>
        <p:nvSpPr>
          <p:cNvPr id="3085" name="MH_Others_2"/>
          <p:cNvSpPr txBox="1">
            <a:spLocks noChangeArrowheads="1"/>
          </p:cNvSpPr>
          <p:nvPr>
            <p:custDataLst>
              <p:tags r:id="rId3"/>
            </p:custDataLst>
          </p:nvPr>
        </p:nvSpPr>
        <p:spPr bwMode="auto">
          <a:xfrm>
            <a:off x="3773712" y="910693"/>
            <a:ext cx="162718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4700" b="1" dirty="0">
                <a:latin typeface="微软雅黑"/>
                <a:ea typeface="微软雅黑"/>
              </a:rPr>
              <a:t>目 录</a:t>
            </a:r>
          </a:p>
        </p:txBody>
      </p:sp>
      <p:sp>
        <p:nvSpPr>
          <p:cNvPr id="20" name="MH_Entry_1">
            <a:hlinkClick r:id="rId12" action="ppaction://hlinksldjump"/>
          </p:cNvPr>
          <p:cNvSpPr/>
          <p:nvPr>
            <p:custDataLst>
              <p:tags r:id="rId4"/>
            </p:custDataLst>
          </p:nvPr>
        </p:nvSpPr>
        <p:spPr>
          <a:xfrm>
            <a:off x="2366965" y="3069776"/>
            <a:ext cx="4530271" cy="524324"/>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432000" tIns="0" rIns="0" bIns="0" rtlCol="0" anchor="ctr">
            <a:normAutofit/>
          </a:bodyPr>
          <a:lstStyle/>
          <a:p>
            <a:r>
              <a:rPr lang="zh-CN" altLang="en-US" sz="3200" spc="200" dirty="0">
                <a:solidFill>
                  <a:schemeClr val="tx1"/>
                </a:solidFill>
                <a:latin typeface="+mn-ea"/>
              </a:rPr>
              <a:t>啤酒游戏</a:t>
            </a:r>
          </a:p>
        </p:txBody>
      </p:sp>
      <p:sp>
        <p:nvSpPr>
          <p:cNvPr id="2" name="MH_Number_1">
            <a:hlinkClick r:id="rId12" action="ppaction://hlinksldjump"/>
          </p:cNvPr>
          <p:cNvSpPr/>
          <p:nvPr>
            <p:custDataLst>
              <p:tags r:id="rId5"/>
            </p:custDataLst>
          </p:nvPr>
        </p:nvSpPr>
        <p:spPr>
          <a:xfrm>
            <a:off x="2087566" y="3069776"/>
            <a:ext cx="528634" cy="524324"/>
          </a:xfrm>
          <a:prstGeom prst="round1Rect">
            <a:avLst>
              <a:gd name="adj" fmla="val 5000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oAutofit/>
          </a:bodyPr>
          <a:lstStyle/>
          <a:p>
            <a:pPr algn="ctr"/>
            <a:r>
              <a:rPr lang="en-US" altLang="zh-CN" sz="24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01</a:t>
            </a:r>
            <a:endParaRPr lang="zh-CN" altLang="en-US" sz="24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sp>
        <p:nvSpPr>
          <p:cNvPr id="16" name="MH_Entry_2">
            <a:hlinkClick r:id="rId13" action="ppaction://hlinksldjump"/>
          </p:cNvPr>
          <p:cNvSpPr/>
          <p:nvPr>
            <p:custDataLst>
              <p:tags r:id="rId6"/>
            </p:custDataLst>
          </p:nvPr>
        </p:nvSpPr>
        <p:spPr>
          <a:xfrm>
            <a:off x="2366965" y="3959924"/>
            <a:ext cx="4530271" cy="524324"/>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432000" tIns="0" rIns="0" bIns="0" rtlCol="0" anchor="ctr">
            <a:normAutofit/>
          </a:bodyPr>
          <a:lstStyle/>
          <a:p>
            <a:r>
              <a:rPr lang="zh-CN" altLang="en-US" sz="3200" spc="200">
                <a:solidFill>
                  <a:schemeClr val="tx1"/>
                </a:solidFill>
                <a:latin typeface="+mn-ea"/>
              </a:rPr>
              <a:t>牛鞭效应</a:t>
            </a:r>
            <a:endParaRPr lang="zh-CN" altLang="en-US" sz="3200" spc="200" dirty="0">
              <a:solidFill>
                <a:schemeClr val="tx1"/>
              </a:solidFill>
              <a:latin typeface="+mn-ea"/>
            </a:endParaRPr>
          </a:p>
        </p:txBody>
      </p:sp>
      <p:sp>
        <p:nvSpPr>
          <p:cNvPr id="17" name="MH_Number_2">
            <a:hlinkClick r:id="rId13" action="ppaction://hlinksldjump"/>
          </p:cNvPr>
          <p:cNvSpPr/>
          <p:nvPr>
            <p:custDataLst>
              <p:tags r:id="rId7"/>
            </p:custDataLst>
          </p:nvPr>
        </p:nvSpPr>
        <p:spPr>
          <a:xfrm>
            <a:off x="2087566" y="3959924"/>
            <a:ext cx="528634" cy="524324"/>
          </a:xfrm>
          <a:prstGeom prst="round1Rect">
            <a:avLst>
              <a:gd name="adj" fmla="val 5000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oAutofit/>
          </a:bodyPr>
          <a:lstStyle/>
          <a:p>
            <a:pPr algn="ctr"/>
            <a:r>
              <a:rPr lang="en-US" altLang="zh-CN" sz="240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02</a:t>
            </a:r>
            <a:endParaRPr lang="zh-CN" altLang="en-US" sz="24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sp>
        <p:nvSpPr>
          <p:cNvPr id="19" name="MH_Entry_3">
            <a:hlinkClick r:id="rId14" action="ppaction://hlinksldjump"/>
          </p:cNvPr>
          <p:cNvSpPr/>
          <p:nvPr>
            <p:custDataLst>
              <p:tags r:id="rId8"/>
            </p:custDataLst>
          </p:nvPr>
        </p:nvSpPr>
        <p:spPr>
          <a:xfrm>
            <a:off x="2366965" y="4850072"/>
            <a:ext cx="4530271" cy="524324"/>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432000" tIns="0" rIns="0" bIns="0" rtlCol="0" anchor="ctr">
            <a:normAutofit/>
          </a:bodyPr>
          <a:lstStyle/>
          <a:p>
            <a:r>
              <a:rPr lang="zh-CN" altLang="en-US" sz="3200" spc="200">
                <a:solidFill>
                  <a:schemeClr val="tx1"/>
                </a:solidFill>
                <a:latin typeface="+mn-ea"/>
              </a:rPr>
              <a:t>供应链信息共享</a:t>
            </a:r>
            <a:endParaRPr lang="zh-CN" altLang="en-US" sz="3200" spc="200" dirty="0">
              <a:solidFill>
                <a:schemeClr val="tx1"/>
              </a:solidFill>
              <a:latin typeface="+mn-ea"/>
            </a:endParaRPr>
          </a:p>
        </p:txBody>
      </p:sp>
      <p:sp>
        <p:nvSpPr>
          <p:cNvPr id="21" name="MH_Number_3">
            <a:hlinkClick r:id="rId14" action="ppaction://hlinksldjump"/>
          </p:cNvPr>
          <p:cNvSpPr/>
          <p:nvPr>
            <p:custDataLst>
              <p:tags r:id="rId9"/>
            </p:custDataLst>
          </p:nvPr>
        </p:nvSpPr>
        <p:spPr>
          <a:xfrm>
            <a:off x="2087566" y="4850072"/>
            <a:ext cx="528634" cy="524324"/>
          </a:xfrm>
          <a:prstGeom prst="round1Rect">
            <a:avLst>
              <a:gd name="adj" fmla="val 5000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oAutofit/>
          </a:bodyPr>
          <a:lstStyle/>
          <a:p>
            <a:pPr algn="ctr"/>
            <a:r>
              <a:rPr lang="en-US" altLang="zh-CN" sz="2400">
                <a:solidFill>
                  <a:srgbClr val="FFFFFF"/>
                </a:solidFill>
                <a:latin typeface="Times New Roman" panose="02020603050405020304" pitchFamily="18" charset="0"/>
                <a:ea typeface="方正姚体" panose="02010601030101010101" pitchFamily="2" charset="-122"/>
                <a:cs typeface="Times New Roman" panose="02020603050405020304" pitchFamily="18" charset="0"/>
              </a:rPr>
              <a:t>03</a:t>
            </a:r>
            <a:endParaRPr lang="zh-CN" altLang="en-US" sz="2400" dirty="0">
              <a:solidFill>
                <a:srgbClr val="FFFFFF"/>
              </a:solidFill>
              <a:latin typeface="Times New Roman" panose="02020603050405020304" pitchFamily="18" charset="0"/>
              <a:ea typeface="方正姚体" panose="02010601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98137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a:extLst>
              <a:ext uri="{FF2B5EF4-FFF2-40B4-BE49-F238E27FC236}">
                <a16:creationId xmlns:a16="http://schemas.microsoft.com/office/drawing/2014/main" xmlns="" id="{2CD72CAF-A187-4070-B088-A12022AAB5BE}"/>
              </a:ext>
            </a:extLst>
          </p:cNvPr>
          <p:cNvSpPr>
            <a:spLocks noGrp="1"/>
          </p:cNvSpPr>
          <p:nvPr>
            <p:ph type="title"/>
            <p:custDataLst>
              <p:tags r:id="rId2"/>
            </p:custDataLst>
          </p:nvPr>
        </p:nvSpPr>
        <p:spPr/>
        <p:txBody>
          <a:bodyPr/>
          <a:lstStyle/>
          <a:p>
            <a:r>
              <a:rPr lang="en-US" altLang="zh-CN" dirty="0"/>
              <a:t>4.3.2</a:t>
            </a:r>
            <a:r>
              <a:rPr lang="zh-CN" altLang="en-US" dirty="0"/>
              <a:t>供应链信息共享的内容</a:t>
            </a:r>
          </a:p>
        </p:txBody>
      </p:sp>
      <p:sp>
        <p:nvSpPr>
          <p:cNvPr id="3" name="MH_Other_1">
            <a:extLst>
              <a:ext uri="{FF2B5EF4-FFF2-40B4-BE49-F238E27FC236}">
                <a16:creationId xmlns:a16="http://schemas.microsoft.com/office/drawing/2014/main" xmlns="" id="{EA5AA118-4A75-412A-A2F5-A482D1338AB8}"/>
              </a:ext>
            </a:extLst>
          </p:cNvPr>
          <p:cNvSpPr/>
          <p:nvPr>
            <p:custDataLst>
              <p:tags r:id="rId3"/>
            </p:custDataLst>
          </p:nvPr>
        </p:nvSpPr>
        <p:spPr>
          <a:xfrm rot="2700000">
            <a:off x="1561703" y="2092722"/>
            <a:ext cx="293687" cy="293688"/>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endParaRPr>
          </a:p>
        </p:txBody>
      </p:sp>
      <p:sp>
        <p:nvSpPr>
          <p:cNvPr id="4" name="MH_Other_2">
            <a:extLst>
              <a:ext uri="{FF2B5EF4-FFF2-40B4-BE49-F238E27FC236}">
                <a16:creationId xmlns:a16="http://schemas.microsoft.com/office/drawing/2014/main" xmlns="" id="{D63483A3-91E6-4FC3-94AF-60050D4F3B32}"/>
              </a:ext>
            </a:extLst>
          </p:cNvPr>
          <p:cNvSpPr/>
          <p:nvPr>
            <p:custDataLst>
              <p:tags r:id="rId4"/>
            </p:custDataLst>
          </p:nvPr>
        </p:nvSpPr>
        <p:spPr>
          <a:xfrm rot="2700000">
            <a:off x="7276703" y="2092722"/>
            <a:ext cx="293687" cy="293688"/>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endParaRPr>
          </a:p>
        </p:txBody>
      </p:sp>
      <p:sp>
        <p:nvSpPr>
          <p:cNvPr id="5" name="MH_Other_3">
            <a:extLst>
              <a:ext uri="{FF2B5EF4-FFF2-40B4-BE49-F238E27FC236}">
                <a16:creationId xmlns:a16="http://schemas.microsoft.com/office/drawing/2014/main" xmlns="" id="{1FF6D84A-12C3-4868-BC5A-57BA5D9BA83D}"/>
              </a:ext>
            </a:extLst>
          </p:cNvPr>
          <p:cNvSpPr/>
          <p:nvPr>
            <p:custDataLst>
              <p:tags r:id="rId5"/>
            </p:custDataLst>
          </p:nvPr>
        </p:nvSpPr>
        <p:spPr>
          <a:xfrm rot="2700000">
            <a:off x="3550841" y="4129484"/>
            <a:ext cx="293688" cy="293687"/>
          </a:xfrm>
          <a:prstGeom prst="rect">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endParaRPr>
          </a:p>
        </p:txBody>
      </p:sp>
      <p:sp>
        <p:nvSpPr>
          <p:cNvPr id="41" name="MH_SubTitle_1">
            <a:extLst>
              <a:ext uri="{FF2B5EF4-FFF2-40B4-BE49-F238E27FC236}">
                <a16:creationId xmlns:a16="http://schemas.microsoft.com/office/drawing/2014/main" xmlns="" id="{F23C578C-227F-4108-A6EC-54CDB8E8035F}"/>
              </a:ext>
            </a:extLst>
          </p:cNvPr>
          <p:cNvSpPr/>
          <p:nvPr>
            <p:custDataLst>
              <p:tags r:id="rId6"/>
            </p:custDataLst>
          </p:nvPr>
        </p:nvSpPr>
        <p:spPr>
          <a:xfrm>
            <a:off x="1115616" y="2276872"/>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需求信息</a:t>
            </a:r>
            <a:endParaRPr lang="zh-CN" altLang="en-US" sz="2400" b="1" dirty="0">
              <a:solidFill>
                <a:srgbClr val="FFFFFF"/>
              </a:solidFill>
            </a:endParaRPr>
          </a:p>
        </p:txBody>
      </p:sp>
      <p:sp>
        <p:nvSpPr>
          <p:cNvPr id="42" name="MH_SubTitle_3">
            <a:extLst>
              <a:ext uri="{FF2B5EF4-FFF2-40B4-BE49-F238E27FC236}">
                <a16:creationId xmlns:a16="http://schemas.microsoft.com/office/drawing/2014/main" xmlns="" id="{E9C409B6-9619-422D-A36F-254613CA66AC}"/>
              </a:ext>
            </a:extLst>
          </p:cNvPr>
          <p:cNvSpPr/>
          <p:nvPr>
            <p:custDataLst>
              <p:tags r:id="rId7"/>
            </p:custDataLst>
          </p:nvPr>
        </p:nvSpPr>
        <p:spPr>
          <a:xfrm>
            <a:off x="2852341" y="2276872"/>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销售预测</a:t>
            </a:r>
            <a:endParaRPr lang="en-US" altLang="zh-CN" sz="2400" b="1" dirty="0"/>
          </a:p>
          <a:p>
            <a:pPr algn="ctr">
              <a:lnSpc>
                <a:spcPct val="110000"/>
              </a:lnSpc>
              <a:defRPr/>
            </a:pPr>
            <a:r>
              <a:rPr lang="zh-CN" altLang="zh-CN" sz="2400" b="1" dirty="0"/>
              <a:t>信息</a:t>
            </a:r>
            <a:endParaRPr lang="zh-CN" altLang="en-US" sz="2400" b="1" dirty="0">
              <a:solidFill>
                <a:srgbClr val="FFFFFF"/>
              </a:solidFill>
            </a:endParaRPr>
          </a:p>
        </p:txBody>
      </p:sp>
      <p:sp>
        <p:nvSpPr>
          <p:cNvPr id="43" name="MH_SubTitle_5">
            <a:extLst>
              <a:ext uri="{FF2B5EF4-FFF2-40B4-BE49-F238E27FC236}">
                <a16:creationId xmlns:a16="http://schemas.microsoft.com/office/drawing/2014/main" xmlns="" id="{1134AAE7-A11C-4252-AF5D-0B97095E6045}"/>
              </a:ext>
            </a:extLst>
          </p:cNvPr>
          <p:cNvSpPr/>
          <p:nvPr>
            <p:custDataLst>
              <p:tags r:id="rId8"/>
            </p:custDataLst>
          </p:nvPr>
        </p:nvSpPr>
        <p:spPr>
          <a:xfrm>
            <a:off x="4590653" y="2276872"/>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产品信息</a:t>
            </a:r>
            <a:endParaRPr lang="zh-CN" altLang="en-US" sz="2400" b="1" dirty="0">
              <a:solidFill>
                <a:srgbClr val="FFFFFF"/>
              </a:solidFill>
            </a:endParaRPr>
          </a:p>
        </p:txBody>
      </p:sp>
      <p:sp>
        <p:nvSpPr>
          <p:cNvPr id="44" name="MH_SubTitle_7">
            <a:extLst>
              <a:ext uri="{FF2B5EF4-FFF2-40B4-BE49-F238E27FC236}">
                <a16:creationId xmlns:a16="http://schemas.microsoft.com/office/drawing/2014/main" xmlns="" id="{5DA05A8F-66C8-4DA6-82E1-47BF2CD57F62}"/>
              </a:ext>
            </a:extLst>
          </p:cNvPr>
          <p:cNvSpPr/>
          <p:nvPr>
            <p:custDataLst>
              <p:tags r:id="rId9"/>
            </p:custDataLst>
          </p:nvPr>
        </p:nvSpPr>
        <p:spPr>
          <a:xfrm>
            <a:off x="6327378" y="2276872"/>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物流信息</a:t>
            </a:r>
            <a:endParaRPr lang="zh-CN" altLang="en-US" sz="2400" b="1" dirty="0">
              <a:solidFill>
                <a:srgbClr val="FFFFFF"/>
              </a:solidFill>
            </a:endParaRPr>
          </a:p>
        </p:txBody>
      </p:sp>
      <p:sp>
        <p:nvSpPr>
          <p:cNvPr id="55" name="MH_SubTitle_2">
            <a:extLst>
              <a:ext uri="{FF2B5EF4-FFF2-40B4-BE49-F238E27FC236}">
                <a16:creationId xmlns:a16="http://schemas.microsoft.com/office/drawing/2014/main" xmlns="" id="{2E00EB17-9336-4472-97CF-7601900B8876}"/>
              </a:ext>
            </a:extLst>
          </p:cNvPr>
          <p:cNvSpPr/>
          <p:nvPr>
            <p:custDataLst>
              <p:tags r:id="rId10"/>
            </p:custDataLst>
          </p:nvPr>
        </p:nvSpPr>
        <p:spPr>
          <a:xfrm>
            <a:off x="1983978" y="3172222"/>
            <a:ext cx="1693863" cy="1692275"/>
          </a:xfrm>
          <a:custGeom>
            <a:avLst/>
            <a:gdLst>
              <a:gd name="connsiteX0" fmla="*/ 882816 w 1765632"/>
              <a:gd name="connsiteY0" fmla="*/ 0 h 1765631"/>
              <a:gd name="connsiteX1" fmla="*/ 1765632 w 1765632"/>
              <a:gd name="connsiteY1" fmla="*/ 882816 h 1765631"/>
              <a:gd name="connsiteX2" fmla="*/ 882816 w 1765632"/>
              <a:gd name="connsiteY2" fmla="*/ 1765631 h 1765631"/>
              <a:gd name="connsiteX3" fmla="*/ 0 w 1765632"/>
              <a:gd name="connsiteY3" fmla="*/ 882816 h 1765631"/>
            </a:gdLst>
            <a:ahLst/>
            <a:cxnLst>
              <a:cxn ang="0">
                <a:pos x="connsiteX0" y="connsiteY0"/>
              </a:cxn>
              <a:cxn ang="0">
                <a:pos x="connsiteX1" y="connsiteY1"/>
              </a:cxn>
              <a:cxn ang="0">
                <a:pos x="connsiteX2" y="connsiteY2"/>
              </a:cxn>
              <a:cxn ang="0">
                <a:pos x="connsiteX3" y="connsiteY3"/>
              </a:cxn>
            </a:cxnLst>
            <a:rect l="l" t="t" r="r" b="b"/>
            <a:pathLst>
              <a:path w="1765632" h="1765631">
                <a:moveTo>
                  <a:pt x="882816" y="0"/>
                </a:moveTo>
                <a:lnTo>
                  <a:pt x="1765632" y="882816"/>
                </a:lnTo>
                <a:lnTo>
                  <a:pt x="882816" y="1765631"/>
                </a:lnTo>
                <a:lnTo>
                  <a:pt x="0" y="8828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库存信息</a:t>
            </a:r>
            <a:endParaRPr lang="zh-CN" altLang="en-US" sz="2400" b="1" dirty="0">
              <a:solidFill>
                <a:srgbClr val="FFFFFF"/>
              </a:solidFill>
            </a:endParaRPr>
          </a:p>
        </p:txBody>
      </p:sp>
      <p:sp>
        <p:nvSpPr>
          <p:cNvPr id="56" name="MH_SubTitle_4">
            <a:extLst>
              <a:ext uri="{FF2B5EF4-FFF2-40B4-BE49-F238E27FC236}">
                <a16:creationId xmlns:a16="http://schemas.microsoft.com/office/drawing/2014/main" xmlns="" id="{7C1F6EB1-66BC-46FD-AB95-455E082A55EF}"/>
              </a:ext>
            </a:extLst>
          </p:cNvPr>
          <p:cNvSpPr/>
          <p:nvPr>
            <p:custDataLst>
              <p:tags r:id="rId11"/>
            </p:custDataLst>
          </p:nvPr>
        </p:nvSpPr>
        <p:spPr>
          <a:xfrm>
            <a:off x="3722291" y="3172222"/>
            <a:ext cx="1692275" cy="1692275"/>
          </a:xfrm>
          <a:custGeom>
            <a:avLst/>
            <a:gdLst>
              <a:gd name="connsiteX0" fmla="*/ 882816 w 1765632"/>
              <a:gd name="connsiteY0" fmla="*/ 0 h 1765631"/>
              <a:gd name="connsiteX1" fmla="*/ 1765632 w 1765632"/>
              <a:gd name="connsiteY1" fmla="*/ 882816 h 1765631"/>
              <a:gd name="connsiteX2" fmla="*/ 882816 w 1765632"/>
              <a:gd name="connsiteY2" fmla="*/ 1765631 h 1765631"/>
              <a:gd name="connsiteX3" fmla="*/ 0 w 1765632"/>
              <a:gd name="connsiteY3" fmla="*/ 882816 h 1765631"/>
            </a:gdLst>
            <a:ahLst/>
            <a:cxnLst>
              <a:cxn ang="0">
                <a:pos x="connsiteX0" y="connsiteY0"/>
              </a:cxn>
              <a:cxn ang="0">
                <a:pos x="connsiteX1" y="connsiteY1"/>
              </a:cxn>
              <a:cxn ang="0">
                <a:pos x="connsiteX2" y="connsiteY2"/>
              </a:cxn>
              <a:cxn ang="0">
                <a:pos x="connsiteX3" y="connsiteY3"/>
              </a:cxn>
            </a:cxnLst>
            <a:rect l="l" t="t" r="r" b="b"/>
            <a:pathLst>
              <a:path w="1765632" h="1765631">
                <a:moveTo>
                  <a:pt x="882816" y="0"/>
                </a:moveTo>
                <a:lnTo>
                  <a:pt x="1765632" y="882816"/>
                </a:lnTo>
                <a:lnTo>
                  <a:pt x="882816" y="1765631"/>
                </a:lnTo>
                <a:lnTo>
                  <a:pt x="0" y="8828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订单信息</a:t>
            </a:r>
            <a:endParaRPr lang="zh-CN" altLang="en-US" sz="2400" b="1" dirty="0">
              <a:solidFill>
                <a:srgbClr val="FFFFFF"/>
              </a:solidFill>
            </a:endParaRPr>
          </a:p>
        </p:txBody>
      </p:sp>
      <p:sp>
        <p:nvSpPr>
          <p:cNvPr id="57" name="MH_SubTitle_6">
            <a:extLst>
              <a:ext uri="{FF2B5EF4-FFF2-40B4-BE49-F238E27FC236}">
                <a16:creationId xmlns:a16="http://schemas.microsoft.com/office/drawing/2014/main" xmlns="" id="{F3D3140B-9246-4431-BC02-8DADDD99B258}"/>
              </a:ext>
            </a:extLst>
          </p:cNvPr>
          <p:cNvSpPr/>
          <p:nvPr>
            <p:custDataLst>
              <p:tags r:id="rId12"/>
            </p:custDataLst>
          </p:nvPr>
        </p:nvSpPr>
        <p:spPr>
          <a:xfrm>
            <a:off x="5459016" y="3172222"/>
            <a:ext cx="1693862" cy="1692275"/>
          </a:xfrm>
          <a:custGeom>
            <a:avLst/>
            <a:gdLst>
              <a:gd name="connsiteX0" fmla="*/ 882816 w 1765632"/>
              <a:gd name="connsiteY0" fmla="*/ 0 h 1765631"/>
              <a:gd name="connsiteX1" fmla="*/ 1765632 w 1765632"/>
              <a:gd name="connsiteY1" fmla="*/ 882816 h 1765631"/>
              <a:gd name="connsiteX2" fmla="*/ 882816 w 1765632"/>
              <a:gd name="connsiteY2" fmla="*/ 1765631 h 1765631"/>
              <a:gd name="connsiteX3" fmla="*/ 0 w 1765632"/>
              <a:gd name="connsiteY3" fmla="*/ 882816 h 1765631"/>
            </a:gdLst>
            <a:ahLst/>
            <a:cxnLst>
              <a:cxn ang="0">
                <a:pos x="connsiteX0" y="connsiteY0"/>
              </a:cxn>
              <a:cxn ang="0">
                <a:pos x="connsiteX1" y="connsiteY1"/>
              </a:cxn>
              <a:cxn ang="0">
                <a:pos x="connsiteX2" y="connsiteY2"/>
              </a:cxn>
              <a:cxn ang="0">
                <a:pos x="connsiteX3" y="connsiteY3"/>
              </a:cxn>
            </a:cxnLst>
            <a:rect l="l" t="t" r="r" b="b"/>
            <a:pathLst>
              <a:path w="1765632" h="1765631">
                <a:moveTo>
                  <a:pt x="882816" y="0"/>
                </a:moveTo>
                <a:lnTo>
                  <a:pt x="1765632" y="882816"/>
                </a:lnTo>
                <a:lnTo>
                  <a:pt x="882816" y="1765631"/>
                </a:lnTo>
                <a:lnTo>
                  <a:pt x="0" y="8828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10000"/>
              </a:lnSpc>
              <a:defRPr/>
            </a:pPr>
            <a:r>
              <a:rPr lang="zh-CN" altLang="zh-CN" sz="2400" b="1" dirty="0"/>
              <a:t>生产信息</a:t>
            </a:r>
            <a:endParaRPr lang="zh-CN" altLang="en-US" sz="2400" b="1" dirty="0">
              <a:solidFill>
                <a:srgbClr val="FFFFFF"/>
              </a:solidFill>
            </a:endParaRPr>
          </a:p>
        </p:txBody>
      </p:sp>
      <p:sp>
        <p:nvSpPr>
          <p:cNvPr id="58" name="MH_Other_4">
            <a:extLst>
              <a:ext uri="{FF2B5EF4-FFF2-40B4-BE49-F238E27FC236}">
                <a16:creationId xmlns:a16="http://schemas.microsoft.com/office/drawing/2014/main" xmlns="" id="{89D55396-38A9-467D-8C94-8EC862464637}"/>
              </a:ext>
            </a:extLst>
          </p:cNvPr>
          <p:cNvSpPr/>
          <p:nvPr>
            <p:custDataLst>
              <p:tags r:id="rId13"/>
            </p:custDataLst>
          </p:nvPr>
        </p:nvSpPr>
        <p:spPr>
          <a:xfrm rot="2700000">
            <a:off x="5292328" y="4129484"/>
            <a:ext cx="293688" cy="293688"/>
          </a:xfrm>
          <a:prstGeom prst="rect">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endParaRPr>
          </a:p>
        </p:txBody>
      </p:sp>
    </p:spTree>
    <p:custDataLst>
      <p:tags r:id="rId1"/>
    </p:custDataLst>
    <p:extLst>
      <p:ext uri="{BB962C8B-B14F-4D97-AF65-F5344CB8AC3E}">
        <p14:creationId xmlns:p14="http://schemas.microsoft.com/office/powerpoint/2010/main" val="2528704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F7E387-84C5-4158-AAF1-63435F1964F5}"/>
              </a:ext>
            </a:extLst>
          </p:cNvPr>
          <p:cNvSpPr>
            <a:spLocks noGrp="1"/>
          </p:cNvSpPr>
          <p:nvPr>
            <p:ph type="title"/>
          </p:nvPr>
        </p:nvSpPr>
        <p:spPr/>
        <p:txBody>
          <a:bodyPr>
            <a:normAutofit/>
          </a:bodyPr>
          <a:lstStyle/>
          <a:p>
            <a:r>
              <a:rPr lang="en-US" altLang="zh-CN" dirty="0"/>
              <a:t>4.3.3</a:t>
            </a:r>
            <a:r>
              <a:rPr lang="zh-CN" altLang="en-US" dirty="0"/>
              <a:t>供应链信息共享的模式</a:t>
            </a:r>
          </a:p>
        </p:txBody>
      </p:sp>
      <p:sp>
        <p:nvSpPr>
          <p:cNvPr id="3" name="内容占位符 2">
            <a:extLst>
              <a:ext uri="{FF2B5EF4-FFF2-40B4-BE49-F238E27FC236}">
                <a16:creationId xmlns:a16="http://schemas.microsoft.com/office/drawing/2014/main" xmlns="" id="{0B8C909D-D75E-4964-A835-C9C6E670E140}"/>
              </a:ext>
            </a:extLst>
          </p:cNvPr>
          <p:cNvSpPr>
            <a:spLocks noGrp="1"/>
          </p:cNvSpPr>
          <p:nvPr>
            <p:ph idx="1"/>
          </p:nvPr>
        </p:nvSpPr>
        <p:spPr>
          <a:xfrm>
            <a:off x="251520" y="1189459"/>
            <a:ext cx="8139644" cy="766375"/>
          </a:xfrm>
        </p:spPr>
        <p:txBody>
          <a:bodyPr>
            <a:normAutofit/>
          </a:bodyPr>
          <a:lstStyle/>
          <a:p>
            <a:r>
              <a:rPr lang="zh-CN" altLang="zh-CN" sz="2800" b="1" dirty="0">
                <a:solidFill>
                  <a:schemeClr val="tx1">
                    <a:lumMod val="50000"/>
                  </a:schemeClr>
                </a:solidFill>
                <a:latin typeface="黑体" panose="02010609060101010101" pitchFamily="49" charset="-122"/>
                <a:ea typeface="黑体" panose="02010609060101010101" pitchFamily="49" charset="-122"/>
              </a:rPr>
              <a:t>点对点共享模式</a:t>
            </a:r>
            <a:endParaRPr lang="zh-CN" altLang="en-US" sz="2800" b="1" dirty="0">
              <a:solidFill>
                <a:schemeClr val="tx1">
                  <a:lumMod val="50000"/>
                </a:schemeClr>
              </a:solidFill>
              <a:latin typeface="黑体" panose="02010609060101010101" pitchFamily="49" charset="-122"/>
              <a:ea typeface="黑体" panose="02010609060101010101" pitchFamily="49" charset="-122"/>
            </a:endParaRPr>
          </a:p>
        </p:txBody>
      </p:sp>
      <p:grpSp>
        <p:nvGrpSpPr>
          <p:cNvPr id="4" name="画布 9">
            <a:extLst>
              <a:ext uri="{FF2B5EF4-FFF2-40B4-BE49-F238E27FC236}">
                <a16:creationId xmlns:a16="http://schemas.microsoft.com/office/drawing/2014/main" xmlns="" id="{21AA7E3E-38C4-45BC-AD60-851DFEABCE91}"/>
              </a:ext>
            </a:extLst>
          </p:cNvPr>
          <p:cNvGrpSpPr/>
          <p:nvPr/>
        </p:nvGrpSpPr>
        <p:grpSpPr>
          <a:xfrm>
            <a:off x="1043608" y="3429000"/>
            <a:ext cx="6912768" cy="3216949"/>
            <a:chOff x="0" y="0"/>
            <a:chExt cx="4140200" cy="2070100"/>
          </a:xfrm>
        </p:grpSpPr>
        <p:sp>
          <p:nvSpPr>
            <p:cNvPr id="5" name="矩形 4">
              <a:extLst>
                <a:ext uri="{FF2B5EF4-FFF2-40B4-BE49-F238E27FC236}">
                  <a16:creationId xmlns:a16="http://schemas.microsoft.com/office/drawing/2014/main" xmlns="" id="{9893225C-41A4-48FD-8BE9-DD767307EC09}"/>
                </a:ext>
              </a:extLst>
            </p:cNvPr>
            <p:cNvSpPr/>
            <p:nvPr/>
          </p:nvSpPr>
          <p:spPr>
            <a:xfrm>
              <a:off x="0" y="0"/>
              <a:ext cx="4140200" cy="2070100"/>
            </a:xfrm>
            <a:prstGeom prst="rect">
              <a:avLst/>
            </a:prstGeom>
          </p:spPr>
          <p:txBody>
            <a:bodyPr/>
            <a:lstStyle/>
            <a:p>
              <a:endParaRPr lang="zh-CN" altLang="en-US"/>
            </a:p>
          </p:txBody>
        </p:sp>
        <p:sp>
          <p:nvSpPr>
            <p:cNvPr id="6" name="椭圆 5">
              <a:extLst>
                <a:ext uri="{FF2B5EF4-FFF2-40B4-BE49-F238E27FC236}">
                  <a16:creationId xmlns:a16="http://schemas.microsoft.com/office/drawing/2014/main" xmlns="" id="{77A06FE8-E873-45D2-AF9D-FD09BB518C06}"/>
                </a:ext>
              </a:extLst>
            </p:cNvPr>
            <p:cNvSpPr/>
            <p:nvPr/>
          </p:nvSpPr>
          <p:spPr>
            <a:xfrm>
              <a:off x="44450" y="3810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a:latin typeface="+mj-ea"/>
                  <a:ea typeface="+mj-ea"/>
                  <a:cs typeface="宋体"/>
                </a:rPr>
                <a:t>A</a:t>
              </a:r>
              <a:r>
                <a:rPr lang="zh-CN" altLang="en-US" sz="2000" kern="100">
                  <a:latin typeface="+mj-ea"/>
                  <a:ea typeface="+mj-ea"/>
                  <a:cs typeface="宋体"/>
                </a:rPr>
                <a:t>企业的</a:t>
              </a:r>
            </a:p>
            <a:p>
              <a:pPr algn="ctr"/>
              <a:r>
                <a:rPr lang="zh-CN" altLang="en-US" sz="2000" kern="100">
                  <a:latin typeface="+mj-ea"/>
                  <a:ea typeface="+mj-ea"/>
                  <a:cs typeface="宋体"/>
                </a:rPr>
                <a:t>共享信息</a:t>
              </a:r>
            </a:p>
          </p:txBody>
        </p:sp>
        <p:sp>
          <p:nvSpPr>
            <p:cNvPr id="7" name="椭圆 6">
              <a:extLst>
                <a:ext uri="{FF2B5EF4-FFF2-40B4-BE49-F238E27FC236}">
                  <a16:creationId xmlns:a16="http://schemas.microsoft.com/office/drawing/2014/main" xmlns="" id="{29E25712-3F38-4975-9C60-19C419F88859}"/>
                </a:ext>
              </a:extLst>
            </p:cNvPr>
            <p:cNvSpPr/>
            <p:nvPr/>
          </p:nvSpPr>
          <p:spPr>
            <a:xfrm>
              <a:off x="2288200" y="3810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dirty="0">
                  <a:latin typeface="+mj-ea"/>
                  <a:ea typeface="+mj-ea"/>
                  <a:cs typeface="宋体"/>
                </a:rPr>
                <a:t>B</a:t>
              </a:r>
              <a:r>
                <a:rPr lang="zh-CN" altLang="en-US" sz="2000" kern="100" dirty="0">
                  <a:latin typeface="+mj-ea"/>
                  <a:ea typeface="+mj-ea"/>
                  <a:cs typeface="宋体"/>
                </a:rPr>
                <a:t>企业的</a:t>
              </a:r>
              <a:endParaRPr lang="zh-CN" altLang="en-US" sz="2000" dirty="0">
                <a:latin typeface="+mj-ea"/>
                <a:ea typeface="+mj-ea"/>
                <a:cs typeface="宋体"/>
              </a:endParaRPr>
            </a:p>
            <a:p>
              <a:pPr algn="ctr"/>
              <a:r>
                <a:rPr lang="zh-CN" altLang="en-US" sz="2000" kern="100" dirty="0">
                  <a:latin typeface="+mj-ea"/>
                  <a:ea typeface="+mj-ea"/>
                  <a:cs typeface="宋体"/>
                </a:rPr>
                <a:t>共享信息</a:t>
              </a:r>
              <a:endParaRPr lang="zh-CN" altLang="en-US" sz="2000" dirty="0">
                <a:latin typeface="+mj-ea"/>
                <a:ea typeface="+mj-ea"/>
                <a:cs typeface="宋体"/>
              </a:endParaRPr>
            </a:p>
          </p:txBody>
        </p:sp>
        <p:sp>
          <p:nvSpPr>
            <p:cNvPr id="8" name="椭圆 7">
              <a:extLst>
                <a:ext uri="{FF2B5EF4-FFF2-40B4-BE49-F238E27FC236}">
                  <a16:creationId xmlns:a16="http://schemas.microsoft.com/office/drawing/2014/main" xmlns="" id="{B43FB272-8E3C-4688-B680-D5BF3CF932EB}"/>
                </a:ext>
              </a:extLst>
            </p:cNvPr>
            <p:cNvSpPr/>
            <p:nvPr/>
          </p:nvSpPr>
          <p:spPr>
            <a:xfrm>
              <a:off x="611800" y="99915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dirty="0">
                  <a:latin typeface="+mj-ea"/>
                  <a:ea typeface="+mj-ea"/>
                  <a:cs typeface="宋体"/>
                </a:rPr>
                <a:t>D</a:t>
              </a:r>
              <a:r>
                <a:rPr lang="zh-CN" altLang="en-US" sz="2000" kern="100" dirty="0">
                  <a:latin typeface="+mj-ea"/>
                  <a:ea typeface="+mj-ea"/>
                  <a:cs typeface="宋体"/>
                </a:rPr>
                <a:t>企业的</a:t>
              </a:r>
              <a:endParaRPr lang="zh-CN" altLang="en-US" sz="2000" dirty="0">
                <a:latin typeface="+mj-ea"/>
                <a:ea typeface="+mj-ea"/>
                <a:cs typeface="宋体"/>
              </a:endParaRPr>
            </a:p>
            <a:p>
              <a:pPr algn="ctr"/>
              <a:r>
                <a:rPr lang="zh-CN" altLang="en-US" sz="2000" kern="100" dirty="0">
                  <a:latin typeface="+mj-ea"/>
                  <a:ea typeface="+mj-ea"/>
                  <a:cs typeface="宋体"/>
                </a:rPr>
                <a:t>共享信息</a:t>
              </a:r>
              <a:endParaRPr lang="zh-CN" altLang="en-US" sz="2000" dirty="0">
                <a:latin typeface="+mj-ea"/>
                <a:ea typeface="+mj-ea"/>
                <a:cs typeface="宋体"/>
              </a:endParaRPr>
            </a:p>
          </p:txBody>
        </p:sp>
        <p:sp>
          <p:nvSpPr>
            <p:cNvPr id="9" name="椭圆 8">
              <a:extLst>
                <a:ext uri="{FF2B5EF4-FFF2-40B4-BE49-F238E27FC236}">
                  <a16:creationId xmlns:a16="http://schemas.microsoft.com/office/drawing/2014/main" xmlns="" id="{D7CF1C51-862A-4F19-AD4E-014D3CDC778C}"/>
                </a:ext>
              </a:extLst>
            </p:cNvPr>
            <p:cNvSpPr/>
            <p:nvPr/>
          </p:nvSpPr>
          <p:spPr>
            <a:xfrm>
              <a:off x="2855255" y="99915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a:latin typeface="+mj-ea"/>
                  <a:ea typeface="+mj-ea"/>
                  <a:cs typeface="宋体"/>
                </a:rPr>
                <a:t>C</a:t>
              </a:r>
              <a:r>
                <a:rPr lang="zh-CN" altLang="en-US" sz="2000" kern="100">
                  <a:latin typeface="+mj-ea"/>
                  <a:ea typeface="+mj-ea"/>
                  <a:cs typeface="宋体"/>
                </a:rPr>
                <a:t>企业的</a:t>
              </a:r>
              <a:endParaRPr lang="zh-CN" altLang="en-US" sz="2000">
                <a:latin typeface="+mj-ea"/>
                <a:ea typeface="+mj-ea"/>
                <a:cs typeface="宋体"/>
              </a:endParaRPr>
            </a:p>
            <a:p>
              <a:pPr algn="ctr"/>
              <a:r>
                <a:rPr lang="zh-CN" altLang="en-US" sz="2000" kern="100">
                  <a:latin typeface="+mj-ea"/>
                  <a:ea typeface="+mj-ea"/>
                  <a:cs typeface="宋体"/>
                </a:rPr>
                <a:t>共享信息</a:t>
              </a:r>
              <a:endParaRPr lang="zh-CN" altLang="en-US" sz="2000">
                <a:latin typeface="+mj-ea"/>
                <a:ea typeface="+mj-ea"/>
                <a:cs typeface="宋体"/>
              </a:endParaRPr>
            </a:p>
          </p:txBody>
        </p:sp>
        <p:cxnSp>
          <p:nvCxnSpPr>
            <p:cNvPr id="10" name="直接箭头连接符 9">
              <a:extLst>
                <a:ext uri="{FF2B5EF4-FFF2-40B4-BE49-F238E27FC236}">
                  <a16:creationId xmlns:a16="http://schemas.microsoft.com/office/drawing/2014/main" xmlns="" id="{E5E2DC05-7712-4253-BE40-8E75EFE1D7C6}"/>
                </a:ext>
              </a:extLst>
            </p:cNvPr>
            <p:cNvCxnSpPr/>
            <p:nvPr/>
          </p:nvCxnSpPr>
          <p:spPr>
            <a:xfrm>
              <a:off x="869950" y="1955800"/>
              <a:ext cx="1670050" cy="63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文本框 15">
              <a:extLst>
                <a:ext uri="{FF2B5EF4-FFF2-40B4-BE49-F238E27FC236}">
                  <a16:creationId xmlns:a16="http://schemas.microsoft.com/office/drawing/2014/main" xmlns="" id="{5069424F-0B2C-48DA-9B20-5428D6DE1784}"/>
                </a:ext>
              </a:extLst>
            </p:cNvPr>
            <p:cNvSpPr txBox="1"/>
            <p:nvPr/>
          </p:nvSpPr>
          <p:spPr>
            <a:xfrm>
              <a:off x="2667000" y="1828800"/>
              <a:ext cx="1242356" cy="2413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sz="2000" kern="100">
                  <a:latin typeface="+mj-ea"/>
                  <a:ea typeface="+mj-ea"/>
                  <a:cs typeface="宋体"/>
                </a:rPr>
                <a:t>信息传递方向</a:t>
              </a:r>
            </a:p>
          </p:txBody>
        </p:sp>
        <p:cxnSp>
          <p:nvCxnSpPr>
            <p:cNvPr id="12" name="直接箭头连接符 11">
              <a:extLst>
                <a:ext uri="{FF2B5EF4-FFF2-40B4-BE49-F238E27FC236}">
                  <a16:creationId xmlns:a16="http://schemas.microsoft.com/office/drawing/2014/main" xmlns="" id="{5B075595-41C0-404B-8FC4-AEC85BB1F557}"/>
                </a:ext>
              </a:extLst>
            </p:cNvPr>
            <p:cNvCxnSpPr>
              <a:stCxn id="6" idx="6"/>
              <a:endCxn id="7" idx="2"/>
            </p:cNvCxnSpPr>
            <p:nvPr/>
          </p:nvCxnSpPr>
          <p:spPr>
            <a:xfrm>
              <a:off x="1098550" y="333375"/>
              <a:ext cx="11896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直接箭头连接符 12">
              <a:extLst>
                <a:ext uri="{FF2B5EF4-FFF2-40B4-BE49-F238E27FC236}">
                  <a16:creationId xmlns:a16="http://schemas.microsoft.com/office/drawing/2014/main" xmlns="" id="{7CCCAC42-D61D-4F35-8EC0-5FE4A0C5998A}"/>
                </a:ext>
              </a:extLst>
            </p:cNvPr>
            <p:cNvCxnSpPr/>
            <p:nvPr/>
          </p:nvCxnSpPr>
          <p:spPr>
            <a:xfrm flipH="1">
              <a:off x="1060450" y="457200"/>
              <a:ext cx="1212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直接箭头连接符 13">
              <a:extLst>
                <a:ext uri="{FF2B5EF4-FFF2-40B4-BE49-F238E27FC236}">
                  <a16:creationId xmlns:a16="http://schemas.microsoft.com/office/drawing/2014/main" xmlns="" id="{C1A5F6CE-5C63-4506-AE67-97887D37CA74}"/>
                </a:ext>
              </a:extLst>
            </p:cNvPr>
            <p:cNvCxnSpPr>
              <a:stCxn id="8" idx="6"/>
              <a:endCxn id="9" idx="2"/>
            </p:cNvCxnSpPr>
            <p:nvPr/>
          </p:nvCxnSpPr>
          <p:spPr>
            <a:xfrm>
              <a:off x="1665900" y="1294425"/>
              <a:ext cx="118935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直接箭头连接符 14">
              <a:extLst>
                <a:ext uri="{FF2B5EF4-FFF2-40B4-BE49-F238E27FC236}">
                  <a16:creationId xmlns:a16="http://schemas.microsoft.com/office/drawing/2014/main" xmlns="" id="{2A00FA26-6625-477B-87E0-E31B244196D5}"/>
                </a:ext>
              </a:extLst>
            </p:cNvPr>
            <p:cNvCxnSpPr/>
            <p:nvPr/>
          </p:nvCxnSpPr>
          <p:spPr>
            <a:xfrm flipH="1">
              <a:off x="1619250" y="1435100"/>
              <a:ext cx="127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直接箭头连接符 15">
              <a:extLst>
                <a:ext uri="{FF2B5EF4-FFF2-40B4-BE49-F238E27FC236}">
                  <a16:creationId xmlns:a16="http://schemas.microsoft.com/office/drawing/2014/main" xmlns="" id="{3A6BEFB5-65B7-4524-9401-C4E296648FD2}"/>
                </a:ext>
              </a:extLst>
            </p:cNvPr>
            <p:cNvCxnSpPr>
              <a:stCxn id="6" idx="4"/>
            </p:cNvCxnSpPr>
            <p:nvPr/>
          </p:nvCxnSpPr>
          <p:spPr>
            <a:xfrm>
              <a:off x="571500" y="628650"/>
              <a:ext cx="393700" cy="3705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直接箭头连接符 16">
              <a:extLst>
                <a:ext uri="{FF2B5EF4-FFF2-40B4-BE49-F238E27FC236}">
                  <a16:creationId xmlns:a16="http://schemas.microsoft.com/office/drawing/2014/main" xmlns="" id="{F03BF5A2-5CBB-41C4-A51C-17A26A1A2169}"/>
                </a:ext>
              </a:extLst>
            </p:cNvPr>
            <p:cNvCxnSpPr/>
            <p:nvPr/>
          </p:nvCxnSpPr>
          <p:spPr>
            <a:xfrm flipV="1">
              <a:off x="1625600" y="552450"/>
              <a:ext cx="774700" cy="6286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直接箭头连接符 17">
              <a:extLst>
                <a:ext uri="{FF2B5EF4-FFF2-40B4-BE49-F238E27FC236}">
                  <a16:creationId xmlns:a16="http://schemas.microsoft.com/office/drawing/2014/main" xmlns="" id="{D3DD7625-68E0-4BB9-9B6C-21B1995A31FB}"/>
                </a:ext>
              </a:extLst>
            </p:cNvPr>
            <p:cNvCxnSpPr/>
            <p:nvPr/>
          </p:nvCxnSpPr>
          <p:spPr>
            <a:xfrm>
              <a:off x="2997200" y="622300"/>
              <a:ext cx="139700" cy="4000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19" name="TextBox 2">
            <a:extLst>
              <a:ext uri="{FF2B5EF4-FFF2-40B4-BE49-F238E27FC236}">
                <a16:creationId xmlns:a16="http://schemas.microsoft.com/office/drawing/2014/main" xmlns="" id="{F5E0C214-1D27-4EAC-AAAA-52B4067AC0C0}"/>
              </a:ext>
            </a:extLst>
          </p:cNvPr>
          <p:cNvSpPr txBox="1"/>
          <p:nvPr/>
        </p:nvSpPr>
        <p:spPr>
          <a:xfrm>
            <a:off x="464804" y="2035864"/>
            <a:ext cx="8139644" cy="984500"/>
          </a:xfrm>
          <a:prstGeom prst="rect">
            <a:avLst/>
          </a:prstGeom>
          <a:noFill/>
        </p:spPr>
        <p:txBody>
          <a:bodyPr wrap="square" rtlCol="0">
            <a:spAutoFit/>
          </a:bodyPr>
          <a:lstStyle/>
          <a:p>
            <a:pPr>
              <a:lnSpc>
                <a:spcPct val="130000"/>
              </a:lnSpc>
            </a:pPr>
            <a:r>
              <a:rPr lang="zh-CN" altLang="en-US" sz="2400" b="1" dirty="0">
                <a:latin typeface="黑体" pitchFamily="49" charset="-122"/>
                <a:ea typeface="黑体" pitchFamily="49" charset="-122"/>
              </a:rPr>
              <a:t>指供应链合作伙伴间通过自身建立的内部信息系统，一方企业直接把对方企业传递来的信息存放在自己的数据库中。</a:t>
            </a:r>
          </a:p>
        </p:txBody>
      </p:sp>
    </p:spTree>
    <p:extLst>
      <p:ext uri="{BB962C8B-B14F-4D97-AF65-F5344CB8AC3E}">
        <p14:creationId xmlns:p14="http://schemas.microsoft.com/office/powerpoint/2010/main" val="3300761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710165-38A1-493B-A6F2-054EC67538A4}"/>
              </a:ext>
            </a:extLst>
          </p:cNvPr>
          <p:cNvSpPr>
            <a:spLocks noGrp="1"/>
          </p:cNvSpPr>
          <p:nvPr>
            <p:ph type="title"/>
          </p:nvPr>
        </p:nvSpPr>
        <p:spPr/>
        <p:txBody>
          <a:bodyPr/>
          <a:lstStyle/>
          <a:p>
            <a:r>
              <a:rPr lang="en-US" altLang="zh-CN" dirty="0"/>
              <a:t>4.3.3</a:t>
            </a:r>
            <a:r>
              <a:rPr lang="zh-CN" altLang="en-US" dirty="0"/>
              <a:t>供应链信息共享的模式</a:t>
            </a:r>
          </a:p>
        </p:txBody>
      </p:sp>
      <p:sp>
        <p:nvSpPr>
          <p:cNvPr id="3" name="内容占位符 2">
            <a:extLst>
              <a:ext uri="{FF2B5EF4-FFF2-40B4-BE49-F238E27FC236}">
                <a16:creationId xmlns:a16="http://schemas.microsoft.com/office/drawing/2014/main" xmlns="" id="{6946DBA2-A15F-4833-B6C3-152F7253AEB7}"/>
              </a:ext>
            </a:extLst>
          </p:cNvPr>
          <p:cNvSpPr>
            <a:spLocks noGrp="1"/>
          </p:cNvSpPr>
          <p:nvPr>
            <p:ph idx="1"/>
          </p:nvPr>
        </p:nvSpPr>
        <p:spPr>
          <a:xfrm>
            <a:off x="139265" y="1007612"/>
            <a:ext cx="8139644" cy="632321"/>
          </a:xfrm>
        </p:spPr>
        <p:txBody>
          <a:bodyPr vert="horz" lIns="91440" tIns="45720" rIns="91440" bIns="45720" rtlCol="0">
            <a:normAutofit/>
          </a:bodyPr>
          <a:lstStyle/>
          <a:p>
            <a:r>
              <a:rPr lang="zh-CN" altLang="en-US" sz="2800" b="1" dirty="0">
                <a:solidFill>
                  <a:schemeClr val="tx1">
                    <a:lumMod val="50000"/>
                  </a:schemeClr>
                </a:solidFill>
                <a:latin typeface="黑体" panose="02010609060101010101" pitchFamily="49" charset="-122"/>
                <a:ea typeface="黑体" panose="02010609060101010101" pitchFamily="49" charset="-122"/>
              </a:rPr>
              <a:t>信息集中管理模式</a:t>
            </a:r>
          </a:p>
        </p:txBody>
      </p:sp>
      <p:sp>
        <p:nvSpPr>
          <p:cNvPr id="4" name="TextBox 2">
            <a:extLst>
              <a:ext uri="{FF2B5EF4-FFF2-40B4-BE49-F238E27FC236}">
                <a16:creationId xmlns:a16="http://schemas.microsoft.com/office/drawing/2014/main" xmlns="" id="{B3FA571F-4475-460E-AE54-36B4519B5877}"/>
              </a:ext>
            </a:extLst>
          </p:cNvPr>
          <p:cNvSpPr txBox="1"/>
          <p:nvPr/>
        </p:nvSpPr>
        <p:spPr>
          <a:xfrm>
            <a:off x="550478" y="1799068"/>
            <a:ext cx="8217815" cy="1464632"/>
          </a:xfrm>
          <a:prstGeom prst="rect">
            <a:avLst/>
          </a:prstGeom>
          <a:noFill/>
        </p:spPr>
        <p:txBody>
          <a:bodyPr wrap="square" rtlCol="0">
            <a:spAutoFit/>
          </a:bodyPr>
          <a:lstStyle/>
          <a:p>
            <a:pPr>
              <a:lnSpc>
                <a:spcPct val="130000"/>
              </a:lnSpc>
            </a:pPr>
            <a:r>
              <a:rPr lang="zh-CN" altLang="en-US" sz="2400" b="1" dirty="0">
                <a:latin typeface="黑体" pitchFamily="49" charset="-122"/>
                <a:ea typeface="黑体" pitchFamily="49" charset="-122"/>
              </a:rPr>
              <a:t>信息集中管理模式是将供应链中的共享信息集中在一个公共数据库中，各企业根据权限对其进行操作，完成与多个合作伙伴的信息交流。</a:t>
            </a:r>
          </a:p>
        </p:txBody>
      </p:sp>
      <p:grpSp>
        <p:nvGrpSpPr>
          <p:cNvPr id="5" name="画布 23">
            <a:extLst>
              <a:ext uri="{FF2B5EF4-FFF2-40B4-BE49-F238E27FC236}">
                <a16:creationId xmlns:a16="http://schemas.microsoft.com/office/drawing/2014/main" xmlns="" id="{9DF3C2D3-30C1-4174-8BE0-FA0640BD1919}"/>
              </a:ext>
            </a:extLst>
          </p:cNvPr>
          <p:cNvGrpSpPr/>
          <p:nvPr/>
        </p:nvGrpSpPr>
        <p:grpSpPr>
          <a:xfrm>
            <a:off x="550478" y="3263700"/>
            <a:ext cx="8416750" cy="3112910"/>
            <a:chOff x="0" y="0"/>
            <a:chExt cx="4730750" cy="2899410"/>
          </a:xfrm>
        </p:grpSpPr>
        <p:sp>
          <p:nvSpPr>
            <p:cNvPr id="6" name="矩形 5">
              <a:extLst>
                <a:ext uri="{FF2B5EF4-FFF2-40B4-BE49-F238E27FC236}">
                  <a16:creationId xmlns:a16="http://schemas.microsoft.com/office/drawing/2014/main" xmlns="" id="{79CBDF46-C314-46AB-B04C-3B645A8F47C2}"/>
                </a:ext>
              </a:extLst>
            </p:cNvPr>
            <p:cNvSpPr/>
            <p:nvPr/>
          </p:nvSpPr>
          <p:spPr>
            <a:xfrm>
              <a:off x="0" y="0"/>
              <a:ext cx="4730750" cy="2899410"/>
            </a:xfrm>
            <a:prstGeom prst="rect">
              <a:avLst/>
            </a:prstGeom>
          </p:spPr>
          <p:txBody>
            <a:bodyPr/>
            <a:lstStyle/>
            <a:p>
              <a:endParaRPr lang="zh-CN" altLang="en-US"/>
            </a:p>
          </p:txBody>
        </p:sp>
        <p:sp>
          <p:nvSpPr>
            <p:cNvPr id="7" name="椭圆 6">
              <a:extLst>
                <a:ext uri="{FF2B5EF4-FFF2-40B4-BE49-F238E27FC236}">
                  <a16:creationId xmlns:a16="http://schemas.microsoft.com/office/drawing/2014/main" xmlns="" id="{520F090F-493C-4D71-8F7B-5C4989238C13}"/>
                </a:ext>
              </a:extLst>
            </p:cNvPr>
            <p:cNvSpPr/>
            <p:nvPr/>
          </p:nvSpPr>
          <p:spPr>
            <a:xfrm>
              <a:off x="478450" y="51655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a:latin typeface="+mj-ea"/>
                  <a:ea typeface="+mj-ea"/>
                  <a:cs typeface="宋体"/>
                </a:rPr>
                <a:t>A</a:t>
              </a:r>
              <a:r>
                <a:rPr lang="zh-CN" altLang="en-US" sz="2000" kern="100">
                  <a:latin typeface="+mj-ea"/>
                  <a:ea typeface="+mj-ea"/>
                  <a:cs typeface="宋体"/>
                </a:rPr>
                <a:t>企业的</a:t>
              </a:r>
              <a:endParaRPr lang="zh-CN" altLang="en-US" sz="2000">
                <a:latin typeface="+mj-ea"/>
                <a:ea typeface="+mj-ea"/>
                <a:cs typeface="宋体"/>
              </a:endParaRPr>
            </a:p>
            <a:p>
              <a:pPr algn="ctr"/>
              <a:r>
                <a:rPr lang="zh-CN" altLang="en-US" sz="2000" kern="100">
                  <a:latin typeface="+mj-ea"/>
                  <a:ea typeface="+mj-ea"/>
                  <a:cs typeface="宋体"/>
                </a:rPr>
                <a:t>共享信息</a:t>
              </a:r>
              <a:endParaRPr lang="zh-CN" altLang="en-US" sz="2000">
                <a:latin typeface="+mj-ea"/>
                <a:ea typeface="+mj-ea"/>
                <a:cs typeface="宋体"/>
              </a:endParaRPr>
            </a:p>
          </p:txBody>
        </p:sp>
        <p:sp>
          <p:nvSpPr>
            <p:cNvPr id="8" name="椭圆 7">
              <a:extLst>
                <a:ext uri="{FF2B5EF4-FFF2-40B4-BE49-F238E27FC236}">
                  <a16:creationId xmlns:a16="http://schemas.microsoft.com/office/drawing/2014/main" xmlns="" id="{1F32B010-0A2E-406A-8BB4-D285095FC4D6}"/>
                </a:ext>
              </a:extLst>
            </p:cNvPr>
            <p:cNvSpPr/>
            <p:nvPr/>
          </p:nvSpPr>
          <p:spPr>
            <a:xfrm>
              <a:off x="516550" y="163830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2000" kern="100" dirty="0">
                  <a:latin typeface="+mj-ea"/>
                  <a:ea typeface="+mj-ea"/>
                  <a:cs typeface="宋体"/>
                </a:rPr>
                <a:t>B</a:t>
              </a:r>
              <a:r>
                <a:rPr lang="zh-CN" altLang="en-US" sz="2000" kern="100" dirty="0">
                  <a:latin typeface="+mj-ea"/>
                  <a:ea typeface="+mj-ea"/>
                  <a:cs typeface="宋体"/>
                </a:rPr>
                <a:t>企业的</a:t>
              </a:r>
              <a:endParaRPr lang="zh-CN" altLang="en-US" sz="2000" dirty="0">
                <a:latin typeface="+mj-ea"/>
                <a:ea typeface="+mj-ea"/>
                <a:cs typeface="宋体"/>
              </a:endParaRPr>
            </a:p>
            <a:p>
              <a:pPr algn="ctr"/>
              <a:r>
                <a:rPr lang="zh-CN" altLang="en-US" sz="2000" kern="100" dirty="0">
                  <a:latin typeface="+mj-ea"/>
                  <a:ea typeface="+mj-ea"/>
                  <a:cs typeface="宋体"/>
                </a:rPr>
                <a:t>共享信息</a:t>
              </a:r>
              <a:endParaRPr lang="zh-CN" altLang="en-US" sz="2000" dirty="0">
                <a:latin typeface="+mj-ea"/>
                <a:ea typeface="+mj-ea"/>
                <a:cs typeface="宋体"/>
              </a:endParaRPr>
            </a:p>
          </p:txBody>
        </p:sp>
        <p:sp>
          <p:nvSpPr>
            <p:cNvPr id="9" name="矩形 8">
              <a:extLst>
                <a:ext uri="{FF2B5EF4-FFF2-40B4-BE49-F238E27FC236}">
                  <a16:creationId xmlns:a16="http://schemas.microsoft.com/office/drawing/2014/main" xmlns="" id="{023EE6AC-924B-476A-8837-24460B8048FA}"/>
                </a:ext>
              </a:extLst>
            </p:cNvPr>
            <p:cNvSpPr/>
            <p:nvPr/>
          </p:nvSpPr>
          <p:spPr>
            <a:xfrm>
              <a:off x="2076450" y="1333500"/>
              <a:ext cx="793750" cy="304800"/>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2000" kern="100">
                  <a:latin typeface="+mj-ea"/>
                  <a:ea typeface="+mj-ea"/>
                  <a:cs typeface="宋体"/>
                </a:rPr>
                <a:t>信息加工</a:t>
              </a:r>
            </a:p>
          </p:txBody>
        </p:sp>
        <p:sp>
          <p:nvSpPr>
            <p:cNvPr id="10" name="圆柱形 9">
              <a:extLst>
                <a:ext uri="{FF2B5EF4-FFF2-40B4-BE49-F238E27FC236}">
                  <a16:creationId xmlns:a16="http://schemas.microsoft.com/office/drawing/2014/main" xmlns="" id="{B499461C-ECE8-4F70-BD08-6DC75D79B997}"/>
                </a:ext>
              </a:extLst>
            </p:cNvPr>
            <p:cNvSpPr/>
            <p:nvPr/>
          </p:nvSpPr>
          <p:spPr>
            <a:xfrm>
              <a:off x="3340100" y="1238250"/>
              <a:ext cx="704850" cy="438150"/>
            </a:xfrm>
            <a:prstGeom prst="can">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2000" kern="100">
                  <a:latin typeface="+mj-ea"/>
                  <a:ea typeface="+mj-ea"/>
                  <a:cs typeface="宋体"/>
                </a:rPr>
                <a:t>数据库</a:t>
              </a:r>
            </a:p>
          </p:txBody>
        </p:sp>
        <p:sp>
          <p:nvSpPr>
            <p:cNvPr id="11" name="矩形 10">
              <a:extLst>
                <a:ext uri="{FF2B5EF4-FFF2-40B4-BE49-F238E27FC236}">
                  <a16:creationId xmlns:a16="http://schemas.microsoft.com/office/drawing/2014/main" xmlns="" id="{00B02C50-4769-4F82-8719-9960D77BF0F3}"/>
                </a:ext>
              </a:extLst>
            </p:cNvPr>
            <p:cNvSpPr/>
            <p:nvPr/>
          </p:nvSpPr>
          <p:spPr>
            <a:xfrm>
              <a:off x="1771650" y="1107100"/>
              <a:ext cx="2451100" cy="670900"/>
            </a:xfrm>
            <a:prstGeom prst="rect">
              <a:avLst/>
            </a:prstGeom>
            <a:noFill/>
            <a:ln>
              <a:prstDash val="sys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000">
                <a:latin typeface="+mj-ea"/>
                <a:ea typeface="+mj-ea"/>
              </a:endParaRPr>
            </a:p>
          </p:txBody>
        </p:sp>
        <p:sp>
          <p:nvSpPr>
            <p:cNvPr id="12" name="椭圆 11">
              <a:extLst>
                <a:ext uri="{FF2B5EF4-FFF2-40B4-BE49-F238E27FC236}">
                  <a16:creationId xmlns:a16="http://schemas.microsoft.com/office/drawing/2014/main" xmlns="" id="{797CCD66-6F76-4DDE-B497-1C551CD3620E}"/>
                </a:ext>
              </a:extLst>
            </p:cNvPr>
            <p:cNvSpPr/>
            <p:nvPr/>
          </p:nvSpPr>
          <p:spPr>
            <a:xfrm>
              <a:off x="2561250" y="0"/>
              <a:ext cx="1054100" cy="5905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zh-CN" altLang="en-US" sz="2000" kern="100">
                  <a:latin typeface="+mj-ea"/>
                  <a:ea typeface="+mj-ea"/>
                  <a:cs typeface="宋体"/>
                </a:rPr>
                <a:t>外部的</a:t>
              </a:r>
              <a:endParaRPr lang="zh-CN" altLang="en-US" sz="2000">
                <a:latin typeface="+mj-ea"/>
                <a:ea typeface="+mj-ea"/>
                <a:cs typeface="宋体"/>
              </a:endParaRPr>
            </a:p>
            <a:p>
              <a:pPr algn="ctr"/>
              <a:r>
                <a:rPr lang="zh-CN" altLang="en-US" sz="2000" kern="100">
                  <a:latin typeface="+mj-ea"/>
                  <a:ea typeface="+mj-ea"/>
                  <a:cs typeface="宋体"/>
                </a:rPr>
                <a:t>共享信息</a:t>
              </a:r>
              <a:endParaRPr lang="zh-CN" altLang="en-US" sz="2000">
                <a:latin typeface="+mj-ea"/>
                <a:ea typeface="+mj-ea"/>
                <a:cs typeface="宋体"/>
              </a:endParaRPr>
            </a:p>
          </p:txBody>
        </p:sp>
        <p:sp>
          <p:nvSpPr>
            <p:cNvPr id="13" name="箭头: 直角上 34">
              <a:extLst>
                <a:ext uri="{FF2B5EF4-FFF2-40B4-BE49-F238E27FC236}">
                  <a16:creationId xmlns:a16="http://schemas.microsoft.com/office/drawing/2014/main" xmlns="" id="{4B2815CC-B105-4BD9-B51E-48B4D85C6C05}"/>
                </a:ext>
              </a:extLst>
            </p:cNvPr>
            <p:cNvSpPr/>
            <p:nvPr/>
          </p:nvSpPr>
          <p:spPr>
            <a:xfrm rot="5400000" flipH="1" flipV="1">
              <a:off x="2420940" y="-65089"/>
              <a:ext cx="381000" cy="2174877"/>
            </a:xfrm>
            <a:prstGeom prst="bentUpArrow">
              <a:avLst>
                <a:gd name="adj1" fmla="val 28227"/>
                <a:gd name="adj2" fmla="val 23352"/>
                <a:gd name="adj3" fmla="val 50000"/>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000">
                <a:latin typeface="+mj-ea"/>
                <a:ea typeface="+mj-ea"/>
              </a:endParaRPr>
            </a:p>
          </p:txBody>
        </p:sp>
        <p:sp>
          <p:nvSpPr>
            <p:cNvPr id="14" name="箭头: 直角上 35">
              <a:extLst>
                <a:ext uri="{FF2B5EF4-FFF2-40B4-BE49-F238E27FC236}">
                  <a16:creationId xmlns:a16="http://schemas.microsoft.com/office/drawing/2014/main" xmlns="" id="{3E83AF79-2844-4548-8FD0-92B562078DB2}"/>
                </a:ext>
              </a:extLst>
            </p:cNvPr>
            <p:cNvSpPr/>
            <p:nvPr/>
          </p:nvSpPr>
          <p:spPr>
            <a:xfrm rot="16200000" flipH="1">
              <a:off x="2467588" y="826113"/>
              <a:ext cx="381000" cy="2174875"/>
            </a:xfrm>
            <a:prstGeom prst="bentUpArrow">
              <a:avLst>
                <a:gd name="adj1" fmla="val 28227"/>
                <a:gd name="adj2" fmla="val 23352"/>
                <a:gd name="adj3" fmla="val 50000"/>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000">
                <a:latin typeface="+mj-ea"/>
                <a:ea typeface="+mj-ea"/>
              </a:endParaRPr>
            </a:p>
          </p:txBody>
        </p:sp>
        <p:cxnSp>
          <p:nvCxnSpPr>
            <p:cNvPr id="15" name="直接箭头连接符 14">
              <a:extLst>
                <a:ext uri="{FF2B5EF4-FFF2-40B4-BE49-F238E27FC236}">
                  <a16:creationId xmlns:a16="http://schemas.microsoft.com/office/drawing/2014/main" xmlns="" id="{72BEF91D-4322-4E21-98D8-442FD2C17AE5}"/>
                </a:ext>
              </a:extLst>
            </p:cNvPr>
            <p:cNvCxnSpPr>
              <a:endCxn id="9" idx="1"/>
            </p:cNvCxnSpPr>
            <p:nvPr/>
          </p:nvCxnSpPr>
          <p:spPr>
            <a:xfrm>
              <a:off x="1517650" y="939800"/>
              <a:ext cx="558800" cy="5461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直接箭头连接符 15">
              <a:extLst>
                <a:ext uri="{FF2B5EF4-FFF2-40B4-BE49-F238E27FC236}">
                  <a16:creationId xmlns:a16="http://schemas.microsoft.com/office/drawing/2014/main" xmlns="" id="{97471DB4-2B5E-4C1C-88F0-A97F50074AF4}"/>
                </a:ext>
              </a:extLst>
            </p:cNvPr>
            <p:cNvCxnSpPr>
              <a:endCxn id="9" idx="1"/>
            </p:cNvCxnSpPr>
            <p:nvPr/>
          </p:nvCxnSpPr>
          <p:spPr>
            <a:xfrm flipV="1">
              <a:off x="1593850" y="1485900"/>
              <a:ext cx="482600" cy="4508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直接箭头连接符 16">
              <a:extLst>
                <a:ext uri="{FF2B5EF4-FFF2-40B4-BE49-F238E27FC236}">
                  <a16:creationId xmlns:a16="http://schemas.microsoft.com/office/drawing/2014/main" xmlns="" id="{F1FD13ED-F1BF-4E4B-A38D-C289FAF01339}"/>
                </a:ext>
              </a:extLst>
            </p:cNvPr>
            <p:cNvCxnSpPr/>
            <p:nvPr/>
          </p:nvCxnSpPr>
          <p:spPr>
            <a:xfrm>
              <a:off x="2882900" y="1504950"/>
              <a:ext cx="438150" cy="63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直接箭头连接符 17">
              <a:extLst>
                <a:ext uri="{FF2B5EF4-FFF2-40B4-BE49-F238E27FC236}">
                  <a16:creationId xmlns:a16="http://schemas.microsoft.com/office/drawing/2014/main" xmlns="" id="{22B7BDDA-A006-482B-B9DE-26C6DDD2FD93}"/>
                </a:ext>
              </a:extLst>
            </p:cNvPr>
            <p:cNvCxnSpPr>
              <a:cxnSpLocks/>
            </p:cNvCxnSpPr>
            <p:nvPr/>
          </p:nvCxnSpPr>
          <p:spPr>
            <a:xfrm flipH="1">
              <a:off x="1484926" y="1758950"/>
              <a:ext cx="614975" cy="742950"/>
            </a:xfrm>
            <a:prstGeom prst="straightConnector1">
              <a:avLst/>
            </a:prstGeom>
            <a:ln w="9525" cap="flat" cmpd="sng" algn="ctr">
              <a:solidFill>
                <a:schemeClr val="dk1"/>
              </a:solidFill>
              <a:prstDash val="dash"/>
              <a:round/>
              <a:headEnd type="none" w="med" len="med"/>
              <a:tailEnd type="triangle" w="lg" len="lg"/>
            </a:ln>
          </p:spPr>
          <p:style>
            <a:lnRef idx="0">
              <a:scrgbClr r="0" g="0" b="0"/>
            </a:lnRef>
            <a:fillRef idx="0">
              <a:scrgbClr r="0" g="0" b="0"/>
            </a:fillRef>
            <a:effectRef idx="0">
              <a:scrgbClr r="0" g="0" b="0"/>
            </a:effectRef>
            <a:fontRef idx="minor">
              <a:schemeClr val="tx1"/>
            </a:fontRef>
          </p:style>
        </p:cxnSp>
        <p:cxnSp>
          <p:nvCxnSpPr>
            <p:cNvPr id="19" name="直接连接符 18">
              <a:extLst>
                <a:ext uri="{FF2B5EF4-FFF2-40B4-BE49-F238E27FC236}">
                  <a16:creationId xmlns:a16="http://schemas.microsoft.com/office/drawing/2014/main" xmlns="" id="{10351A4A-345A-4F91-9D11-1234310E025F}"/>
                </a:ext>
              </a:extLst>
            </p:cNvPr>
            <p:cNvCxnSpPr/>
            <p:nvPr/>
          </p:nvCxnSpPr>
          <p:spPr>
            <a:xfrm flipH="1">
              <a:off x="63500" y="311150"/>
              <a:ext cx="248285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直接连接符 19">
              <a:extLst>
                <a:ext uri="{FF2B5EF4-FFF2-40B4-BE49-F238E27FC236}">
                  <a16:creationId xmlns:a16="http://schemas.microsoft.com/office/drawing/2014/main" xmlns="" id="{272C675E-565A-46C3-A87A-2FC3329308E0}"/>
                </a:ext>
              </a:extLst>
            </p:cNvPr>
            <p:cNvCxnSpPr/>
            <p:nvPr/>
          </p:nvCxnSpPr>
          <p:spPr>
            <a:xfrm flipH="1">
              <a:off x="57150" y="311150"/>
              <a:ext cx="6350" cy="160655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直接连接符 20">
              <a:extLst>
                <a:ext uri="{FF2B5EF4-FFF2-40B4-BE49-F238E27FC236}">
                  <a16:creationId xmlns:a16="http://schemas.microsoft.com/office/drawing/2014/main" xmlns="" id="{1198676A-ECC0-417B-8455-B22983239FB9}"/>
                </a:ext>
              </a:extLst>
            </p:cNvPr>
            <p:cNvCxnSpPr>
              <a:endCxn id="8" idx="2"/>
            </p:cNvCxnSpPr>
            <p:nvPr/>
          </p:nvCxnSpPr>
          <p:spPr>
            <a:xfrm>
              <a:off x="69850" y="1930400"/>
              <a:ext cx="446700" cy="3175"/>
            </a:xfrm>
            <a:prstGeom prst="line">
              <a:avLst/>
            </a:prstGeom>
            <a:ln w="9525" cap="flat" cmpd="sng" algn="ctr">
              <a:solidFill>
                <a:schemeClr val="dk1"/>
              </a:solidFill>
              <a:prstDash val="dash"/>
              <a:round/>
              <a:headEnd type="none" w="med" len="med"/>
              <a:tailEnd type="triangle" w="lg" len="lg"/>
            </a:ln>
          </p:spPr>
          <p:style>
            <a:lnRef idx="0">
              <a:scrgbClr r="0" g="0" b="0"/>
            </a:lnRef>
            <a:fillRef idx="0">
              <a:scrgbClr r="0" g="0" b="0"/>
            </a:fillRef>
            <a:effectRef idx="0">
              <a:scrgbClr r="0" g="0" b="0"/>
            </a:effectRef>
            <a:fontRef idx="minor">
              <a:schemeClr val="tx1"/>
            </a:fontRef>
          </p:style>
        </p:cxnSp>
        <p:cxnSp>
          <p:nvCxnSpPr>
            <p:cNvPr id="22" name="直接连接符 21">
              <a:extLst>
                <a:ext uri="{FF2B5EF4-FFF2-40B4-BE49-F238E27FC236}">
                  <a16:creationId xmlns:a16="http://schemas.microsoft.com/office/drawing/2014/main" xmlns="" id="{6A87ADB3-5F7C-474A-BCCF-A14911C1149C}"/>
                </a:ext>
              </a:extLst>
            </p:cNvPr>
            <p:cNvCxnSpPr>
              <a:endCxn id="7" idx="2"/>
            </p:cNvCxnSpPr>
            <p:nvPr/>
          </p:nvCxnSpPr>
          <p:spPr>
            <a:xfrm flipV="1">
              <a:off x="57150" y="811825"/>
              <a:ext cx="421300" cy="975"/>
            </a:xfrm>
            <a:prstGeom prst="line">
              <a:avLst/>
            </a:prstGeom>
            <a:ln w="9525" cap="flat" cmpd="sng" algn="ctr">
              <a:solidFill>
                <a:schemeClr val="dk1"/>
              </a:solidFill>
              <a:prstDash val="dash"/>
              <a:round/>
              <a:headEnd type="none" w="med" len="med"/>
              <a:tailEnd type="triangle" w="lg" len="lg"/>
            </a:ln>
          </p:spPr>
          <p:style>
            <a:lnRef idx="0">
              <a:scrgbClr r="0" g="0" b="0"/>
            </a:lnRef>
            <a:fillRef idx="0">
              <a:scrgbClr r="0" g="0" b="0"/>
            </a:fillRef>
            <a:effectRef idx="0">
              <a:scrgbClr r="0" g="0" b="0"/>
            </a:effectRef>
            <a:fontRef idx="minor">
              <a:schemeClr val="tx1"/>
            </a:fontRef>
          </p:style>
        </p:cxnSp>
        <p:sp>
          <p:nvSpPr>
            <p:cNvPr id="23" name="对话气泡: 椭圆形 44">
              <a:extLst>
                <a:ext uri="{FF2B5EF4-FFF2-40B4-BE49-F238E27FC236}">
                  <a16:creationId xmlns:a16="http://schemas.microsoft.com/office/drawing/2014/main" xmlns="" id="{2492A8D0-49A6-40E2-9127-926F4CF9AE41}"/>
                </a:ext>
              </a:extLst>
            </p:cNvPr>
            <p:cNvSpPr/>
            <p:nvPr/>
          </p:nvSpPr>
          <p:spPr>
            <a:xfrm>
              <a:off x="3838802" y="349250"/>
              <a:ext cx="891948" cy="603250"/>
            </a:xfrm>
            <a:prstGeom prst="wedgeEllipseCallout">
              <a:avLst>
                <a:gd name="adj1" fmla="val -53373"/>
                <a:gd name="adj2" fmla="val 92493"/>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zh-CN" altLang="en-US" sz="2000" kern="100">
                  <a:latin typeface="+mj-ea"/>
                  <a:ea typeface="+mj-ea"/>
                  <a:cs typeface="宋体"/>
                </a:rPr>
                <a:t>供应链</a:t>
              </a:r>
            </a:p>
            <a:p>
              <a:pPr algn="ctr"/>
              <a:r>
                <a:rPr lang="zh-CN" altLang="en-US" sz="2000" kern="100">
                  <a:latin typeface="+mj-ea"/>
                  <a:ea typeface="+mj-ea"/>
                  <a:cs typeface="宋体"/>
                </a:rPr>
                <a:t>信息中心</a:t>
              </a:r>
            </a:p>
          </p:txBody>
        </p:sp>
        <p:cxnSp>
          <p:nvCxnSpPr>
            <p:cNvPr id="24" name="直接箭头连接符 23">
              <a:extLst>
                <a:ext uri="{FF2B5EF4-FFF2-40B4-BE49-F238E27FC236}">
                  <a16:creationId xmlns:a16="http://schemas.microsoft.com/office/drawing/2014/main" xmlns="" id="{8DE2DF78-8F7F-4B72-9D59-36D97AD938CB}"/>
                </a:ext>
              </a:extLst>
            </p:cNvPr>
            <p:cNvCxnSpPr/>
            <p:nvPr/>
          </p:nvCxnSpPr>
          <p:spPr>
            <a:xfrm>
              <a:off x="88900" y="2432050"/>
              <a:ext cx="5524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文本框 46">
              <a:extLst>
                <a:ext uri="{FF2B5EF4-FFF2-40B4-BE49-F238E27FC236}">
                  <a16:creationId xmlns:a16="http://schemas.microsoft.com/office/drawing/2014/main" xmlns="" id="{5A0170C3-458E-4E59-92FA-375D5DD9BF6A}"/>
                </a:ext>
              </a:extLst>
            </p:cNvPr>
            <p:cNvSpPr txBox="1"/>
            <p:nvPr/>
          </p:nvSpPr>
          <p:spPr>
            <a:xfrm>
              <a:off x="692150" y="2387600"/>
              <a:ext cx="1781174" cy="2159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sz="2000" kern="100" dirty="0">
                  <a:latin typeface="+mj-ea"/>
                  <a:ea typeface="+mj-ea"/>
                  <a:cs typeface="宋体"/>
                </a:rPr>
                <a:t>各企业共享信息的传递</a:t>
              </a:r>
            </a:p>
          </p:txBody>
        </p:sp>
        <p:sp>
          <p:nvSpPr>
            <p:cNvPr id="26" name="文本框 46">
              <a:extLst>
                <a:ext uri="{FF2B5EF4-FFF2-40B4-BE49-F238E27FC236}">
                  <a16:creationId xmlns:a16="http://schemas.microsoft.com/office/drawing/2014/main" xmlns="" id="{B13827A3-B614-43FC-88DF-946BFC101978}"/>
                </a:ext>
              </a:extLst>
            </p:cNvPr>
            <p:cNvSpPr txBox="1"/>
            <p:nvPr/>
          </p:nvSpPr>
          <p:spPr>
            <a:xfrm>
              <a:off x="3340100" y="2387600"/>
              <a:ext cx="1323174" cy="304792"/>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sz="2000" kern="100" dirty="0">
                  <a:latin typeface="+mj-ea"/>
                  <a:ea typeface="+mj-ea"/>
                  <a:cs typeface="宋体"/>
                </a:rPr>
                <a:t>数据库信息的传递</a:t>
              </a:r>
              <a:endParaRPr lang="zh-CN" altLang="en-US" sz="2000" dirty="0">
                <a:latin typeface="+mj-ea"/>
                <a:ea typeface="+mj-ea"/>
                <a:cs typeface="宋体"/>
              </a:endParaRPr>
            </a:p>
          </p:txBody>
        </p:sp>
        <p:cxnSp>
          <p:nvCxnSpPr>
            <p:cNvPr id="27" name="直接箭头连接符 26">
              <a:extLst>
                <a:ext uri="{FF2B5EF4-FFF2-40B4-BE49-F238E27FC236}">
                  <a16:creationId xmlns:a16="http://schemas.microsoft.com/office/drawing/2014/main" xmlns="" id="{EEB6A9EB-9052-4B38-A395-37428CDE394C}"/>
                </a:ext>
              </a:extLst>
            </p:cNvPr>
            <p:cNvCxnSpPr/>
            <p:nvPr/>
          </p:nvCxnSpPr>
          <p:spPr>
            <a:xfrm>
              <a:off x="88900" y="2692400"/>
              <a:ext cx="552450" cy="0"/>
            </a:xfrm>
            <a:prstGeom prst="straightConnector1">
              <a:avLst/>
            </a:prstGeom>
            <a:ln w="9525" cap="flat" cmpd="sng" algn="ctr">
              <a:solidFill>
                <a:schemeClr val="dk1"/>
              </a:solidFill>
              <a:prstDash val="dash"/>
              <a:round/>
              <a:headEnd type="none" w="med" len="med"/>
              <a:tailEnd type="triangle" w="lg" len="lg"/>
            </a:ln>
          </p:spPr>
          <p:style>
            <a:lnRef idx="0">
              <a:scrgbClr r="0" g="0" b="0"/>
            </a:lnRef>
            <a:fillRef idx="0">
              <a:scrgbClr r="0" g="0" b="0"/>
            </a:fillRef>
            <a:effectRef idx="0">
              <a:scrgbClr r="0" g="0" b="0"/>
            </a:effectRef>
            <a:fontRef idx="minor">
              <a:schemeClr val="tx1"/>
            </a:fontRef>
          </p:style>
        </p:cxnSp>
        <p:sp>
          <p:nvSpPr>
            <p:cNvPr id="28" name="文本框 46">
              <a:extLst>
                <a:ext uri="{FF2B5EF4-FFF2-40B4-BE49-F238E27FC236}">
                  <a16:creationId xmlns:a16="http://schemas.microsoft.com/office/drawing/2014/main" xmlns="" id="{E1D8D464-F400-4620-AF45-AF76C8E2242B}"/>
                </a:ext>
              </a:extLst>
            </p:cNvPr>
            <p:cNvSpPr txBox="1"/>
            <p:nvPr/>
          </p:nvSpPr>
          <p:spPr>
            <a:xfrm>
              <a:off x="692149" y="2692400"/>
              <a:ext cx="1781175" cy="1714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sz="2000" kern="100" dirty="0">
                  <a:latin typeface="+mj-ea"/>
                  <a:ea typeface="+mj-ea"/>
                  <a:cs typeface="宋体"/>
                </a:rPr>
                <a:t>外部共享信息的传递</a:t>
              </a:r>
              <a:endParaRPr lang="zh-CN" altLang="en-US" sz="2000" dirty="0">
                <a:latin typeface="+mj-ea"/>
                <a:ea typeface="+mj-ea"/>
                <a:cs typeface="宋体"/>
              </a:endParaRPr>
            </a:p>
          </p:txBody>
        </p:sp>
        <p:sp>
          <p:nvSpPr>
            <p:cNvPr id="29" name="箭头: 右 51">
              <a:extLst>
                <a:ext uri="{FF2B5EF4-FFF2-40B4-BE49-F238E27FC236}">
                  <a16:creationId xmlns:a16="http://schemas.microsoft.com/office/drawing/2014/main" xmlns="" id="{E97173CD-BC41-48B3-A467-B837DE8E95BF}"/>
                </a:ext>
              </a:extLst>
            </p:cNvPr>
            <p:cNvSpPr/>
            <p:nvPr/>
          </p:nvSpPr>
          <p:spPr>
            <a:xfrm>
              <a:off x="2806700" y="2381250"/>
              <a:ext cx="520700" cy="146050"/>
            </a:xfrm>
            <a:prstGeom prst="rightArrow">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000">
                <a:latin typeface="+mj-ea"/>
                <a:ea typeface="+mj-ea"/>
              </a:endParaRPr>
            </a:p>
          </p:txBody>
        </p:sp>
      </p:grpSp>
    </p:spTree>
    <p:extLst>
      <p:ext uri="{BB962C8B-B14F-4D97-AF65-F5344CB8AC3E}">
        <p14:creationId xmlns:p14="http://schemas.microsoft.com/office/powerpoint/2010/main" val="491130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04791B-6D47-40D3-861C-6ED5D35E0C5A}"/>
              </a:ext>
            </a:extLst>
          </p:cNvPr>
          <p:cNvSpPr>
            <a:spLocks noGrp="1"/>
          </p:cNvSpPr>
          <p:nvPr>
            <p:ph type="title"/>
          </p:nvPr>
        </p:nvSpPr>
        <p:spPr/>
        <p:txBody>
          <a:bodyPr/>
          <a:lstStyle/>
          <a:p>
            <a:r>
              <a:rPr lang="en-US" altLang="zh-CN" dirty="0"/>
              <a:t>4.3.3</a:t>
            </a:r>
            <a:r>
              <a:rPr lang="zh-CN" altLang="en-US" dirty="0"/>
              <a:t>供应链信息共享的模式</a:t>
            </a:r>
          </a:p>
        </p:txBody>
      </p:sp>
      <p:sp>
        <p:nvSpPr>
          <p:cNvPr id="3" name="内容占位符 2">
            <a:extLst>
              <a:ext uri="{FF2B5EF4-FFF2-40B4-BE49-F238E27FC236}">
                <a16:creationId xmlns:a16="http://schemas.microsoft.com/office/drawing/2014/main" xmlns="" id="{3B860E7B-9EC9-4E8C-A18D-248D7ABE776F}"/>
              </a:ext>
            </a:extLst>
          </p:cNvPr>
          <p:cNvSpPr>
            <a:spLocks noGrp="1"/>
          </p:cNvSpPr>
          <p:nvPr>
            <p:ph idx="1"/>
          </p:nvPr>
        </p:nvSpPr>
        <p:spPr>
          <a:xfrm>
            <a:off x="502178" y="984286"/>
            <a:ext cx="8139644" cy="652213"/>
          </a:xfrm>
        </p:spPr>
        <p:txBody>
          <a:bodyPr vert="horz" lIns="91440" tIns="45720" rIns="91440" bIns="45720" rtlCol="0">
            <a:normAutofit/>
          </a:bodyPr>
          <a:lstStyle/>
          <a:p>
            <a:r>
              <a:rPr lang="zh-CN" altLang="en-US" sz="2800" b="1" dirty="0">
                <a:solidFill>
                  <a:schemeClr val="tx1">
                    <a:lumMod val="50000"/>
                  </a:schemeClr>
                </a:solidFill>
                <a:latin typeface="黑体" panose="02010609060101010101" pitchFamily="49" charset="-122"/>
                <a:ea typeface="黑体" panose="02010609060101010101" pitchFamily="49" charset="-122"/>
              </a:rPr>
              <a:t>综合共享信息模式</a:t>
            </a:r>
          </a:p>
        </p:txBody>
      </p:sp>
      <p:sp>
        <p:nvSpPr>
          <p:cNvPr id="4" name="TextBox 2">
            <a:extLst>
              <a:ext uri="{FF2B5EF4-FFF2-40B4-BE49-F238E27FC236}">
                <a16:creationId xmlns:a16="http://schemas.microsoft.com/office/drawing/2014/main" xmlns="" id="{20596F60-5BC9-4F29-9FC9-1927211D1D9F}"/>
              </a:ext>
            </a:extLst>
          </p:cNvPr>
          <p:cNvSpPr txBox="1"/>
          <p:nvPr/>
        </p:nvSpPr>
        <p:spPr>
          <a:xfrm>
            <a:off x="788096" y="1702312"/>
            <a:ext cx="7980198" cy="504369"/>
          </a:xfrm>
          <a:prstGeom prst="rect">
            <a:avLst/>
          </a:prstGeom>
          <a:noFill/>
        </p:spPr>
        <p:txBody>
          <a:bodyPr wrap="square" rtlCol="0">
            <a:spAutoFit/>
          </a:bodyPr>
          <a:lstStyle/>
          <a:p>
            <a:pPr>
              <a:lnSpc>
                <a:spcPct val="130000"/>
              </a:lnSpc>
            </a:pPr>
            <a:r>
              <a:rPr lang="zh-CN" altLang="en-US" sz="2400" b="1" dirty="0">
                <a:latin typeface="黑体" pitchFamily="49" charset="-122"/>
                <a:ea typeface="黑体" pitchFamily="49" charset="-122"/>
              </a:rPr>
              <a:t>该模式是点对点模式和信息集中管理模式的综合。</a:t>
            </a:r>
          </a:p>
        </p:txBody>
      </p:sp>
      <p:grpSp>
        <p:nvGrpSpPr>
          <p:cNvPr id="5" name="画布 75">
            <a:extLst>
              <a:ext uri="{FF2B5EF4-FFF2-40B4-BE49-F238E27FC236}">
                <a16:creationId xmlns:a16="http://schemas.microsoft.com/office/drawing/2014/main" xmlns="" id="{29B87C47-793F-4D96-B878-029491F6567C}"/>
              </a:ext>
            </a:extLst>
          </p:cNvPr>
          <p:cNvGrpSpPr/>
          <p:nvPr/>
        </p:nvGrpSpPr>
        <p:grpSpPr>
          <a:xfrm>
            <a:off x="628650" y="2636912"/>
            <a:ext cx="8139644" cy="3690250"/>
            <a:chOff x="0" y="0"/>
            <a:chExt cx="4959350" cy="3511550"/>
          </a:xfrm>
        </p:grpSpPr>
        <p:sp>
          <p:nvSpPr>
            <p:cNvPr id="6" name="矩形 5">
              <a:extLst>
                <a:ext uri="{FF2B5EF4-FFF2-40B4-BE49-F238E27FC236}">
                  <a16:creationId xmlns:a16="http://schemas.microsoft.com/office/drawing/2014/main" xmlns="" id="{F99641AB-F355-4B9D-AE58-C0C51785FD1B}"/>
                </a:ext>
              </a:extLst>
            </p:cNvPr>
            <p:cNvSpPr/>
            <p:nvPr/>
          </p:nvSpPr>
          <p:spPr>
            <a:xfrm>
              <a:off x="0" y="0"/>
              <a:ext cx="4959350" cy="3511550"/>
            </a:xfrm>
            <a:prstGeom prst="rect">
              <a:avLst/>
            </a:prstGeom>
          </p:spPr>
          <p:txBody>
            <a:bodyPr/>
            <a:lstStyle/>
            <a:p>
              <a:endParaRPr lang="zh-CN" altLang="en-US"/>
            </a:p>
          </p:txBody>
        </p:sp>
        <p:sp>
          <p:nvSpPr>
            <p:cNvPr id="7" name="椭圆 6">
              <a:extLst>
                <a:ext uri="{FF2B5EF4-FFF2-40B4-BE49-F238E27FC236}">
                  <a16:creationId xmlns:a16="http://schemas.microsoft.com/office/drawing/2014/main" xmlns="" id="{724A7D23-9EAA-47A1-83D7-AFFE9532309B}"/>
                </a:ext>
              </a:extLst>
            </p:cNvPr>
            <p:cNvSpPr/>
            <p:nvPr/>
          </p:nvSpPr>
          <p:spPr>
            <a:xfrm>
              <a:off x="599100" y="1056300"/>
              <a:ext cx="1054100" cy="59055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r>
                <a:rPr lang="en-US" kern="100">
                  <a:latin typeface="+mj-ea"/>
                  <a:ea typeface="+mj-ea"/>
                  <a:cs typeface="宋体"/>
                </a:rPr>
                <a:t>A</a:t>
              </a:r>
              <a:r>
                <a:rPr lang="zh-CN" altLang="en-US" kern="100">
                  <a:latin typeface="+mj-ea"/>
                  <a:ea typeface="+mj-ea"/>
                  <a:cs typeface="宋体"/>
                </a:rPr>
                <a:t>企业的</a:t>
              </a:r>
              <a:endParaRPr lang="zh-CN" altLang="en-US">
                <a:latin typeface="+mj-ea"/>
                <a:ea typeface="+mj-ea"/>
                <a:cs typeface="宋体"/>
              </a:endParaRPr>
            </a:p>
            <a:p>
              <a:pPr algn="ctr"/>
              <a:r>
                <a:rPr lang="zh-CN" altLang="en-US" kern="100">
                  <a:latin typeface="+mj-ea"/>
                  <a:ea typeface="+mj-ea"/>
                  <a:cs typeface="宋体"/>
                </a:rPr>
                <a:t>共享信息</a:t>
              </a:r>
              <a:endParaRPr lang="zh-CN" altLang="en-US">
                <a:latin typeface="+mj-ea"/>
                <a:ea typeface="+mj-ea"/>
                <a:cs typeface="宋体"/>
              </a:endParaRPr>
            </a:p>
          </p:txBody>
        </p:sp>
        <p:sp>
          <p:nvSpPr>
            <p:cNvPr id="8" name="椭圆 7">
              <a:extLst>
                <a:ext uri="{FF2B5EF4-FFF2-40B4-BE49-F238E27FC236}">
                  <a16:creationId xmlns:a16="http://schemas.microsoft.com/office/drawing/2014/main" xmlns="" id="{30633699-79A4-425D-8AF9-F92A5958AFE0}"/>
                </a:ext>
              </a:extLst>
            </p:cNvPr>
            <p:cNvSpPr/>
            <p:nvPr/>
          </p:nvSpPr>
          <p:spPr>
            <a:xfrm>
              <a:off x="637200" y="2178050"/>
              <a:ext cx="1054100" cy="59055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r>
                <a:rPr lang="en-US" kern="100">
                  <a:latin typeface="+mj-ea"/>
                  <a:ea typeface="+mj-ea"/>
                  <a:cs typeface="宋体"/>
                </a:rPr>
                <a:t>A</a:t>
              </a:r>
              <a:r>
                <a:rPr lang="zh-CN" altLang="en-US" kern="100">
                  <a:latin typeface="+mj-ea"/>
                  <a:ea typeface="+mj-ea"/>
                  <a:cs typeface="宋体"/>
                </a:rPr>
                <a:t>企业的</a:t>
              </a:r>
              <a:endParaRPr lang="zh-CN" altLang="en-US">
                <a:latin typeface="+mj-ea"/>
                <a:ea typeface="+mj-ea"/>
                <a:cs typeface="宋体"/>
              </a:endParaRPr>
            </a:p>
            <a:p>
              <a:pPr algn="ctr"/>
              <a:r>
                <a:rPr lang="zh-CN" altLang="en-US" kern="100">
                  <a:latin typeface="+mj-ea"/>
                  <a:ea typeface="+mj-ea"/>
                  <a:cs typeface="宋体"/>
                </a:rPr>
                <a:t>共享信息</a:t>
              </a:r>
              <a:endParaRPr lang="zh-CN" altLang="en-US">
                <a:latin typeface="+mj-ea"/>
                <a:ea typeface="+mj-ea"/>
                <a:cs typeface="宋体"/>
              </a:endParaRPr>
            </a:p>
          </p:txBody>
        </p:sp>
        <p:sp>
          <p:nvSpPr>
            <p:cNvPr id="9" name="矩形 8">
              <a:extLst>
                <a:ext uri="{FF2B5EF4-FFF2-40B4-BE49-F238E27FC236}">
                  <a16:creationId xmlns:a16="http://schemas.microsoft.com/office/drawing/2014/main" xmlns="" id="{5F9615B5-4900-43B7-94D2-A9C7EEE23E16}"/>
                </a:ext>
              </a:extLst>
            </p:cNvPr>
            <p:cNvSpPr/>
            <p:nvPr/>
          </p:nvSpPr>
          <p:spPr>
            <a:xfrm>
              <a:off x="2197100" y="1873250"/>
              <a:ext cx="793750" cy="304800"/>
            </a:xfrm>
            <a:prstGeom prst="rect">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kern="100">
                  <a:latin typeface="+mj-ea"/>
                  <a:ea typeface="+mj-ea"/>
                  <a:cs typeface="宋体"/>
                </a:rPr>
                <a:t>信息加工</a:t>
              </a:r>
            </a:p>
          </p:txBody>
        </p:sp>
        <p:sp>
          <p:nvSpPr>
            <p:cNvPr id="10" name="圆柱形 9">
              <a:extLst>
                <a:ext uri="{FF2B5EF4-FFF2-40B4-BE49-F238E27FC236}">
                  <a16:creationId xmlns:a16="http://schemas.microsoft.com/office/drawing/2014/main" xmlns="" id="{8B7FCE7A-7F28-4F6F-91D1-220FB4B952FF}"/>
                </a:ext>
              </a:extLst>
            </p:cNvPr>
            <p:cNvSpPr/>
            <p:nvPr/>
          </p:nvSpPr>
          <p:spPr>
            <a:xfrm>
              <a:off x="3460750" y="1778000"/>
              <a:ext cx="704850" cy="438150"/>
            </a:xfrm>
            <a:prstGeom prst="can">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kern="100">
                  <a:latin typeface="+mj-ea"/>
                  <a:ea typeface="+mj-ea"/>
                  <a:cs typeface="宋体"/>
                </a:rPr>
                <a:t>数据库</a:t>
              </a:r>
            </a:p>
          </p:txBody>
        </p:sp>
        <p:sp>
          <p:nvSpPr>
            <p:cNvPr id="11" name="矩形 10">
              <a:extLst>
                <a:ext uri="{FF2B5EF4-FFF2-40B4-BE49-F238E27FC236}">
                  <a16:creationId xmlns:a16="http://schemas.microsoft.com/office/drawing/2014/main" xmlns="" id="{25A54848-A5AD-47D9-A2C4-C8F13B99ECB0}"/>
                </a:ext>
              </a:extLst>
            </p:cNvPr>
            <p:cNvSpPr/>
            <p:nvPr/>
          </p:nvSpPr>
          <p:spPr>
            <a:xfrm>
              <a:off x="1892300" y="1646850"/>
              <a:ext cx="2451100" cy="670900"/>
            </a:xfrm>
            <a:prstGeom prst="rect">
              <a:avLst/>
            </a:prstGeom>
            <a:noFill/>
            <a:ln w="12700" cap="flat" cmpd="sng" algn="ctr">
              <a:solidFill>
                <a:sysClr val="windowText" lastClr="00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latin typeface="+mj-ea"/>
                <a:ea typeface="+mj-ea"/>
              </a:endParaRPr>
            </a:p>
          </p:txBody>
        </p:sp>
        <p:sp>
          <p:nvSpPr>
            <p:cNvPr id="12" name="椭圆 11">
              <a:extLst>
                <a:ext uri="{FF2B5EF4-FFF2-40B4-BE49-F238E27FC236}">
                  <a16:creationId xmlns:a16="http://schemas.microsoft.com/office/drawing/2014/main" xmlns="" id="{4DCE8BB3-05E1-42C2-83BC-78CAF73E36F6}"/>
                </a:ext>
              </a:extLst>
            </p:cNvPr>
            <p:cNvSpPr/>
            <p:nvPr/>
          </p:nvSpPr>
          <p:spPr>
            <a:xfrm>
              <a:off x="2681900" y="539750"/>
              <a:ext cx="1054100" cy="59055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r>
                <a:rPr lang="zh-CN" altLang="en-US" kern="100">
                  <a:latin typeface="+mj-ea"/>
                  <a:ea typeface="+mj-ea"/>
                  <a:cs typeface="宋体"/>
                </a:rPr>
                <a:t>外部的</a:t>
              </a:r>
              <a:endParaRPr lang="zh-CN" altLang="en-US">
                <a:latin typeface="+mj-ea"/>
                <a:ea typeface="+mj-ea"/>
                <a:cs typeface="宋体"/>
              </a:endParaRPr>
            </a:p>
            <a:p>
              <a:pPr algn="ctr"/>
              <a:r>
                <a:rPr lang="zh-CN" altLang="en-US" kern="100">
                  <a:latin typeface="+mj-ea"/>
                  <a:ea typeface="+mj-ea"/>
                  <a:cs typeface="宋体"/>
                </a:rPr>
                <a:t>共享信息</a:t>
              </a:r>
              <a:endParaRPr lang="zh-CN" altLang="en-US">
                <a:latin typeface="+mj-ea"/>
                <a:ea typeface="+mj-ea"/>
                <a:cs typeface="宋体"/>
              </a:endParaRPr>
            </a:p>
          </p:txBody>
        </p:sp>
        <p:sp>
          <p:nvSpPr>
            <p:cNvPr id="13" name="箭头: 直角上 58">
              <a:extLst>
                <a:ext uri="{FF2B5EF4-FFF2-40B4-BE49-F238E27FC236}">
                  <a16:creationId xmlns:a16="http://schemas.microsoft.com/office/drawing/2014/main" xmlns="" id="{B6529E7D-C5A3-4E30-B025-D2C9F24BEAAA}"/>
                </a:ext>
              </a:extLst>
            </p:cNvPr>
            <p:cNvSpPr/>
            <p:nvPr/>
          </p:nvSpPr>
          <p:spPr>
            <a:xfrm rot="5400000" flipH="1" flipV="1">
              <a:off x="2541590" y="474661"/>
              <a:ext cx="381000" cy="2174877"/>
            </a:xfrm>
            <a:prstGeom prst="bentUpArrow">
              <a:avLst>
                <a:gd name="adj1" fmla="val 28227"/>
                <a:gd name="adj2" fmla="val 23352"/>
                <a:gd name="adj3" fmla="val 50000"/>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latin typeface="+mj-ea"/>
                <a:ea typeface="+mj-ea"/>
              </a:endParaRPr>
            </a:p>
          </p:txBody>
        </p:sp>
        <p:sp>
          <p:nvSpPr>
            <p:cNvPr id="14" name="箭头: 直角上 59">
              <a:extLst>
                <a:ext uri="{FF2B5EF4-FFF2-40B4-BE49-F238E27FC236}">
                  <a16:creationId xmlns:a16="http://schemas.microsoft.com/office/drawing/2014/main" xmlns="" id="{6E1AFD85-5FEA-4812-B963-045CC414CE3B}"/>
                </a:ext>
              </a:extLst>
            </p:cNvPr>
            <p:cNvSpPr/>
            <p:nvPr/>
          </p:nvSpPr>
          <p:spPr>
            <a:xfrm rot="16200000" flipH="1">
              <a:off x="2588238" y="1365863"/>
              <a:ext cx="381000" cy="2174875"/>
            </a:xfrm>
            <a:prstGeom prst="bentUpArrow">
              <a:avLst>
                <a:gd name="adj1" fmla="val 28227"/>
                <a:gd name="adj2" fmla="val 23352"/>
                <a:gd name="adj3" fmla="val 50000"/>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latin typeface="+mj-ea"/>
                <a:ea typeface="+mj-ea"/>
              </a:endParaRPr>
            </a:p>
          </p:txBody>
        </p:sp>
        <p:cxnSp>
          <p:nvCxnSpPr>
            <p:cNvPr id="15" name="直接箭头连接符 14">
              <a:extLst>
                <a:ext uri="{FF2B5EF4-FFF2-40B4-BE49-F238E27FC236}">
                  <a16:creationId xmlns:a16="http://schemas.microsoft.com/office/drawing/2014/main" xmlns="" id="{49C30A32-630C-4B3B-B5C8-6745F8DB940B}"/>
                </a:ext>
              </a:extLst>
            </p:cNvPr>
            <p:cNvCxnSpPr/>
            <p:nvPr/>
          </p:nvCxnSpPr>
          <p:spPr>
            <a:xfrm>
              <a:off x="1638300" y="1479550"/>
              <a:ext cx="558800" cy="546100"/>
            </a:xfrm>
            <a:prstGeom prst="straightConnector1">
              <a:avLst/>
            </a:prstGeom>
            <a:noFill/>
            <a:ln w="6350" cap="flat" cmpd="sng" algn="ctr">
              <a:solidFill>
                <a:sysClr val="windowText" lastClr="000000"/>
              </a:solidFill>
              <a:prstDash val="solid"/>
              <a:miter lim="800000"/>
              <a:tailEnd type="triangle"/>
            </a:ln>
            <a:effectLst/>
          </p:spPr>
        </p:cxnSp>
        <p:cxnSp>
          <p:nvCxnSpPr>
            <p:cNvPr id="16" name="直接箭头连接符 15">
              <a:extLst>
                <a:ext uri="{FF2B5EF4-FFF2-40B4-BE49-F238E27FC236}">
                  <a16:creationId xmlns:a16="http://schemas.microsoft.com/office/drawing/2014/main" xmlns="" id="{E2ADEBEF-8621-4308-A8D3-A4C2C8831445}"/>
                </a:ext>
              </a:extLst>
            </p:cNvPr>
            <p:cNvCxnSpPr/>
            <p:nvPr/>
          </p:nvCxnSpPr>
          <p:spPr>
            <a:xfrm flipV="1">
              <a:off x="1714500" y="2025650"/>
              <a:ext cx="482600" cy="450850"/>
            </a:xfrm>
            <a:prstGeom prst="straightConnector1">
              <a:avLst/>
            </a:prstGeom>
            <a:noFill/>
            <a:ln w="6350" cap="flat" cmpd="sng" algn="ctr">
              <a:solidFill>
                <a:sysClr val="windowText" lastClr="000000"/>
              </a:solidFill>
              <a:prstDash val="solid"/>
              <a:miter lim="800000"/>
              <a:tailEnd type="triangle"/>
            </a:ln>
            <a:effectLst/>
          </p:spPr>
        </p:cxnSp>
        <p:cxnSp>
          <p:nvCxnSpPr>
            <p:cNvPr id="17" name="直接箭头连接符 16">
              <a:extLst>
                <a:ext uri="{FF2B5EF4-FFF2-40B4-BE49-F238E27FC236}">
                  <a16:creationId xmlns:a16="http://schemas.microsoft.com/office/drawing/2014/main" xmlns="" id="{45D40D70-60DB-45FB-93F8-7222C14EFFFC}"/>
                </a:ext>
              </a:extLst>
            </p:cNvPr>
            <p:cNvCxnSpPr/>
            <p:nvPr/>
          </p:nvCxnSpPr>
          <p:spPr>
            <a:xfrm>
              <a:off x="3003550" y="2044700"/>
              <a:ext cx="438150" cy="6350"/>
            </a:xfrm>
            <a:prstGeom prst="straightConnector1">
              <a:avLst/>
            </a:prstGeom>
            <a:noFill/>
            <a:ln w="6350" cap="flat" cmpd="sng" algn="ctr">
              <a:solidFill>
                <a:sysClr val="windowText" lastClr="000000"/>
              </a:solidFill>
              <a:prstDash val="solid"/>
              <a:miter lim="800000"/>
              <a:tailEnd type="triangle"/>
            </a:ln>
            <a:effectLst/>
          </p:spPr>
        </p:cxnSp>
        <p:cxnSp>
          <p:nvCxnSpPr>
            <p:cNvPr id="18" name="直接箭头连接符 17">
              <a:extLst>
                <a:ext uri="{FF2B5EF4-FFF2-40B4-BE49-F238E27FC236}">
                  <a16:creationId xmlns:a16="http://schemas.microsoft.com/office/drawing/2014/main" xmlns="" id="{23933968-1FFC-441B-83E0-530E9D996727}"/>
                </a:ext>
              </a:extLst>
            </p:cNvPr>
            <p:cNvCxnSpPr/>
            <p:nvPr/>
          </p:nvCxnSpPr>
          <p:spPr>
            <a:xfrm flipH="1">
              <a:off x="2593975" y="1130300"/>
              <a:ext cx="614975" cy="742950"/>
            </a:xfrm>
            <a:prstGeom prst="straightConnector1">
              <a:avLst/>
            </a:prstGeom>
            <a:noFill/>
            <a:ln w="9525" cap="flat" cmpd="sng" algn="ctr">
              <a:solidFill>
                <a:sysClr val="windowText" lastClr="000000"/>
              </a:solidFill>
              <a:prstDash val="dash"/>
              <a:round/>
              <a:headEnd type="none" w="med" len="med"/>
              <a:tailEnd type="triangle" w="lg" len="lg"/>
            </a:ln>
            <a:effectLst/>
          </p:spPr>
        </p:cxnSp>
        <p:cxnSp>
          <p:nvCxnSpPr>
            <p:cNvPr id="19" name="直接连接符 18">
              <a:extLst>
                <a:ext uri="{FF2B5EF4-FFF2-40B4-BE49-F238E27FC236}">
                  <a16:creationId xmlns:a16="http://schemas.microsoft.com/office/drawing/2014/main" xmlns="" id="{A685058F-6D61-4AB4-8745-CCC305577700}"/>
                </a:ext>
              </a:extLst>
            </p:cNvPr>
            <p:cNvCxnSpPr/>
            <p:nvPr/>
          </p:nvCxnSpPr>
          <p:spPr>
            <a:xfrm flipH="1">
              <a:off x="184150" y="850900"/>
              <a:ext cx="2482850" cy="0"/>
            </a:xfrm>
            <a:prstGeom prst="line">
              <a:avLst/>
            </a:prstGeom>
            <a:noFill/>
            <a:ln w="9525" cap="flat" cmpd="sng" algn="ctr">
              <a:solidFill>
                <a:sysClr val="windowText" lastClr="000000"/>
              </a:solidFill>
              <a:prstDash val="dash"/>
              <a:round/>
              <a:headEnd type="none" w="med" len="med"/>
              <a:tailEnd type="none" w="med" len="med"/>
            </a:ln>
            <a:effectLst/>
          </p:spPr>
        </p:cxnSp>
        <p:cxnSp>
          <p:nvCxnSpPr>
            <p:cNvPr id="20" name="直接连接符 19">
              <a:extLst>
                <a:ext uri="{FF2B5EF4-FFF2-40B4-BE49-F238E27FC236}">
                  <a16:creationId xmlns:a16="http://schemas.microsoft.com/office/drawing/2014/main" xmlns="" id="{F72D98FA-DF77-4E48-9D2C-2772AF193572}"/>
                </a:ext>
              </a:extLst>
            </p:cNvPr>
            <p:cNvCxnSpPr/>
            <p:nvPr/>
          </p:nvCxnSpPr>
          <p:spPr>
            <a:xfrm flipH="1">
              <a:off x="177800" y="850900"/>
              <a:ext cx="6350" cy="1606550"/>
            </a:xfrm>
            <a:prstGeom prst="line">
              <a:avLst/>
            </a:prstGeom>
            <a:noFill/>
            <a:ln w="9525" cap="flat" cmpd="sng" algn="ctr">
              <a:solidFill>
                <a:sysClr val="windowText" lastClr="000000"/>
              </a:solidFill>
              <a:prstDash val="dash"/>
              <a:round/>
              <a:headEnd type="none" w="med" len="med"/>
              <a:tailEnd type="none" w="med" len="med"/>
            </a:ln>
            <a:effectLst/>
          </p:spPr>
        </p:cxnSp>
        <p:cxnSp>
          <p:nvCxnSpPr>
            <p:cNvPr id="21" name="直接连接符 20">
              <a:extLst>
                <a:ext uri="{FF2B5EF4-FFF2-40B4-BE49-F238E27FC236}">
                  <a16:creationId xmlns:a16="http://schemas.microsoft.com/office/drawing/2014/main" xmlns="" id="{2972BD6B-F0B1-4D07-BA1C-331D85CC4862}"/>
                </a:ext>
              </a:extLst>
            </p:cNvPr>
            <p:cNvCxnSpPr/>
            <p:nvPr/>
          </p:nvCxnSpPr>
          <p:spPr>
            <a:xfrm>
              <a:off x="190500" y="2470150"/>
              <a:ext cx="446700" cy="3175"/>
            </a:xfrm>
            <a:prstGeom prst="line">
              <a:avLst/>
            </a:prstGeom>
            <a:noFill/>
            <a:ln w="9525" cap="flat" cmpd="sng" algn="ctr">
              <a:solidFill>
                <a:sysClr val="windowText" lastClr="000000"/>
              </a:solidFill>
              <a:prstDash val="dash"/>
              <a:round/>
              <a:headEnd type="none" w="med" len="med"/>
              <a:tailEnd type="triangle" w="lg" len="lg"/>
            </a:ln>
            <a:effectLst/>
          </p:spPr>
        </p:cxnSp>
        <p:cxnSp>
          <p:nvCxnSpPr>
            <p:cNvPr id="22" name="直接连接符 21">
              <a:extLst>
                <a:ext uri="{FF2B5EF4-FFF2-40B4-BE49-F238E27FC236}">
                  <a16:creationId xmlns:a16="http://schemas.microsoft.com/office/drawing/2014/main" xmlns="" id="{39B95F5A-9642-4012-AB80-A4DCA094CC5B}"/>
                </a:ext>
              </a:extLst>
            </p:cNvPr>
            <p:cNvCxnSpPr/>
            <p:nvPr/>
          </p:nvCxnSpPr>
          <p:spPr>
            <a:xfrm flipV="1">
              <a:off x="177800" y="1351575"/>
              <a:ext cx="421300" cy="975"/>
            </a:xfrm>
            <a:prstGeom prst="line">
              <a:avLst/>
            </a:prstGeom>
            <a:noFill/>
            <a:ln w="9525" cap="flat" cmpd="sng" algn="ctr">
              <a:solidFill>
                <a:sysClr val="windowText" lastClr="000000"/>
              </a:solidFill>
              <a:prstDash val="dash"/>
              <a:round/>
              <a:headEnd type="none" w="med" len="med"/>
              <a:tailEnd type="triangle" w="lg" len="lg"/>
            </a:ln>
            <a:effectLst/>
          </p:spPr>
        </p:cxnSp>
        <p:sp>
          <p:nvSpPr>
            <p:cNvPr id="23" name="对话气泡: 椭圆形 68">
              <a:extLst>
                <a:ext uri="{FF2B5EF4-FFF2-40B4-BE49-F238E27FC236}">
                  <a16:creationId xmlns:a16="http://schemas.microsoft.com/office/drawing/2014/main" xmlns="" id="{038BD340-4707-4056-A1CD-C4555C71785E}"/>
                </a:ext>
              </a:extLst>
            </p:cNvPr>
            <p:cNvSpPr/>
            <p:nvPr/>
          </p:nvSpPr>
          <p:spPr>
            <a:xfrm>
              <a:off x="4051300" y="889000"/>
              <a:ext cx="800100" cy="603250"/>
            </a:xfrm>
            <a:prstGeom prst="wedgeEllipseCallout">
              <a:avLst>
                <a:gd name="adj1" fmla="val -53373"/>
                <a:gd name="adj2" fmla="val 92493"/>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r>
                <a:rPr lang="zh-CN" altLang="en-US" kern="100">
                  <a:latin typeface="+mj-ea"/>
                  <a:ea typeface="+mj-ea"/>
                  <a:cs typeface="宋体"/>
                </a:rPr>
                <a:t>供应链</a:t>
              </a:r>
            </a:p>
            <a:p>
              <a:pPr algn="ctr"/>
              <a:r>
                <a:rPr lang="zh-CN" altLang="en-US" kern="100">
                  <a:latin typeface="+mj-ea"/>
                  <a:ea typeface="+mj-ea"/>
                  <a:cs typeface="宋体"/>
                </a:rPr>
                <a:t>信息中心</a:t>
              </a:r>
            </a:p>
          </p:txBody>
        </p:sp>
        <p:cxnSp>
          <p:nvCxnSpPr>
            <p:cNvPr id="24" name="直接箭头连接符 23">
              <a:extLst>
                <a:ext uri="{FF2B5EF4-FFF2-40B4-BE49-F238E27FC236}">
                  <a16:creationId xmlns:a16="http://schemas.microsoft.com/office/drawing/2014/main" xmlns="" id="{9214BD39-5E4F-4EA2-8526-7D58E707390C}"/>
                </a:ext>
              </a:extLst>
            </p:cNvPr>
            <p:cNvCxnSpPr/>
            <p:nvPr/>
          </p:nvCxnSpPr>
          <p:spPr>
            <a:xfrm>
              <a:off x="177800" y="3035300"/>
              <a:ext cx="552450" cy="0"/>
            </a:xfrm>
            <a:prstGeom prst="straightConnector1">
              <a:avLst/>
            </a:prstGeom>
            <a:noFill/>
            <a:ln w="6350" cap="flat" cmpd="sng" algn="ctr">
              <a:solidFill>
                <a:sysClr val="windowText" lastClr="000000"/>
              </a:solidFill>
              <a:prstDash val="solid"/>
              <a:miter lim="800000"/>
              <a:tailEnd type="triangle"/>
            </a:ln>
            <a:effectLst/>
          </p:spPr>
        </p:cxnSp>
        <p:sp>
          <p:nvSpPr>
            <p:cNvPr id="25" name="文本框 70">
              <a:extLst>
                <a:ext uri="{FF2B5EF4-FFF2-40B4-BE49-F238E27FC236}">
                  <a16:creationId xmlns:a16="http://schemas.microsoft.com/office/drawing/2014/main" xmlns="" id="{E11533FC-67F0-4484-8370-A478845E9CAB}"/>
                </a:ext>
              </a:extLst>
            </p:cNvPr>
            <p:cNvSpPr txBox="1"/>
            <p:nvPr/>
          </p:nvSpPr>
          <p:spPr>
            <a:xfrm>
              <a:off x="781050" y="2946400"/>
              <a:ext cx="1812925" cy="2603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kern="100" dirty="0">
                  <a:latin typeface="+mj-ea"/>
                  <a:ea typeface="+mj-ea"/>
                  <a:cs typeface="宋体"/>
                </a:rPr>
                <a:t>各企业共享信息的传递</a:t>
              </a:r>
            </a:p>
          </p:txBody>
        </p:sp>
        <p:sp>
          <p:nvSpPr>
            <p:cNvPr id="26" name="文本框 46">
              <a:extLst>
                <a:ext uri="{FF2B5EF4-FFF2-40B4-BE49-F238E27FC236}">
                  <a16:creationId xmlns:a16="http://schemas.microsoft.com/office/drawing/2014/main" xmlns="" id="{D303C2BF-70E5-4601-941B-F42F88AB9D76}"/>
                </a:ext>
              </a:extLst>
            </p:cNvPr>
            <p:cNvSpPr txBox="1"/>
            <p:nvPr/>
          </p:nvSpPr>
          <p:spPr>
            <a:xfrm>
              <a:off x="3530600" y="2990850"/>
              <a:ext cx="1181100" cy="2603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kern="100">
                  <a:latin typeface="+mj-ea"/>
                  <a:ea typeface="+mj-ea"/>
                  <a:cs typeface="宋体"/>
                </a:rPr>
                <a:t>数据库信息的传递</a:t>
              </a:r>
              <a:endParaRPr lang="zh-CN" altLang="en-US">
                <a:latin typeface="+mj-ea"/>
                <a:ea typeface="+mj-ea"/>
                <a:cs typeface="宋体"/>
              </a:endParaRPr>
            </a:p>
          </p:txBody>
        </p:sp>
        <p:cxnSp>
          <p:nvCxnSpPr>
            <p:cNvPr id="27" name="直接箭头连接符 26">
              <a:extLst>
                <a:ext uri="{FF2B5EF4-FFF2-40B4-BE49-F238E27FC236}">
                  <a16:creationId xmlns:a16="http://schemas.microsoft.com/office/drawing/2014/main" xmlns="" id="{7CE38D83-4AD0-4504-BAA9-5EBFED3EF1D7}"/>
                </a:ext>
              </a:extLst>
            </p:cNvPr>
            <p:cNvCxnSpPr/>
            <p:nvPr/>
          </p:nvCxnSpPr>
          <p:spPr>
            <a:xfrm>
              <a:off x="180000" y="3323250"/>
              <a:ext cx="552450" cy="0"/>
            </a:xfrm>
            <a:prstGeom prst="straightConnector1">
              <a:avLst/>
            </a:prstGeom>
            <a:noFill/>
            <a:ln w="9525" cap="flat" cmpd="sng" algn="ctr">
              <a:solidFill>
                <a:sysClr val="windowText" lastClr="000000"/>
              </a:solidFill>
              <a:prstDash val="dash"/>
              <a:round/>
              <a:headEnd type="none" w="med" len="med"/>
              <a:tailEnd type="triangle" w="lg" len="lg"/>
            </a:ln>
            <a:effectLst/>
          </p:spPr>
        </p:cxnSp>
        <p:sp>
          <p:nvSpPr>
            <p:cNvPr id="28" name="文本框 46">
              <a:extLst>
                <a:ext uri="{FF2B5EF4-FFF2-40B4-BE49-F238E27FC236}">
                  <a16:creationId xmlns:a16="http://schemas.microsoft.com/office/drawing/2014/main" xmlns="" id="{30EFCDFB-9643-4B24-A30F-07588C307097}"/>
                </a:ext>
              </a:extLst>
            </p:cNvPr>
            <p:cNvSpPr txBox="1"/>
            <p:nvPr/>
          </p:nvSpPr>
          <p:spPr>
            <a:xfrm>
              <a:off x="783249" y="3251200"/>
              <a:ext cx="1810724" cy="2435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zh-CN" altLang="en-US" kern="100" dirty="0">
                  <a:latin typeface="+mj-ea"/>
                  <a:ea typeface="+mj-ea"/>
                  <a:cs typeface="宋体"/>
                </a:rPr>
                <a:t>外部共享信息的传递</a:t>
              </a:r>
              <a:endParaRPr lang="zh-CN" altLang="en-US" dirty="0">
                <a:latin typeface="+mj-ea"/>
                <a:ea typeface="+mj-ea"/>
                <a:cs typeface="宋体"/>
              </a:endParaRPr>
            </a:p>
          </p:txBody>
        </p:sp>
        <p:sp>
          <p:nvSpPr>
            <p:cNvPr id="29" name="箭头: 右 74">
              <a:extLst>
                <a:ext uri="{FF2B5EF4-FFF2-40B4-BE49-F238E27FC236}">
                  <a16:creationId xmlns:a16="http://schemas.microsoft.com/office/drawing/2014/main" xmlns="" id="{12D5C279-6E6C-4D6A-9026-D20897CFD3D6}"/>
                </a:ext>
              </a:extLst>
            </p:cNvPr>
            <p:cNvSpPr/>
            <p:nvPr/>
          </p:nvSpPr>
          <p:spPr>
            <a:xfrm>
              <a:off x="2895600" y="2984500"/>
              <a:ext cx="520700" cy="146050"/>
            </a:xfrm>
            <a:prstGeom prst="rightArrow">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latin typeface="+mj-ea"/>
                <a:ea typeface="+mj-ea"/>
              </a:endParaRPr>
            </a:p>
          </p:txBody>
        </p:sp>
        <p:sp>
          <p:nvSpPr>
            <p:cNvPr id="30" name="椭圆 29">
              <a:extLst>
                <a:ext uri="{FF2B5EF4-FFF2-40B4-BE49-F238E27FC236}">
                  <a16:creationId xmlns:a16="http://schemas.microsoft.com/office/drawing/2014/main" xmlns="" id="{7D5D0200-D68A-48F7-A673-EF362D2B07C5}"/>
                </a:ext>
              </a:extLst>
            </p:cNvPr>
            <p:cNvSpPr/>
            <p:nvPr/>
          </p:nvSpPr>
          <p:spPr>
            <a:xfrm>
              <a:off x="637200" y="76200"/>
              <a:ext cx="1054100" cy="59055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r>
                <a:rPr lang="en-US" kern="100">
                  <a:latin typeface="+mj-ea"/>
                  <a:ea typeface="+mj-ea"/>
                  <a:cs typeface="宋体"/>
                </a:rPr>
                <a:t>C</a:t>
              </a:r>
              <a:r>
                <a:rPr lang="zh-CN" altLang="en-US" kern="100">
                  <a:latin typeface="+mj-ea"/>
                  <a:ea typeface="+mj-ea"/>
                  <a:cs typeface="宋体"/>
                </a:rPr>
                <a:t>企业的</a:t>
              </a:r>
              <a:endParaRPr lang="zh-CN" altLang="en-US">
                <a:latin typeface="+mj-ea"/>
                <a:ea typeface="+mj-ea"/>
                <a:cs typeface="宋体"/>
              </a:endParaRPr>
            </a:p>
            <a:p>
              <a:pPr algn="ctr"/>
              <a:r>
                <a:rPr lang="zh-CN" altLang="en-US" kern="100">
                  <a:latin typeface="+mj-ea"/>
                  <a:ea typeface="+mj-ea"/>
                  <a:cs typeface="宋体"/>
                </a:rPr>
                <a:t>共享信息</a:t>
              </a:r>
              <a:endParaRPr lang="zh-CN" altLang="en-US">
                <a:latin typeface="+mj-ea"/>
                <a:ea typeface="+mj-ea"/>
                <a:cs typeface="宋体"/>
              </a:endParaRPr>
            </a:p>
          </p:txBody>
        </p:sp>
        <p:cxnSp>
          <p:nvCxnSpPr>
            <p:cNvPr id="31" name="直接箭头连接符 30">
              <a:extLst>
                <a:ext uri="{FF2B5EF4-FFF2-40B4-BE49-F238E27FC236}">
                  <a16:creationId xmlns:a16="http://schemas.microsoft.com/office/drawing/2014/main" xmlns="" id="{97A82CE7-AAAE-4870-BC08-8BD8AC7F40D2}"/>
                </a:ext>
              </a:extLst>
            </p:cNvPr>
            <p:cNvCxnSpPr/>
            <p:nvPr/>
          </p:nvCxnSpPr>
          <p:spPr>
            <a:xfrm flipV="1">
              <a:off x="1206500" y="673100"/>
              <a:ext cx="0" cy="3556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直接箭头连接符 31">
              <a:extLst>
                <a:ext uri="{FF2B5EF4-FFF2-40B4-BE49-F238E27FC236}">
                  <a16:creationId xmlns:a16="http://schemas.microsoft.com/office/drawing/2014/main" xmlns="" id="{3D3A5007-C65E-4F93-B780-4E10B05DF97F}"/>
                </a:ext>
              </a:extLst>
            </p:cNvPr>
            <p:cNvCxnSpPr/>
            <p:nvPr/>
          </p:nvCxnSpPr>
          <p:spPr>
            <a:xfrm>
              <a:off x="1062650" y="681650"/>
              <a:ext cx="0" cy="355600"/>
            </a:xfrm>
            <a:prstGeom prst="straightConnector1">
              <a:avLst/>
            </a:prstGeom>
            <a:noFill/>
            <a:ln w="6350" cap="flat" cmpd="sng" algn="ctr">
              <a:solidFill>
                <a:sysClr val="windowText" lastClr="000000"/>
              </a:solidFill>
              <a:prstDash val="solid"/>
              <a:miter lim="800000"/>
              <a:tailEnd type="triangle"/>
            </a:ln>
            <a:effectLst/>
          </p:spPr>
          <p:style>
            <a:lnRef idx="1">
              <a:schemeClr val="dk1"/>
            </a:lnRef>
            <a:fillRef idx="0">
              <a:schemeClr val="dk1"/>
            </a:fillRef>
            <a:effectRef idx="0">
              <a:schemeClr val="dk1"/>
            </a:effectRef>
            <a:fontRef idx="minor">
              <a:schemeClr val="tx1"/>
            </a:fontRef>
          </p:style>
        </p:cxnSp>
        <p:cxnSp>
          <p:nvCxnSpPr>
            <p:cNvPr id="33" name="直接箭头连接符 32">
              <a:extLst>
                <a:ext uri="{FF2B5EF4-FFF2-40B4-BE49-F238E27FC236}">
                  <a16:creationId xmlns:a16="http://schemas.microsoft.com/office/drawing/2014/main" xmlns="" id="{135D8419-DE9F-4DFA-9EA0-FC86B599EBA3}"/>
                </a:ext>
              </a:extLst>
            </p:cNvPr>
            <p:cNvCxnSpPr/>
            <p:nvPr/>
          </p:nvCxnSpPr>
          <p:spPr>
            <a:xfrm flipH="1" flipV="1">
              <a:off x="1644651" y="482600"/>
              <a:ext cx="1060449" cy="209550"/>
            </a:xfrm>
            <a:prstGeom prst="straightConnector1">
              <a:avLst/>
            </a:prstGeom>
            <a:noFill/>
            <a:ln w="9525" cap="flat" cmpd="sng" algn="ctr">
              <a:solidFill>
                <a:sysClr val="windowText" lastClr="000000"/>
              </a:solidFill>
              <a:prstDash val="dash"/>
              <a:round/>
              <a:headEnd type="none" w="med" len="med"/>
              <a:tailEnd type="triangle" w="lg" len="lg"/>
            </a:ln>
            <a:effectLst/>
          </p:spPr>
        </p:cxnSp>
      </p:grpSp>
    </p:spTree>
    <p:extLst>
      <p:ext uri="{BB962C8B-B14F-4D97-AF65-F5344CB8AC3E}">
        <p14:creationId xmlns:p14="http://schemas.microsoft.com/office/powerpoint/2010/main" val="2570338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AF0DA1-542C-4412-8E28-5436D0496E1F}"/>
              </a:ext>
            </a:extLst>
          </p:cNvPr>
          <p:cNvSpPr>
            <a:spLocks noGrp="1"/>
          </p:cNvSpPr>
          <p:nvPr>
            <p:ph type="title"/>
          </p:nvPr>
        </p:nvSpPr>
        <p:spPr/>
        <p:txBody>
          <a:bodyPr/>
          <a:lstStyle/>
          <a:p>
            <a:r>
              <a:rPr lang="zh-CN" altLang="zh-CN" dirty="0"/>
              <a:t>三种信息共享模式的优缺点</a:t>
            </a:r>
            <a:endParaRPr lang="zh-CN" altLang="en-US" dirty="0"/>
          </a:p>
        </p:txBody>
      </p:sp>
      <p:graphicFrame>
        <p:nvGraphicFramePr>
          <p:cNvPr id="4" name="表格 3">
            <a:extLst>
              <a:ext uri="{FF2B5EF4-FFF2-40B4-BE49-F238E27FC236}">
                <a16:creationId xmlns:a16="http://schemas.microsoft.com/office/drawing/2014/main" xmlns="" id="{4582AC0D-057A-4786-944E-2A4CDBF4FF4C}"/>
              </a:ext>
            </a:extLst>
          </p:cNvPr>
          <p:cNvGraphicFramePr>
            <a:graphicFrameLocks noGrp="1"/>
          </p:cNvGraphicFramePr>
          <p:nvPr>
            <p:extLst>
              <p:ext uri="{D42A27DB-BD31-4B8C-83A1-F6EECF244321}">
                <p14:modId xmlns:p14="http://schemas.microsoft.com/office/powerpoint/2010/main" val="437273506"/>
              </p:ext>
            </p:extLst>
          </p:nvPr>
        </p:nvGraphicFramePr>
        <p:xfrm>
          <a:off x="323528" y="1196752"/>
          <a:ext cx="8634878" cy="5527105"/>
        </p:xfrm>
        <a:graphic>
          <a:graphicData uri="http://schemas.openxmlformats.org/drawingml/2006/table">
            <a:tbl>
              <a:tblPr firstRow="1" bandRow="1">
                <a:tableStyleId>{5940675A-B579-460E-94D1-54222C63F5DA}</a:tableStyleId>
              </a:tblPr>
              <a:tblGrid>
                <a:gridCol w="1641342">
                  <a:extLst>
                    <a:ext uri="{9D8B030D-6E8A-4147-A177-3AD203B41FA5}">
                      <a16:colId xmlns:a16="http://schemas.microsoft.com/office/drawing/2014/main" xmlns="" val="1109819100"/>
                    </a:ext>
                  </a:extLst>
                </a:gridCol>
                <a:gridCol w="4115243">
                  <a:extLst>
                    <a:ext uri="{9D8B030D-6E8A-4147-A177-3AD203B41FA5}">
                      <a16:colId xmlns:a16="http://schemas.microsoft.com/office/drawing/2014/main" xmlns="" val="1629451167"/>
                    </a:ext>
                  </a:extLst>
                </a:gridCol>
                <a:gridCol w="2878293">
                  <a:extLst>
                    <a:ext uri="{9D8B030D-6E8A-4147-A177-3AD203B41FA5}">
                      <a16:colId xmlns:a16="http://schemas.microsoft.com/office/drawing/2014/main" xmlns="" val="3236282040"/>
                    </a:ext>
                  </a:extLst>
                </a:gridCol>
              </a:tblGrid>
              <a:tr h="370840">
                <a:tc>
                  <a:txBody>
                    <a:bodyPr/>
                    <a:lstStyle/>
                    <a:p>
                      <a:pPr algn="ctr">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模式</a:t>
                      </a:r>
                    </a:p>
                  </a:txBody>
                  <a:tcPr marL="68580" marR="68580" marT="0" marB="0" anchor="ctr"/>
                </a:tc>
                <a:tc>
                  <a:txBody>
                    <a:bodyPr/>
                    <a:lstStyle/>
                    <a:p>
                      <a:pPr algn="ctr">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优点</a:t>
                      </a:r>
                    </a:p>
                  </a:txBody>
                  <a:tcPr marL="68580" marR="68580" marT="0" marB="0" anchor="ctr"/>
                </a:tc>
                <a:tc>
                  <a:txBody>
                    <a:bodyPr/>
                    <a:lstStyle/>
                    <a:p>
                      <a:pPr algn="ctr">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缺点</a:t>
                      </a:r>
                    </a:p>
                  </a:txBody>
                  <a:tcPr marL="68580" marR="68580" marT="0" marB="0" anchor="ctr"/>
                </a:tc>
                <a:extLst>
                  <a:ext uri="{0D108BD9-81ED-4DB2-BD59-A6C34878D82A}">
                    <a16:rowId xmlns:a16="http://schemas.microsoft.com/office/drawing/2014/main" xmlns="" val="784919898"/>
                  </a:ext>
                </a:extLst>
              </a:tr>
              <a:tr h="370840">
                <a:tc>
                  <a:txBody>
                    <a:bodyPr/>
                    <a:lstStyle/>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点对点共享</a:t>
                      </a:r>
                    </a:p>
                  </a:txBody>
                  <a:tcPr marL="68580" marR="68580" marT="0" marB="0" anchor="ctr"/>
                </a:tc>
                <a:tc>
                  <a:txBody>
                    <a:bodyPr/>
                    <a:lstStyle/>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结构简单，保密性强，目的明确。</a:t>
                      </a:r>
                    </a:p>
                  </a:txBody>
                  <a:tcPr marL="68580" marR="68580" marT="0" marB="0" anchor="ctr"/>
                </a:tc>
                <a:tc>
                  <a:txBody>
                    <a:bodyPr/>
                    <a:lstStyle/>
                    <a:p>
                      <a:pPr algn="just">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属于被动式信息共享，无法显著地改善供应链中的一些不良影响</a:t>
                      </a:r>
                      <a:r>
                        <a:rPr lang="en-US" sz="1800" kern="100">
                          <a:effectLst/>
                          <a:latin typeface="宋体" panose="02010600030101010101" pitchFamily="2" charset="-122"/>
                          <a:ea typeface="宋体" panose="02010600030101010101" pitchFamily="2" charset="-122"/>
                          <a:cs typeface="Times New Roman" panose="02020603050405020304" pitchFamily="18" charset="0"/>
                        </a:rPr>
                        <a:t>(</a:t>
                      </a:r>
                      <a:r>
                        <a:rPr lang="zh-CN" sz="1800" kern="100">
                          <a:effectLst/>
                          <a:latin typeface="宋体" panose="02010600030101010101" pitchFamily="2" charset="-122"/>
                          <a:ea typeface="宋体" panose="02010600030101010101" pitchFamily="2" charset="-122"/>
                          <a:cs typeface="Times New Roman" panose="02020603050405020304" pitchFamily="18" charset="0"/>
                        </a:rPr>
                        <a:t>如牛鞭效应</a:t>
                      </a:r>
                      <a:r>
                        <a:rPr lang="en-US" sz="1800" kern="100">
                          <a:effectLst/>
                          <a:latin typeface="宋体" panose="02010600030101010101" pitchFamily="2" charset="-122"/>
                          <a:ea typeface="宋体" panose="02010600030101010101" pitchFamily="2" charset="-122"/>
                          <a:cs typeface="Times New Roman" panose="02020603050405020304" pitchFamily="18" charset="0"/>
                        </a:rPr>
                        <a:t>)</a:t>
                      </a:r>
                      <a:r>
                        <a:rPr lang="zh-CN" sz="1800" kern="100">
                          <a:effectLst/>
                          <a:latin typeface="宋体" panose="02010600030101010101" pitchFamily="2" charset="-122"/>
                          <a:ea typeface="宋体" panose="02010600030101010101" pitchFamily="2" charset="-122"/>
                          <a:cs typeface="Times New Roman" panose="02020603050405020304" pitchFamily="18" charset="0"/>
                        </a:rPr>
                        <a:t>，且操作复杂，共享程度低。</a:t>
                      </a:r>
                    </a:p>
                  </a:txBody>
                  <a:tcPr marL="68580" marR="68580" marT="0" marB="0" anchor="ctr"/>
                </a:tc>
                <a:extLst>
                  <a:ext uri="{0D108BD9-81ED-4DB2-BD59-A6C34878D82A}">
                    <a16:rowId xmlns:a16="http://schemas.microsoft.com/office/drawing/2014/main" xmlns="" val="2729596054"/>
                  </a:ext>
                </a:extLst>
              </a:tr>
              <a:tr h="370840">
                <a:tc>
                  <a:txBody>
                    <a:bodyPr/>
                    <a:lstStyle/>
                    <a:p>
                      <a:pPr algn="just">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信息集中管理</a:t>
                      </a:r>
                    </a:p>
                  </a:txBody>
                  <a:tcPr marL="68580" marR="68580" marT="0" marB="0" anchor="ctr"/>
                </a:tc>
                <a:tc>
                  <a:txBody>
                    <a:bodyPr/>
                    <a:lstStyle/>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属于主动式信息共享，操作简单，信息共享程度高，且愿意共享真实信息。</a:t>
                      </a:r>
                    </a:p>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对供应链合作伙伴企业的信息系统限制不大，可适用于不同信息化水平的企业。</a:t>
                      </a:r>
                    </a:p>
                  </a:txBody>
                  <a:tcPr marL="68580" marR="68580" marT="0" marB="0" anchor="ctr"/>
                </a:tc>
                <a:tc>
                  <a:txBody>
                    <a:bodyPr/>
                    <a:lstStyle/>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对公共数据库提供方的硬件设备要求较高</a:t>
                      </a:r>
                      <a:r>
                        <a:rPr 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需对现存的信息系统按一定标准进行整合或重新建设，信息集成实施难度大。</a:t>
                      </a:r>
                    </a:p>
                  </a:txBody>
                  <a:tcPr marL="68580" marR="68580" marT="0" marB="0" anchor="ctr"/>
                </a:tc>
                <a:extLst>
                  <a:ext uri="{0D108BD9-81ED-4DB2-BD59-A6C34878D82A}">
                    <a16:rowId xmlns:a16="http://schemas.microsoft.com/office/drawing/2014/main" xmlns="" val="1879787627"/>
                  </a:ext>
                </a:extLst>
              </a:tr>
              <a:tr h="370840">
                <a:tc>
                  <a:txBody>
                    <a:bodyPr/>
                    <a:lstStyle/>
                    <a:p>
                      <a:pPr algn="just">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综合共享信息</a:t>
                      </a:r>
                    </a:p>
                  </a:txBody>
                  <a:tcPr marL="68580" marR="68580" marT="0" marB="0" anchor="ctr"/>
                </a:tc>
                <a:tc>
                  <a:txBody>
                    <a:bodyPr/>
                    <a:lstStyle/>
                    <a:p>
                      <a:pPr algn="just">
                        <a:lnSpc>
                          <a:spcPct val="150000"/>
                        </a:lnSpc>
                        <a:spcAft>
                          <a:spcPts val="0"/>
                        </a:spcAft>
                        <a:tabLst>
                          <a:tab pos="6400800" algn="ctr"/>
                        </a:tabLst>
                      </a:pPr>
                      <a:r>
                        <a:rPr lang="zh-CN" sz="1800" kern="100">
                          <a:effectLst/>
                          <a:latin typeface="宋体" panose="02010600030101010101" pitchFamily="2" charset="-122"/>
                          <a:ea typeface="宋体" panose="02010600030101010101" pitchFamily="2" charset="-122"/>
                          <a:cs typeface="Times New Roman" panose="02020603050405020304" pitchFamily="18" charset="0"/>
                        </a:rPr>
                        <a:t>它根据不同需求的共享信息和信息系统灵活的采用相应的模式</a:t>
                      </a:r>
                      <a:r>
                        <a:rPr lang="en-US" sz="1800" kern="100">
                          <a:effectLst/>
                          <a:latin typeface="宋体" panose="02010600030101010101" pitchFamily="2" charset="-122"/>
                          <a:ea typeface="宋体" panose="02010600030101010101" pitchFamily="2" charset="-122"/>
                          <a:cs typeface="Times New Roman" panose="02020603050405020304" pitchFamily="18" charset="0"/>
                        </a:rPr>
                        <a:t>,</a:t>
                      </a:r>
                      <a:r>
                        <a:rPr lang="zh-CN" sz="1800" kern="100">
                          <a:effectLst/>
                          <a:latin typeface="宋体" panose="02010600030101010101" pitchFamily="2" charset="-122"/>
                          <a:ea typeface="宋体" panose="02010600030101010101" pitchFamily="2" charset="-122"/>
                          <a:cs typeface="Times New Roman" panose="02020603050405020304" pitchFamily="18" charset="0"/>
                        </a:rPr>
                        <a:t>实施操作性较强。</a:t>
                      </a:r>
                    </a:p>
                  </a:txBody>
                  <a:tcPr marL="68580" marR="68580" marT="0" marB="0" anchor="ctr"/>
                </a:tc>
                <a:tc>
                  <a:txBody>
                    <a:bodyPr/>
                    <a:lstStyle/>
                    <a:p>
                      <a:pPr algn="just">
                        <a:lnSpc>
                          <a:spcPct val="150000"/>
                        </a:lnSpc>
                        <a:spcAft>
                          <a:spcPts val="0"/>
                        </a:spcAft>
                        <a:tabLst>
                          <a:tab pos="6400800" algn="ctr"/>
                        </a:tabLst>
                      </a:pPr>
                      <a:r>
                        <a:rPr lang="zh-CN" sz="1800" kern="100" dirty="0">
                          <a:effectLst/>
                          <a:latin typeface="宋体" panose="02010600030101010101" pitchFamily="2" charset="-122"/>
                          <a:ea typeface="宋体" panose="02010600030101010101" pitchFamily="2" charset="-122"/>
                          <a:cs typeface="Times New Roman" panose="02020603050405020304" pitchFamily="18" charset="0"/>
                        </a:rPr>
                        <a:t>对不同的供应链成员要选择不同的信息共享形式，增加了选择的难度</a:t>
                      </a:r>
                    </a:p>
                  </a:txBody>
                  <a:tcPr marL="68580" marR="68580" marT="0" marB="0" anchor="ctr"/>
                </a:tc>
                <a:extLst>
                  <a:ext uri="{0D108BD9-81ED-4DB2-BD59-A6C34878D82A}">
                    <a16:rowId xmlns:a16="http://schemas.microsoft.com/office/drawing/2014/main" xmlns="" val="2925738031"/>
                  </a:ext>
                </a:extLst>
              </a:tr>
            </a:tbl>
          </a:graphicData>
        </a:graphic>
      </p:graphicFrame>
    </p:spTree>
    <p:extLst>
      <p:ext uri="{BB962C8B-B14F-4D97-AF65-F5344CB8AC3E}">
        <p14:creationId xmlns:p14="http://schemas.microsoft.com/office/powerpoint/2010/main" val="12995701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a:extLst>
              <a:ext uri="{FF2B5EF4-FFF2-40B4-BE49-F238E27FC236}">
                <a16:creationId xmlns:a16="http://schemas.microsoft.com/office/drawing/2014/main" xmlns="" id="{B4CDC9CD-F0B8-4FD3-B3FA-76E749DFC689}"/>
              </a:ext>
            </a:extLst>
          </p:cNvPr>
          <p:cNvSpPr>
            <a:spLocks noGrp="1"/>
          </p:cNvSpPr>
          <p:nvPr>
            <p:ph type="title"/>
            <p:custDataLst>
              <p:tags r:id="rId2"/>
            </p:custDataLst>
          </p:nvPr>
        </p:nvSpPr>
        <p:spPr/>
        <p:txBody>
          <a:bodyPr/>
          <a:lstStyle/>
          <a:p>
            <a:r>
              <a:rPr lang="en-US" altLang="zh-CN" dirty="0"/>
              <a:t>4.3.4</a:t>
            </a:r>
            <a:r>
              <a:rPr lang="zh-CN" altLang="en-US" dirty="0"/>
              <a:t>供应链信息共享的制约因素</a:t>
            </a:r>
          </a:p>
        </p:txBody>
      </p:sp>
      <p:sp>
        <p:nvSpPr>
          <p:cNvPr id="5" name="MH_SubTitle_1">
            <a:extLst>
              <a:ext uri="{FF2B5EF4-FFF2-40B4-BE49-F238E27FC236}">
                <a16:creationId xmlns:a16="http://schemas.microsoft.com/office/drawing/2014/main" xmlns="" id="{F7A687A9-E254-4354-9FCE-164051B6D13B}"/>
              </a:ext>
            </a:extLst>
          </p:cNvPr>
          <p:cNvSpPr/>
          <p:nvPr>
            <p:custDataLst>
              <p:tags r:id="rId3"/>
            </p:custDataLst>
          </p:nvPr>
        </p:nvSpPr>
        <p:spPr bwMode="auto">
          <a:xfrm>
            <a:off x="842963" y="2259013"/>
            <a:ext cx="2309812" cy="1474787"/>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信任问题</a:t>
            </a:r>
            <a:endParaRPr lang="ko-KR" altLang="en-US" sz="2400" dirty="0">
              <a:solidFill>
                <a:srgbClr val="2E75B6"/>
              </a:solidFill>
              <a:latin typeface="+mj-ea"/>
              <a:ea typeface="+mj-ea"/>
            </a:endParaRPr>
          </a:p>
        </p:txBody>
      </p:sp>
      <p:sp>
        <p:nvSpPr>
          <p:cNvPr id="11" name="MH_SubTitle_2">
            <a:extLst>
              <a:ext uri="{FF2B5EF4-FFF2-40B4-BE49-F238E27FC236}">
                <a16:creationId xmlns:a16="http://schemas.microsoft.com/office/drawing/2014/main" xmlns="" id="{DC9B2887-B6EE-49FC-87F7-0E373174A799}"/>
              </a:ext>
            </a:extLst>
          </p:cNvPr>
          <p:cNvSpPr/>
          <p:nvPr>
            <p:custDataLst>
              <p:tags r:id="rId4"/>
            </p:custDataLst>
          </p:nvPr>
        </p:nvSpPr>
        <p:spPr bwMode="auto">
          <a:xfrm>
            <a:off x="3421063" y="2259013"/>
            <a:ext cx="2309812" cy="1474787"/>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信息安全问题</a:t>
            </a:r>
            <a:endParaRPr lang="ko-KR" altLang="en-US" sz="2400" dirty="0">
              <a:solidFill>
                <a:srgbClr val="2E75B6"/>
              </a:solidFill>
              <a:latin typeface="+mj-ea"/>
              <a:ea typeface="+mj-ea"/>
            </a:endParaRPr>
          </a:p>
        </p:txBody>
      </p:sp>
      <p:sp>
        <p:nvSpPr>
          <p:cNvPr id="17" name="MH_SubTitle_3">
            <a:extLst>
              <a:ext uri="{FF2B5EF4-FFF2-40B4-BE49-F238E27FC236}">
                <a16:creationId xmlns:a16="http://schemas.microsoft.com/office/drawing/2014/main" xmlns="" id="{A4BA8CDD-2826-4E6A-9033-5F599070D969}"/>
              </a:ext>
            </a:extLst>
          </p:cNvPr>
          <p:cNvSpPr/>
          <p:nvPr>
            <p:custDataLst>
              <p:tags r:id="rId5"/>
            </p:custDataLst>
          </p:nvPr>
        </p:nvSpPr>
        <p:spPr bwMode="auto">
          <a:xfrm>
            <a:off x="5999163" y="2259013"/>
            <a:ext cx="2308225" cy="1474787"/>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收益分配问题</a:t>
            </a:r>
            <a:endParaRPr lang="ko-KR" altLang="en-US" sz="2400" dirty="0">
              <a:solidFill>
                <a:srgbClr val="2E75B6"/>
              </a:solidFill>
              <a:latin typeface="+mj-ea"/>
              <a:ea typeface="+mj-ea"/>
            </a:endParaRPr>
          </a:p>
        </p:txBody>
      </p:sp>
      <p:sp>
        <p:nvSpPr>
          <p:cNvPr id="23" name="MH_SubTitle_4">
            <a:extLst>
              <a:ext uri="{FF2B5EF4-FFF2-40B4-BE49-F238E27FC236}">
                <a16:creationId xmlns:a16="http://schemas.microsoft.com/office/drawing/2014/main" xmlns="" id="{2A71B7D0-CF66-476D-9AC9-AA5496E33003}"/>
              </a:ext>
            </a:extLst>
          </p:cNvPr>
          <p:cNvSpPr/>
          <p:nvPr>
            <p:custDataLst>
              <p:tags r:id="rId6"/>
            </p:custDataLst>
          </p:nvPr>
        </p:nvSpPr>
        <p:spPr bwMode="auto">
          <a:xfrm>
            <a:off x="842963" y="4127500"/>
            <a:ext cx="2309812" cy="1474788"/>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信息技术问题</a:t>
            </a:r>
            <a:endParaRPr lang="ko-KR" altLang="en-US" sz="2400" dirty="0">
              <a:solidFill>
                <a:srgbClr val="2E75B6"/>
              </a:solidFill>
              <a:latin typeface="+mj-ea"/>
              <a:ea typeface="+mj-ea"/>
            </a:endParaRPr>
          </a:p>
        </p:txBody>
      </p:sp>
      <p:sp>
        <p:nvSpPr>
          <p:cNvPr id="29" name="MH_SubTitle_5">
            <a:extLst>
              <a:ext uri="{FF2B5EF4-FFF2-40B4-BE49-F238E27FC236}">
                <a16:creationId xmlns:a16="http://schemas.microsoft.com/office/drawing/2014/main" xmlns="" id="{5E04D5C8-C868-4049-8196-AC794B8DF082}"/>
              </a:ext>
            </a:extLst>
          </p:cNvPr>
          <p:cNvSpPr/>
          <p:nvPr>
            <p:custDataLst>
              <p:tags r:id="rId7"/>
            </p:custDataLst>
          </p:nvPr>
        </p:nvSpPr>
        <p:spPr bwMode="auto">
          <a:xfrm>
            <a:off x="3421063" y="4127500"/>
            <a:ext cx="2309812" cy="1474788"/>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成本费用问题</a:t>
            </a:r>
            <a:endParaRPr lang="ko-KR" altLang="en-US" sz="2400" dirty="0">
              <a:solidFill>
                <a:srgbClr val="2E75B6"/>
              </a:solidFill>
              <a:latin typeface="+mj-ea"/>
              <a:ea typeface="+mj-ea"/>
            </a:endParaRPr>
          </a:p>
        </p:txBody>
      </p:sp>
      <p:sp>
        <p:nvSpPr>
          <p:cNvPr id="35" name="MH_SubTitle_6">
            <a:extLst>
              <a:ext uri="{FF2B5EF4-FFF2-40B4-BE49-F238E27FC236}">
                <a16:creationId xmlns:a16="http://schemas.microsoft.com/office/drawing/2014/main" xmlns="" id="{1164A83B-CF46-4257-8444-F1340276FDB0}"/>
              </a:ext>
            </a:extLst>
          </p:cNvPr>
          <p:cNvSpPr/>
          <p:nvPr>
            <p:custDataLst>
              <p:tags r:id="rId8"/>
            </p:custDataLst>
          </p:nvPr>
        </p:nvSpPr>
        <p:spPr bwMode="auto">
          <a:xfrm>
            <a:off x="5999163" y="4127500"/>
            <a:ext cx="2308225" cy="1474788"/>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zh-CN" sz="2400" dirty="0">
                <a:latin typeface="+mj-ea"/>
                <a:ea typeface="+mj-ea"/>
              </a:rPr>
              <a:t>供应链动态性问题</a:t>
            </a:r>
            <a:endParaRPr lang="ko-KR" altLang="en-US" sz="2400" dirty="0">
              <a:solidFill>
                <a:srgbClr val="2E75B6"/>
              </a:solidFill>
              <a:latin typeface="+mj-ea"/>
              <a:ea typeface="+mj-ea"/>
            </a:endParaRPr>
          </a:p>
        </p:txBody>
      </p:sp>
      <p:sp>
        <p:nvSpPr>
          <p:cNvPr id="59" name="MH_Other_1">
            <a:extLst>
              <a:ext uri="{FF2B5EF4-FFF2-40B4-BE49-F238E27FC236}">
                <a16:creationId xmlns:a16="http://schemas.microsoft.com/office/drawing/2014/main" xmlns="" id="{32EDFE6D-9E71-4EED-B89B-1FD26CF1AC12}"/>
              </a:ext>
            </a:extLst>
          </p:cNvPr>
          <p:cNvSpPr/>
          <p:nvPr>
            <p:custDataLst>
              <p:tags r:id="rId9"/>
            </p:custDataLst>
          </p:nvPr>
        </p:nvSpPr>
        <p:spPr>
          <a:xfrm>
            <a:off x="2451100" y="2109788"/>
            <a:ext cx="509588" cy="460375"/>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01</a:t>
            </a:r>
            <a:endParaRPr lang="zh-CN" altLang="en-US" sz="2000">
              <a:solidFill>
                <a:srgbClr val="FFFFFF"/>
              </a:solidFill>
            </a:endParaRPr>
          </a:p>
        </p:txBody>
      </p:sp>
      <p:sp>
        <p:nvSpPr>
          <p:cNvPr id="60" name="MH_Other_2">
            <a:extLst>
              <a:ext uri="{FF2B5EF4-FFF2-40B4-BE49-F238E27FC236}">
                <a16:creationId xmlns:a16="http://schemas.microsoft.com/office/drawing/2014/main" xmlns="" id="{A0D830A5-7D1E-4742-932F-742F631C6477}"/>
              </a:ext>
            </a:extLst>
          </p:cNvPr>
          <p:cNvSpPr/>
          <p:nvPr>
            <p:custDataLst>
              <p:tags r:id="rId10"/>
            </p:custDataLst>
          </p:nvPr>
        </p:nvSpPr>
        <p:spPr>
          <a:xfrm>
            <a:off x="5029200" y="2109788"/>
            <a:ext cx="509588" cy="460375"/>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02</a:t>
            </a:r>
            <a:endParaRPr lang="zh-CN" altLang="en-US" sz="2000">
              <a:solidFill>
                <a:srgbClr val="FFFFFF"/>
              </a:solidFill>
            </a:endParaRPr>
          </a:p>
        </p:txBody>
      </p:sp>
      <p:sp>
        <p:nvSpPr>
          <p:cNvPr id="61" name="MH_Other_3">
            <a:extLst>
              <a:ext uri="{FF2B5EF4-FFF2-40B4-BE49-F238E27FC236}">
                <a16:creationId xmlns:a16="http://schemas.microsoft.com/office/drawing/2014/main" xmlns="" id="{7B49184F-6FAC-425F-90BA-61A60428A360}"/>
              </a:ext>
            </a:extLst>
          </p:cNvPr>
          <p:cNvSpPr/>
          <p:nvPr>
            <p:custDataLst>
              <p:tags r:id="rId11"/>
            </p:custDataLst>
          </p:nvPr>
        </p:nvSpPr>
        <p:spPr>
          <a:xfrm>
            <a:off x="7607300" y="2109788"/>
            <a:ext cx="509588" cy="460375"/>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03</a:t>
            </a:r>
            <a:endParaRPr lang="zh-CN" altLang="en-US" sz="2000">
              <a:solidFill>
                <a:srgbClr val="FFFFFF"/>
              </a:solidFill>
            </a:endParaRPr>
          </a:p>
        </p:txBody>
      </p:sp>
      <p:sp>
        <p:nvSpPr>
          <p:cNvPr id="64" name="MH_Other_4">
            <a:extLst>
              <a:ext uri="{FF2B5EF4-FFF2-40B4-BE49-F238E27FC236}">
                <a16:creationId xmlns:a16="http://schemas.microsoft.com/office/drawing/2014/main" xmlns="" id="{86A4E5B1-AB47-495D-99DC-950C5F6C7114}"/>
              </a:ext>
            </a:extLst>
          </p:cNvPr>
          <p:cNvSpPr/>
          <p:nvPr>
            <p:custDataLst>
              <p:tags r:id="rId12"/>
            </p:custDataLst>
          </p:nvPr>
        </p:nvSpPr>
        <p:spPr>
          <a:xfrm>
            <a:off x="2451100" y="3979863"/>
            <a:ext cx="509588" cy="458787"/>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04</a:t>
            </a:r>
            <a:endParaRPr lang="zh-CN" altLang="en-US" sz="2000">
              <a:solidFill>
                <a:srgbClr val="FFFFFF"/>
              </a:solidFill>
            </a:endParaRPr>
          </a:p>
        </p:txBody>
      </p:sp>
      <p:sp>
        <p:nvSpPr>
          <p:cNvPr id="63" name="MH_Other_5">
            <a:extLst>
              <a:ext uri="{FF2B5EF4-FFF2-40B4-BE49-F238E27FC236}">
                <a16:creationId xmlns:a16="http://schemas.microsoft.com/office/drawing/2014/main" xmlns="" id="{C29CC0FB-EF39-44F2-B27B-2DD1F8E7E659}"/>
              </a:ext>
            </a:extLst>
          </p:cNvPr>
          <p:cNvSpPr/>
          <p:nvPr>
            <p:custDataLst>
              <p:tags r:id="rId13"/>
            </p:custDataLst>
          </p:nvPr>
        </p:nvSpPr>
        <p:spPr>
          <a:xfrm>
            <a:off x="5029200" y="3979863"/>
            <a:ext cx="509588" cy="458787"/>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05</a:t>
            </a:r>
            <a:endParaRPr lang="zh-CN" altLang="en-US" sz="2000">
              <a:solidFill>
                <a:srgbClr val="FFFFFF"/>
              </a:solidFill>
            </a:endParaRPr>
          </a:p>
        </p:txBody>
      </p:sp>
      <p:sp>
        <p:nvSpPr>
          <p:cNvPr id="62" name="MH_Other_6">
            <a:extLst>
              <a:ext uri="{FF2B5EF4-FFF2-40B4-BE49-F238E27FC236}">
                <a16:creationId xmlns:a16="http://schemas.microsoft.com/office/drawing/2014/main" xmlns="" id="{2158B363-84EC-4FC7-8607-7C235CB8D381}"/>
              </a:ext>
            </a:extLst>
          </p:cNvPr>
          <p:cNvSpPr/>
          <p:nvPr>
            <p:custDataLst>
              <p:tags r:id="rId14"/>
            </p:custDataLst>
          </p:nvPr>
        </p:nvSpPr>
        <p:spPr>
          <a:xfrm>
            <a:off x="7607300" y="3979863"/>
            <a:ext cx="509588" cy="458787"/>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spcBef>
                <a:spcPts val="0"/>
              </a:spcBef>
              <a:spcAft>
                <a:spcPts val="0"/>
              </a:spcAft>
              <a:defRPr/>
            </a:pPr>
            <a:r>
              <a:rPr lang="en-US" altLang="zh-CN" sz="2000">
                <a:solidFill>
                  <a:srgbClr val="FFFFFF"/>
                </a:solidFill>
              </a:rPr>
              <a:t>06</a:t>
            </a:r>
            <a:endParaRPr lang="zh-CN" altLang="en-US" sz="2000">
              <a:solidFill>
                <a:srgbClr val="FFFFFF"/>
              </a:solidFill>
            </a:endParaRPr>
          </a:p>
        </p:txBody>
      </p:sp>
    </p:spTree>
    <p:custDataLst>
      <p:tags r:id="rId1"/>
    </p:custDataLst>
    <p:extLst>
      <p:ext uri="{BB962C8B-B14F-4D97-AF65-F5344CB8AC3E}">
        <p14:creationId xmlns:p14="http://schemas.microsoft.com/office/powerpoint/2010/main" val="3020690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a:extLst>
              <a:ext uri="{FF2B5EF4-FFF2-40B4-BE49-F238E27FC236}">
                <a16:creationId xmlns:a16="http://schemas.microsoft.com/office/drawing/2014/main" xmlns="" id="{1E49C48D-3AA4-482F-AFD7-E6CC5B2137DB}"/>
              </a:ext>
            </a:extLst>
          </p:cNvPr>
          <p:cNvSpPr>
            <a:spLocks noGrp="1"/>
          </p:cNvSpPr>
          <p:nvPr>
            <p:ph type="title"/>
            <p:custDataLst>
              <p:tags r:id="rId2"/>
            </p:custDataLst>
          </p:nvPr>
        </p:nvSpPr>
        <p:spPr/>
        <p:txBody>
          <a:bodyPr>
            <a:normAutofit/>
          </a:bodyPr>
          <a:lstStyle/>
          <a:p>
            <a:r>
              <a:rPr lang="en-US" altLang="zh-CN" dirty="0"/>
              <a:t>4.3.5</a:t>
            </a:r>
            <a:r>
              <a:rPr lang="zh-CN" altLang="zh-CN" dirty="0"/>
              <a:t>供应链信息共享的策略</a:t>
            </a:r>
          </a:p>
        </p:txBody>
      </p:sp>
      <p:sp>
        <p:nvSpPr>
          <p:cNvPr id="5" name="MH_Other_1">
            <a:extLst>
              <a:ext uri="{FF2B5EF4-FFF2-40B4-BE49-F238E27FC236}">
                <a16:creationId xmlns:a16="http://schemas.microsoft.com/office/drawing/2014/main" xmlns="" id="{4BB4156A-CE72-4A48-92E9-45478D874BF8}"/>
              </a:ext>
            </a:extLst>
          </p:cNvPr>
          <p:cNvSpPr/>
          <p:nvPr>
            <p:custDataLst>
              <p:tags r:id="rId3"/>
            </p:custDataLst>
          </p:nvPr>
        </p:nvSpPr>
        <p:spPr>
          <a:xfrm>
            <a:off x="1763688" y="25443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dirty="0">
                <a:solidFill>
                  <a:srgbClr val="FEFFFF"/>
                </a:solidFill>
                <a:ea typeface="微软雅黑" panose="020B0503020204020204" pitchFamily="34" charset="-122"/>
              </a:rPr>
              <a:t>01</a:t>
            </a:r>
            <a:endParaRPr lang="zh-CN" altLang="en-US" sz="2050" dirty="0">
              <a:solidFill>
                <a:srgbClr val="FEFFFF"/>
              </a:solidFill>
              <a:ea typeface="微软雅黑" panose="020B0503020204020204" pitchFamily="34" charset="-122"/>
            </a:endParaRPr>
          </a:p>
        </p:txBody>
      </p:sp>
      <p:sp>
        <p:nvSpPr>
          <p:cNvPr id="6" name="MH_SubTitle_1">
            <a:extLst>
              <a:ext uri="{FF2B5EF4-FFF2-40B4-BE49-F238E27FC236}">
                <a16:creationId xmlns:a16="http://schemas.microsoft.com/office/drawing/2014/main" xmlns="" id="{49EDAEF6-9C4C-47F3-8EA6-D0B476B98B82}"/>
              </a:ext>
            </a:extLst>
          </p:cNvPr>
          <p:cNvSpPr/>
          <p:nvPr>
            <p:custDataLst>
              <p:tags r:id="rId4"/>
            </p:custDataLst>
          </p:nvPr>
        </p:nvSpPr>
        <p:spPr>
          <a:xfrm>
            <a:off x="2291955" y="24681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建立长效合作机制</a:t>
            </a:r>
          </a:p>
        </p:txBody>
      </p:sp>
      <p:sp>
        <p:nvSpPr>
          <p:cNvPr id="7" name="MH_Other_2">
            <a:extLst>
              <a:ext uri="{FF2B5EF4-FFF2-40B4-BE49-F238E27FC236}">
                <a16:creationId xmlns:a16="http://schemas.microsoft.com/office/drawing/2014/main" xmlns="" id="{A798C822-48F9-4DDB-9C58-3754A2142EEA}"/>
              </a:ext>
            </a:extLst>
          </p:cNvPr>
          <p:cNvSpPr/>
          <p:nvPr>
            <p:custDataLst>
              <p:tags r:id="rId5"/>
            </p:custDataLst>
          </p:nvPr>
        </p:nvSpPr>
        <p:spPr>
          <a:xfrm rot="16200000">
            <a:off x="3124796" y="35117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
        <p:nvSpPr>
          <p:cNvPr id="10" name="MH_Other_3">
            <a:extLst>
              <a:ext uri="{FF2B5EF4-FFF2-40B4-BE49-F238E27FC236}">
                <a16:creationId xmlns:a16="http://schemas.microsoft.com/office/drawing/2014/main" xmlns="" id="{61AA5BDF-003F-4C19-BD2A-BDFA407461C2}"/>
              </a:ext>
            </a:extLst>
          </p:cNvPr>
          <p:cNvSpPr/>
          <p:nvPr>
            <p:custDataLst>
              <p:tags r:id="rId6"/>
            </p:custDataLst>
          </p:nvPr>
        </p:nvSpPr>
        <p:spPr>
          <a:xfrm>
            <a:off x="3659163" y="25443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a:solidFill>
                  <a:srgbClr val="FEFFFF"/>
                </a:solidFill>
                <a:ea typeface="微软雅黑" panose="020B0503020204020204" pitchFamily="34" charset="-122"/>
              </a:rPr>
              <a:t>02</a:t>
            </a:r>
            <a:endParaRPr lang="zh-CN" altLang="en-US" sz="2050" dirty="0">
              <a:solidFill>
                <a:srgbClr val="FEFFFF"/>
              </a:solidFill>
              <a:ea typeface="微软雅黑" panose="020B0503020204020204" pitchFamily="34" charset="-122"/>
            </a:endParaRPr>
          </a:p>
        </p:txBody>
      </p:sp>
      <p:sp>
        <p:nvSpPr>
          <p:cNvPr id="11" name="MH_SubTitle_2">
            <a:extLst>
              <a:ext uri="{FF2B5EF4-FFF2-40B4-BE49-F238E27FC236}">
                <a16:creationId xmlns:a16="http://schemas.microsoft.com/office/drawing/2014/main" xmlns="" id="{FB48DEC0-1E87-4107-88C6-EA64ECFD7863}"/>
              </a:ext>
            </a:extLst>
          </p:cNvPr>
          <p:cNvSpPr/>
          <p:nvPr>
            <p:custDataLst>
              <p:tags r:id="rId7"/>
            </p:custDataLst>
          </p:nvPr>
        </p:nvSpPr>
        <p:spPr>
          <a:xfrm>
            <a:off x="4187430" y="24681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签订信息保密协议</a:t>
            </a:r>
          </a:p>
        </p:txBody>
      </p:sp>
      <p:sp>
        <p:nvSpPr>
          <p:cNvPr id="12" name="MH_Other_4">
            <a:extLst>
              <a:ext uri="{FF2B5EF4-FFF2-40B4-BE49-F238E27FC236}">
                <a16:creationId xmlns:a16="http://schemas.microsoft.com/office/drawing/2014/main" xmlns="" id="{CDD9E387-C048-4979-9B27-5A7ABB35DEC6}"/>
              </a:ext>
            </a:extLst>
          </p:cNvPr>
          <p:cNvSpPr/>
          <p:nvPr>
            <p:custDataLst>
              <p:tags r:id="rId8"/>
            </p:custDataLst>
          </p:nvPr>
        </p:nvSpPr>
        <p:spPr>
          <a:xfrm rot="16200000">
            <a:off x="5020271" y="35117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
        <p:nvSpPr>
          <p:cNvPr id="14" name="MH_Other_5">
            <a:extLst>
              <a:ext uri="{FF2B5EF4-FFF2-40B4-BE49-F238E27FC236}">
                <a16:creationId xmlns:a16="http://schemas.microsoft.com/office/drawing/2014/main" xmlns="" id="{EFE61449-AE5F-4A30-94A3-DA9BA9397323}"/>
              </a:ext>
            </a:extLst>
          </p:cNvPr>
          <p:cNvSpPr/>
          <p:nvPr>
            <p:custDataLst>
              <p:tags r:id="rId9"/>
            </p:custDataLst>
          </p:nvPr>
        </p:nvSpPr>
        <p:spPr>
          <a:xfrm>
            <a:off x="5554638" y="25443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a:solidFill>
                  <a:srgbClr val="FEFFFF"/>
                </a:solidFill>
                <a:ea typeface="微软雅黑" panose="020B0503020204020204" pitchFamily="34" charset="-122"/>
              </a:rPr>
              <a:t>03</a:t>
            </a:r>
            <a:endParaRPr lang="zh-CN" altLang="en-US" sz="2050" dirty="0">
              <a:solidFill>
                <a:srgbClr val="FEFFFF"/>
              </a:solidFill>
              <a:ea typeface="微软雅黑" panose="020B0503020204020204" pitchFamily="34" charset="-122"/>
            </a:endParaRPr>
          </a:p>
        </p:txBody>
      </p:sp>
      <p:sp>
        <p:nvSpPr>
          <p:cNvPr id="15" name="MH_SubTitle_3">
            <a:extLst>
              <a:ext uri="{FF2B5EF4-FFF2-40B4-BE49-F238E27FC236}">
                <a16:creationId xmlns:a16="http://schemas.microsoft.com/office/drawing/2014/main" xmlns="" id="{AAD9A79C-8444-4100-AD99-F707327D54A2}"/>
              </a:ext>
            </a:extLst>
          </p:cNvPr>
          <p:cNvSpPr/>
          <p:nvPr>
            <p:custDataLst>
              <p:tags r:id="rId10"/>
            </p:custDataLst>
          </p:nvPr>
        </p:nvSpPr>
        <p:spPr>
          <a:xfrm>
            <a:off x="6082905" y="24681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细分伙伴类型，设置访问权限</a:t>
            </a:r>
          </a:p>
        </p:txBody>
      </p:sp>
      <p:sp>
        <p:nvSpPr>
          <p:cNvPr id="16" name="MH_Other_6">
            <a:extLst>
              <a:ext uri="{FF2B5EF4-FFF2-40B4-BE49-F238E27FC236}">
                <a16:creationId xmlns:a16="http://schemas.microsoft.com/office/drawing/2014/main" xmlns="" id="{835D2A09-A837-4010-8EBF-B3406B9F4A55}"/>
              </a:ext>
            </a:extLst>
          </p:cNvPr>
          <p:cNvSpPr/>
          <p:nvPr>
            <p:custDataLst>
              <p:tags r:id="rId11"/>
            </p:custDataLst>
          </p:nvPr>
        </p:nvSpPr>
        <p:spPr>
          <a:xfrm rot="16200000">
            <a:off x="6915746" y="35117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
        <p:nvSpPr>
          <p:cNvPr id="18" name="MH_Other_7">
            <a:extLst>
              <a:ext uri="{FF2B5EF4-FFF2-40B4-BE49-F238E27FC236}">
                <a16:creationId xmlns:a16="http://schemas.microsoft.com/office/drawing/2014/main" xmlns="" id="{474F4AEE-09D5-45D4-80F1-E3C67192556D}"/>
              </a:ext>
            </a:extLst>
          </p:cNvPr>
          <p:cNvSpPr/>
          <p:nvPr>
            <p:custDataLst>
              <p:tags r:id="rId12"/>
            </p:custDataLst>
          </p:nvPr>
        </p:nvSpPr>
        <p:spPr>
          <a:xfrm>
            <a:off x="1763688" y="40302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a:solidFill>
                  <a:srgbClr val="FEFFFF"/>
                </a:solidFill>
                <a:ea typeface="微软雅黑" panose="020B0503020204020204" pitchFamily="34" charset="-122"/>
              </a:rPr>
              <a:t>04</a:t>
            </a:r>
            <a:endParaRPr lang="zh-CN" altLang="en-US" sz="2050" dirty="0">
              <a:solidFill>
                <a:srgbClr val="FEFFFF"/>
              </a:solidFill>
              <a:ea typeface="微软雅黑" panose="020B0503020204020204" pitchFamily="34" charset="-122"/>
            </a:endParaRPr>
          </a:p>
        </p:txBody>
      </p:sp>
      <p:sp>
        <p:nvSpPr>
          <p:cNvPr id="19" name="MH_SubTitle_4">
            <a:extLst>
              <a:ext uri="{FF2B5EF4-FFF2-40B4-BE49-F238E27FC236}">
                <a16:creationId xmlns:a16="http://schemas.microsoft.com/office/drawing/2014/main" xmlns="" id="{D55F5490-5E7F-4DFD-A158-124B7877D970}"/>
              </a:ext>
            </a:extLst>
          </p:cNvPr>
          <p:cNvSpPr/>
          <p:nvPr>
            <p:custDataLst>
              <p:tags r:id="rId13"/>
            </p:custDataLst>
          </p:nvPr>
        </p:nvSpPr>
        <p:spPr>
          <a:xfrm>
            <a:off x="2291955" y="39540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构建合理的利润分配机制</a:t>
            </a:r>
          </a:p>
        </p:txBody>
      </p:sp>
      <p:sp>
        <p:nvSpPr>
          <p:cNvPr id="20" name="MH_Other_8">
            <a:extLst>
              <a:ext uri="{FF2B5EF4-FFF2-40B4-BE49-F238E27FC236}">
                <a16:creationId xmlns:a16="http://schemas.microsoft.com/office/drawing/2014/main" xmlns="" id="{7E05366F-7514-4EFB-8BC2-83C85D07930C}"/>
              </a:ext>
            </a:extLst>
          </p:cNvPr>
          <p:cNvSpPr/>
          <p:nvPr>
            <p:custDataLst>
              <p:tags r:id="rId14"/>
            </p:custDataLst>
          </p:nvPr>
        </p:nvSpPr>
        <p:spPr>
          <a:xfrm rot="16200000">
            <a:off x="3124796" y="49976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
        <p:nvSpPr>
          <p:cNvPr id="22" name="MH_Other_9">
            <a:extLst>
              <a:ext uri="{FF2B5EF4-FFF2-40B4-BE49-F238E27FC236}">
                <a16:creationId xmlns:a16="http://schemas.microsoft.com/office/drawing/2014/main" xmlns="" id="{95863920-C7E6-4E0D-BB3C-62BE4EEC5D7C}"/>
              </a:ext>
            </a:extLst>
          </p:cNvPr>
          <p:cNvSpPr/>
          <p:nvPr>
            <p:custDataLst>
              <p:tags r:id="rId15"/>
            </p:custDataLst>
          </p:nvPr>
        </p:nvSpPr>
        <p:spPr>
          <a:xfrm>
            <a:off x="3659163" y="40302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a:solidFill>
                  <a:srgbClr val="FEFFFF"/>
                </a:solidFill>
                <a:ea typeface="微软雅黑" panose="020B0503020204020204" pitchFamily="34" charset="-122"/>
              </a:rPr>
              <a:t>05</a:t>
            </a:r>
            <a:endParaRPr lang="zh-CN" altLang="en-US" sz="2050" dirty="0">
              <a:solidFill>
                <a:srgbClr val="FEFFFF"/>
              </a:solidFill>
              <a:ea typeface="微软雅黑" panose="020B0503020204020204" pitchFamily="34" charset="-122"/>
            </a:endParaRPr>
          </a:p>
        </p:txBody>
      </p:sp>
      <p:sp>
        <p:nvSpPr>
          <p:cNvPr id="23" name="MH_SubTitle_5">
            <a:extLst>
              <a:ext uri="{FF2B5EF4-FFF2-40B4-BE49-F238E27FC236}">
                <a16:creationId xmlns:a16="http://schemas.microsoft.com/office/drawing/2014/main" xmlns="" id="{6771184C-8DDE-4999-9923-86CC5DCDBEA8}"/>
              </a:ext>
            </a:extLst>
          </p:cNvPr>
          <p:cNvSpPr/>
          <p:nvPr>
            <p:custDataLst>
              <p:tags r:id="rId16"/>
            </p:custDataLst>
          </p:nvPr>
        </p:nvSpPr>
        <p:spPr>
          <a:xfrm>
            <a:off x="4187430" y="39540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加快信息共享标准化建设</a:t>
            </a:r>
          </a:p>
        </p:txBody>
      </p:sp>
      <p:sp>
        <p:nvSpPr>
          <p:cNvPr id="24" name="MH_Other_10">
            <a:extLst>
              <a:ext uri="{FF2B5EF4-FFF2-40B4-BE49-F238E27FC236}">
                <a16:creationId xmlns:a16="http://schemas.microsoft.com/office/drawing/2014/main" xmlns="" id="{CE24EEC9-47E3-4133-ABA4-7A3793444A0B}"/>
              </a:ext>
            </a:extLst>
          </p:cNvPr>
          <p:cNvSpPr/>
          <p:nvPr>
            <p:custDataLst>
              <p:tags r:id="rId17"/>
            </p:custDataLst>
          </p:nvPr>
        </p:nvSpPr>
        <p:spPr>
          <a:xfrm rot="16200000">
            <a:off x="5020271" y="49976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
        <p:nvSpPr>
          <p:cNvPr id="26" name="MH_Other_11">
            <a:extLst>
              <a:ext uri="{FF2B5EF4-FFF2-40B4-BE49-F238E27FC236}">
                <a16:creationId xmlns:a16="http://schemas.microsoft.com/office/drawing/2014/main" xmlns="" id="{E247EF2E-CBEB-4F9C-8A25-5B9D268D7709}"/>
              </a:ext>
            </a:extLst>
          </p:cNvPr>
          <p:cNvSpPr/>
          <p:nvPr>
            <p:custDataLst>
              <p:tags r:id="rId18"/>
            </p:custDataLst>
          </p:nvPr>
        </p:nvSpPr>
        <p:spPr>
          <a:xfrm>
            <a:off x="5554638" y="4030267"/>
            <a:ext cx="528267" cy="26283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50">
                <a:solidFill>
                  <a:srgbClr val="FEFFFF"/>
                </a:solidFill>
                <a:ea typeface="微软雅黑" panose="020B0503020204020204" pitchFamily="34" charset="-122"/>
              </a:rPr>
              <a:t>06</a:t>
            </a:r>
            <a:endParaRPr lang="zh-CN" altLang="en-US" sz="2050" dirty="0">
              <a:solidFill>
                <a:srgbClr val="FEFFFF"/>
              </a:solidFill>
              <a:ea typeface="微软雅黑" panose="020B0503020204020204" pitchFamily="34" charset="-122"/>
            </a:endParaRPr>
          </a:p>
        </p:txBody>
      </p:sp>
      <p:sp>
        <p:nvSpPr>
          <p:cNvPr id="27" name="MH_SubTitle_6">
            <a:extLst>
              <a:ext uri="{FF2B5EF4-FFF2-40B4-BE49-F238E27FC236}">
                <a16:creationId xmlns:a16="http://schemas.microsoft.com/office/drawing/2014/main" xmlns="" id="{287512B8-3B7F-4DCB-8D25-A5C19B0F7DA3}"/>
              </a:ext>
            </a:extLst>
          </p:cNvPr>
          <p:cNvSpPr/>
          <p:nvPr>
            <p:custDataLst>
              <p:tags r:id="rId19"/>
            </p:custDataLst>
          </p:nvPr>
        </p:nvSpPr>
        <p:spPr>
          <a:xfrm>
            <a:off x="6082905" y="3954067"/>
            <a:ext cx="1343941" cy="1226344"/>
          </a:xfrm>
          <a:prstGeom prst="rect">
            <a:avLst/>
          </a:prstGeom>
          <a:solidFill>
            <a:srgbClr val="FEFFFF"/>
          </a:solidFill>
          <a:ln w="9525">
            <a:solidFill>
              <a:srgbClr val="B2B2B2"/>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ormAutofit/>
          </a:bodyPr>
          <a:lstStyle/>
          <a:p>
            <a:pPr algn="ctr">
              <a:lnSpc>
                <a:spcPct val="120000"/>
              </a:lnSpc>
              <a:defRPr/>
            </a:pPr>
            <a:r>
              <a:rPr lang="zh-CN" altLang="en-US" sz="1900" dirty="0">
                <a:solidFill>
                  <a:srgbClr val="1C1C1C"/>
                </a:solidFill>
                <a:ea typeface="微软雅黑" panose="020B0503020204020204" pitchFamily="34" charset="-122"/>
              </a:rPr>
              <a:t>构建信息共享平台</a:t>
            </a:r>
          </a:p>
        </p:txBody>
      </p:sp>
      <p:sp>
        <p:nvSpPr>
          <p:cNvPr id="28" name="MH_Other_12">
            <a:extLst>
              <a:ext uri="{FF2B5EF4-FFF2-40B4-BE49-F238E27FC236}">
                <a16:creationId xmlns:a16="http://schemas.microsoft.com/office/drawing/2014/main" xmlns="" id="{A2CEEFC6-410B-4304-997F-0200E2DFCC5D}"/>
              </a:ext>
            </a:extLst>
          </p:cNvPr>
          <p:cNvSpPr/>
          <p:nvPr>
            <p:custDataLst>
              <p:tags r:id="rId20"/>
            </p:custDataLst>
          </p:nvPr>
        </p:nvSpPr>
        <p:spPr>
          <a:xfrm rot="16200000">
            <a:off x="6915746" y="4997650"/>
            <a:ext cx="182166" cy="183356"/>
          </a:xfrm>
          <a:prstGeom prst="rtTriangle">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50">
              <a:ea typeface="微软雅黑" panose="020B0503020204020204" pitchFamily="34" charset="-122"/>
            </a:endParaRPr>
          </a:p>
        </p:txBody>
      </p:sp>
    </p:spTree>
    <p:custDataLst>
      <p:tags r:id="rId1"/>
    </p:custDataLst>
    <p:extLst>
      <p:ext uri="{BB962C8B-B14F-4D97-AF65-F5344CB8AC3E}">
        <p14:creationId xmlns:p14="http://schemas.microsoft.com/office/powerpoint/2010/main" val="22337874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任意多边形 39">
            <a:extLst>
              <a:ext uri="{FF2B5EF4-FFF2-40B4-BE49-F238E27FC236}">
                <a16:creationId xmlns:a16="http://schemas.microsoft.com/office/drawing/2014/main" xmlns="" id="{0FB8EED5-BFFD-4C62-8B5B-B31BE4C63209}"/>
              </a:ext>
            </a:extLst>
          </p:cNvPr>
          <p:cNvSpPr/>
          <p:nvPr>
            <p:custDataLst>
              <p:tags r:id="rId2"/>
            </p:custDataLst>
          </p:nvPr>
        </p:nvSpPr>
        <p:spPr>
          <a:xfrm>
            <a:off x="868363"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任意多边形 36">
            <a:extLst>
              <a:ext uri="{FF2B5EF4-FFF2-40B4-BE49-F238E27FC236}">
                <a16:creationId xmlns:a16="http://schemas.microsoft.com/office/drawing/2014/main" xmlns="" id="{CB026641-A5B7-495C-82E5-9535CCC9EA4F}"/>
              </a:ext>
            </a:extLst>
          </p:cNvPr>
          <p:cNvSpPr/>
          <p:nvPr>
            <p:custDataLst>
              <p:tags r:id="rId3"/>
            </p:custDataLst>
          </p:nvPr>
        </p:nvSpPr>
        <p:spPr>
          <a:xfrm>
            <a:off x="868363"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1">
              <a:lumMod val="60000"/>
              <a:lumOff val="40000"/>
            </a:schemeClr>
          </a:solidFill>
          <a:ln>
            <a:noFill/>
          </a:ln>
          <a:effectLst>
            <a:outerShdw dist="508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a:extLst>
              <a:ext uri="{FF2B5EF4-FFF2-40B4-BE49-F238E27FC236}">
                <a16:creationId xmlns:a16="http://schemas.microsoft.com/office/drawing/2014/main" xmlns="" id="{2B8B3E96-AC98-40BF-95B5-607CF1762F38}"/>
              </a:ext>
            </a:extLst>
          </p:cNvPr>
          <p:cNvSpPr/>
          <p:nvPr>
            <p:custDataLst>
              <p:tags r:id="rId4"/>
            </p:custDataLst>
          </p:nvPr>
        </p:nvSpPr>
        <p:spPr>
          <a:xfrm>
            <a:off x="2135188" y="2854325"/>
            <a:ext cx="1131887"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43">
            <a:extLst>
              <a:ext uri="{FF2B5EF4-FFF2-40B4-BE49-F238E27FC236}">
                <a16:creationId xmlns:a16="http://schemas.microsoft.com/office/drawing/2014/main" xmlns="" id="{5D00EF0F-460B-45CA-BA2A-306E494D1E5D}"/>
              </a:ext>
            </a:extLst>
          </p:cNvPr>
          <p:cNvSpPr/>
          <p:nvPr>
            <p:custDataLst>
              <p:tags r:id="rId5"/>
            </p:custDataLst>
          </p:nvPr>
        </p:nvSpPr>
        <p:spPr>
          <a:xfrm>
            <a:off x="2135188" y="3449638"/>
            <a:ext cx="1131887"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2">
              <a:lumMod val="60000"/>
              <a:lumOff val="40000"/>
            </a:schemeClr>
          </a:solidFill>
          <a:ln>
            <a:noFill/>
          </a:ln>
          <a:effectLst>
            <a:outerShdw dist="50800" dir="5400000" algn="t"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任意多边形 44">
            <a:extLst>
              <a:ext uri="{FF2B5EF4-FFF2-40B4-BE49-F238E27FC236}">
                <a16:creationId xmlns:a16="http://schemas.microsoft.com/office/drawing/2014/main" xmlns="" id="{2CB97C0C-5422-4FF3-98B2-A3FC60888BF1}"/>
              </a:ext>
            </a:extLst>
          </p:cNvPr>
          <p:cNvSpPr/>
          <p:nvPr>
            <p:custDataLst>
              <p:tags r:id="rId6"/>
            </p:custDataLst>
          </p:nvPr>
        </p:nvSpPr>
        <p:spPr>
          <a:xfrm>
            <a:off x="340042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任意多边形 45">
            <a:extLst>
              <a:ext uri="{FF2B5EF4-FFF2-40B4-BE49-F238E27FC236}">
                <a16:creationId xmlns:a16="http://schemas.microsoft.com/office/drawing/2014/main" xmlns="" id="{01E99DF1-6DAD-496A-8F16-8BC320E6EEB3}"/>
              </a:ext>
            </a:extLst>
          </p:cNvPr>
          <p:cNvSpPr/>
          <p:nvPr>
            <p:custDataLst>
              <p:tags r:id="rId7"/>
            </p:custDataLst>
          </p:nvPr>
        </p:nvSpPr>
        <p:spPr>
          <a:xfrm>
            <a:off x="340042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3">
              <a:lumMod val="60000"/>
              <a:lumOff val="40000"/>
            </a:schemeClr>
          </a:solidFill>
          <a:ln>
            <a:noFill/>
          </a:ln>
          <a:effectLst>
            <a:outerShdw dist="50800" dir="5400000" algn="t"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任意多边形 46">
            <a:extLst>
              <a:ext uri="{FF2B5EF4-FFF2-40B4-BE49-F238E27FC236}">
                <a16:creationId xmlns:a16="http://schemas.microsoft.com/office/drawing/2014/main" xmlns="" id="{8AFFF322-5B92-4307-A83F-FEA97C530B6F}"/>
              </a:ext>
            </a:extLst>
          </p:cNvPr>
          <p:cNvSpPr/>
          <p:nvPr>
            <p:custDataLst>
              <p:tags r:id="rId8"/>
            </p:custDataLst>
          </p:nvPr>
        </p:nvSpPr>
        <p:spPr>
          <a:xfrm>
            <a:off x="466725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任意多边形 47">
            <a:extLst>
              <a:ext uri="{FF2B5EF4-FFF2-40B4-BE49-F238E27FC236}">
                <a16:creationId xmlns:a16="http://schemas.microsoft.com/office/drawing/2014/main" xmlns="" id="{19E0519E-6CEA-434D-8B65-92F18FD8364A}"/>
              </a:ext>
            </a:extLst>
          </p:cNvPr>
          <p:cNvSpPr/>
          <p:nvPr>
            <p:custDataLst>
              <p:tags r:id="rId9"/>
            </p:custDataLst>
          </p:nvPr>
        </p:nvSpPr>
        <p:spPr>
          <a:xfrm>
            <a:off x="466725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4">
              <a:lumMod val="60000"/>
              <a:lumOff val="40000"/>
            </a:schemeClr>
          </a:solidFill>
          <a:ln>
            <a:noFill/>
          </a:ln>
          <a:effectLst>
            <a:outerShdw dist="50800" dir="5400000" algn="t"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任意多边形 48">
            <a:extLst>
              <a:ext uri="{FF2B5EF4-FFF2-40B4-BE49-F238E27FC236}">
                <a16:creationId xmlns:a16="http://schemas.microsoft.com/office/drawing/2014/main" xmlns="" id="{11170367-8028-46C7-BF34-FE20711236CD}"/>
              </a:ext>
            </a:extLst>
          </p:cNvPr>
          <p:cNvSpPr/>
          <p:nvPr>
            <p:custDataLst>
              <p:tags r:id="rId10"/>
            </p:custDataLst>
          </p:nvPr>
        </p:nvSpPr>
        <p:spPr>
          <a:xfrm>
            <a:off x="593407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任意多边形 49">
            <a:extLst>
              <a:ext uri="{FF2B5EF4-FFF2-40B4-BE49-F238E27FC236}">
                <a16:creationId xmlns:a16="http://schemas.microsoft.com/office/drawing/2014/main" xmlns="" id="{88B5CF88-6BC1-4F8B-A8D2-6172E2550168}"/>
              </a:ext>
            </a:extLst>
          </p:cNvPr>
          <p:cNvSpPr/>
          <p:nvPr>
            <p:custDataLst>
              <p:tags r:id="rId11"/>
            </p:custDataLst>
          </p:nvPr>
        </p:nvSpPr>
        <p:spPr>
          <a:xfrm>
            <a:off x="593407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1">
              <a:lumMod val="60000"/>
              <a:lumOff val="40000"/>
            </a:schemeClr>
          </a:solidFill>
          <a:ln>
            <a:noFill/>
          </a:ln>
          <a:effectLst>
            <a:outerShdw dist="508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任意多边形 50">
            <a:extLst>
              <a:ext uri="{FF2B5EF4-FFF2-40B4-BE49-F238E27FC236}">
                <a16:creationId xmlns:a16="http://schemas.microsoft.com/office/drawing/2014/main" xmlns="" id="{3EF2B2FE-D41D-4D28-AD93-C1BCF308693A}"/>
              </a:ext>
            </a:extLst>
          </p:cNvPr>
          <p:cNvSpPr/>
          <p:nvPr>
            <p:custDataLst>
              <p:tags r:id="rId12"/>
            </p:custDataLst>
          </p:nvPr>
        </p:nvSpPr>
        <p:spPr>
          <a:xfrm>
            <a:off x="720090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任意多边形 51">
            <a:extLst>
              <a:ext uri="{FF2B5EF4-FFF2-40B4-BE49-F238E27FC236}">
                <a16:creationId xmlns:a16="http://schemas.microsoft.com/office/drawing/2014/main" xmlns="" id="{C5052A1D-E4A1-42F4-A121-46A6702C2B5B}"/>
              </a:ext>
            </a:extLst>
          </p:cNvPr>
          <p:cNvSpPr/>
          <p:nvPr>
            <p:custDataLst>
              <p:tags r:id="rId13"/>
            </p:custDataLst>
          </p:nvPr>
        </p:nvSpPr>
        <p:spPr>
          <a:xfrm>
            <a:off x="720090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chemeClr val="accent3">
              <a:lumMod val="60000"/>
              <a:lumOff val="40000"/>
            </a:schemeClr>
          </a:solidFill>
          <a:ln>
            <a:noFill/>
          </a:ln>
          <a:effectLst>
            <a:outerShdw dist="50800" dir="5400000" algn="t"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62" name="文本框 15">
            <a:extLst>
              <a:ext uri="{FF2B5EF4-FFF2-40B4-BE49-F238E27FC236}">
                <a16:creationId xmlns:a16="http://schemas.microsoft.com/office/drawing/2014/main" xmlns="" id="{23047199-26D5-48B5-A2EB-39B745CC2F59}"/>
              </a:ext>
            </a:extLst>
          </p:cNvPr>
          <p:cNvSpPr txBox="1">
            <a:spLocks noChangeArrowheads="1"/>
          </p:cNvSpPr>
          <p:nvPr>
            <p:custDataLst>
              <p:tags r:id="rId14"/>
            </p:custDataLst>
          </p:nvPr>
        </p:nvSpPr>
        <p:spPr bwMode="auto">
          <a:xfrm>
            <a:off x="868363"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T</a:t>
            </a:r>
            <a:endParaRPr lang="zh-CN" altLang="en-US" sz="7200">
              <a:solidFill>
                <a:srgbClr val="FFFFFF"/>
              </a:solidFill>
              <a:latin typeface="Impact" panose="020B0806030902050204" pitchFamily="34" charset="0"/>
            </a:endParaRPr>
          </a:p>
        </p:txBody>
      </p:sp>
      <p:sp>
        <p:nvSpPr>
          <p:cNvPr id="2063" name="文本框 54">
            <a:extLst>
              <a:ext uri="{FF2B5EF4-FFF2-40B4-BE49-F238E27FC236}">
                <a16:creationId xmlns:a16="http://schemas.microsoft.com/office/drawing/2014/main" xmlns="" id="{D063FD11-87FB-4060-8A49-232F06738429}"/>
              </a:ext>
            </a:extLst>
          </p:cNvPr>
          <p:cNvSpPr txBox="1">
            <a:spLocks noChangeArrowheads="1"/>
          </p:cNvSpPr>
          <p:nvPr>
            <p:custDataLst>
              <p:tags r:id="rId15"/>
            </p:custDataLst>
          </p:nvPr>
        </p:nvSpPr>
        <p:spPr bwMode="auto">
          <a:xfrm>
            <a:off x="2135188" y="2554288"/>
            <a:ext cx="11318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H</a:t>
            </a:r>
            <a:endParaRPr lang="zh-CN" altLang="en-US" sz="7200">
              <a:solidFill>
                <a:srgbClr val="FFFFFF"/>
              </a:solidFill>
              <a:latin typeface="Impact" panose="020B0806030902050204" pitchFamily="34" charset="0"/>
            </a:endParaRPr>
          </a:p>
        </p:txBody>
      </p:sp>
      <p:sp>
        <p:nvSpPr>
          <p:cNvPr id="2064" name="文本框 55">
            <a:extLst>
              <a:ext uri="{FF2B5EF4-FFF2-40B4-BE49-F238E27FC236}">
                <a16:creationId xmlns:a16="http://schemas.microsoft.com/office/drawing/2014/main" xmlns="" id="{69E429F8-46BB-4A2F-9F16-D75AF1EC8E53}"/>
              </a:ext>
            </a:extLst>
          </p:cNvPr>
          <p:cNvSpPr txBox="1">
            <a:spLocks noChangeArrowheads="1"/>
          </p:cNvSpPr>
          <p:nvPr>
            <p:custDataLst>
              <p:tags r:id="rId16"/>
            </p:custDataLst>
          </p:nvPr>
        </p:nvSpPr>
        <p:spPr bwMode="auto">
          <a:xfrm>
            <a:off x="340042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A</a:t>
            </a:r>
            <a:endParaRPr lang="zh-CN" altLang="en-US" sz="7200">
              <a:solidFill>
                <a:srgbClr val="FFFFFF"/>
              </a:solidFill>
              <a:latin typeface="Impact" panose="020B0806030902050204" pitchFamily="34" charset="0"/>
            </a:endParaRPr>
          </a:p>
        </p:txBody>
      </p:sp>
      <p:sp>
        <p:nvSpPr>
          <p:cNvPr id="2065" name="文本框 56">
            <a:extLst>
              <a:ext uri="{FF2B5EF4-FFF2-40B4-BE49-F238E27FC236}">
                <a16:creationId xmlns:a16="http://schemas.microsoft.com/office/drawing/2014/main" xmlns="" id="{66961477-C277-4BEE-831D-733D41D82944}"/>
              </a:ext>
            </a:extLst>
          </p:cNvPr>
          <p:cNvSpPr txBox="1">
            <a:spLocks noChangeArrowheads="1"/>
          </p:cNvSpPr>
          <p:nvPr>
            <p:custDataLst>
              <p:tags r:id="rId17"/>
            </p:custDataLst>
          </p:nvPr>
        </p:nvSpPr>
        <p:spPr bwMode="auto">
          <a:xfrm>
            <a:off x="466725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N</a:t>
            </a:r>
            <a:endParaRPr lang="zh-CN" altLang="en-US" sz="7200">
              <a:solidFill>
                <a:srgbClr val="FFFFFF"/>
              </a:solidFill>
              <a:latin typeface="Impact" panose="020B0806030902050204" pitchFamily="34" charset="0"/>
            </a:endParaRPr>
          </a:p>
        </p:txBody>
      </p:sp>
      <p:sp>
        <p:nvSpPr>
          <p:cNvPr id="2066" name="文本框 57">
            <a:extLst>
              <a:ext uri="{FF2B5EF4-FFF2-40B4-BE49-F238E27FC236}">
                <a16:creationId xmlns:a16="http://schemas.microsoft.com/office/drawing/2014/main" xmlns="" id="{353EC7AD-8961-4908-973C-332B85B7574F}"/>
              </a:ext>
            </a:extLst>
          </p:cNvPr>
          <p:cNvSpPr txBox="1">
            <a:spLocks noChangeArrowheads="1"/>
          </p:cNvSpPr>
          <p:nvPr>
            <p:custDataLst>
              <p:tags r:id="rId18"/>
            </p:custDataLst>
          </p:nvPr>
        </p:nvSpPr>
        <p:spPr bwMode="auto">
          <a:xfrm>
            <a:off x="593407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K</a:t>
            </a:r>
            <a:endParaRPr lang="zh-CN" altLang="en-US" sz="7200">
              <a:solidFill>
                <a:srgbClr val="FFFFFF"/>
              </a:solidFill>
              <a:latin typeface="Impact" panose="020B0806030902050204" pitchFamily="34" charset="0"/>
            </a:endParaRPr>
          </a:p>
        </p:txBody>
      </p:sp>
      <p:sp>
        <p:nvSpPr>
          <p:cNvPr id="2067" name="文本框 58">
            <a:extLst>
              <a:ext uri="{FF2B5EF4-FFF2-40B4-BE49-F238E27FC236}">
                <a16:creationId xmlns:a16="http://schemas.microsoft.com/office/drawing/2014/main" xmlns="" id="{A34F4F0D-3C67-4FAA-B93C-D46568DF4594}"/>
              </a:ext>
            </a:extLst>
          </p:cNvPr>
          <p:cNvSpPr txBox="1">
            <a:spLocks noChangeArrowheads="1"/>
          </p:cNvSpPr>
          <p:nvPr>
            <p:custDataLst>
              <p:tags r:id="rId19"/>
            </p:custDataLst>
          </p:nvPr>
        </p:nvSpPr>
        <p:spPr bwMode="auto">
          <a:xfrm>
            <a:off x="720090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a:solidFill>
                  <a:srgbClr val="FFFFFF"/>
                </a:solidFill>
                <a:latin typeface="Impact" panose="020B0806030902050204" pitchFamily="34" charset="0"/>
              </a:rPr>
              <a:t>S</a:t>
            </a:r>
            <a:endParaRPr lang="zh-CN" altLang="en-US" sz="7200">
              <a:solidFill>
                <a:srgbClr val="FFFFFF"/>
              </a:solidFill>
              <a:latin typeface="Impact" panose="020B0806030902050204" pitchFamily="34" charset="0"/>
            </a:endParaRPr>
          </a:p>
        </p:txBody>
      </p:sp>
    </p:spTree>
    <p:custDataLst>
      <p:tags r:id="rId1"/>
    </p:custDataLst>
    <p:extLst>
      <p:ext uri="{BB962C8B-B14F-4D97-AF65-F5344CB8AC3E}">
        <p14:creationId xmlns:p14="http://schemas.microsoft.com/office/powerpoint/2010/main" val="2867580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19878"/>
            <a:ext cx="7725544" cy="1046855"/>
          </a:xfrm>
        </p:spPr>
        <p:txBody>
          <a:bodyPr/>
          <a:lstStyle/>
          <a:p>
            <a:pPr algn="l"/>
            <a:r>
              <a:rPr lang="zh-CN" altLang="en-US" dirty="0">
                <a:effectLst/>
                <a:latin typeface="+mn-lt"/>
                <a:ea typeface="+mn-ea"/>
                <a:cs typeface="+mn-ea"/>
                <a:sym typeface="+mn-lt"/>
              </a:rPr>
              <a:t>学习目标：</a:t>
            </a:r>
          </a:p>
        </p:txBody>
      </p:sp>
      <p:sp>
        <p:nvSpPr>
          <p:cNvPr id="3" name="内容占位符 2"/>
          <p:cNvSpPr>
            <a:spLocks noGrp="1"/>
          </p:cNvSpPr>
          <p:nvPr>
            <p:ph idx="1"/>
          </p:nvPr>
        </p:nvSpPr>
        <p:spPr>
          <a:xfrm>
            <a:off x="971600" y="1066733"/>
            <a:ext cx="7869560" cy="4234475"/>
          </a:xfrm>
        </p:spPr>
        <p:txBody>
          <a:bodyPr vert="horz" lIns="91440" tIns="45720" rIns="91440" bIns="45720" rtlCol="0">
            <a:noAutofit/>
          </a:bodyPr>
          <a:lstStyle/>
          <a:p>
            <a:pPr marL="324000" indent="-432000">
              <a:lnSpc>
                <a:spcPct val="150000"/>
              </a:lnSpc>
              <a:buClrTx/>
              <a:buSzPct val="100000"/>
              <a:buChar char="l"/>
            </a:pPr>
            <a:r>
              <a:rPr lang="zh-CN" altLang="zh-CN" dirty="0">
                <a:solidFill>
                  <a:schemeClr val="tx1">
                    <a:lumMod val="50000"/>
                  </a:schemeClr>
                </a:solidFill>
                <a:cs typeface="+mn-ea"/>
              </a:rPr>
              <a:t>了解供应链信息共享的价值；</a:t>
            </a:r>
          </a:p>
          <a:p>
            <a:pPr marL="324000" indent="-432000">
              <a:lnSpc>
                <a:spcPct val="150000"/>
              </a:lnSpc>
              <a:buClrTx/>
              <a:buSzPct val="100000"/>
              <a:buChar char="l"/>
            </a:pPr>
            <a:r>
              <a:rPr lang="zh-CN" altLang="zh-CN" dirty="0">
                <a:solidFill>
                  <a:schemeClr val="tx1">
                    <a:lumMod val="50000"/>
                  </a:schemeClr>
                </a:solidFill>
                <a:cs typeface="+mn-ea"/>
              </a:rPr>
              <a:t>理解牛鞭效应的概念及危害；</a:t>
            </a:r>
          </a:p>
          <a:p>
            <a:pPr marL="324000" indent="-432000">
              <a:lnSpc>
                <a:spcPct val="150000"/>
              </a:lnSpc>
              <a:buClrTx/>
              <a:buSzPct val="100000"/>
              <a:buChar char="l"/>
            </a:pPr>
            <a:r>
              <a:rPr lang="zh-CN" altLang="zh-CN" dirty="0">
                <a:solidFill>
                  <a:schemeClr val="tx1">
                    <a:lumMod val="50000"/>
                  </a:schemeClr>
                </a:solidFill>
                <a:cs typeface="+mn-ea"/>
              </a:rPr>
              <a:t>熟悉“啤酒游戏”的规则及实施流程；</a:t>
            </a:r>
          </a:p>
          <a:p>
            <a:pPr marL="324000" indent="-432000">
              <a:lnSpc>
                <a:spcPct val="150000"/>
              </a:lnSpc>
              <a:buClrTx/>
              <a:buSzPct val="100000"/>
              <a:buChar char="l"/>
            </a:pPr>
            <a:r>
              <a:rPr lang="zh-CN" altLang="zh-CN" dirty="0">
                <a:solidFill>
                  <a:schemeClr val="tx1">
                    <a:lumMod val="50000"/>
                  </a:schemeClr>
                </a:solidFill>
                <a:cs typeface="+mn-ea"/>
              </a:rPr>
              <a:t>熟悉减少牛鞭效应的对策；</a:t>
            </a:r>
          </a:p>
          <a:p>
            <a:pPr marL="324000" indent="-432000">
              <a:lnSpc>
                <a:spcPct val="150000"/>
              </a:lnSpc>
              <a:buClrTx/>
              <a:buSzPct val="100000"/>
              <a:buChar char="l"/>
            </a:pPr>
            <a:r>
              <a:rPr lang="zh-CN" altLang="zh-CN" dirty="0">
                <a:solidFill>
                  <a:schemeClr val="tx1">
                    <a:lumMod val="50000"/>
                  </a:schemeClr>
                </a:solidFill>
                <a:cs typeface="+mn-ea"/>
              </a:rPr>
              <a:t>掌握供应链信息共享的内容及模式；</a:t>
            </a:r>
          </a:p>
          <a:p>
            <a:pPr marL="324000" indent="-432000">
              <a:lnSpc>
                <a:spcPct val="150000"/>
              </a:lnSpc>
              <a:buClrTx/>
              <a:buSzPct val="100000"/>
              <a:buChar char="l"/>
            </a:pPr>
            <a:r>
              <a:rPr lang="zh-CN" altLang="zh-CN" dirty="0">
                <a:solidFill>
                  <a:schemeClr val="tx1">
                    <a:lumMod val="50000"/>
                  </a:schemeClr>
                </a:solidFill>
                <a:cs typeface="+mn-ea"/>
              </a:rPr>
              <a:t>掌握供应链信息共享的策略；</a:t>
            </a:r>
          </a:p>
          <a:p>
            <a:pPr marL="324000" indent="-432000">
              <a:lnSpc>
                <a:spcPct val="150000"/>
              </a:lnSpc>
              <a:buClrTx/>
              <a:buSzPct val="100000"/>
              <a:buChar char="l"/>
            </a:pPr>
            <a:r>
              <a:rPr lang="zh-CN" altLang="zh-CN" dirty="0">
                <a:solidFill>
                  <a:schemeClr val="tx1">
                    <a:lumMod val="50000"/>
                  </a:schemeClr>
                </a:solidFill>
                <a:cs typeface="+mn-ea"/>
              </a:rPr>
              <a:t>理解并掌握牛鞭效应的成因；</a:t>
            </a:r>
          </a:p>
          <a:p>
            <a:pPr marL="324000" indent="-432000">
              <a:lnSpc>
                <a:spcPct val="150000"/>
              </a:lnSpc>
              <a:buClrTx/>
              <a:buSzPct val="100000"/>
              <a:buChar char="l"/>
            </a:pPr>
            <a:r>
              <a:rPr lang="zh-CN" altLang="zh-CN" dirty="0">
                <a:solidFill>
                  <a:schemeClr val="tx1">
                    <a:lumMod val="50000"/>
                  </a:schemeClr>
                </a:solidFill>
                <a:cs typeface="+mn-ea"/>
              </a:rPr>
              <a:t>理解并掌握供应链信息共享的制约因素。</a:t>
            </a:r>
          </a:p>
        </p:txBody>
      </p:sp>
    </p:spTree>
    <p:extLst>
      <p:ext uri="{BB962C8B-B14F-4D97-AF65-F5344CB8AC3E}">
        <p14:creationId xmlns:p14="http://schemas.microsoft.com/office/powerpoint/2010/main" val="2218821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27584" y="86920"/>
            <a:ext cx="7940710" cy="796011"/>
          </a:xfrm>
        </p:spPr>
        <p:txBody>
          <a:bodyPr vert="horz" lIns="91440" tIns="45720" rIns="91440" bIns="45720" rtlCol="0" anchor="ctr">
            <a:normAutofit/>
          </a:bodyPr>
          <a:lstStyle/>
          <a:p>
            <a:r>
              <a:rPr lang="zh-CN" altLang="en-US" dirty="0">
                <a:latin typeface="+mn-lt"/>
                <a:ea typeface="+mn-ea"/>
                <a:cs typeface="+mn-ea"/>
                <a:sym typeface="+mn-lt"/>
              </a:rPr>
              <a:t>核心能力：</a:t>
            </a:r>
          </a:p>
        </p:txBody>
      </p:sp>
      <p:sp>
        <p:nvSpPr>
          <p:cNvPr id="2" name="内容占位符 1"/>
          <p:cNvSpPr>
            <a:spLocks noGrp="1"/>
          </p:cNvSpPr>
          <p:nvPr>
            <p:ph idx="1"/>
          </p:nvPr>
        </p:nvSpPr>
        <p:spPr>
          <a:xfrm>
            <a:off x="628650" y="1133475"/>
            <a:ext cx="8139644" cy="3735685"/>
          </a:xfrm>
        </p:spPr>
        <p:txBody>
          <a:bodyPr vert="horz" lIns="91440" tIns="45720" rIns="91440" bIns="45720" rtlCol="0">
            <a:noAutofit/>
          </a:bodyPr>
          <a:lstStyle/>
          <a:p>
            <a:pPr marL="324000" indent="-432000">
              <a:lnSpc>
                <a:spcPct val="170000"/>
              </a:lnSpc>
              <a:buClrTx/>
              <a:buSzPct val="100000"/>
              <a:buChar char="l"/>
            </a:pPr>
            <a:r>
              <a:rPr lang="zh-CN" altLang="zh-CN" dirty="0">
                <a:solidFill>
                  <a:schemeClr val="tx1">
                    <a:lumMod val="50000"/>
                  </a:schemeClr>
                </a:solidFill>
                <a:cs typeface="+mn-ea"/>
              </a:rPr>
              <a:t>能够分析“啤酒游戏”所体现的牛鞭效应现象；</a:t>
            </a:r>
          </a:p>
          <a:p>
            <a:pPr marL="324000" indent="-432000">
              <a:lnSpc>
                <a:spcPct val="170000"/>
              </a:lnSpc>
              <a:buClrTx/>
              <a:buSzPct val="100000"/>
              <a:buChar char="l"/>
            </a:pPr>
            <a:r>
              <a:rPr lang="zh-CN" altLang="zh-CN" dirty="0">
                <a:solidFill>
                  <a:schemeClr val="tx1">
                    <a:lumMod val="50000"/>
                  </a:schemeClr>
                </a:solidFill>
                <a:cs typeface="+mn-ea"/>
              </a:rPr>
              <a:t>能够根据牛鞭效应的成因，采取有效措施减少其影响；</a:t>
            </a:r>
          </a:p>
          <a:p>
            <a:pPr marL="324000" indent="-432000">
              <a:lnSpc>
                <a:spcPct val="170000"/>
              </a:lnSpc>
              <a:buClrTx/>
              <a:buSzPct val="100000"/>
              <a:buChar char="l"/>
            </a:pPr>
            <a:r>
              <a:rPr lang="zh-CN" altLang="zh-CN" dirty="0">
                <a:solidFill>
                  <a:schemeClr val="tx1">
                    <a:lumMod val="50000"/>
                  </a:schemeClr>
                </a:solidFill>
                <a:cs typeface="+mn-ea"/>
              </a:rPr>
              <a:t>初步具备选择正确战略进行供应链信息共享的能力。</a:t>
            </a:r>
          </a:p>
        </p:txBody>
      </p:sp>
    </p:spTree>
    <p:extLst>
      <p:ext uri="{BB962C8B-B14F-4D97-AF65-F5344CB8AC3E}">
        <p14:creationId xmlns:p14="http://schemas.microsoft.com/office/powerpoint/2010/main" val="1166542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414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4" name="直角三角形 13"/>
          <p:cNvSpPr>
            <a:spLocks noChangeAspect="1"/>
          </p:cNvSpPr>
          <p:nvPr>
            <p:custDataLst>
              <p:tags r:id="rId3"/>
            </p:custDataLst>
          </p:nvPr>
        </p:nvSpPr>
        <p:spPr>
          <a:xfrm rot="20752">
            <a:off x="2127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3" name="直角三角形 22"/>
          <p:cNvSpPr>
            <a:spLocks/>
          </p:cNvSpPr>
          <p:nvPr>
            <p:custDataLst>
              <p:tags r:id="rId4"/>
            </p:custDataLst>
          </p:nvPr>
        </p:nvSpPr>
        <p:spPr>
          <a:xfrm rot="16200000">
            <a:off x="863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2" name="直角三角形 31"/>
          <p:cNvSpPr>
            <a:spLocks noChangeAspect="1"/>
          </p:cNvSpPr>
          <p:nvPr>
            <p:custDataLst>
              <p:tags r:id="rId5"/>
            </p:custDataLst>
          </p:nvPr>
        </p:nvSpPr>
        <p:spPr>
          <a:xfrm rot="5400000">
            <a:off x="1696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50" name="TextBox 49"/>
          <p:cNvSpPr txBox="1"/>
          <p:nvPr>
            <p:custDataLst>
              <p:tags r:id="rId6"/>
            </p:custDataLst>
          </p:nvPr>
        </p:nvSpPr>
        <p:spPr>
          <a:xfrm>
            <a:off x="1126068" y="2404533"/>
            <a:ext cx="1172633" cy="2217911"/>
          </a:xfrm>
          <a:prstGeom prst="rect">
            <a:avLst/>
          </a:prstGeom>
          <a:noFill/>
        </p:spPr>
        <p:txBody>
          <a:bodyPr lIns="121917" tIns="60958" rIns="121917" bIns="60958">
            <a:spAutoFit/>
          </a:bodyPr>
          <a:lstStyle/>
          <a:p>
            <a:pPr algn="ctr">
              <a:lnSpc>
                <a:spcPct val="150000"/>
              </a:lnSpc>
              <a:defRPr/>
            </a:pPr>
            <a:r>
              <a:rPr lang="en-US" altLang="zh-CN" sz="9900" dirty="0">
                <a:latin typeface="Broadway BT" pitchFamily="82" charset="0"/>
                <a:ea typeface="微软雅黑"/>
                <a:cs typeface="Aharoni" pitchFamily="2" charset="-79"/>
              </a:rPr>
              <a:t>1</a:t>
            </a:r>
            <a:endParaRPr lang="zh-CN" altLang="en-US" sz="9900" dirty="0">
              <a:latin typeface="Broadway BT" pitchFamily="82" charset="0"/>
              <a:ea typeface="微软雅黑"/>
              <a:cs typeface="Aharoni" pitchFamily="2" charset="-79"/>
            </a:endParaRPr>
          </a:p>
        </p:txBody>
      </p:sp>
      <p:sp>
        <p:nvSpPr>
          <p:cNvPr id="13319" name="TextBox 1"/>
          <p:cNvSpPr txBox="1">
            <a:spLocks noChangeArrowheads="1"/>
          </p:cNvSpPr>
          <p:nvPr>
            <p:custDataLst>
              <p:tags r:id="rId7"/>
            </p:custDataLst>
          </p:nvPr>
        </p:nvSpPr>
        <p:spPr bwMode="auto">
          <a:xfrm>
            <a:off x="2914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eaLnBrk="1" hangingPunct="1">
              <a:lnSpc>
                <a:spcPct val="150000"/>
              </a:lnSpc>
            </a:pPr>
            <a:r>
              <a:rPr lang="en-US" altLang="zh-CN" sz="5100" dirty="0">
                <a:solidFill>
                  <a:schemeClr val="accent1"/>
                </a:solidFill>
                <a:latin typeface="Arial" charset="0"/>
                <a:ea typeface="微软雅黑"/>
                <a:cs typeface="Arial" charset="0"/>
              </a:rPr>
              <a:t>PART  ONE </a:t>
            </a:r>
            <a:endParaRPr lang="zh-CN" altLang="en-US" sz="5100" dirty="0">
              <a:solidFill>
                <a:schemeClr val="accent1"/>
              </a:solidFill>
              <a:latin typeface="Arial" charset="0"/>
              <a:ea typeface="微软雅黑"/>
              <a:cs typeface="Arial" charset="0"/>
            </a:endParaRPr>
          </a:p>
        </p:txBody>
      </p:sp>
      <p:sp>
        <p:nvSpPr>
          <p:cNvPr id="3" name="TextBox 2"/>
          <p:cNvSpPr txBox="1"/>
          <p:nvPr>
            <p:custDataLst>
              <p:tags r:id="rId8"/>
            </p:custDataLst>
          </p:nvPr>
        </p:nvSpPr>
        <p:spPr>
          <a:xfrm>
            <a:off x="2914651" y="3003550"/>
            <a:ext cx="4569883" cy="1170516"/>
          </a:xfrm>
          <a:prstGeom prst="rect">
            <a:avLst/>
          </a:prstGeom>
          <a:noFill/>
        </p:spPr>
        <p:txBody>
          <a:bodyPr lIns="121917" tIns="60958" rIns="121917" bIns="60958">
            <a:normAutofit fontScale="85000" lnSpcReduction="20000"/>
          </a:bodyPr>
          <a:lstStyle/>
          <a:p>
            <a:pPr algn="ctr">
              <a:lnSpc>
                <a:spcPct val="160000"/>
              </a:lnSpc>
              <a:defRPr/>
            </a:pPr>
            <a:r>
              <a:rPr lang="zh-CN" altLang="en-US" sz="5700" dirty="0">
                <a:solidFill>
                  <a:schemeClr val="accent1"/>
                </a:solidFill>
                <a:latin typeface="微软雅黑"/>
                <a:ea typeface="微软雅黑"/>
              </a:rPr>
              <a:t>啤酒游戏</a:t>
            </a:r>
          </a:p>
        </p:txBody>
      </p:sp>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16110" y="1593929"/>
            <a:ext cx="1417323" cy="5160274"/>
          </a:xfrm>
          <a:prstGeom prst="rect">
            <a:avLst/>
          </a:prstGeom>
        </p:spPr>
      </p:pic>
    </p:spTree>
    <p:custDataLst>
      <p:tags r:id="rId1"/>
    </p:custDataLst>
    <p:extLst>
      <p:ext uri="{BB962C8B-B14F-4D97-AF65-F5344CB8AC3E}">
        <p14:creationId xmlns:p14="http://schemas.microsoft.com/office/powerpoint/2010/main" val="445306142"/>
      </p:ext>
    </p:extLst>
  </p:cSld>
  <p:clrMapOvr>
    <a:masterClrMapping/>
  </p:clrMapOvr>
  <p:transition spd="slow" advClick="0" advTm="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4.1.1</a:t>
            </a:r>
            <a:r>
              <a:rPr lang="zh-CN" altLang="en-US" dirty="0"/>
              <a:t>啤酒游戏简介</a:t>
            </a:r>
          </a:p>
        </p:txBody>
      </p:sp>
      <p:sp>
        <p:nvSpPr>
          <p:cNvPr id="3" name="内容占位符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indent="457200">
              <a:lnSpc>
                <a:spcPct val="150000"/>
              </a:lnSpc>
            </a:pPr>
            <a:r>
              <a:rPr lang="zh-CN" altLang="en-US" sz="2800" dirty="0">
                <a:solidFill>
                  <a:schemeClr val="tx1"/>
                </a:solidFill>
                <a:ea typeface="微软雅黑"/>
              </a:rPr>
              <a:t>“啤酒游戏”（</a:t>
            </a:r>
            <a:r>
              <a:rPr lang="en-US" altLang="zh-CN" sz="2800" dirty="0">
                <a:solidFill>
                  <a:schemeClr val="tx1"/>
                </a:solidFill>
                <a:ea typeface="微软雅黑"/>
              </a:rPr>
              <a:t>beer game</a:t>
            </a:r>
            <a:r>
              <a:rPr lang="zh-CN" altLang="en-US" sz="2800" dirty="0">
                <a:solidFill>
                  <a:schemeClr val="tx1"/>
                </a:solidFill>
                <a:ea typeface="微软雅黑"/>
              </a:rPr>
              <a:t>）现在被用来模拟供应链简单的生产和分销系统，源于麻省理工学院。</a:t>
            </a:r>
          </a:p>
          <a:p>
            <a:pPr indent="457200">
              <a:lnSpc>
                <a:spcPct val="150000"/>
              </a:lnSpc>
            </a:pPr>
            <a:r>
              <a:rPr lang="zh-CN" altLang="en-US" sz="2800" dirty="0">
                <a:solidFill>
                  <a:schemeClr val="tx1"/>
                </a:solidFill>
                <a:ea typeface="微软雅黑"/>
              </a:rPr>
              <a:t>参与者分别扮演同一款啤酒的供应链上的不同角色：制造商、分销商、批发商、零售商、顾客。</a:t>
            </a:r>
          </a:p>
        </p:txBody>
      </p:sp>
    </p:spTree>
    <p:extLst>
      <p:ext uri="{BB962C8B-B14F-4D97-AF65-F5344CB8AC3E}">
        <p14:creationId xmlns:p14="http://schemas.microsoft.com/office/powerpoint/2010/main" val="1962213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5" name="MH_PageTitle"/>
          <p:cNvSpPr>
            <a:spLocks noGrp="1"/>
          </p:cNvSpPr>
          <p:nvPr>
            <p:ph type="title"/>
            <p:custDataLst>
              <p:tags r:id="rId2"/>
            </p:custDataLst>
          </p:nvPr>
        </p:nvSpPr>
        <p:spPr/>
        <p:txBody>
          <a:bodyPr/>
          <a:lstStyle/>
          <a:p>
            <a:r>
              <a:rPr lang="en-US" altLang="zh-CN" dirty="0"/>
              <a:t>4.1.2</a:t>
            </a:r>
            <a:r>
              <a:rPr lang="zh-CN" altLang="en-US" dirty="0"/>
              <a:t>啤酒游戏实施</a:t>
            </a:r>
          </a:p>
        </p:txBody>
      </p:sp>
      <p:sp>
        <p:nvSpPr>
          <p:cNvPr id="25" name="MH_Entry_1">
            <a:hlinkClick r:id="rId33" action="ppaction://hlinksldjump"/>
            <a:extLst>
              <a:ext uri="{FF2B5EF4-FFF2-40B4-BE49-F238E27FC236}">
                <a16:creationId xmlns:a16="http://schemas.microsoft.com/office/drawing/2014/main" xmlns="" id="{F567D925-869D-4F15-A869-4B53249E07B5}"/>
              </a:ext>
            </a:extLst>
          </p:cNvPr>
          <p:cNvSpPr txBox="1">
            <a:spLocks noChangeArrowheads="1"/>
          </p:cNvSpPr>
          <p:nvPr>
            <p:custDataLst>
              <p:tags r:id="rId3"/>
            </p:custDataLst>
          </p:nvPr>
        </p:nvSpPr>
        <p:spPr bwMode="auto">
          <a:xfrm>
            <a:off x="2195736" y="1772816"/>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b="1" dirty="0">
                <a:solidFill>
                  <a:schemeClr val="tx1">
                    <a:lumMod val="50000"/>
                  </a:schemeClr>
                </a:solidFill>
                <a:latin typeface="+mj-ea"/>
                <a:ea typeface="+mj-ea"/>
              </a:rPr>
              <a:t>商品：啤酒</a:t>
            </a:r>
          </a:p>
        </p:txBody>
      </p:sp>
      <p:sp>
        <p:nvSpPr>
          <p:cNvPr id="26" name="MH_Number_1">
            <a:hlinkClick r:id="rId33" action="ppaction://hlinksldjump"/>
            <a:extLst>
              <a:ext uri="{FF2B5EF4-FFF2-40B4-BE49-F238E27FC236}">
                <a16:creationId xmlns:a16="http://schemas.microsoft.com/office/drawing/2014/main" xmlns="" id="{D7E49A7E-B070-41E0-9F90-C6F5292C4DD7}"/>
              </a:ext>
            </a:extLst>
          </p:cNvPr>
          <p:cNvSpPr/>
          <p:nvPr>
            <p:custDataLst>
              <p:tags r:id="rId4"/>
            </p:custDataLst>
          </p:nvPr>
        </p:nvSpPr>
        <p:spPr>
          <a:xfrm rot="19752126">
            <a:off x="1340591" y="1742698"/>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01</a:t>
            </a:r>
            <a:endParaRPr lang="zh-CN" altLang="en-US" b="1">
              <a:solidFill>
                <a:schemeClr val="bg1"/>
              </a:solidFill>
              <a:latin typeface="+mj-ea"/>
              <a:ea typeface="+mj-ea"/>
            </a:endParaRPr>
          </a:p>
        </p:txBody>
      </p:sp>
      <p:sp>
        <p:nvSpPr>
          <p:cNvPr id="27" name="MH_Entry_2">
            <a:hlinkClick r:id="rId33" action="ppaction://hlinksldjump"/>
            <a:extLst>
              <a:ext uri="{FF2B5EF4-FFF2-40B4-BE49-F238E27FC236}">
                <a16:creationId xmlns:a16="http://schemas.microsoft.com/office/drawing/2014/main" xmlns="" id="{1DB15347-89DA-4A6E-988D-275AE6BB2C71}"/>
              </a:ext>
            </a:extLst>
          </p:cNvPr>
          <p:cNvSpPr txBox="1">
            <a:spLocks noChangeArrowheads="1"/>
          </p:cNvSpPr>
          <p:nvPr>
            <p:custDataLst>
              <p:tags r:id="rId5"/>
            </p:custDataLst>
          </p:nvPr>
        </p:nvSpPr>
        <p:spPr bwMode="auto">
          <a:xfrm>
            <a:off x="2195736" y="2385502"/>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作业周期</a:t>
            </a:r>
            <a:endParaRPr lang="zh-CN" altLang="en-US" b="1" dirty="0">
              <a:solidFill>
                <a:schemeClr val="tx1">
                  <a:lumMod val="50000"/>
                </a:schemeClr>
              </a:solidFill>
              <a:latin typeface="+mj-ea"/>
              <a:ea typeface="+mj-ea"/>
            </a:endParaRPr>
          </a:p>
        </p:txBody>
      </p:sp>
      <p:sp>
        <p:nvSpPr>
          <p:cNvPr id="28" name="MH_Number_2">
            <a:hlinkClick r:id="rId33" action="ppaction://hlinksldjump"/>
            <a:extLst>
              <a:ext uri="{FF2B5EF4-FFF2-40B4-BE49-F238E27FC236}">
                <a16:creationId xmlns:a16="http://schemas.microsoft.com/office/drawing/2014/main" xmlns="" id="{E43EF878-7672-43C3-845C-0EEA74BE6ABD}"/>
              </a:ext>
            </a:extLst>
          </p:cNvPr>
          <p:cNvSpPr/>
          <p:nvPr>
            <p:custDataLst>
              <p:tags r:id="rId6"/>
            </p:custDataLst>
          </p:nvPr>
        </p:nvSpPr>
        <p:spPr>
          <a:xfrm rot="19752126">
            <a:off x="1340591" y="2355384"/>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02</a:t>
            </a:r>
            <a:endParaRPr lang="zh-CN" altLang="en-US" b="1">
              <a:solidFill>
                <a:schemeClr val="bg1"/>
              </a:solidFill>
              <a:latin typeface="+mj-ea"/>
              <a:ea typeface="+mj-ea"/>
            </a:endParaRPr>
          </a:p>
        </p:txBody>
      </p:sp>
      <p:sp>
        <p:nvSpPr>
          <p:cNvPr id="29" name="MH_Entry_3">
            <a:hlinkClick r:id="rId33" action="ppaction://hlinksldjump"/>
            <a:extLst>
              <a:ext uri="{FF2B5EF4-FFF2-40B4-BE49-F238E27FC236}">
                <a16:creationId xmlns:a16="http://schemas.microsoft.com/office/drawing/2014/main" xmlns="" id="{B3FAA21E-4131-4C5C-924A-9AD8292DE3F8}"/>
              </a:ext>
            </a:extLst>
          </p:cNvPr>
          <p:cNvSpPr txBox="1">
            <a:spLocks noChangeArrowheads="1"/>
          </p:cNvSpPr>
          <p:nvPr>
            <p:custDataLst>
              <p:tags r:id="rId7"/>
            </p:custDataLst>
          </p:nvPr>
        </p:nvSpPr>
        <p:spPr bwMode="auto">
          <a:xfrm>
            <a:off x="2195736" y="2998188"/>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总执行周数</a:t>
            </a:r>
            <a:endParaRPr lang="zh-CN" altLang="en-US" b="1" dirty="0">
              <a:solidFill>
                <a:schemeClr val="tx1">
                  <a:lumMod val="50000"/>
                </a:schemeClr>
              </a:solidFill>
              <a:latin typeface="+mj-ea"/>
              <a:ea typeface="+mj-ea"/>
            </a:endParaRPr>
          </a:p>
        </p:txBody>
      </p:sp>
      <p:sp>
        <p:nvSpPr>
          <p:cNvPr id="30" name="MH_Number_3">
            <a:hlinkClick r:id="rId33" action="ppaction://hlinksldjump"/>
            <a:extLst>
              <a:ext uri="{FF2B5EF4-FFF2-40B4-BE49-F238E27FC236}">
                <a16:creationId xmlns:a16="http://schemas.microsoft.com/office/drawing/2014/main" xmlns="" id="{1FD53492-1EB4-444A-B06F-5A2D4E50F8AD}"/>
              </a:ext>
            </a:extLst>
          </p:cNvPr>
          <p:cNvSpPr/>
          <p:nvPr>
            <p:custDataLst>
              <p:tags r:id="rId8"/>
            </p:custDataLst>
          </p:nvPr>
        </p:nvSpPr>
        <p:spPr>
          <a:xfrm rot="19752126">
            <a:off x="1340591" y="2968070"/>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03</a:t>
            </a:r>
            <a:endParaRPr lang="zh-CN" altLang="en-US" b="1">
              <a:solidFill>
                <a:schemeClr val="bg1"/>
              </a:solidFill>
              <a:latin typeface="+mj-ea"/>
              <a:ea typeface="+mj-ea"/>
            </a:endParaRPr>
          </a:p>
        </p:txBody>
      </p:sp>
      <p:sp>
        <p:nvSpPr>
          <p:cNvPr id="31" name="MH_Entry_4">
            <a:hlinkClick r:id="rId34" action="ppaction://hlinksldjump"/>
            <a:extLst>
              <a:ext uri="{FF2B5EF4-FFF2-40B4-BE49-F238E27FC236}">
                <a16:creationId xmlns:a16="http://schemas.microsoft.com/office/drawing/2014/main" xmlns="" id="{0DA21D86-0510-466B-BAD7-C20AA0ACAF17}"/>
              </a:ext>
            </a:extLst>
          </p:cNvPr>
          <p:cNvSpPr txBox="1">
            <a:spLocks noChangeArrowheads="1"/>
          </p:cNvSpPr>
          <p:nvPr>
            <p:custDataLst>
              <p:tags r:id="rId9"/>
            </p:custDataLst>
          </p:nvPr>
        </p:nvSpPr>
        <p:spPr bwMode="auto">
          <a:xfrm>
            <a:off x="2195736" y="3610874"/>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供应链环节数</a:t>
            </a:r>
            <a:endParaRPr lang="zh-CN" altLang="en-US" b="1" dirty="0">
              <a:solidFill>
                <a:schemeClr val="tx1">
                  <a:lumMod val="50000"/>
                </a:schemeClr>
              </a:solidFill>
              <a:latin typeface="+mj-ea"/>
              <a:ea typeface="+mj-ea"/>
            </a:endParaRPr>
          </a:p>
        </p:txBody>
      </p:sp>
      <p:sp>
        <p:nvSpPr>
          <p:cNvPr id="32" name="MH_Number_4">
            <a:hlinkClick r:id="rId34" action="ppaction://hlinksldjump"/>
            <a:extLst>
              <a:ext uri="{FF2B5EF4-FFF2-40B4-BE49-F238E27FC236}">
                <a16:creationId xmlns:a16="http://schemas.microsoft.com/office/drawing/2014/main" xmlns="" id="{E0FC01D5-BE01-406A-997F-7B4205350598}"/>
              </a:ext>
            </a:extLst>
          </p:cNvPr>
          <p:cNvSpPr/>
          <p:nvPr>
            <p:custDataLst>
              <p:tags r:id="rId10"/>
            </p:custDataLst>
          </p:nvPr>
        </p:nvSpPr>
        <p:spPr>
          <a:xfrm rot="19752126">
            <a:off x="1340591" y="3580756"/>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04</a:t>
            </a:r>
            <a:endParaRPr lang="zh-CN" altLang="en-US" b="1">
              <a:solidFill>
                <a:schemeClr val="bg1"/>
              </a:solidFill>
              <a:latin typeface="+mj-ea"/>
              <a:ea typeface="+mj-ea"/>
            </a:endParaRPr>
          </a:p>
        </p:txBody>
      </p:sp>
      <p:sp>
        <p:nvSpPr>
          <p:cNvPr id="33" name="MH_Entry_5">
            <a:hlinkClick r:id="rId35" action="ppaction://hlinksldjump"/>
            <a:extLst>
              <a:ext uri="{FF2B5EF4-FFF2-40B4-BE49-F238E27FC236}">
                <a16:creationId xmlns:a16="http://schemas.microsoft.com/office/drawing/2014/main" xmlns="" id="{E252EB91-C365-45B9-8C45-CECDEEE00200}"/>
              </a:ext>
            </a:extLst>
          </p:cNvPr>
          <p:cNvSpPr txBox="1">
            <a:spLocks noChangeArrowheads="1"/>
          </p:cNvSpPr>
          <p:nvPr>
            <p:custDataLst>
              <p:tags r:id="rId11"/>
            </p:custDataLst>
          </p:nvPr>
        </p:nvSpPr>
        <p:spPr bwMode="auto">
          <a:xfrm>
            <a:off x="2195736" y="4223560"/>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游戏人数</a:t>
            </a:r>
            <a:endParaRPr lang="zh-CN" altLang="en-US" b="1" dirty="0">
              <a:solidFill>
                <a:schemeClr val="tx1">
                  <a:lumMod val="50000"/>
                </a:schemeClr>
              </a:solidFill>
              <a:latin typeface="+mj-ea"/>
              <a:ea typeface="+mj-ea"/>
            </a:endParaRPr>
          </a:p>
        </p:txBody>
      </p:sp>
      <p:sp>
        <p:nvSpPr>
          <p:cNvPr id="34" name="MH_Number_5">
            <a:hlinkClick r:id="rId35" action="ppaction://hlinksldjump"/>
            <a:extLst>
              <a:ext uri="{FF2B5EF4-FFF2-40B4-BE49-F238E27FC236}">
                <a16:creationId xmlns:a16="http://schemas.microsoft.com/office/drawing/2014/main" xmlns="" id="{232D9950-6F1F-4E17-A9D3-26D50FFB314E}"/>
              </a:ext>
            </a:extLst>
          </p:cNvPr>
          <p:cNvSpPr/>
          <p:nvPr>
            <p:custDataLst>
              <p:tags r:id="rId12"/>
            </p:custDataLst>
          </p:nvPr>
        </p:nvSpPr>
        <p:spPr>
          <a:xfrm rot="19752126">
            <a:off x="1340591" y="4193442"/>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05</a:t>
            </a:r>
            <a:endParaRPr lang="zh-CN" altLang="en-US" b="1">
              <a:solidFill>
                <a:schemeClr val="bg1"/>
              </a:solidFill>
              <a:latin typeface="+mj-ea"/>
              <a:ea typeface="+mj-ea"/>
            </a:endParaRPr>
          </a:p>
        </p:txBody>
      </p:sp>
      <p:sp>
        <p:nvSpPr>
          <p:cNvPr id="35" name="MH_Entry_6">
            <a:hlinkClick r:id="rId36" action="ppaction://hlinksldjump"/>
            <a:extLst>
              <a:ext uri="{FF2B5EF4-FFF2-40B4-BE49-F238E27FC236}">
                <a16:creationId xmlns:a16="http://schemas.microsoft.com/office/drawing/2014/main" xmlns="" id="{EF887322-90BA-4DF7-A6FC-51FDFE8D2C62}"/>
              </a:ext>
            </a:extLst>
          </p:cNvPr>
          <p:cNvSpPr txBox="1">
            <a:spLocks noChangeArrowheads="1"/>
          </p:cNvSpPr>
          <p:nvPr>
            <p:custDataLst>
              <p:tags r:id="rId13"/>
            </p:custDataLst>
          </p:nvPr>
        </p:nvSpPr>
        <p:spPr bwMode="auto">
          <a:xfrm>
            <a:off x="2195736" y="4836246"/>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游戏过程的决策问题</a:t>
            </a:r>
            <a:endParaRPr lang="zh-CN" altLang="en-US" b="1" dirty="0">
              <a:solidFill>
                <a:schemeClr val="tx1">
                  <a:lumMod val="50000"/>
                </a:schemeClr>
              </a:solidFill>
              <a:latin typeface="+mj-ea"/>
              <a:ea typeface="+mj-ea"/>
            </a:endParaRPr>
          </a:p>
        </p:txBody>
      </p:sp>
      <p:sp>
        <p:nvSpPr>
          <p:cNvPr id="36" name="MH_Number_6">
            <a:hlinkClick r:id="rId36" action="ppaction://hlinksldjump"/>
            <a:extLst>
              <a:ext uri="{FF2B5EF4-FFF2-40B4-BE49-F238E27FC236}">
                <a16:creationId xmlns:a16="http://schemas.microsoft.com/office/drawing/2014/main" xmlns="" id="{78DECE21-2C09-473A-8E4F-C9D302C6F8A4}"/>
              </a:ext>
            </a:extLst>
          </p:cNvPr>
          <p:cNvSpPr/>
          <p:nvPr>
            <p:custDataLst>
              <p:tags r:id="rId14"/>
            </p:custDataLst>
          </p:nvPr>
        </p:nvSpPr>
        <p:spPr>
          <a:xfrm rot="19752126">
            <a:off x="1340591" y="4806128"/>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06</a:t>
            </a:r>
            <a:endParaRPr lang="zh-CN" altLang="en-US" b="1">
              <a:solidFill>
                <a:schemeClr val="bg1"/>
              </a:solidFill>
              <a:latin typeface="+mj-ea"/>
              <a:ea typeface="+mj-ea"/>
            </a:endParaRPr>
          </a:p>
        </p:txBody>
      </p:sp>
      <p:sp>
        <p:nvSpPr>
          <p:cNvPr id="37" name="MH_Entry_7">
            <a:hlinkClick r:id="rId37" action="ppaction://hlinksldjump"/>
            <a:extLst>
              <a:ext uri="{FF2B5EF4-FFF2-40B4-BE49-F238E27FC236}">
                <a16:creationId xmlns:a16="http://schemas.microsoft.com/office/drawing/2014/main" xmlns="" id="{528572BC-749F-4AD4-9230-9AE026C1507F}"/>
              </a:ext>
            </a:extLst>
          </p:cNvPr>
          <p:cNvSpPr txBox="1">
            <a:spLocks noChangeArrowheads="1"/>
          </p:cNvSpPr>
          <p:nvPr>
            <p:custDataLst>
              <p:tags r:id="rId15"/>
            </p:custDataLst>
          </p:nvPr>
        </p:nvSpPr>
        <p:spPr bwMode="auto">
          <a:xfrm>
            <a:off x="2195736" y="5448932"/>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供应链为直线型供应链</a:t>
            </a:r>
            <a:endParaRPr lang="zh-CN" altLang="en-US" b="1" dirty="0">
              <a:solidFill>
                <a:schemeClr val="tx1">
                  <a:lumMod val="50000"/>
                </a:schemeClr>
              </a:solidFill>
              <a:latin typeface="+mj-ea"/>
              <a:ea typeface="+mj-ea"/>
            </a:endParaRPr>
          </a:p>
        </p:txBody>
      </p:sp>
      <p:sp>
        <p:nvSpPr>
          <p:cNvPr id="38" name="MH_Number_7">
            <a:hlinkClick r:id="rId37" action="ppaction://hlinksldjump"/>
            <a:extLst>
              <a:ext uri="{FF2B5EF4-FFF2-40B4-BE49-F238E27FC236}">
                <a16:creationId xmlns:a16="http://schemas.microsoft.com/office/drawing/2014/main" xmlns="" id="{82588647-8514-4CD1-996F-639DF1404C4E}"/>
              </a:ext>
            </a:extLst>
          </p:cNvPr>
          <p:cNvSpPr/>
          <p:nvPr>
            <p:custDataLst>
              <p:tags r:id="rId16"/>
            </p:custDataLst>
          </p:nvPr>
        </p:nvSpPr>
        <p:spPr>
          <a:xfrm rot="19752126">
            <a:off x="1340591" y="5418814"/>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07</a:t>
            </a:r>
            <a:endParaRPr lang="zh-CN" altLang="en-US" b="1">
              <a:solidFill>
                <a:schemeClr val="bg1"/>
              </a:solidFill>
              <a:latin typeface="+mj-ea"/>
              <a:ea typeface="+mj-ea"/>
            </a:endParaRPr>
          </a:p>
        </p:txBody>
      </p:sp>
      <p:sp>
        <p:nvSpPr>
          <p:cNvPr id="39" name="内容占位符 2">
            <a:extLst>
              <a:ext uri="{FF2B5EF4-FFF2-40B4-BE49-F238E27FC236}">
                <a16:creationId xmlns:a16="http://schemas.microsoft.com/office/drawing/2014/main" xmlns="" id="{D433886E-9DA1-4946-B1C8-90D8187CAA3A}"/>
              </a:ext>
            </a:extLst>
          </p:cNvPr>
          <p:cNvSpPr txBox="1">
            <a:spLocks/>
          </p:cNvSpPr>
          <p:nvPr/>
        </p:nvSpPr>
        <p:spPr>
          <a:xfrm>
            <a:off x="0" y="899756"/>
            <a:ext cx="3813476" cy="711349"/>
          </a:xfrm>
          <a:prstGeom prst="rect">
            <a:avLst/>
          </a:prstGeom>
          <a:ln>
            <a:noFill/>
          </a:ln>
        </p:spPr>
        <p:style>
          <a:lnRef idx="2">
            <a:schemeClr val="dk1"/>
          </a:lnRef>
          <a:fillRef idx="1">
            <a:schemeClr val="lt1"/>
          </a:fillRef>
          <a:effectRef idx="0">
            <a:schemeClr val="dk1"/>
          </a:effectRef>
          <a:fontRef idx="minor">
            <a:schemeClr val="dk1"/>
          </a:fontRef>
        </p:style>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dk1"/>
                </a:solidFill>
                <a:latin typeface="+mn-lt"/>
                <a:ea typeface="+mn-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dk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dk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9pPr>
          </a:lstStyle>
          <a:p>
            <a:pPr marL="0" indent="0" algn="ctr">
              <a:buNone/>
            </a:pPr>
            <a:r>
              <a:rPr lang="en-US" altLang="zh-CN" sz="2800" b="1" dirty="0">
                <a:solidFill>
                  <a:schemeClr val="tx1">
                    <a:lumMod val="50000"/>
                  </a:schemeClr>
                </a:solidFill>
                <a:latin typeface="黑体" pitchFamily="49" charset="-122"/>
                <a:ea typeface="黑体" pitchFamily="49" charset="-122"/>
              </a:rPr>
              <a:t>1</a:t>
            </a:r>
            <a:r>
              <a:rPr lang="zh-CN" altLang="en-US" sz="2800" b="1" dirty="0">
                <a:solidFill>
                  <a:schemeClr val="tx1">
                    <a:lumMod val="50000"/>
                  </a:schemeClr>
                </a:solidFill>
                <a:latin typeface="黑体" pitchFamily="49" charset="-122"/>
                <a:ea typeface="黑体" pitchFamily="49" charset="-122"/>
              </a:rPr>
              <a:t>）游戏规则</a:t>
            </a:r>
          </a:p>
        </p:txBody>
      </p:sp>
      <p:sp>
        <p:nvSpPr>
          <p:cNvPr id="40" name="MH_Entry_8">
            <a:hlinkClick r:id="rId33" action="ppaction://hlinksldjump"/>
            <a:extLst>
              <a:ext uri="{FF2B5EF4-FFF2-40B4-BE49-F238E27FC236}">
                <a16:creationId xmlns:a16="http://schemas.microsoft.com/office/drawing/2014/main" xmlns="" id="{50973B4B-5450-4DEB-8EBE-B8199A7B9CA3}"/>
              </a:ext>
            </a:extLst>
          </p:cNvPr>
          <p:cNvSpPr txBox="1">
            <a:spLocks noChangeArrowheads="1"/>
          </p:cNvSpPr>
          <p:nvPr>
            <p:custDataLst>
              <p:tags r:id="rId17"/>
            </p:custDataLst>
          </p:nvPr>
        </p:nvSpPr>
        <p:spPr bwMode="auto">
          <a:xfrm>
            <a:off x="5894531" y="2411010"/>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dirty="0">
                <a:solidFill>
                  <a:schemeClr val="tx1">
                    <a:lumMod val="50000"/>
                  </a:schemeClr>
                </a:solidFill>
                <a:latin typeface="+mj-ea"/>
                <a:ea typeface="+mj-ea"/>
              </a:rPr>
              <a:t>供应链最上游是制造商</a:t>
            </a:r>
          </a:p>
        </p:txBody>
      </p:sp>
      <p:sp>
        <p:nvSpPr>
          <p:cNvPr id="41" name="MH_Number_8">
            <a:hlinkClick r:id="rId33" action="ppaction://hlinksldjump"/>
            <a:extLst>
              <a:ext uri="{FF2B5EF4-FFF2-40B4-BE49-F238E27FC236}">
                <a16:creationId xmlns:a16="http://schemas.microsoft.com/office/drawing/2014/main" xmlns="" id="{9EB816C4-264E-4C63-8C8D-1BE299D457B1}"/>
              </a:ext>
            </a:extLst>
          </p:cNvPr>
          <p:cNvSpPr/>
          <p:nvPr>
            <p:custDataLst>
              <p:tags r:id="rId18"/>
            </p:custDataLst>
          </p:nvPr>
        </p:nvSpPr>
        <p:spPr>
          <a:xfrm rot="19752126">
            <a:off x="5039386" y="2380892"/>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a:solidFill>
                  <a:schemeClr val="bg1"/>
                </a:solidFill>
                <a:latin typeface="+mj-ea"/>
                <a:ea typeface="+mj-ea"/>
              </a:rPr>
              <a:t>08</a:t>
            </a:r>
            <a:endParaRPr lang="zh-CN" altLang="en-US" b="1">
              <a:solidFill>
                <a:schemeClr val="bg1"/>
              </a:solidFill>
              <a:latin typeface="+mj-ea"/>
              <a:ea typeface="+mj-ea"/>
            </a:endParaRPr>
          </a:p>
        </p:txBody>
      </p:sp>
      <p:sp>
        <p:nvSpPr>
          <p:cNvPr id="42" name="MH_Entry_9">
            <a:hlinkClick r:id="rId33" action="ppaction://hlinksldjump"/>
            <a:extLst>
              <a:ext uri="{FF2B5EF4-FFF2-40B4-BE49-F238E27FC236}">
                <a16:creationId xmlns:a16="http://schemas.microsoft.com/office/drawing/2014/main" xmlns="" id="{65EA79E1-58DC-41DF-BC8D-518851F2DBDF}"/>
              </a:ext>
            </a:extLst>
          </p:cNvPr>
          <p:cNvSpPr txBox="1">
            <a:spLocks noChangeArrowheads="1"/>
          </p:cNvSpPr>
          <p:nvPr>
            <p:custDataLst>
              <p:tags r:id="rId19"/>
            </p:custDataLst>
          </p:nvPr>
        </p:nvSpPr>
        <p:spPr bwMode="auto">
          <a:xfrm>
            <a:off x="5894531" y="3023696"/>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制造商的生产能力无限大</a:t>
            </a:r>
            <a:endParaRPr lang="zh-CN" altLang="en-US" b="1" dirty="0">
              <a:solidFill>
                <a:schemeClr val="tx1">
                  <a:lumMod val="50000"/>
                </a:schemeClr>
              </a:solidFill>
              <a:latin typeface="+mj-ea"/>
              <a:ea typeface="+mj-ea"/>
            </a:endParaRPr>
          </a:p>
        </p:txBody>
      </p:sp>
      <p:sp>
        <p:nvSpPr>
          <p:cNvPr id="43" name="MH_Number_9">
            <a:hlinkClick r:id="rId33" action="ppaction://hlinksldjump"/>
            <a:extLst>
              <a:ext uri="{FF2B5EF4-FFF2-40B4-BE49-F238E27FC236}">
                <a16:creationId xmlns:a16="http://schemas.microsoft.com/office/drawing/2014/main" xmlns="" id="{9B1ADC61-BAF8-4E4A-9F2F-998E427ED264}"/>
              </a:ext>
            </a:extLst>
          </p:cNvPr>
          <p:cNvSpPr/>
          <p:nvPr>
            <p:custDataLst>
              <p:tags r:id="rId20"/>
            </p:custDataLst>
          </p:nvPr>
        </p:nvSpPr>
        <p:spPr>
          <a:xfrm rot="19752126">
            <a:off x="5039386" y="2993578"/>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09</a:t>
            </a:r>
            <a:endParaRPr lang="zh-CN" altLang="en-US" b="1" dirty="0">
              <a:solidFill>
                <a:schemeClr val="bg1"/>
              </a:solidFill>
              <a:latin typeface="+mj-ea"/>
              <a:ea typeface="+mj-ea"/>
            </a:endParaRPr>
          </a:p>
        </p:txBody>
      </p:sp>
      <p:sp>
        <p:nvSpPr>
          <p:cNvPr id="44" name="MH_Entry_1">
            <a:hlinkClick r:id="rId33" action="ppaction://hlinksldjump"/>
            <a:extLst>
              <a:ext uri="{FF2B5EF4-FFF2-40B4-BE49-F238E27FC236}">
                <a16:creationId xmlns:a16="http://schemas.microsoft.com/office/drawing/2014/main" xmlns="" id="{3A596C4A-A2DF-40F0-A7CE-D83E388A4F8E}"/>
              </a:ext>
            </a:extLst>
          </p:cNvPr>
          <p:cNvSpPr txBox="1">
            <a:spLocks noChangeArrowheads="1"/>
          </p:cNvSpPr>
          <p:nvPr>
            <p:custDataLst>
              <p:tags r:id="rId21"/>
            </p:custDataLst>
          </p:nvPr>
        </p:nvSpPr>
        <p:spPr bwMode="auto">
          <a:xfrm>
            <a:off x="5925839" y="3667005"/>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意外事件</a:t>
            </a:r>
            <a:endParaRPr lang="zh-CN" altLang="en-US" b="1" dirty="0">
              <a:solidFill>
                <a:schemeClr val="tx1">
                  <a:lumMod val="50000"/>
                </a:schemeClr>
              </a:solidFill>
              <a:latin typeface="+mj-ea"/>
              <a:ea typeface="+mj-ea"/>
            </a:endParaRPr>
          </a:p>
        </p:txBody>
      </p:sp>
      <p:sp>
        <p:nvSpPr>
          <p:cNvPr id="45" name="MH_Number_1">
            <a:hlinkClick r:id="rId33" action="ppaction://hlinksldjump"/>
            <a:extLst>
              <a:ext uri="{FF2B5EF4-FFF2-40B4-BE49-F238E27FC236}">
                <a16:creationId xmlns:a16="http://schemas.microsoft.com/office/drawing/2014/main" xmlns="" id="{519579CE-C76B-4B4B-B19E-FE411F7B931C}"/>
              </a:ext>
            </a:extLst>
          </p:cNvPr>
          <p:cNvSpPr/>
          <p:nvPr>
            <p:custDataLst>
              <p:tags r:id="rId22"/>
            </p:custDataLst>
          </p:nvPr>
        </p:nvSpPr>
        <p:spPr>
          <a:xfrm rot="19752126">
            <a:off x="5070694" y="3636887"/>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10</a:t>
            </a:r>
            <a:endParaRPr lang="zh-CN" altLang="en-US" b="1" dirty="0">
              <a:solidFill>
                <a:schemeClr val="bg1"/>
              </a:solidFill>
              <a:latin typeface="+mj-ea"/>
              <a:ea typeface="+mj-ea"/>
            </a:endParaRPr>
          </a:p>
        </p:txBody>
      </p:sp>
      <p:sp>
        <p:nvSpPr>
          <p:cNvPr id="46" name="MH_Entry_2">
            <a:hlinkClick r:id="rId33" action="ppaction://hlinksldjump"/>
            <a:extLst>
              <a:ext uri="{FF2B5EF4-FFF2-40B4-BE49-F238E27FC236}">
                <a16:creationId xmlns:a16="http://schemas.microsoft.com/office/drawing/2014/main" xmlns="" id="{C0AC8052-1FF9-4BF3-BE0D-88554ED6302E}"/>
              </a:ext>
            </a:extLst>
          </p:cNvPr>
          <p:cNvSpPr txBox="1">
            <a:spLocks noChangeArrowheads="1"/>
          </p:cNvSpPr>
          <p:nvPr>
            <p:custDataLst>
              <p:tags r:id="rId23"/>
            </p:custDataLst>
          </p:nvPr>
        </p:nvSpPr>
        <p:spPr bwMode="auto">
          <a:xfrm>
            <a:off x="5925839" y="4279691"/>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本期到货能够用于本期销售</a:t>
            </a:r>
            <a:endParaRPr lang="zh-CN" altLang="en-US" b="1" dirty="0">
              <a:solidFill>
                <a:schemeClr val="tx1">
                  <a:lumMod val="50000"/>
                </a:schemeClr>
              </a:solidFill>
              <a:latin typeface="+mj-ea"/>
              <a:ea typeface="+mj-ea"/>
            </a:endParaRPr>
          </a:p>
        </p:txBody>
      </p:sp>
      <p:sp>
        <p:nvSpPr>
          <p:cNvPr id="47" name="MH_Number_2">
            <a:hlinkClick r:id="rId33" action="ppaction://hlinksldjump"/>
            <a:extLst>
              <a:ext uri="{FF2B5EF4-FFF2-40B4-BE49-F238E27FC236}">
                <a16:creationId xmlns:a16="http://schemas.microsoft.com/office/drawing/2014/main" xmlns="" id="{6D6CC4D5-723A-4DD1-BC09-199B652D6F22}"/>
              </a:ext>
            </a:extLst>
          </p:cNvPr>
          <p:cNvSpPr/>
          <p:nvPr>
            <p:custDataLst>
              <p:tags r:id="rId24"/>
            </p:custDataLst>
          </p:nvPr>
        </p:nvSpPr>
        <p:spPr>
          <a:xfrm rot="19752126">
            <a:off x="5070694" y="4249573"/>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11</a:t>
            </a:r>
            <a:endParaRPr lang="zh-CN" altLang="en-US" b="1" dirty="0">
              <a:solidFill>
                <a:schemeClr val="bg1"/>
              </a:solidFill>
              <a:latin typeface="+mj-ea"/>
              <a:ea typeface="+mj-ea"/>
            </a:endParaRPr>
          </a:p>
        </p:txBody>
      </p:sp>
      <p:sp>
        <p:nvSpPr>
          <p:cNvPr id="48" name="MH_Entry_3">
            <a:hlinkClick r:id="rId33" action="ppaction://hlinksldjump"/>
            <a:extLst>
              <a:ext uri="{FF2B5EF4-FFF2-40B4-BE49-F238E27FC236}">
                <a16:creationId xmlns:a16="http://schemas.microsoft.com/office/drawing/2014/main" xmlns="" id="{184ADA19-744D-4F71-9489-9326508FEEC5}"/>
              </a:ext>
            </a:extLst>
          </p:cNvPr>
          <p:cNvSpPr txBox="1">
            <a:spLocks noChangeArrowheads="1"/>
          </p:cNvSpPr>
          <p:nvPr>
            <p:custDataLst>
              <p:tags r:id="rId25"/>
            </p:custDataLst>
          </p:nvPr>
        </p:nvSpPr>
        <p:spPr bwMode="auto">
          <a:xfrm>
            <a:off x="5925839" y="4892377"/>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订货次数</a:t>
            </a:r>
            <a:endParaRPr lang="zh-CN" altLang="en-US" b="1" dirty="0">
              <a:solidFill>
                <a:schemeClr val="tx1">
                  <a:lumMod val="50000"/>
                </a:schemeClr>
              </a:solidFill>
              <a:latin typeface="+mj-ea"/>
              <a:ea typeface="+mj-ea"/>
            </a:endParaRPr>
          </a:p>
        </p:txBody>
      </p:sp>
      <p:sp>
        <p:nvSpPr>
          <p:cNvPr id="49" name="MH_Number_3">
            <a:hlinkClick r:id="rId33" action="ppaction://hlinksldjump"/>
            <a:extLst>
              <a:ext uri="{FF2B5EF4-FFF2-40B4-BE49-F238E27FC236}">
                <a16:creationId xmlns:a16="http://schemas.microsoft.com/office/drawing/2014/main" xmlns="" id="{327D24FC-5D53-4EE8-8269-2C23A1301AC2}"/>
              </a:ext>
            </a:extLst>
          </p:cNvPr>
          <p:cNvSpPr/>
          <p:nvPr>
            <p:custDataLst>
              <p:tags r:id="rId26"/>
            </p:custDataLst>
          </p:nvPr>
        </p:nvSpPr>
        <p:spPr>
          <a:xfrm rot="19752126">
            <a:off x="5070694" y="4862259"/>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12</a:t>
            </a:r>
            <a:endParaRPr lang="zh-CN" altLang="en-US" b="1" dirty="0">
              <a:solidFill>
                <a:schemeClr val="bg1"/>
              </a:solidFill>
              <a:latin typeface="+mj-ea"/>
              <a:ea typeface="+mj-ea"/>
            </a:endParaRPr>
          </a:p>
        </p:txBody>
      </p:sp>
      <p:sp>
        <p:nvSpPr>
          <p:cNvPr id="50" name="MH_Entry_4">
            <a:hlinkClick r:id="rId33" action="ppaction://hlinksldjump"/>
            <a:extLst>
              <a:ext uri="{FF2B5EF4-FFF2-40B4-BE49-F238E27FC236}">
                <a16:creationId xmlns:a16="http://schemas.microsoft.com/office/drawing/2014/main" xmlns="" id="{D441F6D6-AE9D-4D00-BEF2-7DBB79076217}"/>
              </a:ext>
            </a:extLst>
          </p:cNvPr>
          <p:cNvSpPr txBox="1">
            <a:spLocks noChangeArrowheads="1"/>
          </p:cNvSpPr>
          <p:nvPr>
            <p:custDataLst>
              <p:tags r:id="rId27"/>
            </p:custDataLst>
          </p:nvPr>
        </p:nvSpPr>
        <p:spPr bwMode="auto">
          <a:xfrm>
            <a:off x="5925839" y="5505063"/>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供货期（提前期）</a:t>
            </a:r>
            <a:endParaRPr lang="zh-CN" altLang="en-US" b="1" dirty="0">
              <a:solidFill>
                <a:schemeClr val="tx1">
                  <a:lumMod val="50000"/>
                </a:schemeClr>
              </a:solidFill>
              <a:latin typeface="+mj-ea"/>
              <a:ea typeface="+mj-ea"/>
            </a:endParaRPr>
          </a:p>
        </p:txBody>
      </p:sp>
      <p:sp>
        <p:nvSpPr>
          <p:cNvPr id="51" name="MH_Number_4">
            <a:hlinkClick r:id="rId33" action="ppaction://hlinksldjump"/>
            <a:extLst>
              <a:ext uri="{FF2B5EF4-FFF2-40B4-BE49-F238E27FC236}">
                <a16:creationId xmlns:a16="http://schemas.microsoft.com/office/drawing/2014/main" xmlns="" id="{55F94369-4085-4E40-93A7-86E1C02C8919}"/>
              </a:ext>
            </a:extLst>
          </p:cNvPr>
          <p:cNvSpPr/>
          <p:nvPr>
            <p:custDataLst>
              <p:tags r:id="rId28"/>
            </p:custDataLst>
          </p:nvPr>
        </p:nvSpPr>
        <p:spPr>
          <a:xfrm rot="19752126">
            <a:off x="5070694" y="5474945"/>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13</a:t>
            </a:r>
            <a:endParaRPr lang="zh-CN" altLang="en-US" b="1" dirty="0">
              <a:solidFill>
                <a:schemeClr val="bg1"/>
              </a:solidFill>
              <a:latin typeface="+mj-ea"/>
              <a:ea typeface="+mj-ea"/>
            </a:endParaRPr>
          </a:p>
        </p:txBody>
      </p:sp>
      <p:sp>
        <p:nvSpPr>
          <p:cNvPr id="57" name="MH_Entry_5">
            <a:hlinkClick r:id="rId33" action="ppaction://hlinksldjump"/>
            <a:extLst>
              <a:ext uri="{FF2B5EF4-FFF2-40B4-BE49-F238E27FC236}">
                <a16:creationId xmlns:a16="http://schemas.microsoft.com/office/drawing/2014/main" xmlns="" id="{946E26FF-45A8-4C0F-8E10-5AD5FBB9DA43}"/>
              </a:ext>
            </a:extLst>
          </p:cNvPr>
          <p:cNvSpPr txBox="1">
            <a:spLocks noChangeArrowheads="1"/>
          </p:cNvSpPr>
          <p:nvPr>
            <p:custDataLst>
              <p:tags r:id="rId29"/>
            </p:custDataLst>
          </p:nvPr>
        </p:nvSpPr>
        <p:spPr bwMode="auto">
          <a:xfrm>
            <a:off x="5925839" y="6117749"/>
            <a:ext cx="3110657"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zh-CN" altLang="en-US" b="1">
                <a:solidFill>
                  <a:schemeClr val="tx1">
                    <a:lumMod val="50000"/>
                  </a:schemeClr>
                </a:solidFill>
                <a:latin typeface="+mj-ea"/>
                <a:ea typeface="+mj-ea"/>
              </a:rPr>
              <a:t>信息透明模式</a:t>
            </a:r>
            <a:endParaRPr lang="zh-CN" altLang="en-US" b="1" dirty="0">
              <a:solidFill>
                <a:schemeClr val="tx1">
                  <a:lumMod val="50000"/>
                </a:schemeClr>
              </a:solidFill>
              <a:latin typeface="+mj-ea"/>
              <a:ea typeface="+mj-ea"/>
            </a:endParaRPr>
          </a:p>
        </p:txBody>
      </p:sp>
      <p:sp>
        <p:nvSpPr>
          <p:cNvPr id="58" name="MH_Number_5">
            <a:hlinkClick r:id="rId33" action="ppaction://hlinksldjump"/>
            <a:extLst>
              <a:ext uri="{FF2B5EF4-FFF2-40B4-BE49-F238E27FC236}">
                <a16:creationId xmlns:a16="http://schemas.microsoft.com/office/drawing/2014/main" xmlns="" id="{B52AC54F-5501-4750-B54B-1EB2D701D6E2}"/>
              </a:ext>
            </a:extLst>
          </p:cNvPr>
          <p:cNvSpPr/>
          <p:nvPr>
            <p:custDataLst>
              <p:tags r:id="rId30"/>
            </p:custDataLst>
          </p:nvPr>
        </p:nvSpPr>
        <p:spPr>
          <a:xfrm rot="19752126">
            <a:off x="5070694" y="6087631"/>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r>
              <a:rPr lang="en-US" altLang="zh-CN" b="1" dirty="0">
                <a:solidFill>
                  <a:schemeClr val="bg1"/>
                </a:solidFill>
                <a:latin typeface="+mj-ea"/>
                <a:ea typeface="+mj-ea"/>
              </a:rPr>
              <a:t>14</a:t>
            </a:r>
            <a:endParaRPr lang="zh-CN" altLang="en-US" b="1" dirty="0">
              <a:solidFill>
                <a:schemeClr val="bg1"/>
              </a:solidFill>
              <a:latin typeface="+mj-ea"/>
              <a:ea typeface="+mj-ea"/>
            </a:endParaRPr>
          </a:p>
        </p:txBody>
      </p:sp>
    </p:spTree>
    <p:custDataLst>
      <p:tags r:id="rId1"/>
    </p:custDataLst>
    <p:extLst>
      <p:ext uri="{BB962C8B-B14F-4D97-AF65-F5344CB8AC3E}">
        <p14:creationId xmlns:p14="http://schemas.microsoft.com/office/powerpoint/2010/main" val="297305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500"/>
                                        <p:tgtEl>
                                          <p:spTgt spid="3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down)">
                                      <p:cBhvr>
                                        <p:cTn id="52" dur="500"/>
                                        <p:tgtEl>
                                          <p:spTgt spid="4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500"/>
                                        <p:tgtEl>
                                          <p:spTgt spid="4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down)">
                                      <p:cBhvr>
                                        <p:cTn id="58" dur="500"/>
                                        <p:tgtEl>
                                          <p:spTgt spid="4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down)">
                                      <p:cBhvr>
                                        <p:cTn id="61" dur="500"/>
                                        <p:tgtEl>
                                          <p:spTgt spid="4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down)">
                                      <p:cBhvr>
                                        <p:cTn id="64" dur="500"/>
                                        <p:tgtEl>
                                          <p:spTgt spid="4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500"/>
                                        <p:tgtEl>
                                          <p:spTgt spid="4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down)">
                                      <p:cBhvr>
                                        <p:cTn id="73" dur="500"/>
                                        <p:tgtEl>
                                          <p:spTgt spid="48"/>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wipe(down)">
                                      <p:cBhvr>
                                        <p:cTn id="76" dur="500"/>
                                        <p:tgtEl>
                                          <p:spTgt spid="49"/>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down)">
                                      <p:cBhvr>
                                        <p:cTn id="79" dur="500"/>
                                        <p:tgtEl>
                                          <p:spTgt spid="5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down)">
                                      <p:cBhvr>
                                        <p:cTn id="82" dur="500"/>
                                        <p:tgtEl>
                                          <p:spTgt spid="5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wipe(down)">
                                      <p:cBhvr>
                                        <p:cTn id="85" dur="500"/>
                                        <p:tgtEl>
                                          <p:spTgt spid="57"/>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P spid="28" grpId="0" animBg="1"/>
      <p:bldP spid="29" grpId="0"/>
      <p:bldP spid="30" grpId="0" animBg="1"/>
      <p:bldP spid="31" grpId="0"/>
      <p:bldP spid="32" grpId="0" animBg="1"/>
      <p:bldP spid="33" grpId="0"/>
      <p:bldP spid="34" grpId="0" animBg="1"/>
      <p:bldP spid="35" grpId="0"/>
      <p:bldP spid="36" grpId="0" animBg="1"/>
      <p:bldP spid="37" grpId="0"/>
      <p:bldP spid="38" grpId="0" animBg="1"/>
      <p:bldP spid="40" grpId="0"/>
      <p:bldP spid="41" grpId="0" animBg="1"/>
      <p:bldP spid="42" grpId="0"/>
      <p:bldP spid="43" grpId="0" animBg="1"/>
      <p:bldP spid="44" grpId="0"/>
      <p:bldP spid="45" grpId="0" animBg="1"/>
      <p:bldP spid="46" grpId="0"/>
      <p:bldP spid="47" grpId="0" animBg="1"/>
      <p:bldP spid="48" grpId="0"/>
      <p:bldP spid="49" grpId="0" animBg="1"/>
      <p:bldP spid="50" grpId="0"/>
      <p:bldP spid="51" grpId="0" animBg="1"/>
      <p:bldP spid="57" grpId="0"/>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r>
              <a:rPr lang="en-US" altLang="zh-CN" dirty="0"/>
              <a:t>4.1.2</a:t>
            </a:r>
            <a:r>
              <a:rPr lang="zh-CN" altLang="en-US" dirty="0"/>
              <a:t>啤酒游戏实施</a:t>
            </a:r>
          </a:p>
        </p:txBody>
      </p:sp>
      <p:sp>
        <p:nvSpPr>
          <p:cNvPr id="15" name="内容占位符 2"/>
          <p:cNvSpPr txBox="1">
            <a:spLocks/>
          </p:cNvSpPr>
          <p:nvPr/>
        </p:nvSpPr>
        <p:spPr>
          <a:xfrm>
            <a:off x="395536" y="1052736"/>
            <a:ext cx="3813476" cy="648072"/>
          </a:xfrm>
          <a:prstGeom prst="rect">
            <a:avLst/>
          </a:prstGeom>
          <a:ln>
            <a:noFill/>
          </a:ln>
        </p:spPr>
        <p:style>
          <a:lnRef idx="2">
            <a:schemeClr val="dk1"/>
          </a:lnRef>
          <a:fillRef idx="1">
            <a:schemeClr val="lt1"/>
          </a:fillRef>
          <a:effectRef idx="0">
            <a:schemeClr val="dk1"/>
          </a:effectRef>
          <a:fontRef idx="minor">
            <a:schemeClr val="dk1"/>
          </a:fontRef>
        </p:style>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dk1"/>
                </a:solidFill>
                <a:latin typeface="+mn-lt"/>
                <a:ea typeface="+mn-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dk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dk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9pPr>
          </a:lstStyle>
          <a:p>
            <a:pPr marL="0" indent="0" algn="ctr">
              <a:buNone/>
            </a:pPr>
            <a:r>
              <a:rPr lang="en-US" altLang="zh-CN" sz="2800" b="1" dirty="0">
                <a:latin typeface="黑体" pitchFamily="49" charset="-122"/>
                <a:ea typeface="黑体" pitchFamily="49" charset="-122"/>
              </a:rPr>
              <a:t>2</a:t>
            </a:r>
            <a:r>
              <a:rPr lang="zh-CN" altLang="en-US" sz="2800" b="1" dirty="0">
                <a:latin typeface="黑体" pitchFamily="49" charset="-122"/>
                <a:ea typeface="黑体" pitchFamily="49" charset="-122"/>
              </a:rPr>
              <a:t>）游戏前期准备</a:t>
            </a:r>
            <a:endParaRPr lang="en-US" altLang="zh-CN" sz="2800" b="1" dirty="0">
              <a:latin typeface="黑体" pitchFamily="49" charset="-122"/>
              <a:ea typeface="黑体" pitchFamily="49" charset="-122"/>
            </a:endParaRPr>
          </a:p>
        </p:txBody>
      </p:sp>
      <p:cxnSp>
        <p:nvCxnSpPr>
          <p:cNvPr id="6" name="MH_Other_1">
            <a:extLst>
              <a:ext uri="{FF2B5EF4-FFF2-40B4-BE49-F238E27FC236}">
                <a16:creationId xmlns:a16="http://schemas.microsoft.com/office/drawing/2014/main" xmlns="" id="{F788E0E8-7D0D-427A-AA2A-C302B8584D08}"/>
              </a:ext>
            </a:extLst>
          </p:cNvPr>
          <p:cNvCxnSpPr/>
          <p:nvPr>
            <p:custDataLst>
              <p:tags r:id="rId3"/>
            </p:custDataLst>
          </p:nvPr>
        </p:nvCxnSpPr>
        <p:spPr>
          <a:xfrm flipH="1">
            <a:off x="2571750" y="2208213"/>
            <a:ext cx="1136650" cy="106521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MH_Other_2">
            <a:extLst>
              <a:ext uri="{FF2B5EF4-FFF2-40B4-BE49-F238E27FC236}">
                <a16:creationId xmlns:a16="http://schemas.microsoft.com/office/drawing/2014/main" xmlns="" id="{8FB11303-4B8F-4077-A5D5-CBE4D768DA13}"/>
              </a:ext>
            </a:extLst>
          </p:cNvPr>
          <p:cNvSpPr/>
          <p:nvPr>
            <p:custDataLst>
              <p:tags r:id="rId4"/>
            </p:custDataLst>
          </p:nvPr>
        </p:nvSpPr>
        <p:spPr>
          <a:xfrm>
            <a:off x="1982788" y="2832100"/>
            <a:ext cx="827087" cy="37465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anchor="ctr"/>
          <a:lstStyle/>
          <a:p>
            <a:pPr algn="ctr" eaLnBrk="1" fontAlgn="auto" hangingPunct="1">
              <a:spcBef>
                <a:spcPts val="0"/>
              </a:spcBef>
              <a:spcAft>
                <a:spcPts val="0"/>
              </a:spcAft>
              <a:defRPr/>
            </a:pPr>
            <a:endParaRPr lang="zh-CN" altLang="en-US" sz="2800" b="1">
              <a:solidFill>
                <a:schemeClr val="accent1">
                  <a:lumMod val="50000"/>
                </a:schemeClr>
              </a:solidFill>
              <a:latin typeface="Agency FB" panose="020B0503020202020204" pitchFamily="34" charset="0"/>
              <a:ea typeface="微软雅黑" panose="020B0503020204020204" pitchFamily="34" charset="-122"/>
            </a:endParaRPr>
          </a:p>
        </p:txBody>
      </p:sp>
      <p:sp>
        <p:nvSpPr>
          <p:cNvPr id="8" name="MH_SubTitle_1">
            <a:extLst>
              <a:ext uri="{FF2B5EF4-FFF2-40B4-BE49-F238E27FC236}">
                <a16:creationId xmlns:a16="http://schemas.microsoft.com/office/drawing/2014/main" xmlns="" id="{5A9638D7-201C-4ADD-8D32-92915344B79F}"/>
              </a:ext>
            </a:extLst>
          </p:cNvPr>
          <p:cNvSpPr txBox="1">
            <a:spLocks noChangeArrowheads="1"/>
          </p:cNvSpPr>
          <p:nvPr>
            <p:custDataLst>
              <p:tags r:id="rId5"/>
            </p:custDataLst>
          </p:nvPr>
        </p:nvSpPr>
        <p:spPr bwMode="auto">
          <a:xfrm>
            <a:off x="3168650" y="2684463"/>
            <a:ext cx="4872038"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latin typeface="黑体" panose="02010609060101010101" pitchFamily="49" charset="-122"/>
                <a:ea typeface="黑体" panose="02010609060101010101" pitchFamily="49" charset="-122"/>
              </a:rPr>
              <a:t>准备道具</a:t>
            </a:r>
          </a:p>
        </p:txBody>
      </p:sp>
      <p:sp>
        <p:nvSpPr>
          <p:cNvPr id="9" name="MH_Other_3">
            <a:extLst>
              <a:ext uri="{FF2B5EF4-FFF2-40B4-BE49-F238E27FC236}">
                <a16:creationId xmlns:a16="http://schemas.microsoft.com/office/drawing/2014/main" xmlns="" id="{EA5A04BB-A430-4731-A8E4-F5113FB3E682}"/>
              </a:ext>
            </a:extLst>
          </p:cNvPr>
          <p:cNvSpPr txBox="1">
            <a:spLocks noChangeArrowheads="1"/>
          </p:cNvSpPr>
          <p:nvPr>
            <p:custDataLst>
              <p:tags r:id="rId6"/>
            </p:custDataLst>
          </p:nvPr>
        </p:nvSpPr>
        <p:spPr bwMode="auto">
          <a:xfrm>
            <a:off x="1954213" y="1976438"/>
            <a:ext cx="8794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3600" b="1">
                <a:latin typeface="Agency FB" panose="020B0604020202020204" pitchFamily="34" charset="0"/>
                <a:ea typeface="微软雅黑" panose="020B0503020204020204" pitchFamily="34" charset="-122"/>
              </a:rPr>
              <a:t>A</a:t>
            </a:r>
            <a:endParaRPr lang="zh-CN" altLang="en-US" sz="3600" b="1">
              <a:latin typeface="Agency FB" panose="020B0604020202020204" pitchFamily="34" charset="0"/>
              <a:ea typeface="微软雅黑" panose="020B0503020204020204" pitchFamily="34" charset="-122"/>
            </a:endParaRPr>
          </a:p>
        </p:txBody>
      </p:sp>
      <p:cxnSp>
        <p:nvCxnSpPr>
          <p:cNvPr id="10" name="MH_Other_4">
            <a:extLst>
              <a:ext uri="{FF2B5EF4-FFF2-40B4-BE49-F238E27FC236}">
                <a16:creationId xmlns:a16="http://schemas.microsoft.com/office/drawing/2014/main" xmlns="" id="{F68B04E3-7489-4EC5-B25B-60A950F24DF7}"/>
              </a:ext>
            </a:extLst>
          </p:cNvPr>
          <p:cNvCxnSpPr/>
          <p:nvPr>
            <p:custDataLst>
              <p:tags r:id="rId7"/>
            </p:custDataLst>
          </p:nvPr>
        </p:nvCxnSpPr>
        <p:spPr>
          <a:xfrm flipH="1">
            <a:off x="2571750" y="4294188"/>
            <a:ext cx="1136650" cy="106521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MH_Other_5">
            <a:extLst>
              <a:ext uri="{FF2B5EF4-FFF2-40B4-BE49-F238E27FC236}">
                <a16:creationId xmlns:a16="http://schemas.microsoft.com/office/drawing/2014/main" xmlns="" id="{035903D1-406E-4540-88FE-87A5A488F973}"/>
              </a:ext>
            </a:extLst>
          </p:cNvPr>
          <p:cNvSpPr/>
          <p:nvPr>
            <p:custDataLst>
              <p:tags r:id="rId8"/>
            </p:custDataLst>
          </p:nvPr>
        </p:nvSpPr>
        <p:spPr>
          <a:xfrm>
            <a:off x="1982788" y="4918075"/>
            <a:ext cx="827087" cy="37465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anchor="ctr"/>
          <a:lstStyle/>
          <a:p>
            <a:pPr algn="ctr" eaLnBrk="1" fontAlgn="auto" hangingPunct="1">
              <a:spcBef>
                <a:spcPts val="0"/>
              </a:spcBef>
              <a:spcAft>
                <a:spcPts val="0"/>
              </a:spcAft>
              <a:defRPr/>
            </a:pPr>
            <a:endParaRPr lang="zh-CN" altLang="en-US" sz="2800" b="1">
              <a:solidFill>
                <a:schemeClr val="accent1">
                  <a:lumMod val="50000"/>
                </a:schemeClr>
              </a:solidFill>
              <a:latin typeface="Agency FB" panose="020B0503020202020204" pitchFamily="34" charset="0"/>
              <a:ea typeface="微软雅黑" panose="020B0503020204020204" pitchFamily="34" charset="-122"/>
            </a:endParaRPr>
          </a:p>
        </p:txBody>
      </p:sp>
      <p:sp>
        <p:nvSpPr>
          <p:cNvPr id="12" name="MH_SubTitle_2">
            <a:extLst>
              <a:ext uri="{FF2B5EF4-FFF2-40B4-BE49-F238E27FC236}">
                <a16:creationId xmlns:a16="http://schemas.microsoft.com/office/drawing/2014/main" xmlns="" id="{4266490F-9FC9-40D6-9BEA-5A5890CDBD2E}"/>
              </a:ext>
            </a:extLst>
          </p:cNvPr>
          <p:cNvSpPr txBox="1">
            <a:spLocks noChangeArrowheads="1"/>
          </p:cNvSpPr>
          <p:nvPr>
            <p:custDataLst>
              <p:tags r:id="rId9"/>
            </p:custDataLst>
          </p:nvPr>
        </p:nvSpPr>
        <p:spPr bwMode="auto">
          <a:xfrm>
            <a:off x="3168650" y="4770438"/>
            <a:ext cx="4872038"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3200" b="1">
                <a:latin typeface="黑体" panose="02010609060101010101" pitchFamily="49" charset="-122"/>
                <a:ea typeface="黑体" panose="02010609060101010101" pitchFamily="49"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熟悉规则</a:t>
            </a:r>
          </a:p>
        </p:txBody>
      </p:sp>
      <p:sp>
        <p:nvSpPr>
          <p:cNvPr id="13" name="MH_Other_6">
            <a:extLst>
              <a:ext uri="{FF2B5EF4-FFF2-40B4-BE49-F238E27FC236}">
                <a16:creationId xmlns:a16="http://schemas.microsoft.com/office/drawing/2014/main" xmlns="" id="{47E99C75-06BC-4CB2-A903-A01CFBDC75C6}"/>
              </a:ext>
            </a:extLst>
          </p:cNvPr>
          <p:cNvSpPr txBox="1">
            <a:spLocks noChangeArrowheads="1"/>
          </p:cNvSpPr>
          <p:nvPr>
            <p:custDataLst>
              <p:tags r:id="rId10"/>
            </p:custDataLst>
          </p:nvPr>
        </p:nvSpPr>
        <p:spPr bwMode="auto">
          <a:xfrm>
            <a:off x="1954213" y="4062413"/>
            <a:ext cx="8794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b="1">
                <a:latin typeface="Agency FB" panose="020B0604020202020204" pitchFamily="34" charset="0"/>
                <a:ea typeface="微软雅黑" panose="020B0503020204020204" pitchFamily="34" charset="-122"/>
              </a:rPr>
              <a:t>B</a:t>
            </a:r>
            <a:endParaRPr lang="zh-CN" altLang="en-US" sz="3600" b="1">
              <a:latin typeface="Agency FB"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997799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内容占位符 2"/>
          <p:cNvSpPr txBox="1">
            <a:spLocks/>
          </p:cNvSpPr>
          <p:nvPr/>
        </p:nvSpPr>
        <p:spPr>
          <a:xfrm>
            <a:off x="2555776" y="836712"/>
            <a:ext cx="3813476" cy="648072"/>
          </a:xfrm>
          <a:prstGeom prst="rect">
            <a:avLst/>
          </a:prstGeom>
          <a:ln>
            <a:noFill/>
          </a:ln>
        </p:spPr>
        <p:style>
          <a:lnRef idx="2">
            <a:schemeClr val="dk1"/>
          </a:lnRef>
          <a:fillRef idx="1">
            <a:schemeClr val="lt1"/>
          </a:fillRef>
          <a:effectRef idx="0">
            <a:schemeClr val="dk1"/>
          </a:effectRef>
          <a:fontRef idx="minor">
            <a:schemeClr val="dk1"/>
          </a:fontRef>
        </p:style>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dk1"/>
                </a:solidFill>
                <a:latin typeface="+mn-lt"/>
                <a:ea typeface="+mn-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dk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dk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dk1"/>
                </a:solidFill>
                <a:latin typeface="+mn-lt"/>
                <a:ea typeface="+mn-ea"/>
                <a:cs typeface="+mn-cs"/>
              </a:defRPr>
            </a:lvl9pPr>
          </a:lstStyle>
          <a:p>
            <a:pPr marL="0" indent="0" algn="ctr">
              <a:buNone/>
            </a:pPr>
            <a:r>
              <a:rPr lang="zh-CN" altLang="en-US" sz="3200" b="1" dirty="0">
                <a:latin typeface="黑体" pitchFamily="49" charset="-122"/>
                <a:ea typeface="黑体" pitchFamily="49" charset="-122"/>
              </a:rPr>
              <a:t>准备道具</a:t>
            </a:r>
          </a:p>
        </p:txBody>
      </p:sp>
      <p:graphicFrame>
        <p:nvGraphicFramePr>
          <p:cNvPr id="2" name="表格 1"/>
          <p:cNvGraphicFramePr>
            <a:graphicFrameLocks noGrp="1"/>
          </p:cNvGraphicFramePr>
          <p:nvPr>
            <p:extLst>
              <p:ext uri="{D42A27DB-BD31-4B8C-83A1-F6EECF244321}">
                <p14:modId xmlns:p14="http://schemas.microsoft.com/office/powerpoint/2010/main" val="3337760336"/>
              </p:ext>
            </p:extLst>
          </p:nvPr>
        </p:nvGraphicFramePr>
        <p:xfrm>
          <a:off x="755576" y="1844824"/>
          <a:ext cx="7920880" cy="3350768"/>
        </p:xfrm>
        <a:graphic>
          <a:graphicData uri="http://schemas.openxmlformats.org/drawingml/2006/table">
            <a:tbl>
              <a:tblPr firstRow="1" bandRow="1">
                <a:tableStyleId>{616DA210-FB5B-4158-B5E0-FEB733F419BA}</a:tableStyleId>
              </a:tblPr>
              <a:tblGrid>
                <a:gridCol w="966389">
                  <a:extLst>
                    <a:ext uri="{9D8B030D-6E8A-4147-A177-3AD203B41FA5}">
                      <a16:colId xmlns:a16="http://schemas.microsoft.com/office/drawing/2014/main" xmlns="" val="20000"/>
                    </a:ext>
                  </a:extLst>
                </a:gridCol>
                <a:gridCol w="6954491">
                  <a:extLst>
                    <a:ext uri="{9D8B030D-6E8A-4147-A177-3AD203B41FA5}">
                      <a16:colId xmlns:a16="http://schemas.microsoft.com/office/drawing/2014/main" xmlns="" val="20001"/>
                    </a:ext>
                  </a:extLst>
                </a:gridCol>
              </a:tblGrid>
              <a:tr h="370840">
                <a:tc>
                  <a:txBody>
                    <a:bodyPr/>
                    <a:lstStyle/>
                    <a:p>
                      <a:pPr>
                        <a:lnSpc>
                          <a:spcPct val="150000"/>
                        </a:lnSpc>
                      </a:pPr>
                      <a:r>
                        <a:rPr lang="zh-CN" altLang="en-US" sz="2000" b="0" dirty="0">
                          <a:solidFill>
                            <a:schemeClr val="tx1">
                              <a:lumMod val="50000"/>
                            </a:schemeClr>
                          </a:solidFill>
                          <a:latin typeface="+mj-ea"/>
                          <a:ea typeface="+mj-ea"/>
                        </a:rPr>
                        <a:t>消费者</a:t>
                      </a:r>
                    </a:p>
                  </a:txBody>
                  <a:tcPr/>
                </a:tc>
                <a:tc>
                  <a:txBody>
                    <a:bodyPr/>
                    <a:lstStyle/>
                    <a:p>
                      <a:pPr>
                        <a:lnSpc>
                          <a:spcPct val="150000"/>
                        </a:lnSpc>
                      </a:pPr>
                      <a:r>
                        <a:rPr lang="zh-CN" altLang="en-US" sz="2000" b="0" dirty="0">
                          <a:solidFill>
                            <a:schemeClr val="tx1">
                              <a:lumMod val="50000"/>
                            </a:schemeClr>
                          </a:solidFill>
                          <a:latin typeface="+mj-ea"/>
                          <a:ea typeface="+mj-ea"/>
                        </a:rPr>
                        <a:t>角色资料卡</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张，订货单</a:t>
                      </a:r>
                      <a:r>
                        <a:rPr lang="en-US" altLang="zh-CN" sz="2000" b="0" dirty="0">
                          <a:solidFill>
                            <a:schemeClr val="tx1">
                              <a:lumMod val="50000"/>
                            </a:schemeClr>
                          </a:solidFill>
                          <a:latin typeface="+mj-ea"/>
                          <a:ea typeface="+mj-ea"/>
                        </a:rPr>
                        <a:t>30</a:t>
                      </a:r>
                      <a:r>
                        <a:rPr lang="zh-CN" altLang="en-US" sz="2000" b="0" dirty="0">
                          <a:solidFill>
                            <a:schemeClr val="tx1">
                              <a:lumMod val="50000"/>
                            </a:schemeClr>
                          </a:solidFill>
                          <a:latin typeface="+mj-ea"/>
                          <a:ea typeface="+mj-ea"/>
                        </a:rPr>
                        <a:t>张，扑克牌</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副</a:t>
                      </a:r>
                    </a:p>
                  </a:txBody>
                  <a:tcPr/>
                </a:tc>
                <a:extLst>
                  <a:ext uri="{0D108BD9-81ED-4DB2-BD59-A6C34878D82A}">
                    <a16:rowId xmlns:a16="http://schemas.microsoft.com/office/drawing/2014/main" xmlns="" val="10000"/>
                  </a:ext>
                </a:extLst>
              </a:tr>
              <a:tr h="370840">
                <a:tc>
                  <a:txBody>
                    <a:bodyPr/>
                    <a:lstStyle/>
                    <a:p>
                      <a:pPr>
                        <a:lnSpc>
                          <a:spcPct val="150000"/>
                        </a:lnSpc>
                      </a:pPr>
                      <a:r>
                        <a:rPr lang="zh-CN" altLang="en-US" sz="2000" b="0" dirty="0">
                          <a:solidFill>
                            <a:schemeClr val="tx1">
                              <a:lumMod val="50000"/>
                            </a:schemeClr>
                          </a:solidFill>
                          <a:latin typeface="+mj-ea"/>
                          <a:ea typeface="+mj-ea"/>
                        </a:rPr>
                        <a:t>零售商</a:t>
                      </a:r>
                    </a:p>
                  </a:txBody>
                  <a:tcPr/>
                </a:tc>
                <a:tc>
                  <a:txBody>
                    <a:bodyPr/>
                    <a:lstStyle/>
                    <a:p>
                      <a:pPr>
                        <a:lnSpc>
                          <a:spcPct val="150000"/>
                        </a:lnSpc>
                      </a:pPr>
                      <a:r>
                        <a:rPr lang="zh-CN" altLang="en-US" sz="2000" b="0" dirty="0">
                          <a:solidFill>
                            <a:schemeClr val="tx1">
                              <a:lumMod val="50000"/>
                            </a:schemeClr>
                          </a:solidFill>
                          <a:latin typeface="+mj-ea"/>
                          <a:ea typeface="+mj-ea"/>
                        </a:rPr>
                        <a:t>角色资料卡</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发货单</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订货单</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各</a:t>
                      </a:r>
                      <a:r>
                        <a:rPr lang="en-US" altLang="zh-CN" sz="2000" b="0" dirty="0">
                          <a:solidFill>
                            <a:schemeClr val="tx1">
                              <a:lumMod val="50000"/>
                            </a:schemeClr>
                          </a:solidFill>
                          <a:latin typeface="+mj-ea"/>
                          <a:ea typeface="+mj-ea"/>
                        </a:rPr>
                        <a:t>30</a:t>
                      </a:r>
                      <a:r>
                        <a:rPr lang="zh-CN" altLang="en-US" sz="2000" b="0" dirty="0">
                          <a:solidFill>
                            <a:schemeClr val="tx1">
                              <a:lumMod val="50000"/>
                            </a:schemeClr>
                          </a:solidFill>
                          <a:latin typeface="+mj-ea"/>
                          <a:ea typeface="+mj-ea"/>
                        </a:rPr>
                        <a:t>张，</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客户订发货情况统计表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情况总表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各</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p>
                  </a:txBody>
                  <a:tcPr/>
                </a:tc>
                <a:extLst>
                  <a:ext uri="{0D108BD9-81ED-4DB2-BD59-A6C34878D82A}">
                    <a16:rowId xmlns:a16="http://schemas.microsoft.com/office/drawing/2014/main" xmlns="" val="10001"/>
                  </a:ext>
                </a:extLst>
              </a:tr>
              <a:tr h="370840">
                <a:tc>
                  <a:txBody>
                    <a:bodyPr/>
                    <a:lstStyle/>
                    <a:p>
                      <a:pPr>
                        <a:lnSpc>
                          <a:spcPct val="150000"/>
                        </a:lnSpc>
                      </a:pPr>
                      <a:r>
                        <a:rPr lang="zh-CN" altLang="en-US" sz="2000" b="0" dirty="0">
                          <a:solidFill>
                            <a:schemeClr val="tx1">
                              <a:lumMod val="50000"/>
                            </a:schemeClr>
                          </a:solidFill>
                          <a:latin typeface="+mj-ea"/>
                          <a:ea typeface="+mj-ea"/>
                        </a:rPr>
                        <a:t>批发商</a:t>
                      </a:r>
                    </a:p>
                  </a:txBody>
                  <a:tcPr/>
                </a:tc>
                <a:tc>
                  <a:txBody>
                    <a:bodyPr/>
                    <a:lstStyle/>
                    <a:p>
                      <a:pPr>
                        <a:lnSpc>
                          <a:spcPct val="150000"/>
                        </a:lnSpc>
                      </a:pPr>
                      <a:r>
                        <a:rPr lang="zh-CN" altLang="en-US" sz="2000" b="0" dirty="0">
                          <a:solidFill>
                            <a:schemeClr val="tx1">
                              <a:lumMod val="50000"/>
                            </a:schemeClr>
                          </a:solidFill>
                          <a:latin typeface="+mj-ea"/>
                          <a:ea typeface="+mj-ea"/>
                        </a:rPr>
                        <a:t>角色资料卡</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发货单</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30*</a:t>
                      </a:r>
                      <a:r>
                        <a:rPr lang="zh-CN" altLang="en-US" sz="2000" b="0" dirty="0">
                          <a:solidFill>
                            <a:schemeClr val="tx1">
                              <a:lumMod val="50000"/>
                            </a:schemeClr>
                          </a:solidFill>
                          <a:latin typeface="+mj-ea"/>
                          <a:ea typeface="+mj-ea"/>
                        </a:rPr>
                        <a:t>零售商数量），</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订货单</a:t>
                      </a:r>
                      <a:r>
                        <a:rPr lang="en-US" altLang="zh-CN" sz="2000" b="0" dirty="0">
                          <a:solidFill>
                            <a:schemeClr val="tx1">
                              <a:lumMod val="50000"/>
                            </a:schemeClr>
                          </a:solidFill>
                          <a:latin typeface="+mj-ea"/>
                          <a:ea typeface="+mj-ea"/>
                        </a:rPr>
                        <a:t>》30</a:t>
                      </a:r>
                      <a:r>
                        <a:rPr lang="zh-CN" altLang="en-US" sz="2000" b="0" dirty="0">
                          <a:solidFill>
                            <a:schemeClr val="tx1">
                              <a:lumMod val="50000"/>
                            </a:schemeClr>
                          </a:solidFill>
                          <a:latin typeface="+mj-ea"/>
                          <a:ea typeface="+mj-ea"/>
                        </a:rPr>
                        <a:t>张，</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客户订发货情况统计表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情况总表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各</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p>
                  </a:txBody>
                  <a:tcPr/>
                </a:tc>
                <a:extLst>
                  <a:ext uri="{0D108BD9-81ED-4DB2-BD59-A6C34878D82A}">
                    <a16:rowId xmlns:a16="http://schemas.microsoft.com/office/drawing/2014/main" xmlns="" val="10002"/>
                  </a:ext>
                </a:extLst>
              </a:tr>
              <a:tr h="370840">
                <a:tc>
                  <a:txBody>
                    <a:bodyPr/>
                    <a:lstStyle/>
                    <a:p>
                      <a:pPr>
                        <a:lnSpc>
                          <a:spcPct val="150000"/>
                        </a:lnSpc>
                      </a:pPr>
                      <a:r>
                        <a:rPr lang="zh-CN" altLang="en-US" sz="2000" b="0" dirty="0">
                          <a:solidFill>
                            <a:schemeClr val="tx1">
                              <a:lumMod val="50000"/>
                            </a:schemeClr>
                          </a:solidFill>
                          <a:latin typeface="+mj-ea"/>
                          <a:ea typeface="+mj-ea"/>
                        </a:rPr>
                        <a:t>制造商</a:t>
                      </a:r>
                    </a:p>
                  </a:txBody>
                  <a:tcPr/>
                </a:tc>
                <a:tc>
                  <a:txBody>
                    <a:bodyPr/>
                    <a:lstStyle/>
                    <a:p>
                      <a:pPr>
                        <a:lnSpc>
                          <a:spcPct val="150000"/>
                        </a:lnSpc>
                      </a:pPr>
                      <a:r>
                        <a:rPr lang="zh-CN" altLang="en-US" sz="2000" b="0" dirty="0">
                          <a:solidFill>
                            <a:schemeClr val="tx1">
                              <a:lumMod val="50000"/>
                            </a:schemeClr>
                          </a:solidFill>
                          <a:latin typeface="+mj-ea"/>
                          <a:ea typeface="+mj-ea"/>
                        </a:rPr>
                        <a:t>角色资料卡</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发货单</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30*</a:t>
                      </a:r>
                      <a:r>
                        <a:rPr lang="zh-CN" altLang="en-US" sz="2000" b="0" dirty="0">
                          <a:solidFill>
                            <a:schemeClr val="tx1">
                              <a:lumMod val="50000"/>
                            </a:schemeClr>
                          </a:solidFill>
                          <a:latin typeface="+mj-ea"/>
                          <a:ea typeface="+mj-ea"/>
                        </a:rPr>
                        <a:t>批发商数量），</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客户订发货情况统计表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情况总表</a:t>
                      </a:r>
                      <a:r>
                        <a:rPr lang="en-US" altLang="zh-CN" sz="2000" b="0" dirty="0">
                          <a:solidFill>
                            <a:schemeClr val="tx1">
                              <a:lumMod val="50000"/>
                            </a:schemeClr>
                          </a:solidFill>
                          <a:latin typeface="+mj-ea"/>
                          <a:ea typeface="+mj-ea"/>
                        </a:rPr>
                        <a:t>》</a:t>
                      </a:r>
                      <a:r>
                        <a:rPr lang="zh-CN" altLang="en-US" sz="2000" b="0" dirty="0">
                          <a:solidFill>
                            <a:schemeClr val="tx1">
                              <a:lumMod val="50000"/>
                            </a:schemeClr>
                          </a:solidFill>
                          <a:latin typeface="+mj-ea"/>
                          <a:ea typeface="+mj-ea"/>
                        </a:rPr>
                        <a:t>各</a:t>
                      </a:r>
                      <a:r>
                        <a:rPr lang="en-US" altLang="zh-CN" sz="2000" b="0" dirty="0">
                          <a:solidFill>
                            <a:schemeClr val="tx1">
                              <a:lumMod val="50000"/>
                            </a:schemeClr>
                          </a:solidFill>
                          <a:latin typeface="+mj-ea"/>
                          <a:ea typeface="+mj-ea"/>
                        </a:rPr>
                        <a:t>1</a:t>
                      </a:r>
                      <a:r>
                        <a:rPr lang="zh-CN" altLang="en-US" sz="2000" b="0" dirty="0">
                          <a:solidFill>
                            <a:schemeClr val="tx1">
                              <a:lumMod val="50000"/>
                            </a:schemeClr>
                          </a:solidFill>
                          <a:latin typeface="+mj-ea"/>
                          <a:ea typeface="+mj-ea"/>
                        </a:rPr>
                        <a:t>张</a:t>
                      </a:r>
                    </a:p>
                  </a:txBody>
                  <a:tcPr/>
                </a:tc>
                <a:extLst>
                  <a:ext uri="{0D108BD9-81ED-4DB2-BD59-A6C34878D82A}">
                    <a16:rowId xmlns:a16="http://schemas.microsoft.com/office/drawing/2014/main" xmlns="" val="10003"/>
                  </a:ext>
                </a:extLst>
              </a:tr>
            </a:tbl>
          </a:graphicData>
        </a:graphic>
      </p:graphicFrame>
    </p:spTree>
    <p:custDataLst>
      <p:tags r:id="rId1"/>
    </p:custDataLst>
    <p:extLst>
      <p:ext uri="{BB962C8B-B14F-4D97-AF65-F5344CB8AC3E}">
        <p14:creationId xmlns:p14="http://schemas.microsoft.com/office/powerpoint/2010/main" val="507900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SECTIONID" val="258,259,260,"/>
  <p:tag name="MH_CONTENTSID" val="257"/>
</p:tagLst>
</file>

<file path=ppt/tags/tag10.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NUMBER"/>
  <p:tag name="ID" val="553529"/>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
</p:tagLst>
</file>

<file path=ppt/tags/tag101.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SubTitle"/>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SubTitle"/>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SubTitle"/>
  <p:tag name="MH_ORDER" val="1"/>
</p:tagLst>
</file>

<file path=ppt/tags/tag105.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28"/>
</p:tagLst>
</file>

<file path=ppt/tags/tag106.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29"/>
</p:tagLst>
</file>

<file path=ppt/tags/tag107.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0"/>
</p:tagLst>
</file>

<file path=ppt/tags/tag108.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1"/>
</p:tagLst>
</file>

<file path=ppt/tags/tag109.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2"/>
</p:tagLst>
</file>

<file path=ppt/tags/tag11.xml><?xml version="1.0" encoding="utf-8"?>
<p:tagLst xmlns:a="http://schemas.openxmlformats.org/drawingml/2006/main" xmlns:r="http://schemas.openxmlformats.org/officeDocument/2006/relationships" xmlns:p="http://schemas.openxmlformats.org/presentationml/2006/main">
  <p:tag name="MH" val="20180531143915"/>
  <p:tag name="MH_LIBRARY" val="GRAPHIC"/>
</p:tagLst>
</file>

<file path=ppt/tags/tag110.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3"/>
</p:tagLst>
</file>

<file path=ppt/tags/tag111.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34"/>
</p:tagLst>
</file>

<file path=ppt/tags/tag11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80531202401"/>
  <p:tag name="MH_LIBRARY" val="GRAPHIC"/>
</p:tagLst>
</file>

<file path=ppt/tags/tag113.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4"/>
</p:tagLst>
</file>

<file path=ppt/tags/tag118.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5"/>
</p:tagLst>
</file>

<file path=ppt/tags/tag119.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SubTitle"/>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Right Triangle 4"/>
</p:tagLst>
</file>

<file path=ppt/tags/tag120.xml><?xml version="1.0" encoding="utf-8"?>
<p:tagLst xmlns:a="http://schemas.openxmlformats.org/drawingml/2006/main" xmlns:r="http://schemas.openxmlformats.org/officeDocument/2006/relationships" xmlns:p="http://schemas.openxmlformats.org/presentationml/2006/main">
  <p:tag name="MH" val="20180531202401"/>
  <p:tag name="MH_LIBRARY" val="GRAPHIC"/>
  <p:tag name="MH_TYPE" val="PageTitle"/>
  <p:tag name="MH_ORDER" val="PageTitle"/>
</p:tagLst>
</file>

<file path=ppt/tags/tag12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80531203019"/>
  <p:tag name="MH_LIBRARY" val="GRAPHIC"/>
</p:tagLst>
</file>

<file path=ppt/tags/tag122.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1"/>
</p:tagLst>
</file>

<file path=ppt/tags/tag123.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3"/>
</p:tagLst>
</file>

<file path=ppt/tags/tag127.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3"/>
</p:tagLst>
</file>

<file path=ppt/tags/tag128.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4"/>
</p:tagLst>
</file>

<file path=ppt/tags/tag129.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Right Triangle 13"/>
</p:tagLst>
</file>

<file path=ppt/tags/tag130.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5"/>
</p:tagLst>
</file>

<file path=ppt/tags/tag131.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5"/>
</p:tagLst>
</file>

<file path=ppt/tags/tag132.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SubTitle"/>
  <p:tag name="MH_ORDER" val="6"/>
</p:tagLst>
</file>

<file path=ppt/tags/tag133.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Other"/>
  <p:tag name="MH_ORDER" val="6"/>
</p:tagLst>
</file>

<file path=ppt/tags/tag134.xml><?xml version="1.0" encoding="utf-8"?>
<p:tagLst xmlns:a="http://schemas.openxmlformats.org/drawingml/2006/main" xmlns:r="http://schemas.openxmlformats.org/officeDocument/2006/relationships" xmlns:p="http://schemas.openxmlformats.org/presentationml/2006/main">
  <p:tag name="MH" val="20180531203019"/>
  <p:tag name="MH_LIBRARY" val="GRAPHIC"/>
  <p:tag name="MH_TYPE" val="PageTitle"/>
  <p:tag name="MH_ORDER" val="PageTitle"/>
</p:tagLst>
</file>

<file path=ppt/tags/tag135.xml><?xml version="1.0" encoding="utf-8"?>
<p:tagLst xmlns:a="http://schemas.openxmlformats.org/drawingml/2006/main" xmlns:r="http://schemas.openxmlformats.org/officeDocument/2006/relationships" xmlns:p="http://schemas.openxmlformats.org/presentationml/2006/main">
  <p:tag name="MH" val="20180531203352"/>
  <p:tag name="MH_LIBRARY" val="GRAPHIC"/>
</p:tagLst>
</file>

<file path=ppt/tags/tag136.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Rectangle 6"/>
</p:tagLst>
</file>

<file path=ppt/tags/tag137.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任意多边形 4"/>
</p:tagLst>
</file>

<file path=ppt/tags/tag138.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任意多边形 5"/>
</p:tagLst>
</file>

<file path=ppt/tags/tag139.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Freeform 11"/>
</p:tagLst>
</file>

<file path=ppt/tags/tag14.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Right Triangle 22"/>
</p:tagLst>
</file>

<file path=ppt/tags/tag140.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Rectangle 12"/>
</p:tagLst>
</file>

<file path=ppt/tags/tag141.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任意多边形 16"/>
</p:tagLst>
</file>

<file path=ppt/tags/tag142.xml><?xml version="1.0" encoding="utf-8"?>
<p:tagLst xmlns:a="http://schemas.openxmlformats.org/drawingml/2006/main" xmlns:r="http://schemas.openxmlformats.org/officeDocument/2006/relationships" xmlns:p="http://schemas.openxmlformats.org/presentationml/2006/main">
  <p:tag name="MH" val="20180531203352"/>
  <p:tag name="MH_LIBRARY" val="GRAPHIC"/>
  <p:tag name="MH_ORDER" val="Freeform 6"/>
</p:tagLst>
</file>

<file path=ppt/tags/tag1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80531203938"/>
  <p:tag name="MH_LIBRARY" val="GRAPHIC"/>
</p:tagLst>
</file>

<file path=ppt/tags/tag144.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PageTitle"/>
  <p:tag name="MH_ORDER" val="PageTitle"/>
</p:tagLst>
</file>

<file path=ppt/tags/tag145.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2"/>
</p:tagLst>
</file>

<file path=ppt/tags/tag147.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3"/>
</p:tagLst>
</file>

<file path=ppt/tags/tag148.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直角三角形 31"/>
</p:tagLst>
</file>

<file path=ppt/tags/tag150.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SubTitle"/>
  <p:tag name="MH_ORDER" val="3"/>
</p:tagLst>
</file>

<file path=ppt/tags/tag151.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6"/>
</p:tagLst>
</file>

<file path=ppt/tags/tag152.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7"/>
</p:tagLst>
</file>

<file path=ppt/tags/tag153.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8"/>
</p:tagLst>
</file>

<file path=ppt/tags/tag154.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9"/>
</p:tagLst>
</file>

<file path=ppt/tags/tag155.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0"/>
</p:tagLst>
</file>

<file path=ppt/tags/tag156.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SubTitle"/>
  <p:tag name="MH_ORDER" val="4"/>
</p:tagLst>
</file>

<file path=ppt/tags/tag157.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1"/>
</p:tagLst>
</file>

<file path=ppt/tags/tag158.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2"/>
</p:tagLst>
</file>

<file path=ppt/tags/tag159.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3"/>
</p:tagLst>
</file>

<file path=ppt/tags/tag16.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TextBox 49"/>
</p:tagLst>
</file>

<file path=ppt/tags/tag160.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4"/>
</p:tagLst>
</file>

<file path=ppt/tags/tag161.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5"/>
</p:tagLst>
</file>

<file path=ppt/tags/tag162.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SubTitle"/>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6"/>
</p:tagLst>
</file>

<file path=ppt/tags/tag164.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7"/>
</p:tagLst>
</file>

<file path=ppt/tags/tag165.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8"/>
</p:tagLst>
</file>

<file path=ppt/tags/tag166.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19"/>
</p:tagLst>
</file>

<file path=ppt/tags/tag167.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Other"/>
  <p:tag name="MH_ORDER" val="20"/>
</p:tagLst>
</file>

<file path=ppt/tags/tag168.xml><?xml version="1.0" encoding="utf-8"?>
<p:tagLst xmlns:a="http://schemas.openxmlformats.org/drawingml/2006/main" xmlns:r="http://schemas.openxmlformats.org/officeDocument/2006/relationships" xmlns:p="http://schemas.openxmlformats.org/presentationml/2006/main">
  <p:tag name="MH" val="20180531203938"/>
  <p:tag name="MH_LIBRARY" val="GRAPHIC"/>
  <p:tag name="MH_TYPE" val="SubTitle"/>
  <p:tag name="MH_ORDER" val="2"/>
</p:tagLst>
</file>

<file path=ppt/tags/tag169.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BingLLB#"/>
  <p:tag name="MH_LAYOUT" val="SubTitle"/>
  <p:tag name="MH" val="20180531204614"/>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TextBox 1"/>
</p:tagLst>
</file>

<file path=ppt/tags/tag170.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PageTitle"/>
  <p:tag name="MH_ORDER" val="PageTitle"/>
</p:tagLst>
</file>

<file path=ppt/tags/tag171.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Other"/>
  <p:tag name="MH_ORDER" val="1"/>
</p:tagLst>
</file>

<file path=ppt/tags/tag172.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Other"/>
  <p:tag name="MH_ORDER" val="2"/>
</p:tagLst>
</file>

<file path=ppt/tags/tag173.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Other"/>
  <p:tag name="MH_ORDER" val="3"/>
</p:tagLst>
</file>

<file path=ppt/tags/tag174.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1"/>
</p:tagLst>
</file>

<file path=ppt/tags/tag175.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3"/>
</p:tagLst>
</file>

<file path=ppt/tags/tag176.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5"/>
</p:tagLst>
</file>

<file path=ppt/tags/tag177.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7"/>
</p:tagLst>
</file>

<file path=ppt/tags/tag178.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2"/>
</p:tagLst>
</file>

<file path=ppt/tags/tag179.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80531143915"/>
  <p:tag name="MH_LIBRARY" val="GRAPHIC"/>
  <p:tag name="MH_ORDER" val="TextBox 2"/>
</p:tagLst>
</file>

<file path=ppt/tags/tag180.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SubTitle"/>
  <p:tag name="MH_ORDER" val="6"/>
</p:tagLst>
</file>

<file path=ppt/tags/tag181.xml><?xml version="1.0" encoding="utf-8"?>
<p:tagLst xmlns:a="http://schemas.openxmlformats.org/drawingml/2006/main" xmlns:r="http://schemas.openxmlformats.org/officeDocument/2006/relationships" xmlns:p="http://schemas.openxmlformats.org/presentationml/2006/main">
  <p:tag name="MH" val="20180531204614"/>
  <p:tag name="MH_LIBRARY" val="GRAPHIC"/>
  <p:tag name="MH_TYPE" val="Other"/>
  <p:tag name="MH_ORDER" val="4"/>
</p:tagLst>
</file>

<file path=ppt/tags/tag18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80531210828"/>
  <p:tag name="MH_LIBRARY" val="GRAPHIC"/>
</p:tagLst>
</file>

<file path=ppt/tags/tag183.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PageTitle"/>
  <p:tag name="MH_ORDER" val="PageTitle"/>
</p:tagLst>
</file>

<file path=ppt/tags/tag184.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2"/>
</p:tagLst>
</file>

<file path=ppt/tags/tag186.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3"/>
</p:tagLst>
</file>

<file path=ppt/tags/tag187.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4"/>
</p:tagLst>
</file>

<file path=ppt/tags/tag188.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5"/>
</p:tagLst>
</file>

<file path=ppt/tags/tag189.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SubTitle"/>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
  <p:tag name="MH" val="20180531145526"/>
  <p:tag name="MH_LIBRARY" val="GRAPHIC"/>
</p:tagLst>
</file>

<file path=ppt/tags/tag190.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2"/>
</p:tagLst>
</file>

<file path=ppt/tags/tag192.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4"/>
</p:tagLst>
</file>

<file path=ppt/tags/tag194.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5"/>
</p:tagLst>
</file>

<file path=ppt/tags/tag195.xml><?xml version="1.0" encoding="utf-8"?>
<p:tagLst xmlns:a="http://schemas.openxmlformats.org/drawingml/2006/main" xmlns:r="http://schemas.openxmlformats.org/officeDocument/2006/relationships" xmlns:p="http://schemas.openxmlformats.org/presentationml/2006/main">
  <p:tag name="MH" val="20180531210828"/>
  <p:tag name="MH_LIBRARY" val="GRAPHIC"/>
  <p:tag name="MH_TYPE" val="Other"/>
  <p:tag name="MH_ORDER" val="6"/>
</p:tagLst>
</file>

<file path=ppt/tags/tag19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80531211239"/>
  <p:tag name="MH_LIBRARY" val="GRAPHIC"/>
</p:tagLst>
</file>

<file path=ppt/tags/tag197.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PageTitle"/>
  <p:tag name="MH_ORDER" val="PageTitle"/>
</p:tagLst>
</file>

<file path=ppt/tags/tag198.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1"/>
</p:tagLst>
</file>

<file path=ppt/tags/tag199.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AUTOCOLOR" val="TRUE"/>
  <p:tag name="MH_TYPE" val="CONTENTS"/>
  <p:tag name="ID" val="553529"/>
</p:tagLst>
</file>

<file path=ppt/tags/tag20.xml><?xml version="1.0" encoding="utf-8"?>
<p:tagLst xmlns:a="http://schemas.openxmlformats.org/drawingml/2006/main" xmlns:r="http://schemas.openxmlformats.org/officeDocument/2006/relationships" xmlns:p="http://schemas.openxmlformats.org/presentationml/2006/main">
  <p:tag name="MH" val="20180531145526"/>
  <p:tag name="MH_LIBRARY" val="GRAPHIC"/>
  <p:tag name="MH_TYPE" val="PageTitle"/>
  <p:tag name="MH_ORDER" val="PageTitle"/>
</p:tagLst>
</file>

<file path=ppt/tags/tag200.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2"/>
</p:tagLst>
</file>

<file path=ppt/tags/tag201.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2"/>
</p:tagLst>
</file>

<file path=ppt/tags/tag203.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4"/>
</p:tagLst>
</file>

<file path=ppt/tags/tag204.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5"/>
</p:tagLst>
</file>

<file path=ppt/tags/tag205.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3"/>
</p:tagLst>
</file>

<file path=ppt/tags/tag206.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6"/>
</p:tagLst>
</file>

<file path=ppt/tags/tag207.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7"/>
</p:tagLst>
</file>

<file path=ppt/tags/tag208.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4"/>
</p:tagLst>
</file>

<file path=ppt/tags/tag209.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9"/>
</p:tagLst>
</file>

<file path=ppt/tags/tag211.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5"/>
</p:tagLst>
</file>

<file path=ppt/tags/tag212.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10"/>
</p:tagLst>
</file>

<file path=ppt/tags/tag213.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11"/>
</p:tagLst>
</file>

<file path=ppt/tags/tag214.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SubTitle"/>
  <p:tag name="MH_ORDER" val="6"/>
</p:tagLst>
</file>

<file path=ppt/tags/tag215.xml><?xml version="1.0" encoding="utf-8"?>
<p:tagLst xmlns:a="http://schemas.openxmlformats.org/drawingml/2006/main" xmlns:r="http://schemas.openxmlformats.org/officeDocument/2006/relationships" xmlns:p="http://schemas.openxmlformats.org/presentationml/2006/main">
  <p:tag name="MH" val="20180531211239"/>
  <p:tag name="MH_LIBRARY" val="GRAPHIC"/>
  <p:tag name="MH_TYPE" val="Other"/>
  <p:tag name="MH_ORDER" val="12"/>
</p:tagLst>
</file>

<file path=ppt/tags/tag216.xml><?xml version="1.0" encoding="utf-8"?>
<p:tagLst xmlns:a="http://schemas.openxmlformats.org/drawingml/2006/main" xmlns:r="http://schemas.openxmlformats.org/officeDocument/2006/relationships" xmlns:p="http://schemas.openxmlformats.org/presentationml/2006/main">
  <p:tag name="MH_TYPE" val="#NeiR#"/>
  <p:tag name="MH" val="20180531211757"/>
  <p:tag name="MH_LIBRARY" val="GRAPHIC"/>
</p:tagLst>
</file>

<file path=ppt/tags/tag217.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39"/>
</p:tagLst>
</file>

<file path=ppt/tags/tag218.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36"/>
</p:tagLst>
</file>

<file path=ppt/tags/tag219.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1"/>
</p:tagLst>
</file>

<file path=ppt/tags/tag22.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3"/>
</p:tagLst>
</file>

<file path=ppt/tags/tag221.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4"/>
</p:tagLst>
</file>

<file path=ppt/tags/tag222.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5"/>
</p:tagLst>
</file>

<file path=ppt/tags/tag223.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6"/>
</p:tagLst>
</file>

<file path=ppt/tags/tag224.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7"/>
</p:tagLst>
</file>

<file path=ppt/tags/tag225.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8"/>
</p:tagLst>
</file>

<file path=ppt/tags/tag226.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49"/>
</p:tagLst>
</file>

<file path=ppt/tags/tag227.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50"/>
</p:tagLst>
</file>

<file path=ppt/tags/tag228.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任意多边形 51"/>
</p:tagLst>
</file>

<file path=ppt/tags/tag229.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15"/>
</p:tagLst>
</file>

<file path=ppt/tags/tag23.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2"/>
</p:tagLst>
</file>

<file path=ppt/tags/tag230.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54"/>
</p:tagLst>
</file>

<file path=ppt/tags/tag231.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55"/>
</p:tagLst>
</file>

<file path=ppt/tags/tag232.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56"/>
</p:tagLst>
</file>

<file path=ppt/tags/tag233.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57"/>
</p:tagLst>
</file>

<file path=ppt/tags/tag234.xml><?xml version="1.0" encoding="utf-8"?>
<p:tagLst xmlns:a="http://schemas.openxmlformats.org/drawingml/2006/main" xmlns:r="http://schemas.openxmlformats.org/officeDocument/2006/relationships" xmlns:p="http://schemas.openxmlformats.org/presentationml/2006/main">
  <p:tag name="MH" val="20180531211757"/>
  <p:tag name="MH_LIBRARY" val="GRAPHIC"/>
  <p:tag name="MH_ORDER" val="文本框 58"/>
</p:tagLst>
</file>

<file path=ppt/tags/tag24.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OTHERS"/>
  <p:tag name="ID" val="553529"/>
</p:tagLst>
</file>

<file path=ppt/tags/tag30.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7"/>
</p:tagLst>
</file>

<file path=ppt/tags/tag34.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8"/>
</p:tagLst>
</file>

<file path=ppt/tags/tag37.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ENTRY"/>
  <p:tag name="ID" val="626775"/>
  <p:tag name="MH_ORDER" val="9"/>
</p:tagLst>
</file>

<file path=ppt/tags/tag38.xml><?xml version="1.0" encoding="utf-8"?>
<p:tagLst xmlns:a="http://schemas.openxmlformats.org/drawingml/2006/main" xmlns:r="http://schemas.openxmlformats.org/officeDocument/2006/relationships" xmlns:p="http://schemas.openxmlformats.org/presentationml/2006/main">
  <p:tag name="MH" val="20180531185731"/>
  <p:tag name="MH_LIBRARY" val="CONTENTS"/>
  <p:tag name="MH_TYPE" val="NUMBER"/>
  <p:tag name="ID" val="626775"/>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ENTRY"/>
  <p:tag name="ID" val="626775"/>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OTHERS"/>
  <p:tag name="ID" val="553529"/>
</p:tagLst>
</file>

<file path=ppt/tags/tag40.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NUMBER"/>
  <p:tag name="ID" val="626775"/>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ENTRY"/>
  <p:tag name="ID" val="626775"/>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NUMBER"/>
  <p:tag name="ID" val="626775"/>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ENTRY"/>
  <p:tag name="ID" val="626775"/>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NUMBER"/>
  <p:tag name="ID" val="626775"/>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ENTRY"/>
  <p:tag name="ID" val="626775"/>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NUMBER"/>
  <p:tag name="ID" val="626775"/>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ENTRY"/>
  <p:tag name="ID" val="626775"/>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80531190613"/>
  <p:tag name="MH_LIBRARY" val="CONTENTS"/>
  <p:tag name="MH_TYPE" val="NUMBER"/>
  <p:tag name="ID" val="626775"/>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80531151838"/>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ENTRY"/>
  <p:tag name="ID" val="553529"/>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80531151838"/>
  <p:tag name="MH_LIBRARY" val="GRAPHIC"/>
  <p:tag name="MH_TYPE" val="PageTitle"/>
  <p:tag name="MH_ORDER" val="PageTitle"/>
</p:tagLst>
</file>

<file path=ppt/tags/tag51.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5"/>
</p:tagLst>
</file>

<file path=ppt/tags/tag57.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SubTitle"/>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80531191358"/>
  <p:tag name="MH_LIBRARY" val="GRAPHIC"/>
  <p:tag name="MH_TYPE" val="Other"/>
  <p:tag name="MH_ORDER" val="6"/>
</p:tagLst>
</file>

<file path=ppt/tags/tag5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80531151838"/>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NUMBER"/>
  <p:tag name="ID" val="553529"/>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BingLLB#"/>
  <p:tag name="MH_LAYOUT" val="SubTitle"/>
  <p:tag name="MH" val="20180531192905"/>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6"/>
</p:tagLst>
</file>

<file path=ppt/tags/tag67.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ENTRY"/>
  <p:tag name="ID" val="553529"/>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7"/>
</p:tagLst>
</file>

<file path=ppt/tags/tag71.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5"/>
</p:tagLst>
</file>

<file path=ppt/tags/tag72.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6"/>
</p:tagLst>
</file>

<file path=ppt/tags/tag73.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SubTitle"/>
  <p:tag name="MH_ORDER" val="8"/>
</p:tagLst>
</file>

<file path=ppt/tags/tag75.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7"/>
</p:tagLst>
</file>

<file path=ppt/tags/tag76.xml><?xml version="1.0" encoding="utf-8"?>
<p:tagLst xmlns:a="http://schemas.openxmlformats.org/drawingml/2006/main" xmlns:r="http://schemas.openxmlformats.org/officeDocument/2006/relationships" xmlns:p="http://schemas.openxmlformats.org/presentationml/2006/main">
  <p:tag name="MH" val="20180531192905"/>
  <p:tag name="MH_LIBRARY" val="GRAPHIC"/>
  <p:tag name="MH_TYPE" val="Other"/>
  <p:tag name="MH_ORDER" val="8"/>
</p:tagLst>
</file>

<file path=ppt/tags/tag77.xml><?xml version="1.0" encoding="utf-8"?>
<p:tagLst xmlns:a="http://schemas.openxmlformats.org/drawingml/2006/main" xmlns:r="http://schemas.openxmlformats.org/officeDocument/2006/relationships" xmlns:p="http://schemas.openxmlformats.org/presentationml/2006/main">
  <p:tag name="MH" val="20180531145526"/>
  <p:tag name="MH_LIBRARY" val="GRAPHIC"/>
  <p:tag name="MH_TYPE" val="PageTitle"/>
  <p:tag name="MH_ORDER" val="PageTitle"/>
</p:tagLst>
</file>

<file path=ppt/tags/tag78.xml><?xml version="1.0" encoding="utf-8"?>
<p:tagLst xmlns:a="http://schemas.openxmlformats.org/drawingml/2006/main" xmlns:r="http://schemas.openxmlformats.org/officeDocument/2006/relationships" xmlns:p="http://schemas.openxmlformats.org/presentationml/2006/main">
  <p:tag name="MH" val="20180531193648"/>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Right Triangle 4"/>
</p:tagLst>
</file>

<file path=ppt/tags/tag8.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NUMBER"/>
  <p:tag name="ID" val="553529"/>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Right Triangle 13"/>
</p:tagLst>
</file>

<file path=ppt/tags/tag81.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Right Triangle 22"/>
</p:tagLst>
</file>

<file path=ppt/tags/tag82.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直角三角形 31"/>
</p:tagLst>
</file>

<file path=ppt/tags/tag83.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TextBox 49"/>
</p:tagLst>
</file>

<file path=ppt/tags/tag84.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TextBox 1"/>
</p:tagLst>
</file>

<file path=ppt/tags/tag85.xml><?xml version="1.0" encoding="utf-8"?>
<p:tagLst xmlns:a="http://schemas.openxmlformats.org/drawingml/2006/main" xmlns:r="http://schemas.openxmlformats.org/officeDocument/2006/relationships" xmlns:p="http://schemas.openxmlformats.org/presentationml/2006/main">
  <p:tag name="MH" val="20180531193648"/>
  <p:tag name="MH_LIBRARY" val="GRAPHIC"/>
  <p:tag name="MH_ORDER" val="TextBox 2"/>
</p:tagLst>
</file>

<file path=ppt/tags/tag8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80531201943"/>
  <p:tag name="MH_LIBRARY" val="GRAPHIC"/>
</p:tagLst>
</file>

<file path=ppt/tags/tag87.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PageTitle"/>
  <p:tag name="MH_ORDER" val="PageTitle"/>
</p:tagLst>
</file>

<file path=ppt/tags/tag88.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80531143413"/>
  <p:tag name="MH_LIBRARY" val="CONTENTS"/>
  <p:tag name="MH_TYPE" val="ENTRY"/>
  <p:tag name="ID" val="553529"/>
  <p:tag name="MH_ORDER" val="3"/>
</p:tagLst>
</file>

<file path=ppt/tags/tag90.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5"/>
</p:tagLst>
</file>

<file path=ppt/tags/tag93.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6"/>
</p:tagLst>
</file>

<file path=ppt/tags/tag94.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7"/>
</p:tagLst>
</file>

<file path=ppt/tags/tag95.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8"/>
</p:tagLst>
</file>

<file path=ppt/tags/tag96.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9"/>
</p:tagLst>
</file>

<file path=ppt/tags/tag97.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0"/>
</p:tagLst>
</file>

<file path=ppt/tags/tag98.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1"/>
</p:tagLst>
</file>

<file path=ppt/tags/tag99.xml><?xml version="1.0" encoding="utf-8"?>
<p:tagLst xmlns:a="http://schemas.openxmlformats.org/drawingml/2006/main" xmlns:r="http://schemas.openxmlformats.org/officeDocument/2006/relationships" xmlns:p="http://schemas.openxmlformats.org/presentationml/2006/main">
  <p:tag name="MH" val="20180531201943"/>
  <p:tag name="MH_LIBRARY" val="GRAPHIC"/>
  <p:tag name="MH_TYPE" val="Other"/>
  <p:tag name="MH_ORDER" val="12"/>
</p:tagLst>
</file>

<file path=ppt/theme/theme1.xml><?xml version="1.0" encoding="utf-8"?>
<a:theme xmlns:a="http://schemas.openxmlformats.org/drawingml/2006/main" name="A000120140530A99PPBG">
  <a:themeElements>
    <a:clrScheme name="自定义 769">
      <a:dk1>
        <a:srgbClr val="47494B"/>
      </a:dk1>
      <a:lt1>
        <a:srgbClr val="FFFFFF"/>
      </a:lt1>
      <a:dk2>
        <a:srgbClr val="454749"/>
      </a:dk2>
      <a:lt2>
        <a:srgbClr val="FFFFFF"/>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A000120151104A05PPBG</Template>
  <TotalTime>338</TotalTime>
  <Words>1325</Words>
  <Application>Microsoft Office PowerPoint</Application>
  <PresentationFormat>全屏显示(4:3)</PresentationFormat>
  <Paragraphs>261</Paragraphs>
  <Slides>27</Slides>
  <Notes>5</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A000120140530A99PPBG</vt:lpstr>
      <vt:lpstr> 模块4  牛鞭效应与供应链信息共享</vt:lpstr>
      <vt:lpstr>PowerPoint 演示文稿</vt:lpstr>
      <vt:lpstr>学习目标：</vt:lpstr>
      <vt:lpstr>核心能力：</vt:lpstr>
      <vt:lpstr>PowerPoint 演示文稿</vt:lpstr>
      <vt:lpstr>4.1.1啤酒游戏简介</vt:lpstr>
      <vt:lpstr>4.1.2啤酒游戏实施</vt:lpstr>
      <vt:lpstr>4.1.2啤酒游戏实施</vt:lpstr>
      <vt:lpstr>PowerPoint 演示文稿</vt:lpstr>
      <vt:lpstr>4.1.2啤酒游戏实施</vt:lpstr>
      <vt:lpstr>PowerPoint 演示文稿</vt:lpstr>
      <vt:lpstr>4.2.1牛鞭效应概念</vt:lpstr>
      <vt:lpstr>4.2.1牛鞭效应概念</vt:lpstr>
      <vt:lpstr>4.2.2牛鞭效应的危害</vt:lpstr>
      <vt:lpstr>4.2.3牛鞭效应的成因</vt:lpstr>
      <vt:lpstr>4.2.4减少牛鞭效应的对策</vt:lpstr>
      <vt:lpstr>PowerPoint 演示文稿</vt:lpstr>
      <vt:lpstr>4.3.1供应链信息共享的价值</vt:lpstr>
      <vt:lpstr>4.3.1供应链信息共享的价值</vt:lpstr>
      <vt:lpstr>4.3.2供应链信息共享的内容</vt:lpstr>
      <vt:lpstr>4.3.3供应链信息共享的模式</vt:lpstr>
      <vt:lpstr>4.3.3供应链信息共享的模式</vt:lpstr>
      <vt:lpstr>4.3.3供应链信息共享的模式</vt:lpstr>
      <vt:lpstr>三种信息共享模式的优缺点</vt:lpstr>
      <vt:lpstr>4.3.4供应链信息共享的制约因素</vt:lpstr>
      <vt:lpstr>4.3.5供应链信息共享的策略</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CET</dc:creator>
  <cp:lastModifiedBy>lenovo</cp:lastModifiedBy>
  <cp:revision>59</cp:revision>
  <dcterms:created xsi:type="dcterms:W3CDTF">2018-05-31T06:27:54Z</dcterms:created>
  <dcterms:modified xsi:type="dcterms:W3CDTF">2020-02-29T03:58:20Z</dcterms:modified>
</cp:coreProperties>
</file>