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 id="2147483792" r:id="rId2"/>
    <p:sldMasterId id="2147483828" r:id="rId3"/>
  </p:sldMasterIdLst>
  <p:sldIdLst>
    <p:sldId id="256" r:id="rId4"/>
    <p:sldId id="257" r:id="rId5"/>
    <p:sldId id="258" r:id="rId6"/>
    <p:sldId id="259" r:id="rId7"/>
    <p:sldId id="260" r:id="rId8"/>
    <p:sldId id="261" r:id="rId9"/>
    <p:sldId id="263" r:id="rId10"/>
    <p:sldId id="264" r:id="rId11"/>
    <p:sldId id="262"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7191321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37969962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18636705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414D6DB0-328A-4A30-ADDE-6FB8066F5C6F}"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B2EA648-47C4-42B3-8F79-98B7BA2EEE2D}" type="slidenum">
              <a:rPr lang="en-US"/>
              <a:pPr/>
              <a:t>‹#›</a:t>
            </a:fld>
            <a:endParaRPr lang="en-US"/>
          </a:p>
        </p:txBody>
      </p:sp>
    </p:spTree>
    <p:extLst>
      <p:ext uri="{BB962C8B-B14F-4D97-AF65-F5344CB8AC3E}">
        <p14:creationId xmlns:p14="http://schemas.microsoft.com/office/powerpoint/2010/main" val="398551862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D5D63D-4EF4-493C-851A-CB31B59F9C86}"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51170CB-D1E4-4D5C-90E7-AF8F42DFD761}" type="slidenum">
              <a:rPr lang="en-US"/>
              <a:pPr/>
              <a:t>‹#›</a:t>
            </a:fld>
            <a:endParaRPr lang="en-US"/>
          </a:p>
        </p:txBody>
      </p:sp>
    </p:spTree>
    <p:extLst>
      <p:ext uri="{BB962C8B-B14F-4D97-AF65-F5344CB8AC3E}">
        <p14:creationId xmlns:p14="http://schemas.microsoft.com/office/powerpoint/2010/main" val="240768346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1823EA8-D1CE-41D8-854A-8CC389980FAD}"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E918C56-BF83-4C6D-B947-D4D710C22BAE}" type="slidenum">
              <a:rPr lang="en-US"/>
              <a:pPr/>
              <a:t>‹#›</a:t>
            </a:fld>
            <a:endParaRPr lang="en-US"/>
          </a:p>
        </p:txBody>
      </p:sp>
    </p:spTree>
    <p:extLst>
      <p:ext uri="{BB962C8B-B14F-4D97-AF65-F5344CB8AC3E}">
        <p14:creationId xmlns:p14="http://schemas.microsoft.com/office/powerpoint/2010/main" val="3551856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2B4D700-D7B8-41D1-819F-3E89D3E2CBB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9E61EC39-F545-419B-8665-D03CFD441E49}" type="slidenum">
              <a:rPr lang="en-US"/>
              <a:pPr/>
              <a:t>‹#›</a:t>
            </a:fld>
            <a:endParaRPr lang="en-US"/>
          </a:p>
        </p:txBody>
      </p:sp>
    </p:spTree>
    <p:extLst>
      <p:ext uri="{BB962C8B-B14F-4D97-AF65-F5344CB8AC3E}">
        <p14:creationId xmlns:p14="http://schemas.microsoft.com/office/powerpoint/2010/main" val="12761382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794ED89-7B20-4304-97A0-33002BE49D7E}" type="datetimeFigureOut">
              <a:rPr lang="en-US"/>
              <a:pPr/>
              <a:t>2/29/2020</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48C87F95-FD80-48A1-8E75-216400550B2E}" type="slidenum">
              <a:rPr lang="en-US"/>
              <a:pPr/>
              <a:t>‹#›</a:t>
            </a:fld>
            <a:endParaRPr lang="en-US"/>
          </a:p>
        </p:txBody>
      </p:sp>
    </p:spTree>
    <p:extLst>
      <p:ext uri="{BB962C8B-B14F-4D97-AF65-F5344CB8AC3E}">
        <p14:creationId xmlns:p14="http://schemas.microsoft.com/office/powerpoint/2010/main" val="162958851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8FA5F5B-3298-4BAA-86E6-0C3C4ECEF887}" type="datetimeFigureOut">
              <a:rPr lang="en-US"/>
              <a:pPr/>
              <a:t>2/29/2020</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52120357-DEC1-4ED6-87A7-B8A2FDF1A2B3}" type="slidenum">
              <a:rPr lang="en-US"/>
              <a:pPr/>
              <a:t>‹#›</a:t>
            </a:fld>
            <a:endParaRPr lang="en-US"/>
          </a:p>
        </p:txBody>
      </p:sp>
    </p:spTree>
    <p:extLst>
      <p:ext uri="{BB962C8B-B14F-4D97-AF65-F5344CB8AC3E}">
        <p14:creationId xmlns:p14="http://schemas.microsoft.com/office/powerpoint/2010/main" val="346708458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FDD8844-EB09-4950-AA6E-5EA9EDE15A37}" type="datetimeFigureOut">
              <a:rPr lang="en-US"/>
              <a:pPr/>
              <a:t>2/29/2020</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547C8BBE-8D68-47C9-BC3A-15B6EBA23225}" type="slidenum">
              <a:rPr lang="en-US"/>
              <a:pPr/>
              <a:t>‹#›</a:t>
            </a:fld>
            <a:endParaRPr lang="en-US"/>
          </a:p>
        </p:txBody>
      </p:sp>
    </p:spTree>
    <p:extLst>
      <p:ext uri="{BB962C8B-B14F-4D97-AF65-F5344CB8AC3E}">
        <p14:creationId xmlns:p14="http://schemas.microsoft.com/office/powerpoint/2010/main" val="105109262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F147EAA-6236-4950-BC4D-74E2F27896C7}"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5879144F-44F2-4C8F-90BF-0E570652778B}" type="slidenum">
              <a:rPr lang="en-US"/>
              <a:pPr/>
              <a:t>‹#›</a:t>
            </a:fld>
            <a:endParaRPr lang="en-US"/>
          </a:p>
        </p:txBody>
      </p:sp>
    </p:spTree>
    <p:extLst>
      <p:ext uri="{BB962C8B-B14F-4D97-AF65-F5344CB8AC3E}">
        <p14:creationId xmlns:p14="http://schemas.microsoft.com/office/powerpoint/2010/main" val="272348479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89465945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906FD94-7EBF-4301-9713-AF379B7F528D}" type="datetimeFigureOut">
              <a:rPr lang="en-US"/>
              <a:pPr/>
              <a:t>2/29/2020</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68E8CA1-3A26-4D8F-A315-9C604DEBF422}" type="slidenum">
              <a:rPr lang="en-US"/>
              <a:pPr/>
              <a:t>‹#›</a:t>
            </a:fld>
            <a:endParaRPr lang="en-US"/>
          </a:p>
        </p:txBody>
      </p:sp>
    </p:spTree>
    <p:extLst>
      <p:ext uri="{BB962C8B-B14F-4D97-AF65-F5344CB8AC3E}">
        <p14:creationId xmlns:p14="http://schemas.microsoft.com/office/powerpoint/2010/main" val="273898439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E697A24-739F-44B4-A647-B606D3B2C784}"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8B7E4B8-F4F9-4FAD-B208-06204D120D18}" type="slidenum">
              <a:rPr lang="en-US"/>
              <a:pPr/>
              <a:t>‹#›</a:t>
            </a:fld>
            <a:endParaRPr lang="en-US"/>
          </a:p>
        </p:txBody>
      </p:sp>
    </p:spTree>
    <p:extLst>
      <p:ext uri="{BB962C8B-B14F-4D97-AF65-F5344CB8AC3E}">
        <p14:creationId xmlns:p14="http://schemas.microsoft.com/office/powerpoint/2010/main" val="357215242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12ABF3B-00A0-4347-9061-11B806B082F7}" type="datetimeFigureOut">
              <a:rPr lang="en-US"/>
              <a:pPr/>
              <a:t>2/29/2020</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BE38C3-BC4B-45A9-9186-A8DD6A35677C}" type="slidenum">
              <a:rPr lang="en-US"/>
              <a:pPr/>
              <a:t>‹#›</a:t>
            </a:fld>
            <a:endParaRPr lang="en-US"/>
          </a:p>
        </p:txBody>
      </p:sp>
    </p:spTree>
    <p:extLst>
      <p:ext uri="{BB962C8B-B14F-4D97-AF65-F5344CB8AC3E}">
        <p14:creationId xmlns:p14="http://schemas.microsoft.com/office/powerpoint/2010/main" val="337257867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414D6DB0-328A-4A30-ADDE-6FB8066F5C6F}" type="datetimeFigureOut">
              <a:rPr lang="en-US" smtClean="0"/>
              <a:pPr/>
              <a:t>2/29/2020</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9B2EA648-47C4-42B3-8F79-98B7BA2EEE2D}"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DCD5D63D-4EF4-493C-851A-CB31B59F9C86}"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51170CB-D1E4-4D5C-90E7-AF8F42DFD761}" type="slidenum">
              <a:rPr lang="en-US" smtClean="0"/>
              <a:pPr/>
              <a:t>‹#›</a:t>
            </a:fld>
            <a:endParaRPr 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A1823EA8-D1CE-41D8-854A-8CC389980FAD}"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E918C56-BF83-4C6D-B947-D4D710C22BAE}" type="slidenum">
              <a:rPr lang="en-US" smtClean="0"/>
              <a:pPr/>
              <a:t>‹#›</a:t>
            </a:fld>
            <a:endParaRPr 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2B4D700-D7B8-41D1-819F-3E89D3E2CBB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9E61EC39-F545-419B-8665-D03CFD441E49}" type="slidenum">
              <a:rPr lang="en-US" smtClean="0"/>
              <a:pPr/>
              <a:t>‹#›</a:t>
            </a:fld>
            <a:endParaRPr 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794ED89-7B20-4304-97A0-33002BE49D7E}" type="datetimeFigureOut">
              <a:rPr lang="en-US" smtClean="0"/>
              <a:pPr/>
              <a:t>2/29/2020</a:t>
            </a:fld>
            <a:endParaRPr lang="en-US"/>
          </a:p>
        </p:txBody>
      </p:sp>
      <p:sp>
        <p:nvSpPr>
          <p:cNvPr id="8" name="页脚占位符 7"/>
          <p:cNvSpPr>
            <a:spLocks noGrp="1"/>
          </p:cNvSpPr>
          <p:nvPr>
            <p:ph type="ftr" sz="quarter" idx="11"/>
          </p:nvPr>
        </p:nvSpPr>
        <p:spPr/>
        <p:txBody>
          <a:bodyPr/>
          <a:lstStyle>
            <a:extLst/>
          </a:lstStyle>
          <a:p>
            <a:endParaRPr lang="en-US"/>
          </a:p>
        </p:txBody>
      </p:sp>
      <p:sp>
        <p:nvSpPr>
          <p:cNvPr id="9" name="灯片编号占位符 8"/>
          <p:cNvSpPr>
            <a:spLocks noGrp="1"/>
          </p:cNvSpPr>
          <p:nvPr>
            <p:ph type="sldNum" sz="quarter" idx="12"/>
          </p:nvPr>
        </p:nvSpPr>
        <p:spPr/>
        <p:txBody>
          <a:bodyPr/>
          <a:lstStyle>
            <a:extLst/>
          </a:lstStyle>
          <a:p>
            <a:fld id="{48C87F95-FD80-48A1-8E75-216400550B2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F8FA5F5B-3298-4BAA-86E6-0C3C4ECEF887}" type="datetimeFigureOut">
              <a:rPr lang="en-US" smtClean="0"/>
              <a:pPr/>
              <a:t>2/29/2020</a:t>
            </a:fld>
            <a:endParaRPr lang="en-US"/>
          </a:p>
        </p:txBody>
      </p:sp>
      <p:sp>
        <p:nvSpPr>
          <p:cNvPr id="4" name="页脚占位符 3"/>
          <p:cNvSpPr>
            <a:spLocks noGrp="1"/>
          </p:cNvSpPr>
          <p:nvPr>
            <p:ph type="ftr" sz="quarter" idx="11"/>
          </p:nvPr>
        </p:nvSpPr>
        <p:spPr/>
        <p:txBody>
          <a:bodyPr/>
          <a:lstStyle>
            <a:extLst/>
          </a:lstStyle>
          <a:p>
            <a:endParaRPr lang="en-US"/>
          </a:p>
        </p:txBody>
      </p:sp>
      <p:sp>
        <p:nvSpPr>
          <p:cNvPr id="5" name="灯片编号占位符 4"/>
          <p:cNvSpPr>
            <a:spLocks noGrp="1"/>
          </p:cNvSpPr>
          <p:nvPr>
            <p:ph type="sldNum" sz="quarter" idx="12"/>
          </p:nvPr>
        </p:nvSpPr>
        <p:spPr/>
        <p:txBody>
          <a:bodyPr/>
          <a:lstStyle>
            <a:extLst/>
          </a:lstStyle>
          <a:p>
            <a:fld id="{52120357-DEC1-4ED6-87A7-B8A2FDF1A2B3}" type="slidenum">
              <a:rPr lang="en-US" smtClean="0"/>
              <a:pPr/>
              <a:t>‹#›</a:t>
            </a:fld>
            <a:endParaRPr 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CFDD8844-EB09-4950-AA6E-5EA9EDE15A37}" type="datetimeFigureOut">
              <a:rPr lang="en-US" smtClean="0"/>
              <a:pPr/>
              <a:t>2/29/2020</a:t>
            </a:fld>
            <a:endParaRPr lang="en-US"/>
          </a:p>
        </p:txBody>
      </p:sp>
      <p:sp>
        <p:nvSpPr>
          <p:cNvPr id="3" name="页脚占位符 2"/>
          <p:cNvSpPr>
            <a:spLocks noGrp="1"/>
          </p:cNvSpPr>
          <p:nvPr>
            <p:ph type="ftr" sz="quarter" idx="11"/>
          </p:nvPr>
        </p:nvSpPr>
        <p:spPr/>
        <p:txBody>
          <a:bodyPr/>
          <a:lstStyle>
            <a:extLst/>
          </a:lstStyle>
          <a:p>
            <a:endParaRPr lang="en-US"/>
          </a:p>
        </p:txBody>
      </p:sp>
      <p:sp>
        <p:nvSpPr>
          <p:cNvPr id="4" name="灯片编号占位符 3"/>
          <p:cNvSpPr>
            <a:spLocks noGrp="1"/>
          </p:cNvSpPr>
          <p:nvPr>
            <p:ph type="sldNum" sz="quarter" idx="12"/>
          </p:nvPr>
        </p:nvSpPr>
        <p:spPr/>
        <p:txBody>
          <a:bodyPr/>
          <a:lstStyle>
            <a:extLst/>
          </a:lstStyle>
          <a:p>
            <a:fld id="{547C8BBE-8D68-47C9-BC3A-15B6EBA23225}"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41763681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7F147EAA-6236-4950-BC4D-74E2F27896C7}" type="datetimeFigureOut">
              <a:rPr lang="en-US" smtClean="0"/>
              <a:pPr/>
              <a:t>2/29/2020</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879144F-44F2-4C8F-90BF-0E570652778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2906FD94-7EBF-4301-9713-AF379B7F528D}" type="datetimeFigureOut">
              <a:rPr lang="en-US" smtClean="0"/>
              <a:pPr/>
              <a:t>2/29/2020</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68E8CA1-3A26-4D8F-A315-9C604DEBF422}" type="slidenum">
              <a:rPr lang="en-US" smtClean="0"/>
              <a:pPr/>
              <a:t>‹#›</a:t>
            </a:fld>
            <a:endParaRPr 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E697A24-739F-44B4-A647-B606D3B2C784}"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D8B7E4B8-F4F9-4FAD-B208-06204D120D18}"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12ABF3B-00A0-4347-9061-11B806B082F7}" type="datetimeFigureOut">
              <a:rPr lang="en-US" smtClean="0"/>
              <a:pPr/>
              <a:t>2/29/2020</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66BE38C3-BC4B-45A9-9186-A8DD6A35677C}"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29999311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138000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71715868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94992326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168607821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D16D333-D126-4A53-B71C-C5F555B5F0F2}" type="datetimeFigureOut">
              <a:rPr lang="zh-CN" altLang="en-US" smtClean="0"/>
              <a:t>2020/2/29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0F57D0A-A040-46CB-B2E7-3DC0F7A5DDFE}" type="slidenum">
              <a:rPr lang="zh-CN" altLang="en-US" smtClean="0"/>
              <a:t>‹#›</a:t>
            </a:fld>
            <a:endParaRPr lang="zh-CN" altLang="en-US"/>
          </a:p>
        </p:txBody>
      </p:sp>
    </p:spTree>
    <p:extLst>
      <p:ext uri="{BB962C8B-B14F-4D97-AF65-F5344CB8AC3E}">
        <p14:creationId xmlns:p14="http://schemas.microsoft.com/office/powerpoint/2010/main" val="363202331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20638"/>
            <a:ext cx="9144000" cy="1438276"/>
          </a:xfrm>
          <a:prstGeom prst="rect">
            <a:avLst/>
          </a:prstGeom>
          <a:solidFill>
            <a:srgbClr val="243AA8"/>
          </a:solidFill>
          <a:ln w="9525" cmpd="sng">
            <a:solidFill>
              <a:schemeClr val="tx1"/>
            </a:solidFill>
            <a:miter lim="800000"/>
            <a:headEnd/>
            <a:tailEnd/>
          </a:ln>
        </p:spPr>
        <p:txBody>
          <a:bodyPr wrap="none" anchor="ctr"/>
          <a:lstStyle/>
          <a:p>
            <a:endParaRPr lang="zh-CN" altLang="en-US"/>
          </a:p>
        </p:txBody>
      </p:sp>
      <p:sp>
        <p:nvSpPr>
          <p:cNvPr id="1027" name="Text Box 3"/>
          <p:cNvSpPr txBox="1">
            <a:spLocks noChangeArrowheads="1"/>
          </p:cNvSpPr>
          <p:nvPr/>
        </p:nvSpPr>
        <p:spPr bwMode="auto">
          <a:xfrm>
            <a:off x="15875" y="6742113"/>
            <a:ext cx="9128125" cy="115887"/>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8" name="Text Box 4"/>
          <p:cNvSpPr txBox="1">
            <a:spLocks noChangeArrowheads="1"/>
          </p:cNvSpPr>
          <p:nvPr/>
        </p:nvSpPr>
        <p:spPr bwMode="auto">
          <a:xfrm>
            <a:off x="15875" y="-9525"/>
            <a:ext cx="9144000" cy="109538"/>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7200" rIns="36000" bIns="18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en-US" sz="100"/>
          </a:p>
        </p:txBody>
      </p:sp>
      <p:sp>
        <p:nvSpPr>
          <p:cNvPr id="1029"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BD16D333-D126-4A53-B71C-C5F555B5F0F2}" type="datetimeFigureOut">
              <a:rPr lang="zh-CN" altLang="en-US" smtClean="0"/>
              <a:t>2020/2/29</a:t>
            </a:fld>
            <a:endParaRPr lang="zh-CN" altLang="en-US"/>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zh-CN" altLang="en-US"/>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70F57D0A-A040-46CB-B2E7-3DC0F7A5DDF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3"/>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4"/>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3"/>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4"/>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3"/>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3"/>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111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1400"/>
            </a:lvl1pPr>
          </a:lstStyle>
          <a:p>
            <a:fld id="{41524323-78DB-44A3-8122-DE4690A12FC4}" type="datetimeFigureOut">
              <a:rPr lang="en-US"/>
              <a:pPr/>
              <a:t>2/29/2020</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688AC0C4-AAF1-4555-AF47-B442D1A2C18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49" charset="-122"/>
        </a:defRPr>
      </a:lvl2pPr>
      <a:lvl3pPr algn="ctr" rtl="0" eaLnBrk="1" fontAlgn="base" hangingPunct="1">
        <a:spcBef>
          <a:spcPct val="0"/>
        </a:spcBef>
        <a:spcAft>
          <a:spcPct val="0"/>
        </a:spcAft>
        <a:defRPr sz="4400" b="1">
          <a:solidFill>
            <a:schemeClr val="tx2"/>
          </a:solidFill>
          <a:latin typeface="Arial" pitchFamily="34" charset="0"/>
          <a:ea typeface="隶书" pitchFamily="49" charset="-122"/>
        </a:defRPr>
      </a:lvl3pPr>
      <a:lvl4pPr algn="ctr" rtl="0" eaLnBrk="1" fontAlgn="base" hangingPunct="1">
        <a:spcBef>
          <a:spcPct val="0"/>
        </a:spcBef>
        <a:spcAft>
          <a:spcPct val="0"/>
        </a:spcAft>
        <a:defRPr sz="4400" b="1">
          <a:solidFill>
            <a:schemeClr val="tx2"/>
          </a:solidFill>
          <a:latin typeface="Arial" pitchFamily="34" charset="0"/>
          <a:ea typeface="隶书" pitchFamily="49" charset="-122"/>
        </a:defRPr>
      </a:lvl4pPr>
      <a:lvl5pPr algn="ctr" rtl="0" eaLnBrk="1" fontAlgn="base" hangingPunct="1">
        <a:spcBef>
          <a:spcPct val="0"/>
        </a:spcBef>
        <a:spcAft>
          <a:spcPct val="0"/>
        </a:spcAft>
        <a:defRPr sz="4400" b="1">
          <a:solidFill>
            <a:schemeClr val="tx2"/>
          </a:solidFill>
          <a:latin typeface="Arial" pitchFamily="34" charset="0"/>
          <a:ea typeface="隶书" pitchFamily="49"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49"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49"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49"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49" charset="-122"/>
        </a:defRPr>
      </a:lvl9pPr>
    </p:titleStyle>
    <p:bodyStyle>
      <a:lvl1pPr marL="342900" indent="-342900" algn="l" rtl="0" eaLnBrk="1" fontAlgn="base" hangingPunct="1">
        <a:spcBef>
          <a:spcPct val="20000"/>
        </a:spcBef>
        <a:spcAft>
          <a:spcPct val="0"/>
        </a:spcAft>
        <a:buBlip>
          <a:blip r:embed="rId14"/>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5"/>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4"/>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5"/>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4"/>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4"/>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4"/>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4"/>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4"/>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16D333-D126-4A53-B71C-C5F555B5F0F2}" type="datetimeFigureOut">
              <a:rPr lang="zh-CN" altLang="en-US" smtClean="0"/>
              <a:t>2020/2/29</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0F57D0A-A040-46CB-B2E7-3DC0F7A5DDF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fade/>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hyperlink" Target="https://iask.sina.com.cn/wanghong/hanguo" TargetMode="Externa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1196752"/>
            <a:ext cx="7772400" cy="1829761"/>
          </a:xfrm>
        </p:spPr>
        <p:txBody>
          <a:bodyPr>
            <a:normAutofit/>
          </a:bodyPr>
          <a:lstStyle/>
          <a:p>
            <a:pPr algn="ctr"/>
            <a:r>
              <a:rPr lang="zh-CN" altLang="en-US" sz="5400" smtClean="0">
                <a:effectLst/>
                <a:latin typeface="+mj-ea"/>
              </a:rPr>
              <a:t> 模块</a:t>
            </a:r>
            <a:r>
              <a:rPr lang="en-US" altLang="zh-CN" sz="5400" dirty="0" smtClean="0">
                <a:effectLst/>
                <a:latin typeface="+mj-ea"/>
              </a:rPr>
              <a:t>1  </a:t>
            </a:r>
            <a:r>
              <a:rPr lang="zh-CN" altLang="en-US" sz="5400" dirty="0" smtClean="0">
                <a:effectLst/>
                <a:latin typeface="+mj-ea"/>
              </a:rPr>
              <a:t>供应链管理认知</a:t>
            </a:r>
            <a:endParaRPr lang="zh-CN" altLang="en-US" sz="5400" dirty="0">
              <a:effectLst/>
              <a:latin typeface="+mj-ea"/>
            </a:endParaRPr>
          </a:p>
        </p:txBody>
      </p:sp>
    </p:spTree>
    <p:extLst>
      <p:ext uri="{BB962C8B-B14F-4D97-AF65-F5344CB8AC3E}">
        <p14:creationId xmlns:p14="http://schemas.microsoft.com/office/powerpoint/2010/main" val="163441464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3" y="1431370"/>
            <a:ext cx="6120680" cy="584775"/>
          </a:xfrm>
          <a:prstGeom prst="rect">
            <a:avLst/>
          </a:prstGeom>
        </p:spPr>
        <p:txBody>
          <a:bodyPr wrap="square">
            <a:spAutoFit/>
          </a:bodyPr>
          <a:lstStyle/>
          <a:p>
            <a:r>
              <a:rPr lang="en-US" altLang="zh-CN" sz="3200" dirty="0">
                <a:latin typeface="+mn-ea"/>
              </a:rPr>
              <a:t>1.2.1</a:t>
            </a:r>
            <a:r>
              <a:rPr lang="zh-CN" altLang="zh-CN" sz="3200" dirty="0">
                <a:latin typeface="+mn-ea"/>
              </a:rPr>
              <a:t>供应链管理的概念、</a:t>
            </a:r>
            <a:r>
              <a:rPr lang="zh-CN" altLang="zh-CN" sz="3200" dirty="0" smtClean="0">
                <a:latin typeface="+mn-ea"/>
              </a:rPr>
              <a:t>特征</a:t>
            </a:r>
            <a:endParaRPr lang="zh-CN" altLang="zh-CN" sz="3200" dirty="0">
              <a:latin typeface="+mn-ea"/>
            </a:endParaRPr>
          </a:p>
        </p:txBody>
      </p:sp>
      <p:sp>
        <p:nvSpPr>
          <p:cNvPr id="7" name="矩形 6"/>
          <p:cNvSpPr/>
          <p:nvPr/>
        </p:nvSpPr>
        <p:spPr>
          <a:xfrm>
            <a:off x="899592" y="2274838"/>
            <a:ext cx="7632848" cy="2631490"/>
          </a:xfrm>
          <a:prstGeom prst="rect">
            <a:avLst/>
          </a:prstGeom>
        </p:spPr>
        <p:txBody>
          <a:bodyPr wrap="square">
            <a:spAutoFit/>
          </a:bodyPr>
          <a:lstStyle/>
          <a:p>
            <a:r>
              <a:rPr lang="zh-CN" altLang="zh-CN" sz="2700" dirty="0" smtClean="0">
                <a:latin typeface="+mn-ea"/>
              </a:rPr>
              <a:t>供应</a:t>
            </a:r>
            <a:r>
              <a:rPr lang="zh-CN" altLang="zh-CN" sz="2700" dirty="0">
                <a:latin typeface="+mn-ea"/>
              </a:rPr>
              <a:t>链管理</a:t>
            </a:r>
            <a:r>
              <a:rPr lang="zh-CN" altLang="zh-CN" sz="2700" dirty="0" smtClean="0">
                <a:latin typeface="+mn-ea"/>
              </a:rPr>
              <a:t>的</a:t>
            </a:r>
            <a:r>
              <a:rPr lang="zh-CN" altLang="en-US" sz="2700" dirty="0">
                <a:latin typeface="+mn-ea"/>
              </a:rPr>
              <a:t>特征</a:t>
            </a:r>
            <a:r>
              <a:rPr lang="zh-CN" altLang="en-US" sz="2700" dirty="0" smtClean="0">
                <a:latin typeface="+mn-ea"/>
              </a:rPr>
              <a:t>：</a:t>
            </a:r>
            <a:endParaRPr lang="en-US" altLang="zh-CN" sz="2700" dirty="0" smtClean="0">
              <a:latin typeface="+mn-ea"/>
            </a:endParaRPr>
          </a:p>
          <a:p>
            <a:endParaRPr lang="zh-CN" altLang="zh-CN" sz="2700" dirty="0">
              <a:latin typeface="+mn-ea"/>
            </a:endParaRPr>
          </a:p>
          <a:p>
            <a:r>
              <a:rPr lang="zh-CN" altLang="zh-CN" sz="2700" dirty="0" smtClean="0"/>
              <a:t>（</a:t>
            </a:r>
            <a:r>
              <a:rPr lang="en-US" altLang="zh-CN" sz="2700" dirty="0"/>
              <a:t>1</a:t>
            </a:r>
            <a:r>
              <a:rPr lang="zh-CN" altLang="zh-CN" sz="2700" dirty="0"/>
              <a:t>）供应链管理以客户为中心</a:t>
            </a:r>
          </a:p>
          <a:p>
            <a:r>
              <a:rPr lang="zh-CN" altLang="zh-CN" sz="2700" dirty="0"/>
              <a:t>（</a:t>
            </a:r>
            <a:r>
              <a:rPr lang="en-US" altLang="zh-CN" sz="2700" dirty="0"/>
              <a:t>2</a:t>
            </a:r>
            <a:r>
              <a:rPr lang="zh-CN" altLang="zh-CN" sz="2700" dirty="0"/>
              <a:t>）供应链管理是一种基于流程的集成化管理</a:t>
            </a:r>
          </a:p>
          <a:p>
            <a:r>
              <a:rPr lang="zh-CN" altLang="zh-CN" sz="2700" dirty="0"/>
              <a:t>（</a:t>
            </a:r>
            <a:r>
              <a:rPr lang="en-US" altLang="zh-CN" sz="2700" dirty="0"/>
              <a:t>3</a:t>
            </a:r>
            <a:r>
              <a:rPr lang="zh-CN" altLang="zh-CN" sz="2700" dirty="0"/>
              <a:t>）供应链管理体现信息流程的最优化</a:t>
            </a:r>
          </a:p>
          <a:p>
            <a:endParaRPr lang="zh-CN" altLang="zh-CN" sz="2700" dirty="0" smtClean="0">
              <a:latin typeface="+mn-ea"/>
            </a:endParaRPr>
          </a:p>
        </p:txBody>
      </p:sp>
    </p:spTree>
    <p:extLst>
      <p:ext uri="{BB962C8B-B14F-4D97-AF65-F5344CB8AC3E}">
        <p14:creationId xmlns:p14="http://schemas.microsoft.com/office/powerpoint/2010/main" val="58481250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2" y="1431370"/>
            <a:ext cx="7288473" cy="584775"/>
          </a:xfrm>
          <a:prstGeom prst="rect">
            <a:avLst/>
          </a:prstGeom>
        </p:spPr>
        <p:txBody>
          <a:bodyPr wrap="square">
            <a:spAutoFit/>
          </a:bodyPr>
          <a:lstStyle/>
          <a:p>
            <a:r>
              <a:rPr lang="en-US" altLang="zh-CN" sz="3200" dirty="0" smtClean="0"/>
              <a:t>1.2.2</a:t>
            </a:r>
            <a:r>
              <a:rPr lang="zh-CN" altLang="zh-CN" sz="3200" dirty="0"/>
              <a:t>供应链管理的横向一体化思想</a:t>
            </a:r>
          </a:p>
        </p:txBody>
      </p:sp>
      <p:sp>
        <p:nvSpPr>
          <p:cNvPr id="7" name="矩形 6"/>
          <p:cNvSpPr/>
          <p:nvPr/>
        </p:nvSpPr>
        <p:spPr>
          <a:xfrm>
            <a:off x="467544" y="2274838"/>
            <a:ext cx="8424936" cy="1815882"/>
          </a:xfrm>
          <a:prstGeom prst="rect">
            <a:avLst/>
          </a:prstGeom>
        </p:spPr>
        <p:txBody>
          <a:bodyPr wrap="square">
            <a:spAutoFit/>
          </a:bodyPr>
          <a:lstStyle/>
          <a:p>
            <a:r>
              <a:rPr lang="zh-CN" altLang="zh-CN" sz="2700" dirty="0" smtClean="0">
                <a:latin typeface="+mn-ea"/>
              </a:rPr>
              <a:t>供应</a:t>
            </a:r>
            <a:r>
              <a:rPr lang="zh-CN" altLang="zh-CN" sz="2700" dirty="0">
                <a:latin typeface="+mn-ea"/>
              </a:rPr>
              <a:t>链管理的基本思想就是</a:t>
            </a:r>
            <a:r>
              <a:rPr lang="en-US" altLang="zh-CN" sz="2700" dirty="0">
                <a:latin typeface="+mn-ea"/>
              </a:rPr>
              <a:t>"</a:t>
            </a:r>
            <a:r>
              <a:rPr lang="zh-CN" altLang="zh-CN" sz="2700" dirty="0">
                <a:latin typeface="+mn-ea"/>
              </a:rPr>
              <a:t>横向一体化</a:t>
            </a:r>
            <a:r>
              <a:rPr lang="en-US" altLang="zh-CN" sz="2700" dirty="0">
                <a:latin typeface="+mn-ea"/>
              </a:rPr>
              <a:t>"(Horizontal Integration),</a:t>
            </a:r>
            <a:r>
              <a:rPr lang="zh-CN" altLang="zh-CN" sz="2700" dirty="0">
                <a:latin typeface="+mn-ea"/>
              </a:rPr>
              <a:t>即把原来由企业自己生产的零部件外包出去</a:t>
            </a:r>
            <a:r>
              <a:rPr lang="en-US" altLang="zh-CN" sz="2700" dirty="0">
                <a:latin typeface="+mn-ea"/>
              </a:rPr>
              <a:t>,</a:t>
            </a:r>
            <a:r>
              <a:rPr lang="zh-CN" altLang="zh-CN" sz="2700" dirty="0">
                <a:latin typeface="+mn-ea"/>
              </a:rPr>
              <a:t>充分利用外部资源</a:t>
            </a:r>
            <a:r>
              <a:rPr lang="en-US" altLang="zh-CN" sz="2700" dirty="0">
                <a:latin typeface="+mn-ea"/>
              </a:rPr>
              <a:t>,</a:t>
            </a:r>
            <a:r>
              <a:rPr lang="zh-CN" altLang="zh-CN" sz="2700" dirty="0">
                <a:latin typeface="+mn-ea"/>
              </a:rPr>
              <a:t>跟这些企业成了一种水平关系</a:t>
            </a:r>
            <a:r>
              <a:rPr lang="en-US" altLang="zh-CN" sz="2700" dirty="0">
                <a:latin typeface="+mn-ea"/>
              </a:rPr>
              <a:t>,</a:t>
            </a:r>
            <a:r>
              <a:rPr lang="zh-CN" altLang="zh-CN" sz="2700" dirty="0">
                <a:latin typeface="+mn-ea"/>
              </a:rPr>
              <a:t>人们形象地称其为</a:t>
            </a:r>
            <a:r>
              <a:rPr lang="en-US" altLang="zh-CN" sz="2700" dirty="0">
                <a:latin typeface="+mn-ea"/>
              </a:rPr>
              <a:t>"</a:t>
            </a:r>
            <a:r>
              <a:rPr lang="zh-CN" altLang="zh-CN" sz="2700" dirty="0">
                <a:latin typeface="+mn-ea"/>
              </a:rPr>
              <a:t>横向一体化</a:t>
            </a:r>
            <a:r>
              <a:rPr lang="en-US" altLang="zh-CN" sz="2700" dirty="0">
                <a:latin typeface="+mn-ea"/>
              </a:rPr>
              <a:t>"</a:t>
            </a:r>
            <a:r>
              <a:rPr lang="zh-CN" altLang="zh-CN" sz="2700" dirty="0">
                <a:latin typeface="+mn-ea"/>
              </a:rPr>
              <a:t>。</a:t>
            </a:r>
          </a:p>
        </p:txBody>
      </p:sp>
      <p:sp>
        <p:nvSpPr>
          <p:cNvPr id="5" name="矩形 4"/>
          <p:cNvSpPr/>
          <p:nvPr/>
        </p:nvSpPr>
        <p:spPr>
          <a:xfrm>
            <a:off x="484883" y="4221088"/>
            <a:ext cx="8424936" cy="1338828"/>
          </a:xfrm>
          <a:prstGeom prst="rect">
            <a:avLst/>
          </a:prstGeom>
        </p:spPr>
        <p:txBody>
          <a:bodyPr wrap="square">
            <a:spAutoFit/>
          </a:bodyPr>
          <a:lstStyle/>
          <a:p>
            <a:r>
              <a:rPr lang="zh-CN" altLang="zh-CN" sz="2700" dirty="0" smtClean="0">
                <a:latin typeface="+mn-ea"/>
              </a:rPr>
              <a:t>“横向一体化”</a:t>
            </a:r>
            <a:r>
              <a:rPr lang="zh-CN" altLang="zh-CN" sz="2700" dirty="0">
                <a:latin typeface="+mn-ea"/>
              </a:rPr>
              <a:t>管理模式的本质核心在于提高企业核心竞争力。即，企业只需注重核心业务，而将非核心业务交由外部承担，最大限度贏得核心价值的竞争优势。</a:t>
            </a:r>
          </a:p>
        </p:txBody>
      </p:sp>
    </p:spTree>
    <p:extLst>
      <p:ext uri="{BB962C8B-B14F-4D97-AF65-F5344CB8AC3E}">
        <p14:creationId xmlns:p14="http://schemas.microsoft.com/office/powerpoint/2010/main" val="62377768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2" y="1431370"/>
            <a:ext cx="7288473" cy="584775"/>
          </a:xfrm>
          <a:prstGeom prst="rect">
            <a:avLst/>
          </a:prstGeom>
        </p:spPr>
        <p:txBody>
          <a:bodyPr wrap="square">
            <a:spAutoFit/>
          </a:bodyPr>
          <a:lstStyle/>
          <a:p>
            <a:r>
              <a:rPr lang="en-US" altLang="zh-CN" sz="3200" dirty="0" smtClean="0"/>
              <a:t>1.2.2</a:t>
            </a:r>
            <a:r>
              <a:rPr lang="zh-CN" altLang="zh-CN" sz="3200" dirty="0"/>
              <a:t>供应链管理的横向一体化思想</a:t>
            </a:r>
          </a:p>
        </p:txBody>
      </p:sp>
      <p:sp>
        <p:nvSpPr>
          <p:cNvPr id="7" name="矩形 6"/>
          <p:cNvSpPr/>
          <p:nvPr/>
        </p:nvSpPr>
        <p:spPr>
          <a:xfrm>
            <a:off x="309576" y="2473260"/>
            <a:ext cx="8510896" cy="3416320"/>
          </a:xfrm>
          <a:prstGeom prst="rect">
            <a:avLst/>
          </a:prstGeom>
        </p:spPr>
        <p:txBody>
          <a:bodyPr wrap="square">
            <a:spAutoFit/>
          </a:bodyPr>
          <a:lstStyle/>
          <a:p>
            <a:r>
              <a:rPr lang="zh-CN" altLang="zh-CN" sz="2400" dirty="0"/>
              <a:t>例如，美国福特公司在推出新车</a:t>
            </a:r>
            <a:r>
              <a:rPr lang="en-US" altLang="zh-CN" sz="2400" dirty="0" err="1"/>
              <a:t>Festiva</a:t>
            </a:r>
            <a:r>
              <a:rPr lang="zh-CN" altLang="zh-CN" sz="2400" dirty="0"/>
              <a:t>时，采用了新车在美国设计、发动机在日本马自达生产、其他零部件由</a:t>
            </a:r>
            <a:r>
              <a:rPr lang="en-US" altLang="zh-CN" sz="2400" dirty="0" err="1">
                <a:hlinkClick r:id="rId2"/>
              </a:rPr>
              <a:t>韩国</a:t>
            </a:r>
            <a:r>
              <a:rPr lang="zh-CN" altLang="zh-CN" sz="2400" dirty="0"/>
              <a:t>生产、最后运往世界市场销售的方式。福特充分利用其他企业的优势资源促使产品快速上马，避免自己完全投资带来的基建周期过长问题，追求低成本高质量，提高自己的竞争力</a:t>
            </a:r>
            <a:r>
              <a:rPr lang="zh-CN" altLang="zh-CN" sz="2400" dirty="0" smtClean="0"/>
              <a:t>。</a:t>
            </a:r>
            <a:endParaRPr lang="en-US" altLang="zh-CN" sz="2400" dirty="0" smtClean="0"/>
          </a:p>
          <a:p>
            <a:r>
              <a:rPr lang="zh-CN" altLang="zh-CN" sz="2400" dirty="0" smtClean="0"/>
              <a:t>由此可见</a:t>
            </a:r>
            <a:r>
              <a:rPr lang="zh-CN" altLang="zh-CN" sz="2400" dirty="0"/>
              <a:t>，</a:t>
            </a:r>
            <a:r>
              <a:rPr lang="en-US" altLang="zh-CN" sz="2400" dirty="0" err="1"/>
              <a:t>Festiva</a:t>
            </a:r>
            <a:r>
              <a:rPr lang="zh-CN" altLang="zh-CN" sz="2400" dirty="0"/>
              <a:t>从设计、试制、制造、运输、销售、服务的整个过程采用了</a:t>
            </a:r>
            <a:r>
              <a:rPr lang="en-US" altLang="zh-CN" sz="2400" dirty="0"/>
              <a:t>"</a:t>
            </a:r>
            <a:r>
              <a:rPr lang="zh-CN" altLang="zh-CN" sz="2400" dirty="0"/>
              <a:t>横向一体化”的全球制造战略</a:t>
            </a:r>
            <a:r>
              <a:rPr lang="en-US" altLang="zh-CN" sz="2400" dirty="0"/>
              <a:t>:</a:t>
            </a:r>
            <a:r>
              <a:rPr lang="zh-CN" altLang="zh-CN" sz="2400" dirty="0"/>
              <a:t>体制上，这些群体组成一个核心企业的利益共同体；运行模式上，构成一条从供应商、制造商、分销商到用户的链条。</a:t>
            </a:r>
          </a:p>
        </p:txBody>
      </p:sp>
    </p:spTree>
    <p:extLst>
      <p:ext uri="{BB962C8B-B14F-4D97-AF65-F5344CB8AC3E}">
        <p14:creationId xmlns:p14="http://schemas.microsoft.com/office/powerpoint/2010/main" val="402469200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2" y="1431370"/>
            <a:ext cx="7288473" cy="584775"/>
          </a:xfrm>
          <a:prstGeom prst="rect">
            <a:avLst/>
          </a:prstGeom>
        </p:spPr>
        <p:txBody>
          <a:bodyPr wrap="square">
            <a:spAutoFit/>
          </a:bodyPr>
          <a:lstStyle/>
          <a:p>
            <a:r>
              <a:rPr lang="en-US" altLang="zh-CN" sz="3200" dirty="0" smtClean="0"/>
              <a:t>1.2.3</a:t>
            </a:r>
            <a:r>
              <a:rPr lang="zh-CN" altLang="zh-CN" sz="3200" dirty="0"/>
              <a:t>供应链管理的内容</a:t>
            </a:r>
          </a:p>
        </p:txBody>
      </p:sp>
      <p:sp>
        <p:nvSpPr>
          <p:cNvPr id="2" name="Rectangle 2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 name="Group 1"/>
          <p:cNvGrpSpPr>
            <a:grpSpLocks/>
          </p:cNvGrpSpPr>
          <p:nvPr/>
        </p:nvGrpSpPr>
        <p:grpSpPr bwMode="auto">
          <a:xfrm>
            <a:off x="1785310" y="2276872"/>
            <a:ext cx="5616624" cy="3816424"/>
            <a:chOff x="2730" y="2655"/>
            <a:chExt cx="5595" cy="3135"/>
          </a:xfrm>
        </p:grpSpPr>
        <p:grpSp>
          <p:nvGrpSpPr>
            <p:cNvPr id="5" name="Group 10"/>
            <p:cNvGrpSpPr>
              <a:grpSpLocks/>
            </p:cNvGrpSpPr>
            <p:nvPr/>
          </p:nvGrpSpPr>
          <p:grpSpPr bwMode="auto">
            <a:xfrm>
              <a:off x="2730" y="4395"/>
              <a:ext cx="5595" cy="1395"/>
              <a:chOff x="2730" y="4395"/>
              <a:chExt cx="5595" cy="1395"/>
            </a:xfrm>
          </p:grpSpPr>
          <p:sp>
            <p:nvSpPr>
              <p:cNvPr id="16" name="Text Box 22"/>
              <p:cNvSpPr txBox="1">
                <a:spLocks noChangeArrowheads="1"/>
              </p:cNvSpPr>
              <p:nvPr/>
            </p:nvSpPr>
            <p:spPr bwMode="auto">
              <a:xfrm>
                <a:off x="2730" y="4395"/>
                <a:ext cx="855" cy="4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供应</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Text Box 21"/>
              <p:cNvSpPr txBox="1">
                <a:spLocks noChangeArrowheads="1"/>
              </p:cNvSpPr>
              <p:nvPr/>
            </p:nvSpPr>
            <p:spPr bwMode="auto">
              <a:xfrm>
                <a:off x="4170" y="4395"/>
                <a:ext cx="1200" cy="4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生产作业</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Text Box 20"/>
              <p:cNvSpPr txBox="1">
                <a:spLocks noChangeArrowheads="1"/>
              </p:cNvSpPr>
              <p:nvPr/>
            </p:nvSpPr>
            <p:spPr bwMode="auto">
              <a:xfrm>
                <a:off x="5970" y="4395"/>
                <a:ext cx="885" cy="4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Text Box 19"/>
              <p:cNvSpPr txBox="1">
                <a:spLocks noChangeArrowheads="1"/>
              </p:cNvSpPr>
              <p:nvPr/>
            </p:nvSpPr>
            <p:spPr bwMode="auto">
              <a:xfrm>
                <a:off x="7485" y="4395"/>
                <a:ext cx="840" cy="4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需求</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 name="Text Box 18"/>
              <p:cNvSpPr txBox="1">
                <a:spLocks noChangeArrowheads="1"/>
              </p:cNvSpPr>
              <p:nvPr/>
            </p:nvSpPr>
            <p:spPr bwMode="auto">
              <a:xfrm>
                <a:off x="2895" y="5295"/>
                <a:ext cx="5115" cy="4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基于</a:t>
                </a: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Internet/Intranet</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的全球信息网络（信息共享）</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1" name="AutoShape 17"/>
              <p:cNvSpPr>
                <a:spLocks noChangeShapeType="1"/>
              </p:cNvSpPr>
              <p:nvPr/>
            </p:nvSpPr>
            <p:spPr bwMode="auto">
              <a:xfrm>
                <a:off x="3585" y="4620"/>
                <a:ext cx="58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 name="AutoShape 16"/>
              <p:cNvSpPr>
                <a:spLocks noChangeShapeType="1"/>
              </p:cNvSpPr>
              <p:nvPr/>
            </p:nvSpPr>
            <p:spPr bwMode="auto">
              <a:xfrm>
                <a:off x="5385" y="4620"/>
                <a:ext cx="58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 name="AutoShape 15"/>
              <p:cNvSpPr>
                <a:spLocks noChangeShapeType="1"/>
              </p:cNvSpPr>
              <p:nvPr/>
            </p:nvSpPr>
            <p:spPr bwMode="auto">
              <a:xfrm>
                <a:off x="6855" y="4622"/>
                <a:ext cx="63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 name="AutoShape 14"/>
              <p:cNvSpPr>
                <a:spLocks noChangeShapeType="1"/>
              </p:cNvSpPr>
              <p:nvPr/>
            </p:nvSpPr>
            <p:spPr bwMode="auto">
              <a:xfrm flipV="1">
                <a:off x="3135" y="4890"/>
                <a:ext cx="1"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5" name="AutoShape 13"/>
              <p:cNvSpPr>
                <a:spLocks noChangeShapeType="1"/>
              </p:cNvSpPr>
              <p:nvPr/>
            </p:nvSpPr>
            <p:spPr bwMode="auto">
              <a:xfrm flipV="1">
                <a:off x="4769" y="4890"/>
                <a:ext cx="1"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 name="AutoShape 12"/>
              <p:cNvSpPr>
                <a:spLocks noChangeShapeType="1"/>
              </p:cNvSpPr>
              <p:nvPr/>
            </p:nvSpPr>
            <p:spPr bwMode="auto">
              <a:xfrm flipV="1">
                <a:off x="6389" y="4890"/>
                <a:ext cx="1"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 name="AutoShape 11"/>
              <p:cNvSpPr>
                <a:spLocks noChangeShapeType="1"/>
              </p:cNvSpPr>
              <p:nvPr/>
            </p:nvSpPr>
            <p:spPr bwMode="auto">
              <a:xfrm flipV="1">
                <a:off x="7859" y="4890"/>
                <a:ext cx="1"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8" name="Group 2"/>
            <p:cNvGrpSpPr>
              <a:grpSpLocks/>
            </p:cNvGrpSpPr>
            <p:nvPr/>
          </p:nvGrpSpPr>
          <p:grpSpPr bwMode="auto">
            <a:xfrm>
              <a:off x="3361" y="2655"/>
              <a:ext cx="4260" cy="1740"/>
              <a:chOff x="3361" y="2655"/>
              <a:chExt cx="4260" cy="1740"/>
            </a:xfrm>
          </p:grpSpPr>
          <p:sp>
            <p:nvSpPr>
              <p:cNvPr id="9" name="Text Box 9"/>
              <p:cNvSpPr txBox="1">
                <a:spLocks noChangeArrowheads="1"/>
              </p:cNvSpPr>
              <p:nvPr/>
            </p:nvSpPr>
            <p:spPr bwMode="auto">
              <a:xfrm>
                <a:off x="4305" y="2655"/>
                <a:ext cx="2055" cy="4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集成化供应链管理</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Text Box 8"/>
              <p:cNvSpPr txBox="1">
                <a:spLocks noChangeArrowheads="1"/>
              </p:cNvSpPr>
              <p:nvPr/>
            </p:nvSpPr>
            <p:spPr bwMode="auto">
              <a:xfrm>
                <a:off x="3990" y="3495"/>
                <a:ext cx="2715" cy="49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同步化、集成化生产计划</a:t>
                </a:r>
                <a:endParaRPr kumimoji="0" lang="zh-CN" sz="1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AutoShape 7"/>
              <p:cNvSpPr>
                <a:spLocks noChangeShapeType="1"/>
              </p:cNvSpPr>
              <p:nvPr/>
            </p:nvSpPr>
            <p:spPr bwMode="auto">
              <a:xfrm>
                <a:off x="4770" y="3990"/>
                <a:ext cx="0"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 name="AutoShape 6"/>
              <p:cNvSpPr>
                <a:spLocks noChangeShapeType="1"/>
              </p:cNvSpPr>
              <p:nvPr/>
            </p:nvSpPr>
            <p:spPr bwMode="auto">
              <a:xfrm flipH="1">
                <a:off x="3361" y="3990"/>
                <a:ext cx="869"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 name="AutoShape 5"/>
              <p:cNvSpPr>
                <a:spLocks noChangeShapeType="1"/>
              </p:cNvSpPr>
              <p:nvPr/>
            </p:nvSpPr>
            <p:spPr bwMode="auto">
              <a:xfrm>
                <a:off x="6390" y="3990"/>
                <a:ext cx="0"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AutoShape 4"/>
              <p:cNvSpPr>
                <a:spLocks noChangeShapeType="1"/>
              </p:cNvSpPr>
              <p:nvPr/>
            </p:nvSpPr>
            <p:spPr bwMode="auto">
              <a:xfrm>
                <a:off x="6555" y="3990"/>
                <a:ext cx="1066" cy="40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 name="AutoShape 3"/>
              <p:cNvSpPr>
                <a:spLocks noChangeShapeType="1"/>
              </p:cNvSpPr>
              <p:nvPr/>
            </p:nvSpPr>
            <p:spPr bwMode="auto">
              <a:xfrm>
                <a:off x="5340" y="3150"/>
                <a:ext cx="0" cy="34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28" name="Rectangle 3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41862162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2" y="1431370"/>
            <a:ext cx="7288473" cy="584775"/>
          </a:xfrm>
          <a:prstGeom prst="rect">
            <a:avLst/>
          </a:prstGeom>
        </p:spPr>
        <p:txBody>
          <a:bodyPr wrap="square">
            <a:spAutoFit/>
          </a:bodyPr>
          <a:lstStyle/>
          <a:p>
            <a:r>
              <a:rPr lang="en-US" altLang="zh-CN" sz="3200" dirty="0" smtClean="0"/>
              <a:t>1.2.4</a:t>
            </a:r>
            <a:r>
              <a:rPr lang="zh-CN" altLang="zh-CN" sz="3200" dirty="0"/>
              <a:t>供应链管理的实施</a:t>
            </a:r>
            <a:r>
              <a:rPr lang="zh-CN" altLang="zh-CN" sz="3200" dirty="0" smtClean="0"/>
              <a:t>原则</a:t>
            </a:r>
            <a:endParaRPr lang="zh-CN" altLang="zh-CN" sz="3200" dirty="0"/>
          </a:p>
        </p:txBody>
      </p:sp>
      <p:sp>
        <p:nvSpPr>
          <p:cNvPr id="2" name="Rectangle 2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3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827584" y="2348880"/>
            <a:ext cx="7848872" cy="3416320"/>
          </a:xfrm>
          <a:prstGeom prst="rect">
            <a:avLst/>
          </a:prstGeom>
        </p:spPr>
        <p:txBody>
          <a:bodyPr wrap="square">
            <a:spAutoFit/>
          </a:bodyPr>
          <a:lstStyle/>
          <a:p>
            <a:r>
              <a:rPr lang="en-US" altLang="zh-CN" sz="2700" dirty="0">
                <a:latin typeface="+mn-ea"/>
              </a:rPr>
              <a:t>1</a:t>
            </a:r>
            <a:r>
              <a:rPr lang="zh-CN" altLang="zh-CN" sz="2700" dirty="0">
                <a:latin typeface="+mn-ea"/>
              </a:rPr>
              <a:t>）根据客户所需的服务特性来划分客户群。</a:t>
            </a:r>
          </a:p>
          <a:p>
            <a:r>
              <a:rPr lang="en-US" altLang="zh-CN" sz="2700" dirty="0" smtClean="0">
                <a:latin typeface="+mn-ea"/>
              </a:rPr>
              <a:t>2</a:t>
            </a:r>
            <a:r>
              <a:rPr lang="zh-CN" altLang="zh-CN" sz="2700" dirty="0">
                <a:latin typeface="+mn-ea"/>
              </a:rPr>
              <a:t>）根据客户需求和企业可获利情况，合理设计物流网络</a:t>
            </a:r>
            <a:r>
              <a:rPr lang="zh-CN" altLang="zh-CN" sz="2700" dirty="0" smtClean="0">
                <a:latin typeface="+mn-ea"/>
              </a:rPr>
              <a:t>。</a:t>
            </a:r>
            <a:endParaRPr lang="zh-CN" altLang="zh-CN" sz="2700" dirty="0">
              <a:latin typeface="+mn-ea"/>
            </a:endParaRPr>
          </a:p>
          <a:p>
            <a:r>
              <a:rPr lang="en-US" altLang="zh-CN" sz="2700" dirty="0">
                <a:latin typeface="+mn-ea"/>
              </a:rPr>
              <a:t>3</a:t>
            </a:r>
            <a:r>
              <a:rPr lang="zh-CN" altLang="zh-CN" sz="2700" dirty="0">
                <a:latin typeface="+mn-ea"/>
              </a:rPr>
              <a:t>）倾听市场的需求信息</a:t>
            </a:r>
            <a:r>
              <a:rPr lang="zh-CN" altLang="zh-CN" sz="2700" dirty="0" smtClean="0">
                <a:latin typeface="+mn-ea"/>
              </a:rPr>
              <a:t>。</a:t>
            </a:r>
            <a:endParaRPr lang="en-US" altLang="zh-CN" sz="2700" dirty="0" smtClean="0">
              <a:latin typeface="+mn-ea"/>
            </a:endParaRPr>
          </a:p>
          <a:p>
            <a:r>
              <a:rPr lang="en-US" altLang="zh-CN" sz="2700" dirty="0">
                <a:latin typeface="+mn-ea"/>
              </a:rPr>
              <a:t>4</a:t>
            </a:r>
            <a:r>
              <a:rPr lang="zh-CN" altLang="zh-CN" sz="2700" dirty="0">
                <a:latin typeface="+mn-ea"/>
              </a:rPr>
              <a:t>）时间延迟。</a:t>
            </a:r>
          </a:p>
          <a:p>
            <a:r>
              <a:rPr lang="en-US" altLang="zh-CN" sz="2700" dirty="0">
                <a:latin typeface="+mn-ea"/>
              </a:rPr>
              <a:t>5</a:t>
            </a:r>
            <a:r>
              <a:rPr lang="zh-CN" altLang="zh-CN" sz="2700" dirty="0">
                <a:latin typeface="+mn-ea"/>
              </a:rPr>
              <a:t>）与供应商建立双赢的合作策略。</a:t>
            </a:r>
          </a:p>
          <a:p>
            <a:r>
              <a:rPr lang="en-US" altLang="zh-CN" sz="2700" dirty="0">
                <a:latin typeface="+mn-ea"/>
              </a:rPr>
              <a:t>6</a:t>
            </a:r>
            <a:r>
              <a:rPr lang="zh-CN" altLang="zh-CN" sz="2700" dirty="0">
                <a:latin typeface="+mn-ea"/>
              </a:rPr>
              <a:t>）在整个供应链领域建立信息系统。</a:t>
            </a:r>
          </a:p>
          <a:p>
            <a:r>
              <a:rPr lang="en-US" altLang="zh-CN" sz="2700" dirty="0">
                <a:latin typeface="+mn-ea"/>
              </a:rPr>
              <a:t>7</a:t>
            </a:r>
            <a:r>
              <a:rPr lang="zh-CN" altLang="zh-CN" sz="2700" dirty="0">
                <a:latin typeface="+mn-ea"/>
              </a:rPr>
              <a:t>）建立整个供应链的绩效考核准则</a:t>
            </a:r>
            <a:r>
              <a:rPr lang="zh-CN" altLang="zh-CN" sz="2700" dirty="0" smtClean="0">
                <a:latin typeface="+mn-ea"/>
              </a:rPr>
              <a:t>。</a:t>
            </a:r>
            <a:endParaRPr lang="zh-CN" altLang="zh-CN" sz="2700" dirty="0">
              <a:latin typeface="+mn-ea"/>
            </a:endParaRPr>
          </a:p>
        </p:txBody>
      </p:sp>
    </p:spTree>
    <p:extLst>
      <p:ext uri="{BB962C8B-B14F-4D97-AF65-F5344CB8AC3E}">
        <p14:creationId xmlns:p14="http://schemas.microsoft.com/office/powerpoint/2010/main" val="165621555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2" y="1431370"/>
            <a:ext cx="7288473" cy="584775"/>
          </a:xfrm>
          <a:prstGeom prst="rect">
            <a:avLst/>
          </a:prstGeom>
        </p:spPr>
        <p:txBody>
          <a:bodyPr wrap="square">
            <a:spAutoFit/>
          </a:bodyPr>
          <a:lstStyle/>
          <a:p>
            <a:r>
              <a:rPr lang="en-US" altLang="zh-CN" sz="3200" dirty="0" smtClean="0"/>
              <a:t>1.2.5</a:t>
            </a:r>
            <a:r>
              <a:rPr lang="zh-CN" altLang="zh-CN" sz="3200" dirty="0"/>
              <a:t>供应链管理的意义及发展</a:t>
            </a:r>
            <a:r>
              <a:rPr lang="zh-CN" altLang="zh-CN" sz="3200" dirty="0" smtClean="0"/>
              <a:t>趋势</a:t>
            </a:r>
            <a:endParaRPr lang="zh-CN" altLang="zh-CN" sz="3200" dirty="0"/>
          </a:p>
        </p:txBody>
      </p:sp>
      <p:sp>
        <p:nvSpPr>
          <p:cNvPr id="2" name="Rectangle 2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3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827584" y="2348880"/>
            <a:ext cx="7848872" cy="3539430"/>
          </a:xfrm>
          <a:prstGeom prst="rect">
            <a:avLst/>
          </a:prstGeom>
        </p:spPr>
        <p:txBody>
          <a:bodyPr wrap="square">
            <a:spAutoFit/>
          </a:bodyPr>
          <a:lstStyle/>
          <a:p>
            <a:r>
              <a:rPr lang="en-US" altLang="zh-CN" sz="2700" dirty="0">
                <a:latin typeface="+mn-ea"/>
              </a:rPr>
              <a:t>1</a:t>
            </a:r>
            <a:r>
              <a:rPr lang="zh-CN" altLang="zh-CN" sz="2700" dirty="0">
                <a:latin typeface="+mn-ea"/>
              </a:rPr>
              <a:t>）供应链管理的</a:t>
            </a:r>
            <a:r>
              <a:rPr lang="zh-CN" altLang="zh-CN" sz="2700" dirty="0" smtClean="0">
                <a:latin typeface="+mn-ea"/>
              </a:rPr>
              <a:t>意义</a:t>
            </a:r>
            <a:endParaRPr lang="en-US" altLang="zh-CN" sz="2700" dirty="0" smtClean="0">
              <a:latin typeface="+mn-ea"/>
            </a:endParaRPr>
          </a:p>
          <a:p>
            <a:endParaRPr lang="zh-CN" altLang="zh-CN" sz="2700" dirty="0">
              <a:latin typeface="+mn-ea"/>
            </a:endParaRPr>
          </a:p>
          <a:p>
            <a:r>
              <a:rPr lang="en-US" altLang="zh-CN" sz="2700" dirty="0" smtClean="0">
                <a:latin typeface="+mn-ea"/>
              </a:rPr>
              <a:t>(</a:t>
            </a:r>
            <a:r>
              <a:rPr lang="en-US" altLang="zh-CN" sz="2700" dirty="0">
                <a:latin typeface="+mn-ea"/>
              </a:rPr>
              <a:t>1) </a:t>
            </a:r>
            <a:r>
              <a:rPr lang="zh-CN" altLang="zh-CN" sz="2700" dirty="0">
                <a:latin typeface="+mn-ea"/>
              </a:rPr>
              <a:t>对现代流通方式的</a:t>
            </a:r>
            <a:r>
              <a:rPr lang="zh-CN" altLang="zh-CN" sz="2700" dirty="0" smtClean="0">
                <a:latin typeface="+mn-ea"/>
              </a:rPr>
              <a:t>创新</a:t>
            </a:r>
            <a:endParaRPr lang="en-US" altLang="zh-CN" sz="2700" dirty="0" smtClean="0">
              <a:latin typeface="+mn-ea"/>
            </a:endParaRPr>
          </a:p>
          <a:p>
            <a:r>
              <a:rPr lang="en-US" altLang="zh-CN" sz="2700" dirty="0">
                <a:latin typeface="+mn-ea"/>
              </a:rPr>
              <a:t>(2) </a:t>
            </a:r>
            <a:r>
              <a:rPr lang="zh-CN" altLang="zh-CN" sz="2700" dirty="0">
                <a:latin typeface="+mn-ea"/>
              </a:rPr>
              <a:t>加速现代生产方式的产生和发展</a:t>
            </a:r>
          </a:p>
          <a:p>
            <a:r>
              <a:rPr lang="en-US" altLang="zh-CN" sz="2700" dirty="0">
                <a:latin typeface="+mn-ea"/>
              </a:rPr>
              <a:t>(3) </a:t>
            </a:r>
            <a:r>
              <a:rPr lang="zh-CN" altLang="zh-CN" sz="2700" dirty="0">
                <a:latin typeface="+mn-ea"/>
              </a:rPr>
              <a:t>改变现代社会竞争的方式</a:t>
            </a:r>
          </a:p>
          <a:p>
            <a:r>
              <a:rPr lang="en-US" altLang="zh-CN" sz="2700" dirty="0">
                <a:latin typeface="+mn-ea"/>
              </a:rPr>
              <a:t>(4) </a:t>
            </a:r>
            <a:r>
              <a:rPr lang="zh-CN" altLang="zh-CN" sz="2700" dirty="0">
                <a:latin typeface="+mn-ea"/>
              </a:rPr>
              <a:t>导致企业机构和供应链的重构</a:t>
            </a:r>
          </a:p>
          <a:p>
            <a:r>
              <a:rPr lang="en-US" altLang="zh-CN" sz="2700" dirty="0">
                <a:latin typeface="+mn-ea"/>
              </a:rPr>
              <a:t>(5) </a:t>
            </a:r>
            <a:r>
              <a:rPr lang="zh-CN" altLang="zh-CN" sz="2700" dirty="0">
                <a:latin typeface="+mn-ea"/>
              </a:rPr>
              <a:t>促进现代信息技术的应用</a:t>
            </a:r>
          </a:p>
          <a:p>
            <a:endParaRPr lang="zh-CN" altLang="zh-CN" sz="2800" dirty="0"/>
          </a:p>
        </p:txBody>
      </p:sp>
    </p:spTree>
    <p:extLst>
      <p:ext uri="{BB962C8B-B14F-4D97-AF65-F5344CB8AC3E}">
        <p14:creationId xmlns:p14="http://schemas.microsoft.com/office/powerpoint/2010/main" val="163106014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2" y="1431370"/>
            <a:ext cx="7288473" cy="584775"/>
          </a:xfrm>
          <a:prstGeom prst="rect">
            <a:avLst/>
          </a:prstGeom>
        </p:spPr>
        <p:txBody>
          <a:bodyPr wrap="square">
            <a:spAutoFit/>
          </a:bodyPr>
          <a:lstStyle/>
          <a:p>
            <a:r>
              <a:rPr lang="en-US" altLang="zh-CN" sz="3200" dirty="0" smtClean="0"/>
              <a:t>1.2.5</a:t>
            </a:r>
            <a:r>
              <a:rPr lang="zh-CN" altLang="zh-CN" sz="3200" dirty="0"/>
              <a:t>供应链管理的意义及发展</a:t>
            </a:r>
            <a:r>
              <a:rPr lang="zh-CN" altLang="zh-CN" sz="3200" dirty="0" smtClean="0"/>
              <a:t>趋势</a:t>
            </a:r>
            <a:endParaRPr lang="zh-CN" altLang="zh-CN" sz="3200" dirty="0"/>
          </a:p>
        </p:txBody>
      </p:sp>
      <p:sp>
        <p:nvSpPr>
          <p:cNvPr id="2" name="Rectangle 2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3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827584" y="2348880"/>
            <a:ext cx="7560840" cy="507831"/>
          </a:xfrm>
          <a:prstGeom prst="rect">
            <a:avLst/>
          </a:prstGeom>
        </p:spPr>
        <p:txBody>
          <a:bodyPr wrap="square">
            <a:spAutoFit/>
          </a:bodyPr>
          <a:lstStyle/>
          <a:p>
            <a:r>
              <a:rPr lang="en-US" altLang="zh-CN" sz="2700" dirty="0">
                <a:latin typeface="+mn-ea"/>
              </a:rPr>
              <a:t>2</a:t>
            </a:r>
            <a:r>
              <a:rPr lang="zh-CN" altLang="zh-CN" sz="2700" dirty="0" smtClean="0">
                <a:latin typeface="+mn-ea"/>
              </a:rPr>
              <a:t>）</a:t>
            </a:r>
            <a:r>
              <a:rPr lang="zh-CN" altLang="zh-CN" sz="2700" dirty="0">
                <a:latin typeface="+mn-ea"/>
              </a:rPr>
              <a:t>供应链管理</a:t>
            </a:r>
            <a:r>
              <a:rPr lang="zh-CN" altLang="zh-CN" sz="2700" dirty="0" smtClean="0">
                <a:latin typeface="+mn-ea"/>
              </a:rPr>
              <a:t>的</a:t>
            </a:r>
            <a:r>
              <a:rPr lang="zh-CN" altLang="en-US" sz="2700" dirty="0" smtClean="0">
                <a:latin typeface="+mn-ea"/>
              </a:rPr>
              <a:t>发展趋势</a:t>
            </a:r>
            <a:endParaRPr lang="en-US" altLang="zh-CN" sz="2700" dirty="0" smtClean="0">
              <a:latin typeface="+mn-ea"/>
            </a:endParaRPr>
          </a:p>
        </p:txBody>
      </p:sp>
      <p:sp>
        <p:nvSpPr>
          <p:cNvPr id="8" name="矩形 7"/>
          <p:cNvSpPr/>
          <p:nvPr/>
        </p:nvSpPr>
        <p:spPr>
          <a:xfrm>
            <a:off x="1187624" y="3284984"/>
            <a:ext cx="5110385" cy="2246769"/>
          </a:xfrm>
          <a:prstGeom prst="rect">
            <a:avLst/>
          </a:prstGeom>
        </p:spPr>
        <p:txBody>
          <a:bodyPr wrap="square">
            <a:spAutoFit/>
          </a:bodyPr>
          <a:lstStyle/>
          <a:p>
            <a:r>
              <a:rPr lang="zh-CN" altLang="zh-CN" sz="2700" dirty="0">
                <a:latin typeface="+mn-ea"/>
              </a:rPr>
              <a:t>一是供应链着眼全球化</a:t>
            </a:r>
            <a:r>
              <a:rPr lang="zh-CN" altLang="zh-CN" sz="2700" dirty="0" smtClean="0">
                <a:latin typeface="+mn-ea"/>
              </a:rPr>
              <a:t>。</a:t>
            </a:r>
            <a:endParaRPr lang="en-US" altLang="zh-CN" sz="2700" dirty="0" smtClean="0">
              <a:latin typeface="+mn-ea"/>
            </a:endParaRPr>
          </a:p>
          <a:p>
            <a:r>
              <a:rPr lang="zh-CN" altLang="zh-CN" sz="2700" dirty="0">
                <a:latin typeface="+mn-ea"/>
              </a:rPr>
              <a:t>二是供应链趋于敏捷化</a:t>
            </a:r>
            <a:r>
              <a:rPr lang="zh-CN" altLang="zh-CN" sz="2700" dirty="0" smtClean="0">
                <a:latin typeface="+mn-ea"/>
              </a:rPr>
              <a:t>。</a:t>
            </a:r>
            <a:endParaRPr lang="en-US" altLang="zh-CN" sz="2700" dirty="0" smtClean="0">
              <a:latin typeface="+mn-ea"/>
            </a:endParaRPr>
          </a:p>
          <a:p>
            <a:r>
              <a:rPr lang="zh-CN" altLang="zh-CN" sz="2700" dirty="0">
                <a:latin typeface="+mn-ea"/>
              </a:rPr>
              <a:t>三是供应链立足绿色化</a:t>
            </a:r>
            <a:r>
              <a:rPr lang="zh-CN" altLang="zh-CN" sz="2700" dirty="0" smtClean="0">
                <a:latin typeface="+mn-ea"/>
              </a:rPr>
              <a:t>。</a:t>
            </a:r>
            <a:endParaRPr lang="en-US" altLang="zh-CN" sz="2700" dirty="0" smtClean="0">
              <a:latin typeface="+mn-ea"/>
            </a:endParaRPr>
          </a:p>
          <a:p>
            <a:r>
              <a:rPr lang="zh-CN" altLang="zh-CN" sz="2700" dirty="0">
                <a:latin typeface="+mn-ea"/>
              </a:rPr>
              <a:t>四是供应链发展集成化</a:t>
            </a:r>
            <a:r>
              <a:rPr lang="zh-CN" altLang="zh-CN" sz="2700" dirty="0" smtClean="0">
                <a:latin typeface="+mn-ea"/>
              </a:rPr>
              <a:t>。</a:t>
            </a:r>
            <a:endParaRPr lang="en-US" altLang="zh-CN" sz="2700" dirty="0" smtClean="0">
              <a:latin typeface="+mn-ea"/>
            </a:endParaRPr>
          </a:p>
          <a:p>
            <a:r>
              <a:rPr lang="zh-CN" altLang="zh-CN" sz="2700" dirty="0">
                <a:latin typeface="+mn-ea"/>
              </a:rPr>
              <a:t>五是供应链逐步社交化</a:t>
            </a:r>
            <a:r>
              <a:rPr lang="zh-CN" altLang="zh-CN" sz="2700" dirty="0" smtClean="0">
                <a:latin typeface="+mn-ea"/>
              </a:rPr>
              <a:t>。</a:t>
            </a:r>
            <a:endParaRPr lang="en-US" altLang="zh-CN" sz="2700" dirty="0" smtClean="0">
              <a:latin typeface="+mn-ea"/>
            </a:endParaRPr>
          </a:p>
        </p:txBody>
      </p:sp>
    </p:spTree>
    <p:extLst>
      <p:ext uri="{BB962C8B-B14F-4D97-AF65-F5344CB8AC3E}">
        <p14:creationId xmlns:p14="http://schemas.microsoft.com/office/powerpoint/2010/main" val="360686997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95736" y="2060848"/>
            <a:ext cx="4536504" cy="1569660"/>
          </a:xfrm>
          <a:prstGeom prst="rect">
            <a:avLst/>
          </a:prstGeom>
        </p:spPr>
        <p:txBody>
          <a:bodyPr wrap="square">
            <a:spAutoFit/>
          </a:bodyPr>
          <a:lstStyle/>
          <a:p>
            <a:r>
              <a:rPr lang="zh-CN" altLang="en-US" sz="3200" dirty="0" smtClean="0"/>
              <a:t>本章内容小结</a:t>
            </a:r>
            <a:endParaRPr lang="en-US" altLang="zh-CN" sz="3200" dirty="0" smtClean="0"/>
          </a:p>
          <a:p>
            <a:endParaRPr lang="en-US" altLang="zh-CN" sz="3200" dirty="0"/>
          </a:p>
          <a:p>
            <a:r>
              <a:rPr lang="zh-CN" altLang="en-US" sz="3200" dirty="0" smtClean="0"/>
              <a:t>案例分析与讨论</a:t>
            </a:r>
            <a:endParaRPr lang="zh-CN" altLang="zh-CN" sz="3200" dirty="0"/>
          </a:p>
        </p:txBody>
      </p:sp>
      <p:sp>
        <p:nvSpPr>
          <p:cNvPr id="2" name="Rectangle 2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3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3768889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72816"/>
            <a:ext cx="8686800" cy="4234475"/>
          </a:xfrm>
        </p:spPr>
        <p:txBody>
          <a:bodyPr/>
          <a:lstStyle/>
          <a:p>
            <a:r>
              <a:rPr lang="zh-CN" altLang="en-US" dirty="0"/>
              <a:t>● 系统了解供应链的概念、结构模型、类型和特征</a:t>
            </a:r>
            <a:r>
              <a:rPr lang="zh-CN" altLang="en-US" dirty="0" smtClean="0"/>
              <a:t>。</a:t>
            </a:r>
            <a:endParaRPr lang="zh-CN" altLang="en-US" dirty="0"/>
          </a:p>
          <a:p>
            <a:r>
              <a:rPr lang="zh-CN" altLang="en-US" dirty="0"/>
              <a:t>● 系统了解供应链管理的概念、特征、横向一体化思想、内容、</a:t>
            </a:r>
            <a:r>
              <a:rPr lang="zh-CN" altLang="en-US" dirty="0" smtClean="0"/>
              <a:t>实施原则</a:t>
            </a:r>
            <a:r>
              <a:rPr lang="zh-CN" altLang="en-US" dirty="0"/>
              <a:t>、意义和发展趋势。</a:t>
            </a:r>
          </a:p>
        </p:txBody>
      </p:sp>
      <p:sp>
        <p:nvSpPr>
          <p:cNvPr id="2" name="标题 1"/>
          <p:cNvSpPr>
            <a:spLocks noGrp="1"/>
          </p:cNvSpPr>
          <p:nvPr>
            <p:ph type="title"/>
          </p:nvPr>
        </p:nvSpPr>
        <p:spPr/>
        <p:txBody>
          <a:bodyPr/>
          <a:lstStyle/>
          <a:p>
            <a:pPr algn="l"/>
            <a:r>
              <a:rPr lang="zh-CN" altLang="en-US" dirty="0" smtClean="0">
                <a:effectLst/>
              </a:rPr>
              <a:t>学习目标：</a:t>
            </a:r>
            <a:endParaRPr lang="zh-CN" altLang="en-US" dirty="0">
              <a:effectLst/>
            </a:endParaRPr>
          </a:p>
        </p:txBody>
      </p:sp>
    </p:spTree>
    <p:extLst>
      <p:ext uri="{BB962C8B-B14F-4D97-AF65-F5344CB8AC3E}">
        <p14:creationId xmlns:p14="http://schemas.microsoft.com/office/powerpoint/2010/main" val="221882187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 能正确理解供应链和供应链管理的概念、特征；</a:t>
            </a:r>
          </a:p>
          <a:p>
            <a:r>
              <a:rPr lang="zh-CN" altLang="en-US" dirty="0"/>
              <a:t>● 能理解供应链的结构模型；</a:t>
            </a:r>
          </a:p>
          <a:p>
            <a:r>
              <a:rPr lang="zh-CN" altLang="en-US" dirty="0"/>
              <a:t>● 能理解供应链管理的横向一体化思想；</a:t>
            </a:r>
          </a:p>
          <a:p>
            <a:r>
              <a:rPr lang="zh-CN" altLang="en-US" dirty="0"/>
              <a:t>● 能正确认识供应链管理的意义和发展趋势。</a:t>
            </a:r>
          </a:p>
        </p:txBody>
      </p:sp>
      <p:sp>
        <p:nvSpPr>
          <p:cNvPr id="3" name="标题 2"/>
          <p:cNvSpPr>
            <a:spLocks noGrp="1"/>
          </p:cNvSpPr>
          <p:nvPr>
            <p:ph type="title"/>
          </p:nvPr>
        </p:nvSpPr>
        <p:spPr/>
        <p:txBody>
          <a:bodyPr/>
          <a:lstStyle/>
          <a:p>
            <a:r>
              <a:rPr lang="zh-CN" altLang="en-US" b="0" dirty="0">
                <a:effectLst/>
              </a:rPr>
              <a:t>核心能力</a:t>
            </a:r>
            <a:endParaRPr lang="zh-CN" altLang="en-US" dirty="0">
              <a:effectLst/>
            </a:endParaRPr>
          </a:p>
        </p:txBody>
      </p:sp>
    </p:spTree>
    <p:extLst>
      <p:ext uri="{BB962C8B-B14F-4D97-AF65-F5344CB8AC3E}">
        <p14:creationId xmlns:p14="http://schemas.microsoft.com/office/powerpoint/2010/main" val="116654278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3200" dirty="0">
                <a:latin typeface="+mn-ea"/>
              </a:rPr>
              <a:t>1.1.1 </a:t>
            </a:r>
            <a:r>
              <a:rPr lang="zh-CN" altLang="en-US" sz="3200" dirty="0">
                <a:latin typeface="+mn-ea"/>
              </a:rPr>
              <a:t>供应链的概念、</a:t>
            </a:r>
            <a:r>
              <a:rPr lang="zh-CN" altLang="en-US" sz="3200" dirty="0" smtClean="0">
                <a:latin typeface="+mn-ea"/>
              </a:rPr>
              <a:t>结构模型</a:t>
            </a:r>
            <a:endParaRPr lang="en-US" altLang="zh-CN" sz="3200" dirty="0" smtClean="0">
              <a:latin typeface="+mn-ea"/>
            </a:endParaRPr>
          </a:p>
          <a:p>
            <a:endParaRPr lang="en-US" altLang="zh-CN" dirty="0"/>
          </a:p>
          <a:p>
            <a:endParaRPr lang="en-US" altLang="zh-CN" dirty="0" smtClean="0"/>
          </a:p>
          <a:p>
            <a:r>
              <a:rPr lang="zh-CN" altLang="zh-CN" dirty="0"/>
              <a:t>我国国家标准《物流术语》（</a:t>
            </a:r>
            <a:r>
              <a:rPr lang="en-US" altLang="zh-CN" dirty="0"/>
              <a:t>GB/T 18354-2006</a:t>
            </a:r>
            <a:r>
              <a:rPr lang="zh-CN" altLang="zh-CN" dirty="0"/>
              <a:t>）对供应链（</a:t>
            </a:r>
            <a:r>
              <a:rPr lang="en-US" altLang="zh-CN" dirty="0"/>
              <a:t>Supply Chain</a:t>
            </a:r>
            <a:r>
              <a:rPr lang="zh-CN" altLang="zh-CN" dirty="0"/>
              <a:t>）的定义为：“生产及流通过程中，涉及将产品或服务提供给最终用户的上游与下游企业所形成的网链结构。”</a:t>
            </a:r>
          </a:p>
          <a:p>
            <a:endParaRPr lang="zh-CN" altLang="en-US" dirty="0" smtClean="0"/>
          </a:p>
          <a:p>
            <a:pPr marL="109728" indent="0">
              <a:buNone/>
            </a:pPr>
            <a:endParaRPr lang="zh-CN" altLang="en-US" dirty="0"/>
          </a:p>
        </p:txBody>
      </p:sp>
      <p:sp>
        <p:nvSpPr>
          <p:cNvPr id="3" name="标题 2"/>
          <p:cNvSpPr>
            <a:spLocks noGrp="1"/>
          </p:cNvSpPr>
          <p:nvPr>
            <p:ph type="title"/>
          </p:nvPr>
        </p:nvSpPr>
        <p:spPr/>
        <p:txBody>
          <a:bodyPr/>
          <a:lstStyle/>
          <a:p>
            <a:r>
              <a:rPr lang="zh-CN" altLang="en-US" b="0" dirty="0">
                <a:effectLst/>
                <a:latin typeface="+mj-ea"/>
              </a:rPr>
              <a:t>项目</a:t>
            </a:r>
            <a:r>
              <a:rPr lang="en-US" altLang="zh-CN" b="0" dirty="0">
                <a:effectLst/>
                <a:latin typeface="+mj-ea"/>
              </a:rPr>
              <a:t>1 </a:t>
            </a:r>
            <a:r>
              <a:rPr lang="zh-CN" altLang="en-US" b="0" dirty="0">
                <a:effectLst/>
                <a:latin typeface="+mj-ea"/>
              </a:rPr>
              <a:t>认知供应链</a:t>
            </a:r>
          </a:p>
        </p:txBody>
      </p:sp>
    </p:spTree>
    <p:extLst>
      <p:ext uri="{BB962C8B-B14F-4D97-AF65-F5344CB8AC3E}">
        <p14:creationId xmlns:p14="http://schemas.microsoft.com/office/powerpoint/2010/main" val="213213232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628800"/>
            <a:ext cx="7890094"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2"/>
          <p:cNvSpPr>
            <a:spLocks noGrp="1"/>
          </p:cNvSpPr>
          <p:nvPr>
            <p:ph type="title"/>
          </p:nvPr>
        </p:nvSpPr>
        <p:spPr>
          <a:xfrm>
            <a:off x="457200" y="274638"/>
            <a:ext cx="8229600" cy="1143000"/>
          </a:xfrm>
        </p:spPr>
        <p:txBody>
          <a:bodyPr>
            <a:normAutofit/>
          </a:bodyPr>
          <a:lstStyle/>
          <a:p>
            <a:r>
              <a:rPr lang="zh-CN" altLang="en-US" sz="3200" b="0" dirty="0">
                <a:effectLst/>
                <a:latin typeface="+mn-ea"/>
                <a:ea typeface="+mn-ea"/>
              </a:rPr>
              <a:t>供应</a:t>
            </a:r>
            <a:r>
              <a:rPr lang="zh-CN" altLang="en-US" sz="3200" b="0" dirty="0" smtClean="0">
                <a:effectLst/>
                <a:latin typeface="+mn-ea"/>
                <a:ea typeface="+mn-ea"/>
              </a:rPr>
              <a:t>链的网络结构模型</a:t>
            </a:r>
            <a:endParaRPr lang="zh-CN" altLang="en-US" sz="3200" dirty="0">
              <a:effectLst/>
              <a:latin typeface="+mn-ea"/>
              <a:ea typeface="+mn-ea"/>
            </a:endParaRPr>
          </a:p>
        </p:txBody>
      </p:sp>
    </p:spTree>
    <p:extLst>
      <p:ext uri="{BB962C8B-B14F-4D97-AF65-F5344CB8AC3E}">
        <p14:creationId xmlns:p14="http://schemas.microsoft.com/office/powerpoint/2010/main" val="182526245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91"/>
          <p:cNvGrpSpPr>
            <a:grpSpLocks/>
          </p:cNvGrpSpPr>
          <p:nvPr/>
        </p:nvGrpSpPr>
        <p:grpSpPr bwMode="auto">
          <a:xfrm>
            <a:off x="3395376" y="261291"/>
            <a:ext cx="5472608" cy="6140152"/>
            <a:chOff x="0" y="0"/>
            <a:chExt cx="42672" cy="40290"/>
          </a:xfrm>
        </p:grpSpPr>
        <p:sp>
          <p:nvSpPr>
            <p:cNvPr id="6" name="TextBox 1"/>
            <p:cNvSpPr txBox="1">
              <a:spLocks noChangeArrowheads="1"/>
            </p:cNvSpPr>
            <p:nvPr/>
          </p:nvSpPr>
          <p:spPr bwMode="auto">
            <a:xfrm>
              <a:off x="8001" y="0"/>
              <a:ext cx="24003" cy="285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顾客有购买香皂需求并到</a:t>
              </a:r>
              <a:r>
                <a:rPr kumimoji="0" lang="en-US" altLang="zh-CN"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A</a:t>
              </a:r>
              <a:r>
                <a:rPr kumimoji="0" lang="zh-CN" altLang="en-US"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超市购</a:t>
              </a:r>
              <a:r>
                <a:rPr kumimoji="0" lang="zh-CN" altLang="en-US"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买</a:t>
              </a:r>
              <a:endParaRPr kumimoji="0" lang="zh-CN" altLang="en-US"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TextBox 2"/>
            <p:cNvSpPr txBox="1">
              <a:spLocks noChangeArrowheads="1"/>
            </p:cNvSpPr>
            <p:nvPr/>
          </p:nvSpPr>
          <p:spPr bwMode="auto">
            <a:xfrm>
              <a:off x="16573" y="6191"/>
              <a:ext cx="6477" cy="219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A</a:t>
              </a:r>
              <a:r>
                <a:rPr kumimoji="0" lang="zh-CN" altLang="en-US"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超市</a:t>
              </a:r>
              <a:endParaRPr kumimoji="0" lang="zh-CN" altLang="en-US"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直接箭头连接符 4"/>
            <p:cNvSpPr>
              <a:spLocks noChangeShapeType="1"/>
            </p:cNvSpPr>
            <p:nvPr/>
          </p:nvSpPr>
          <p:spPr bwMode="auto">
            <a:xfrm flipV="1">
              <a:off x="17811" y="3048"/>
              <a:ext cx="0" cy="3048"/>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9" name="TextBox 5"/>
            <p:cNvSpPr txBox="1">
              <a:spLocks noChangeArrowheads="1"/>
            </p:cNvSpPr>
            <p:nvPr/>
          </p:nvSpPr>
          <p:spPr bwMode="auto">
            <a:xfrm>
              <a:off x="9239" y="11715"/>
              <a:ext cx="21050" cy="295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A</a:t>
              </a:r>
              <a:r>
                <a:rPr kumimoji="0" lang="zh-CN" altLang="en-US"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超市成品仓库或第三方分销</a:t>
              </a:r>
              <a:r>
                <a:rPr kumimoji="0" lang="zh-CN" altLang="en-US"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商</a:t>
              </a:r>
              <a:endParaRPr kumimoji="0" lang="zh-CN" altLang="en-US"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TextBox 6"/>
            <p:cNvSpPr txBox="1">
              <a:spLocks noChangeArrowheads="1"/>
            </p:cNvSpPr>
            <p:nvPr/>
          </p:nvSpPr>
          <p:spPr bwMode="auto">
            <a:xfrm>
              <a:off x="9715" y="18573"/>
              <a:ext cx="21050" cy="295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B</a:t>
              </a:r>
              <a:r>
                <a:rPr kumimoji="0" lang="zh-CN" altLang="en-US" sz="1400" b="0" i="0" u="none" strike="noStrike" cap="none" normalizeH="0" baseline="0" smtClean="0">
                  <a:ln>
                    <a:noFill/>
                  </a:ln>
                  <a:solidFill>
                    <a:srgbClr val="000000"/>
                  </a:solidFill>
                  <a:effectLst/>
                  <a:latin typeface="Arial" pitchFamily="34" charset="0"/>
                  <a:ea typeface="宋体" pitchFamily="2" charset="-122"/>
                  <a:cs typeface="Times New Roman" pitchFamily="18" charset="0"/>
                </a:rPr>
                <a:t>化妆品有限公司或其他制造商</a:t>
              </a:r>
              <a:endParaRPr kumimoji="0" lang="zh-CN" altLang="en-US"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TextBox 7"/>
            <p:cNvSpPr txBox="1">
              <a:spLocks noChangeArrowheads="1"/>
            </p:cNvSpPr>
            <p:nvPr/>
          </p:nvSpPr>
          <p:spPr bwMode="auto">
            <a:xfrm>
              <a:off x="16097" y="25336"/>
              <a:ext cx="8858" cy="266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包装制造商</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TextBox 8"/>
            <p:cNvSpPr txBox="1">
              <a:spLocks noChangeArrowheads="1"/>
            </p:cNvSpPr>
            <p:nvPr/>
          </p:nvSpPr>
          <p:spPr bwMode="auto">
            <a:xfrm>
              <a:off x="1143" y="25241"/>
              <a:ext cx="8858" cy="266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塑料制造商</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TextBox 9"/>
            <p:cNvSpPr txBox="1">
              <a:spLocks noChangeArrowheads="1"/>
            </p:cNvSpPr>
            <p:nvPr/>
          </p:nvSpPr>
          <p:spPr bwMode="auto">
            <a:xfrm>
              <a:off x="30765" y="25336"/>
              <a:ext cx="11907" cy="266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化工产品制造商</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TextBox 10"/>
            <p:cNvSpPr txBox="1">
              <a:spLocks noChangeArrowheads="1"/>
            </p:cNvSpPr>
            <p:nvPr/>
          </p:nvSpPr>
          <p:spPr bwMode="auto">
            <a:xfrm>
              <a:off x="0" y="31623"/>
              <a:ext cx="11906" cy="266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化工产品制造商</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TextBox 11"/>
            <p:cNvSpPr txBox="1">
              <a:spLocks noChangeArrowheads="1"/>
            </p:cNvSpPr>
            <p:nvPr/>
          </p:nvSpPr>
          <p:spPr bwMode="auto">
            <a:xfrm>
              <a:off x="15906" y="31432"/>
              <a:ext cx="10478" cy="266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纸制品制造商</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TextBox 12"/>
            <p:cNvSpPr txBox="1">
              <a:spLocks noChangeArrowheads="1"/>
            </p:cNvSpPr>
            <p:nvPr/>
          </p:nvSpPr>
          <p:spPr bwMode="auto">
            <a:xfrm>
              <a:off x="16954" y="37719"/>
              <a:ext cx="7715" cy="257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Calibri" pitchFamily="34" charset="0"/>
                  <a:ea typeface="宋体" pitchFamily="2" charset="-122"/>
                  <a:cs typeface="Times New Roman" pitchFamily="18" charset="0"/>
                </a:rPr>
                <a:t>木材工业</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直接箭头连接符 13"/>
            <p:cNvSpPr>
              <a:spLocks noChangeShapeType="1"/>
            </p:cNvSpPr>
            <p:nvPr/>
          </p:nvSpPr>
          <p:spPr bwMode="auto">
            <a:xfrm flipV="1">
              <a:off x="16383" y="14954"/>
              <a:ext cx="0" cy="3048"/>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8" name="直接箭头连接符 14"/>
            <p:cNvSpPr>
              <a:spLocks noChangeShapeType="1"/>
            </p:cNvSpPr>
            <p:nvPr/>
          </p:nvSpPr>
          <p:spPr bwMode="auto">
            <a:xfrm flipV="1">
              <a:off x="18288" y="22002"/>
              <a:ext cx="0" cy="3048"/>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9" name="直接箭头连接符 15"/>
            <p:cNvSpPr>
              <a:spLocks noChangeShapeType="1"/>
            </p:cNvSpPr>
            <p:nvPr/>
          </p:nvSpPr>
          <p:spPr bwMode="auto">
            <a:xfrm flipV="1">
              <a:off x="18383" y="28289"/>
              <a:ext cx="0" cy="3048"/>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0" name="直接箭头连接符 16"/>
            <p:cNvSpPr>
              <a:spLocks noChangeShapeType="1"/>
            </p:cNvSpPr>
            <p:nvPr/>
          </p:nvSpPr>
          <p:spPr bwMode="auto">
            <a:xfrm flipV="1">
              <a:off x="19050" y="34385"/>
              <a:ext cx="0" cy="3048"/>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1" name="直接箭头连接符 17"/>
            <p:cNvSpPr>
              <a:spLocks noChangeShapeType="1"/>
            </p:cNvSpPr>
            <p:nvPr/>
          </p:nvSpPr>
          <p:spPr bwMode="auto">
            <a:xfrm flipV="1">
              <a:off x="3524" y="28194"/>
              <a:ext cx="0" cy="3048"/>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2" name="直接箭头连接符 18"/>
            <p:cNvSpPr>
              <a:spLocks noChangeShapeType="1"/>
            </p:cNvSpPr>
            <p:nvPr/>
          </p:nvSpPr>
          <p:spPr bwMode="auto">
            <a:xfrm>
              <a:off x="21431" y="3143"/>
              <a:ext cx="0" cy="3048"/>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3" name="直接箭头连接符 19"/>
            <p:cNvSpPr>
              <a:spLocks noChangeShapeType="1"/>
            </p:cNvSpPr>
            <p:nvPr/>
          </p:nvSpPr>
          <p:spPr bwMode="auto">
            <a:xfrm flipV="1">
              <a:off x="17716" y="8382"/>
              <a:ext cx="0" cy="3048"/>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4" name="直接箭头连接符 20"/>
            <p:cNvSpPr>
              <a:spLocks noChangeShapeType="1"/>
            </p:cNvSpPr>
            <p:nvPr/>
          </p:nvSpPr>
          <p:spPr bwMode="auto">
            <a:xfrm>
              <a:off x="21336" y="8667"/>
              <a:ext cx="0" cy="3048"/>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5" name="直接箭头连接符 21"/>
            <p:cNvSpPr>
              <a:spLocks noChangeShapeType="1"/>
            </p:cNvSpPr>
            <p:nvPr/>
          </p:nvSpPr>
          <p:spPr bwMode="auto">
            <a:xfrm>
              <a:off x="21431" y="15049"/>
              <a:ext cx="0" cy="3048"/>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6" name="直接箭头连接符 22"/>
            <p:cNvSpPr>
              <a:spLocks noChangeShapeType="1"/>
            </p:cNvSpPr>
            <p:nvPr/>
          </p:nvSpPr>
          <p:spPr bwMode="auto">
            <a:xfrm>
              <a:off x="21812" y="22193"/>
              <a:ext cx="0" cy="3048"/>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7" name="直接箭头连接符 23"/>
            <p:cNvSpPr>
              <a:spLocks noChangeShapeType="1"/>
            </p:cNvSpPr>
            <p:nvPr/>
          </p:nvSpPr>
          <p:spPr bwMode="auto">
            <a:xfrm>
              <a:off x="21812" y="28479"/>
              <a:ext cx="0" cy="3048"/>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8" name="直接箭头连接符 24"/>
            <p:cNvSpPr>
              <a:spLocks noChangeShapeType="1"/>
            </p:cNvSpPr>
            <p:nvPr/>
          </p:nvSpPr>
          <p:spPr bwMode="auto">
            <a:xfrm>
              <a:off x="22669" y="34575"/>
              <a:ext cx="0" cy="3048"/>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9" name="直接箭头连接符 25"/>
            <p:cNvSpPr>
              <a:spLocks noChangeShapeType="1"/>
            </p:cNvSpPr>
            <p:nvPr/>
          </p:nvSpPr>
          <p:spPr bwMode="auto">
            <a:xfrm>
              <a:off x="6762" y="28098"/>
              <a:ext cx="0" cy="3048"/>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nvGrpSpPr>
            <p:cNvPr id="30" name="组合 26"/>
            <p:cNvGrpSpPr>
              <a:grpSpLocks/>
            </p:cNvGrpSpPr>
            <p:nvPr/>
          </p:nvGrpSpPr>
          <p:grpSpPr bwMode="auto">
            <a:xfrm>
              <a:off x="5429" y="23336"/>
              <a:ext cx="32099" cy="1905"/>
              <a:chOff x="5429" y="23336"/>
              <a:chExt cx="32099" cy="1905"/>
            </a:xfrm>
          </p:grpSpPr>
          <p:sp>
            <p:nvSpPr>
              <p:cNvPr id="31" name="直接连接符 27"/>
              <p:cNvSpPr>
                <a:spLocks noChangeShapeType="1"/>
              </p:cNvSpPr>
              <p:nvPr/>
            </p:nvSpPr>
            <p:spPr bwMode="auto">
              <a:xfrm>
                <a:off x="5429" y="23336"/>
                <a:ext cx="3209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2" name="直接连接符 28"/>
              <p:cNvSpPr>
                <a:spLocks noChangeShapeType="1"/>
              </p:cNvSpPr>
              <p:nvPr/>
            </p:nvSpPr>
            <p:spPr bwMode="auto">
              <a:xfrm flipV="1">
                <a:off x="37528" y="23431"/>
                <a:ext cx="0" cy="18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3" name="直接连接符 29"/>
              <p:cNvSpPr>
                <a:spLocks noChangeShapeType="1"/>
              </p:cNvSpPr>
              <p:nvPr/>
            </p:nvSpPr>
            <p:spPr bwMode="auto">
              <a:xfrm flipV="1">
                <a:off x="5429" y="23336"/>
                <a:ext cx="0" cy="18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grpSp>
      <p:grpSp>
        <p:nvGrpSpPr>
          <p:cNvPr id="34" name="组合 98"/>
          <p:cNvGrpSpPr>
            <a:grpSpLocks/>
          </p:cNvGrpSpPr>
          <p:nvPr/>
        </p:nvGrpSpPr>
        <p:grpSpPr bwMode="auto">
          <a:xfrm>
            <a:off x="110046" y="4536265"/>
            <a:ext cx="2517737" cy="836771"/>
            <a:chOff x="0" y="-172"/>
            <a:chExt cx="27919" cy="5887"/>
          </a:xfrm>
        </p:grpSpPr>
        <p:sp>
          <p:nvSpPr>
            <p:cNvPr id="35" name="直接箭头连接符 2"/>
            <p:cNvSpPr>
              <a:spLocks noChangeShapeType="1"/>
            </p:cNvSpPr>
            <p:nvPr/>
          </p:nvSpPr>
          <p:spPr bwMode="auto">
            <a:xfrm>
              <a:off x="381" y="1333"/>
              <a:ext cx="9429" cy="0"/>
            </a:xfrm>
            <a:prstGeom prst="straightConnector1">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TextBox 93"/>
            <p:cNvSpPr txBox="1">
              <a:spLocks noChangeArrowheads="1"/>
            </p:cNvSpPr>
            <p:nvPr/>
          </p:nvSpPr>
          <p:spPr bwMode="auto">
            <a:xfrm>
              <a:off x="12659" y="-172"/>
              <a:ext cx="9037" cy="2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0"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物流</a:t>
              </a:r>
              <a:endParaRPr kumimoji="0" 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7" name="直接箭头连接符 4"/>
            <p:cNvSpPr>
              <a:spLocks noChangeShapeType="1"/>
            </p:cNvSpPr>
            <p:nvPr/>
          </p:nvSpPr>
          <p:spPr bwMode="auto">
            <a:xfrm>
              <a:off x="0" y="4381"/>
              <a:ext cx="9429" cy="0"/>
            </a:xfrm>
            <a:prstGeom prst="straightConnector1">
              <a:avLst/>
            </a:prstGeom>
            <a:noFill/>
            <a:ln w="9525">
              <a:solidFill>
                <a:srgbClr val="000000"/>
              </a:solidFill>
              <a:prstDash val="sysDash"/>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TextBox 96"/>
            <p:cNvSpPr txBox="1">
              <a:spLocks noChangeArrowheads="1"/>
            </p:cNvSpPr>
            <p:nvPr/>
          </p:nvSpPr>
          <p:spPr bwMode="auto">
            <a:xfrm>
              <a:off x="11949" y="3146"/>
              <a:ext cx="15970" cy="25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0"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信息流，资金流</a:t>
              </a:r>
              <a:endParaRPr kumimoji="0" 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39" name="Rectangle 3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30175"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 name="矩形 40"/>
          <p:cNvSpPr/>
          <p:nvPr/>
        </p:nvSpPr>
        <p:spPr>
          <a:xfrm>
            <a:off x="144405" y="228600"/>
            <a:ext cx="1811714" cy="369332"/>
          </a:xfrm>
          <a:prstGeom prst="rect">
            <a:avLst/>
          </a:prstGeom>
        </p:spPr>
        <p:txBody>
          <a:bodyPr wrap="none">
            <a:spAutoFit/>
          </a:bodyPr>
          <a:lstStyle/>
          <a:p>
            <a:r>
              <a:rPr lang="zh-CN" altLang="zh-CN" b="1" dirty="0"/>
              <a:t>香皂供应链环节</a:t>
            </a:r>
            <a:endParaRPr lang="zh-CN" altLang="en-US" dirty="0"/>
          </a:p>
        </p:txBody>
      </p:sp>
    </p:spTree>
    <p:extLst>
      <p:ext uri="{BB962C8B-B14F-4D97-AF65-F5344CB8AC3E}">
        <p14:creationId xmlns:p14="http://schemas.microsoft.com/office/powerpoint/2010/main" val="111784276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91264" cy="5674635"/>
          </a:xfrm>
        </p:spPr>
        <p:txBody>
          <a:bodyPr>
            <a:normAutofit/>
          </a:bodyPr>
          <a:lstStyle/>
          <a:p>
            <a:r>
              <a:rPr lang="en-US" altLang="zh-CN" sz="3200" dirty="0">
                <a:latin typeface="+mn-ea"/>
              </a:rPr>
              <a:t>1.1.2</a:t>
            </a:r>
            <a:r>
              <a:rPr lang="zh-CN" altLang="zh-CN" sz="3200" dirty="0">
                <a:latin typeface="+mn-ea"/>
              </a:rPr>
              <a:t>供应链的特征、类型</a:t>
            </a:r>
            <a:endParaRPr lang="zh-CN" altLang="en-US" sz="3200" dirty="0">
              <a:latin typeface="+mn-ea"/>
            </a:endParaRPr>
          </a:p>
        </p:txBody>
      </p:sp>
      <p:graphicFrame>
        <p:nvGraphicFramePr>
          <p:cNvPr id="4" name="表格 3"/>
          <p:cNvGraphicFramePr>
            <a:graphicFrameLocks noGrp="1"/>
          </p:cNvGraphicFramePr>
          <p:nvPr>
            <p:extLst>
              <p:ext uri="{D42A27DB-BD31-4B8C-83A1-F6EECF244321}">
                <p14:modId xmlns:p14="http://schemas.microsoft.com/office/powerpoint/2010/main" val="263187873"/>
              </p:ext>
            </p:extLst>
          </p:nvPr>
        </p:nvGraphicFramePr>
        <p:xfrm>
          <a:off x="1187624" y="1628799"/>
          <a:ext cx="7560840" cy="4536503"/>
        </p:xfrm>
        <a:graphic>
          <a:graphicData uri="http://schemas.openxmlformats.org/drawingml/2006/table">
            <a:tbl>
              <a:tblPr firstRow="1" firstCol="1" bandRow="1">
                <a:tableStyleId>{5C22544A-7EE6-4342-B048-85BDC9FD1C3A}</a:tableStyleId>
              </a:tblPr>
              <a:tblGrid>
                <a:gridCol w="1227904"/>
                <a:gridCol w="6332936"/>
              </a:tblGrid>
              <a:tr h="891196">
                <a:tc>
                  <a:txBody>
                    <a:bodyPr/>
                    <a:lstStyle/>
                    <a:p>
                      <a:pPr indent="266700" algn="just">
                        <a:spcAft>
                          <a:spcPts val="0"/>
                        </a:spcAft>
                      </a:pPr>
                      <a:r>
                        <a:rPr lang="zh-CN" sz="1600" kern="100" dirty="0">
                          <a:effectLst/>
                        </a:rPr>
                        <a:t>复杂性</a:t>
                      </a:r>
                      <a:endParaRPr lang="zh-CN" sz="1600" kern="100" dirty="0">
                        <a:effectLst/>
                        <a:latin typeface="Times New Roman"/>
                        <a:ea typeface="宋体"/>
                      </a:endParaRPr>
                    </a:p>
                  </a:txBody>
                  <a:tcPr marL="68580" marR="68580" marT="0" marB="0" anchor="ctr"/>
                </a:tc>
                <a:tc>
                  <a:txBody>
                    <a:bodyPr/>
                    <a:lstStyle/>
                    <a:p>
                      <a:pPr indent="266700" algn="just">
                        <a:spcAft>
                          <a:spcPts val="0"/>
                        </a:spcAft>
                      </a:pPr>
                      <a:r>
                        <a:rPr lang="zh-CN" sz="1600" kern="100">
                          <a:effectLst/>
                        </a:rPr>
                        <a:t>供应链通常由多个、多类型甚至多国企业组成，故供应链结构模式比一般单个企业的结构模式更为复杂</a:t>
                      </a:r>
                      <a:endParaRPr lang="zh-CN" sz="1600" kern="100">
                        <a:effectLst/>
                        <a:latin typeface="Times New Roman"/>
                        <a:ea typeface="宋体"/>
                      </a:endParaRPr>
                    </a:p>
                  </a:txBody>
                  <a:tcPr marL="68580" marR="68580" marT="0" marB="0" anchor="ctr"/>
                </a:tc>
              </a:tr>
              <a:tr h="891196">
                <a:tc>
                  <a:txBody>
                    <a:bodyPr/>
                    <a:lstStyle/>
                    <a:p>
                      <a:pPr indent="266700" algn="just">
                        <a:spcAft>
                          <a:spcPts val="0"/>
                        </a:spcAft>
                      </a:pPr>
                      <a:r>
                        <a:rPr lang="zh-CN" sz="1600" kern="100">
                          <a:effectLst/>
                        </a:rPr>
                        <a:t>动态性</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dirty="0">
                          <a:effectLst/>
                        </a:rPr>
                        <a:t>因为企业战略和适应市场需求变化的需要，供应链中节点企业需要动态更新，使得供应链具有明显的动态性</a:t>
                      </a:r>
                      <a:endParaRPr lang="zh-CN" sz="1600" kern="100" dirty="0">
                        <a:effectLst/>
                        <a:latin typeface="Times New Roman"/>
                        <a:ea typeface="宋体"/>
                      </a:endParaRPr>
                    </a:p>
                  </a:txBody>
                  <a:tcPr marL="68580" marR="68580" marT="0" marB="0" anchor="ctr"/>
                </a:tc>
              </a:tr>
              <a:tr h="971719">
                <a:tc>
                  <a:txBody>
                    <a:bodyPr/>
                    <a:lstStyle/>
                    <a:p>
                      <a:pPr indent="266700" algn="just">
                        <a:spcAft>
                          <a:spcPts val="0"/>
                        </a:spcAft>
                      </a:pPr>
                      <a:r>
                        <a:rPr lang="zh-CN" sz="1600" kern="100">
                          <a:effectLst/>
                        </a:rPr>
                        <a:t>面向用户需求</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a:effectLst/>
                        </a:rPr>
                        <a:t>供应链的形成、存在、重构，都是基于一定的市场需求。用户需求的拉动是供应链中信息流、物流和资金流运作的驱动源</a:t>
                      </a:r>
                      <a:endParaRPr lang="zh-CN" sz="1600" kern="100">
                        <a:effectLst/>
                        <a:latin typeface="Times New Roman"/>
                        <a:ea typeface="宋体"/>
                      </a:endParaRPr>
                    </a:p>
                  </a:txBody>
                  <a:tcPr marL="68580" marR="68580" marT="0" marB="0" anchor="ctr"/>
                </a:tc>
              </a:tr>
              <a:tr h="891196">
                <a:tc>
                  <a:txBody>
                    <a:bodyPr/>
                    <a:lstStyle/>
                    <a:p>
                      <a:pPr indent="266700" algn="just">
                        <a:spcAft>
                          <a:spcPts val="0"/>
                        </a:spcAft>
                      </a:pPr>
                      <a:r>
                        <a:rPr lang="zh-CN" sz="1600" kern="100">
                          <a:effectLst/>
                        </a:rPr>
                        <a:t>交叉性</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dirty="0">
                          <a:effectLst/>
                        </a:rPr>
                        <a:t>节点企业可以是多个供应链的成员，众多的供应链形成交叉结构，增加了协调管理的难度</a:t>
                      </a:r>
                      <a:endParaRPr lang="zh-CN" sz="1600" kern="100" dirty="0">
                        <a:effectLst/>
                        <a:latin typeface="Times New Roman"/>
                        <a:ea typeface="宋体"/>
                      </a:endParaRPr>
                    </a:p>
                  </a:txBody>
                  <a:tcPr marL="68580" marR="68580" marT="0" marB="0" anchor="ctr"/>
                </a:tc>
              </a:tr>
              <a:tr h="891196">
                <a:tc>
                  <a:txBody>
                    <a:bodyPr/>
                    <a:lstStyle/>
                    <a:p>
                      <a:pPr indent="266700" algn="just">
                        <a:spcAft>
                          <a:spcPts val="0"/>
                        </a:spcAft>
                      </a:pPr>
                      <a:r>
                        <a:rPr lang="zh-CN" sz="1600" kern="100">
                          <a:effectLst/>
                        </a:rPr>
                        <a:t>增值性</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dirty="0">
                          <a:effectLst/>
                        </a:rPr>
                        <a:t>任何有效供应链的存在都是可以创造价值和有利可图的，否则就没有存在的必要</a:t>
                      </a:r>
                      <a:endParaRPr lang="zh-CN" sz="1600" kern="100" dirty="0">
                        <a:effectLst/>
                        <a:latin typeface="Times New Roman"/>
                        <a:ea typeface="宋体"/>
                      </a:endParaRPr>
                    </a:p>
                  </a:txBody>
                  <a:tcPr marL="68580" marR="68580" marT="0" marB="0" anchor="ctr"/>
                </a:tc>
              </a:tr>
            </a:tbl>
          </a:graphicData>
        </a:graphic>
      </p:graphicFrame>
      <p:sp>
        <p:nvSpPr>
          <p:cNvPr id="5" name="矩形 4"/>
          <p:cNvSpPr/>
          <p:nvPr/>
        </p:nvSpPr>
        <p:spPr>
          <a:xfrm>
            <a:off x="899592" y="1124744"/>
            <a:ext cx="1723549" cy="400110"/>
          </a:xfrm>
          <a:prstGeom prst="rect">
            <a:avLst/>
          </a:prstGeom>
        </p:spPr>
        <p:txBody>
          <a:bodyPr wrap="none">
            <a:spAutoFit/>
          </a:bodyPr>
          <a:lstStyle/>
          <a:p>
            <a:r>
              <a:rPr lang="zh-CN" altLang="zh-CN" sz="2000" dirty="0" smtClean="0"/>
              <a:t>供应链</a:t>
            </a:r>
            <a:r>
              <a:rPr lang="zh-CN" altLang="en-US" sz="2000" dirty="0" smtClean="0"/>
              <a:t>的特征</a:t>
            </a:r>
            <a:endParaRPr lang="zh-CN" altLang="en-US" sz="2000" dirty="0"/>
          </a:p>
        </p:txBody>
      </p:sp>
    </p:spTree>
    <p:extLst>
      <p:ext uri="{BB962C8B-B14F-4D97-AF65-F5344CB8AC3E}">
        <p14:creationId xmlns:p14="http://schemas.microsoft.com/office/powerpoint/2010/main" val="414376374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085503826"/>
              </p:ext>
            </p:extLst>
          </p:nvPr>
        </p:nvGraphicFramePr>
        <p:xfrm>
          <a:off x="1187624" y="1196752"/>
          <a:ext cx="7941628" cy="5028555"/>
        </p:xfrm>
        <a:graphic>
          <a:graphicData uri="http://schemas.openxmlformats.org/drawingml/2006/table">
            <a:tbl>
              <a:tblPr firstRow="1" firstCol="1" bandRow="1">
                <a:tableStyleId>{5C22544A-7EE6-4342-B048-85BDC9FD1C3A}</a:tableStyleId>
              </a:tblPr>
              <a:tblGrid>
                <a:gridCol w="2320269"/>
                <a:gridCol w="5621359"/>
              </a:tblGrid>
              <a:tr h="718365">
                <a:tc>
                  <a:txBody>
                    <a:bodyPr/>
                    <a:lstStyle/>
                    <a:p>
                      <a:pPr indent="266700" algn="just">
                        <a:spcAft>
                          <a:spcPts val="0"/>
                        </a:spcAft>
                      </a:pPr>
                      <a:r>
                        <a:rPr lang="zh-CN" sz="1600" kern="100" dirty="0">
                          <a:effectLst/>
                        </a:rPr>
                        <a:t>按发展过程分</a:t>
                      </a:r>
                      <a:endParaRPr lang="zh-CN" sz="1600" kern="100" dirty="0">
                        <a:effectLst/>
                        <a:latin typeface="Times New Roman"/>
                        <a:ea typeface="宋体"/>
                      </a:endParaRPr>
                    </a:p>
                  </a:txBody>
                  <a:tcPr marL="68580" marR="68580" marT="0" marB="0" anchor="ctr"/>
                </a:tc>
                <a:tc>
                  <a:txBody>
                    <a:bodyPr/>
                    <a:lstStyle/>
                    <a:p>
                      <a:pPr indent="266700" algn="just">
                        <a:spcAft>
                          <a:spcPts val="0"/>
                        </a:spcAft>
                      </a:pPr>
                      <a:r>
                        <a:rPr lang="zh-CN" sz="1600" kern="100">
                          <a:effectLst/>
                        </a:rPr>
                        <a:t>内部供应链、外部供应链</a:t>
                      </a:r>
                      <a:endParaRPr lang="zh-CN" sz="1600" kern="100">
                        <a:effectLst/>
                        <a:latin typeface="Times New Roman"/>
                        <a:ea typeface="宋体"/>
                      </a:endParaRPr>
                    </a:p>
                  </a:txBody>
                  <a:tcPr marL="68580" marR="68580" marT="0" marB="0" anchor="ctr"/>
                </a:tc>
              </a:tr>
              <a:tr h="718365">
                <a:tc>
                  <a:txBody>
                    <a:bodyPr/>
                    <a:lstStyle/>
                    <a:p>
                      <a:pPr indent="266700" algn="just">
                        <a:spcAft>
                          <a:spcPts val="0"/>
                        </a:spcAft>
                      </a:pPr>
                      <a:r>
                        <a:rPr lang="zh-CN" sz="1600" kern="100">
                          <a:effectLst/>
                        </a:rPr>
                        <a:t>按涉及范围分</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a:effectLst/>
                        </a:rPr>
                        <a:t>单元供应链、产业供应链、全球供应链</a:t>
                      </a:r>
                      <a:endParaRPr lang="zh-CN" sz="1600" kern="100">
                        <a:effectLst/>
                        <a:latin typeface="Times New Roman"/>
                        <a:ea typeface="宋体"/>
                      </a:endParaRPr>
                    </a:p>
                  </a:txBody>
                  <a:tcPr marL="68580" marR="68580" marT="0" marB="0" anchor="ctr"/>
                </a:tc>
              </a:tr>
              <a:tr h="1436730">
                <a:tc>
                  <a:txBody>
                    <a:bodyPr/>
                    <a:lstStyle/>
                    <a:p>
                      <a:pPr indent="266700" algn="just">
                        <a:spcAft>
                          <a:spcPts val="0"/>
                        </a:spcAft>
                      </a:pPr>
                      <a:r>
                        <a:rPr lang="zh-CN" sz="1600" kern="100">
                          <a:effectLst/>
                        </a:rPr>
                        <a:t>按容量和用户需求分</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a:effectLst/>
                        </a:rPr>
                        <a:t>平衡的供应链、倾斜的供应链</a:t>
                      </a:r>
                      <a:endParaRPr lang="zh-CN" sz="1600" kern="100">
                        <a:effectLst/>
                        <a:latin typeface="Times New Roman"/>
                        <a:ea typeface="宋体"/>
                      </a:endParaRPr>
                    </a:p>
                  </a:txBody>
                  <a:tcPr marL="68580" marR="68580" marT="0" marB="0" anchor="ctr"/>
                </a:tc>
              </a:tr>
              <a:tr h="718365">
                <a:tc>
                  <a:txBody>
                    <a:bodyPr/>
                    <a:lstStyle/>
                    <a:p>
                      <a:pPr indent="266700" algn="just">
                        <a:spcAft>
                          <a:spcPts val="0"/>
                        </a:spcAft>
                      </a:pPr>
                      <a:r>
                        <a:rPr lang="zh-CN" sz="1600" kern="100">
                          <a:effectLst/>
                        </a:rPr>
                        <a:t>按功能模式分</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dirty="0">
                          <a:effectLst/>
                        </a:rPr>
                        <a:t>有效性供应链、反应性供应链</a:t>
                      </a:r>
                      <a:endParaRPr lang="zh-CN" sz="1600" kern="100" dirty="0">
                        <a:effectLst/>
                        <a:latin typeface="Times New Roman"/>
                        <a:ea typeface="宋体"/>
                      </a:endParaRPr>
                    </a:p>
                  </a:txBody>
                  <a:tcPr marL="68580" marR="68580" marT="0" marB="0" anchor="ctr"/>
                </a:tc>
              </a:tr>
              <a:tr h="718365">
                <a:tc>
                  <a:txBody>
                    <a:bodyPr/>
                    <a:lstStyle/>
                    <a:p>
                      <a:pPr indent="266700" algn="just">
                        <a:spcAft>
                          <a:spcPts val="0"/>
                        </a:spcAft>
                      </a:pPr>
                      <a:r>
                        <a:rPr lang="zh-CN" sz="1600" kern="100">
                          <a:effectLst/>
                        </a:rPr>
                        <a:t>按产品类型分</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a:effectLst/>
                        </a:rPr>
                        <a:t>功能型供应链、创新型供应链</a:t>
                      </a:r>
                      <a:endParaRPr lang="zh-CN" sz="1600" kern="100">
                        <a:effectLst/>
                        <a:latin typeface="Times New Roman"/>
                        <a:ea typeface="宋体"/>
                      </a:endParaRPr>
                    </a:p>
                  </a:txBody>
                  <a:tcPr marL="68580" marR="68580" marT="0" marB="0" anchor="ctr"/>
                </a:tc>
              </a:tr>
              <a:tr h="718365">
                <a:tc>
                  <a:txBody>
                    <a:bodyPr/>
                    <a:lstStyle/>
                    <a:p>
                      <a:pPr indent="266700" algn="just">
                        <a:spcAft>
                          <a:spcPts val="0"/>
                        </a:spcAft>
                      </a:pPr>
                      <a:r>
                        <a:rPr lang="zh-CN" sz="1600" kern="100">
                          <a:effectLst/>
                        </a:rPr>
                        <a:t>按驱动力不同分</a:t>
                      </a:r>
                      <a:endParaRPr lang="zh-CN" sz="1600" kern="100">
                        <a:effectLst/>
                        <a:latin typeface="Times New Roman"/>
                        <a:ea typeface="宋体"/>
                      </a:endParaRPr>
                    </a:p>
                  </a:txBody>
                  <a:tcPr marL="68580" marR="68580" marT="0" marB="0" anchor="ctr"/>
                </a:tc>
                <a:tc>
                  <a:txBody>
                    <a:bodyPr/>
                    <a:lstStyle/>
                    <a:p>
                      <a:pPr indent="266700" algn="just">
                        <a:spcAft>
                          <a:spcPts val="0"/>
                        </a:spcAft>
                      </a:pPr>
                      <a:r>
                        <a:rPr lang="zh-CN" sz="1600" kern="100" dirty="0">
                          <a:effectLst/>
                        </a:rPr>
                        <a:t>生产推动型供应链、需求拉动型供应链</a:t>
                      </a:r>
                      <a:endParaRPr lang="zh-CN" sz="1600" kern="100" dirty="0">
                        <a:effectLst/>
                        <a:latin typeface="Times New Roman"/>
                        <a:ea typeface="宋体"/>
                      </a:endParaRPr>
                    </a:p>
                  </a:txBody>
                  <a:tcPr marL="68580" marR="68580" marT="0" marB="0" anchor="ctr"/>
                </a:tc>
              </a:tr>
            </a:tbl>
          </a:graphicData>
        </a:graphic>
      </p:graphicFrame>
      <p:sp>
        <p:nvSpPr>
          <p:cNvPr id="4" name="矩形 3"/>
          <p:cNvSpPr/>
          <p:nvPr/>
        </p:nvSpPr>
        <p:spPr>
          <a:xfrm>
            <a:off x="617040" y="595997"/>
            <a:ext cx="1723549" cy="400110"/>
          </a:xfrm>
          <a:prstGeom prst="rect">
            <a:avLst/>
          </a:prstGeom>
        </p:spPr>
        <p:txBody>
          <a:bodyPr wrap="none">
            <a:spAutoFit/>
          </a:bodyPr>
          <a:lstStyle/>
          <a:p>
            <a:r>
              <a:rPr lang="zh-CN" altLang="zh-CN" sz="2000" dirty="0" smtClean="0"/>
              <a:t>供应链</a:t>
            </a:r>
            <a:r>
              <a:rPr lang="zh-CN" altLang="en-US" sz="2000" dirty="0" smtClean="0"/>
              <a:t>的类型</a:t>
            </a:r>
            <a:endParaRPr lang="zh-CN" altLang="en-US" sz="2000" dirty="0"/>
          </a:p>
        </p:txBody>
      </p:sp>
    </p:spTree>
    <p:extLst>
      <p:ext uri="{BB962C8B-B14F-4D97-AF65-F5344CB8AC3E}">
        <p14:creationId xmlns:p14="http://schemas.microsoft.com/office/powerpoint/2010/main" val="295891435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332656"/>
            <a:ext cx="8496944" cy="723275"/>
          </a:xfrm>
          <a:prstGeom prst="rect">
            <a:avLst/>
          </a:prstGeom>
        </p:spPr>
        <p:txBody>
          <a:bodyPr wrap="square">
            <a:spAutoFit/>
          </a:bodyPr>
          <a:lstStyle/>
          <a:p>
            <a:r>
              <a:rPr lang="zh-CN" altLang="en-US" sz="4100" dirty="0">
                <a:latin typeface="+mj-ea"/>
                <a:ea typeface="+mj-ea"/>
              </a:rPr>
              <a:t>项目</a:t>
            </a:r>
            <a:r>
              <a:rPr lang="en-US" altLang="zh-CN" sz="4100" dirty="0" smtClean="0">
                <a:latin typeface="+mj-ea"/>
                <a:ea typeface="+mj-ea"/>
              </a:rPr>
              <a:t>2  </a:t>
            </a:r>
            <a:r>
              <a:rPr lang="zh-CN" altLang="zh-CN" sz="4100" dirty="0">
                <a:latin typeface="+mj-ea"/>
                <a:ea typeface="+mj-ea"/>
              </a:rPr>
              <a:t>认知供应链</a:t>
            </a:r>
            <a:r>
              <a:rPr lang="zh-CN" altLang="zh-CN" sz="4100" dirty="0" smtClean="0">
                <a:latin typeface="+mj-ea"/>
                <a:ea typeface="+mj-ea"/>
              </a:rPr>
              <a:t>管理</a:t>
            </a:r>
            <a:endParaRPr lang="zh-CN" altLang="zh-CN" sz="4100" dirty="0">
              <a:latin typeface="+mj-ea"/>
              <a:ea typeface="+mj-ea"/>
            </a:endParaRPr>
          </a:p>
        </p:txBody>
      </p:sp>
      <p:sp>
        <p:nvSpPr>
          <p:cNvPr id="6" name="矩形 5"/>
          <p:cNvSpPr/>
          <p:nvPr/>
        </p:nvSpPr>
        <p:spPr>
          <a:xfrm>
            <a:off x="307863" y="1431370"/>
            <a:ext cx="6120680" cy="584775"/>
          </a:xfrm>
          <a:prstGeom prst="rect">
            <a:avLst/>
          </a:prstGeom>
        </p:spPr>
        <p:txBody>
          <a:bodyPr wrap="square">
            <a:spAutoFit/>
          </a:bodyPr>
          <a:lstStyle/>
          <a:p>
            <a:r>
              <a:rPr lang="en-US" altLang="zh-CN" sz="3200" dirty="0">
                <a:latin typeface="+mn-ea"/>
              </a:rPr>
              <a:t>1.2.1</a:t>
            </a:r>
            <a:r>
              <a:rPr lang="zh-CN" altLang="zh-CN" sz="3200" dirty="0">
                <a:latin typeface="+mn-ea"/>
              </a:rPr>
              <a:t>供应链管理的概念、</a:t>
            </a:r>
            <a:r>
              <a:rPr lang="zh-CN" altLang="zh-CN" sz="3200" dirty="0" smtClean="0">
                <a:latin typeface="+mn-ea"/>
              </a:rPr>
              <a:t>特征</a:t>
            </a:r>
            <a:endParaRPr lang="zh-CN" altLang="zh-CN" sz="3200" dirty="0">
              <a:latin typeface="+mn-ea"/>
            </a:endParaRPr>
          </a:p>
        </p:txBody>
      </p:sp>
      <p:sp>
        <p:nvSpPr>
          <p:cNvPr id="7" name="矩形 6"/>
          <p:cNvSpPr/>
          <p:nvPr/>
        </p:nvSpPr>
        <p:spPr>
          <a:xfrm>
            <a:off x="899592" y="2274838"/>
            <a:ext cx="7632848" cy="3000821"/>
          </a:xfrm>
          <a:prstGeom prst="rect">
            <a:avLst/>
          </a:prstGeom>
        </p:spPr>
        <p:txBody>
          <a:bodyPr wrap="square">
            <a:spAutoFit/>
          </a:bodyPr>
          <a:lstStyle/>
          <a:p>
            <a:r>
              <a:rPr lang="zh-CN" altLang="zh-CN" sz="2700" dirty="0" smtClean="0">
                <a:latin typeface="+mn-ea"/>
              </a:rPr>
              <a:t>供应</a:t>
            </a:r>
            <a:r>
              <a:rPr lang="zh-CN" altLang="zh-CN" sz="2700" dirty="0">
                <a:latin typeface="+mn-ea"/>
              </a:rPr>
              <a:t>链管理的</a:t>
            </a:r>
            <a:r>
              <a:rPr lang="zh-CN" altLang="zh-CN" sz="2700" dirty="0" smtClean="0">
                <a:latin typeface="+mn-ea"/>
              </a:rPr>
              <a:t>概念</a:t>
            </a:r>
            <a:r>
              <a:rPr lang="zh-CN" altLang="en-US" sz="2700" dirty="0" smtClean="0">
                <a:latin typeface="+mn-ea"/>
              </a:rPr>
              <a:t>：</a:t>
            </a:r>
            <a:endParaRPr lang="en-US" altLang="zh-CN" sz="2700" dirty="0" smtClean="0">
              <a:latin typeface="+mn-ea"/>
            </a:endParaRPr>
          </a:p>
          <a:p>
            <a:endParaRPr lang="zh-CN" altLang="zh-CN" sz="2700" dirty="0">
              <a:latin typeface="+mn-ea"/>
            </a:endParaRPr>
          </a:p>
          <a:p>
            <a:r>
              <a:rPr lang="zh-CN" altLang="zh-CN" sz="2700" dirty="0" smtClean="0">
                <a:latin typeface="+mn-ea"/>
              </a:rPr>
              <a:t>我国</a:t>
            </a:r>
            <a:r>
              <a:rPr lang="zh-CN" altLang="zh-CN" sz="2700" dirty="0">
                <a:latin typeface="+mn-ea"/>
              </a:rPr>
              <a:t>《物流术语》国家标准（</a:t>
            </a:r>
            <a:r>
              <a:rPr lang="en-US" altLang="zh-CN" sz="2700" dirty="0">
                <a:latin typeface="+mn-ea"/>
              </a:rPr>
              <a:t>GB/T18354-2006)</a:t>
            </a:r>
            <a:r>
              <a:rPr lang="zh-CN" altLang="zh-CN" sz="2700" dirty="0">
                <a:latin typeface="+mn-ea"/>
              </a:rPr>
              <a:t>对供应链管理（</a:t>
            </a:r>
            <a:r>
              <a:rPr lang="en-US" altLang="zh-CN" sz="2700" dirty="0">
                <a:latin typeface="+mn-ea"/>
              </a:rPr>
              <a:t>Supply Chain </a:t>
            </a:r>
            <a:r>
              <a:rPr lang="en-US" altLang="zh-CN" sz="2700" dirty="0" err="1">
                <a:latin typeface="+mn-ea"/>
              </a:rPr>
              <a:t>Management,SCM</a:t>
            </a:r>
            <a:r>
              <a:rPr lang="zh-CN" altLang="zh-CN" sz="2700" dirty="0">
                <a:latin typeface="+mn-ea"/>
              </a:rPr>
              <a:t>）的定义为：利用计算机网络技术全面规划供应链中的商流、物流、信息流、资金流等，并进行计划、组织、协调与控制。</a:t>
            </a:r>
          </a:p>
        </p:txBody>
      </p:sp>
    </p:spTree>
    <p:extLst>
      <p:ext uri="{BB962C8B-B14F-4D97-AF65-F5344CB8AC3E}">
        <p14:creationId xmlns:p14="http://schemas.microsoft.com/office/powerpoint/2010/main" val="4084073455"/>
      </p:ext>
    </p:extLst>
  </p:cSld>
  <p:clrMapOvr>
    <a:masterClrMapping/>
  </p:clrMapOvr>
  <p:transition>
    <p:fade/>
  </p:transition>
</p:sld>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通用_蓝">
  <a:themeElements>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通用_蓝">
  <a:themeElements>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蓝白</Template>
  <TotalTime>100</TotalTime>
  <Words>1083</Words>
  <Application>Microsoft Office PowerPoint</Application>
  <PresentationFormat>全屏显示(4:3)</PresentationFormat>
  <Paragraphs>111</Paragraphs>
  <Slides>17</Slides>
  <Notes>0</Notes>
  <HiddenSlides>0</HiddenSlides>
  <MMClips>0</MMClips>
  <ScaleCrop>false</ScaleCrop>
  <HeadingPairs>
    <vt:vector size="4" baseType="variant">
      <vt:variant>
        <vt:lpstr>主题</vt:lpstr>
      </vt:variant>
      <vt:variant>
        <vt:i4>3</vt:i4>
      </vt:variant>
      <vt:variant>
        <vt:lpstr>幻灯片标题</vt:lpstr>
      </vt:variant>
      <vt:variant>
        <vt:i4>17</vt:i4>
      </vt:variant>
    </vt:vector>
  </HeadingPairs>
  <TitlesOfParts>
    <vt:vector size="20" baseType="lpstr">
      <vt:lpstr>通用_蓝</vt:lpstr>
      <vt:lpstr>1_通用_蓝</vt:lpstr>
      <vt:lpstr>聚合</vt:lpstr>
      <vt:lpstr> 模块1  供应链管理认知</vt:lpstr>
      <vt:lpstr>学习目标：</vt:lpstr>
      <vt:lpstr>核心能力</vt:lpstr>
      <vt:lpstr>项目1 认知供应链</vt:lpstr>
      <vt:lpstr>供应链的网络结构模型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lenovo</cp:lastModifiedBy>
  <cp:revision>59</cp:revision>
  <dcterms:created xsi:type="dcterms:W3CDTF">2018-05-08T08:08:07Z</dcterms:created>
  <dcterms:modified xsi:type="dcterms:W3CDTF">2020-02-29T03:57:17Z</dcterms:modified>
</cp:coreProperties>
</file>