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33" r:id="rId5"/>
    <p:sldId id="311" r:id="rId6"/>
    <p:sldId id="312" r:id="rId7"/>
    <p:sldId id="366" r:id="rId8"/>
    <p:sldId id="280" r:id="rId9"/>
    <p:sldId id="293" r:id="rId10"/>
    <p:sldId id="279" r:id="rId11"/>
    <p:sldId id="367" r:id="rId12"/>
    <p:sldId id="263" r:id="rId13"/>
    <p:sldId id="355" r:id="rId14"/>
    <p:sldId id="264" r:id="rId15"/>
    <p:sldId id="265" r:id="rId16"/>
    <p:sldId id="368" r:id="rId17"/>
    <p:sldId id="269" r:id="rId18"/>
    <p:sldId id="267" r:id="rId19"/>
    <p:sldId id="266" r:id="rId20"/>
    <p:sldId id="268" r:id="rId21"/>
    <p:sldId id="270" r:id="rId22"/>
    <p:sldId id="369" r:id="rId23"/>
    <p:sldId id="356" r:id="rId24"/>
    <p:sldId id="271" r:id="rId25"/>
    <p:sldId id="357" r:id="rId26"/>
    <p:sldId id="358" r:id="rId27"/>
    <p:sldId id="360" r:id="rId28"/>
    <p:sldId id="370" r:id="rId29"/>
    <p:sldId id="363" r:id="rId30"/>
    <p:sldId id="364" r:id="rId31"/>
    <p:sldId id="365" r:id="rId32"/>
    <p:sldId id="272" r:id="rId33"/>
  </p:sldIdLst>
  <p:sldSz cx="12192000" cy="6858000"/>
  <p:notesSz cx="6858000" cy="9144000"/>
  <p:embeddedFontLst>
    <p:embeddedFont>
      <p:font typeface="锐字逼格青春粗黑体简2.0" panose="02010604000000000000" pitchFamily="2" charset="-122"/>
      <p:regular r:id="rId35"/>
      <p:bold r:id="rId36"/>
      <p:italic r:id="rId37"/>
      <p:boldItalic r:id="rId38"/>
    </p:embeddedFont>
    <p:embeddedFont>
      <p:font typeface="等线" panose="02010600030101010101" pitchFamily="2" charset="-122"/>
      <p:regular r:id="rId39"/>
      <p:bold r:id="rId40"/>
    </p:embeddedFont>
    <p:embeddedFont>
      <p:font typeface="等线 Light" panose="02010600030101010101" pitchFamily="2" charset="-122"/>
      <p:regular r:id="rId41"/>
    </p:embeddedFont>
    <p:embeddedFont>
      <p:font typeface="黑体" panose="02010609060101010101" pitchFamily="49" charset="-122"/>
      <p:regular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FuturaBookC" pitchFamily="2" charset="0"/>
      <p:regular r:id="rId45"/>
    </p:embeddedFont>
    <p:embeddedFont>
      <p:font typeface="FZZhengHeiS-DB-GB" panose="02000000000000000000" pitchFamily="2" charset="0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4650"/>
  </p:normalViewPr>
  <p:slideViewPr>
    <p:cSldViewPr snapToGrid="0" showGuides="1">
      <p:cViewPr varScale="1">
        <p:scale>
          <a:sx n="85" d="100"/>
          <a:sy n="85" d="100"/>
        </p:scale>
        <p:origin x="184" y="928"/>
      </p:cViewPr>
      <p:guideLst>
        <p:guide orient="horz" pos="10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#2" loCatId="list" qsTypeId="urn:microsoft.com/office/officeart/2005/8/quickstyle/simple1#4" qsCatId="simple" csTypeId="urn:microsoft.com/office/officeart/2005/8/colors/accent1_2#22" csCatId="accent1" phldr="0"/>
      <dgm:spPr/>
      <dgm:t>
        <a:bodyPr/>
        <a:lstStyle/>
        <a:p>
          <a:endParaRPr lang="zh-CN" altLang="en-US"/>
        </a:p>
      </dgm:t>
    </dgm:pt>
    <dgm:pt modelId="{D49F27BA-C7D4-47F5-A566-6558CB160CC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1</a:t>
          </a:r>
        </a:p>
      </dgm:t>
    </dgm:pt>
    <dgm:pt modelId="{DFF52EEB-FE15-4438-9ABF-8177F955BE98}" type="parTrans" cxnId="{6F16AF50-1E87-4F42-8713-CD970BC0B52F}">
      <dgm:prSet/>
      <dgm:spPr/>
      <dgm:t>
        <a:bodyPr/>
        <a:lstStyle/>
        <a:p>
          <a:endParaRPr lang="zh-CN" altLang="en-US"/>
        </a:p>
      </dgm:t>
    </dgm:pt>
    <dgm:pt modelId="{6C7F23EE-527F-445D-A03B-C095553F5BFB}" type="sibTrans" cxnId="{6F16AF50-1E87-4F42-8713-CD970BC0B52F}">
      <dgm:prSet/>
      <dgm:spPr/>
      <dgm:t>
        <a:bodyPr/>
        <a:lstStyle/>
        <a:p>
          <a:endParaRPr lang="zh-CN" altLang="en-US"/>
        </a:p>
      </dgm:t>
    </dgm:pt>
    <dgm:pt modelId="{1A95FDA0-3844-435D-9E9C-86ADA9E455A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短小精悍、易识易记</a:t>
          </a:r>
          <a:endParaRPr lang="zh-CN" altLang="en-US"/>
        </a:p>
      </dgm:t>
    </dgm:pt>
    <dgm:pt modelId="{087CCA06-0DDB-4D11-83D1-BCE3FCB04E7F}" type="parTrans" cxnId="{3E9C0296-0207-4B13-B05F-98E02EB20F64}">
      <dgm:prSet/>
      <dgm:spPr/>
      <dgm:t>
        <a:bodyPr/>
        <a:lstStyle/>
        <a:p>
          <a:endParaRPr lang="zh-CN" altLang="en-US"/>
        </a:p>
      </dgm:t>
    </dgm:pt>
    <dgm:pt modelId="{8D56E4F9-6742-478E-A47A-C0FA477F77A1}" type="sibTrans" cxnId="{3E9C0296-0207-4B13-B05F-98E02EB20F64}">
      <dgm:prSet/>
      <dgm:spPr/>
      <dgm:t>
        <a:bodyPr/>
        <a:lstStyle/>
        <a:p>
          <a:endParaRPr lang="zh-CN" altLang="en-US"/>
        </a:p>
      </dgm:t>
    </dgm:pt>
    <dgm:pt modelId="{D04FF620-4B41-4CAA-8929-514DCBD2266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2</a:t>
          </a:r>
        </a:p>
      </dgm:t>
    </dgm:pt>
    <dgm:pt modelId="{3BC6F2F2-8C49-4C58-B5DA-8E98379C9847}" type="parTrans" cxnId="{2ADB26D1-A1E2-42E5-A1D4-FCFD07C38002}">
      <dgm:prSet/>
      <dgm:spPr/>
      <dgm:t>
        <a:bodyPr/>
        <a:lstStyle/>
        <a:p>
          <a:endParaRPr lang="zh-CN" altLang="en-US"/>
        </a:p>
      </dgm:t>
    </dgm:pt>
    <dgm:pt modelId="{0E2F740E-37D3-4AE1-8588-8A1DD86262F2}" type="sibTrans" cxnId="{2ADB26D1-A1E2-42E5-A1D4-FCFD07C38002}">
      <dgm:prSet/>
      <dgm:spPr/>
      <dgm:t>
        <a:bodyPr/>
        <a:lstStyle/>
        <a:p>
          <a:endParaRPr lang="zh-CN" altLang="en-US"/>
        </a:p>
      </dgm:t>
    </dgm:pt>
    <dgm:pt modelId="{8125ACAB-C48B-4EEA-8E1B-18E7CC8749A1}">
      <dgm:prSet phldr="0" custT="0"/>
      <dgm:spPr/>
      <dgm:t>
        <a:bodyPr vert="horz" wrap="square"/>
        <a:lstStyle/>
        <a:p>
          <a:r>
            <a:t>与定位相关联</a:t>
          </a:r>
        </a:p>
      </dgm:t>
    </dgm:pt>
    <dgm:pt modelId="{120ADF91-F39B-46DE-B43D-C6B9E9D4A143}" type="parTrans" cxnId="{2ADBE052-A6DB-4A61-8BFC-7604B9CEA55A}">
      <dgm:prSet/>
      <dgm:spPr/>
    </dgm:pt>
    <dgm:pt modelId="{48256908-28DC-49FB-987B-554E811CD258}" type="sibTrans" cxnId="{2ADBE052-A6DB-4A61-8BFC-7604B9CEA55A}">
      <dgm:prSet/>
      <dgm:spPr/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2"/>
      <dgm:spPr/>
    </dgm:pt>
    <dgm:pt modelId="{28FDBCD3-F61A-450D-892D-E8EA240C3445}" type="pres">
      <dgm:prSet presAssocID="{D49F27BA-C7D4-47F5-A566-6558CB160CCE}" presName="firstChildTx" presStyleLbl="bgAccFollowNode1" presStyleIdx="0" presStyleCnt="2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0B065783-7C91-459C-B9BE-4C9AA8C57928}" type="pres">
      <dgm:prSet presAssocID="{D04FF620-4B41-4CAA-8929-514DCBD2266E}" presName="posSpace" presStyleCnt="0"/>
      <dgm:spPr/>
    </dgm:pt>
    <dgm:pt modelId="{D7A32B6F-26C8-46D0-BDFD-7F80B8D227F2}" type="pres">
      <dgm:prSet presAssocID="{D04FF620-4B41-4CAA-8929-514DCBD2266E}" presName="vertFlow" presStyleCnt="0"/>
      <dgm:spPr/>
    </dgm:pt>
    <dgm:pt modelId="{394FB2B5-CC36-47BF-86C9-149DAED666A0}" type="pres">
      <dgm:prSet presAssocID="{D04FF620-4B41-4CAA-8929-514DCBD2266E}" presName="topSpace" presStyleCnt="0"/>
      <dgm:spPr/>
    </dgm:pt>
    <dgm:pt modelId="{B0FEFFB9-181B-426C-84C7-2CDFB69014AA}" type="pres">
      <dgm:prSet presAssocID="{D04FF620-4B41-4CAA-8929-514DCBD2266E}" presName="firstComp" presStyleCnt="0"/>
      <dgm:spPr/>
    </dgm:pt>
    <dgm:pt modelId="{DD5209D6-CD46-46F6-AD4D-08B47DC0F9D6}" type="pres">
      <dgm:prSet presAssocID="{D04FF620-4B41-4CAA-8929-514DCBD2266E}" presName="firstChild" presStyleLbl="bgAccFollowNode1" presStyleIdx="1" presStyleCnt="2"/>
      <dgm:spPr/>
    </dgm:pt>
    <dgm:pt modelId="{0FCA246D-94DF-4583-A98A-181ABE82F783}" type="pres">
      <dgm:prSet presAssocID="{D04FF620-4B41-4CAA-8929-514DCBD2266E}" presName="firstChildTx" presStyleLbl="bgAccFollowNode1" presStyleIdx="1" presStyleCnt="2">
        <dgm:presLayoutVars>
          <dgm:bulletEnabled val="1"/>
        </dgm:presLayoutVars>
      </dgm:prSet>
      <dgm:spPr/>
    </dgm:pt>
    <dgm:pt modelId="{72BF319B-5E16-4766-B9FD-C556286E8B13}" type="pres">
      <dgm:prSet presAssocID="{D04FF620-4B41-4CAA-8929-514DCBD2266E}" presName="negSpace" presStyleCnt="0"/>
      <dgm:spPr/>
    </dgm:pt>
    <dgm:pt modelId="{5AF94C05-0CC1-4E9C-8627-8D1E6B8E1F33}" type="pres">
      <dgm:prSet presAssocID="{D04FF620-4B41-4CAA-8929-514DCBD2266E}" presName="circle" presStyleLbl="node1" presStyleIdx="1" presStyleCnt="2"/>
      <dgm:spPr/>
    </dgm:pt>
  </dgm:ptLst>
  <dgm:cxnLst>
    <dgm:cxn modelId="{6B93CB11-0AB1-4717-94DA-46EFB4BF1174}" type="presOf" srcId="{1A95FDA0-3844-435D-9E9C-86ADA9E455A3}" destId="{F8D49E38-B053-4501-BD89-EB8E5A6A61CD}" srcOrd="0" destOrd="0" presId="urn:microsoft.com/office/officeart/2005/8/layout/hList9#2"/>
    <dgm:cxn modelId="{09978420-2778-4BF7-A07D-EEAFCB7F9AEC}" type="presOf" srcId="{70E259BE-FD81-44F8-8AD8-696122467FE8}" destId="{73F0E6AA-1B12-4917-A5B9-27714EB21A6F}" srcOrd="0" destOrd="0" presId="urn:microsoft.com/office/officeart/2005/8/layout/hList9#2"/>
    <dgm:cxn modelId="{5FF43D29-1CF5-4CEB-8497-1218080ACF69}" type="presOf" srcId="{8125ACAB-C48B-4EEA-8E1B-18E7CC8749A1}" destId="{DD5209D6-CD46-46F6-AD4D-08B47DC0F9D6}" srcOrd="0" destOrd="0" presId="urn:microsoft.com/office/officeart/2005/8/layout/hList9#2"/>
    <dgm:cxn modelId="{08C7584E-9370-491D-97E6-537D25C93889}" type="presOf" srcId="{D04FF620-4B41-4CAA-8929-514DCBD2266E}" destId="{5AF94C05-0CC1-4E9C-8627-8D1E6B8E1F33}" srcOrd="0" destOrd="0" presId="urn:microsoft.com/office/officeart/2005/8/layout/hList9#2"/>
    <dgm:cxn modelId="{6F16AF50-1E87-4F42-8713-CD970BC0B52F}" srcId="{70E259BE-FD81-44F8-8AD8-696122467FE8}" destId="{D49F27BA-C7D4-47F5-A566-6558CB160CCE}" srcOrd="0" destOrd="0" parTransId="{DFF52EEB-FE15-4438-9ABF-8177F955BE98}" sibTransId="{6C7F23EE-527F-445D-A03B-C095553F5BFB}"/>
    <dgm:cxn modelId="{2ADBE052-A6DB-4A61-8BFC-7604B9CEA55A}" srcId="{D04FF620-4B41-4CAA-8929-514DCBD2266E}" destId="{8125ACAB-C48B-4EEA-8E1B-18E7CC8749A1}" srcOrd="0" destOrd="0" parTransId="{120ADF91-F39B-46DE-B43D-C6B9E9D4A143}" sibTransId="{48256908-28DC-49FB-987B-554E811CD258}"/>
    <dgm:cxn modelId="{3E9C0296-0207-4B13-B05F-98E02EB20F64}" srcId="{D49F27BA-C7D4-47F5-A566-6558CB160CCE}" destId="{1A95FDA0-3844-435D-9E9C-86ADA9E455A3}" srcOrd="0" destOrd="0" parTransId="{087CCA06-0DDB-4D11-83D1-BCE3FCB04E7F}" sibTransId="{8D56E4F9-6742-478E-A47A-C0FA477F77A1}"/>
    <dgm:cxn modelId="{EDACD1AD-F71A-437A-B3D7-EAE786AB4FB2}" type="presOf" srcId="{1A95FDA0-3844-435D-9E9C-86ADA9E455A3}" destId="{28FDBCD3-F61A-450D-892D-E8EA240C3445}" srcOrd="1" destOrd="0" presId="urn:microsoft.com/office/officeart/2005/8/layout/hList9#2"/>
    <dgm:cxn modelId="{223F0AB4-8DF9-4B51-9835-3FD565E703AB}" type="presOf" srcId="{8125ACAB-C48B-4EEA-8E1B-18E7CC8749A1}" destId="{0FCA246D-94DF-4583-A98A-181ABE82F783}" srcOrd="1" destOrd="0" presId="urn:microsoft.com/office/officeart/2005/8/layout/hList9#2"/>
    <dgm:cxn modelId="{2DD883B6-A527-4D8B-872E-FAC1332A388A}" type="presOf" srcId="{D49F27BA-C7D4-47F5-A566-6558CB160CCE}" destId="{92447B8B-B043-4F04-A3B7-D0DE831D4431}" srcOrd="0" destOrd="0" presId="urn:microsoft.com/office/officeart/2005/8/layout/hList9#2"/>
    <dgm:cxn modelId="{2ADB26D1-A1E2-42E5-A1D4-FCFD07C38002}" srcId="{70E259BE-FD81-44F8-8AD8-696122467FE8}" destId="{D04FF620-4B41-4CAA-8929-514DCBD2266E}" srcOrd="1" destOrd="0" parTransId="{3BC6F2F2-8C49-4C58-B5DA-8E98379C9847}" sibTransId="{0E2F740E-37D3-4AE1-8588-8A1DD86262F2}"/>
    <dgm:cxn modelId="{CAC01721-A364-4176-B435-4D2949119B21}" type="presParOf" srcId="{73F0E6AA-1B12-4917-A5B9-27714EB21A6F}" destId="{9EB08046-B0A8-40D6-9F0C-C2EFDB819E01}" srcOrd="0" destOrd="0" presId="urn:microsoft.com/office/officeart/2005/8/layout/hList9#2"/>
    <dgm:cxn modelId="{657D27A8-EB23-4D17-896E-D01E07020936}" type="presParOf" srcId="{73F0E6AA-1B12-4917-A5B9-27714EB21A6F}" destId="{771756F4-E425-4246-8438-12F2B4FD2670}" srcOrd="1" destOrd="0" presId="urn:microsoft.com/office/officeart/2005/8/layout/hList9#2"/>
    <dgm:cxn modelId="{DD5487D9-CF44-4799-A32D-C277D11D3E9E}" type="presParOf" srcId="{771756F4-E425-4246-8438-12F2B4FD2670}" destId="{55853259-BBE5-4C45-95ED-7DCB7230171A}" srcOrd="0" destOrd="0" presId="urn:microsoft.com/office/officeart/2005/8/layout/hList9#2"/>
    <dgm:cxn modelId="{66E1BAB8-150C-4EC2-8C26-9744F8D150D4}" type="presParOf" srcId="{771756F4-E425-4246-8438-12F2B4FD2670}" destId="{8C960F9D-26EC-4627-9CF2-7B18C666CB35}" srcOrd="1" destOrd="0" presId="urn:microsoft.com/office/officeart/2005/8/layout/hList9#2"/>
    <dgm:cxn modelId="{B85A0226-F980-4FE8-A188-476C77EAD728}" type="presParOf" srcId="{8C960F9D-26EC-4627-9CF2-7B18C666CB35}" destId="{F8D49E38-B053-4501-BD89-EB8E5A6A61CD}" srcOrd="0" destOrd="0" presId="urn:microsoft.com/office/officeart/2005/8/layout/hList9#2"/>
    <dgm:cxn modelId="{66A7F070-628D-4634-AFC1-FBA9D506C43E}" type="presParOf" srcId="{8C960F9D-26EC-4627-9CF2-7B18C666CB35}" destId="{28FDBCD3-F61A-450D-892D-E8EA240C3445}" srcOrd="1" destOrd="0" presId="urn:microsoft.com/office/officeart/2005/8/layout/hList9#2"/>
    <dgm:cxn modelId="{1B7B3C4E-7BC1-4DE5-9A99-A1DB24A1B3DD}" type="presParOf" srcId="{73F0E6AA-1B12-4917-A5B9-27714EB21A6F}" destId="{E16CB8C9-D1FB-4FF3-8667-AEACA8E83E5C}" srcOrd="2" destOrd="0" presId="urn:microsoft.com/office/officeart/2005/8/layout/hList9#2"/>
    <dgm:cxn modelId="{414F0731-BBCE-4C40-9B06-4111D5363C36}" type="presParOf" srcId="{73F0E6AA-1B12-4917-A5B9-27714EB21A6F}" destId="{92447B8B-B043-4F04-A3B7-D0DE831D4431}" srcOrd="3" destOrd="0" presId="urn:microsoft.com/office/officeart/2005/8/layout/hList9#2"/>
    <dgm:cxn modelId="{B58D8C6F-1DA0-40E7-BA97-97709AB63BFD}" type="presParOf" srcId="{73F0E6AA-1B12-4917-A5B9-27714EB21A6F}" destId="{86EC9F84-227C-4E06-9DF9-580577FF07E6}" srcOrd="4" destOrd="0" presId="urn:microsoft.com/office/officeart/2005/8/layout/hList9#2"/>
    <dgm:cxn modelId="{F34C1FD8-B3B7-435E-966C-921F357AC0FA}" type="presParOf" srcId="{73F0E6AA-1B12-4917-A5B9-27714EB21A6F}" destId="{0B065783-7C91-459C-B9BE-4C9AA8C57928}" srcOrd="5" destOrd="0" presId="urn:microsoft.com/office/officeart/2005/8/layout/hList9#2"/>
    <dgm:cxn modelId="{148A2359-E49D-41B4-83F0-D85DDFB5C88F}" type="presParOf" srcId="{73F0E6AA-1B12-4917-A5B9-27714EB21A6F}" destId="{D7A32B6F-26C8-46D0-BDFD-7F80B8D227F2}" srcOrd="6" destOrd="0" presId="urn:microsoft.com/office/officeart/2005/8/layout/hList9#2"/>
    <dgm:cxn modelId="{C73E0A8A-7A93-4ECB-8270-2C160B18E39A}" type="presParOf" srcId="{D7A32B6F-26C8-46D0-BDFD-7F80B8D227F2}" destId="{394FB2B5-CC36-47BF-86C9-149DAED666A0}" srcOrd="0" destOrd="0" presId="urn:microsoft.com/office/officeart/2005/8/layout/hList9#2"/>
    <dgm:cxn modelId="{89DCAB3F-A58D-48DD-AB97-A8F2B7FC9C3E}" type="presParOf" srcId="{D7A32B6F-26C8-46D0-BDFD-7F80B8D227F2}" destId="{B0FEFFB9-181B-426C-84C7-2CDFB69014AA}" srcOrd="1" destOrd="0" presId="urn:microsoft.com/office/officeart/2005/8/layout/hList9#2"/>
    <dgm:cxn modelId="{CD11C809-3EDE-4116-BCA8-6C4352E0A79E}" type="presParOf" srcId="{B0FEFFB9-181B-426C-84C7-2CDFB69014AA}" destId="{DD5209D6-CD46-46F6-AD4D-08B47DC0F9D6}" srcOrd="0" destOrd="0" presId="urn:microsoft.com/office/officeart/2005/8/layout/hList9#2"/>
    <dgm:cxn modelId="{70C1CED7-32E9-43CA-A965-47A1754E4CBB}" type="presParOf" srcId="{B0FEFFB9-181B-426C-84C7-2CDFB69014AA}" destId="{0FCA246D-94DF-4583-A98A-181ABE82F783}" srcOrd="1" destOrd="0" presId="urn:microsoft.com/office/officeart/2005/8/layout/hList9#2"/>
    <dgm:cxn modelId="{5E11A74A-EC9D-4578-90C6-CF60E670E781}" type="presParOf" srcId="{73F0E6AA-1B12-4917-A5B9-27714EB21A6F}" destId="{72BF319B-5E16-4766-B9FD-C556286E8B13}" srcOrd="7" destOrd="0" presId="urn:microsoft.com/office/officeart/2005/8/layout/hList9#2"/>
    <dgm:cxn modelId="{64DA3757-606D-42CC-B076-E4D358B7E157}" type="presParOf" srcId="{73F0E6AA-1B12-4917-A5B9-27714EB21A6F}" destId="{5AF94C05-0CC1-4E9C-8627-8D1E6B8E1F33}" srcOrd="8" destOrd="0" presId="urn:microsoft.com/office/officeart/2005/8/layout/hList9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259BE-FD81-44F8-8AD8-696122467FE8}" type="doc">
      <dgm:prSet loTypeId="urn:microsoft.com/office/officeart/2005/8/layout/hList9#3" loCatId="list" qsTypeId="urn:microsoft.com/office/officeart/2005/8/quickstyle/simple1#5" qsCatId="simple" csTypeId="urn:microsoft.com/office/officeart/2005/8/colors/accent1_2#23" csCatId="accent1" phldr="0"/>
      <dgm:spPr/>
      <dgm:t>
        <a:bodyPr/>
        <a:lstStyle/>
        <a:p>
          <a:endParaRPr lang="zh-CN" altLang="en-US"/>
        </a:p>
      </dgm:t>
    </dgm:pt>
    <dgm:pt modelId="{D49F27BA-C7D4-47F5-A566-6558CB160CC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1</a:t>
          </a:r>
        </a:p>
      </dgm:t>
    </dgm:pt>
    <dgm:pt modelId="{DFF52EEB-FE15-4438-9ABF-8177F955BE98}" type="parTrans" cxnId="{41ADE151-9129-47BF-8943-B49FC8A004DC}">
      <dgm:prSet/>
      <dgm:spPr/>
      <dgm:t>
        <a:bodyPr/>
        <a:lstStyle/>
        <a:p>
          <a:endParaRPr lang="zh-CN" altLang="en-US"/>
        </a:p>
      </dgm:t>
    </dgm:pt>
    <dgm:pt modelId="{6C7F23EE-527F-445D-A03B-C095553F5BFB}" type="sibTrans" cxnId="{41ADE151-9129-47BF-8943-B49FC8A004DC}">
      <dgm:prSet/>
      <dgm:spPr/>
      <dgm:t>
        <a:bodyPr/>
        <a:lstStyle/>
        <a:p>
          <a:endParaRPr lang="zh-CN" altLang="en-US"/>
        </a:p>
      </dgm:t>
    </dgm:pt>
    <dgm:pt modelId="{1A95FDA0-3844-435D-9E9C-86ADA9E455A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ym typeface="+mn-ea"/>
            </a:rPr>
            <a:t>1.明确账号属性</a:t>
          </a:r>
        </a:p>
      </dgm:t>
    </dgm:pt>
    <dgm:pt modelId="{087CCA06-0DDB-4D11-83D1-BCE3FCB04E7F}" type="parTrans" cxnId="{0BFE028A-A222-49BC-84CB-EE01D8D492F8}">
      <dgm:prSet/>
      <dgm:spPr/>
      <dgm:t>
        <a:bodyPr/>
        <a:lstStyle/>
        <a:p>
          <a:endParaRPr lang="zh-CN" altLang="en-US"/>
        </a:p>
      </dgm:t>
    </dgm:pt>
    <dgm:pt modelId="{8D56E4F9-6742-478E-A47A-C0FA477F77A1}" type="sibTrans" cxnId="{0BFE028A-A222-49BC-84CB-EE01D8D492F8}">
      <dgm:prSet/>
      <dgm:spPr/>
      <dgm:t>
        <a:bodyPr/>
        <a:lstStyle/>
        <a:p>
          <a:endParaRPr lang="zh-CN" altLang="en-US"/>
        </a:p>
      </dgm:t>
    </dgm:pt>
    <dgm:pt modelId="{D04FF620-4B41-4CAA-8929-514DCBD2266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2</a:t>
          </a:r>
        </a:p>
      </dgm:t>
    </dgm:pt>
    <dgm:pt modelId="{3BC6F2F2-8C49-4C58-B5DA-8E98379C9847}" type="parTrans" cxnId="{390A4E34-84DD-46C1-BBA8-7546C27F6D72}">
      <dgm:prSet/>
      <dgm:spPr/>
      <dgm:t>
        <a:bodyPr/>
        <a:lstStyle/>
        <a:p>
          <a:endParaRPr lang="zh-CN" altLang="en-US"/>
        </a:p>
      </dgm:t>
    </dgm:pt>
    <dgm:pt modelId="{0E2F740E-37D3-4AE1-8588-8A1DD86262F2}" type="sibTrans" cxnId="{390A4E34-84DD-46C1-BBA8-7546C27F6D72}">
      <dgm:prSet/>
      <dgm:spPr/>
      <dgm:t>
        <a:bodyPr/>
        <a:lstStyle/>
        <a:p>
          <a:endParaRPr lang="zh-CN" altLang="en-US"/>
        </a:p>
      </dgm:t>
    </dgm:pt>
    <dgm:pt modelId="{8125ACAB-C48B-4EEA-8E1B-18E7CC8749A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t>2.提炼关键利益点</a:t>
          </a:r>
        </a:p>
      </dgm:t>
    </dgm:pt>
    <dgm:pt modelId="{120ADF91-F39B-46DE-B43D-C6B9E9D4A143}" type="parTrans" cxnId="{0837C198-F755-4D2E-BF9C-6F200A46EFF9}">
      <dgm:prSet/>
      <dgm:spPr/>
    </dgm:pt>
    <dgm:pt modelId="{48256908-28DC-49FB-987B-554E811CD258}" type="sibTrans" cxnId="{0837C198-F755-4D2E-BF9C-6F200A46EFF9}">
      <dgm:prSet/>
      <dgm:spPr/>
    </dgm:pt>
    <dgm:pt modelId="{73F0E6AA-1B12-4917-A5B9-27714EB21A6F}" type="pres">
      <dgm:prSet presAssocID="{70E259BE-FD81-44F8-8AD8-696122467FE8}" presName="list" presStyleCnt="0">
        <dgm:presLayoutVars>
          <dgm:dir/>
          <dgm:animLvl val="lvl"/>
        </dgm:presLayoutVars>
      </dgm:prSet>
      <dgm:spPr/>
    </dgm:pt>
    <dgm:pt modelId="{9EB08046-B0A8-40D6-9F0C-C2EFDB819E01}" type="pres">
      <dgm:prSet presAssocID="{D49F27BA-C7D4-47F5-A566-6558CB160CCE}" presName="posSpace" presStyleCnt="0"/>
      <dgm:spPr/>
    </dgm:pt>
    <dgm:pt modelId="{771756F4-E425-4246-8438-12F2B4FD2670}" type="pres">
      <dgm:prSet presAssocID="{D49F27BA-C7D4-47F5-A566-6558CB160CCE}" presName="vertFlow" presStyleCnt="0"/>
      <dgm:spPr/>
    </dgm:pt>
    <dgm:pt modelId="{55853259-BBE5-4C45-95ED-7DCB7230171A}" type="pres">
      <dgm:prSet presAssocID="{D49F27BA-C7D4-47F5-A566-6558CB160CCE}" presName="topSpace" presStyleCnt="0"/>
      <dgm:spPr/>
    </dgm:pt>
    <dgm:pt modelId="{8C960F9D-26EC-4627-9CF2-7B18C666CB35}" type="pres">
      <dgm:prSet presAssocID="{D49F27BA-C7D4-47F5-A566-6558CB160CCE}" presName="firstComp" presStyleCnt="0"/>
      <dgm:spPr/>
    </dgm:pt>
    <dgm:pt modelId="{F8D49E38-B053-4501-BD89-EB8E5A6A61CD}" type="pres">
      <dgm:prSet presAssocID="{D49F27BA-C7D4-47F5-A566-6558CB160CCE}" presName="firstChild" presStyleLbl="bgAccFollowNode1" presStyleIdx="0" presStyleCnt="2"/>
      <dgm:spPr/>
    </dgm:pt>
    <dgm:pt modelId="{28FDBCD3-F61A-450D-892D-E8EA240C3445}" type="pres">
      <dgm:prSet presAssocID="{D49F27BA-C7D4-47F5-A566-6558CB160CCE}" presName="firstChildTx" presStyleLbl="bgAccFollowNode1" presStyleIdx="0" presStyleCnt="2">
        <dgm:presLayoutVars>
          <dgm:bulletEnabled val="1"/>
        </dgm:presLayoutVars>
      </dgm:prSet>
      <dgm:spPr/>
    </dgm:pt>
    <dgm:pt modelId="{E16CB8C9-D1FB-4FF3-8667-AEACA8E83E5C}" type="pres">
      <dgm:prSet presAssocID="{D49F27BA-C7D4-47F5-A566-6558CB160CCE}" presName="negSpace" presStyleCnt="0"/>
      <dgm:spPr/>
    </dgm:pt>
    <dgm:pt modelId="{92447B8B-B043-4F04-A3B7-D0DE831D4431}" type="pres">
      <dgm:prSet presAssocID="{D49F27BA-C7D4-47F5-A566-6558CB160CCE}" presName="circle" presStyleLbl="node1" presStyleIdx="0" presStyleCnt="2"/>
      <dgm:spPr/>
    </dgm:pt>
    <dgm:pt modelId="{86EC9F84-227C-4E06-9DF9-580577FF07E6}" type="pres">
      <dgm:prSet presAssocID="{6C7F23EE-527F-445D-A03B-C095553F5BFB}" presName="transSpace" presStyleCnt="0"/>
      <dgm:spPr/>
    </dgm:pt>
    <dgm:pt modelId="{0B065783-7C91-459C-B9BE-4C9AA8C57928}" type="pres">
      <dgm:prSet presAssocID="{D04FF620-4B41-4CAA-8929-514DCBD2266E}" presName="posSpace" presStyleCnt="0"/>
      <dgm:spPr/>
    </dgm:pt>
    <dgm:pt modelId="{D7A32B6F-26C8-46D0-BDFD-7F80B8D227F2}" type="pres">
      <dgm:prSet presAssocID="{D04FF620-4B41-4CAA-8929-514DCBD2266E}" presName="vertFlow" presStyleCnt="0"/>
      <dgm:spPr/>
    </dgm:pt>
    <dgm:pt modelId="{394FB2B5-CC36-47BF-86C9-149DAED666A0}" type="pres">
      <dgm:prSet presAssocID="{D04FF620-4B41-4CAA-8929-514DCBD2266E}" presName="topSpace" presStyleCnt="0"/>
      <dgm:spPr/>
    </dgm:pt>
    <dgm:pt modelId="{B0FEFFB9-181B-426C-84C7-2CDFB69014AA}" type="pres">
      <dgm:prSet presAssocID="{D04FF620-4B41-4CAA-8929-514DCBD2266E}" presName="firstComp" presStyleCnt="0"/>
      <dgm:spPr/>
    </dgm:pt>
    <dgm:pt modelId="{DD5209D6-CD46-46F6-AD4D-08B47DC0F9D6}" type="pres">
      <dgm:prSet presAssocID="{D04FF620-4B41-4CAA-8929-514DCBD2266E}" presName="firstChild" presStyleLbl="bgAccFollowNode1" presStyleIdx="1" presStyleCnt="2"/>
      <dgm:spPr/>
    </dgm:pt>
    <dgm:pt modelId="{0FCA246D-94DF-4583-A98A-181ABE82F783}" type="pres">
      <dgm:prSet presAssocID="{D04FF620-4B41-4CAA-8929-514DCBD2266E}" presName="firstChildTx" presStyleLbl="bgAccFollowNode1" presStyleIdx="1" presStyleCnt="2">
        <dgm:presLayoutVars>
          <dgm:bulletEnabled val="1"/>
        </dgm:presLayoutVars>
      </dgm:prSet>
      <dgm:spPr/>
    </dgm:pt>
    <dgm:pt modelId="{72BF319B-5E16-4766-B9FD-C556286E8B13}" type="pres">
      <dgm:prSet presAssocID="{D04FF620-4B41-4CAA-8929-514DCBD2266E}" presName="negSpace" presStyleCnt="0"/>
      <dgm:spPr/>
    </dgm:pt>
    <dgm:pt modelId="{5AF94C05-0CC1-4E9C-8627-8D1E6B8E1F33}" type="pres">
      <dgm:prSet presAssocID="{D04FF620-4B41-4CAA-8929-514DCBD2266E}" presName="circle" presStyleLbl="node1" presStyleIdx="1" presStyleCnt="2"/>
      <dgm:spPr/>
    </dgm:pt>
  </dgm:ptLst>
  <dgm:cxnLst>
    <dgm:cxn modelId="{390A4E34-84DD-46C1-BBA8-7546C27F6D72}" srcId="{70E259BE-FD81-44F8-8AD8-696122467FE8}" destId="{D04FF620-4B41-4CAA-8929-514DCBD2266E}" srcOrd="1" destOrd="0" parTransId="{3BC6F2F2-8C49-4C58-B5DA-8E98379C9847}" sibTransId="{0E2F740E-37D3-4AE1-8588-8A1DD86262F2}"/>
    <dgm:cxn modelId="{41ADE151-9129-47BF-8943-B49FC8A004DC}" srcId="{70E259BE-FD81-44F8-8AD8-696122467FE8}" destId="{D49F27BA-C7D4-47F5-A566-6558CB160CCE}" srcOrd="0" destOrd="0" parTransId="{DFF52EEB-FE15-4438-9ABF-8177F955BE98}" sibTransId="{6C7F23EE-527F-445D-A03B-C095553F5BFB}"/>
    <dgm:cxn modelId="{B97CE351-0135-40C9-89DF-1A3899F934D9}" type="presOf" srcId="{8125ACAB-C48B-4EEA-8E1B-18E7CC8749A1}" destId="{DD5209D6-CD46-46F6-AD4D-08B47DC0F9D6}" srcOrd="0" destOrd="0" presId="urn:microsoft.com/office/officeart/2005/8/layout/hList9#3"/>
    <dgm:cxn modelId="{A372EC74-D16B-450E-8E12-E73511142086}" type="presOf" srcId="{D04FF620-4B41-4CAA-8929-514DCBD2266E}" destId="{5AF94C05-0CC1-4E9C-8627-8D1E6B8E1F33}" srcOrd="0" destOrd="0" presId="urn:microsoft.com/office/officeart/2005/8/layout/hList9#3"/>
    <dgm:cxn modelId="{0BFE028A-A222-49BC-84CB-EE01D8D492F8}" srcId="{D49F27BA-C7D4-47F5-A566-6558CB160CCE}" destId="{1A95FDA0-3844-435D-9E9C-86ADA9E455A3}" srcOrd="0" destOrd="0" parTransId="{087CCA06-0DDB-4D11-83D1-BCE3FCB04E7F}" sibTransId="{8D56E4F9-6742-478E-A47A-C0FA477F77A1}"/>
    <dgm:cxn modelId="{0837C198-F755-4D2E-BF9C-6F200A46EFF9}" srcId="{D04FF620-4B41-4CAA-8929-514DCBD2266E}" destId="{8125ACAB-C48B-4EEA-8E1B-18E7CC8749A1}" srcOrd="0" destOrd="0" parTransId="{120ADF91-F39B-46DE-B43D-C6B9E9D4A143}" sibTransId="{48256908-28DC-49FB-987B-554E811CD258}"/>
    <dgm:cxn modelId="{C2E91BB1-B56D-4B3C-9A35-84FC7F0FA56C}" type="presOf" srcId="{D49F27BA-C7D4-47F5-A566-6558CB160CCE}" destId="{92447B8B-B043-4F04-A3B7-D0DE831D4431}" srcOrd="0" destOrd="0" presId="urn:microsoft.com/office/officeart/2005/8/layout/hList9#3"/>
    <dgm:cxn modelId="{E24F1BBD-126D-4B0D-84FC-E198D0F86137}" type="presOf" srcId="{1A95FDA0-3844-435D-9E9C-86ADA9E455A3}" destId="{28FDBCD3-F61A-450D-892D-E8EA240C3445}" srcOrd="1" destOrd="0" presId="urn:microsoft.com/office/officeart/2005/8/layout/hList9#3"/>
    <dgm:cxn modelId="{DA20BBCD-C607-4B6E-B7D0-B3884E43AD97}" type="presOf" srcId="{70E259BE-FD81-44F8-8AD8-696122467FE8}" destId="{73F0E6AA-1B12-4917-A5B9-27714EB21A6F}" srcOrd="0" destOrd="0" presId="urn:microsoft.com/office/officeart/2005/8/layout/hList9#3"/>
    <dgm:cxn modelId="{BB7101EF-0F42-49A2-954B-19B2A9D26E3A}" type="presOf" srcId="{8125ACAB-C48B-4EEA-8E1B-18E7CC8749A1}" destId="{0FCA246D-94DF-4583-A98A-181ABE82F783}" srcOrd="1" destOrd="0" presId="urn:microsoft.com/office/officeart/2005/8/layout/hList9#3"/>
    <dgm:cxn modelId="{B32311F3-FDBB-44E3-A10E-0B86889A1B57}" type="presOf" srcId="{1A95FDA0-3844-435D-9E9C-86ADA9E455A3}" destId="{F8D49E38-B053-4501-BD89-EB8E5A6A61CD}" srcOrd="0" destOrd="0" presId="urn:microsoft.com/office/officeart/2005/8/layout/hList9#3"/>
    <dgm:cxn modelId="{A931A86C-668E-45CE-85CF-51C41CCA2ED7}" type="presParOf" srcId="{73F0E6AA-1B12-4917-A5B9-27714EB21A6F}" destId="{9EB08046-B0A8-40D6-9F0C-C2EFDB819E01}" srcOrd="0" destOrd="0" presId="urn:microsoft.com/office/officeart/2005/8/layout/hList9#3"/>
    <dgm:cxn modelId="{618C8A4D-CAA5-45FB-A616-C8F4C2BCBC4F}" type="presParOf" srcId="{73F0E6AA-1B12-4917-A5B9-27714EB21A6F}" destId="{771756F4-E425-4246-8438-12F2B4FD2670}" srcOrd="1" destOrd="0" presId="urn:microsoft.com/office/officeart/2005/8/layout/hList9#3"/>
    <dgm:cxn modelId="{F96A9928-C434-43C9-99FA-5D1953DC691A}" type="presParOf" srcId="{771756F4-E425-4246-8438-12F2B4FD2670}" destId="{55853259-BBE5-4C45-95ED-7DCB7230171A}" srcOrd="0" destOrd="0" presId="urn:microsoft.com/office/officeart/2005/8/layout/hList9#3"/>
    <dgm:cxn modelId="{12CA2A80-30B6-4C7F-8C81-74DD08238380}" type="presParOf" srcId="{771756F4-E425-4246-8438-12F2B4FD2670}" destId="{8C960F9D-26EC-4627-9CF2-7B18C666CB35}" srcOrd="1" destOrd="0" presId="urn:microsoft.com/office/officeart/2005/8/layout/hList9#3"/>
    <dgm:cxn modelId="{C86FEF1D-4323-482B-B7F3-055F9AE40E46}" type="presParOf" srcId="{8C960F9D-26EC-4627-9CF2-7B18C666CB35}" destId="{F8D49E38-B053-4501-BD89-EB8E5A6A61CD}" srcOrd="0" destOrd="0" presId="urn:microsoft.com/office/officeart/2005/8/layout/hList9#3"/>
    <dgm:cxn modelId="{6537C5F1-A1E8-4246-8439-19F94767F2FB}" type="presParOf" srcId="{8C960F9D-26EC-4627-9CF2-7B18C666CB35}" destId="{28FDBCD3-F61A-450D-892D-E8EA240C3445}" srcOrd="1" destOrd="0" presId="urn:microsoft.com/office/officeart/2005/8/layout/hList9#3"/>
    <dgm:cxn modelId="{D93A1644-AAAC-4EF6-9CBE-258F99C54A90}" type="presParOf" srcId="{73F0E6AA-1B12-4917-A5B9-27714EB21A6F}" destId="{E16CB8C9-D1FB-4FF3-8667-AEACA8E83E5C}" srcOrd="2" destOrd="0" presId="urn:microsoft.com/office/officeart/2005/8/layout/hList9#3"/>
    <dgm:cxn modelId="{51D2B30E-8462-4D67-8D12-E86FA7B200E5}" type="presParOf" srcId="{73F0E6AA-1B12-4917-A5B9-27714EB21A6F}" destId="{92447B8B-B043-4F04-A3B7-D0DE831D4431}" srcOrd="3" destOrd="0" presId="urn:microsoft.com/office/officeart/2005/8/layout/hList9#3"/>
    <dgm:cxn modelId="{A578D2A1-17EA-4C25-8CC2-34101EE72A48}" type="presParOf" srcId="{73F0E6AA-1B12-4917-A5B9-27714EB21A6F}" destId="{86EC9F84-227C-4E06-9DF9-580577FF07E6}" srcOrd="4" destOrd="0" presId="urn:microsoft.com/office/officeart/2005/8/layout/hList9#3"/>
    <dgm:cxn modelId="{2EBAE18F-B8A6-4C1E-8246-FFC8FA8E3DDA}" type="presParOf" srcId="{73F0E6AA-1B12-4917-A5B9-27714EB21A6F}" destId="{0B065783-7C91-459C-B9BE-4C9AA8C57928}" srcOrd="5" destOrd="0" presId="urn:microsoft.com/office/officeart/2005/8/layout/hList9#3"/>
    <dgm:cxn modelId="{625E3C94-D42B-4BD0-8727-177155385A27}" type="presParOf" srcId="{73F0E6AA-1B12-4917-A5B9-27714EB21A6F}" destId="{D7A32B6F-26C8-46D0-BDFD-7F80B8D227F2}" srcOrd="6" destOrd="0" presId="urn:microsoft.com/office/officeart/2005/8/layout/hList9#3"/>
    <dgm:cxn modelId="{DAFC5CB2-D3D6-49B6-9583-A8518FA91650}" type="presParOf" srcId="{D7A32B6F-26C8-46D0-BDFD-7F80B8D227F2}" destId="{394FB2B5-CC36-47BF-86C9-149DAED666A0}" srcOrd="0" destOrd="0" presId="urn:microsoft.com/office/officeart/2005/8/layout/hList9#3"/>
    <dgm:cxn modelId="{7EAF3C7C-3441-4B6B-8F0B-62AE94AC07FA}" type="presParOf" srcId="{D7A32B6F-26C8-46D0-BDFD-7F80B8D227F2}" destId="{B0FEFFB9-181B-426C-84C7-2CDFB69014AA}" srcOrd="1" destOrd="0" presId="urn:microsoft.com/office/officeart/2005/8/layout/hList9#3"/>
    <dgm:cxn modelId="{0B06BB3D-E137-4C62-8014-2587F146181E}" type="presParOf" srcId="{B0FEFFB9-181B-426C-84C7-2CDFB69014AA}" destId="{DD5209D6-CD46-46F6-AD4D-08B47DC0F9D6}" srcOrd="0" destOrd="0" presId="urn:microsoft.com/office/officeart/2005/8/layout/hList9#3"/>
    <dgm:cxn modelId="{008D8F0A-D021-4900-904C-129C5E6BE719}" type="presParOf" srcId="{B0FEFFB9-181B-426C-84C7-2CDFB69014AA}" destId="{0FCA246D-94DF-4583-A98A-181ABE82F783}" srcOrd="1" destOrd="0" presId="urn:microsoft.com/office/officeart/2005/8/layout/hList9#3"/>
    <dgm:cxn modelId="{B99FFCB2-E775-4A67-9F66-F446DE466337}" type="presParOf" srcId="{73F0E6AA-1B12-4917-A5B9-27714EB21A6F}" destId="{72BF319B-5E16-4766-B9FD-C556286E8B13}" srcOrd="7" destOrd="0" presId="urn:microsoft.com/office/officeart/2005/8/layout/hList9#3"/>
    <dgm:cxn modelId="{6924D288-2983-4065-9120-9FAC1D9ED4D6}" type="presParOf" srcId="{73F0E6AA-1B12-4917-A5B9-27714EB21A6F}" destId="{5AF94C05-0CC1-4E9C-8627-8D1E6B8E1F33}" srcOrd="8" destOrd="0" presId="urn:microsoft.com/office/officeart/2005/8/layout/hList9#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9E38-B053-4501-BD89-EB8E5A6A61CD}">
      <dsp:nvSpPr>
        <dsp:cNvPr id="0" name=""/>
        <dsp:cNvSpPr/>
      </dsp:nvSpPr>
      <dsp:spPr bwMode="white">
        <a:xfrm>
          <a:off x="876512" y="1423952"/>
          <a:ext cx="1643459" cy="1096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dk1"/>
              </a:solidFill>
              <a:sym typeface="+mn-ea"/>
            </a:rPr>
            <a:t>短小精悍、易识易记</a:t>
          </a:r>
          <a:endParaRPr lang="zh-CN" altLang="en-US" sz="3600" kern="1200">
            <a:solidFill>
              <a:schemeClr val="dk1"/>
            </a:solidFill>
          </a:endParaRPr>
        </a:p>
      </dsp:txBody>
      <dsp:txXfrm>
        <a:off x="876512" y="1423952"/>
        <a:ext cx="1643459" cy="1096187"/>
      </dsp:txXfrm>
    </dsp:sp>
    <dsp:sp modelId="{92447B8B-B043-4F04-A3B7-D0DE831D4431}">
      <dsp:nvSpPr>
        <dsp:cNvPr id="0" name=""/>
        <dsp:cNvSpPr/>
      </dsp:nvSpPr>
      <dsp:spPr bwMode="white">
        <a:xfrm>
          <a:off x="0" y="985696"/>
          <a:ext cx="1095640" cy="109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/>
            <a:t>1</a:t>
          </a:r>
        </a:p>
      </dsp:txBody>
      <dsp:txXfrm>
        <a:off x="0" y="985696"/>
        <a:ext cx="1095640" cy="1095640"/>
      </dsp:txXfrm>
    </dsp:sp>
    <dsp:sp modelId="{DD5209D6-CD46-46F6-AD4D-08B47DC0F9D6}">
      <dsp:nvSpPr>
        <dsp:cNvPr id="0" name=""/>
        <dsp:cNvSpPr/>
      </dsp:nvSpPr>
      <dsp:spPr bwMode="white">
        <a:xfrm>
          <a:off x="3615611" y="1423952"/>
          <a:ext cx="1643459" cy="1096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3600" kern="1200">
              <a:solidFill>
                <a:schemeClr val="dk1"/>
              </a:solidFill>
            </a:rPr>
            <a:t>与定位相关联</a:t>
          </a:r>
        </a:p>
      </dsp:txBody>
      <dsp:txXfrm>
        <a:off x="3615611" y="1423952"/>
        <a:ext cx="1643459" cy="1096187"/>
      </dsp:txXfrm>
    </dsp:sp>
    <dsp:sp modelId="{5AF94C05-0CC1-4E9C-8627-8D1E6B8E1F33}">
      <dsp:nvSpPr>
        <dsp:cNvPr id="0" name=""/>
        <dsp:cNvSpPr/>
      </dsp:nvSpPr>
      <dsp:spPr bwMode="white">
        <a:xfrm>
          <a:off x="2739099" y="985696"/>
          <a:ext cx="1095640" cy="1095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/>
            <a:t>2</a:t>
          </a:r>
        </a:p>
      </dsp:txBody>
      <dsp:txXfrm>
        <a:off x="2739099" y="985696"/>
        <a:ext cx="1095640" cy="1095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49E38-B053-4501-BD89-EB8E5A6A61CD}">
      <dsp:nvSpPr>
        <dsp:cNvPr id="0" name=""/>
        <dsp:cNvSpPr/>
      </dsp:nvSpPr>
      <dsp:spPr bwMode="white">
        <a:xfrm>
          <a:off x="877196" y="1424080"/>
          <a:ext cx="1642817" cy="1095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>
              <a:sym typeface="+mn-ea"/>
            </a:rPr>
            <a:t>1.明确账号属性</a:t>
          </a:r>
        </a:p>
      </dsp:txBody>
      <dsp:txXfrm>
        <a:off x="1140047" y="1424080"/>
        <a:ext cx="1379966" cy="1095759"/>
      </dsp:txXfrm>
    </dsp:sp>
    <dsp:sp modelId="{92447B8B-B043-4F04-A3B7-D0DE831D4431}">
      <dsp:nvSpPr>
        <dsp:cNvPr id="0" name=""/>
        <dsp:cNvSpPr/>
      </dsp:nvSpPr>
      <dsp:spPr bwMode="white">
        <a:xfrm>
          <a:off x="1027" y="985995"/>
          <a:ext cx="1095211" cy="1095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500" kern="1200"/>
            <a:t>1</a:t>
          </a:r>
        </a:p>
      </dsp:txBody>
      <dsp:txXfrm>
        <a:off x="161417" y="1146385"/>
        <a:ext cx="774431" cy="774431"/>
      </dsp:txXfrm>
    </dsp:sp>
    <dsp:sp modelId="{DD5209D6-CD46-46F6-AD4D-08B47DC0F9D6}">
      <dsp:nvSpPr>
        <dsp:cNvPr id="0" name=""/>
        <dsp:cNvSpPr/>
      </dsp:nvSpPr>
      <dsp:spPr bwMode="white">
        <a:xfrm>
          <a:off x="3615225" y="1424080"/>
          <a:ext cx="1642817" cy="1095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sz="2200" kern="1200"/>
            <a:t>2.提炼关键利益点</a:t>
          </a:r>
        </a:p>
      </dsp:txBody>
      <dsp:txXfrm>
        <a:off x="3878076" y="1424080"/>
        <a:ext cx="1379966" cy="1095759"/>
      </dsp:txXfrm>
    </dsp:sp>
    <dsp:sp modelId="{5AF94C05-0CC1-4E9C-8627-8D1E6B8E1F33}">
      <dsp:nvSpPr>
        <dsp:cNvPr id="0" name=""/>
        <dsp:cNvSpPr/>
      </dsp:nvSpPr>
      <dsp:spPr>
        <a:xfrm>
          <a:off x="2739056" y="985995"/>
          <a:ext cx="1095211" cy="1095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500" kern="1200"/>
            <a:t>2</a:t>
          </a:r>
        </a:p>
      </dsp:txBody>
      <dsp:txXfrm>
        <a:off x="2899446" y="1146385"/>
        <a:ext cx="774431" cy="774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#2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#3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nodeVertAlign" val="t"/>
          <dgm:param type="fallback" val="2D"/>
        </dgm:alg>
      </dgm:if>
      <dgm:else name="Name2">
        <dgm:alg type="lin">
          <dgm:param type="linDir" val="from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1" Type="http://schemas.openxmlformats.org/officeDocument/2006/relationships/diagramLayout" Target="../diagrams/layout2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diagramData" Target="../diagrams/data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microsoft.com/office/2007/relationships/diagramDrawing" Target="../diagrams/drawing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diagramColors" Target="../diagrams/colors2.xml"/><Relationship Id="rId10" Type="http://schemas.openxmlformats.org/officeDocument/2006/relationships/tags" Target="../tags/tag20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5.jpeg"/><Relationship Id="rId5" Type="http://schemas.openxmlformats.org/officeDocument/2006/relationships/tags" Target="../tags/tag32.xml"/><Relationship Id="rId10" Type="http://schemas.openxmlformats.org/officeDocument/2006/relationships/image" Target="../media/image4.jpe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64385" y="1885315"/>
            <a:ext cx="81553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造字工房力黑（非商用）常规体" charset="-122"/>
                <a:ea typeface="造字工房力黑（非商用）常规体" charset="-122"/>
                <a:cs typeface="造字工房力黑（非商用）常规体" charset="-122"/>
              </a:rPr>
              <a:t>第2章 账号运营：</a:t>
            </a:r>
          </a:p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造字工房力黑（非商用）常规体" charset="-122"/>
                <a:ea typeface="造字工房力黑（非商用）常规体" charset="-122"/>
                <a:cs typeface="造字工房力黑（非商用）常规体" charset="-122"/>
              </a:rPr>
              <a:t>找到最适合的垂直领域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885" y="410210"/>
            <a:ext cx="5506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2.2.3短视频账号的Slogan提炼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8009858" y="969207"/>
            <a:ext cx="1808680" cy="1808680"/>
            <a:chOff x="3790653" y="1397186"/>
            <a:chExt cx="1562695" cy="15626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下箭头 15"/>
            <p:cNvSpPr/>
            <p:nvPr>
              <p:custDataLst>
                <p:tags r:id="rId16"/>
              </p:custDataLst>
            </p:nvPr>
          </p:nvSpPr>
          <p:spPr>
            <a:xfrm>
              <a:off x="3790653" y="1397186"/>
              <a:ext cx="1562695" cy="1562695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7" name="下箭头 4"/>
            <p:cNvSpPr/>
            <p:nvPr>
              <p:custDataLst>
                <p:tags r:id="rId17"/>
              </p:custDataLst>
            </p:nvPr>
          </p:nvSpPr>
          <p:spPr>
            <a:xfrm>
              <a:off x="4181327" y="1397186"/>
              <a:ext cx="781347" cy="128922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eaVert" wrap="square" lIns="92456" tIns="92456" rIns="92456" bIns="92456" numCol="1" spcCol="1270" anchor="ctr" anchorCtr="0">
              <a:norm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>
                  <a:solidFill>
                    <a:srgbClr val="FFFFFF"/>
                  </a:solidFill>
                  <a:sym typeface="Arial" panose="020B0604020202020204" pitchFamily="34" charset="0"/>
                </a:rPr>
                <a:t>1.易读、易懂、易记</a:t>
              </a:r>
            </a:p>
          </p:txBody>
        </p:sp>
      </p:grp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9469053" y="2004688"/>
            <a:ext cx="1808680" cy="1808680"/>
            <a:chOff x="5105470" y="2352457"/>
            <a:chExt cx="1562695" cy="15626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下箭头 13"/>
            <p:cNvSpPr/>
            <p:nvPr>
              <p:custDataLst>
                <p:tags r:id="rId14"/>
              </p:custDataLst>
            </p:nvPr>
          </p:nvSpPr>
          <p:spPr>
            <a:xfrm rot="4320000">
              <a:off x="5105470" y="2352457"/>
              <a:ext cx="1562695" cy="1562695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5" name="下箭头 6"/>
            <p:cNvSpPr/>
            <p:nvPr>
              <p:custDataLst>
                <p:tags r:id="rId15"/>
              </p:custDataLst>
            </p:nvPr>
          </p:nvSpPr>
          <p:spPr>
            <a:xfrm rot="20520000">
              <a:off x="5372250" y="2700877"/>
              <a:ext cx="1289223" cy="7813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horz" wrap="square" lIns="92456" tIns="92456" rIns="92456" bIns="92456" numCol="1" spcCol="1270" anchor="ctr" anchorCtr="0">
              <a:norm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>
                  <a:solidFill>
                    <a:srgbClr val="FFFFFF"/>
                  </a:solidFill>
                  <a:sym typeface="Arial" panose="020B0604020202020204" pitchFamily="34" charset="0"/>
                </a:rPr>
                <a:t>3.与账号定位相关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8902670" y="3726811"/>
            <a:ext cx="1808680" cy="1808680"/>
            <a:chOff x="4603255" y="3898118"/>
            <a:chExt cx="1562695" cy="15626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下箭头 18"/>
            <p:cNvSpPr/>
            <p:nvPr>
              <p:custDataLst>
                <p:tags r:id="rId12"/>
              </p:custDataLst>
            </p:nvPr>
          </p:nvSpPr>
          <p:spPr>
            <a:xfrm rot="8640000">
              <a:off x="4603255" y="3898118"/>
              <a:ext cx="1562695" cy="1562695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0" name="下箭头 8"/>
            <p:cNvSpPr/>
            <p:nvPr>
              <p:custDataLst>
                <p:tags r:id="rId13"/>
              </p:custDataLst>
            </p:nvPr>
          </p:nvSpPr>
          <p:spPr>
            <a:xfrm rot="19440000">
              <a:off x="5074300" y="4145476"/>
              <a:ext cx="781347" cy="12892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eaVert" wrap="square" lIns="92456" tIns="92456" rIns="92456" bIns="92456" numCol="1" spcCol="1270" anchor="ctr" anchorCtr="0">
              <a:normAutofit lnSpcReduction="10000"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>
                  <a:solidFill>
                    <a:srgbClr val="FFFFFF"/>
                  </a:solidFill>
                  <a:sym typeface="Arial" panose="020B0604020202020204" pitchFamily="34" charset="0"/>
                </a:rPr>
                <a:t>5.长期性、稳定性</a:t>
              </a:r>
            </a:p>
          </p:txBody>
        </p: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7084962" y="3678685"/>
            <a:ext cx="1808680" cy="1808680"/>
            <a:chOff x="2978051" y="3898118"/>
            <a:chExt cx="1562695" cy="15626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下箭头 21"/>
            <p:cNvSpPr/>
            <p:nvPr>
              <p:custDataLst>
                <p:tags r:id="rId10"/>
              </p:custDataLst>
            </p:nvPr>
          </p:nvSpPr>
          <p:spPr>
            <a:xfrm rot="12960000">
              <a:off x="2978051" y="3898118"/>
              <a:ext cx="1562695" cy="1562695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3" name="下箭头 10"/>
            <p:cNvSpPr/>
            <p:nvPr>
              <p:custDataLst>
                <p:tags r:id="rId11"/>
              </p:custDataLst>
            </p:nvPr>
          </p:nvSpPr>
          <p:spPr>
            <a:xfrm rot="2160000">
              <a:off x="3288354" y="4145476"/>
              <a:ext cx="781347" cy="12892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eaVert" wrap="square" lIns="92456" tIns="92456" rIns="92456" bIns="92456" numCol="1" spcCol="1270" anchor="ctr" anchorCtr="0">
              <a:normAutofit lnSpcReduction="10000"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>
                  <a:solidFill>
                    <a:srgbClr val="FFFFFF"/>
                  </a:solidFill>
                  <a:sym typeface="Arial" panose="020B0604020202020204" pitchFamily="34" charset="0"/>
                </a:rPr>
                <a:t>4.向用户呈现关键利益点</a:t>
              </a:r>
            </a:p>
          </p:txBody>
        </p:sp>
      </p:grpSp>
      <p:grpSp>
        <p:nvGrpSpPr>
          <p:cNvPr id="24" name="组合 23"/>
          <p:cNvGrpSpPr/>
          <p:nvPr>
            <p:custDataLst>
              <p:tags r:id="rId5"/>
            </p:custDataLst>
          </p:nvPr>
        </p:nvGrpSpPr>
        <p:grpSpPr>
          <a:xfrm>
            <a:off x="6582746" y="2020730"/>
            <a:ext cx="1808680" cy="1808680"/>
            <a:chOff x="2475835" y="2352457"/>
            <a:chExt cx="1562695" cy="156269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下箭头 24"/>
            <p:cNvSpPr/>
            <p:nvPr>
              <p:custDataLst>
                <p:tags r:id="rId8"/>
              </p:custDataLst>
            </p:nvPr>
          </p:nvSpPr>
          <p:spPr>
            <a:xfrm rot="17280000">
              <a:off x="2475835" y="2352457"/>
              <a:ext cx="1562695" cy="1562695"/>
            </a:xfrm>
            <a:prstGeom prst="downArrow">
              <a:avLst>
                <a:gd name="adj1" fmla="val 50000"/>
                <a:gd name="adj2" fmla="val 35000"/>
              </a:avLst>
            </a:prstGeom>
            <a:grpFill/>
            <a:ln>
              <a:noFill/>
            </a:ln>
          </p:spPr>
          <p:style>
            <a:lnRef idx="2">
              <a:srgbClr val="FFFFFF">
                <a:hueOff val="0"/>
                <a:satOff val="0"/>
                <a:lumOff val="0"/>
                <a:alphaOff val="0"/>
              </a:srgbClr>
            </a:lnRef>
            <a:fillRef idx="1">
              <a:srgbClr val="018BE9">
                <a:hueOff val="0"/>
                <a:satOff val="0"/>
                <a:lumOff val="0"/>
                <a:alphaOff val="0"/>
              </a:srgbClr>
            </a:fillRef>
            <a:effectRef idx="0">
              <a:srgbClr val="018BE9">
                <a:hueOff val="0"/>
                <a:satOff val="0"/>
                <a:lumOff val="0"/>
                <a:alphaOff val="0"/>
              </a:srgbClr>
            </a:effectRef>
            <a:fontRef idx="minor">
              <a:srgbClr val="FFFFFF"/>
            </a:fontRef>
          </p:style>
          <p:txBody>
            <a:bodyPr>
              <a:normAutofit/>
            </a:bodyPr>
            <a:lstStyle/>
            <a:p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6" name="下箭头 12"/>
            <p:cNvSpPr/>
            <p:nvPr>
              <p:custDataLst>
                <p:tags r:id="rId9"/>
              </p:custDataLst>
            </p:nvPr>
          </p:nvSpPr>
          <p:spPr>
            <a:xfrm rot="1080000">
              <a:off x="2482527" y="2700877"/>
              <a:ext cx="1289223" cy="7813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rgbClr val="FFFFFF"/>
            </a:fontRef>
          </p:style>
          <p:txBody>
            <a:bodyPr spcFirstLastPara="0" vert="horz" wrap="square" lIns="92456" tIns="92456" rIns="92456" bIns="92456" numCol="1" spcCol="1270" anchor="ctr" anchorCtr="0">
              <a:norm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>
                  <a:solidFill>
                    <a:srgbClr val="FFFFFF"/>
                  </a:solidFill>
                  <a:sym typeface="Arial" panose="020B0604020202020204" pitchFamily="34" charset="0"/>
                </a:rPr>
                <a:t>2.巧用修辞</a:t>
              </a:r>
            </a:p>
          </p:txBody>
        </p:sp>
      </p:grpSp>
      <p:sp>
        <p:nvSpPr>
          <p:cNvPr id="30" name="矩形 29"/>
          <p:cNvSpPr/>
          <p:nvPr>
            <p:custDataLst>
              <p:tags r:id="rId6"/>
            </p:custDataLst>
          </p:nvPr>
        </p:nvSpPr>
        <p:spPr>
          <a:xfrm>
            <a:off x="8350618" y="2909028"/>
            <a:ext cx="1267683" cy="988288"/>
          </a:xfrm>
          <a:prstGeom prst="rect">
            <a:avLst/>
          </a:prstGeom>
        </p:spPr>
        <p:txBody>
          <a:bodyPr wrap="square" anchor="ctr" anchorCtr="1">
            <a:normAutofit/>
          </a:bodyPr>
          <a:lstStyle/>
          <a:p>
            <a:pPr algn="ctr"/>
            <a:r>
              <a:rPr lang="zh-CN" altLang="en-US" b="1" dirty="0">
                <a:sym typeface="Arial" panose="020B0604020202020204" pitchFamily="34" charset="0"/>
              </a:rPr>
              <a:t>原则</a:t>
            </a:r>
          </a:p>
        </p:txBody>
      </p:sp>
      <p:sp>
        <p:nvSpPr>
          <p:cNvPr id="47" name="矩形 46"/>
          <p:cNvSpPr/>
          <p:nvPr>
            <p:custDataLst>
              <p:tags r:id="rId7"/>
            </p:custDataLst>
          </p:nvPr>
        </p:nvSpPr>
        <p:spPr>
          <a:xfrm>
            <a:off x="7261860" y="5885180"/>
            <a:ext cx="3303905" cy="400050"/>
          </a:xfrm>
          <a:prstGeom prst="rect">
            <a:avLst/>
          </a:prstGeom>
        </p:spPr>
        <p:txBody>
          <a:bodyPr wrap="square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/>
            <a:r>
              <a:rPr lang="da-DK" altLang="zh-CN" sz="200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提炼短视频账号slogan</a:t>
            </a:r>
            <a:r>
              <a:rPr lang="zh-CN" altLang="da-DK" sz="2000" b="1">
                <a:solidFill>
                  <a:srgbClr val="7F7F7F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原则</a:t>
            </a:r>
          </a:p>
        </p:txBody>
      </p:sp>
      <p:graphicFrame>
        <p:nvGraphicFramePr>
          <p:cNvPr id="48" name="图示 47"/>
          <p:cNvGraphicFramePr/>
          <p:nvPr/>
        </p:nvGraphicFramePr>
        <p:xfrm>
          <a:off x="727710" y="1156335"/>
          <a:ext cx="5259070" cy="350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0" b="1" dirty="0">
                <a:solidFill>
                  <a:schemeClr val="bg1"/>
                </a:solidFill>
                <a:latin typeface="FuturaBookC" charset="-52"/>
              </a:rPr>
              <a:t>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账号的基本设置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上箭头 7"/>
          <p:cNvSpPr/>
          <p:nvPr/>
        </p:nvSpPr>
        <p:spPr>
          <a:xfrm>
            <a:off x="4796515" y="2699655"/>
            <a:ext cx="820057" cy="3367314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6642094" y="3207656"/>
            <a:ext cx="820057" cy="2873828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1C48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6068781" y="3715655"/>
            <a:ext cx="820057" cy="2365829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5359629" y="2169887"/>
            <a:ext cx="820057" cy="3911598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1C48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964754" y="6066969"/>
            <a:ext cx="1446804" cy="791031"/>
          </a:xfrm>
          <a:custGeom>
            <a:avLst/>
            <a:gdLst>
              <a:gd name="connsiteX0" fmla="*/ 1031189 w 1446804"/>
              <a:gd name="connsiteY0" fmla="*/ 0 h 791031"/>
              <a:gd name="connsiteX1" fmla="*/ 1446804 w 1446804"/>
              <a:gd name="connsiteY1" fmla="*/ 0 h 791031"/>
              <a:gd name="connsiteX2" fmla="*/ 415615 w 1446804"/>
              <a:gd name="connsiteY2" fmla="*/ 791031 h 791031"/>
              <a:gd name="connsiteX3" fmla="*/ 0 w 1446804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804" h="791031">
                <a:moveTo>
                  <a:pt x="1031189" y="0"/>
                </a:moveTo>
                <a:lnTo>
                  <a:pt x="1446804" y="0"/>
                </a:lnTo>
                <a:lnTo>
                  <a:pt x="415615" y="791031"/>
                </a:lnTo>
                <a:lnTo>
                  <a:pt x="0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6848116" y="6081484"/>
            <a:ext cx="1381828" cy="776516"/>
          </a:xfrm>
          <a:custGeom>
            <a:avLst/>
            <a:gdLst>
              <a:gd name="connsiteX0" fmla="*/ 1381828 w 1381828"/>
              <a:gd name="connsiteY0" fmla="*/ 0 h 776516"/>
              <a:gd name="connsiteX1" fmla="*/ 979618 w 1381828"/>
              <a:gd name="connsiteY1" fmla="*/ 0 h 776516"/>
              <a:gd name="connsiteX2" fmla="*/ 0 w 1381828"/>
              <a:gd name="connsiteY2" fmla="*/ 776516 h 776516"/>
              <a:gd name="connsiteX3" fmla="*/ 402210 w 1381828"/>
              <a:gd name="connsiteY3" fmla="*/ 776516 h 77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828" h="776516">
                <a:moveTo>
                  <a:pt x="1381828" y="0"/>
                </a:moveTo>
                <a:lnTo>
                  <a:pt x="979618" y="0"/>
                </a:lnTo>
                <a:lnTo>
                  <a:pt x="0" y="776516"/>
                </a:lnTo>
                <a:lnTo>
                  <a:pt x="402210" y="776516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444302" y="6022726"/>
            <a:ext cx="650084" cy="835275"/>
          </a:xfrm>
          <a:custGeom>
            <a:avLst/>
            <a:gdLst>
              <a:gd name="connsiteX0" fmla="*/ 129013 w 650084"/>
              <a:gd name="connsiteY0" fmla="*/ 0 h 835275"/>
              <a:gd name="connsiteX1" fmla="*/ 521070 w 650084"/>
              <a:gd name="connsiteY1" fmla="*/ 0 h 835275"/>
              <a:gd name="connsiteX2" fmla="*/ 650084 w 650084"/>
              <a:gd name="connsiteY2" fmla="*/ 835275 h 835275"/>
              <a:gd name="connsiteX3" fmla="*/ 0 w 650084"/>
              <a:gd name="connsiteY3" fmla="*/ 835275 h 8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84" h="835275">
                <a:moveTo>
                  <a:pt x="129013" y="0"/>
                </a:moveTo>
                <a:lnTo>
                  <a:pt x="521070" y="0"/>
                </a:lnTo>
                <a:lnTo>
                  <a:pt x="650084" y="835275"/>
                </a:lnTo>
                <a:lnTo>
                  <a:pt x="0" y="835275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flipH="1">
            <a:off x="6262620" y="6066969"/>
            <a:ext cx="858228" cy="791031"/>
          </a:xfrm>
          <a:custGeom>
            <a:avLst/>
            <a:gdLst>
              <a:gd name="connsiteX0" fmla="*/ 858228 w 858228"/>
              <a:gd name="connsiteY0" fmla="*/ 0 h 791031"/>
              <a:gd name="connsiteX1" fmla="*/ 448189 w 858228"/>
              <a:gd name="connsiteY1" fmla="*/ 0 h 791031"/>
              <a:gd name="connsiteX2" fmla="*/ 0 w 858228"/>
              <a:gd name="connsiteY2" fmla="*/ 791031 h 791031"/>
              <a:gd name="connsiteX3" fmla="*/ 410039 w 858228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28" h="791031">
                <a:moveTo>
                  <a:pt x="858228" y="0"/>
                </a:moveTo>
                <a:lnTo>
                  <a:pt x="448189" y="0"/>
                </a:lnTo>
                <a:lnTo>
                  <a:pt x="0" y="791031"/>
                </a:lnTo>
                <a:lnTo>
                  <a:pt x="410039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840142" y="1910604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2.3账号的基本设置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06129" y="2248523"/>
            <a:ext cx="304477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账号的视觉印象可以从短视频账号的头像设置、账号封面设置、内容的封面设置以及logo设计等几个部分入手进行全方位打造。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06129" y="3971889"/>
            <a:ext cx="304477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以快手为例，打开快手APP，切换至【我】-点击左上角头像位置-底部弹出【更换头像】-点击【更换】-选择【拍一张】【从相册选取】-选择你想要设定为头像的照片。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86065" y="2248535"/>
            <a:ext cx="31578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1.要易懂易记</a:t>
            </a:r>
          </a:p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2.要与风格统一</a:t>
            </a:r>
          </a:p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3.要根据账号类型选择头像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885" y="410210"/>
            <a:ext cx="5099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2.3.1短视频账号的头像设置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86065" y="1880235"/>
            <a:ext cx="3077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头像设置上要注意以下几点：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09890" y="3603625"/>
            <a:ext cx="333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短视频账号头像设置的原则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4375" y="3603625"/>
            <a:ext cx="3371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头像设置的步骤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044139" y="3971889"/>
            <a:ext cx="3044778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第一，简洁清晰，不用杂乱场景，尽量避免使用风景或动物头像；</a:t>
            </a:r>
          </a:p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第二，避免硬性广告，避免国家制服；</a:t>
            </a:r>
          </a:p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第三，文字类头像尽量简短，一般不要超过6个字；</a:t>
            </a:r>
          </a:p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第四，头像要和名字、账号定位有关联，保持风格统一。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10210"/>
            <a:ext cx="5104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2.3.2短视频账号的封面设置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下箭头 2"/>
          <p:cNvSpPr/>
          <p:nvPr>
            <p:custDataLst>
              <p:tags r:id="rId1"/>
            </p:custDataLst>
          </p:nvPr>
        </p:nvSpPr>
        <p:spPr>
          <a:xfrm>
            <a:off x="8431404" y="1470103"/>
            <a:ext cx="1743055" cy="1743054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1F74AD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下箭头 4"/>
          <p:cNvSpPr/>
          <p:nvPr>
            <p:custDataLst>
              <p:tags r:id="rId2"/>
            </p:custDataLst>
          </p:nvPr>
        </p:nvSpPr>
        <p:spPr>
          <a:xfrm>
            <a:off x="8867168" y="1470103"/>
            <a:ext cx="871527" cy="14380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ysClr val="window" lastClr="FFFFFF"/>
          </a:fontRef>
        </p:style>
        <p:txBody>
          <a:bodyPr spcFirstLastPara="0" vert="eaVert" wrap="square" lIns="91440" tIns="45720" rIns="91440" bIns="45720" numCol="1" spcCol="127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1.账号人物出镜</a:t>
            </a:r>
          </a:p>
        </p:txBody>
      </p:sp>
      <p:sp>
        <p:nvSpPr>
          <p:cNvPr id="16" name="下箭头 15"/>
          <p:cNvSpPr/>
          <p:nvPr>
            <p:custDataLst>
              <p:tags r:id="rId3"/>
            </p:custDataLst>
          </p:nvPr>
        </p:nvSpPr>
        <p:spPr>
          <a:xfrm rot="7200000">
            <a:off x="9737020" y="3463233"/>
            <a:ext cx="1743054" cy="1743055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下箭头 6"/>
          <p:cNvSpPr/>
          <p:nvPr>
            <p:custDataLst>
              <p:tags r:id="rId4"/>
            </p:custDataLst>
          </p:nvPr>
        </p:nvSpPr>
        <p:spPr>
          <a:xfrm rot="1800000">
            <a:off x="10021621" y="3975255"/>
            <a:ext cx="1438020" cy="87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ysClr val="window" lastClr="FFFFFF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3.补充说明账号简介</a:t>
            </a:r>
          </a:p>
        </p:txBody>
      </p:sp>
      <p:sp>
        <p:nvSpPr>
          <p:cNvPr id="18" name="下箭头 17"/>
          <p:cNvSpPr/>
          <p:nvPr>
            <p:custDataLst>
              <p:tags r:id="rId5"/>
            </p:custDataLst>
          </p:nvPr>
        </p:nvSpPr>
        <p:spPr>
          <a:xfrm rot="14400000">
            <a:off x="7143207" y="3463233"/>
            <a:ext cx="1743054" cy="1743055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3498DB"/>
          </a:solid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下箭头 8"/>
          <p:cNvSpPr/>
          <p:nvPr>
            <p:custDataLst>
              <p:tags r:id="rId6"/>
            </p:custDataLst>
          </p:nvPr>
        </p:nvSpPr>
        <p:spPr>
          <a:xfrm rot="19800000">
            <a:off x="7163640" y="3975255"/>
            <a:ext cx="1438020" cy="87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ysClr val="window" lastClr="FFFFFF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5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2.封面导流信息呈现</a:t>
            </a: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8822687" y="3340344"/>
            <a:ext cx="960488" cy="873684"/>
          </a:xfrm>
          <a:prstGeom prst="rect">
            <a:avLst/>
          </a:prstGeom>
        </p:spPr>
        <p:txBody>
          <a:bodyPr wrap="square" lIns="91440" tIns="45720" rIns="91440" bIns="45720" anchor="ctr" anchorCtr="1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封面的设置</a:t>
            </a:r>
          </a:p>
        </p:txBody>
      </p:sp>
      <p:pic>
        <p:nvPicPr>
          <p:cNvPr id="21" name="图片 21" descr="图形用户界面, 文本, 应用程序&#10;&#10;描述已自动生成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60" r="226" b="52844"/>
          <a:stretch>
            <a:fillRect/>
          </a:stretch>
        </p:blipFill>
        <p:spPr>
          <a:xfrm>
            <a:off x="661670" y="2715895"/>
            <a:ext cx="2825115" cy="2594610"/>
          </a:xfrm>
          <a:prstGeom prst="rect">
            <a:avLst/>
          </a:prstGeom>
          <a:ln>
            <a:noFill/>
          </a:ln>
        </p:spPr>
      </p:pic>
      <p:pic>
        <p:nvPicPr>
          <p:cNvPr id="35" name="图片 35" descr="图形用户界面&#10;&#10;低可信度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672" r="43" b="1177"/>
          <a:stretch>
            <a:fillRect/>
          </a:stretch>
        </p:blipFill>
        <p:spPr>
          <a:xfrm>
            <a:off x="3900170" y="1547495"/>
            <a:ext cx="2510790" cy="3763010"/>
          </a:xfrm>
          <a:prstGeom prst="rect">
            <a:avLst/>
          </a:prstGeom>
          <a:ln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877570" y="5761355"/>
            <a:ext cx="5132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抖音封面设置示意图</a:t>
            </a: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F74EFF7F-E674-3A49-8EC0-407F590B99FD}"/>
              </a:ext>
            </a:extLst>
          </p:cNvPr>
          <p:cNvSpPr/>
          <p:nvPr/>
        </p:nvSpPr>
        <p:spPr>
          <a:xfrm>
            <a:off x="1160198" y="4586990"/>
            <a:ext cx="719528" cy="1349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885" y="410210"/>
            <a:ext cx="5361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2.3.3短视频内容的封面设置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15233" y="1844675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15233" y="1941093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667181" y="3145858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</a:rPr>
              <a:t>输入你的标题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67181" y="3700396"/>
            <a:ext cx="1944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770295" y="3586394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249785" y="1941879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401733" y="3146644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</a:rPr>
              <a:t>输入你的标题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01733" y="3701182"/>
            <a:ext cx="1944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0649492" y="3067750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754" y="1668679"/>
            <a:ext cx="762348" cy="762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57" y="2197634"/>
            <a:ext cx="762348" cy="7623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42640" y="1335405"/>
            <a:ext cx="959485" cy="200025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333750" y="1483360"/>
            <a:ext cx="2709545" cy="4236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485515" y="1606550"/>
            <a:ext cx="265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2.封面覆盖文字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511550" y="2079625"/>
            <a:ext cx="23196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这类内容封面就是直接将文字加在视频最靠前的几帧画面上，文字的内容一般是对视频主要内容和关键信息的提取，让用户可以对每个视频的内容一目了然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3612573" y="1976034"/>
            <a:ext cx="2667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295390" y="1325880"/>
            <a:ext cx="959485" cy="200025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286500" y="1473835"/>
            <a:ext cx="2709545" cy="4236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438265" y="1597025"/>
            <a:ext cx="265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3.模板化封面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64300" y="2070100"/>
            <a:ext cx="23196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这类封面每期模板都一样，通过更换封面文字来进行内容区分，可以方便用户迅速找到自己感兴趣的内容，而且整体风格十分统一，有助于IP的打造。</a:t>
            </a:r>
          </a:p>
        </p:txBody>
      </p:sp>
      <p:sp>
        <p:nvSpPr>
          <p:cNvPr id="40" name="矩形 39"/>
          <p:cNvSpPr/>
          <p:nvPr/>
        </p:nvSpPr>
        <p:spPr>
          <a:xfrm>
            <a:off x="9225280" y="1335405"/>
            <a:ext cx="959485" cy="200025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9216390" y="1483360"/>
            <a:ext cx="2709545" cy="4236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368155" y="1606550"/>
            <a:ext cx="265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4.遮罩式封面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394190" y="2079625"/>
            <a:ext cx="23196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这类封面往往在视频的上下加上遮罩，搭配文字，可以直观展现视频内容，比较适合横版视频，很多音乐、舞蹈、影视类型的账号常采用这种封面</a:t>
            </a:r>
            <a:r>
              <a:rPr 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9495213" y="1976034"/>
            <a:ext cx="2667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476123" y="1860550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76123" y="1956968"/>
            <a:ext cx="2273750" cy="35538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628071" y="3161733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</a:rPr>
              <a:t>输入你的标题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28071" y="3716271"/>
            <a:ext cx="1944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微信由于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月筹划启动，由腾讯广州研发中心产品团队打造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731185" y="3602269"/>
            <a:ext cx="265167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" y="2213509"/>
            <a:ext cx="762348" cy="762348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303530" y="1351280"/>
            <a:ext cx="959485" cy="200025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94640" y="1499235"/>
            <a:ext cx="2709545" cy="4236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446405" y="1622425"/>
            <a:ext cx="265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rgbClr val="1C4885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1.视频截图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72440" y="2095500"/>
            <a:ext cx="2319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视频截图就是直接选取视频中的某一帧画面当作封面，是最简单、最普遍的一种短视频封面类型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573463" y="1991909"/>
            <a:ext cx="2667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图片 39" descr="许多不同颜色的食物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r="611"/>
          <a:stretch>
            <a:fillRect/>
          </a:stretch>
        </p:blipFill>
        <p:spPr>
          <a:xfrm>
            <a:off x="763905" y="3274060"/>
            <a:ext cx="1673225" cy="2658110"/>
          </a:xfrm>
          <a:prstGeom prst="rect">
            <a:avLst/>
          </a:prstGeom>
          <a:ln>
            <a:noFill/>
          </a:ln>
        </p:spPr>
      </p:pic>
      <p:pic>
        <p:nvPicPr>
          <p:cNvPr id="62" name="图片 40" descr="游戏机里面的人物&#10;&#10;中度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42" r="1165"/>
          <a:stretch>
            <a:fillRect/>
          </a:stretch>
        </p:blipFill>
        <p:spPr>
          <a:xfrm>
            <a:off x="3857625" y="3488055"/>
            <a:ext cx="1578610" cy="2600325"/>
          </a:xfrm>
          <a:prstGeom prst="rect">
            <a:avLst/>
          </a:prstGeom>
          <a:ln>
            <a:noFill/>
          </a:ln>
        </p:spPr>
      </p:pic>
      <p:pic>
        <p:nvPicPr>
          <p:cNvPr id="63" name="图片 41" descr="电视萤幕画面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r="-683"/>
          <a:stretch>
            <a:fillRect/>
          </a:stretch>
        </p:blipFill>
        <p:spPr>
          <a:xfrm>
            <a:off x="9776460" y="3437255"/>
            <a:ext cx="1598295" cy="26003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10536" y="2064773"/>
            <a:ext cx="5388077" cy="345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9000" y="512445"/>
            <a:ext cx="5083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2.3.3短视频内容的封面设置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07923" y="2064774"/>
            <a:ext cx="5388077" cy="3451123"/>
          </a:xfrm>
          <a:prstGeom prst="rect">
            <a:avLst/>
          </a:prstGeom>
          <a:solidFill>
            <a:srgbClr val="1C4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65505" y="2305685"/>
            <a:ext cx="5106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短视频内容封面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93093" y="2879206"/>
            <a:ext cx="6163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92835" y="3314065"/>
            <a:ext cx="465201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短视频内容封面要发挥吸引用户点击、强化IP的作用，有几个要求需要做到</a:t>
            </a:r>
            <a:r>
              <a:rPr lang="en-US" altLang="zh-CN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endParaRPr lang="zh-CN" altLang="en-US" sz="1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4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第一，如果是以视频截图为封面，要做到画面清晰。</a:t>
            </a:r>
          </a:p>
          <a:p>
            <a:r>
              <a:rPr lang="zh-CN" altLang="en-US" sz="14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第二，封面要与内容具有关联性。</a:t>
            </a:r>
          </a:p>
          <a:p>
            <a:r>
              <a:rPr lang="zh-CN" altLang="en-US" sz="14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第三，封面文字布局要合理。</a:t>
            </a:r>
          </a:p>
          <a:p>
            <a:r>
              <a:rPr lang="zh-CN" altLang="en-US" sz="1400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第四，封面风格要统一。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50685" y="2304415"/>
            <a:ext cx="432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短视频Logo设计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843163" y="2879206"/>
            <a:ext cx="61630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750410" y="3206348"/>
            <a:ext cx="424710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短视频logo的设计都不能随意而为，而是需要遵循一定逻辑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第一，颜色不宜多，一种颜色最好，最多不要超过三种；</a:t>
            </a:r>
          </a:p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第二，选择简单的中等粗细的字体，提高可读性；</a:t>
            </a:r>
          </a:p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第三，尽量保持简洁，注意留白；</a:t>
            </a:r>
          </a:p>
          <a:p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第四，保持与账号内容的整体调性相吻合。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99505" y="567690"/>
            <a:ext cx="5083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2.2.4短视频账号的Logo设计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110728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0" b="1" dirty="0">
                <a:solidFill>
                  <a:schemeClr val="bg1"/>
                </a:solidFill>
                <a:latin typeface="FuturaBookC" charset="-52"/>
              </a:rPr>
              <a:t>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账号的垂直定位策略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5195" y="512445"/>
            <a:ext cx="4739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2.4账号的垂直定位策略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17640" y="1874326"/>
            <a:ext cx="3377381" cy="3377381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3629" r="22469" b="1356"/>
          <a:stretch>
            <a:fillRect/>
          </a:stretch>
        </p:blipFill>
        <p:spPr>
          <a:xfrm>
            <a:off x="1183559" y="2040245"/>
            <a:ext cx="3045542" cy="3045542"/>
          </a:xfrm>
          <a:custGeom>
            <a:avLst/>
            <a:gdLst>
              <a:gd name="connsiteX0" fmla="*/ 3185652 w 6371304"/>
              <a:gd name="connsiteY0" fmla="*/ 0 h 6371304"/>
              <a:gd name="connsiteX1" fmla="*/ 6371304 w 6371304"/>
              <a:gd name="connsiteY1" fmla="*/ 3185652 h 6371304"/>
              <a:gd name="connsiteX2" fmla="*/ 3185652 w 6371304"/>
              <a:gd name="connsiteY2" fmla="*/ 6371304 h 6371304"/>
              <a:gd name="connsiteX3" fmla="*/ 0 w 6371304"/>
              <a:gd name="connsiteY3" fmla="*/ 3185652 h 6371304"/>
              <a:gd name="connsiteX4" fmla="*/ 3185652 w 6371304"/>
              <a:gd name="connsiteY4" fmla="*/ 0 h 6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1304" h="6371304">
                <a:moveTo>
                  <a:pt x="3185652" y="0"/>
                </a:moveTo>
                <a:cubicBezTo>
                  <a:pt x="4945039" y="0"/>
                  <a:pt x="6371304" y="1426265"/>
                  <a:pt x="6371304" y="3185652"/>
                </a:cubicBezTo>
                <a:cubicBezTo>
                  <a:pt x="6371304" y="4945039"/>
                  <a:pt x="4945039" y="6371304"/>
                  <a:pt x="3185652" y="6371304"/>
                </a:cubicBezTo>
                <a:cubicBezTo>
                  <a:pt x="1426265" y="6371304"/>
                  <a:pt x="0" y="4945039"/>
                  <a:pt x="0" y="3185652"/>
                </a:cubicBezTo>
                <a:cubicBezTo>
                  <a:pt x="0" y="1426265"/>
                  <a:pt x="1426265" y="0"/>
                  <a:pt x="3185652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993130" y="2415540"/>
            <a:ext cx="46456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要做好一个短视频账号的运营，最好能锁定擅长的领域进行深耕，因为定位越清晰，运营才会更轻松，涨粉也相对更容易，引流和变现的效果也会更好。常见的几种定位策略包括大众化泛娱乐定位、细分化垂直领域定位、个人化鲜明人设定位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514985"/>
            <a:ext cx="4739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2.4.1大众化泛娱乐定位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2855169"/>
            <a:ext cx="8206259" cy="1600200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30260" y="1903744"/>
            <a:ext cx="32533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大众化的泛娱乐短视频账号有着最为广泛的用户基础，是一种较为常见的定位策略。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5330" y="3055620"/>
            <a:ext cx="4070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大众化泛娱乐内容的最大特点是普适性强、传播力强。搞笑幽默、明星八卦、社会情感、亲子剧情等泛娱乐内容，没有欣赏门槛，用户基数庞大且构成较为复杂，很难找到一个统一标签。也正是由于这一定位符合大多数用户的基本需求，因此比较容易吸引用户关注，带来流量。这类内容至今也是短视频商业变现的主力之一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30425" y="4728210"/>
            <a:ext cx="39465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典型的大众化娱乐定位账号如拥有550多万粉丝的@小嘴哥搞笑、拥有2600多万粉丝的@七阿姨柒号路人等等。这类账号或搞笑吐槽、或讲述人情冷暖、或提供八卦娱乐，既可以引发用户情感共鸣，又能够使用户放松心情、缓解压力，具有较强的吸引力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18251" y="1780046"/>
            <a:ext cx="86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8251" y="3281130"/>
            <a:ext cx="86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8251" y="4881330"/>
            <a:ext cx="86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pic>
        <p:nvPicPr>
          <p:cNvPr id="42" name="图片 41" descr="一群人的合照&#10;&#10;中度可信度描述已自动生成"/>
          <p:cNvPicPr>
            <a:picLocks noChangeAspect="1"/>
          </p:cNvPicPr>
          <p:nvPr/>
        </p:nvPicPr>
        <p:blipFill>
          <a:blip r:embed="rId3"/>
          <a:srcRect r="327" b="893"/>
          <a:stretch>
            <a:fillRect/>
          </a:stretch>
        </p:blipFill>
        <p:spPr>
          <a:xfrm>
            <a:off x="6324600" y="514985"/>
            <a:ext cx="5501640" cy="5356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036435" y="6106160"/>
            <a:ext cx="4077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@毛光光短视频中塑造的各种角色形象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4715" y="512445"/>
            <a:ext cx="4465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2.4.2细分化垂直领域定位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4633834" y="1982174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2700000">
            <a:off x="4633834" y="3329212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980871" y="3329211"/>
            <a:ext cx="1578078" cy="1578078"/>
          </a:xfrm>
          <a:custGeom>
            <a:avLst/>
            <a:gdLst>
              <a:gd name="connsiteX0" fmla="*/ 600331 w 1578078"/>
              <a:gd name="connsiteY0" fmla="*/ 25247 h 1578078"/>
              <a:gd name="connsiteX1" fmla="*/ 630020 w 1578078"/>
              <a:gd name="connsiteY1" fmla="*/ 16030 h 1578078"/>
              <a:gd name="connsiteX2" fmla="*/ 789039 w 1578078"/>
              <a:gd name="connsiteY2" fmla="*/ 0 h 1578078"/>
              <a:gd name="connsiteX3" fmla="*/ 1578078 w 1578078"/>
              <a:gd name="connsiteY3" fmla="*/ 789039 h 1578078"/>
              <a:gd name="connsiteX4" fmla="*/ 789039 w 1578078"/>
              <a:gd name="connsiteY4" fmla="*/ 1578078 h 1578078"/>
              <a:gd name="connsiteX5" fmla="*/ 0 w 1578078"/>
              <a:gd name="connsiteY5" fmla="*/ 789039 h 1578078"/>
              <a:gd name="connsiteX6" fmla="*/ 16031 w 1578078"/>
              <a:gd name="connsiteY6" fmla="*/ 630020 h 1578078"/>
              <a:gd name="connsiteX7" fmla="*/ 25247 w 1578078"/>
              <a:gd name="connsiteY7" fmla="*/ 600331 h 1578078"/>
              <a:gd name="connsiteX8" fmla="*/ 143668 w 1578078"/>
              <a:gd name="connsiteY8" fmla="*/ 563571 h 1578078"/>
              <a:gd name="connsiteX9" fmla="*/ 563570 w 1578078"/>
              <a:gd name="connsiteY9" fmla="*/ 143669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8078" h="1578078">
                <a:moveTo>
                  <a:pt x="600331" y="25247"/>
                </a:moveTo>
                <a:lnTo>
                  <a:pt x="630020" y="16030"/>
                </a:lnTo>
                <a:cubicBezTo>
                  <a:pt x="681385" y="5520"/>
                  <a:pt x="734567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353265" y="1578078"/>
                  <a:pt x="0" y="1224813"/>
                  <a:pt x="0" y="789039"/>
                </a:cubicBezTo>
                <a:cubicBezTo>
                  <a:pt x="0" y="734567"/>
                  <a:pt x="5520" y="681385"/>
                  <a:pt x="16031" y="630020"/>
                </a:cubicBezTo>
                <a:lnTo>
                  <a:pt x="25247" y="600331"/>
                </a:lnTo>
                <a:lnTo>
                  <a:pt x="143668" y="563571"/>
                </a:lnTo>
                <a:cubicBezTo>
                  <a:pt x="332466" y="483716"/>
                  <a:pt x="483715" y="332467"/>
                  <a:pt x="563570" y="143669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2700000">
            <a:off x="5980871" y="1982173"/>
            <a:ext cx="1578078" cy="1578078"/>
          </a:xfrm>
          <a:custGeom>
            <a:avLst/>
            <a:gdLst>
              <a:gd name="connsiteX0" fmla="*/ 231104 w 1578078"/>
              <a:gd name="connsiteY0" fmla="*/ 231104 h 1578078"/>
              <a:gd name="connsiteX1" fmla="*/ 789039 w 1578078"/>
              <a:gd name="connsiteY1" fmla="*/ 0 h 1578078"/>
              <a:gd name="connsiteX2" fmla="*/ 1578078 w 1578078"/>
              <a:gd name="connsiteY2" fmla="*/ 789039 h 1578078"/>
              <a:gd name="connsiteX3" fmla="*/ 789039 w 1578078"/>
              <a:gd name="connsiteY3" fmla="*/ 1578078 h 1578078"/>
              <a:gd name="connsiteX4" fmla="*/ 630020 w 1578078"/>
              <a:gd name="connsiteY4" fmla="*/ 1562047 h 1578078"/>
              <a:gd name="connsiteX5" fmla="*/ 600332 w 1578078"/>
              <a:gd name="connsiteY5" fmla="*/ 1552832 h 1578078"/>
              <a:gd name="connsiteX6" fmla="*/ 563572 w 1578078"/>
              <a:gd name="connsiteY6" fmla="*/ 1434409 h 1578078"/>
              <a:gd name="connsiteX7" fmla="*/ 143669 w 1578078"/>
              <a:gd name="connsiteY7" fmla="*/ 1014506 h 1578078"/>
              <a:gd name="connsiteX8" fmla="*/ 25246 w 1578078"/>
              <a:gd name="connsiteY8" fmla="*/ 977746 h 1578078"/>
              <a:gd name="connsiteX9" fmla="*/ 16031 w 1578078"/>
              <a:gd name="connsiteY9" fmla="*/ 948058 h 1578078"/>
              <a:gd name="connsiteX10" fmla="*/ 0 w 1578078"/>
              <a:gd name="connsiteY10" fmla="*/ 789039 h 1578078"/>
              <a:gd name="connsiteX11" fmla="*/ 231104 w 1578078"/>
              <a:gd name="connsiteY11" fmla="*/ 231104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8078" h="1578078">
                <a:moveTo>
                  <a:pt x="231104" y="231104"/>
                </a:moveTo>
                <a:cubicBezTo>
                  <a:pt x="373892" y="88316"/>
                  <a:pt x="571152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734567" y="1578078"/>
                  <a:pt x="681385" y="1572558"/>
                  <a:pt x="630020" y="1562047"/>
                </a:cubicBezTo>
                <a:lnTo>
                  <a:pt x="600332" y="1552832"/>
                </a:lnTo>
                <a:lnTo>
                  <a:pt x="563572" y="1434409"/>
                </a:lnTo>
                <a:cubicBezTo>
                  <a:pt x="483717" y="1245611"/>
                  <a:pt x="332467" y="1094361"/>
                  <a:pt x="143669" y="1014506"/>
                </a:cubicBezTo>
                <a:lnTo>
                  <a:pt x="25246" y="977746"/>
                </a:lnTo>
                <a:lnTo>
                  <a:pt x="16031" y="948058"/>
                </a:lnTo>
                <a:cubicBezTo>
                  <a:pt x="5520" y="896693"/>
                  <a:pt x="0" y="843511"/>
                  <a:pt x="0" y="789039"/>
                </a:cubicBezTo>
                <a:cubicBezTo>
                  <a:pt x="0" y="571152"/>
                  <a:pt x="88316" y="373892"/>
                  <a:pt x="231104" y="231104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1699" y="2010482"/>
            <a:ext cx="222504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定义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21619" y="2349036"/>
            <a:ext cx="2865120" cy="1168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细分化垂直领域定位是结合创作者的专长和兴趣，聚焦某一垂直领域，做深做专，满足该领域的用户兴趣需求、专业知识需求、情感需求等的一种定位策略。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61699" y="3733213"/>
            <a:ext cx="222504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重点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1619" y="4071767"/>
            <a:ext cx="2865120" cy="1168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细分化垂直领域定位重在找到内容在长期发展过程中的精准赛道，定位越精准，用户画像越清晰，而且也利于平台算法对你的内容进行判断和分发，从而快速涨粉。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85779" y="2010184"/>
            <a:ext cx="222504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两大优点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85779" y="2365624"/>
            <a:ext cx="2865120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第一，相对竞争更小。</a:t>
            </a:r>
          </a:p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第二，更容易快速获取忠实用户。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47660" y="3731260"/>
            <a:ext cx="300609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如何选择细分化垂直领域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47511" y="4087007"/>
            <a:ext cx="2865120" cy="737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本着知己知彼的态度进行调研和剖析。在定位之前，首先要考虑，自己在该领域是否具有专业度。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2516101"/>
            <a:ext cx="510223" cy="5102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99" y="2516101"/>
            <a:ext cx="510223" cy="5102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3863139"/>
            <a:ext cx="510223" cy="51022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99" y="3863139"/>
            <a:ext cx="510223" cy="510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709" y="5737122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4" y="294968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5554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08282" y="1533116"/>
            <a:ext cx="232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08283" y="1152768"/>
            <a:ext cx="23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1C4885"/>
                </a:solidFill>
                <a:latin typeface="FuturaBookC" charset="-52"/>
                <a:ea typeface="微软雅黑" panose="020B0503020204020204" pitchFamily="34" charset="-122"/>
              </a:rPr>
              <a:t>CONTENT</a:t>
            </a:r>
            <a:endParaRPr lang="zh-CN" altLang="en-US" sz="2000" dirty="0">
              <a:solidFill>
                <a:srgbClr val="1C4885"/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17173" y="263245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uturaBookC" charset="-52"/>
              </a:rPr>
              <a:t>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81669" y="2699410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账号运营概述</a:t>
            </a:r>
          </a:p>
        </p:txBody>
      </p:sp>
      <p:sp>
        <p:nvSpPr>
          <p:cNvPr id="12" name="椭圆 11"/>
          <p:cNvSpPr/>
          <p:nvPr/>
        </p:nvSpPr>
        <p:spPr>
          <a:xfrm>
            <a:off x="6504236" y="263245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uturaBookC" charset="-52"/>
              </a:rPr>
              <a:t>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68732" y="2724175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账号的命名与介绍</a:t>
            </a:r>
          </a:p>
        </p:txBody>
      </p:sp>
      <p:sp>
        <p:nvSpPr>
          <p:cNvPr id="15" name="椭圆 14"/>
          <p:cNvSpPr/>
          <p:nvPr/>
        </p:nvSpPr>
        <p:spPr>
          <a:xfrm>
            <a:off x="1908283" y="380407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uturaBookC" charset="-52"/>
              </a:rPr>
              <a:t>三</a:t>
            </a:r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5555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2779" y="3895793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账号的基本设置</a:t>
            </a:r>
          </a:p>
        </p:txBody>
      </p:sp>
      <p:sp>
        <p:nvSpPr>
          <p:cNvPr id="18" name="椭圆 17"/>
          <p:cNvSpPr/>
          <p:nvPr/>
        </p:nvSpPr>
        <p:spPr>
          <a:xfrm>
            <a:off x="6495346" y="380407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uturaBookC" charset="-52"/>
              </a:rPr>
              <a:t>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59842" y="3895793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账号的垂直定位策略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75319" y="4974023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账号的基本风格策略</a:t>
            </a:r>
          </a:p>
        </p:txBody>
      </p:sp>
      <p:sp>
        <p:nvSpPr>
          <p:cNvPr id="21" name="椭圆 20"/>
          <p:cNvSpPr/>
          <p:nvPr/>
        </p:nvSpPr>
        <p:spPr>
          <a:xfrm>
            <a:off x="6497886" y="488230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uturaBookC" charset="-52"/>
              </a:rPr>
              <a:t>六</a:t>
            </a:r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666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62382" y="4968308"/>
            <a:ext cx="370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账号运营的具体案例</a:t>
            </a:r>
          </a:p>
        </p:txBody>
      </p:sp>
      <p:sp>
        <p:nvSpPr>
          <p:cNvPr id="11" name="椭圆 10"/>
          <p:cNvSpPr/>
          <p:nvPr/>
        </p:nvSpPr>
        <p:spPr>
          <a:xfrm>
            <a:off x="1910823" y="488230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FuturaBookC" charset="-52"/>
              </a:rPr>
              <a:t>五</a:t>
            </a:r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555555555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5195" y="512445"/>
            <a:ext cx="4739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2.4.2细分化垂直领域定位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08071" y="1575765"/>
            <a:ext cx="437503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这是一个相对概念，如果这些领域和创作者的专长能够匹配，那么可以作为进行定位的参考。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3636" y="5449929"/>
            <a:ext cx="43750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上图展示了2020年上半年抖音平台上不同垂直领域创作者粉丝增长情况，可以看到，旅行攻略、极限运动、竞技体育、运动健身和美食测评是这一时段内增粉TOP5领域。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57620" y="3657600"/>
            <a:ext cx="51650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巨量算数发布的《2020抖音创作者生态报告》也显示，时尚、美食、剧情类有收入创作者占比均超过50%，而生活记录、剧情、才艺类创作者是增收的前三甲。可见，这几大垂类领域的变现能力较为突出。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783590" y="1221105"/>
            <a:ext cx="4637405" cy="354965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哪些细分化垂直领域更加值得深耕</a:t>
            </a:r>
          </a:p>
        </p:txBody>
      </p:sp>
      <p:pic>
        <p:nvPicPr>
          <p:cNvPr id="2" name="图片 17" descr="图示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" y="2097723"/>
            <a:ext cx="3422650" cy="3180715"/>
          </a:xfrm>
          <a:prstGeom prst="rect">
            <a:avLst/>
          </a:prstGeom>
        </p:spPr>
      </p:pic>
      <p:pic>
        <p:nvPicPr>
          <p:cNvPr id="3" name="图片 18" descr="图形用户界面, 应用程序, Teams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75958"/>
            <a:ext cx="5274310" cy="2596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57620" y="4839335"/>
            <a:ext cx="51650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需要指出的是，不同平台，创作者生态是不一样的，即便是同一平台，这种创作者生态也是一个动态变化的过程。因此，要对各个平台的风格、调性有所把握，同时对趋势变化保持敏感。这样才能做到精准定位，并结合趋势走向对垂类内容进行不断迭代，最大限度满足用户需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512445"/>
            <a:ext cx="4577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2.4.3个人化鲜明人设定位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5400000">
            <a:off x="3275465" y="206176"/>
            <a:ext cx="762001" cy="4439191"/>
          </a:xfrm>
          <a:custGeom>
            <a:avLst/>
            <a:gdLst>
              <a:gd name="connsiteX0" fmla="*/ 70116 w 762001"/>
              <a:gd name="connsiteY0" fmla="*/ 4052106 h 4439191"/>
              <a:gd name="connsiteX1" fmla="*/ 381001 w 762001"/>
              <a:gd name="connsiteY1" fmla="*/ 4362991 h 4439191"/>
              <a:gd name="connsiteX2" fmla="*/ 691886 w 762001"/>
              <a:gd name="connsiteY2" fmla="*/ 4052106 h 4439191"/>
              <a:gd name="connsiteX3" fmla="*/ 381001 w 762001"/>
              <a:gd name="connsiteY3" fmla="*/ 3741221 h 4439191"/>
              <a:gd name="connsiteX4" fmla="*/ 70116 w 762001"/>
              <a:gd name="connsiteY4" fmla="*/ 4052106 h 4439191"/>
              <a:gd name="connsiteX5" fmla="*/ 0 w 762001"/>
              <a:gd name="connsiteY5" fmla="*/ 4058191 h 4439191"/>
              <a:gd name="connsiteX6" fmla="*/ 0 w 762001"/>
              <a:gd name="connsiteY6" fmla="*/ 514891 h 4439191"/>
              <a:gd name="connsiteX7" fmla="*/ 232698 w 762001"/>
              <a:gd name="connsiteY7" fmla="*/ 163832 h 4439191"/>
              <a:gd name="connsiteX8" fmla="*/ 293045 w 762001"/>
              <a:gd name="connsiteY8" fmla="*/ 151648 h 4439191"/>
              <a:gd name="connsiteX9" fmla="*/ 381001 w 762001"/>
              <a:gd name="connsiteY9" fmla="*/ 0 h 4439191"/>
              <a:gd name="connsiteX10" fmla="*/ 468957 w 762001"/>
              <a:gd name="connsiteY10" fmla="*/ 151648 h 4439191"/>
              <a:gd name="connsiteX11" fmla="*/ 529303 w 762001"/>
              <a:gd name="connsiteY11" fmla="*/ 163832 h 4439191"/>
              <a:gd name="connsiteX12" fmla="*/ 762001 w 762001"/>
              <a:gd name="connsiteY12" fmla="*/ 514891 h 4439191"/>
              <a:gd name="connsiteX13" fmla="*/ 762001 w 762001"/>
              <a:gd name="connsiteY13" fmla="*/ 4058191 h 4439191"/>
              <a:gd name="connsiteX14" fmla="*/ 381001 w 762001"/>
              <a:gd name="connsiteY14" fmla="*/ 4439191 h 4439191"/>
              <a:gd name="connsiteX15" fmla="*/ 0 w 762001"/>
              <a:gd name="connsiteY15" fmla="*/ 40581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70116" y="4052106"/>
                </a:moveTo>
                <a:cubicBezTo>
                  <a:pt x="70116" y="4223803"/>
                  <a:pt x="209304" y="4362991"/>
                  <a:pt x="381001" y="4362991"/>
                </a:cubicBezTo>
                <a:cubicBezTo>
                  <a:pt x="552698" y="4362991"/>
                  <a:pt x="691886" y="4223803"/>
                  <a:pt x="691886" y="4052106"/>
                </a:cubicBezTo>
                <a:cubicBezTo>
                  <a:pt x="691886" y="3880409"/>
                  <a:pt x="552698" y="3741221"/>
                  <a:pt x="381001" y="3741221"/>
                </a:cubicBezTo>
                <a:cubicBezTo>
                  <a:pt x="209304" y="3741221"/>
                  <a:pt x="70116" y="3880409"/>
                  <a:pt x="70116" y="4052106"/>
                </a:cubicBezTo>
                <a:close/>
                <a:moveTo>
                  <a:pt x="0" y="4058191"/>
                </a:move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3275465" y="1343552"/>
            <a:ext cx="762001" cy="4439191"/>
          </a:xfrm>
          <a:custGeom>
            <a:avLst/>
            <a:gdLst>
              <a:gd name="connsiteX0" fmla="*/ 55209 w 762001"/>
              <a:gd name="connsiteY0" fmla="*/ 4052106 h 4439191"/>
              <a:gd name="connsiteX1" fmla="*/ 366094 w 762001"/>
              <a:gd name="connsiteY1" fmla="*/ 4362991 h 4439191"/>
              <a:gd name="connsiteX2" fmla="*/ 676979 w 762001"/>
              <a:gd name="connsiteY2" fmla="*/ 4052106 h 4439191"/>
              <a:gd name="connsiteX3" fmla="*/ 366094 w 762001"/>
              <a:gd name="connsiteY3" fmla="*/ 3741221 h 4439191"/>
              <a:gd name="connsiteX4" fmla="*/ 55209 w 762001"/>
              <a:gd name="connsiteY4" fmla="*/ 4052106 h 4439191"/>
              <a:gd name="connsiteX5" fmla="*/ 0 w 762001"/>
              <a:gd name="connsiteY5" fmla="*/ 4058191 h 4439191"/>
              <a:gd name="connsiteX6" fmla="*/ 0 w 762001"/>
              <a:gd name="connsiteY6" fmla="*/ 514891 h 4439191"/>
              <a:gd name="connsiteX7" fmla="*/ 232698 w 762001"/>
              <a:gd name="connsiteY7" fmla="*/ 163832 h 4439191"/>
              <a:gd name="connsiteX8" fmla="*/ 293045 w 762001"/>
              <a:gd name="connsiteY8" fmla="*/ 151648 h 4439191"/>
              <a:gd name="connsiteX9" fmla="*/ 381001 w 762001"/>
              <a:gd name="connsiteY9" fmla="*/ 0 h 4439191"/>
              <a:gd name="connsiteX10" fmla="*/ 468957 w 762001"/>
              <a:gd name="connsiteY10" fmla="*/ 151648 h 4439191"/>
              <a:gd name="connsiteX11" fmla="*/ 529303 w 762001"/>
              <a:gd name="connsiteY11" fmla="*/ 163832 h 4439191"/>
              <a:gd name="connsiteX12" fmla="*/ 762001 w 762001"/>
              <a:gd name="connsiteY12" fmla="*/ 514891 h 4439191"/>
              <a:gd name="connsiteX13" fmla="*/ 762001 w 762001"/>
              <a:gd name="connsiteY13" fmla="*/ 4058191 h 4439191"/>
              <a:gd name="connsiteX14" fmla="*/ 381001 w 762001"/>
              <a:gd name="connsiteY14" fmla="*/ 4439191 h 4439191"/>
              <a:gd name="connsiteX15" fmla="*/ 0 w 762001"/>
              <a:gd name="connsiteY15" fmla="*/ 40581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55209" y="4052106"/>
                </a:moveTo>
                <a:cubicBezTo>
                  <a:pt x="55209" y="4223803"/>
                  <a:pt x="194397" y="4362991"/>
                  <a:pt x="366094" y="4362991"/>
                </a:cubicBezTo>
                <a:cubicBezTo>
                  <a:pt x="537791" y="4362991"/>
                  <a:pt x="676979" y="4223803"/>
                  <a:pt x="676979" y="4052106"/>
                </a:cubicBezTo>
                <a:cubicBezTo>
                  <a:pt x="676979" y="3880409"/>
                  <a:pt x="537791" y="3741221"/>
                  <a:pt x="366094" y="3741221"/>
                </a:cubicBezTo>
                <a:cubicBezTo>
                  <a:pt x="194397" y="3741221"/>
                  <a:pt x="55209" y="3880409"/>
                  <a:pt x="55209" y="4052106"/>
                </a:cubicBezTo>
                <a:close/>
                <a:moveTo>
                  <a:pt x="0" y="4058191"/>
                </a:move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6200000">
            <a:off x="8071485" y="619125"/>
            <a:ext cx="1073150" cy="4439285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6200000">
            <a:off x="8227558" y="1785607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11040" y="2150603"/>
            <a:ext cx="286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1.形象特点</a:t>
            </a:r>
            <a:r>
              <a:rPr 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:结合自己形象特征进行定位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77110" y="3661677"/>
            <a:ext cx="28651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5.可持续</a:t>
            </a:r>
            <a:r>
              <a:rPr 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人设的确定必须从长远考虑，评估在你的人设下能不能源源不断地输出内容。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77110" y="2375159"/>
            <a:ext cx="2865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4.市场差异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你的人设和同类型的账号相比要有一定的区隔，不能简单跟风模仿，这样才能占领用户的心智。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24459" y="3181856"/>
            <a:ext cx="28651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3.用户需求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在确定人设的时候一定要明确你的人设能满足用户的哪些需求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36869" y="4854752"/>
            <a:ext cx="944934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人设定位关乎用户对你的第一印象。一个鲜明的人设能够迅速加深用户记忆点，让你的短视频账号脱颖而出。人设包括人物造型和角色设定两部分，人物造型是相对外在的东西，可以通过发型、服饰、配饰等来进行包装，角色设定则重在呈现人物性格特征，可以通过独特的语调、标志性动作、独创性口头禅等进行塑造。人设不一定是创作者自己的样子，可以是演绎出来的角色特征。</a:t>
            </a:r>
          </a:p>
        </p:txBody>
      </p:sp>
      <p:sp>
        <p:nvSpPr>
          <p:cNvPr id="2" name="任意多边形 1"/>
          <p:cNvSpPr/>
          <p:nvPr/>
        </p:nvSpPr>
        <p:spPr>
          <a:xfrm rot="16200000">
            <a:off x="8227558" y="-520713"/>
            <a:ext cx="762001" cy="4439191"/>
          </a:xfrm>
          <a:custGeom>
            <a:avLst/>
            <a:gdLst>
              <a:gd name="connsiteX0" fmla="*/ 691886 w 762001"/>
              <a:gd name="connsiteY0" fmla="*/ 4058191 h 4439191"/>
              <a:gd name="connsiteX1" fmla="*/ 381001 w 762001"/>
              <a:gd name="connsiteY1" fmla="*/ 3747306 h 4439191"/>
              <a:gd name="connsiteX2" fmla="*/ 70116 w 762001"/>
              <a:gd name="connsiteY2" fmla="*/ 4058191 h 4439191"/>
              <a:gd name="connsiteX3" fmla="*/ 381001 w 762001"/>
              <a:gd name="connsiteY3" fmla="*/ 4369076 h 4439191"/>
              <a:gd name="connsiteX4" fmla="*/ 691886 w 762001"/>
              <a:gd name="connsiteY4" fmla="*/ 4058191 h 4439191"/>
              <a:gd name="connsiteX5" fmla="*/ 762001 w 762001"/>
              <a:gd name="connsiteY5" fmla="*/ 514891 h 4439191"/>
              <a:gd name="connsiteX6" fmla="*/ 762001 w 762001"/>
              <a:gd name="connsiteY6" fmla="*/ 4058191 h 4439191"/>
              <a:gd name="connsiteX7" fmla="*/ 381001 w 762001"/>
              <a:gd name="connsiteY7" fmla="*/ 4439191 h 4439191"/>
              <a:gd name="connsiteX8" fmla="*/ 0 w 762001"/>
              <a:gd name="connsiteY8" fmla="*/ 4058191 h 4439191"/>
              <a:gd name="connsiteX9" fmla="*/ 0 w 762001"/>
              <a:gd name="connsiteY9" fmla="*/ 514891 h 4439191"/>
              <a:gd name="connsiteX10" fmla="*/ 232698 w 762001"/>
              <a:gd name="connsiteY10" fmla="*/ 163832 h 4439191"/>
              <a:gd name="connsiteX11" fmla="*/ 293045 w 762001"/>
              <a:gd name="connsiteY11" fmla="*/ 151648 h 4439191"/>
              <a:gd name="connsiteX12" fmla="*/ 381001 w 762001"/>
              <a:gd name="connsiteY12" fmla="*/ 0 h 4439191"/>
              <a:gd name="connsiteX13" fmla="*/ 468957 w 762001"/>
              <a:gd name="connsiteY13" fmla="*/ 151648 h 4439191"/>
              <a:gd name="connsiteX14" fmla="*/ 529303 w 762001"/>
              <a:gd name="connsiteY14" fmla="*/ 163832 h 4439191"/>
              <a:gd name="connsiteX15" fmla="*/ 762001 w 762001"/>
              <a:gd name="connsiteY15" fmla="*/ 514891 h 44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1" h="4439191">
                <a:moveTo>
                  <a:pt x="691886" y="4058191"/>
                </a:moveTo>
                <a:cubicBezTo>
                  <a:pt x="691886" y="3886494"/>
                  <a:pt x="552698" y="3747306"/>
                  <a:pt x="381001" y="3747306"/>
                </a:cubicBezTo>
                <a:cubicBezTo>
                  <a:pt x="209304" y="3747306"/>
                  <a:pt x="70116" y="3886494"/>
                  <a:pt x="70116" y="4058191"/>
                </a:cubicBezTo>
                <a:cubicBezTo>
                  <a:pt x="70116" y="4229888"/>
                  <a:pt x="209304" y="4369076"/>
                  <a:pt x="381001" y="4369076"/>
                </a:cubicBezTo>
                <a:cubicBezTo>
                  <a:pt x="552698" y="4369076"/>
                  <a:pt x="691886" y="4229888"/>
                  <a:pt x="691886" y="4058191"/>
                </a:cubicBezTo>
                <a:close/>
                <a:moveTo>
                  <a:pt x="762001" y="514891"/>
                </a:moveTo>
                <a:lnTo>
                  <a:pt x="762001" y="4058191"/>
                </a:lnTo>
                <a:cubicBezTo>
                  <a:pt x="762001" y="4268611"/>
                  <a:pt x="591421" y="4439191"/>
                  <a:pt x="381001" y="4439191"/>
                </a:cubicBezTo>
                <a:cubicBezTo>
                  <a:pt x="170580" y="4439191"/>
                  <a:pt x="0" y="4268611"/>
                  <a:pt x="0" y="4058191"/>
                </a:cubicBezTo>
                <a:lnTo>
                  <a:pt x="0" y="514891"/>
                </a:lnTo>
                <a:cubicBezTo>
                  <a:pt x="0" y="357076"/>
                  <a:pt x="95952" y="221671"/>
                  <a:pt x="232698" y="163832"/>
                </a:cubicBezTo>
                <a:lnTo>
                  <a:pt x="293045" y="151648"/>
                </a:lnTo>
                <a:lnTo>
                  <a:pt x="381001" y="0"/>
                </a:lnTo>
                <a:lnTo>
                  <a:pt x="468957" y="151648"/>
                </a:lnTo>
                <a:lnTo>
                  <a:pt x="529303" y="163832"/>
                </a:lnTo>
                <a:cubicBezTo>
                  <a:pt x="666049" y="221671"/>
                  <a:pt x="762001" y="357076"/>
                  <a:pt x="762001" y="514891"/>
                </a:cubicBez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670" y="1437272"/>
            <a:ext cx="286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2.兴趣爱好</a:t>
            </a:r>
            <a:r>
              <a:rPr lang="en-US"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你的人设最好设定在你所感兴趣的领域或方向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7640" y="1283335"/>
            <a:ext cx="4292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做好人设定位有五大基本要素：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55</a:t>
            </a:r>
            <a:r>
              <a:rPr lang="zh-CN" altLang="en-US" sz="10000" b="1" dirty="0">
                <a:solidFill>
                  <a:schemeClr val="bg1"/>
                </a:solidFill>
                <a:latin typeface="FuturaBookC" charset="-52"/>
              </a:rPr>
              <a:t>五</a:t>
            </a:r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账号的基本风格策略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25195" y="512445"/>
            <a:ext cx="4739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2.5账号的基本风格策略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017640" y="1874326"/>
            <a:ext cx="3377381" cy="3377381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3629" r="22469" b="1356"/>
          <a:stretch>
            <a:fillRect/>
          </a:stretch>
        </p:blipFill>
        <p:spPr>
          <a:xfrm>
            <a:off x="1183559" y="2040245"/>
            <a:ext cx="3045542" cy="3045542"/>
          </a:xfrm>
          <a:custGeom>
            <a:avLst/>
            <a:gdLst>
              <a:gd name="connsiteX0" fmla="*/ 3185652 w 6371304"/>
              <a:gd name="connsiteY0" fmla="*/ 0 h 6371304"/>
              <a:gd name="connsiteX1" fmla="*/ 6371304 w 6371304"/>
              <a:gd name="connsiteY1" fmla="*/ 3185652 h 6371304"/>
              <a:gd name="connsiteX2" fmla="*/ 3185652 w 6371304"/>
              <a:gd name="connsiteY2" fmla="*/ 6371304 h 6371304"/>
              <a:gd name="connsiteX3" fmla="*/ 0 w 6371304"/>
              <a:gd name="connsiteY3" fmla="*/ 3185652 h 6371304"/>
              <a:gd name="connsiteX4" fmla="*/ 3185652 w 6371304"/>
              <a:gd name="connsiteY4" fmla="*/ 0 h 637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1304" h="6371304">
                <a:moveTo>
                  <a:pt x="3185652" y="0"/>
                </a:moveTo>
                <a:cubicBezTo>
                  <a:pt x="4945039" y="0"/>
                  <a:pt x="6371304" y="1426265"/>
                  <a:pt x="6371304" y="3185652"/>
                </a:cubicBezTo>
                <a:cubicBezTo>
                  <a:pt x="6371304" y="4945039"/>
                  <a:pt x="4945039" y="6371304"/>
                  <a:pt x="3185652" y="6371304"/>
                </a:cubicBezTo>
                <a:cubicBezTo>
                  <a:pt x="1426265" y="6371304"/>
                  <a:pt x="0" y="4945039"/>
                  <a:pt x="0" y="3185652"/>
                </a:cubicBezTo>
                <a:cubicBezTo>
                  <a:pt x="0" y="1426265"/>
                  <a:pt x="1426265" y="0"/>
                  <a:pt x="3185652" y="0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993130" y="2415540"/>
            <a:ext cx="46456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运营短视频账号，也要在风格方面有所取舍，根据不同的账号属性，确定不同的风格，从而形成协调一致的用户印象，打造独特的账号IP。比较常见的短视频账号风格有搞笑娱乐风格、稳重专业风格、轻松科普风格、朴实亲民风格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2.5.1搞笑娱乐风格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9770" y="1665605"/>
            <a:ext cx="4054475" cy="273304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搞笑娱乐风格的内容，受众比较广泛，符合用户观看短视频消磨时间、释放压力的基本需求，适合大部分属性的短视频账号。这类短视频不局限于一人出镜表演，还可以邀请家人、朋友共同参与。形式也不拘于一格，只要能够让人放松一笑，自然会收获一波关注。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235" y="1598295"/>
            <a:ext cx="1778000" cy="3661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9520555" y="1598930"/>
            <a:ext cx="1806575" cy="3696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" descr="电视游戏的萤幕截图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" r="-120"/>
          <a:stretch>
            <a:fillRect/>
          </a:stretch>
        </p:blipFill>
        <p:spPr>
          <a:xfrm>
            <a:off x="7473315" y="1598295"/>
            <a:ext cx="1788160" cy="3665220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405755" y="5492750"/>
            <a:ext cx="600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几大短视频平台上，不管是哪个垂直领域的优秀创作者，都可以将搞笑元素融进作品当中，给用户制造轻松的氛围。如@麻辣德子、@胖超说艺考、@果然、@纳哥看房等不同领域的账号都通过剧情设计使内容呈现出搞笑风格，收获了众多粉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2.5.2稳重专业风格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43940" y="1930400"/>
            <a:ext cx="4721860" cy="2074545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稳重专业风格的内容，容易使用户产生信任感，可以帮助创作者塑造专业的IP人设，比较适合教育类、技能类、健康类等短视频账号。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5755" y="5381625"/>
            <a:ext cx="600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@王媛媛育儿经这个账号专注3-12岁育儿知识的分享，头像和头图都是比较能彰显成熟感的形象照，创作者也都是以端庄稳重的形象出镜，讲解过程当中语速适中、表情淡然，给用户留下一种专业、智慧的印象, 为用户带来愉悦、有价值的良好体验。</a:t>
            </a:r>
          </a:p>
        </p:txBody>
      </p:sp>
      <p:pic>
        <p:nvPicPr>
          <p:cNvPr id="25" name="图片 25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56" r="-573"/>
          <a:stretch>
            <a:fillRect/>
          </a:stretch>
        </p:blipFill>
        <p:spPr>
          <a:xfrm>
            <a:off x="7198995" y="459740"/>
            <a:ext cx="2326640" cy="47847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2.5.3轻松科普风格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6815" y="1868170"/>
            <a:ext cx="4054475" cy="273304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轻松科普风格的内容，既可以为用户提供有干货的科普内容，满足用户涨知识的需求，又可以营造一种轻松愉悦的氛围，让用户在一种放松的状态下收获满满的价值感，是比较受欢迎的一种类型。这种风格适合各种具有一定科学属性的短视频账号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5755" y="5492750"/>
            <a:ext cx="6004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汽车知识账号@汽车大师的创作者“聪哥”用一种非常轻松的方式为用户讲解买车、用车、行车方面的小知识，既提供了干货技巧，又不会让用户有学习知识的心理负担。</a:t>
            </a:r>
          </a:p>
        </p:txBody>
      </p:sp>
      <p:pic>
        <p:nvPicPr>
          <p:cNvPr id="26" name="图片 26" descr="手机截图图人的照片上写着字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 r="652"/>
          <a:stretch>
            <a:fillRect/>
          </a:stretch>
        </p:blipFill>
        <p:spPr>
          <a:xfrm>
            <a:off x="7313930" y="512445"/>
            <a:ext cx="2320290" cy="48234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2.5.4朴实亲民风格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86815" y="1868170"/>
            <a:ext cx="4054475" cy="273304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朴实亲民风格的短视频以普通的场景、日常的故事为基本素材，原生态、接地气，也有非常广泛的受众基础。朴实亲民风格的内容更接近生活本身，往往更能呈现市井烟火、人间百态，满足用户体察生活、拓展生活边界的需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5755" y="5492750"/>
            <a:ext cx="6004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@山村小杰，创作者用乡村中常见的一些竹子、木头等原材料给女朋友做出各种物件如竹竿轮滑车、吹风机等，画面朴实、配乐柔和，营造出一种朴素的温馨。</a:t>
            </a:r>
            <a:endParaRPr lang="en-US" altLang="zh-CN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7" name="图片 27" descr="人们在看台上的人演出&#10;&#10;中度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76" r="-383"/>
          <a:stretch>
            <a:fillRect/>
          </a:stretch>
        </p:blipFill>
        <p:spPr>
          <a:xfrm>
            <a:off x="7665085" y="828675"/>
            <a:ext cx="2174875" cy="44716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0" b="1" dirty="0">
                <a:solidFill>
                  <a:schemeClr val="bg1"/>
                </a:solidFill>
                <a:latin typeface="FuturaBookC" charset="-52"/>
              </a:rPr>
              <a:t>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账号运营的具体案例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2.6账号运营的具体案例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64565" y="1756410"/>
            <a:ext cx="4054475" cy="374650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@老外克里斯是抖音平台的搞笑类账号，2019年8月12日发布第一条短视频，2020年7月24日突破600万粉丝，截至2021年1月28日已经有1390.5万粉丝，获赞1.3亿个。短鱼儿抖音涨粉榜显示，2020年9月27日@老外克里斯涨粉35.83w，位居榜单第1名。</a:t>
            </a: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@老外克里斯的视频形式是真人出镜+人声＋字幕+BMG，账号定位是“在中国呆久了后的老外回国日常”，视频内容主要展示了一个保留中国生活习惯的挪威人（克里斯）在回国之后的日常生活</a:t>
            </a:r>
            <a:r>
              <a:rPr 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77265" y="5502910"/>
            <a:ext cx="10859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@老外克里斯的成功，首先，他有人设上得天独厚的优势，有中国生活经历、热爱中国文化、生活在异域国度，这些要素既能帮助他创作出符合中国观众认知的内容，又可以满足观众们对外国人生活的好奇，这都是他能够脱颖而出的关键。其次，他采用搞笑娱乐的风格，能够唤起大部分用户的兴趣和共鸣，因此能够吸引大量粉丝关注。第三，他的内容风格极为统一，老外讲中文、传播中国文化，并且通过搞笑的方式展示文化差异，具有较高的辨识度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7265" y="1118870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2.6.1案例1 @老外克里斯</a:t>
            </a:r>
          </a:p>
        </p:txBody>
      </p:sp>
      <p:pic>
        <p:nvPicPr>
          <p:cNvPr id="28" name="图片 28" descr="图形用户界面, 应用程序, 网站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r="-188"/>
          <a:stretch>
            <a:fillRect/>
          </a:stretch>
        </p:blipFill>
        <p:spPr>
          <a:xfrm>
            <a:off x="6277610" y="871220"/>
            <a:ext cx="2162810" cy="4435475"/>
          </a:xfrm>
          <a:prstGeom prst="rect">
            <a:avLst/>
          </a:prstGeom>
          <a:ln>
            <a:noFill/>
          </a:ln>
        </p:spPr>
      </p:pic>
      <p:pic>
        <p:nvPicPr>
          <p:cNvPr id="29" name="图片 29" descr="人的照片上写着字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456"/>
          <a:stretch>
            <a:fillRect/>
          </a:stretch>
        </p:blipFill>
        <p:spPr>
          <a:xfrm>
            <a:off x="8969375" y="863600"/>
            <a:ext cx="2164080" cy="44691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0" b="1" dirty="0">
                <a:solidFill>
                  <a:schemeClr val="bg1"/>
                </a:solidFill>
                <a:latin typeface="FuturaBookC" charset="-52"/>
              </a:rPr>
              <a:t>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账号运营概述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456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2.6.2案例2 @麻辣德子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964565" y="1756410"/>
            <a:ext cx="4054475" cy="355092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@麻辣德子是最火的抖音美食达人之一。2018年10月发布一个作品，在2019年第一周的时候，他就以一周涨粉359.7万的战绩，稳坐抖音新锐榜榜首。截至2021年1月29日，@麻辣德子共发布作品430个，拥有4022.9万粉丝，获赞3.2亿。</a:t>
            </a: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第一，家常风，接地气。</a:t>
            </a: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第二，相对固定的流程，增加记忆点。</a:t>
            </a: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第三，打造独特人设。德子被称为全网“最有礼貌的厨师”，他的标志性动作就是双手合十、鞠躬。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04280" y="5741035"/>
            <a:ext cx="48056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@麻辣德子双手合十的标志性动作</a:t>
            </a:r>
          </a:p>
        </p:txBody>
      </p:sp>
      <p:pic>
        <p:nvPicPr>
          <p:cNvPr id="32" name="图片 32" descr="男人的照片上写着字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r="-1141"/>
          <a:stretch>
            <a:fillRect/>
          </a:stretch>
        </p:blipFill>
        <p:spPr>
          <a:xfrm>
            <a:off x="6303645" y="1101725"/>
            <a:ext cx="2139950" cy="4362450"/>
          </a:xfrm>
          <a:prstGeom prst="rect">
            <a:avLst/>
          </a:prstGeom>
          <a:ln>
            <a:noFill/>
          </a:ln>
        </p:spPr>
      </p:pic>
      <p:pic>
        <p:nvPicPr>
          <p:cNvPr id="33" name="图片 33" descr="图形用户界面, 文本, 应用程序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27" r="-27"/>
          <a:stretch>
            <a:fillRect/>
          </a:stretch>
        </p:blipFill>
        <p:spPr>
          <a:xfrm>
            <a:off x="9000490" y="1101090"/>
            <a:ext cx="2109470" cy="43630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5835" y="512445"/>
            <a:ext cx="4638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课后习题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26490" y="1871345"/>
            <a:ext cx="6559550" cy="3115310"/>
          </a:xfrm>
          <a:prstGeom prst="rect">
            <a:avLst/>
          </a:prstGeom>
          <a:solidFill>
            <a:srgbClr val="ED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1. 短视频账号运营的概念、价值和原则是什么？</a:t>
            </a:r>
          </a:p>
          <a:p>
            <a:pPr algn="just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 短视频账号的名称与介绍策略是什么？</a:t>
            </a:r>
          </a:p>
          <a:p>
            <a:pPr algn="just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3. 短视频账号的视觉形象塑造策略是什么？</a:t>
            </a:r>
          </a:p>
          <a:p>
            <a:pPr algn="just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4. 短视频账号的垂直定位策略有哪些？</a:t>
            </a:r>
          </a:p>
          <a:p>
            <a:pPr algn="just"/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just"/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5. 短视频账号的基本风格有几种？不同风格有哪些特点？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0998" y="512162"/>
            <a:ext cx="25384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拓展实训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 rot="8100000">
            <a:off x="6435337" y="1402782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8100000">
            <a:off x="4552689" y="2045041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8100000">
            <a:off x="2670040" y="2707457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8100000">
            <a:off x="801242" y="3363056"/>
            <a:ext cx="2818805" cy="2055195"/>
          </a:xfrm>
          <a:custGeom>
            <a:avLst/>
            <a:gdLst>
              <a:gd name="connsiteX0" fmla="*/ 1027597 w 2818805"/>
              <a:gd name="connsiteY0" fmla="*/ 2055195 h 2055195"/>
              <a:gd name="connsiteX1" fmla="*/ 254013 w 2818805"/>
              <a:gd name="connsiteY1" fmla="*/ 1281610 h 2055195"/>
              <a:gd name="connsiteX2" fmla="*/ 0 w 2818805"/>
              <a:gd name="connsiteY2" fmla="*/ 1027597 h 2055195"/>
              <a:gd name="connsiteX3" fmla="*/ 254013 w 2818805"/>
              <a:gd name="connsiteY3" fmla="*/ 773585 h 2055195"/>
              <a:gd name="connsiteX4" fmla="*/ 1027597 w 2818805"/>
              <a:gd name="connsiteY4" fmla="*/ 0 h 2055195"/>
              <a:gd name="connsiteX5" fmla="*/ 1281610 w 2818805"/>
              <a:gd name="connsiteY5" fmla="*/ 254013 h 2055195"/>
              <a:gd name="connsiteX6" fmla="*/ 668098 w 2818805"/>
              <a:gd name="connsiteY6" fmla="*/ 867524 h 2055195"/>
              <a:gd name="connsiteX7" fmla="*/ 2818805 w 2818805"/>
              <a:gd name="connsiteY7" fmla="*/ 867524 h 2055195"/>
              <a:gd name="connsiteX8" fmla="*/ 2818805 w 2818805"/>
              <a:gd name="connsiteY8" fmla="*/ 1187670 h 2055195"/>
              <a:gd name="connsiteX9" fmla="*/ 668098 w 2818805"/>
              <a:gd name="connsiteY9" fmla="*/ 1187670 h 2055195"/>
              <a:gd name="connsiteX10" fmla="*/ 1281610 w 2818805"/>
              <a:gd name="connsiteY10" fmla="*/ 1801182 h 205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8805" h="2055195">
                <a:moveTo>
                  <a:pt x="1027597" y="2055195"/>
                </a:moveTo>
                <a:lnTo>
                  <a:pt x="254013" y="1281610"/>
                </a:lnTo>
                <a:lnTo>
                  <a:pt x="0" y="1027597"/>
                </a:lnTo>
                <a:lnTo>
                  <a:pt x="254013" y="773585"/>
                </a:lnTo>
                <a:lnTo>
                  <a:pt x="1027597" y="0"/>
                </a:lnTo>
                <a:lnTo>
                  <a:pt x="1281610" y="254013"/>
                </a:lnTo>
                <a:lnTo>
                  <a:pt x="668098" y="867524"/>
                </a:lnTo>
                <a:lnTo>
                  <a:pt x="2818805" y="867524"/>
                </a:lnTo>
                <a:lnTo>
                  <a:pt x="2818805" y="1187670"/>
                </a:lnTo>
                <a:lnTo>
                  <a:pt x="668098" y="1187670"/>
                </a:lnTo>
                <a:lnTo>
                  <a:pt x="1281610" y="1801182"/>
                </a:lnTo>
                <a:close/>
              </a:path>
            </a:pathLst>
          </a:cu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9487" y="4767018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01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80597" y="4115570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02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8975" y="3427885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03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64737" y="2788261"/>
            <a:ext cx="74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BookC" charset="-52"/>
              </a:rPr>
              <a:t>04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BookC" charset="-5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86184" y="3427885"/>
            <a:ext cx="2225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【实训要求】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86184" y="3783325"/>
            <a:ext cx="2865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（1）要求调查的短视频账号粉丝数量在100万以上；</a:t>
            </a:r>
          </a:p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（2）查找的数据或资料应该为最新的信息。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29138" y="4110446"/>
            <a:ext cx="2225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【实训内容】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29138" y="4445566"/>
            <a:ext cx="28651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选择2-3个短视频账号： </a:t>
            </a:r>
          </a:p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（1）总结其名称及介绍的特点； </a:t>
            </a:r>
          </a:p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（2）分析视觉印象塑造的方式方法； </a:t>
            </a:r>
          </a:p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（3）分析账号的基本风格以及可能存在的问题和困境；</a:t>
            </a:r>
          </a:p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（4）结合本章知识和案例经验，优化自己短视频账号的介绍、视觉、风格等。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12214" y="4751964"/>
            <a:ext cx="2225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【实训目标】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39724" y="5100419"/>
            <a:ext cx="2865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通过具体案例，了解短视频账号运营的策略，并为创作者自己的短视频账号运营打基础。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23515" y="5467350"/>
            <a:ext cx="22250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【实训】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23493" y="5813714"/>
            <a:ext cx="2865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为了更好地理解短视频账号运营的相关理论知识，通过具体的实训来进行练习。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36320" y="512445"/>
            <a:ext cx="3488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2.1账号运营概述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469426" y="2203780"/>
            <a:ext cx="4375039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账号运营：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围绕你的账号属性，通过对账号页面的设计、内容形式的选择，打造独特的账号风格，树立鲜明的账号定位，从而吸引用户的关注。</a:t>
            </a:r>
          </a:p>
          <a:p>
            <a:pPr algn="just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账号运营在本质上是要回答你的定位问题。</a:t>
            </a:r>
          </a:p>
          <a:p>
            <a:pPr algn="just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账号运营是短视频运营的初级策略，也是短视频运营的第一步。</a:t>
            </a:r>
          </a:p>
          <a:p>
            <a:pPr algn="just"/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账号运营不仅仅是一种策略，更是一种思维。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544945" y="1849120"/>
            <a:ext cx="2829560" cy="354965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2.1.1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账号运营的概念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44991" y="3807790"/>
            <a:ext cx="437503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4991" y="5183835"/>
            <a:ext cx="437503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0140" y="1910080"/>
            <a:ext cx="4264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    在学习账号运营的基本策略之前，首先需要对账号运营的概念、原则和逻辑等基础理论知识有一个基本把握。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2.1.2账号运营的原则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879861" y="2341132"/>
            <a:ext cx="2248487" cy="2272514"/>
            <a:chOff x="1433669" y="3784898"/>
            <a:chExt cx="1557032" cy="1573670"/>
          </a:xfrm>
        </p:grpSpPr>
        <p:sp>
          <p:nvSpPr>
            <p:cNvPr id="7" name="任意多边形 6"/>
            <p:cNvSpPr/>
            <p:nvPr>
              <p:custDataLst>
                <p:tags r:id="rId8"/>
              </p:custDataLst>
            </p:nvPr>
          </p:nvSpPr>
          <p:spPr>
            <a:xfrm>
              <a:off x="1433669" y="3784898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504000" rtlCol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sym typeface="Arial" panose="020B0604020202020204" pitchFamily="34" charset="0"/>
                </a:rPr>
                <a:t>统一性原则</a:t>
              </a:r>
            </a:p>
          </p:txBody>
        </p:sp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1951981" y="3843254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628EE3"/>
                  </a:solidFill>
                  <a:sym typeface="Arial" panose="020B0604020202020204" pitchFamily="34" charset="0"/>
                </a:rPr>
                <a:t>A</a:t>
              </a:r>
              <a:endParaRPr lang="zh-CN" altLang="en-US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5196547" y="2325892"/>
            <a:ext cx="2248487" cy="2272514"/>
            <a:chOff x="1546239" y="3760713"/>
            <a:chExt cx="1557032" cy="1573670"/>
          </a:xfrm>
        </p:grpSpPr>
        <p:sp>
          <p:nvSpPr>
            <p:cNvPr id="10" name="任意多边形 9"/>
            <p:cNvSpPr/>
            <p:nvPr>
              <p:custDataLst>
                <p:tags r:id="rId6"/>
              </p:custDataLst>
            </p:nvPr>
          </p:nvSpPr>
          <p:spPr>
            <a:xfrm>
              <a:off x="1546239" y="3760713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504000" rtlCol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sym typeface="Arial" panose="020B0604020202020204" pitchFamily="34" charset="0"/>
                </a:rPr>
                <a:t>独特性原则</a:t>
              </a:r>
            </a:p>
          </p:txBody>
        </p:sp>
        <p:sp>
          <p:nvSpPr>
            <p:cNvPr id="11" name="任意多边形 10"/>
            <p:cNvSpPr/>
            <p:nvPr>
              <p:custDataLst>
                <p:tags r:id="rId7"/>
              </p:custDataLst>
            </p:nvPr>
          </p:nvSpPr>
          <p:spPr>
            <a:xfrm>
              <a:off x="2070709" y="3823466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628EE3"/>
                  </a:solidFill>
                  <a:sym typeface="Arial" panose="020B0604020202020204" pitchFamily="34" charset="0"/>
                </a:rPr>
                <a:t>B</a:t>
              </a:r>
              <a:endParaRPr lang="zh-CN" altLang="en-US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8351307" y="2306842"/>
            <a:ext cx="2248487" cy="2272514"/>
            <a:chOff x="1546239" y="3760713"/>
            <a:chExt cx="1557032" cy="1573670"/>
          </a:xfrm>
        </p:grpSpPr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1546239" y="3760713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504000" rtlCol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sym typeface="Arial" panose="020B0604020202020204" pitchFamily="34" charset="0"/>
                </a:rPr>
                <a:t>持续性原则</a:t>
              </a:r>
            </a:p>
          </p:txBody>
        </p:sp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>
              <a:off x="2070709" y="3823466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rgbClr val="628EE3"/>
                  </a:solidFill>
                  <a:sym typeface="Arial" panose="020B0604020202020204" pitchFamily="34" charset="0"/>
                </a:rPr>
                <a:t>C</a:t>
              </a:r>
              <a:endParaRPr lang="zh-CN" altLang="en-US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2.1.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账号运营的逻辑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177683" y="166613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6297560" y="1769806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297560" y="3182723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97560" y="4595640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6177683" y="307896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77683" y="4497549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17439" y="197302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17439" y="340396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17439" y="480081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49827" y="1985593"/>
            <a:ext cx="325330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用属性定义自己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属性是事物的性质与事物之间关系的统称</a:t>
            </a: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，明确账号属性就是为账号下一个清晰的定义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548880" y="3291840"/>
            <a:ext cx="31489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用视觉表达自己</a:t>
            </a: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对账号进行视觉优化是短视频账号运营的一项基础性工作，是账号给用户第一眼印象的关键要素</a:t>
            </a: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541666" y="4686967"/>
            <a:ext cx="316570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用风格区隔自己</a:t>
            </a:r>
            <a:r>
              <a:rPr 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鲜明的风格是短视频账号在竞争中脱颖而出的关键，也是建立自身竞争壁垒、与其他账号形成区隔、获得核心竞争力的关键。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53795" y="1666240"/>
            <a:ext cx="43059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账号运营需要遵循一个基本逻辑：</a:t>
            </a:r>
          </a:p>
          <a:p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围绕一个定位，用属性定义自己，用视觉表达自己，用风格区隔自己，图2-1所示为短视频账号运营的基本逻辑。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11" descr="手机屏幕的截图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3404235"/>
            <a:ext cx="4689475" cy="245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0" b="1" dirty="0">
                <a:solidFill>
                  <a:schemeClr val="bg1"/>
                </a:solidFill>
                <a:latin typeface="FuturaBookC" charset="-52"/>
              </a:rPr>
              <a:t>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</a:rPr>
              <a:t>账号的命名与介绍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2.2账号的命名与介绍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04875" y="1463675"/>
            <a:ext cx="3993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包括短视频账号的命名、简介撰写和Slogan提炼等几个方面。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04875" y="3270250"/>
            <a:ext cx="465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2.2.1短视频账号的命名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796290" y="3352165"/>
          <a:ext cx="5259070" cy="350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图片 16" descr="图形用户界面, 文本, 应用程序, 聊天或短信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r="-40"/>
          <a:stretch>
            <a:fillRect/>
          </a:stretch>
        </p:blipFill>
        <p:spPr>
          <a:xfrm>
            <a:off x="7947660" y="703580"/>
            <a:ext cx="2388870" cy="4920615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713855" y="5878195"/>
            <a:ext cx="47358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抖音以“美食”为关键词进行用户搜索的结果展示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875" y="457200"/>
            <a:ext cx="5452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2.2.2短视频账号的简介撰写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785263" y="171693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905140" y="1820606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05140" y="3233523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05140" y="4646440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85263" y="3129768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5263" y="4548349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025019" y="202382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25019" y="3454767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25019" y="485161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95507" y="2134183"/>
            <a:ext cx="32533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可以直观呈现账号主要内容或人设。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146300" y="3481705"/>
            <a:ext cx="31489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可以展示其他平台如微信、微博、小红书、淘宝等账号，将短视频平台的粉丝导流到其他平台。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39086" y="4981607"/>
            <a:ext cx="31657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可以为直播导流，将短视频的粉丝导流到直播间，实现转化和变现。</a:t>
            </a:r>
          </a:p>
        </p:txBody>
      </p:sp>
      <p:pic>
        <p:nvPicPr>
          <p:cNvPr id="19" name="图片 19" descr="图形用户界面, 文本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23" r="-583"/>
          <a:stretch>
            <a:fillRect/>
          </a:stretch>
        </p:blipFill>
        <p:spPr>
          <a:xfrm>
            <a:off x="6536690" y="838200"/>
            <a:ext cx="2518410" cy="518160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239885" y="2347595"/>
            <a:ext cx="27990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以抖音@铭哥说美食为例，他在简介中介绍了账号的主要内容，包括“解密火爆餐厅招牌菜”“招牌菜在家吃”“最简单易学的方法~教会你做美食”，并展示了自己的微信号。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1"/>
  <p:tag name="KSO_WM_UNIT_ID" val="diagram160411_3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3*i*0"/>
  <p:tag name="KSO_WM_TEMPLATE_CATEGORY" val="diagram"/>
  <p:tag name="KSO_WM_TEMPLATE_INDEX" val="160071"/>
  <p:tag name="KSO_WM_UNIT_INDEX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3*i*5"/>
  <p:tag name="KSO_WM_TEMPLATE_CATEGORY" val="diagram"/>
  <p:tag name="KSO_WM_TEMPLATE_INDEX" val="160071"/>
  <p:tag name="KSO_WM_UNIT_INDEX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3*i*10"/>
  <p:tag name="KSO_WM_TEMPLATE_CATEGORY" val="diagram"/>
  <p:tag name="KSO_WM_TEMPLATE_INDEX" val="160071"/>
  <p:tag name="KSO_WM_UNIT_INDEX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3*i*15"/>
  <p:tag name="KSO_WM_TEMPLATE_CATEGORY" val="diagram"/>
  <p:tag name="KSO_WM_TEMPLATE_INDEX" val="160071"/>
  <p:tag name="KSO_WM_UNIT_INDEX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71_3*i*20"/>
  <p:tag name="KSO_WM_TEMPLATE_CATEGORY" val="diagram"/>
  <p:tag name="KSO_WM_TEMPLATE_INDEX" val="160071"/>
  <p:tag name="KSO_WM_UNIT_INDEX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1_1"/>
  <p:tag name="KSO_WM_UNIT_ID" val="diagram160071_3*n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0"/>
  <p:tag name="KSO_WM_DIAGRAM_GROUP_CODE" val="n1-1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UNIT_TYPE" val="a"/>
  <p:tag name="KSO_WM_UNIT_INDEX" val="1"/>
  <p:tag name="KSO_WM_UNIT_ID" val="diagram160071_3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UNIT_RELATE_UNITID" val="diagram160071_3*n*1"/>
  <p:tag name="KSO_WM_BEAUTIFY_FLAG" val="#wm#"/>
  <p:tag name="KSO_WM_TAG_VERSION" val="1.0"/>
  <p:tag name="KSO_WM_UNIT_PRESET_TEXT" val="LOREM IPSUM DOLOR LORE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2"/>
  <p:tag name="KSO_WM_UNIT_ID" val="diagram160071_3*n_h_i*1_2_2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5"/>
  <p:tag name="KSO_WM_UNIT_ID" val="diagram160071_3*n_h_f*1_2_5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11_3*i*0"/>
  <p:tag name="KSO_WM_TEMPLATE_CATEGORY" val="diagram"/>
  <p:tag name="KSO_WM_TEMPLATE_INDEX" val="160411"/>
  <p:tag name="KSO_WM_UNIT_INDEX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4"/>
  <p:tag name="KSO_WM_UNIT_ID" val="diagram160071_3*n_h_i*1_2_4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4"/>
  <p:tag name="KSO_WM_UNIT_ID" val="diagram160071_3*n_h_f*1_2_4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5"/>
  <p:tag name="KSO_WM_UNIT_ID" val="diagram160071_3*n_h_i*1_2_5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3"/>
  <p:tag name="KSO_WM_UNIT_ID" val="diagram160071_3*n_h_f*1_2_3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1"/>
  <p:tag name="KSO_WM_UNIT_ID" val="diagram160071_3*n_h_i*1_2_1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2"/>
  <p:tag name="KSO_WM_UNIT_ID" val="diagram160071_3*n_h_f*1_2_2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TEMPLATE_CATEGORY" val="diagram"/>
  <p:tag name="KSO_WM_TEMPLATE_INDEX" val="160071"/>
  <p:tag name="KSO_WM_UNIT_TYPE" val="n_h_i"/>
  <p:tag name="KSO_WM_UNIT_INDEX" val="1_2_3"/>
  <p:tag name="KSO_WM_UNIT_ID" val="diagram160071_3*n_h_i*1_2_3"/>
  <p:tag name="KSO_WM_UNIT_LAYERLEVEL" val="1_1_1"/>
  <p:tag name="KSO_WM_BEAUTIFY_FLAG" val="#wm#"/>
  <p:tag name="KSO_WM_TAG_VERSION" val="1.0"/>
  <p:tag name="KSO_WM_DIAGRAM_GROUP_CODE" val="n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71"/>
  <p:tag name="KSO_WM_TAG_VERSION" val="1.0"/>
  <p:tag name="KSO_WM_BEAUTIFY_FLAG" val="#wm#"/>
  <p:tag name="KSO_WM_UNIT_TYPE" val="n_h_f"/>
  <p:tag name="KSO_WM_UNIT_INDEX" val="1_2_1"/>
  <p:tag name="KSO_WM_UNIT_ID" val="diagram160071_3*n_h_f*1_2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n1-1"/>
  <p:tag name="KSO_WM_UNIT_PRESET_TEXT" val="LOREM"/>
  <p:tag name="KSO_WM_UNIT_TEXT_FILL_FORE_SCHEMECOLOR_INDEX" val="14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1"/>
  <p:tag name="KSO_WM_UNIT_ID" val="diagram71_2*n_h_h_i*1_1_1_1"/>
  <p:tag name="KSO_WM_TEMPLATE_CATEGORY" val="diagram"/>
  <p:tag name="KSO_WM_TEMPLATE_INDEX" val="71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1_1"/>
  <p:tag name="KSO_WM_UNIT_ID" val="diagram71_2*n_h_h_f*1_1_1_1"/>
  <p:tag name="KSO_WM_TEMPLATE_CATEGORY" val="diagram"/>
  <p:tag name="KSO_WM_TEMPLATE_INDEX" val="71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11_3*i*5"/>
  <p:tag name="KSO_WM_TEMPLATE_CATEGORY" val="diagram"/>
  <p:tag name="KSO_WM_TEMPLATE_INDEX" val="160411"/>
  <p:tag name="KSO_WM_UNIT_INDEX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3_1"/>
  <p:tag name="KSO_WM_UNIT_ID" val="diagram71_2*n_h_h_i*1_1_3_1"/>
  <p:tag name="KSO_WM_TEMPLATE_CATEGORY" val="diagram"/>
  <p:tag name="KSO_WM_TEMPLATE_INDEX" val="71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3_1"/>
  <p:tag name="KSO_WM_UNIT_ID" val="diagram71_2*n_h_h_f*1_1_3_1"/>
  <p:tag name="KSO_WM_TEMPLATE_CATEGORY" val="diagram"/>
  <p:tag name="KSO_WM_TEMPLATE_INDEX" val="71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2_1"/>
  <p:tag name="KSO_WM_UNIT_ID" val="diagram71_2*n_h_h_i*1_1_2_1"/>
  <p:tag name="KSO_WM_TEMPLATE_CATEGORY" val="diagram"/>
  <p:tag name="KSO_WM_TEMPLATE_INDEX" val="71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1_2_1"/>
  <p:tag name="KSO_WM_UNIT_ID" val="diagram71_2*n_h_h_f*1_1_2_1"/>
  <p:tag name="KSO_WM_TEMPLATE_CATEGORY" val="diagram"/>
  <p:tag name="KSO_WM_TEMPLATE_INDEX" val="71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2_1"/>
  <p:tag name="KSO_WM_UNIT_ID" val="diagram71_2*n_h_a*1_2_1"/>
  <p:tag name="KSO_WM_TEMPLATE_CATEGORY" val="diagram"/>
  <p:tag name="KSO_WM_TEMPLATE_INDEX" val="71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31,&quot;width&quot;:264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11_3*i*10"/>
  <p:tag name="KSO_WM_TEMPLATE_CATEGORY" val="diagram"/>
  <p:tag name="KSO_WM_TEMPLATE_INDEX" val="160411"/>
  <p:tag name="KSO_WM_UNIT_INDEX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3_1"/>
  <p:tag name="KSO_WM_UNIT_ID" val="diagram160411_3*l_h_f*1_3_1"/>
  <p:tag name="KSO_WM_UNIT_CLEAR" val="1"/>
  <p:tag name="KSO_WM_UNIT_LAYERLEVEL" val="1_1_1"/>
  <p:tag name="KSO_WM_UNIT_VALUE" val="54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3"/>
  <p:tag name="KSO_WM_UNIT_ID" val="diagram160411_3*l_i*1_3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2_1"/>
  <p:tag name="KSO_WM_UNIT_ID" val="diagram160411_3*l_h_f*1_2_1"/>
  <p:tag name="KSO_WM_UNIT_CLEAR" val="1"/>
  <p:tag name="KSO_WM_UNIT_LAYERLEVEL" val="1_1_1"/>
  <p:tag name="KSO_WM_UNIT_VALUE" val="54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2"/>
  <p:tag name="KSO_WM_UNIT_ID" val="diagram160411_3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1_1"/>
  <p:tag name="KSO_WM_UNIT_ID" val="diagram160411_3*l_h_f*1_1_1"/>
  <p:tag name="KSO_WM_UNIT_CLEAR" val="1"/>
  <p:tag name="KSO_WM_UNIT_LAYERLEVEL" val="1_1_1"/>
  <p:tag name="KSO_WM_UNIT_VALUE" val="54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2291</Words>
  <Application>Microsoft Macintosh PowerPoint</Application>
  <PresentationFormat>宽屏</PresentationFormat>
  <Paragraphs>247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FuturaBookC</vt:lpstr>
      <vt:lpstr>等线 Light</vt:lpstr>
      <vt:lpstr>黑体</vt:lpstr>
      <vt:lpstr>锐字逼格青春粗黑体简2.0</vt:lpstr>
      <vt:lpstr>造字工房力黑（非商用）常规体</vt:lpstr>
      <vt:lpstr>FZZhengHeiS-DB-GB</vt:lpstr>
      <vt:lpstr>等线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pl0325</cp:lastModifiedBy>
  <cp:revision>21</cp:revision>
  <dcterms:created xsi:type="dcterms:W3CDTF">2022-03-30T07:01:00Z</dcterms:created>
  <dcterms:modified xsi:type="dcterms:W3CDTF">2022-04-06T00:19:36Z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D60F2669B7BB445AA036AF70BDF4A1E1</vt:lpwstr>
  </property>
  <property fmtid="{D5CDD505-2E9C-101B-9397-08002B2CF9AE}" pid="3" name="KSOProductBuildVer">
    <vt:lpwstr>2052-11.1.0.11365</vt:lpwstr>
  </property>
</Properties>
</file>