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sldIdLst>
    <p:sldId id="256" r:id="rId2"/>
    <p:sldId id="294" r:id="rId3"/>
    <p:sldId id="257" r:id="rId4"/>
    <p:sldId id="258" r:id="rId5"/>
    <p:sldId id="280" r:id="rId6"/>
    <p:sldId id="284" r:id="rId7"/>
    <p:sldId id="304" r:id="rId8"/>
    <p:sldId id="269" r:id="rId9"/>
    <p:sldId id="285" r:id="rId10"/>
    <p:sldId id="286" r:id="rId11"/>
    <p:sldId id="305" r:id="rId12"/>
    <p:sldId id="306" r:id="rId13"/>
    <p:sldId id="264" r:id="rId14"/>
    <p:sldId id="314" r:id="rId15"/>
    <p:sldId id="279" r:id="rId16"/>
    <p:sldId id="288" r:id="rId17"/>
    <p:sldId id="307" r:id="rId18"/>
    <p:sldId id="308" r:id="rId19"/>
    <p:sldId id="289" r:id="rId20"/>
    <p:sldId id="309" r:id="rId21"/>
    <p:sldId id="310" r:id="rId22"/>
    <p:sldId id="295" r:id="rId23"/>
    <p:sldId id="290" r:id="rId24"/>
    <p:sldId id="291" r:id="rId25"/>
    <p:sldId id="292" r:id="rId26"/>
    <p:sldId id="301" r:id="rId27"/>
    <p:sldId id="311" r:id="rId28"/>
    <p:sldId id="293" r:id="rId29"/>
    <p:sldId id="312" r:id="rId30"/>
    <p:sldId id="263" r:id="rId31"/>
    <p:sldId id="259" r:id="rId32"/>
    <p:sldId id="313" r:id="rId33"/>
    <p:sldId id="274" r:id="rId34"/>
  </p:sldIdLst>
  <p:sldSz cx="12192000" cy="6858000"/>
  <p:notesSz cx="6858000" cy="9144000"/>
  <p:embeddedFontLst>
    <p:embeddedFont>
      <p:font typeface="FZZhengHeiS-DB-GB" panose="02010600030101010101" charset="0"/>
      <p:regular r:id="rId36"/>
    </p:embeddedFont>
    <p:embeddedFont>
      <p:font typeface="等线" panose="02010600030101010101" pitchFamily="2" charset="-122"/>
      <p:regular r:id="rId37"/>
      <p:bold r:id="rId38"/>
    </p:embeddedFont>
    <p:embeddedFont>
      <p:font typeface="等线 Light" panose="02010600030101010101" pitchFamily="2" charset="-122"/>
      <p:regular r:id="rId39"/>
    </p:embeddedFont>
    <p:embeddedFont>
      <p:font typeface="微软雅黑" panose="020B0503020204020204" pitchFamily="34" charset="-122"/>
      <p:regular r:id="rId40"/>
      <p:bold r:id="rId41"/>
    </p:embeddedFont>
  </p:embeddedFontLst>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62">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4885"/>
    <a:srgbClr val="FEFEFE"/>
    <a:srgbClr val="20B3A1"/>
    <a:srgbClr val="D64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91" autoAdjust="0"/>
    <p:restoredTop sz="94660"/>
  </p:normalViewPr>
  <p:slideViewPr>
    <p:cSldViewPr snapToGrid="0" showGuides="1">
      <p:cViewPr varScale="1">
        <p:scale>
          <a:sx n="78" d="100"/>
          <a:sy n="78" d="100"/>
        </p:scale>
        <p:origin x="686" y="58"/>
      </p:cViewPr>
      <p:guideLst>
        <p:guide orient="horz" pos="116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8B725A-BFDD-44D0-A8D3-61766B07B7F1}" type="datetimeFigureOut">
              <a:rPr lang="zh-CN" altLang="en-US" smtClean="0"/>
              <a:t>2022/4/13 Wednesday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BCC932-0C1F-4C94-8B9A-3944ABBB4E3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11</a:t>
            </a:fld>
            <a:endParaRPr lang="zh-CN" altLang="en-US"/>
          </a:p>
        </p:txBody>
      </p:sp>
    </p:spTree>
    <p:extLst>
      <p:ext uri="{BB962C8B-B14F-4D97-AF65-F5344CB8AC3E}">
        <p14:creationId xmlns:p14="http://schemas.microsoft.com/office/powerpoint/2010/main" val="1989788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12</a:t>
            </a:fld>
            <a:endParaRPr lang="zh-CN" altLang="en-US"/>
          </a:p>
        </p:txBody>
      </p:sp>
    </p:spTree>
    <p:extLst>
      <p:ext uri="{BB962C8B-B14F-4D97-AF65-F5344CB8AC3E}">
        <p14:creationId xmlns:p14="http://schemas.microsoft.com/office/powerpoint/2010/main" val="1211049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BCC932-0C1F-4C94-8B9A-3944ABBB4E3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BCC932-0C1F-4C94-8B9A-3944ABBB4E30}" type="slidenum">
              <a:rPr lang="zh-CN" altLang="en-US" smtClean="0"/>
              <a:t>14</a:t>
            </a:fld>
            <a:endParaRPr lang="zh-CN" altLang="en-US"/>
          </a:p>
        </p:txBody>
      </p:sp>
    </p:spTree>
    <p:extLst>
      <p:ext uri="{BB962C8B-B14F-4D97-AF65-F5344CB8AC3E}">
        <p14:creationId xmlns:p14="http://schemas.microsoft.com/office/powerpoint/2010/main" val="1108007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17</a:t>
            </a:fld>
            <a:endParaRPr lang="zh-CN" altLang="en-US"/>
          </a:p>
        </p:txBody>
      </p:sp>
    </p:spTree>
    <p:extLst>
      <p:ext uri="{BB962C8B-B14F-4D97-AF65-F5344CB8AC3E}">
        <p14:creationId xmlns:p14="http://schemas.microsoft.com/office/powerpoint/2010/main" val="645333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18</a:t>
            </a:fld>
            <a:endParaRPr lang="zh-CN" altLang="en-US"/>
          </a:p>
        </p:txBody>
      </p:sp>
    </p:spTree>
    <p:extLst>
      <p:ext uri="{BB962C8B-B14F-4D97-AF65-F5344CB8AC3E}">
        <p14:creationId xmlns:p14="http://schemas.microsoft.com/office/powerpoint/2010/main" val="2774974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a:t>
            </a:fld>
            <a:endParaRPr lang="zh-CN" altLang="en-US"/>
          </a:p>
        </p:txBody>
      </p:sp>
    </p:spTree>
    <p:extLst>
      <p:ext uri="{BB962C8B-B14F-4D97-AF65-F5344CB8AC3E}">
        <p14:creationId xmlns:p14="http://schemas.microsoft.com/office/powerpoint/2010/main" val="915379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20</a:t>
            </a:fld>
            <a:endParaRPr lang="zh-CN" altLang="en-US"/>
          </a:p>
        </p:txBody>
      </p:sp>
    </p:spTree>
    <p:extLst>
      <p:ext uri="{BB962C8B-B14F-4D97-AF65-F5344CB8AC3E}">
        <p14:creationId xmlns:p14="http://schemas.microsoft.com/office/powerpoint/2010/main" val="23588034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21</a:t>
            </a:fld>
            <a:endParaRPr lang="zh-CN" altLang="en-US"/>
          </a:p>
        </p:txBody>
      </p:sp>
    </p:spTree>
    <p:extLst>
      <p:ext uri="{BB962C8B-B14F-4D97-AF65-F5344CB8AC3E}">
        <p14:creationId xmlns:p14="http://schemas.microsoft.com/office/powerpoint/2010/main" val="501990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22</a:t>
            </a:fld>
            <a:endParaRPr lang="zh-CN" altLang="en-US"/>
          </a:p>
        </p:txBody>
      </p:sp>
    </p:spTree>
    <p:extLst>
      <p:ext uri="{BB962C8B-B14F-4D97-AF65-F5344CB8AC3E}">
        <p14:creationId xmlns:p14="http://schemas.microsoft.com/office/powerpoint/2010/main" val="4088482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26</a:t>
            </a:fld>
            <a:endParaRPr lang="zh-CN" altLang="en-US"/>
          </a:p>
        </p:txBody>
      </p:sp>
    </p:spTree>
    <p:extLst>
      <p:ext uri="{BB962C8B-B14F-4D97-AF65-F5344CB8AC3E}">
        <p14:creationId xmlns:p14="http://schemas.microsoft.com/office/powerpoint/2010/main" val="2731537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27</a:t>
            </a:fld>
            <a:endParaRPr lang="zh-CN" altLang="en-US"/>
          </a:p>
        </p:txBody>
      </p:sp>
    </p:spTree>
    <p:extLst>
      <p:ext uri="{BB962C8B-B14F-4D97-AF65-F5344CB8AC3E}">
        <p14:creationId xmlns:p14="http://schemas.microsoft.com/office/powerpoint/2010/main" val="677810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29</a:t>
            </a:fld>
            <a:endParaRPr lang="zh-CN" altLang="en-US"/>
          </a:p>
        </p:txBody>
      </p:sp>
    </p:spTree>
    <p:extLst>
      <p:ext uri="{BB962C8B-B14F-4D97-AF65-F5344CB8AC3E}">
        <p14:creationId xmlns:p14="http://schemas.microsoft.com/office/powerpoint/2010/main" val="3542386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32</a:t>
            </a:fld>
            <a:endParaRPr lang="zh-CN" altLang="en-US"/>
          </a:p>
        </p:txBody>
      </p:sp>
    </p:spTree>
    <p:extLst>
      <p:ext uri="{BB962C8B-B14F-4D97-AF65-F5344CB8AC3E}">
        <p14:creationId xmlns:p14="http://schemas.microsoft.com/office/powerpoint/2010/main" val="11436788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33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7</a:t>
            </a:fld>
            <a:endParaRPr lang="zh-CN" altLang="en-US"/>
          </a:p>
        </p:txBody>
      </p:sp>
    </p:spTree>
    <p:extLst>
      <p:ext uri="{BB962C8B-B14F-4D97-AF65-F5344CB8AC3E}">
        <p14:creationId xmlns:p14="http://schemas.microsoft.com/office/powerpoint/2010/main" val="2585444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8AF6F278-ABF0-48CA-ADF0-1D43CCA8A181}" type="datetimeFigureOut">
              <a:rPr lang="zh-CN" altLang="en-US" smtClean="0"/>
              <a:t>2022/4/13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AF6F278-ABF0-48CA-ADF0-1D43CCA8A181}" type="datetimeFigureOut">
              <a:rPr lang="zh-CN" altLang="en-US" smtClean="0"/>
              <a:t>2022/4/13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AF6F278-ABF0-48CA-ADF0-1D43CCA8A181}" type="datetimeFigureOut">
              <a:rPr lang="zh-CN" altLang="en-US" smtClean="0"/>
              <a:t>2022/4/13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AF6F278-ABF0-48CA-ADF0-1D43CCA8A181}" type="datetimeFigureOut">
              <a:rPr lang="zh-CN" altLang="en-US" smtClean="0"/>
              <a:t>2022/4/13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AF6F278-ABF0-48CA-ADF0-1D43CCA8A181}" type="datetimeFigureOut">
              <a:rPr lang="zh-CN" altLang="en-US" smtClean="0"/>
              <a:t>2022/4/13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AF6F278-ABF0-48CA-ADF0-1D43CCA8A181}" type="datetimeFigureOut">
              <a:rPr lang="zh-CN" altLang="en-US" smtClean="0"/>
              <a:t>2022/4/13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AF6F278-ABF0-48CA-ADF0-1D43CCA8A181}" type="datetimeFigureOut">
              <a:rPr lang="zh-CN" altLang="en-US" smtClean="0"/>
              <a:t>2022/4/13 Wednesday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AF6F278-ABF0-48CA-ADF0-1D43CCA8A181}" type="datetimeFigureOut">
              <a:rPr lang="zh-CN" altLang="en-US" smtClean="0"/>
              <a:t>2022/4/13 Wednesday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AF6F278-ABF0-48CA-ADF0-1D43CCA8A181}" type="datetimeFigureOut">
              <a:rPr lang="zh-CN" altLang="en-US" smtClean="0"/>
              <a:t>2022/4/13 Wednesday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AF6F278-ABF0-48CA-ADF0-1D43CCA8A181}" type="datetimeFigureOut">
              <a:rPr lang="zh-CN" altLang="en-US" smtClean="0"/>
              <a:t>2022/4/13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AF6F278-ABF0-48CA-ADF0-1D43CCA8A181}" type="datetimeFigureOut">
              <a:rPr lang="zh-CN" altLang="en-US" smtClean="0"/>
              <a:t>2022/4/13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F6F278-ABF0-48CA-ADF0-1D43CCA8A181}" type="datetimeFigureOut">
              <a:rPr lang="zh-CN" altLang="en-US" smtClean="0"/>
              <a:t>2022/4/13 Wednesday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6799FB-52B8-4698-BECF-01ADD9E846B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45805"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984658"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403122" y="405580"/>
            <a:ext cx="11385755" cy="5958349"/>
          </a:xfrm>
          <a:prstGeom prst="roundRect">
            <a:avLst>
              <a:gd name="adj" fmla="val 1568"/>
            </a:avLst>
          </a:prstGeom>
          <a:solidFill>
            <a:schemeClr val="bg1"/>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2718926" y="1991032"/>
            <a:ext cx="6754146" cy="1569660"/>
          </a:xfrm>
          <a:prstGeom prst="rect">
            <a:avLst/>
          </a:prstGeom>
          <a:noFill/>
        </p:spPr>
        <p:txBody>
          <a:bodyPr wrap="square" rtlCol="0">
            <a:spAutoFit/>
          </a:bodyPr>
          <a:lstStyle/>
          <a:p>
            <a:pPr algn="ctr"/>
            <a:r>
              <a:rPr lang="zh-CN" altLang="en-US" sz="4800" dirty="0">
                <a:solidFill>
                  <a:srgbClr val="1C4885"/>
                </a:solidFill>
                <a:latin typeface="微软雅黑" panose="020B0503020204020204" pitchFamily="34" charset="-122"/>
                <a:ea typeface="微软雅黑" panose="020B0503020204020204" pitchFamily="34" charset="-122"/>
              </a:rPr>
              <a:t>第 </a:t>
            </a:r>
            <a:r>
              <a:rPr lang="en-US" altLang="zh-CN" sz="4800" dirty="0">
                <a:solidFill>
                  <a:srgbClr val="1C4885"/>
                </a:solidFill>
                <a:latin typeface="微软雅黑" panose="020B0503020204020204" pitchFamily="34" charset="-122"/>
                <a:ea typeface="微软雅黑" panose="020B0503020204020204" pitchFamily="34" charset="-122"/>
              </a:rPr>
              <a:t>9 </a:t>
            </a:r>
            <a:r>
              <a:rPr lang="zh-CN" altLang="en-US" sz="4800" dirty="0">
                <a:solidFill>
                  <a:srgbClr val="1C4885"/>
                </a:solidFill>
                <a:latin typeface="微软雅黑" panose="020B0503020204020204" pitchFamily="34" charset="-122"/>
                <a:ea typeface="微软雅黑" panose="020B0503020204020204" pitchFamily="34" charset="-122"/>
              </a:rPr>
              <a:t>章 团队运营：构建高效的团队模式 </a:t>
            </a: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339776" y="996886"/>
            <a:ext cx="5119158" cy="584775"/>
          </a:xfrm>
          <a:prstGeom prst="rect">
            <a:avLst/>
          </a:prstGeom>
          <a:noFill/>
        </p:spPr>
        <p:txBody>
          <a:bodyPr wrap="square" rtlCol="0">
            <a:spAutoFit/>
          </a:bodyPr>
          <a:lstStyle/>
          <a:p>
            <a:pPr algn="ctr"/>
            <a:r>
              <a:rPr lang="zh-CN" altLang="en-US" sz="3200" dirty="0">
                <a:solidFill>
                  <a:srgbClr val="1C4885"/>
                </a:solidFill>
                <a:latin typeface="微软雅黑" panose="020B0503020204020204" pitchFamily="34" charset="-122"/>
                <a:ea typeface="微软雅黑" panose="020B0503020204020204" pitchFamily="34" charset="-122"/>
              </a:rPr>
              <a:t>短视频运营团队的主要构成</a:t>
            </a:r>
          </a:p>
        </p:txBody>
      </p:sp>
      <p:graphicFrame>
        <p:nvGraphicFramePr>
          <p:cNvPr id="3" name="表格 4">
            <a:extLst>
              <a:ext uri="{FF2B5EF4-FFF2-40B4-BE49-F238E27FC236}">
                <a16:creationId xmlns:a16="http://schemas.microsoft.com/office/drawing/2014/main" id="{51D0DFE1-2682-4019-A191-0AD8ED31AFB7}"/>
              </a:ext>
            </a:extLst>
          </p:cNvPr>
          <p:cNvGraphicFramePr>
            <a:graphicFrameLocks noGrp="1"/>
          </p:cNvGraphicFramePr>
          <p:nvPr>
            <p:extLst>
              <p:ext uri="{D42A27DB-BD31-4B8C-83A1-F6EECF244321}">
                <p14:modId xmlns:p14="http://schemas.microsoft.com/office/powerpoint/2010/main" val="2939462594"/>
              </p:ext>
            </p:extLst>
          </p:nvPr>
        </p:nvGraphicFramePr>
        <p:xfrm>
          <a:off x="1888886" y="1884107"/>
          <a:ext cx="8020938" cy="2162920"/>
        </p:xfrm>
        <a:graphic>
          <a:graphicData uri="http://schemas.openxmlformats.org/drawingml/2006/table">
            <a:tbl>
              <a:tblPr firstRow="1" bandRow="1">
                <a:tableStyleId>{5C22544A-7EE6-4342-B048-85BDC9FD1C3A}</a:tableStyleId>
              </a:tblPr>
              <a:tblGrid>
                <a:gridCol w="1639803">
                  <a:extLst>
                    <a:ext uri="{9D8B030D-6E8A-4147-A177-3AD203B41FA5}">
                      <a16:colId xmlns:a16="http://schemas.microsoft.com/office/drawing/2014/main" val="960416239"/>
                    </a:ext>
                  </a:extLst>
                </a:gridCol>
                <a:gridCol w="6381135">
                  <a:extLst>
                    <a:ext uri="{9D8B030D-6E8A-4147-A177-3AD203B41FA5}">
                      <a16:colId xmlns:a16="http://schemas.microsoft.com/office/drawing/2014/main" val="3847923983"/>
                    </a:ext>
                  </a:extLst>
                </a:gridCol>
              </a:tblGrid>
              <a:tr h="370840">
                <a:tc>
                  <a:txBody>
                    <a:bodyPr/>
                    <a:lstStyle/>
                    <a:p>
                      <a:pPr algn="ctr"/>
                      <a:r>
                        <a:rPr lang="zh-CN" altLang="en-US" sz="1800" b="1" kern="1200" dirty="0">
                          <a:solidFill>
                            <a:schemeClr val="lt1"/>
                          </a:solidFill>
                          <a:effectLst/>
                          <a:latin typeface="微软雅黑" panose="020B0503020204020204" pitchFamily="34" charset="-122"/>
                          <a:ea typeface="微软雅黑" panose="020B0503020204020204" pitchFamily="34" charset="-122"/>
                          <a:cs typeface="+mn-cs"/>
                        </a:rPr>
                        <a:t>类别</a:t>
                      </a:r>
                      <a:endParaRPr lang="zh-CN" altLang="en-US" dirty="0">
                        <a:latin typeface="微软雅黑" panose="020B0503020204020204" pitchFamily="34" charset="-122"/>
                        <a:ea typeface="微软雅黑" panose="020B0503020204020204" pitchFamily="34" charset="-122"/>
                      </a:endParaRPr>
                    </a:p>
                  </a:txBody>
                  <a:tcPr/>
                </a:tc>
                <a:tc>
                  <a:txBody>
                    <a:bodyPr/>
                    <a:lstStyle/>
                    <a:p>
                      <a:pPr algn="ctr"/>
                      <a:r>
                        <a:rPr lang="zh-CN" altLang="en-US" sz="1800" b="1" kern="1200" dirty="0">
                          <a:solidFill>
                            <a:schemeClr val="lt1"/>
                          </a:solidFill>
                          <a:effectLst/>
                          <a:latin typeface="微软雅黑" panose="020B0503020204020204" pitchFamily="34" charset="-122"/>
                          <a:ea typeface="微软雅黑" panose="020B0503020204020204" pitchFamily="34" charset="-122"/>
                          <a:cs typeface="+mn-cs"/>
                        </a:rPr>
                        <a:t>具体事务</a:t>
                      </a:r>
                      <a:endParaRPr lang="zh-CN" altLang="en-US"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990677747"/>
                  </a:ext>
                </a:extLst>
              </a:tr>
              <a:tr h="576000">
                <a:tc>
                  <a:txBody>
                    <a:bodyPr/>
                    <a:lstStyle/>
                    <a:p>
                      <a:pPr algn="ctr"/>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内容运营人员</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编辑、审核、新媒体内容运营、品类运营等</a:t>
                      </a:r>
                      <a:endParaRPr lang="zh-CN" altLang="en-US"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723776053"/>
                  </a:ext>
                </a:extLst>
              </a:tr>
              <a:tr h="576000">
                <a:tc>
                  <a:txBody>
                    <a:bodyPr/>
                    <a:lstStyle/>
                    <a:p>
                      <a:pPr algn="ctr"/>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用户运营人员</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核心用户运营、达人用户运营、活动运营、客服等</a:t>
                      </a:r>
                      <a:endParaRPr lang="zh-CN" altLang="en-US"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630314707"/>
                  </a:ext>
                </a:extLst>
              </a:tr>
              <a:tr h="576000">
                <a:tc>
                  <a:txBody>
                    <a:bodyPr/>
                    <a:lstStyle/>
                    <a:p>
                      <a:pPr algn="ctr"/>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推广运营人员</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营销推广、渠道推广、商务合作、新媒体推广、社区推广、活动推广等</a:t>
                      </a:r>
                      <a:endParaRPr lang="zh-CN" altLang="en-US"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3007044741"/>
                  </a:ext>
                </a:extLst>
              </a:tr>
            </a:tbl>
          </a:graphicData>
        </a:graphic>
      </p:graphicFrame>
      <p:sp>
        <p:nvSpPr>
          <p:cNvPr id="5" name="文本框 4">
            <a:extLst>
              <a:ext uri="{FF2B5EF4-FFF2-40B4-BE49-F238E27FC236}">
                <a16:creationId xmlns:a16="http://schemas.microsoft.com/office/drawing/2014/main" id="{7E68FFE4-4CFF-40CA-938A-F4529393C80D}"/>
              </a:ext>
            </a:extLst>
          </p:cNvPr>
          <p:cNvSpPr txBox="1"/>
          <p:nvPr/>
        </p:nvSpPr>
        <p:spPr>
          <a:xfrm>
            <a:off x="1834262" y="4349473"/>
            <a:ext cx="8130185" cy="923330"/>
          </a:xfrm>
          <a:prstGeom prst="rect">
            <a:avLst/>
          </a:prstGeom>
          <a:noFill/>
        </p:spPr>
        <p:txBody>
          <a:bodyPr wrap="square" rtlCol="0">
            <a:spAutoFit/>
          </a:bodyPr>
          <a:lstStyle/>
          <a:p>
            <a:r>
              <a:rPr lang="zh-CN" altLang="en-US" sz="1800" dirty="0">
                <a:solidFill>
                  <a:srgbClr val="000000"/>
                </a:solidFill>
                <a:effectLst/>
                <a:latin typeface="微软雅黑" panose="020B0503020204020204" pitchFamily="34" charset="-122"/>
                <a:ea typeface="微软雅黑" panose="020B0503020204020204" pitchFamily="34" charset="-122"/>
              </a:rPr>
              <a:t>       理想状态下，一个短视频运营团队应该由十几个人组成，有能力的企业可以考虑为每个岗位都配备专业的人员，成长型企业则可以考虑招聘若干名一专多长型的复合人才，个人自媒体则需要考虑怎样通过学习弥补自身的不足。</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3346303" y="915653"/>
            <a:ext cx="5499391" cy="461665"/>
          </a:xfrm>
          <a:prstGeom prst="rect">
            <a:avLst/>
          </a:prstGeom>
          <a:noFill/>
        </p:spPr>
        <p:txBody>
          <a:bodyPr wrap="square" rtlCol="0">
            <a:spAutoFit/>
          </a:bodyPr>
          <a:lstStyle/>
          <a:p>
            <a:pPr algn="ctr"/>
            <a:r>
              <a:rPr lang="zh-CN" altLang="en-US" sz="2400" dirty="0">
                <a:solidFill>
                  <a:srgbClr val="1C4885"/>
                </a:solidFill>
                <a:latin typeface="微软雅黑" panose="020B0503020204020204" pitchFamily="34" charset="-122"/>
                <a:ea typeface="微软雅黑" panose="020B0503020204020204" pitchFamily="34" charset="-122"/>
              </a:rPr>
              <a:t>一个短视频运营团队应该具有以下角色</a:t>
            </a:r>
          </a:p>
        </p:txBody>
      </p:sp>
      <p:sp>
        <p:nvSpPr>
          <p:cNvPr id="8" name="矩形: 圆角 7">
            <a:extLst>
              <a:ext uri="{FF2B5EF4-FFF2-40B4-BE49-F238E27FC236}">
                <a16:creationId xmlns:a16="http://schemas.microsoft.com/office/drawing/2014/main" id="{A66E7384-DBDF-4973-A9A5-ED97BB400BFF}"/>
              </a:ext>
            </a:extLst>
          </p:cNvPr>
          <p:cNvSpPr/>
          <p:nvPr/>
        </p:nvSpPr>
        <p:spPr>
          <a:xfrm>
            <a:off x="4798621" y="1737481"/>
            <a:ext cx="2594757" cy="3432517"/>
          </a:xfrm>
          <a:prstGeom prst="roundRect">
            <a:avLst>
              <a:gd name="adj" fmla="val 6034"/>
            </a:avLst>
          </a:prstGeom>
          <a:noFill/>
          <a:ln>
            <a:solidFill>
              <a:srgbClr val="1C48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9" name="矩形: 圆角 8">
            <a:extLst>
              <a:ext uri="{FF2B5EF4-FFF2-40B4-BE49-F238E27FC236}">
                <a16:creationId xmlns:a16="http://schemas.microsoft.com/office/drawing/2014/main" id="{77E6851E-FBF0-4CB3-A86D-D0BE6C2EDD42}"/>
              </a:ext>
            </a:extLst>
          </p:cNvPr>
          <p:cNvSpPr/>
          <p:nvPr/>
        </p:nvSpPr>
        <p:spPr>
          <a:xfrm>
            <a:off x="8170285" y="1712739"/>
            <a:ext cx="2594756" cy="3432517"/>
          </a:xfrm>
          <a:prstGeom prst="roundRect">
            <a:avLst>
              <a:gd name="adj" fmla="val 6034"/>
            </a:avLst>
          </a:prstGeom>
          <a:noFill/>
          <a:ln>
            <a:solidFill>
              <a:srgbClr val="1C48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11" name="矩形: 圆角 10">
            <a:extLst>
              <a:ext uri="{FF2B5EF4-FFF2-40B4-BE49-F238E27FC236}">
                <a16:creationId xmlns:a16="http://schemas.microsoft.com/office/drawing/2014/main" id="{D82D8BC7-E2D7-426F-A4BA-2EE3A0DBC0CF}"/>
              </a:ext>
            </a:extLst>
          </p:cNvPr>
          <p:cNvSpPr/>
          <p:nvPr/>
        </p:nvSpPr>
        <p:spPr>
          <a:xfrm>
            <a:off x="1426959" y="1712740"/>
            <a:ext cx="2594756" cy="3432517"/>
          </a:xfrm>
          <a:prstGeom prst="roundRect">
            <a:avLst>
              <a:gd name="adj" fmla="val 6034"/>
            </a:avLst>
          </a:prstGeom>
          <a:noFill/>
          <a:ln>
            <a:solidFill>
              <a:srgbClr val="1C48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12" name="Text Placeholder 3">
            <a:extLst>
              <a:ext uri="{FF2B5EF4-FFF2-40B4-BE49-F238E27FC236}">
                <a16:creationId xmlns:a16="http://schemas.microsoft.com/office/drawing/2014/main" id="{986BBC2E-A612-46FB-AEEA-840ACEB9FA9D}"/>
              </a:ext>
            </a:extLst>
          </p:cNvPr>
          <p:cNvSpPr txBox="1">
            <a:spLocks/>
          </p:cNvSpPr>
          <p:nvPr/>
        </p:nvSpPr>
        <p:spPr>
          <a:xfrm>
            <a:off x="2252935" y="2595552"/>
            <a:ext cx="897682"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2438280">
              <a:spcBef>
                <a:spcPct val="20000"/>
              </a:spcBef>
              <a:defRPr/>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内容生产者</a:t>
            </a:r>
          </a:p>
        </p:txBody>
      </p:sp>
      <p:sp>
        <p:nvSpPr>
          <p:cNvPr id="13" name="Text Placeholder 3">
            <a:extLst>
              <a:ext uri="{FF2B5EF4-FFF2-40B4-BE49-F238E27FC236}">
                <a16:creationId xmlns:a16="http://schemas.microsoft.com/office/drawing/2014/main" id="{58FF66E1-2E90-4BAB-A93A-2D2CFD2CD2EE}"/>
              </a:ext>
            </a:extLst>
          </p:cNvPr>
          <p:cNvSpPr txBox="1">
            <a:spLocks/>
          </p:cNvSpPr>
          <p:nvPr/>
        </p:nvSpPr>
        <p:spPr>
          <a:xfrm>
            <a:off x="1628506" y="2889490"/>
            <a:ext cx="2191662" cy="129266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2438280">
              <a:spcBef>
                <a:spcPct val="20000"/>
              </a:spcBef>
              <a:defRPr/>
            </a:pPr>
            <a:r>
              <a:rPr lang="zh-CN" altLang="en-US" sz="1400" dirty="0">
                <a:solidFill>
                  <a:schemeClr val="tx1"/>
                </a:solidFill>
                <a:latin typeface="微软雅黑" panose="020B0503020204020204" pitchFamily="34" charset="-122"/>
                <a:ea typeface="微软雅黑" panose="020B0503020204020204" pitchFamily="34" charset="-122"/>
                <a:cs typeface="+mn-ea"/>
                <a:sym typeface="+mn-lt"/>
              </a:rPr>
              <a:t>内容生产者是短视频团队的核心人才，他们必须具备非常强大的短视频创意能力、故事创作能力、剧本写作能力、情绪沟通能力、用户洞察能力和拍摄剪辑能力。</a:t>
            </a:r>
            <a:endParaRPr lang="en-US" sz="1400"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14" name="Text Placeholder 3">
            <a:extLst>
              <a:ext uri="{FF2B5EF4-FFF2-40B4-BE49-F238E27FC236}">
                <a16:creationId xmlns:a16="http://schemas.microsoft.com/office/drawing/2014/main" id="{FEB2F336-C4F0-419F-9C06-E36FA19B1F0E}"/>
              </a:ext>
            </a:extLst>
          </p:cNvPr>
          <p:cNvSpPr txBox="1">
            <a:spLocks/>
          </p:cNvSpPr>
          <p:nvPr/>
        </p:nvSpPr>
        <p:spPr>
          <a:xfrm>
            <a:off x="5647159" y="2593794"/>
            <a:ext cx="897682"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2438280">
              <a:spcBef>
                <a:spcPct val="20000"/>
              </a:spcBef>
              <a:defRPr/>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营销策划者</a:t>
            </a:r>
          </a:p>
        </p:txBody>
      </p:sp>
      <p:sp>
        <p:nvSpPr>
          <p:cNvPr id="15" name="Text Placeholder 3">
            <a:extLst>
              <a:ext uri="{FF2B5EF4-FFF2-40B4-BE49-F238E27FC236}">
                <a16:creationId xmlns:a16="http://schemas.microsoft.com/office/drawing/2014/main" id="{C471C5E4-FD69-4A16-BB92-253F98F93DF4}"/>
              </a:ext>
            </a:extLst>
          </p:cNvPr>
          <p:cNvSpPr txBox="1">
            <a:spLocks/>
          </p:cNvSpPr>
          <p:nvPr/>
        </p:nvSpPr>
        <p:spPr>
          <a:xfrm>
            <a:off x="4979245" y="2889490"/>
            <a:ext cx="2191662" cy="172354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2438280">
              <a:spcBef>
                <a:spcPct val="20000"/>
              </a:spcBef>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这样的人要非常熟悉短视频内容制作的各个流程和要素，同时他们也要深刻地理解用户的心理状态：用户喜欢什么、讨厌什么，用户在什么时候反感营销活动，什么时候无所谓甚至还有点儿喜欢营销活动。</a:t>
            </a:r>
            <a:endParaRPr 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16" name="Text Placeholder 3">
            <a:extLst>
              <a:ext uri="{FF2B5EF4-FFF2-40B4-BE49-F238E27FC236}">
                <a16:creationId xmlns:a16="http://schemas.microsoft.com/office/drawing/2014/main" id="{922A1B24-7CFD-493D-BDBB-04F1CF2A6D53}"/>
              </a:ext>
            </a:extLst>
          </p:cNvPr>
          <p:cNvSpPr txBox="1">
            <a:spLocks/>
          </p:cNvSpPr>
          <p:nvPr/>
        </p:nvSpPr>
        <p:spPr>
          <a:xfrm>
            <a:off x="9041383" y="2593794"/>
            <a:ext cx="897682"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2438280">
              <a:spcBef>
                <a:spcPct val="20000"/>
              </a:spcBef>
              <a:defRPr/>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社群运营者</a:t>
            </a:r>
          </a:p>
        </p:txBody>
      </p:sp>
      <p:sp>
        <p:nvSpPr>
          <p:cNvPr id="17" name="Text Placeholder 3">
            <a:extLst>
              <a:ext uri="{FF2B5EF4-FFF2-40B4-BE49-F238E27FC236}">
                <a16:creationId xmlns:a16="http://schemas.microsoft.com/office/drawing/2014/main" id="{41D29484-ACD8-48D5-B9C7-07605AAAFA2E}"/>
              </a:ext>
            </a:extLst>
          </p:cNvPr>
          <p:cNvSpPr txBox="1">
            <a:spLocks/>
          </p:cNvSpPr>
          <p:nvPr/>
        </p:nvSpPr>
        <p:spPr>
          <a:xfrm>
            <a:off x="8286856" y="2889490"/>
            <a:ext cx="2361613" cy="172354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2438280">
              <a:spcBef>
                <a:spcPct val="20000"/>
              </a:spcBef>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社群运营人员的服务对象就是粉丝，有时候他们要刻意地迎合粉丝，有时候还可以小小地“戏弄”一下粉丝，甚至可以撒撒娇或者“怼”一下他们。这样的运营人员才是有个性的，而他们的个性其实也就是内容 </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IP </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或者账号的个性。</a:t>
            </a:r>
            <a:endParaRPr 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1" name="Freeform 79">
            <a:extLst>
              <a:ext uri="{FF2B5EF4-FFF2-40B4-BE49-F238E27FC236}">
                <a16:creationId xmlns:a16="http://schemas.microsoft.com/office/drawing/2014/main" id="{599342C5-0B68-42D9-B27E-4F8B6BD95102}"/>
              </a:ext>
            </a:extLst>
          </p:cNvPr>
          <p:cNvSpPr>
            <a:spLocks noEditPoints="1"/>
          </p:cNvSpPr>
          <p:nvPr/>
        </p:nvSpPr>
        <p:spPr bwMode="auto">
          <a:xfrm>
            <a:off x="2514883" y="1917431"/>
            <a:ext cx="373786" cy="543689"/>
          </a:xfrm>
          <a:custGeom>
            <a:avLst/>
            <a:gdLst>
              <a:gd name="T0" fmla="*/ 520 w 705"/>
              <a:gd name="T1" fmla="*/ 626 h 1023"/>
              <a:gd name="T2" fmla="*/ 480 w 705"/>
              <a:gd name="T3" fmla="*/ 682 h 1023"/>
              <a:gd name="T4" fmla="*/ 459 w 705"/>
              <a:gd name="T5" fmla="*/ 760 h 1023"/>
              <a:gd name="T6" fmla="*/ 392 w 705"/>
              <a:gd name="T7" fmla="*/ 411 h 1023"/>
              <a:gd name="T8" fmla="*/ 424 w 705"/>
              <a:gd name="T9" fmla="*/ 352 h 1023"/>
              <a:gd name="T10" fmla="*/ 412 w 705"/>
              <a:gd name="T11" fmla="*/ 313 h 1023"/>
              <a:gd name="T12" fmla="*/ 380 w 705"/>
              <a:gd name="T13" fmla="*/ 287 h 1023"/>
              <a:gd name="T14" fmla="*/ 339 w 705"/>
              <a:gd name="T15" fmla="*/ 283 h 1023"/>
              <a:gd name="T16" fmla="*/ 304 w 705"/>
              <a:gd name="T17" fmla="*/ 302 h 1023"/>
              <a:gd name="T18" fmla="*/ 284 w 705"/>
              <a:gd name="T19" fmla="*/ 338 h 1023"/>
              <a:gd name="T20" fmla="*/ 297 w 705"/>
              <a:gd name="T21" fmla="*/ 396 h 1023"/>
              <a:gd name="T22" fmla="*/ 247 w 705"/>
              <a:gd name="T23" fmla="*/ 847 h 1023"/>
              <a:gd name="T24" fmla="*/ 237 w 705"/>
              <a:gd name="T25" fmla="*/ 709 h 1023"/>
              <a:gd name="T26" fmla="*/ 202 w 705"/>
              <a:gd name="T27" fmla="*/ 646 h 1023"/>
              <a:gd name="T28" fmla="*/ 165 w 705"/>
              <a:gd name="T29" fmla="*/ 608 h 1023"/>
              <a:gd name="T30" fmla="*/ 120 w 705"/>
              <a:gd name="T31" fmla="*/ 568 h 1023"/>
              <a:gd name="T32" fmla="*/ 61 w 705"/>
              <a:gd name="T33" fmla="*/ 477 h 1023"/>
              <a:gd name="T34" fmla="*/ 36 w 705"/>
              <a:gd name="T35" fmla="*/ 371 h 1023"/>
              <a:gd name="T36" fmla="*/ 46 w 705"/>
              <a:gd name="T37" fmla="*/ 273 h 1023"/>
              <a:gd name="T38" fmla="*/ 82 w 705"/>
              <a:gd name="T39" fmla="*/ 188 h 1023"/>
              <a:gd name="T40" fmla="*/ 139 w 705"/>
              <a:gd name="T41" fmla="*/ 118 h 1023"/>
              <a:gd name="T42" fmla="*/ 216 w 705"/>
              <a:gd name="T43" fmla="*/ 67 h 1023"/>
              <a:gd name="T44" fmla="*/ 305 w 705"/>
              <a:gd name="T45" fmla="*/ 39 h 1023"/>
              <a:gd name="T46" fmla="*/ 402 w 705"/>
              <a:gd name="T47" fmla="*/ 39 h 1023"/>
              <a:gd name="T48" fmla="*/ 491 w 705"/>
              <a:gd name="T49" fmla="*/ 67 h 1023"/>
              <a:gd name="T50" fmla="*/ 566 w 705"/>
              <a:gd name="T51" fmla="*/ 118 h 1023"/>
              <a:gd name="T52" fmla="*/ 624 w 705"/>
              <a:gd name="T53" fmla="*/ 188 h 1023"/>
              <a:gd name="T54" fmla="*/ 660 w 705"/>
              <a:gd name="T55" fmla="*/ 273 h 1023"/>
              <a:gd name="T56" fmla="*/ 670 w 705"/>
              <a:gd name="T57" fmla="*/ 371 h 1023"/>
              <a:gd name="T58" fmla="*/ 645 w 705"/>
              <a:gd name="T59" fmla="*/ 477 h 1023"/>
              <a:gd name="T60" fmla="*/ 586 w 705"/>
              <a:gd name="T61" fmla="*/ 569 h 1023"/>
              <a:gd name="T62" fmla="*/ 339 w 705"/>
              <a:gd name="T63" fmla="*/ 385 h 1023"/>
              <a:gd name="T64" fmla="*/ 318 w 705"/>
              <a:gd name="T65" fmla="*/ 352 h 1023"/>
              <a:gd name="T66" fmla="*/ 339 w 705"/>
              <a:gd name="T67" fmla="*/ 320 h 1023"/>
              <a:gd name="T68" fmla="*/ 378 w 705"/>
              <a:gd name="T69" fmla="*/ 327 h 1023"/>
              <a:gd name="T70" fmla="*/ 386 w 705"/>
              <a:gd name="T71" fmla="*/ 366 h 1023"/>
              <a:gd name="T72" fmla="*/ 353 w 705"/>
              <a:gd name="T73" fmla="*/ 388 h 1023"/>
              <a:gd name="T74" fmla="*/ 705 w 705"/>
              <a:gd name="T75" fmla="*/ 352 h 1023"/>
              <a:gd name="T76" fmla="*/ 690 w 705"/>
              <a:gd name="T77" fmla="*/ 247 h 1023"/>
              <a:gd name="T78" fmla="*/ 646 w 705"/>
              <a:gd name="T79" fmla="*/ 155 h 1023"/>
              <a:gd name="T80" fmla="*/ 578 w 705"/>
              <a:gd name="T81" fmla="*/ 80 h 1023"/>
              <a:gd name="T82" fmla="*/ 491 w 705"/>
              <a:gd name="T83" fmla="*/ 28 h 1023"/>
              <a:gd name="T84" fmla="*/ 389 w 705"/>
              <a:gd name="T85" fmla="*/ 2 h 1023"/>
              <a:gd name="T86" fmla="*/ 282 w 705"/>
              <a:gd name="T87" fmla="*/ 7 h 1023"/>
              <a:gd name="T88" fmla="*/ 185 w 705"/>
              <a:gd name="T89" fmla="*/ 42 h 1023"/>
              <a:gd name="T90" fmla="*/ 104 w 705"/>
              <a:gd name="T91" fmla="*/ 104 h 1023"/>
              <a:gd name="T92" fmla="*/ 43 w 705"/>
              <a:gd name="T93" fmla="*/ 185 h 1023"/>
              <a:gd name="T94" fmla="*/ 8 w 705"/>
              <a:gd name="T95" fmla="*/ 282 h 1023"/>
              <a:gd name="T96" fmla="*/ 3 w 705"/>
              <a:gd name="T97" fmla="*/ 395 h 1023"/>
              <a:gd name="T98" fmla="*/ 39 w 705"/>
              <a:gd name="T99" fmla="*/ 512 h 1023"/>
              <a:gd name="T100" fmla="*/ 110 w 705"/>
              <a:gd name="T101" fmla="*/ 607 h 1023"/>
              <a:gd name="T102" fmla="*/ 145 w 705"/>
              <a:gd name="T103" fmla="*/ 637 h 1023"/>
              <a:gd name="T104" fmla="*/ 193 w 705"/>
              <a:gd name="T105" fmla="*/ 699 h 1023"/>
              <a:gd name="T106" fmla="*/ 212 w 705"/>
              <a:gd name="T107" fmla="*/ 763 h 1023"/>
              <a:gd name="T108" fmla="*/ 496 w 705"/>
              <a:gd name="T109" fmla="*/ 750 h 1023"/>
              <a:gd name="T110" fmla="*/ 519 w 705"/>
              <a:gd name="T111" fmla="*/ 686 h 1023"/>
              <a:gd name="T112" fmla="*/ 580 w 705"/>
              <a:gd name="T113" fmla="*/ 622 h 1023"/>
              <a:gd name="T114" fmla="*/ 658 w 705"/>
              <a:gd name="T115" fmla="*/ 530 h 1023"/>
              <a:gd name="T116" fmla="*/ 700 w 705"/>
              <a:gd name="T117" fmla="*/ 416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5" h="1023">
                <a:moveTo>
                  <a:pt x="543" y="606"/>
                </a:moveTo>
                <a:lnTo>
                  <a:pt x="542" y="607"/>
                </a:lnTo>
                <a:lnTo>
                  <a:pt x="542" y="607"/>
                </a:lnTo>
                <a:lnTo>
                  <a:pt x="535" y="612"/>
                </a:lnTo>
                <a:lnTo>
                  <a:pt x="527" y="619"/>
                </a:lnTo>
                <a:lnTo>
                  <a:pt x="520" y="626"/>
                </a:lnTo>
                <a:lnTo>
                  <a:pt x="513" y="634"/>
                </a:lnTo>
                <a:lnTo>
                  <a:pt x="506" y="642"/>
                </a:lnTo>
                <a:lnTo>
                  <a:pt x="499" y="651"/>
                </a:lnTo>
                <a:lnTo>
                  <a:pt x="492" y="661"/>
                </a:lnTo>
                <a:lnTo>
                  <a:pt x="486" y="672"/>
                </a:lnTo>
                <a:lnTo>
                  <a:pt x="480" y="682"/>
                </a:lnTo>
                <a:lnTo>
                  <a:pt x="475" y="694"/>
                </a:lnTo>
                <a:lnTo>
                  <a:pt x="470" y="706"/>
                </a:lnTo>
                <a:lnTo>
                  <a:pt x="467" y="719"/>
                </a:lnTo>
                <a:lnTo>
                  <a:pt x="464" y="732"/>
                </a:lnTo>
                <a:lnTo>
                  <a:pt x="461" y="746"/>
                </a:lnTo>
                <a:lnTo>
                  <a:pt x="459" y="760"/>
                </a:lnTo>
                <a:lnTo>
                  <a:pt x="459" y="775"/>
                </a:lnTo>
                <a:lnTo>
                  <a:pt x="459" y="847"/>
                </a:lnTo>
                <a:lnTo>
                  <a:pt x="371" y="847"/>
                </a:lnTo>
                <a:lnTo>
                  <a:pt x="371" y="420"/>
                </a:lnTo>
                <a:lnTo>
                  <a:pt x="381" y="417"/>
                </a:lnTo>
                <a:lnTo>
                  <a:pt x="392" y="411"/>
                </a:lnTo>
                <a:lnTo>
                  <a:pt x="401" y="404"/>
                </a:lnTo>
                <a:lnTo>
                  <a:pt x="408" y="396"/>
                </a:lnTo>
                <a:lnTo>
                  <a:pt x="415" y="386"/>
                </a:lnTo>
                <a:lnTo>
                  <a:pt x="419" y="376"/>
                </a:lnTo>
                <a:lnTo>
                  <a:pt x="422" y="365"/>
                </a:lnTo>
                <a:lnTo>
                  <a:pt x="424" y="352"/>
                </a:lnTo>
                <a:lnTo>
                  <a:pt x="424" y="345"/>
                </a:lnTo>
                <a:lnTo>
                  <a:pt x="422" y="338"/>
                </a:lnTo>
                <a:lnTo>
                  <a:pt x="420" y="331"/>
                </a:lnTo>
                <a:lnTo>
                  <a:pt x="418" y="325"/>
                </a:lnTo>
                <a:lnTo>
                  <a:pt x="415" y="318"/>
                </a:lnTo>
                <a:lnTo>
                  <a:pt x="412" y="313"/>
                </a:lnTo>
                <a:lnTo>
                  <a:pt x="407" y="308"/>
                </a:lnTo>
                <a:lnTo>
                  <a:pt x="403" y="302"/>
                </a:lnTo>
                <a:lnTo>
                  <a:pt x="398" y="298"/>
                </a:lnTo>
                <a:lnTo>
                  <a:pt x="392" y="294"/>
                </a:lnTo>
                <a:lnTo>
                  <a:pt x="387" y="290"/>
                </a:lnTo>
                <a:lnTo>
                  <a:pt x="380" y="287"/>
                </a:lnTo>
                <a:lnTo>
                  <a:pt x="374" y="285"/>
                </a:lnTo>
                <a:lnTo>
                  <a:pt x="367" y="283"/>
                </a:lnTo>
                <a:lnTo>
                  <a:pt x="361" y="282"/>
                </a:lnTo>
                <a:lnTo>
                  <a:pt x="353" y="282"/>
                </a:lnTo>
                <a:lnTo>
                  <a:pt x="346" y="282"/>
                </a:lnTo>
                <a:lnTo>
                  <a:pt x="339" y="283"/>
                </a:lnTo>
                <a:lnTo>
                  <a:pt x="332" y="285"/>
                </a:lnTo>
                <a:lnTo>
                  <a:pt x="325" y="287"/>
                </a:lnTo>
                <a:lnTo>
                  <a:pt x="320" y="290"/>
                </a:lnTo>
                <a:lnTo>
                  <a:pt x="313" y="294"/>
                </a:lnTo>
                <a:lnTo>
                  <a:pt x="308" y="298"/>
                </a:lnTo>
                <a:lnTo>
                  <a:pt x="304" y="302"/>
                </a:lnTo>
                <a:lnTo>
                  <a:pt x="298" y="308"/>
                </a:lnTo>
                <a:lnTo>
                  <a:pt x="295" y="313"/>
                </a:lnTo>
                <a:lnTo>
                  <a:pt x="291" y="318"/>
                </a:lnTo>
                <a:lnTo>
                  <a:pt x="289" y="325"/>
                </a:lnTo>
                <a:lnTo>
                  <a:pt x="285" y="331"/>
                </a:lnTo>
                <a:lnTo>
                  <a:pt x="284" y="338"/>
                </a:lnTo>
                <a:lnTo>
                  <a:pt x="283" y="345"/>
                </a:lnTo>
                <a:lnTo>
                  <a:pt x="283" y="352"/>
                </a:lnTo>
                <a:lnTo>
                  <a:pt x="283" y="365"/>
                </a:lnTo>
                <a:lnTo>
                  <a:pt x="286" y="376"/>
                </a:lnTo>
                <a:lnTo>
                  <a:pt x="292" y="386"/>
                </a:lnTo>
                <a:lnTo>
                  <a:pt x="297" y="396"/>
                </a:lnTo>
                <a:lnTo>
                  <a:pt x="306" y="404"/>
                </a:lnTo>
                <a:lnTo>
                  <a:pt x="314" y="411"/>
                </a:lnTo>
                <a:lnTo>
                  <a:pt x="324" y="417"/>
                </a:lnTo>
                <a:lnTo>
                  <a:pt x="335" y="420"/>
                </a:lnTo>
                <a:lnTo>
                  <a:pt x="336" y="847"/>
                </a:lnTo>
                <a:lnTo>
                  <a:pt x="247" y="847"/>
                </a:lnTo>
                <a:lnTo>
                  <a:pt x="247" y="775"/>
                </a:lnTo>
                <a:lnTo>
                  <a:pt x="246" y="761"/>
                </a:lnTo>
                <a:lnTo>
                  <a:pt x="245" y="748"/>
                </a:lnTo>
                <a:lnTo>
                  <a:pt x="243" y="734"/>
                </a:lnTo>
                <a:lnTo>
                  <a:pt x="240" y="721"/>
                </a:lnTo>
                <a:lnTo>
                  <a:pt x="237" y="709"/>
                </a:lnTo>
                <a:lnTo>
                  <a:pt x="231" y="698"/>
                </a:lnTo>
                <a:lnTo>
                  <a:pt x="227" y="686"/>
                </a:lnTo>
                <a:lnTo>
                  <a:pt x="222" y="675"/>
                </a:lnTo>
                <a:lnTo>
                  <a:pt x="215" y="665"/>
                </a:lnTo>
                <a:lnTo>
                  <a:pt x="209" y="655"/>
                </a:lnTo>
                <a:lnTo>
                  <a:pt x="202" y="646"/>
                </a:lnTo>
                <a:lnTo>
                  <a:pt x="196" y="637"/>
                </a:lnTo>
                <a:lnTo>
                  <a:pt x="182" y="622"/>
                </a:lnTo>
                <a:lnTo>
                  <a:pt x="168" y="610"/>
                </a:lnTo>
                <a:lnTo>
                  <a:pt x="168" y="609"/>
                </a:lnTo>
                <a:lnTo>
                  <a:pt x="166" y="609"/>
                </a:lnTo>
                <a:lnTo>
                  <a:pt x="165" y="608"/>
                </a:lnTo>
                <a:lnTo>
                  <a:pt x="163" y="607"/>
                </a:lnTo>
                <a:lnTo>
                  <a:pt x="162" y="606"/>
                </a:lnTo>
                <a:lnTo>
                  <a:pt x="161" y="605"/>
                </a:lnTo>
                <a:lnTo>
                  <a:pt x="147" y="593"/>
                </a:lnTo>
                <a:lnTo>
                  <a:pt x="133" y="581"/>
                </a:lnTo>
                <a:lnTo>
                  <a:pt x="120" y="568"/>
                </a:lnTo>
                <a:lnTo>
                  <a:pt x="108" y="554"/>
                </a:lnTo>
                <a:lnTo>
                  <a:pt x="97" y="540"/>
                </a:lnTo>
                <a:lnTo>
                  <a:pt x="87" y="525"/>
                </a:lnTo>
                <a:lnTo>
                  <a:pt x="77" y="510"/>
                </a:lnTo>
                <a:lnTo>
                  <a:pt x="68" y="493"/>
                </a:lnTo>
                <a:lnTo>
                  <a:pt x="61" y="477"/>
                </a:lnTo>
                <a:lnTo>
                  <a:pt x="54" y="460"/>
                </a:lnTo>
                <a:lnTo>
                  <a:pt x="49" y="443"/>
                </a:lnTo>
                <a:lnTo>
                  <a:pt x="44" y="425"/>
                </a:lnTo>
                <a:lnTo>
                  <a:pt x="40" y="408"/>
                </a:lnTo>
                <a:lnTo>
                  <a:pt x="38" y="390"/>
                </a:lnTo>
                <a:lnTo>
                  <a:pt x="36" y="371"/>
                </a:lnTo>
                <a:lnTo>
                  <a:pt x="36" y="352"/>
                </a:lnTo>
                <a:lnTo>
                  <a:pt x="36" y="336"/>
                </a:lnTo>
                <a:lnTo>
                  <a:pt x="37" y="320"/>
                </a:lnTo>
                <a:lnTo>
                  <a:pt x="39" y="304"/>
                </a:lnTo>
                <a:lnTo>
                  <a:pt x="42" y="288"/>
                </a:lnTo>
                <a:lnTo>
                  <a:pt x="46" y="273"/>
                </a:lnTo>
                <a:lnTo>
                  <a:pt x="50" y="258"/>
                </a:lnTo>
                <a:lnTo>
                  <a:pt x="55" y="243"/>
                </a:lnTo>
                <a:lnTo>
                  <a:pt x="61" y="229"/>
                </a:lnTo>
                <a:lnTo>
                  <a:pt x="67" y="215"/>
                </a:lnTo>
                <a:lnTo>
                  <a:pt x="74" y="201"/>
                </a:lnTo>
                <a:lnTo>
                  <a:pt x="82" y="188"/>
                </a:lnTo>
                <a:lnTo>
                  <a:pt x="90" y="175"/>
                </a:lnTo>
                <a:lnTo>
                  <a:pt x="98" y="163"/>
                </a:lnTo>
                <a:lnTo>
                  <a:pt x="108" y="151"/>
                </a:lnTo>
                <a:lnTo>
                  <a:pt x="118" y="139"/>
                </a:lnTo>
                <a:lnTo>
                  <a:pt x="129" y="128"/>
                </a:lnTo>
                <a:lnTo>
                  <a:pt x="139" y="118"/>
                </a:lnTo>
                <a:lnTo>
                  <a:pt x="151" y="108"/>
                </a:lnTo>
                <a:lnTo>
                  <a:pt x="163" y="98"/>
                </a:lnTo>
                <a:lnTo>
                  <a:pt x="176" y="89"/>
                </a:lnTo>
                <a:lnTo>
                  <a:pt x="189" y="81"/>
                </a:lnTo>
                <a:lnTo>
                  <a:pt x="202" y="73"/>
                </a:lnTo>
                <a:lnTo>
                  <a:pt x="216" y="67"/>
                </a:lnTo>
                <a:lnTo>
                  <a:pt x="230" y="60"/>
                </a:lnTo>
                <a:lnTo>
                  <a:pt x="244" y="54"/>
                </a:lnTo>
                <a:lnTo>
                  <a:pt x="259" y="50"/>
                </a:lnTo>
                <a:lnTo>
                  <a:pt x="273" y="45"/>
                </a:lnTo>
                <a:lnTo>
                  <a:pt x="290" y="42"/>
                </a:lnTo>
                <a:lnTo>
                  <a:pt x="305" y="39"/>
                </a:lnTo>
                <a:lnTo>
                  <a:pt x="321" y="37"/>
                </a:lnTo>
                <a:lnTo>
                  <a:pt x="337" y="35"/>
                </a:lnTo>
                <a:lnTo>
                  <a:pt x="353" y="35"/>
                </a:lnTo>
                <a:lnTo>
                  <a:pt x="370" y="35"/>
                </a:lnTo>
                <a:lnTo>
                  <a:pt x="386" y="37"/>
                </a:lnTo>
                <a:lnTo>
                  <a:pt x="402" y="39"/>
                </a:lnTo>
                <a:lnTo>
                  <a:pt x="417" y="42"/>
                </a:lnTo>
                <a:lnTo>
                  <a:pt x="432" y="45"/>
                </a:lnTo>
                <a:lnTo>
                  <a:pt x="447" y="50"/>
                </a:lnTo>
                <a:lnTo>
                  <a:pt x="462" y="54"/>
                </a:lnTo>
                <a:lnTo>
                  <a:pt x="476" y="60"/>
                </a:lnTo>
                <a:lnTo>
                  <a:pt x="491" y="67"/>
                </a:lnTo>
                <a:lnTo>
                  <a:pt x="505" y="73"/>
                </a:lnTo>
                <a:lnTo>
                  <a:pt x="518" y="81"/>
                </a:lnTo>
                <a:lnTo>
                  <a:pt x="530" y="89"/>
                </a:lnTo>
                <a:lnTo>
                  <a:pt x="543" y="98"/>
                </a:lnTo>
                <a:lnTo>
                  <a:pt x="555" y="108"/>
                </a:lnTo>
                <a:lnTo>
                  <a:pt x="566" y="118"/>
                </a:lnTo>
                <a:lnTo>
                  <a:pt x="578" y="128"/>
                </a:lnTo>
                <a:lnTo>
                  <a:pt x="588" y="139"/>
                </a:lnTo>
                <a:lnTo>
                  <a:pt x="599" y="151"/>
                </a:lnTo>
                <a:lnTo>
                  <a:pt x="607" y="163"/>
                </a:lnTo>
                <a:lnTo>
                  <a:pt x="616" y="175"/>
                </a:lnTo>
                <a:lnTo>
                  <a:pt x="624" y="188"/>
                </a:lnTo>
                <a:lnTo>
                  <a:pt x="632" y="201"/>
                </a:lnTo>
                <a:lnTo>
                  <a:pt x="640" y="215"/>
                </a:lnTo>
                <a:lnTo>
                  <a:pt x="646" y="229"/>
                </a:lnTo>
                <a:lnTo>
                  <a:pt x="651" y="243"/>
                </a:lnTo>
                <a:lnTo>
                  <a:pt x="656" y="258"/>
                </a:lnTo>
                <a:lnTo>
                  <a:pt x="660" y="273"/>
                </a:lnTo>
                <a:lnTo>
                  <a:pt x="664" y="288"/>
                </a:lnTo>
                <a:lnTo>
                  <a:pt x="667" y="304"/>
                </a:lnTo>
                <a:lnTo>
                  <a:pt x="669" y="320"/>
                </a:lnTo>
                <a:lnTo>
                  <a:pt x="670" y="336"/>
                </a:lnTo>
                <a:lnTo>
                  <a:pt x="671" y="352"/>
                </a:lnTo>
                <a:lnTo>
                  <a:pt x="670" y="371"/>
                </a:lnTo>
                <a:lnTo>
                  <a:pt x="669" y="390"/>
                </a:lnTo>
                <a:lnTo>
                  <a:pt x="665" y="408"/>
                </a:lnTo>
                <a:lnTo>
                  <a:pt x="662" y="426"/>
                </a:lnTo>
                <a:lnTo>
                  <a:pt x="657" y="444"/>
                </a:lnTo>
                <a:lnTo>
                  <a:pt x="651" y="461"/>
                </a:lnTo>
                <a:lnTo>
                  <a:pt x="645" y="477"/>
                </a:lnTo>
                <a:lnTo>
                  <a:pt x="637" y="494"/>
                </a:lnTo>
                <a:lnTo>
                  <a:pt x="629" y="510"/>
                </a:lnTo>
                <a:lnTo>
                  <a:pt x="619" y="526"/>
                </a:lnTo>
                <a:lnTo>
                  <a:pt x="608" y="541"/>
                </a:lnTo>
                <a:lnTo>
                  <a:pt x="597" y="555"/>
                </a:lnTo>
                <a:lnTo>
                  <a:pt x="586" y="569"/>
                </a:lnTo>
                <a:lnTo>
                  <a:pt x="573" y="582"/>
                </a:lnTo>
                <a:lnTo>
                  <a:pt x="559" y="594"/>
                </a:lnTo>
                <a:lnTo>
                  <a:pt x="543" y="606"/>
                </a:lnTo>
                <a:close/>
                <a:moveTo>
                  <a:pt x="353" y="388"/>
                </a:moveTo>
                <a:lnTo>
                  <a:pt x="346" y="386"/>
                </a:lnTo>
                <a:lnTo>
                  <a:pt x="339" y="385"/>
                </a:lnTo>
                <a:lnTo>
                  <a:pt x="334" y="381"/>
                </a:lnTo>
                <a:lnTo>
                  <a:pt x="328" y="378"/>
                </a:lnTo>
                <a:lnTo>
                  <a:pt x="324" y="372"/>
                </a:lnTo>
                <a:lnTo>
                  <a:pt x="321" y="366"/>
                </a:lnTo>
                <a:lnTo>
                  <a:pt x="319" y="359"/>
                </a:lnTo>
                <a:lnTo>
                  <a:pt x="318" y="352"/>
                </a:lnTo>
                <a:lnTo>
                  <a:pt x="319" y="345"/>
                </a:lnTo>
                <a:lnTo>
                  <a:pt x="321" y="339"/>
                </a:lnTo>
                <a:lnTo>
                  <a:pt x="324" y="332"/>
                </a:lnTo>
                <a:lnTo>
                  <a:pt x="328" y="327"/>
                </a:lnTo>
                <a:lnTo>
                  <a:pt x="334" y="323"/>
                </a:lnTo>
                <a:lnTo>
                  <a:pt x="339" y="320"/>
                </a:lnTo>
                <a:lnTo>
                  <a:pt x="346" y="317"/>
                </a:lnTo>
                <a:lnTo>
                  <a:pt x="353" y="317"/>
                </a:lnTo>
                <a:lnTo>
                  <a:pt x="360" y="317"/>
                </a:lnTo>
                <a:lnTo>
                  <a:pt x="367" y="320"/>
                </a:lnTo>
                <a:lnTo>
                  <a:pt x="373" y="323"/>
                </a:lnTo>
                <a:lnTo>
                  <a:pt x="378" y="327"/>
                </a:lnTo>
                <a:lnTo>
                  <a:pt x="383" y="332"/>
                </a:lnTo>
                <a:lnTo>
                  <a:pt x="386" y="339"/>
                </a:lnTo>
                <a:lnTo>
                  <a:pt x="388" y="345"/>
                </a:lnTo>
                <a:lnTo>
                  <a:pt x="388" y="352"/>
                </a:lnTo>
                <a:lnTo>
                  <a:pt x="388" y="359"/>
                </a:lnTo>
                <a:lnTo>
                  <a:pt x="386" y="366"/>
                </a:lnTo>
                <a:lnTo>
                  <a:pt x="383" y="372"/>
                </a:lnTo>
                <a:lnTo>
                  <a:pt x="378" y="378"/>
                </a:lnTo>
                <a:lnTo>
                  <a:pt x="373" y="381"/>
                </a:lnTo>
                <a:lnTo>
                  <a:pt x="367" y="385"/>
                </a:lnTo>
                <a:lnTo>
                  <a:pt x="360" y="386"/>
                </a:lnTo>
                <a:lnTo>
                  <a:pt x="353" y="388"/>
                </a:lnTo>
                <a:close/>
                <a:moveTo>
                  <a:pt x="247" y="988"/>
                </a:moveTo>
                <a:lnTo>
                  <a:pt x="247" y="881"/>
                </a:lnTo>
                <a:lnTo>
                  <a:pt x="459" y="881"/>
                </a:lnTo>
                <a:lnTo>
                  <a:pt x="459" y="988"/>
                </a:lnTo>
                <a:lnTo>
                  <a:pt x="247" y="988"/>
                </a:lnTo>
                <a:close/>
                <a:moveTo>
                  <a:pt x="705" y="352"/>
                </a:moveTo>
                <a:lnTo>
                  <a:pt x="705" y="335"/>
                </a:lnTo>
                <a:lnTo>
                  <a:pt x="704" y="316"/>
                </a:lnTo>
                <a:lnTo>
                  <a:pt x="702" y="299"/>
                </a:lnTo>
                <a:lnTo>
                  <a:pt x="699" y="282"/>
                </a:lnTo>
                <a:lnTo>
                  <a:pt x="695" y="264"/>
                </a:lnTo>
                <a:lnTo>
                  <a:pt x="690" y="247"/>
                </a:lnTo>
                <a:lnTo>
                  <a:pt x="685" y="231"/>
                </a:lnTo>
                <a:lnTo>
                  <a:pt x="678" y="215"/>
                </a:lnTo>
                <a:lnTo>
                  <a:pt x="671" y="200"/>
                </a:lnTo>
                <a:lnTo>
                  <a:pt x="663" y="185"/>
                </a:lnTo>
                <a:lnTo>
                  <a:pt x="655" y="169"/>
                </a:lnTo>
                <a:lnTo>
                  <a:pt x="646" y="155"/>
                </a:lnTo>
                <a:lnTo>
                  <a:pt x="635" y="141"/>
                </a:lnTo>
                <a:lnTo>
                  <a:pt x="626" y="128"/>
                </a:lnTo>
                <a:lnTo>
                  <a:pt x="615" y="115"/>
                </a:lnTo>
                <a:lnTo>
                  <a:pt x="603" y="104"/>
                </a:lnTo>
                <a:lnTo>
                  <a:pt x="590" y="92"/>
                </a:lnTo>
                <a:lnTo>
                  <a:pt x="578" y="80"/>
                </a:lnTo>
                <a:lnTo>
                  <a:pt x="564" y="70"/>
                </a:lnTo>
                <a:lnTo>
                  <a:pt x="550" y="60"/>
                </a:lnTo>
                <a:lnTo>
                  <a:pt x="536" y="51"/>
                </a:lnTo>
                <a:lnTo>
                  <a:pt x="521" y="42"/>
                </a:lnTo>
                <a:lnTo>
                  <a:pt x="506" y="34"/>
                </a:lnTo>
                <a:lnTo>
                  <a:pt x="491" y="28"/>
                </a:lnTo>
                <a:lnTo>
                  <a:pt x="474" y="21"/>
                </a:lnTo>
                <a:lnTo>
                  <a:pt x="458" y="16"/>
                </a:lnTo>
                <a:lnTo>
                  <a:pt x="441" y="11"/>
                </a:lnTo>
                <a:lnTo>
                  <a:pt x="425" y="7"/>
                </a:lnTo>
                <a:lnTo>
                  <a:pt x="407" y="4"/>
                </a:lnTo>
                <a:lnTo>
                  <a:pt x="389" y="2"/>
                </a:lnTo>
                <a:lnTo>
                  <a:pt x="372" y="0"/>
                </a:lnTo>
                <a:lnTo>
                  <a:pt x="353" y="0"/>
                </a:lnTo>
                <a:lnTo>
                  <a:pt x="335" y="0"/>
                </a:lnTo>
                <a:lnTo>
                  <a:pt x="317" y="2"/>
                </a:lnTo>
                <a:lnTo>
                  <a:pt x="299" y="4"/>
                </a:lnTo>
                <a:lnTo>
                  <a:pt x="282" y="7"/>
                </a:lnTo>
                <a:lnTo>
                  <a:pt x="265" y="11"/>
                </a:lnTo>
                <a:lnTo>
                  <a:pt x="249" y="16"/>
                </a:lnTo>
                <a:lnTo>
                  <a:pt x="232" y="21"/>
                </a:lnTo>
                <a:lnTo>
                  <a:pt x="216" y="28"/>
                </a:lnTo>
                <a:lnTo>
                  <a:pt x="200" y="34"/>
                </a:lnTo>
                <a:lnTo>
                  <a:pt x="185" y="42"/>
                </a:lnTo>
                <a:lnTo>
                  <a:pt x="170" y="51"/>
                </a:lnTo>
                <a:lnTo>
                  <a:pt x="156" y="60"/>
                </a:lnTo>
                <a:lnTo>
                  <a:pt x="142" y="70"/>
                </a:lnTo>
                <a:lnTo>
                  <a:pt x="129" y="80"/>
                </a:lnTo>
                <a:lnTo>
                  <a:pt x="116" y="92"/>
                </a:lnTo>
                <a:lnTo>
                  <a:pt x="104" y="104"/>
                </a:lnTo>
                <a:lnTo>
                  <a:pt x="92" y="115"/>
                </a:lnTo>
                <a:lnTo>
                  <a:pt x="81" y="128"/>
                </a:lnTo>
                <a:lnTo>
                  <a:pt x="70" y="141"/>
                </a:lnTo>
                <a:lnTo>
                  <a:pt x="61" y="155"/>
                </a:lnTo>
                <a:lnTo>
                  <a:pt x="52" y="169"/>
                </a:lnTo>
                <a:lnTo>
                  <a:pt x="43" y="185"/>
                </a:lnTo>
                <a:lnTo>
                  <a:pt x="35" y="200"/>
                </a:lnTo>
                <a:lnTo>
                  <a:pt x="28" y="215"/>
                </a:lnTo>
                <a:lnTo>
                  <a:pt x="22" y="231"/>
                </a:lnTo>
                <a:lnTo>
                  <a:pt x="16" y="247"/>
                </a:lnTo>
                <a:lnTo>
                  <a:pt x="12" y="264"/>
                </a:lnTo>
                <a:lnTo>
                  <a:pt x="8" y="282"/>
                </a:lnTo>
                <a:lnTo>
                  <a:pt x="4" y="299"/>
                </a:lnTo>
                <a:lnTo>
                  <a:pt x="2" y="316"/>
                </a:lnTo>
                <a:lnTo>
                  <a:pt x="1" y="335"/>
                </a:lnTo>
                <a:lnTo>
                  <a:pt x="0" y="352"/>
                </a:lnTo>
                <a:lnTo>
                  <a:pt x="1" y="374"/>
                </a:lnTo>
                <a:lnTo>
                  <a:pt x="3" y="395"/>
                </a:lnTo>
                <a:lnTo>
                  <a:pt x="7" y="416"/>
                </a:lnTo>
                <a:lnTo>
                  <a:pt x="10" y="435"/>
                </a:lnTo>
                <a:lnTo>
                  <a:pt x="15" y="456"/>
                </a:lnTo>
                <a:lnTo>
                  <a:pt x="23" y="475"/>
                </a:lnTo>
                <a:lnTo>
                  <a:pt x="30" y="493"/>
                </a:lnTo>
                <a:lnTo>
                  <a:pt x="39" y="512"/>
                </a:lnTo>
                <a:lnTo>
                  <a:pt x="48" y="529"/>
                </a:lnTo>
                <a:lnTo>
                  <a:pt x="58" y="546"/>
                </a:lnTo>
                <a:lnTo>
                  <a:pt x="70" y="563"/>
                </a:lnTo>
                <a:lnTo>
                  <a:pt x="82" y="579"/>
                </a:lnTo>
                <a:lnTo>
                  <a:pt x="96" y="593"/>
                </a:lnTo>
                <a:lnTo>
                  <a:pt x="110" y="607"/>
                </a:lnTo>
                <a:lnTo>
                  <a:pt x="124" y="621"/>
                </a:lnTo>
                <a:lnTo>
                  <a:pt x="141" y="633"/>
                </a:lnTo>
                <a:lnTo>
                  <a:pt x="141" y="633"/>
                </a:lnTo>
                <a:lnTo>
                  <a:pt x="143" y="635"/>
                </a:lnTo>
                <a:lnTo>
                  <a:pt x="145" y="637"/>
                </a:lnTo>
                <a:lnTo>
                  <a:pt x="145" y="637"/>
                </a:lnTo>
                <a:lnTo>
                  <a:pt x="146" y="637"/>
                </a:lnTo>
                <a:lnTo>
                  <a:pt x="157" y="647"/>
                </a:lnTo>
                <a:lnTo>
                  <a:pt x="168" y="659"/>
                </a:lnTo>
                <a:lnTo>
                  <a:pt x="178" y="673"/>
                </a:lnTo>
                <a:lnTo>
                  <a:pt x="189" y="690"/>
                </a:lnTo>
                <a:lnTo>
                  <a:pt x="193" y="699"/>
                </a:lnTo>
                <a:lnTo>
                  <a:pt x="198" y="708"/>
                </a:lnTo>
                <a:lnTo>
                  <a:pt x="202" y="718"/>
                </a:lnTo>
                <a:lnTo>
                  <a:pt x="205" y="729"/>
                </a:lnTo>
                <a:lnTo>
                  <a:pt x="209" y="740"/>
                </a:lnTo>
                <a:lnTo>
                  <a:pt x="211" y="752"/>
                </a:lnTo>
                <a:lnTo>
                  <a:pt x="212" y="763"/>
                </a:lnTo>
                <a:lnTo>
                  <a:pt x="212" y="775"/>
                </a:lnTo>
                <a:lnTo>
                  <a:pt x="212" y="1023"/>
                </a:lnTo>
                <a:lnTo>
                  <a:pt x="494" y="1023"/>
                </a:lnTo>
                <a:lnTo>
                  <a:pt x="494" y="775"/>
                </a:lnTo>
                <a:lnTo>
                  <a:pt x="495" y="762"/>
                </a:lnTo>
                <a:lnTo>
                  <a:pt x="496" y="750"/>
                </a:lnTo>
                <a:lnTo>
                  <a:pt x="498" y="739"/>
                </a:lnTo>
                <a:lnTo>
                  <a:pt x="501" y="727"/>
                </a:lnTo>
                <a:lnTo>
                  <a:pt x="505" y="716"/>
                </a:lnTo>
                <a:lnTo>
                  <a:pt x="509" y="705"/>
                </a:lnTo>
                <a:lnTo>
                  <a:pt x="513" y="695"/>
                </a:lnTo>
                <a:lnTo>
                  <a:pt x="519" y="686"/>
                </a:lnTo>
                <a:lnTo>
                  <a:pt x="529" y="669"/>
                </a:lnTo>
                <a:lnTo>
                  <a:pt x="541" y="655"/>
                </a:lnTo>
                <a:lnTo>
                  <a:pt x="553" y="644"/>
                </a:lnTo>
                <a:lnTo>
                  <a:pt x="565" y="634"/>
                </a:lnTo>
                <a:lnTo>
                  <a:pt x="565" y="634"/>
                </a:lnTo>
                <a:lnTo>
                  <a:pt x="580" y="622"/>
                </a:lnTo>
                <a:lnTo>
                  <a:pt x="595" y="608"/>
                </a:lnTo>
                <a:lnTo>
                  <a:pt x="609" y="594"/>
                </a:lnTo>
                <a:lnTo>
                  <a:pt x="623" y="579"/>
                </a:lnTo>
                <a:lnTo>
                  <a:pt x="635" y="564"/>
                </a:lnTo>
                <a:lnTo>
                  <a:pt x="647" y="547"/>
                </a:lnTo>
                <a:lnTo>
                  <a:pt x="658" y="530"/>
                </a:lnTo>
                <a:lnTo>
                  <a:pt x="668" y="513"/>
                </a:lnTo>
                <a:lnTo>
                  <a:pt x="676" y="494"/>
                </a:lnTo>
                <a:lnTo>
                  <a:pt x="684" y="475"/>
                </a:lnTo>
                <a:lnTo>
                  <a:pt x="690" y="456"/>
                </a:lnTo>
                <a:lnTo>
                  <a:pt x="696" y="436"/>
                </a:lnTo>
                <a:lnTo>
                  <a:pt x="700" y="416"/>
                </a:lnTo>
                <a:lnTo>
                  <a:pt x="703" y="395"/>
                </a:lnTo>
                <a:lnTo>
                  <a:pt x="705" y="374"/>
                </a:lnTo>
                <a:lnTo>
                  <a:pt x="705" y="352"/>
                </a:lnTo>
                <a:close/>
              </a:path>
            </a:pathLst>
          </a:custGeom>
          <a:solidFill>
            <a:srgbClr val="1C4885"/>
          </a:solidFill>
          <a:ln>
            <a:noFill/>
          </a:ln>
        </p:spPr>
        <p:txBody>
          <a:bodyPr vert="horz" wrap="square" lIns="182880" tIns="91440" rIns="182880" bIns="91440" numCol="1" anchor="t" anchorCtr="0" compatLnSpc="1">
            <a:prstTxWarp prst="textNoShape">
              <a:avLst/>
            </a:prstTxWarp>
          </a:bodyPr>
          <a:lstStyle/>
          <a:p>
            <a:endParaRPr lang="en-US" sz="660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2" name="Freeform 102">
            <a:extLst>
              <a:ext uri="{FF2B5EF4-FFF2-40B4-BE49-F238E27FC236}">
                <a16:creationId xmlns:a16="http://schemas.microsoft.com/office/drawing/2014/main" id="{ADA802E3-F7E1-49A3-8B7B-FCCBDB350322}"/>
              </a:ext>
            </a:extLst>
          </p:cNvPr>
          <p:cNvSpPr>
            <a:spLocks noEditPoints="1"/>
          </p:cNvSpPr>
          <p:nvPr/>
        </p:nvSpPr>
        <p:spPr bwMode="auto">
          <a:xfrm>
            <a:off x="5845393" y="1953323"/>
            <a:ext cx="501214" cy="503337"/>
          </a:xfrm>
          <a:custGeom>
            <a:avLst/>
            <a:gdLst>
              <a:gd name="T0" fmla="*/ 848 w 946"/>
              <a:gd name="T1" fmla="*/ 911 h 948"/>
              <a:gd name="T2" fmla="*/ 896 w 946"/>
              <a:gd name="T3" fmla="*/ 821 h 948"/>
              <a:gd name="T4" fmla="*/ 907 w 946"/>
              <a:gd name="T5" fmla="*/ 878 h 948"/>
              <a:gd name="T6" fmla="*/ 333 w 946"/>
              <a:gd name="T7" fmla="*/ 720 h 948"/>
              <a:gd name="T8" fmla="*/ 330 w 946"/>
              <a:gd name="T9" fmla="*/ 786 h 948"/>
              <a:gd name="T10" fmla="*/ 298 w 946"/>
              <a:gd name="T11" fmla="*/ 844 h 948"/>
              <a:gd name="T12" fmla="*/ 229 w 946"/>
              <a:gd name="T13" fmla="*/ 890 h 948"/>
              <a:gd name="T14" fmla="*/ 160 w 946"/>
              <a:gd name="T15" fmla="*/ 895 h 948"/>
              <a:gd name="T16" fmla="*/ 37 w 946"/>
              <a:gd name="T17" fmla="*/ 771 h 948"/>
              <a:gd name="T18" fmla="*/ 38 w 946"/>
              <a:gd name="T19" fmla="*/ 715 h 948"/>
              <a:gd name="T20" fmla="*/ 61 w 946"/>
              <a:gd name="T21" fmla="*/ 663 h 948"/>
              <a:gd name="T22" fmla="*/ 115 w 946"/>
              <a:gd name="T23" fmla="*/ 614 h 948"/>
              <a:gd name="T24" fmla="*/ 200 w 946"/>
              <a:gd name="T25" fmla="*/ 598 h 948"/>
              <a:gd name="T26" fmla="*/ 608 w 946"/>
              <a:gd name="T27" fmla="*/ 244 h 948"/>
              <a:gd name="T28" fmla="*/ 596 w 946"/>
              <a:gd name="T29" fmla="*/ 180 h 948"/>
              <a:gd name="T30" fmla="*/ 614 w 946"/>
              <a:gd name="T31" fmla="*/ 116 h 948"/>
              <a:gd name="T32" fmla="*/ 663 w 946"/>
              <a:gd name="T33" fmla="*/ 61 h 948"/>
              <a:gd name="T34" fmla="*/ 745 w 946"/>
              <a:gd name="T35" fmla="*/ 36 h 948"/>
              <a:gd name="T36" fmla="*/ 725 w 946"/>
              <a:gd name="T37" fmla="*/ 206 h 948"/>
              <a:gd name="T38" fmla="*/ 896 w 946"/>
              <a:gd name="T39" fmla="*/ 189 h 948"/>
              <a:gd name="T40" fmla="*/ 884 w 946"/>
              <a:gd name="T41" fmla="*/ 244 h 948"/>
              <a:gd name="T42" fmla="*/ 852 w 946"/>
              <a:gd name="T43" fmla="*/ 292 h 948"/>
              <a:gd name="T44" fmla="*/ 776 w 946"/>
              <a:gd name="T45" fmla="*/ 332 h 948"/>
              <a:gd name="T46" fmla="*/ 687 w 946"/>
              <a:gd name="T47" fmla="*/ 323 h 948"/>
              <a:gd name="T48" fmla="*/ 185 w 946"/>
              <a:gd name="T49" fmla="*/ 160 h 948"/>
              <a:gd name="T50" fmla="*/ 734 w 946"/>
              <a:gd name="T51" fmla="*/ 560 h 948"/>
              <a:gd name="T52" fmla="*/ 730 w 946"/>
              <a:gd name="T53" fmla="*/ 370 h 948"/>
              <a:gd name="T54" fmla="*/ 833 w 946"/>
              <a:gd name="T55" fmla="*/ 349 h 948"/>
              <a:gd name="T56" fmla="*/ 903 w 946"/>
              <a:gd name="T57" fmla="*/ 283 h 948"/>
              <a:gd name="T58" fmla="*/ 930 w 946"/>
              <a:gd name="T59" fmla="*/ 207 h 948"/>
              <a:gd name="T60" fmla="*/ 922 w 946"/>
              <a:gd name="T61" fmla="*/ 126 h 948"/>
              <a:gd name="T62" fmla="*/ 844 w 946"/>
              <a:gd name="T63" fmla="*/ 26 h 948"/>
              <a:gd name="T64" fmla="*/ 727 w 946"/>
              <a:gd name="T65" fmla="*/ 1 h 948"/>
              <a:gd name="T66" fmla="*/ 629 w 946"/>
              <a:gd name="T67" fmla="*/ 42 h 948"/>
              <a:gd name="T68" fmla="*/ 577 w 946"/>
              <a:gd name="T69" fmla="*/ 108 h 948"/>
              <a:gd name="T70" fmla="*/ 561 w 946"/>
              <a:gd name="T71" fmla="*/ 183 h 948"/>
              <a:gd name="T72" fmla="*/ 421 w 946"/>
              <a:gd name="T73" fmla="*/ 398 h 948"/>
              <a:gd name="T74" fmla="*/ 185 w 946"/>
              <a:gd name="T75" fmla="*/ 211 h 948"/>
              <a:gd name="T76" fmla="*/ 185 w 946"/>
              <a:gd name="T77" fmla="*/ 562 h 948"/>
              <a:gd name="T78" fmla="*/ 82 w 946"/>
              <a:gd name="T79" fmla="*/ 592 h 948"/>
              <a:gd name="T80" fmla="*/ 21 w 946"/>
              <a:gd name="T81" fmla="*/ 660 h 948"/>
              <a:gd name="T82" fmla="*/ 0 w 946"/>
              <a:gd name="T83" fmla="*/ 739 h 948"/>
              <a:gd name="T84" fmla="*/ 15 w 946"/>
              <a:gd name="T85" fmla="*/ 820 h 948"/>
              <a:gd name="T86" fmla="*/ 111 w 946"/>
              <a:gd name="T87" fmla="*/ 916 h 948"/>
              <a:gd name="T88" fmla="*/ 222 w 946"/>
              <a:gd name="T89" fmla="*/ 928 h 948"/>
              <a:gd name="T90" fmla="*/ 316 w 946"/>
              <a:gd name="T91" fmla="*/ 877 h 948"/>
              <a:gd name="T92" fmla="*/ 359 w 946"/>
              <a:gd name="T93" fmla="*/ 811 h 948"/>
              <a:gd name="T94" fmla="*/ 370 w 946"/>
              <a:gd name="T95" fmla="*/ 736 h 948"/>
              <a:gd name="T96" fmla="*/ 634 w 946"/>
              <a:gd name="T97" fmla="*/ 659 h 948"/>
              <a:gd name="T98" fmla="*/ 809 w 946"/>
              <a:gd name="T99" fmla="*/ 932 h 948"/>
              <a:gd name="T100" fmla="*/ 859 w 946"/>
              <a:gd name="T101" fmla="*/ 948 h 948"/>
              <a:gd name="T102" fmla="*/ 907 w 946"/>
              <a:gd name="T103" fmla="*/ 932 h 948"/>
              <a:gd name="T104" fmla="*/ 940 w 946"/>
              <a:gd name="T105" fmla="*/ 892 h 948"/>
              <a:gd name="T106" fmla="*/ 945 w 946"/>
              <a:gd name="T107" fmla="*/ 842 h 948"/>
              <a:gd name="T108" fmla="*/ 920 w 946"/>
              <a:gd name="T109" fmla="*/ 79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6" h="948">
                <a:moveTo>
                  <a:pt x="896" y="896"/>
                </a:moveTo>
                <a:lnTo>
                  <a:pt x="888" y="903"/>
                </a:lnTo>
                <a:lnTo>
                  <a:pt x="878" y="908"/>
                </a:lnTo>
                <a:lnTo>
                  <a:pt x="869" y="911"/>
                </a:lnTo>
                <a:lnTo>
                  <a:pt x="859" y="912"/>
                </a:lnTo>
                <a:lnTo>
                  <a:pt x="848" y="911"/>
                </a:lnTo>
                <a:lnTo>
                  <a:pt x="838" y="908"/>
                </a:lnTo>
                <a:lnTo>
                  <a:pt x="829" y="903"/>
                </a:lnTo>
                <a:lnTo>
                  <a:pt x="821" y="896"/>
                </a:lnTo>
                <a:lnTo>
                  <a:pt x="634" y="709"/>
                </a:lnTo>
                <a:lnTo>
                  <a:pt x="709" y="634"/>
                </a:lnTo>
                <a:lnTo>
                  <a:pt x="896" y="821"/>
                </a:lnTo>
                <a:lnTo>
                  <a:pt x="902" y="830"/>
                </a:lnTo>
                <a:lnTo>
                  <a:pt x="907" y="838"/>
                </a:lnTo>
                <a:lnTo>
                  <a:pt x="911" y="849"/>
                </a:lnTo>
                <a:lnTo>
                  <a:pt x="911" y="859"/>
                </a:lnTo>
                <a:lnTo>
                  <a:pt x="911" y="869"/>
                </a:lnTo>
                <a:lnTo>
                  <a:pt x="907" y="878"/>
                </a:lnTo>
                <a:lnTo>
                  <a:pt x="902" y="888"/>
                </a:lnTo>
                <a:lnTo>
                  <a:pt x="896" y="896"/>
                </a:lnTo>
                <a:close/>
                <a:moveTo>
                  <a:pt x="322" y="687"/>
                </a:moveTo>
                <a:lnTo>
                  <a:pt x="326" y="698"/>
                </a:lnTo>
                <a:lnTo>
                  <a:pt x="330" y="709"/>
                </a:lnTo>
                <a:lnTo>
                  <a:pt x="333" y="720"/>
                </a:lnTo>
                <a:lnTo>
                  <a:pt x="334" y="730"/>
                </a:lnTo>
                <a:lnTo>
                  <a:pt x="335" y="742"/>
                </a:lnTo>
                <a:lnTo>
                  <a:pt x="335" y="753"/>
                </a:lnTo>
                <a:lnTo>
                  <a:pt x="334" y="764"/>
                </a:lnTo>
                <a:lnTo>
                  <a:pt x="332" y="775"/>
                </a:lnTo>
                <a:lnTo>
                  <a:pt x="330" y="786"/>
                </a:lnTo>
                <a:lnTo>
                  <a:pt x="326" y="796"/>
                </a:lnTo>
                <a:lnTo>
                  <a:pt x="322" y="806"/>
                </a:lnTo>
                <a:lnTo>
                  <a:pt x="318" y="816"/>
                </a:lnTo>
                <a:lnTo>
                  <a:pt x="312" y="825"/>
                </a:lnTo>
                <a:lnTo>
                  <a:pt x="306" y="835"/>
                </a:lnTo>
                <a:lnTo>
                  <a:pt x="298" y="844"/>
                </a:lnTo>
                <a:lnTo>
                  <a:pt x="291" y="852"/>
                </a:lnTo>
                <a:lnTo>
                  <a:pt x="280" y="862"/>
                </a:lnTo>
                <a:lnTo>
                  <a:pt x="268" y="871"/>
                </a:lnTo>
                <a:lnTo>
                  <a:pt x="255" y="878"/>
                </a:lnTo>
                <a:lnTo>
                  <a:pt x="242" y="885"/>
                </a:lnTo>
                <a:lnTo>
                  <a:pt x="229" y="890"/>
                </a:lnTo>
                <a:lnTo>
                  <a:pt x="214" y="894"/>
                </a:lnTo>
                <a:lnTo>
                  <a:pt x="200" y="896"/>
                </a:lnTo>
                <a:lnTo>
                  <a:pt x="185" y="897"/>
                </a:lnTo>
                <a:lnTo>
                  <a:pt x="176" y="896"/>
                </a:lnTo>
                <a:lnTo>
                  <a:pt x="168" y="896"/>
                </a:lnTo>
                <a:lnTo>
                  <a:pt x="160" y="895"/>
                </a:lnTo>
                <a:lnTo>
                  <a:pt x="151" y="892"/>
                </a:lnTo>
                <a:lnTo>
                  <a:pt x="203" y="841"/>
                </a:lnTo>
                <a:lnTo>
                  <a:pt x="204" y="725"/>
                </a:lnTo>
                <a:lnTo>
                  <a:pt x="92" y="727"/>
                </a:lnTo>
                <a:lnTo>
                  <a:pt x="39" y="780"/>
                </a:lnTo>
                <a:lnTo>
                  <a:pt x="37" y="771"/>
                </a:lnTo>
                <a:lnTo>
                  <a:pt x="36" y="762"/>
                </a:lnTo>
                <a:lnTo>
                  <a:pt x="35" y="752"/>
                </a:lnTo>
                <a:lnTo>
                  <a:pt x="35" y="742"/>
                </a:lnTo>
                <a:lnTo>
                  <a:pt x="36" y="734"/>
                </a:lnTo>
                <a:lnTo>
                  <a:pt x="37" y="724"/>
                </a:lnTo>
                <a:lnTo>
                  <a:pt x="38" y="715"/>
                </a:lnTo>
                <a:lnTo>
                  <a:pt x="40" y="706"/>
                </a:lnTo>
                <a:lnTo>
                  <a:pt x="43" y="697"/>
                </a:lnTo>
                <a:lnTo>
                  <a:pt x="47" y="688"/>
                </a:lnTo>
                <a:lnTo>
                  <a:pt x="51" y="680"/>
                </a:lnTo>
                <a:lnTo>
                  <a:pt x="55" y="671"/>
                </a:lnTo>
                <a:lnTo>
                  <a:pt x="61" y="663"/>
                </a:lnTo>
                <a:lnTo>
                  <a:pt x="66" y="655"/>
                </a:lnTo>
                <a:lnTo>
                  <a:pt x="73" y="647"/>
                </a:lnTo>
                <a:lnTo>
                  <a:pt x="79" y="641"/>
                </a:lnTo>
                <a:lnTo>
                  <a:pt x="90" y="631"/>
                </a:lnTo>
                <a:lnTo>
                  <a:pt x="102" y="621"/>
                </a:lnTo>
                <a:lnTo>
                  <a:pt x="115" y="614"/>
                </a:lnTo>
                <a:lnTo>
                  <a:pt x="128" y="608"/>
                </a:lnTo>
                <a:lnTo>
                  <a:pt x="141" y="603"/>
                </a:lnTo>
                <a:lnTo>
                  <a:pt x="156" y="600"/>
                </a:lnTo>
                <a:lnTo>
                  <a:pt x="170" y="598"/>
                </a:lnTo>
                <a:lnTo>
                  <a:pt x="185" y="597"/>
                </a:lnTo>
                <a:lnTo>
                  <a:pt x="200" y="598"/>
                </a:lnTo>
                <a:lnTo>
                  <a:pt x="215" y="600"/>
                </a:lnTo>
                <a:lnTo>
                  <a:pt x="230" y="604"/>
                </a:lnTo>
                <a:lnTo>
                  <a:pt x="244" y="609"/>
                </a:lnTo>
                <a:lnTo>
                  <a:pt x="255" y="614"/>
                </a:lnTo>
                <a:lnTo>
                  <a:pt x="614" y="256"/>
                </a:lnTo>
                <a:lnTo>
                  <a:pt x="608" y="244"/>
                </a:lnTo>
                <a:lnTo>
                  <a:pt x="604" y="235"/>
                </a:lnTo>
                <a:lnTo>
                  <a:pt x="601" y="223"/>
                </a:lnTo>
                <a:lnTo>
                  <a:pt x="599" y="212"/>
                </a:lnTo>
                <a:lnTo>
                  <a:pt x="597" y="201"/>
                </a:lnTo>
                <a:lnTo>
                  <a:pt x="596" y="190"/>
                </a:lnTo>
                <a:lnTo>
                  <a:pt x="596" y="180"/>
                </a:lnTo>
                <a:lnTo>
                  <a:pt x="597" y="168"/>
                </a:lnTo>
                <a:lnTo>
                  <a:pt x="599" y="157"/>
                </a:lnTo>
                <a:lnTo>
                  <a:pt x="601" y="146"/>
                </a:lnTo>
                <a:lnTo>
                  <a:pt x="604" y="136"/>
                </a:lnTo>
                <a:lnTo>
                  <a:pt x="608" y="126"/>
                </a:lnTo>
                <a:lnTo>
                  <a:pt x="614" y="116"/>
                </a:lnTo>
                <a:lnTo>
                  <a:pt x="619" y="106"/>
                </a:lnTo>
                <a:lnTo>
                  <a:pt x="626" y="96"/>
                </a:lnTo>
                <a:lnTo>
                  <a:pt x="632" y="88"/>
                </a:lnTo>
                <a:lnTo>
                  <a:pt x="640" y="79"/>
                </a:lnTo>
                <a:lnTo>
                  <a:pt x="651" y="69"/>
                </a:lnTo>
                <a:lnTo>
                  <a:pt x="663" y="61"/>
                </a:lnTo>
                <a:lnTo>
                  <a:pt x="675" y="53"/>
                </a:lnTo>
                <a:lnTo>
                  <a:pt x="688" y="47"/>
                </a:lnTo>
                <a:lnTo>
                  <a:pt x="702" y="42"/>
                </a:lnTo>
                <a:lnTo>
                  <a:pt x="716" y="38"/>
                </a:lnTo>
                <a:lnTo>
                  <a:pt x="731" y="36"/>
                </a:lnTo>
                <a:lnTo>
                  <a:pt x="745" y="36"/>
                </a:lnTo>
                <a:lnTo>
                  <a:pt x="754" y="36"/>
                </a:lnTo>
                <a:lnTo>
                  <a:pt x="763" y="37"/>
                </a:lnTo>
                <a:lnTo>
                  <a:pt x="771" y="38"/>
                </a:lnTo>
                <a:lnTo>
                  <a:pt x="780" y="39"/>
                </a:lnTo>
                <a:lnTo>
                  <a:pt x="726" y="93"/>
                </a:lnTo>
                <a:lnTo>
                  <a:pt x="725" y="206"/>
                </a:lnTo>
                <a:lnTo>
                  <a:pt x="841" y="203"/>
                </a:lnTo>
                <a:lnTo>
                  <a:pt x="892" y="152"/>
                </a:lnTo>
                <a:lnTo>
                  <a:pt x="893" y="161"/>
                </a:lnTo>
                <a:lnTo>
                  <a:pt x="896" y="171"/>
                </a:lnTo>
                <a:lnTo>
                  <a:pt x="896" y="180"/>
                </a:lnTo>
                <a:lnTo>
                  <a:pt x="896" y="189"/>
                </a:lnTo>
                <a:lnTo>
                  <a:pt x="896" y="199"/>
                </a:lnTo>
                <a:lnTo>
                  <a:pt x="895" y="208"/>
                </a:lnTo>
                <a:lnTo>
                  <a:pt x="892" y="217"/>
                </a:lnTo>
                <a:lnTo>
                  <a:pt x="890" y="226"/>
                </a:lnTo>
                <a:lnTo>
                  <a:pt x="888" y="236"/>
                </a:lnTo>
                <a:lnTo>
                  <a:pt x="884" y="244"/>
                </a:lnTo>
                <a:lnTo>
                  <a:pt x="880" y="253"/>
                </a:lnTo>
                <a:lnTo>
                  <a:pt x="876" y="261"/>
                </a:lnTo>
                <a:lnTo>
                  <a:pt x="871" y="269"/>
                </a:lnTo>
                <a:lnTo>
                  <a:pt x="865" y="277"/>
                </a:lnTo>
                <a:lnTo>
                  <a:pt x="859" y="284"/>
                </a:lnTo>
                <a:lnTo>
                  <a:pt x="852" y="292"/>
                </a:lnTo>
                <a:lnTo>
                  <a:pt x="841" y="302"/>
                </a:lnTo>
                <a:lnTo>
                  <a:pt x="830" y="310"/>
                </a:lnTo>
                <a:lnTo>
                  <a:pt x="817" y="318"/>
                </a:lnTo>
                <a:lnTo>
                  <a:pt x="804" y="324"/>
                </a:lnTo>
                <a:lnTo>
                  <a:pt x="790" y="329"/>
                </a:lnTo>
                <a:lnTo>
                  <a:pt x="776" y="332"/>
                </a:lnTo>
                <a:lnTo>
                  <a:pt x="761" y="334"/>
                </a:lnTo>
                <a:lnTo>
                  <a:pt x="747" y="335"/>
                </a:lnTo>
                <a:lnTo>
                  <a:pt x="730" y="334"/>
                </a:lnTo>
                <a:lnTo>
                  <a:pt x="716" y="332"/>
                </a:lnTo>
                <a:lnTo>
                  <a:pt x="701" y="329"/>
                </a:lnTo>
                <a:lnTo>
                  <a:pt x="687" y="323"/>
                </a:lnTo>
                <a:lnTo>
                  <a:pt x="675" y="318"/>
                </a:lnTo>
                <a:lnTo>
                  <a:pt x="318" y="676"/>
                </a:lnTo>
                <a:lnTo>
                  <a:pt x="322" y="687"/>
                </a:lnTo>
                <a:close/>
                <a:moveTo>
                  <a:pt x="73" y="99"/>
                </a:moveTo>
                <a:lnTo>
                  <a:pt x="97" y="74"/>
                </a:lnTo>
                <a:lnTo>
                  <a:pt x="185" y="160"/>
                </a:lnTo>
                <a:lnTo>
                  <a:pt x="160" y="185"/>
                </a:lnTo>
                <a:lnTo>
                  <a:pt x="73" y="99"/>
                </a:lnTo>
                <a:close/>
                <a:moveTo>
                  <a:pt x="920" y="796"/>
                </a:moveTo>
                <a:lnTo>
                  <a:pt x="734" y="609"/>
                </a:lnTo>
                <a:lnTo>
                  <a:pt x="758" y="585"/>
                </a:lnTo>
                <a:lnTo>
                  <a:pt x="734" y="560"/>
                </a:lnTo>
                <a:lnTo>
                  <a:pt x="659" y="634"/>
                </a:lnTo>
                <a:lnTo>
                  <a:pt x="534" y="510"/>
                </a:lnTo>
                <a:lnTo>
                  <a:pt x="684" y="360"/>
                </a:lnTo>
                <a:lnTo>
                  <a:pt x="699" y="364"/>
                </a:lnTo>
                <a:lnTo>
                  <a:pt x="714" y="368"/>
                </a:lnTo>
                <a:lnTo>
                  <a:pt x="730" y="370"/>
                </a:lnTo>
                <a:lnTo>
                  <a:pt x="747" y="371"/>
                </a:lnTo>
                <a:lnTo>
                  <a:pt x="765" y="370"/>
                </a:lnTo>
                <a:lnTo>
                  <a:pt x="782" y="366"/>
                </a:lnTo>
                <a:lnTo>
                  <a:pt x="801" y="362"/>
                </a:lnTo>
                <a:lnTo>
                  <a:pt x="817" y="357"/>
                </a:lnTo>
                <a:lnTo>
                  <a:pt x="833" y="349"/>
                </a:lnTo>
                <a:lnTo>
                  <a:pt x="849" y="339"/>
                </a:lnTo>
                <a:lnTo>
                  <a:pt x="863" y="329"/>
                </a:lnTo>
                <a:lnTo>
                  <a:pt x="877" y="317"/>
                </a:lnTo>
                <a:lnTo>
                  <a:pt x="887" y="306"/>
                </a:lnTo>
                <a:lnTo>
                  <a:pt x="896" y="295"/>
                </a:lnTo>
                <a:lnTo>
                  <a:pt x="903" y="283"/>
                </a:lnTo>
                <a:lnTo>
                  <a:pt x="910" y="271"/>
                </a:lnTo>
                <a:lnTo>
                  <a:pt x="916" y="260"/>
                </a:lnTo>
                <a:lnTo>
                  <a:pt x="922" y="247"/>
                </a:lnTo>
                <a:lnTo>
                  <a:pt x="925" y="234"/>
                </a:lnTo>
                <a:lnTo>
                  <a:pt x="928" y="221"/>
                </a:lnTo>
                <a:lnTo>
                  <a:pt x="930" y="207"/>
                </a:lnTo>
                <a:lnTo>
                  <a:pt x="931" y="194"/>
                </a:lnTo>
                <a:lnTo>
                  <a:pt x="931" y="180"/>
                </a:lnTo>
                <a:lnTo>
                  <a:pt x="930" y="166"/>
                </a:lnTo>
                <a:lnTo>
                  <a:pt x="928" y="153"/>
                </a:lnTo>
                <a:lnTo>
                  <a:pt x="925" y="139"/>
                </a:lnTo>
                <a:lnTo>
                  <a:pt x="922" y="126"/>
                </a:lnTo>
                <a:lnTo>
                  <a:pt x="916" y="113"/>
                </a:lnTo>
                <a:lnTo>
                  <a:pt x="905" y="88"/>
                </a:lnTo>
                <a:lnTo>
                  <a:pt x="825" y="169"/>
                </a:lnTo>
                <a:lnTo>
                  <a:pt x="761" y="170"/>
                </a:lnTo>
                <a:lnTo>
                  <a:pt x="762" y="108"/>
                </a:lnTo>
                <a:lnTo>
                  <a:pt x="844" y="26"/>
                </a:lnTo>
                <a:lnTo>
                  <a:pt x="820" y="15"/>
                </a:lnTo>
                <a:lnTo>
                  <a:pt x="802" y="9"/>
                </a:lnTo>
                <a:lnTo>
                  <a:pt x="783" y="5"/>
                </a:lnTo>
                <a:lnTo>
                  <a:pt x="765" y="1"/>
                </a:lnTo>
                <a:lnTo>
                  <a:pt x="745" y="0"/>
                </a:lnTo>
                <a:lnTo>
                  <a:pt x="727" y="1"/>
                </a:lnTo>
                <a:lnTo>
                  <a:pt x="710" y="4"/>
                </a:lnTo>
                <a:lnTo>
                  <a:pt x="691" y="8"/>
                </a:lnTo>
                <a:lnTo>
                  <a:pt x="675" y="14"/>
                </a:lnTo>
                <a:lnTo>
                  <a:pt x="659" y="22"/>
                </a:lnTo>
                <a:lnTo>
                  <a:pt x="643" y="32"/>
                </a:lnTo>
                <a:lnTo>
                  <a:pt x="629" y="42"/>
                </a:lnTo>
                <a:lnTo>
                  <a:pt x="615" y="54"/>
                </a:lnTo>
                <a:lnTo>
                  <a:pt x="606" y="64"/>
                </a:lnTo>
                <a:lnTo>
                  <a:pt x="597" y="75"/>
                </a:lnTo>
                <a:lnTo>
                  <a:pt x="590" y="86"/>
                </a:lnTo>
                <a:lnTo>
                  <a:pt x="583" y="96"/>
                </a:lnTo>
                <a:lnTo>
                  <a:pt x="577" y="108"/>
                </a:lnTo>
                <a:lnTo>
                  <a:pt x="573" y="120"/>
                </a:lnTo>
                <a:lnTo>
                  <a:pt x="568" y="132"/>
                </a:lnTo>
                <a:lnTo>
                  <a:pt x="565" y="145"/>
                </a:lnTo>
                <a:lnTo>
                  <a:pt x="563" y="158"/>
                </a:lnTo>
                <a:lnTo>
                  <a:pt x="562" y="170"/>
                </a:lnTo>
                <a:lnTo>
                  <a:pt x="561" y="183"/>
                </a:lnTo>
                <a:lnTo>
                  <a:pt x="561" y="196"/>
                </a:lnTo>
                <a:lnTo>
                  <a:pt x="562" y="209"/>
                </a:lnTo>
                <a:lnTo>
                  <a:pt x="565" y="222"/>
                </a:lnTo>
                <a:lnTo>
                  <a:pt x="567" y="235"/>
                </a:lnTo>
                <a:lnTo>
                  <a:pt x="572" y="248"/>
                </a:lnTo>
                <a:lnTo>
                  <a:pt x="421" y="398"/>
                </a:lnTo>
                <a:lnTo>
                  <a:pt x="210" y="185"/>
                </a:lnTo>
                <a:lnTo>
                  <a:pt x="235" y="160"/>
                </a:lnTo>
                <a:lnTo>
                  <a:pt x="97" y="23"/>
                </a:lnTo>
                <a:lnTo>
                  <a:pt x="23" y="99"/>
                </a:lnTo>
                <a:lnTo>
                  <a:pt x="160" y="236"/>
                </a:lnTo>
                <a:lnTo>
                  <a:pt x="185" y="211"/>
                </a:lnTo>
                <a:lnTo>
                  <a:pt x="397" y="423"/>
                </a:lnTo>
                <a:lnTo>
                  <a:pt x="248" y="573"/>
                </a:lnTo>
                <a:lnTo>
                  <a:pt x="232" y="567"/>
                </a:lnTo>
                <a:lnTo>
                  <a:pt x="216" y="564"/>
                </a:lnTo>
                <a:lnTo>
                  <a:pt x="201" y="562"/>
                </a:lnTo>
                <a:lnTo>
                  <a:pt x="185" y="562"/>
                </a:lnTo>
                <a:lnTo>
                  <a:pt x="167" y="562"/>
                </a:lnTo>
                <a:lnTo>
                  <a:pt x="148" y="565"/>
                </a:lnTo>
                <a:lnTo>
                  <a:pt x="131" y="570"/>
                </a:lnTo>
                <a:lnTo>
                  <a:pt x="114" y="575"/>
                </a:lnTo>
                <a:lnTo>
                  <a:pt x="97" y="584"/>
                </a:lnTo>
                <a:lnTo>
                  <a:pt x="82" y="592"/>
                </a:lnTo>
                <a:lnTo>
                  <a:pt x="67" y="603"/>
                </a:lnTo>
                <a:lnTo>
                  <a:pt x="54" y="616"/>
                </a:lnTo>
                <a:lnTo>
                  <a:pt x="44" y="626"/>
                </a:lnTo>
                <a:lnTo>
                  <a:pt x="36" y="636"/>
                </a:lnTo>
                <a:lnTo>
                  <a:pt x="27" y="648"/>
                </a:lnTo>
                <a:lnTo>
                  <a:pt x="21" y="660"/>
                </a:lnTo>
                <a:lnTo>
                  <a:pt x="15" y="673"/>
                </a:lnTo>
                <a:lnTo>
                  <a:pt x="10" y="685"/>
                </a:lnTo>
                <a:lnTo>
                  <a:pt x="6" y="698"/>
                </a:lnTo>
                <a:lnTo>
                  <a:pt x="2" y="712"/>
                </a:lnTo>
                <a:lnTo>
                  <a:pt x="1" y="725"/>
                </a:lnTo>
                <a:lnTo>
                  <a:pt x="0" y="739"/>
                </a:lnTo>
                <a:lnTo>
                  <a:pt x="0" y="752"/>
                </a:lnTo>
                <a:lnTo>
                  <a:pt x="0" y="766"/>
                </a:lnTo>
                <a:lnTo>
                  <a:pt x="2" y="780"/>
                </a:lnTo>
                <a:lnTo>
                  <a:pt x="6" y="793"/>
                </a:lnTo>
                <a:lnTo>
                  <a:pt x="10" y="807"/>
                </a:lnTo>
                <a:lnTo>
                  <a:pt x="15" y="820"/>
                </a:lnTo>
                <a:lnTo>
                  <a:pt x="25" y="844"/>
                </a:lnTo>
                <a:lnTo>
                  <a:pt x="107" y="762"/>
                </a:lnTo>
                <a:lnTo>
                  <a:pt x="169" y="761"/>
                </a:lnTo>
                <a:lnTo>
                  <a:pt x="168" y="825"/>
                </a:lnTo>
                <a:lnTo>
                  <a:pt x="88" y="906"/>
                </a:lnTo>
                <a:lnTo>
                  <a:pt x="111" y="916"/>
                </a:lnTo>
                <a:lnTo>
                  <a:pt x="130" y="923"/>
                </a:lnTo>
                <a:lnTo>
                  <a:pt x="147" y="928"/>
                </a:lnTo>
                <a:lnTo>
                  <a:pt x="167" y="930"/>
                </a:lnTo>
                <a:lnTo>
                  <a:pt x="185" y="931"/>
                </a:lnTo>
                <a:lnTo>
                  <a:pt x="203" y="930"/>
                </a:lnTo>
                <a:lnTo>
                  <a:pt x="222" y="928"/>
                </a:lnTo>
                <a:lnTo>
                  <a:pt x="239" y="924"/>
                </a:lnTo>
                <a:lnTo>
                  <a:pt x="256" y="917"/>
                </a:lnTo>
                <a:lnTo>
                  <a:pt x="272" y="910"/>
                </a:lnTo>
                <a:lnTo>
                  <a:pt x="287" y="901"/>
                </a:lnTo>
                <a:lnTo>
                  <a:pt x="303" y="890"/>
                </a:lnTo>
                <a:lnTo>
                  <a:pt x="316" y="877"/>
                </a:lnTo>
                <a:lnTo>
                  <a:pt x="325" y="868"/>
                </a:lnTo>
                <a:lnTo>
                  <a:pt x="333" y="857"/>
                </a:lnTo>
                <a:lnTo>
                  <a:pt x="340" y="846"/>
                </a:lnTo>
                <a:lnTo>
                  <a:pt x="348" y="835"/>
                </a:lnTo>
                <a:lnTo>
                  <a:pt x="353" y="823"/>
                </a:lnTo>
                <a:lnTo>
                  <a:pt x="359" y="811"/>
                </a:lnTo>
                <a:lnTo>
                  <a:pt x="362" y="800"/>
                </a:lnTo>
                <a:lnTo>
                  <a:pt x="365" y="787"/>
                </a:lnTo>
                <a:lnTo>
                  <a:pt x="368" y="775"/>
                </a:lnTo>
                <a:lnTo>
                  <a:pt x="370" y="762"/>
                </a:lnTo>
                <a:lnTo>
                  <a:pt x="371" y="749"/>
                </a:lnTo>
                <a:lnTo>
                  <a:pt x="370" y="736"/>
                </a:lnTo>
                <a:lnTo>
                  <a:pt x="368" y="723"/>
                </a:lnTo>
                <a:lnTo>
                  <a:pt x="366" y="710"/>
                </a:lnTo>
                <a:lnTo>
                  <a:pt x="363" y="697"/>
                </a:lnTo>
                <a:lnTo>
                  <a:pt x="359" y="685"/>
                </a:lnTo>
                <a:lnTo>
                  <a:pt x="509" y="535"/>
                </a:lnTo>
                <a:lnTo>
                  <a:pt x="634" y="659"/>
                </a:lnTo>
                <a:lnTo>
                  <a:pt x="559" y="734"/>
                </a:lnTo>
                <a:lnTo>
                  <a:pt x="585" y="760"/>
                </a:lnTo>
                <a:lnTo>
                  <a:pt x="609" y="734"/>
                </a:lnTo>
                <a:lnTo>
                  <a:pt x="796" y="922"/>
                </a:lnTo>
                <a:lnTo>
                  <a:pt x="803" y="927"/>
                </a:lnTo>
                <a:lnTo>
                  <a:pt x="809" y="932"/>
                </a:lnTo>
                <a:lnTo>
                  <a:pt x="817" y="937"/>
                </a:lnTo>
                <a:lnTo>
                  <a:pt x="824" y="940"/>
                </a:lnTo>
                <a:lnTo>
                  <a:pt x="833" y="943"/>
                </a:lnTo>
                <a:lnTo>
                  <a:pt x="841" y="945"/>
                </a:lnTo>
                <a:lnTo>
                  <a:pt x="849" y="946"/>
                </a:lnTo>
                <a:lnTo>
                  <a:pt x="859" y="948"/>
                </a:lnTo>
                <a:lnTo>
                  <a:pt x="868" y="946"/>
                </a:lnTo>
                <a:lnTo>
                  <a:pt x="876" y="945"/>
                </a:lnTo>
                <a:lnTo>
                  <a:pt x="884" y="943"/>
                </a:lnTo>
                <a:lnTo>
                  <a:pt x="892" y="940"/>
                </a:lnTo>
                <a:lnTo>
                  <a:pt x="900" y="937"/>
                </a:lnTo>
                <a:lnTo>
                  <a:pt x="907" y="932"/>
                </a:lnTo>
                <a:lnTo>
                  <a:pt x="914" y="927"/>
                </a:lnTo>
                <a:lnTo>
                  <a:pt x="920" y="922"/>
                </a:lnTo>
                <a:lnTo>
                  <a:pt x="927" y="914"/>
                </a:lnTo>
                <a:lnTo>
                  <a:pt x="932" y="908"/>
                </a:lnTo>
                <a:lnTo>
                  <a:pt x="937" y="900"/>
                </a:lnTo>
                <a:lnTo>
                  <a:pt x="940" y="892"/>
                </a:lnTo>
                <a:lnTo>
                  <a:pt x="943" y="884"/>
                </a:lnTo>
                <a:lnTo>
                  <a:pt x="945" y="875"/>
                </a:lnTo>
                <a:lnTo>
                  <a:pt x="946" y="868"/>
                </a:lnTo>
                <a:lnTo>
                  <a:pt x="946" y="859"/>
                </a:lnTo>
                <a:lnTo>
                  <a:pt x="946" y="850"/>
                </a:lnTo>
                <a:lnTo>
                  <a:pt x="945" y="842"/>
                </a:lnTo>
                <a:lnTo>
                  <a:pt x="943" y="834"/>
                </a:lnTo>
                <a:lnTo>
                  <a:pt x="940" y="825"/>
                </a:lnTo>
                <a:lnTo>
                  <a:pt x="937" y="818"/>
                </a:lnTo>
                <a:lnTo>
                  <a:pt x="932" y="810"/>
                </a:lnTo>
                <a:lnTo>
                  <a:pt x="927" y="803"/>
                </a:lnTo>
                <a:lnTo>
                  <a:pt x="920" y="796"/>
                </a:lnTo>
                <a:close/>
              </a:path>
            </a:pathLst>
          </a:custGeom>
          <a:solidFill>
            <a:srgbClr val="1C4885"/>
          </a:solidFill>
          <a:ln>
            <a:noFill/>
          </a:ln>
        </p:spPr>
        <p:txBody>
          <a:bodyPr vert="horz" wrap="square" lIns="182880" tIns="91440" rIns="182880" bIns="91440" numCol="1" anchor="t" anchorCtr="0" compatLnSpc="1">
            <a:prstTxWarp prst="textNoShape">
              <a:avLst/>
            </a:prstTxWarp>
          </a:bodyPr>
          <a:lstStyle/>
          <a:p>
            <a:endParaRPr lang="en-US" sz="660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8" name="Freeform 55">
            <a:extLst>
              <a:ext uri="{FF2B5EF4-FFF2-40B4-BE49-F238E27FC236}">
                <a16:creationId xmlns:a16="http://schemas.microsoft.com/office/drawing/2014/main" id="{1EC866FC-0FA8-4813-A547-86D5158ED3AE}"/>
              </a:ext>
            </a:extLst>
          </p:cNvPr>
          <p:cNvSpPr>
            <a:spLocks noEditPoints="1"/>
          </p:cNvSpPr>
          <p:nvPr/>
        </p:nvSpPr>
        <p:spPr bwMode="auto">
          <a:xfrm>
            <a:off x="9249174" y="1953323"/>
            <a:ext cx="482099" cy="378034"/>
          </a:xfrm>
          <a:custGeom>
            <a:avLst/>
            <a:gdLst>
              <a:gd name="T0" fmla="*/ 639 w 911"/>
              <a:gd name="T1" fmla="*/ 579 h 710"/>
              <a:gd name="T2" fmla="*/ 539 w 911"/>
              <a:gd name="T3" fmla="*/ 518 h 710"/>
              <a:gd name="T4" fmla="*/ 590 w 911"/>
              <a:gd name="T5" fmla="*/ 480 h 710"/>
              <a:gd name="T6" fmla="*/ 597 w 911"/>
              <a:gd name="T7" fmla="*/ 399 h 710"/>
              <a:gd name="T8" fmla="*/ 568 w 911"/>
              <a:gd name="T9" fmla="*/ 321 h 710"/>
              <a:gd name="T10" fmla="*/ 560 w 911"/>
              <a:gd name="T11" fmla="*/ 263 h 710"/>
              <a:gd name="T12" fmla="*/ 563 w 911"/>
              <a:gd name="T13" fmla="*/ 150 h 710"/>
              <a:gd name="T14" fmla="*/ 626 w 911"/>
              <a:gd name="T15" fmla="*/ 104 h 710"/>
              <a:gd name="T16" fmla="*/ 725 w 911"/>
              <a:gd name="T17" fmla="*/ 127 h 710"/>
              <a:gd name="T18" fmla="*/ 743 w 911"/>
              <a:gd name="T19" fmla="*/ 226 h 710"/>
              <a:gd name="T20" fmla="*/ 746 w 911"/>
              <a:gd name="T21" fmla="*/ 273 h 710"/>
              <a:gd name="T22" fmla="*/ 723 w 911"/>
              <a:gd name="T23" fmla="*/ 348 h 710"/>
              <a:gd name="T24" fmla="*/ 697 w 911"/>
              <a:gd name="T25" fmla="*/ 445 h 710"/>
              <a:gd name="T26" fmla="*/ 726 w 911"/>
              <a:gd name="T27" fmla="*/ 489 h 710"/>
              <a:gd name="T28" fmla="*/ 878 w 911"/>
              <a:gd name="T29" fmla="*/ 609 h 710"/>
              <a:gd name="T30" fmla="*/ 37 w 911"/>
              <a:gd name="T31" fmla="*/ 582 h 710"/>
              <a:gd name="T32" fmla="*/ 199 w 911"/>
              <a:gd name="T33" fmla="*/ 519 h 710"/>
              <a:gd name="T34" fmla="*/ 249 w 911"/>
              <a:gd name="T35" fmla="*/ 475 h 710"/>
              <a:gd name="T36" fmla="*/ 227 w 911"/>
              <a:gd name="T37" fmla="*/ 362 h 710"/>
              <a:gd name="T38" fmla="*/ 194 w 911"/>
              <a:gd name="T39" fmla="*/ 256 h 710"/>
              <a:gd name="T40" fmla="*/ 200 w 911"/>
              <a:gd name="T41" fmla="*/ 209 h 710"/>
              <a:gd name="T42" fmla="*/ 202 w 911"/>
              <a:gd name="T43" fmla="*/ 98 h 710"/>
              <a:gd name="T44" fmla="*/ 287 w 911"/>
              <a:gd name="T45" fmla="*/ 36 h 710"/>
              <a:gd name="T46" fmla="*/ 416 w 911"/>
              <a:gd name="T47" fmla="*/ 67 h 710"/>
              <a:gd name="T48" fmla="*/ 447 w 911"/>
              <a:gd name="T49" fmla="*/ 150 h 710"/>
              <a:gd name="T50" fmla="*/ 442 w 911"/>
              <a:gd name="T51" fmla="*/ 242 h 710"/>
              <a:gd name="T52" fmla="*/ 431 w 911"/>
              <a:gd name="T53" fmla="*/ 316 h 710"/>
              <a:gd name="T54" fmla="*/ 395 w 911"/>
              <a:gd name="T55" fmla="*/ 412 h 710"/>
              <a:gd name="T56" fmla="*/ 388 w 911"/>
              <a:gd name="T57" fmla="*/ 489 h 710"/>
              <a:gd name="T58" fmla="*/ 483 w 911"/>
              <a:gd name="T59" fmla="*/ 534 h 710"/>
              <a:gd name="T60" fmla="*/ 603 w 911"/>
              <a:gd name="T61" fmla="*/ 583 h 710"/>
              <a:gd name="T62" fmla="*/ 733 w 911"/>
              <a:gd name="T63" fmla="*/ 455 h 710"/>
              <a:gd name="T64" fmla="*/ 750 w 911"/>
              <a:gd name="T65" fmla="*/ 380 h 710"/>
              <a:gd name="T66" fmla="*/ 779 w 911"/>
              <a:gd name="T67" fmla="*/ 265 h 710"/>
              <a:gd name="T68" fmla="*/ 781 w 911"/>
              <a:gd name="T69" fmla="*/ 179 h 710"/>
              <a:gd name="T70" fmla="*/ 735 w 911"/>
              <a:gd name="T71" fmla="*/ 92 h 710"/>
              <a:gd name="T72" fmla="*/ 591 w 911"/>
              <a:gd name="T73" fmla="*/ 79 h 710"/>
              <a:gd name="T74" fmla="*/ 525 w 911"/>
              <a:gd name="T75" fmla="*/ 158 h 710"/>
              <a:gd name="T76" fmla="*/ 528 w 911"/>
              <a:gd name="T77" fmla="*/ 256 h 710"/>
              <a:gd name="T78" fmla="*/ 547 w 911"/>
              <a:gd name="T79" fmla="*/ 353 h 710"/>
              <a:gd name="T80" fmla="*/ 568 w 911"/>
              <a:gd name="T81" fmla="*/ 449 h 710"/>
              <a:gd name="T82" fmla="*/ 441 w 911"/>
              <a:gd name="T83" fmla="*/ 485 h 710"/>
              <a:gd name="T84" fmla="*/ 426 w 911"/>
              <a:gd name="T85" fmla="*/ 424 h 710"/>
              <a:gd name="T86" fmla="*/ 469 w 911"/>
              <a:gd name="T87" fmla="*/ 312 h 710"/>
              <a:gd name="T88" fmla="*/ 472 w 911"/>
              <a:gd name="T89" fmla="*/ 220 h 710"/>
              <a:gd name="T90" fmla="*/ 467 w 911"/>
              <a:gd name="T91" fmla="*/ 84 h 710"/>
              <a:gd name="T92" fmla="*/ 369 w 911"/>
              <a:gd name="T93" fmla="*/ 5 h 710"/>
              <a:gd name="T94" fmla="*/ 245 w 911"/>
              <a:gd name="T95" fmla="*/ 13 h 710"/>
              <a:gd name="T96" fmla="*/ 162 w 911"/>
              <a:gd name="T97" fmla="*/ 111 h 710"/>
              <a:gd name="T98" fmla="*/ 166 w 911"/>
              <a:gd name="T99" fmla="*/ 233 h 710"/>
              <a:gd name="T100" fmla="*/ 176 w 911"/>
              <a:gd name="T101" fmla="*/ 330 h 710"/>
              <a:gd name="T102" fmla="*/ 215 w 911"/>
              <a:gd name="T103" fmla="*/ 445 h 710"/>
              <a:gd name="T104" fmla="*/ 114 w 911"/>
              <a:gd name="T105" fmla="*/ 512 h 710"/>
              <a:gd name="T106" fmla="*/ 4 w 911"/>
              <a:gd name="T107" fmla="*/ 572 h 710"/>
              <a:gd name="T108" fmla="*/ 1 w 911"/>
              <a:gd name="T109" fmla="*/ 687 h 710"/>
              <a:gd name="T110" fmla="*/ 102 w 911"/>
              <a:gd name="T111" fmla="*/ 710 h 710"/>
              <a:gd name="T112" fmla="*/ 317 w 911"/>
              <a:gd name="T113" fmla="*/ 710 h 710"/>
              <a:gd name="T114" fmla="*/ 504 w 911"/>
              <a:gd name="T115" fmla="*/ 710 h 710"/>
              <a:gd name="T116" fmla="*/ 638 w 911"/>
              <a:gd name="T117" fmla="*/ 693 h 710"/>
              <a:gd name="T118" fmla="*/ 650 w 911"/>
              <a:gd name="T119" fmla="*/ 642 h 710"/>
              <a:gd name="T120" fmla="*/ 855 w 911"/>
              <a:gd name="T121" fmla="*/ 642 h 710"/>
              <a:gd name="T122" fmla="*/ 911 w 911"/>
              <a:gd name="T123" fmla="*/ 620 h 710"/>
              <a:gd name="T124" fmla="*/ 903 w 911"/>
              <a:gd name="T125" fmla="*/ 525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1" h="710">
                <a:moveTo>
                  <a:pt x="878" y="609"/>
                </a:moveTo>
                <a:lnTo>
                  <a:pt x="684" y="609"/>
                </a:lnTo>
                <a:lnTo>
                  <a:pt x="655" y="609"/>
                </a:lnTo>
                <a:lnTo>
                  <a:pt x="650" y="609"/>
                </a:lnTo>
                <a:lnTo>
                  <a:pt x="641" y="609"/>
                </a:lnTo>
                <a:lnTo>
                  <a:pt x="641" y="600"/>
                </a:lnTo>
                <a:lnTo>
                  <a:pt x="641" y="593"/>
                </a:lnTo>
                <a:lnTo>
                  <a:pt x="641" y="586"/>
                </a:lnTo>
                <a:lnTo>
                  <a:pt x="639" y="579"/>
                </a:lnTo>
                <a:lnTo>
                  <a:pt x="636" y="572"/>
                </a:lnTo>
                <a:lnTo>
                  <a:pt x="631" y="564"/>
                </a:lnTo>
                <a:lnTo>
                  <a:pt x="626" y="558"/>
                </a:lnTo>
                <a:lnTo>
                  <a:pt x="619" y="551"/>
                </a:lnTo>
                <a:lnTo>
                  <a:pt x="612" y="546"/>
                </a:lnTo>
                <a:lnTo>
                  <a:pt x="602" y="542"/>
                </a:lnTo>
                <a:lnTo>
                  <a:pt x="585" y="534"/>
                </a:lnTo>
                <a:lnTo>
                  <a:pt x="564" y="526"/>
                </a:lnTo>
                <a:lnTo>
                  <a:pt x="539" y="518"/>
                </a:lnTo>
                <a:lnTo>
                  <a:pt x="514" y="508"/>
                </a:lnTo>
                <a:lnTo>
                  <a:pt x="530" y="503"/>
                </a:lnTo>
                <a:lnTo>
                  <a:pt x="545" y="498"/>
                </a:lnTo>
                <a:lnTo>
                  <a:pt x="560" y="493"/>
                </a:lnTo>
                <a:lnTo>
                  <a:pt x="574" y="489"/>
                </a:lnTo>
                <a:lnTo>
                  <a:pt x="579" y="486"/>
                </a:lnTo>
                <a:lnTo>
                  <a:pt x="584" y="484"/>
                </a:lnTo>
                <a:lnTo>
                  <a:pt x="587" y="482"/>
                </a:lnTo>
                <a:lnTo>
                  <a:pt x="590" y="480"/>
                </a:lnTo>
                <a:lnTo>
                  <a:pt x="595" y="474"/>
                </a:lnTo>
                <a:lnTo>
                  <a:pt x="598" y="467"/>
                </a:lnTo>
                <a:lnTo>
                  <a:pt x="600" y="459"/>
                </a:lnTo>
                <a:lnTo>
                  <a:pt x="601" y="453"/>
                </a:lnTo>
                <a:lnTo>
                  <a:pt x="602" y="445"/>
                </a:lnTo>
                <a:lnTo>
                  <a:pt x="602" y="440"/>
                </a:lnTo>
                <a:lnTo>
                  <a:pt x="601" y="425"/>
                </a:lnTo>
                <a:lnTo>
                  <a:pt x="600" y="411"/>
                </a:lnTo>
                <a:lnTo>
                  <a:pt x="597" y="399"/>
                </a:lnTo>
                <a:lnTo>
                  <a:pt x="592" y="388"/>
                </a:lnTo>
                <a:lnTo>
                  <a:pt x="589" y="380"/>
                </a:lnTo>
                <a:lnTo>
                  <a:pt x="586" y="370"/>
                </a:lnTo>
                <a:lnTo>
                  <a:pt x="583" y="359"/>
                </a:lnTo>
                <a:lnTo>
                  <a:pt x="580" y="348"/>
                </a:lnTo>
                <a:lnTo>
                  <a:pt x="579" y="339"/>
                </a:lnTo>
                <a:lnTo>
                  <a:pt x="573" y="331"/>
                </a:lnTo>
                <a:lnTo>
                  <a:pt x="571" y="328"/>
                </a:lnTo>
                <a:lnTo>
                  <a:pt x="568" y="321"/>
                </a:lnTo>
                <a:lnTo>
                  <a:pt x="563" y="310"/>
                </a:lnTo>
                <a:lnTo>
                  <a:pt x="559" y="294"/>
                </a:lnTo>
                <a:lnTo>
                  <a:pt x="557" y="283"/>
                </a:lnTo>
                <a:lnTo>
                  <a:pt x="557" y="277"/>
                </a:lnTo>
                <a:lnTo>
                  <a:pt x="557" y="273"/>
                </a:lnTo>
                <a:lnTo>
                  <a:pt x="558" y="270"/>
                </a:lnTo>
                <a:lnTo>
                  <a:pt x="559" y="267"/>
                </a:lnTo>
                <a:lnTo>
                  <a:pt x="560" y="263"/>
                </a:lnTo>
                <a:lnTo>
                  <a:pt x="560" y="263"/>
                </a:lnTo>
                <a:lnTo>
                  <a:pt x="561" y="262"/>
                </a:lnTo>
                <a:lnTo>
                  <a:pt x="562" y="247"/>
                </a:lnTo>
                <a:lnTo>
                  <a:pt x="561" y="226"/>
                </a:lnTo>
                <a:lnTo>
                  <a:pt x="559" y="206"/>
                </a:lnTo>
                <a:lnTo>
                  <a:pt x="556" y="187"/>
                </a:lnTo>
                <a:lnTo>
                  <a:pt x="556" y="179"/>
                </a:lnTo>
                <a:lnTo>
                  <a:pt x="558" y="166"/>
                </a:lnTo>
                <a:lnTo>
                  <a:pt x="560" y="158"/>
                </a:lnTo>
                <a:lnTo>
                  <a:pt x="563" y="150"/>
                </a:lnTo>
                <a:lnTo>
                  <a:pt x="568" y="142"/>
                </a:lnTo>
                <a:lnTo>
                  <a:pt x="573" y="133"/>
                </a:lnTo>
                <a:lnTo>
                  <a:pt x="577" y="129"/>
                </a:lnTo>
                <a:lnTo>
                  <a:pt x="583" y="124"/>
                </a:lnTo>
                <a:lnTo>
                  <a:pt x="588" y="119"/>
                </a:lnTo>
                <a:lnTo>
                  <a:pt x="596" y="115"/>
                </a:lnTo>
                <a:lnTo>
                  <a:pt x="604" y="111"/>
                </a:lnTo>
                <a:lnTo>
                  <a:pt x="615" y="107"/>
                </a:lnTo>
                <a:lnTo>
                  <a:pt x="626" y="104"/>
                </a:lnTo>
                <a:lnTo>
                  <a:pt x="639" y="103"/>
                </a:lnTo>
                <a:lnTo>
                  <a:pt x="664" y="103"/>
                </a:lnTo>
                <a:lnTo>
                  <a:pt x="674" y="104"/>
                </a:lnTo>
                <a:lnTo>
                  <a:pt x="685" y="106"/>
                </a:lnTo>
                <a:lnTo>
                  <a:pt x="694" y="108"/>
                </a:lnTo>
                <a:lnTo>
                  <a:pt x="703" y="112"/>
                </a:lnTo>
                <a:lnTo>
                  <a:pt x="711" y="116"/>
                </a:lnTo>
                <a:lnTo>
                  <a:pt x="718" y="121"/>
                </a:lnTo>
                <a:lnTo>
                  <a:pt x="725" y="127"/>
                </a:lnTo>
                <a:lnTo>
                  <a:pt x="731" y="133"/>
                </a:lnTo>
                <a:lnTo>
                  <a:pt x="736" y="142"/>
                </a:lnTo>
                <a:lnTo>
                  <a:pt x="740" y="150"/>
                </a:lnTo>
                <a:lnTo>
                  <a:pt x="744" y="158"/>
                </a:lnTo>
                <a:lnTo>
                  <a:pt x="746" y="166"/>
                </a:lnTo>
                <a:lnTo>
                  <a:pt x="748" y="179"/>
                </a:lnTo>
                <a:lnTo>
                  <a:pt x="748" y="187"/>
                </a:lnTo>
                <a:lnTo>
                  <a:pt x="745" y="205"/>
                </a:lnTo>
                <a:lnTo>
                  <a:pt x="743" y="226"/>
                </a:lnTo>
                <a:lnTo>
                  <a:pt x="741" y="247"/>
                </a:lnTo>
                <a:lnTo>
                  <a:pt x="743" y="262"/>
                </a:lnTo>
                <a:lnTo>
                  <a:pt x="744" y="263"/>
                </a:lnTo>
                <a:lnTo>
                  <a:pt x="744" y="265"/>
                </a:lnTo>
                <a:lnTo>
                  <a:pt x="745" y="266"/>
                </a:lnTo>
                <a:lnTo>
                  <a:pt x="745" y="269"/>
                </a:lnTo>
                <a:lnTo>
                  <a:pt x="745" y="269"/>
                </a:lnTo>
                <a:lnTo>
                  <a:pt x="746" y="270"/>
                </a:lnTo>
                <a:lnTo>
                  <a:pt x="746" y="273"/>
                </a:lnTo>
                <a:lnTo>
                  <a:pt x="747" y="277"/>
                </a:lnTo>
                <a:lnTo>
                  <a:pt x="746" y="283"/>
                </a:lnTo>
                <a:lnTo>
                  <a:pt x="745" y="294"/>
                </a:lnTo>
                <a:lnTo>
                  <a:pt x="740" y="310"/>
                </a:lnTo>
                <a:lnTo>
                  <a:pt x="736" y="321"/>
                </a:lnTo>
                <a:lnTo>
                  <a:pt x="733" y="328"/>
                </a:lnTo>
                <a:lnTo>
                  <a:pt x="731" y="331"/>
                </a:lnTo>
                <a:lnTo>
                  <a:pt x="724" y="339"/>
                </a:lnTo>
                <a:lnTo>
                  <a:pt x="723" y="348"/>
                </a:lnTo>
                <a:lnTo>
                  <a:pt x="721" y="359"/>
                </a:lnTo>
                <a:lnTo>
                  <a:pt x="718" y="370"/>
                </a:lnTo>
                <a:lnTo>
                  <a:pt x="714" y="380"/>
                </a:lnTo>
                <a:lnTo>
                  <a:pt x="711" y="388"/>
                </a:lnTo>
                <a:lnTo>
                  <a:pt x="706" y="400"/>
                </a:lnTo>
                <a:lnTo>
                  <a:pt x="701" y="412"/>
                </a:lnTo>
                <a:lnTo>
                  <a:pt x="698" y="425"/>
                </a:lnTo>
                <a:lnTo>
                  <a:pt x="697" y="439"/>
                </a:lnTo>
                <a:lnTo>
                  <a:pt x="697" y="445"/>
                </a:lnTo>
                <a:lnTo>
                  <a:pt x="698" y="452"/>
                </a:lnTo>
                <a:lnTo>
                  <a:pt x="699" y="459"/>
                </a:lnTo>
                <a:lnTo>
                  <a:pt x="701" y="466"/>
                </a:lnTo>
                <a:lnTo>
                  <a:pt x="705" y="472"/>
                </a:lnTo>
                <a:lnTo>
                  <a:pt x="709" y="479"/>
                </a:lnTo>
                <a:lnTo>
                  <a:pt x="712" y="482"/>
                </a:lnTo>
                <a:lnTo>
                  <a:pt x="717" y="484"/>
                </a:lnTo>
                <a:lnTo>
                  <a:pt x="721" y="486"/>
                </a:lnTo>
                <a:lnTo>
                  <a:pt x="726" y="489"/>
                </a:lnTo>
                <a:lnTo>
                  <a:pt x="761" y="499"/>
                </a:lnTo>
                <a:lnTo>
                  <a:pt x="801" y="512"/>
                </a:lnTo>
                <a:lnTo>
                  <a:pt x="838" y="526"/>
                </a:lnTo>
                <a:lnTo>
                  <a:pt x="866" y="537"/>
                </a:lnTo>
                <a:lnTo>
                  <a:pt x="872" y="540"/>
                </a:lnTo>
                <a:lnTo>
                  <a:pt x="875" y="544"/>
                </a:lnTo>
                <a:lnTo>
                  <a:pt x="876" y="546"/>
                </a:lnTo>
                <a:lnTo>
                  <a:pt x="878" y="548"/>
                </a:lnTo>
                <a:lnTo>
                  <a:pt x="878" y="609"/>
                </a:lnTo>
                <a:close/>
                <a:moveTo>
                  <a:pt x="608" y="675"/>
                </a:moveTo>
                <a:lnTo>
                  <a:pt x="359" y="675"/>
                </a:lnTo>
                <a:lnTo>
                  <a:pt x="323" y="675"/>
                </a:lnTo>
                <a:lnTo>
                  <a:pt x="317" y="675"/>
                </a:lnTo>
                <a:lnTo>
                  <a:pt x="282" y="675"/>
                </a:lnTo>
                <a:lnTo>
                  <a:pt x="34" y="675"/>
                </a:lnTo>
                <a:lnTo>
                  <a:pt x="34" y="593"/>
                </a:lnTo>
                <a:lnTo>
                  <a:pt x="35" y="586"/>
                </a:lnTo>
                <a:lnTo>
                  <a:pt x="37" y="582"/>
                </a:lnTo>
                <a:lnTo>
                  <a:pt x="40" y="577"/>
                </a:lnTo>
                <a:lnTo>
                  <a:pt x="47" y="574"/>
                </a:lnTo>
                <a:lnTo>
                  <a:pt x="61" y="569"/>
                </a:lnTo>
                <a:lnTo>
                  <a:pt x="79" y="561"/>
                </a:lnTo>
                <a:lnTo>
                  <a:pt x="102" y="552"/>
                </a:lnTo>
                <a:lnTo>
                  <a:pt x="126" y="544"/>
                </a:lnTo>
                <a:lnTo>
                  <a:pt x="151" y="535"/>
                </a:lnTo>
                <a:lnTo>
                  <a:pt x="175" y="526"/>
                </a:lnTo>
                <a:lnTo>
                  <a:pt x="199" y="519"/>
                </a:lnTo>
                <a:lnTo>
                  <a:pt x="221" y="512"/>
                </a:lnTo>
                <a:lnTo>
                  <a:pt x="226" y="510"/>
                </a:lnTo>
                <a:lnTo>
                  <a:pt x="230" y="508"/>
                </a:lnTo>
                <a:lnTo>
                  <a:pt x="235" y="506"/>
                </a:lnTo>
                <a:lnTo>
                  <a:pt x="238" y="503"/>
                </a:lnTo>
                <a:lnTo>
                  <a:pt x="242" y="496"/>
                </a:lnTo>
                <a:lnTo>
                  <a:pt x="247" y="490"/>
                </a:lnTo>
                <a:lnTo>
                  <a:pt x="248" y="482"/>
                </a:lnTo>
                <a:lnTo>
                  <a:pt x="249" y="475"/>
                </a:lnTo>
                <a:lnTo>
                  <a:pt x="250" y="467"/>
                </a:lnTo>
                <a:lnTo>
                  <a:pt x="250" y="459"/>
                </a:lnTo>
                <a:lnTo>
                  <a:pt x="249" y="441"/>
                </a:lnTo>
                <a:lnTo>
                  <a:pt x="247" y="425"/>
                </a:lnTo>
                <a:lnTo>
                  <a:pt x="243" y="411"/>
                </a:lnTo>
                <a:lnTo>
                  <a:pt x="239" y="399"/>
                </a:lnTo>
                <a:lnTo>
                  <a:pt x="235" y="388"/>
                </a:lnTo>
                <a:lnTo>
                  <a:pt x="230" y="376"/>
                </a:lnTo>
                <a:lnTo>
                  <a:pt x="227" y="362"/>
                </a:lnTo>
                <a:lnTo>
                  <a:pt x="224" y="347"/>
                </a:lnTo>
                <a:lnTo>
                  <a:pt x="223" y="337"/>
                </a:lnTo>
                <a:lnTo>
                  <a:pt x="216" y="330"/>
                </a:lnTo>
                <a:lnTo>
                  <a:pt x="212" y="324"/>
                </a:lnTo>
                <a:lnTo>
                  <a:pt x="208" y="316"/>
                </a:lnTo>
                <a:lnTo>
                  <a:pt x="202" y="302"/>
                </a:lnTo>
                <a:lnTo>
                  <a:pt x="197" y="281"/>
                </a:lnTo>
                <a:lnTo>
                  <a:pt x="195" y="266"/>
                </a:lnTo>
                <a:lnTo>
                  <a:pt x="194" y="256"/>
                </a:lnTo>
                <a:lnTo>
                  <a:pt x="195" y="251"/>
                </a:lnTo>
                <a:lnTo>
                  <a:pt x="196" y="247"/>
                </a:lnTo>
                <a:lnTo>
                  <a:pt x="198" y="243"/>
                </a:lnTo>
                <a:lnTo>
                  <a:pt x="199" y="239"/>
                </a:lnTo>
                <a:lnTo>
                  <a:pt x="199" y="238"/>
                </a:lnTo>
                <a:lnTo>
                  <a:pt x="199" y="238"/>
                </a:lnTo>
                <a:lnTo>
                  <a:pt x="200" y="231"/>
                </a:lnTo>
                <a:lnTo>
                  <a:pt x="200" y="221"/>
                </a:lnTo>
                <a:lnTo>
                  <a:pt x="200" y="209"/>
                </a:lnTo>
                <a:lnTo>
                  <a:pt x="199" y="197"/>
                </a:lnTo>
                <a:lnTo>
                  <a:pt x="197" y="171"/>
                </a:lnTo>
                <a:lnTo>
                  <a:pt x="194" y="150"/>
                </a:lnTo>
                <a:lnTo>
                  <a:pt x="193" y="144"/>
                </a:lnTo>
                <a:lnTo>
                  <a:pt x="193" y="137"/>
                </a:lnTo>
                <a:lnTo>
                  <a:pt x="194" y="128"/>
                </a:lnTo>
                <a:lnTo>
                  <a:pt x="196" y="118"/>
                </a:lnTo>
                <a:lnTo>
                  <a:pt x="198" y="108"/>
                </a:lnTo>
                <a:lnTo>
                  <a:pt x="202" y="98"/>
                </a:lnTo>
                <a:lnTo>
                  <a:pt x="209" y="87"/>
                </a:lnTo>
                <a:lnTo>
                  <a:pt x="215" y="76"/>
                </a:lnTo>
                <a:lnTo>
                  <a:pt x="222" y="70"/>
                </a:lnTo>
                <a:lnTo>
                  <a:pt x="228" y="63"/>
                </a:lnTo>
                <a:lnTo>
                  <a:pt x="237" y="57"/>
                </a:lnTo>
                <a:lnTo>
                  <a:pt x="247" y="50"/>
                </a:lnTo>
                <a:lnTo>
                  <a:pt x="259" y="45"/>
                </a:lnTo>
                <a:lnTo>
                  <a:pt x="272" y="39"/>
                </a:lnTo>
                <a:lnTo>
                  <a:pt x="287" y="36"/>
                </a:lnTo>
                <a:lnTo>
                  <a:pt x="303" y="34"/>
                </a:lnTo>
                <a:lnTo>
                  <a:pt x="335" y="34"/>
                </a:lnTo>
                <a:lnTo>
                  <a:pt x="349" y="36"/>
                </a:lnTo>
                <a:lnTo>
                  <a:pt x="363" y="38"/>
                </a:lnTo>
                <a:lnTo>
                  <a:pt x="375" y="43"/>
                </a:lnTo>
                <a:lnTo>
                  <a:pt x="387" y="47"/>
                </a:lnTo>
                <a:lnTo>
                  <a:pt x="398" y="52"/>
                </a:lnTo>
                <a:lnTo>
                  <a:pt x="408" y="59"/>
                </a:lnTo>
                <a:lnTo>
                  <a:pt x="416" y="67"/>
                </a:lnTo>
                <a:lnTo>
                  <a:pt x="424" y="76"/>
                </a:lnTo>
                <a:lnTo>
                  <a:pt x="431" y="87"/>
                </a:lnTo>
                <a:lnTo>
                  <a:pt x="437" y="98"/>
                </a:lnTo>
                <a:lnTo>
                  <a:pt x="441" y="108"/>
                </a:lnTo>
                <a:lnTo>
                  <a:pt x="444" y="118"/>
                </a:lnTo>
                <a:lnTo>
                  <a:pt x="445" y="128"/>
                </a:lnTo>
                <a:lnTo>
                  <a:pt x="447" y="137"/>
                </a:lnTo>
                <a:lnTo>
                  <a:pt x="447" y="144"/>
                </a:lnTo>
                <a:lnTo>
                  <a:pt x="447" y="150"/>
                </a:lnTo>
                <a:lnTo>
                  <a:pt x="443" y="172"/>
                </a:lnTo>
                <a:lnTo>
                  <a:pt x="440" y="197"/>
                </a:lnTo>
                <a:lnTo>
                  <a:pt x="439" y="210"/>
                </a:lnTo>
                <a:lnTo>
                  <a:pt x="439" y="221"/>
                </a:lnTo>
                <a:lnTo>
                  <a:pt x="439" y="231"/>
                </a:lnTo>
                <a:lnTo>
                  <a:pt x="440" y="238"/>
                </a:lnTo>
                <a:lnTo>
                  <a:pt x="441" y="239"/>
                </a:lnTo>
                <a:lnTo>
                  <a:pt x="441" y="240"/>
                </a:lnTo>
                <a:lnTo>
                  <a:pt x="442" y="242"/>
                </a:lnTo>
                <a:lnTo>
                  <a:pt x="443" y="246"/>
                </a:lnTo>
                <a:lnTo>
                  <a:pt x="443" y="247"/>
                </a:lnTo>
                <a:lnTo>
                  <a:pt x="443" y="247"/>
                </a:lnTo>
                <a:lnTo>
                  <a:pt x="444" y="250"/>
                </a:lnTo>
                <a:lnTo>
                  <a:pt x="445" y="256"/>
                </a:lnTo>
                <a:lnTo>
                  <a:pt x="444" y="266"/>
                </a:lnTo>
                <a:lnTo>
                  <a:pt x="442" y="281"/>
                </a:lnTo>
                <a:lnTo>
                  <a:pt x="437" y="302"/>
                </a:lnTo>
                <a:lnTo>
                  <a:pt x="431" y="316"/>
                </a:lnTo>
                <a:lnTo>
                  <a:pt x="427" y="324"/>
                </a:lnTo>
                <a:lnTo>
                  <a:pt x="424" y="330"/>
                </a:lnTo>
                <a:lnTo>
                  <a:pt x="416" y="337"/>
                </a:lnTo>
                <a:lnTo>
                  <a:pt x="415" y="347"/>
                </a:lnTo>
                <a:lnTo>
                  <a:pt x="413" y="361"/>
                </a:lnTo>
                <a:lnTo>
                  <a:pt x="409" y="376"/>
                </a:lnTo>
                <a:lnTo>
                  <a:pt x="404" y="388"/>
                </a:lnTo>
                <a:lnTo>
                  <a:pt x="400" y="399"/>
                </a:lnTo>
                <a:lnTo>
                  <a:pt x="395" y="412"/>
                </a:lnTo>
                <a:lnTo>
                  <a:pt x="389" y="427"/>
                </a:lnTo>
                <a:lnTo>
                  <a:pt x="387" y="435"/>
                </a:lnTo>
                <a:lnTo>
                  <a:pt x="386" y="442"/>
                </a:lnTo>
                <a:lnTo>
                  <a:pt x="385" y="451"/>
                </a:lnTo>
                <a:lnTo>
                  <a:pt x="384" y="458"/>
                </a:lnTo>
                <a:lnTo>
                  <a:pt x="384" y="466"/>
                </a:lnTo>
                <a:lnTo>
                  <a:pt x="385" y="474"/>
                </a:lnTo>
                <a:lnTo>
                  <a:pt x="386" y="481"/>
                </a:lnTo>
                <a:lnTo>
                  <a:pt x="388" y="489"/>
                </a:lnTo>
                <a:lnTo>
                  <a:pt x="391" y="496"/>
                </a:lnTo>
                <a:lnTo>
                  <a:pt x="397" y="503"/>
                </a:lnTo>
                <a:lnTo>
                  <a:pt x="400" y="505"/>
                </a:lnTo>
                <a:lnTo>
                  <a:pt x="404" y="508"/>
                </a:lnTo>
                <a:lnTo>
                  <a:pt x="409" y="510"/>
                </a:lnTo>
                <a:lnTo>
                  <a:pt x="414" y="512"/>
                </a:lnTo>
                <a:lnTo>
                  <a:pt x="435" y="518"/>
                </a:lnTo>
                <a:lnTo>
                  <a:pt x="458" y="525"/>
                </a:lnTo>
                <a:lnTo>
                  <a:pt x="483" y="534"/>
                </a:lnTo>
                <a:lnTo>
                  <a:pt x="508" y="543"/>
                </a:lnTo>
                <a:lnTo>
                  <a:pt x="532" y="550"/>
                </a:lnTo>
                <a:lnTo>
                  <a:pt x="555" y="559"/>
                </a:lnTo>
                <a:lnTo>
                  <a:pt x="573" y="566"/>
                </a:lnTo>
                <a:lnTo>
                  <a:pt x="589" y="572"/>
                </a:lnTo>
                <a:lnTo>
                  <a:pt x="593" y="575"/>
                </a:lnTo>
                <a:lnTo>
                  <a:pt x="598" y="577"/>
                </a:lnTo>
                <a:lnTo>
                  <a:pt x="601" y="580"/>
                </a:lnTo>
                <a:lnTo>
                  <a:pt x="603" y="583"/>
                </a:lnTo>
                <a:lnTo>
                  <a:pt x="606" y="588"/>
                </a:lnTo>
                <a:lnTo>
                  <a:pt x="608" y="593"/>
                </a:lnTo>
                <a:lnTo>
                  <a:pt x="608" y="675"/>
                </a:lnTo>
                <a:close/>
                <a:moveTo>
                  <a:pt x="880" y="506"/>
                </a:moveTo>
                <a:lnTo>
                  <a:pt x="851" y="495"/>
                </a:lnTo>
                <a:lnTo>
                  <a:pt x="813" y="481"/>
                </a:lnTo>
                <a:lnTo>
                  <a:pt x="772" y="468"/>
                </a:lnTo>
                <a:lnTo>
                  <a:pt x="735" y="456"/>
                </a:lnTo>
                <a:lnTo>
                  <a:pt x="733" y="455"/>
                </a:lnTo>
                <a:lnTo>
                  <a:pt x="732" y="453"/>
                </a:lnTo>
                <a:lnTo>
                  <a:pt x="732" y="449"/>
                </a:lnTo>
                <a:lnTo>
                  <a:pt x="731" y="439"/>
                </a:lnTo>
                <a:lnTo>
                  <a:pt x="732" y="429"/>
                </a:lnTo>
                <a:lnTo>
                  <a:pt x="734" y="421"/>
                </a:lnTo>
                <a:lnTo>
                  <a:pt x="738" y="411"/>
                </a:lnTo>
                <a:lnTo>
                  <a:pt x="741" y="402"/>
                </a:lnTo>
                <a:lnTo>
                  <a:pt x="746" y="393"/>
                </a:lnTo>
                <a:lnTo>
                  <a:pt x="750" y="380"/>
                </a:lnTo>
                <a:lnTo>
                  <a:pt x="753" y="367"/>
                </a:lnTo>
                <a:lnTo>
                  <a:pt x="757" y="353"/>
                </a:lnTo>
                <a:lnTo>
                  <a:pt x="761" y="346"/>
                </a:lnTo>
                <a:lnTo>
                  <a:pt x="767" y="335"/>
                </a:lnTo>
                <a:lnTo>
                  <a:pt x="773" y="320"/>
                </a:lnTo>
                <a:lnTo>
                  <a:pt x="777" y="301"/>
                </a:lnTo>
                <a:lnTo>
                  <a:pt x="780" y="285"/>
                </a:lnTo>
                <a:lnTo>
                  <a:pt x="780" y="273"/>
                </a:lnTo>
                <a:lnTo>
                  <a:pt x="779" y="265"/>
                </a:lnTo>
                <a:lnTo>
                  <a:pt x="777" y="258"/>
                </a:lnTo>
                <a:lnTo>
                  <a:pt x="776" y="256"/>
                </a:lnTo>
                <a:lnTo>
                  <a:pt x="776" y="255"/>
                </a:lnTo>
                <a:lnTo>
                  <a:pt x="775" y="247"/>
                </a:lnTo>
                <a:lnTo>
                  <a:pt x="776" y="232"/>
                </a:lnTo>
                <a:lnTo>
                  <a:pt x="778" y="213"/>
                </a:lnTo>
                <a:lnTo>
                  <a:pt x="780" y="194"/>
                </a:lnTo>
                <a:lnTo>
                  <a:pt x="781" y="187"/>
                </a:lnTo>
                <a:lnTo>
                  <a:pt x="781" y="179"/>
                </a:lnTo>
                <a:lnTo>
                  <a:pt x="780" y="169"/>
                </a:lnTo>
                <a:lnTo>
                  <a:pt x="778" y="158"/>
                </a:lnTo>
                <a:lnTo>
                  <a:pt x="775" y="147"/>
                </a:lnTo>
                <a:lnTo>
                  <a:pt x="771" y="135"/>
                </a:lnTo>
                <a:lnTo>
                  <a:pt x="765" y="125"/>
                </a:lnTo>
                <a:lnTo>
                  <a:pt x="758" y="113"/>
                </a:lnTo>
                <a:lnTo>
                  <a:pt x="751" y="106"/>
                </a:lnTo>
                <a:lnTo>
                  <a:pt x="744" y="99"/>
                </a:lnTo>
                <a:lnTo>
                  <a:pt x="735" y="92"/>
                </a:lnTo>
                <a:lnTo>
                  <a:pt x="724" y="86"/>
                </a:lnTo>
                <a:lnTo>
                  <a:pt x="712" y="79"/>
                </a:lnTo>
                <a:lnTo>
                  <a:pt x="698" y="75"/>
                </a:lnTo>
                <a:lnTo>
                  <a:pt x="683" y="71"/>
                </a:lnTo>
                <a:lnTo>
                  <a:pt x="665" y="69"/>
                </a:lnTo>
                <a:lnTo>
                  <a:pt x="638" y="69"/>
                </a:lnTo>
                <a:lnTo>
                  <a:pt x="620" y="71"/>
                </a:lnTo>
                <a:lnTo>
                  <a:pt x="604" y="75"/>
                </a:lnTo>
                <a:lnTo>
                  <a:pt x="591" y="79"/>
                </a:lnTo>
                <a:lnTo>
                  <a:pt x="578" y="86"/>
                </a:lnTo>
                <a:lnTo>
                  <a:pt x="569" y="92"/>
                </a:lnTo>
                <a:lnTo>
                  <a:pt x="560" y="99"/>
                </a:lnTo>
                <a:lnTo>
                  <a:pt x="552" y="106"/>
                </a:lnTo>
                <a:lnTo>
                  <a:pt x="546" y="113"/>
                </a:lnTo>
                <a:lnTo>
                  <a:pt x="538" y="125"/>
                </a:lnTo>
                <a:lnTo>
                  <a:pt x="533" y="135"/>
                </a:lnTo>
                <a:lnTo>
                  <a:pt x="528" y="147"/>
                </a:lnTo>
                <a:lnTo>
                  <a:pt x="525" y="158"/>
                </a:lnTo>
                <a:lnTo>
                  <a:pt x="523" y="169"/>
                </a:lnTo>
                <a:lnTo>
                  <a:pt x="522" y="179"/>
                </a:lnTo>
                <a:lnTo>
                  <a:pt x="522" y="187"/>
                </a:lnTo>
                <a:lnTo>
                  <a:pt x="523" y="194"/>
                </a:lnTo>
                <a:lnTo>
                  <a:pt x="525" y="213"/>
                </a:lnTo>
                <a:lnTo>
                  <a:pt x="528" y="232"/>
                </a:lnTo>
                <a:lnTo>
                  <a:pt x="528" y="247"/>
                </a:lnTo>
                <a:lnTo>
                  <a:pt x="528" y="255"/>
                </a:lnTo>
                <a:lnTo>
                  <a:pt x="528" y="256"/>
                </a:lnTo>
                <a:lnTo>
                  <a:pt x="526" y="258"/>
                </a:lnTo>
                <a:lnTo>
                  <a:pt x="524" y="265"/>
                </a:lnTo>
                <a:lnTo>
                  <a:pt x="523" y="273"/>
                </a:lnTo>
                <a:lnTo>
                  <a:pt x="523" y="285"/>
                </a:lnTo>
                <a:lnTo>
                  <a:pt x="526" y="301"/>
                </a:lnTo>
                <a:lnTo>
                  <a:pt x="531" y="320"/>
                </a:lnTo>
                <a:lnTo>
                  <a:pt x="536" y="335"/>
                </a:lnTo>
                <a:lnTo>
                  <a:pt x="542" y="346"/>
                </a:lnTo>
                <a:lnTo>
                  <a:pt x="547" y="353"/>
                </a:lnTo>
                <a:lnTo>
                  <a:pt x="550" y="367"/>
                </a:lnTo>
                <a:lnTo>
                  <a:pt x="553" y="380"/>
                </a:lnTo>
                <a:lnTo>
                  <a:pt x="558" y="393"/>
                </a:lnTo>
                <a:lnTo>
                  <a:pt x="562" y="402"/>
                </a:lnTo>
                <a:lnTo>
                  <a:pt x="564" y="410"/>
                </a:lnTo>
                <a:lnTo>
                  <a:pt x="566" y="418"/>
                </a:lnTo>
                <a:lnTo>
                  <a:pt x="568" y="428"/>
                </a:lnTo>
                <a:lnTo>
                  <a:pt x="568" y="440"/>
                </a:lnTo>
                <a:lnTo>
                  <a:pt x="568" y="449"/>
                </a:lnTo>
                <a:lnTo>
                  <a:pt x="568" y="454"/>
                </a:lnTo>
                <a:lnTo>
                  <a:pt x="566" y="456"/>
                </a:lnTo>
                <a:lnTo>
                  <a:pt x="564" y="456"/>
                </a:lnTo>
                <a:lnTo>
                  <a:pt x="541" y="464"/>
                </a:lnTo>
                <a:lnTo>
                  <a:pt x="514" y="472"/>
                </a:lnTo>
                <a:lnTo>
                  <a:pt x="487" y="482"/>
                </a:lnTo>
                <a:lnTo>
                  <a:pt x="462" y="492"/>
                </a:lnTo>
                <a:lnTo>
                  <a:pt x="452" y="489"/>
                </a:lnTo>
                <a:lnTo>
                  <a:pt x="441" y="485"/>
                </a:lnTo>
                <a:lnTo>
                  <a:pt x="433" y="482"/>
                </a:lnTo>
                <a:lnTo>
                  <a:pt x="424" y="480"/>
                </a:lnTo>
                <a:lnTo>
                  <a:pt x="421" y="478"/>
                </a:lnTo>
                <a:lnTo>
                  <a:pt x="418" y="476"/>
                </a:lnTo>
                <a:lnTo>
                  <a:pt x="418" y="470"/>
                </a:lnTo>
                <a:lnTo>
                  <a:pt x="418" y="458"/>
                </a:lnTo>
                <a:lnTo>
                  <a:pt x="420" y="447"/>
                </a:lnTo>
                <a:lnTo>
                  <a:pt x="422" y="435"/>
                </a:lnTo>
                <a:lnTo>
                  <a:pt x="426" y="424"/>
                </a:lnTo>
                <a:lnTo>
                  <a:pt x="431" y="413"/>
                </a:lnTo>
                <a:lnTo>
                  <a:pt x="436" y="401"/>
                </a:lnTo>
                <a:lnTo>
                  <a:pt x="441" y="385"/>
                </a:lnTo>
                <a:lnTo>
                  <a:pt x="445" y="369"/>
                </a:lnTo>
                <a:lnTo>
                  <a:pt x="449" y="351"/>
                </a:lnTo>
                <a:lnTo>
                  <a:pt x="455" y="343"/>
                </a:lnTo>
                <a:lnTo>
                  <a:pt x="463" y="330"/>
                </a:lnTo>
                <a:lnTo>
                  <a:pt x="466" y="321"/>
                </a:lnTo>
                <a:lnTo>
                  <a:pt x="469" y="312"/>
                </a:lnTo>
                <a:lnTo>
                  <a:pt x="472" y="301"/>
                </a:lnTo>
                <a:lnTo>
                  <a:pt x="476" y="288"/>
                </a:lnTo>
                <a:lnTo>
                  <a:pt x="479" y="267"/>
                </a:lnTo>
                <a:lnTo>
                  <a:pt x="479" y="253"/>
                </a:lnTo>
                <a:lnTo>
                  <a:pt x="478" y="242"/>
                </a:lnTo>
                <a:lnTo>
                  <a:pt x="475" y="234"/>
                </a:lnTo>
                <a:lnTo>
                  <a:pt x="474" y="233"/>
                </a:lnTo>
                <a:lnTo>
                  <a:pt x="474" y="231"/>
                </a:lnTo>
                <a:lnTo>
                  <a:pt x="472" y="220"/>
                </a:lnTo>
                <a:lnTo>
                  <a:pt x="474" y="201"/>
                </a:lnTo>
                <a:lnTo>
                  <a:pt x="476" y="179"/>
                </a:lnTo>
                <a:lnTo>
                  <a:pt x="479" y="155"/>
                </a:lnTo>
                <a:lnTo>
                  <a:pt x="480" y="146"/>
                </a:lnTo>
                <a:lnTo>
                  <a:pt x="480" y="135"/>
                </a:lnTo>
                <a:lnTo>
                  <a:pt x="479" y="124"/>
                </a:lnTo>
                <a:lnTo>
                  <a:pt x="477" y="111"/>
                </a:lnTo>
                <a:lnTo>
                  <a:pt x="472" y="98"/>
                </a:lnTo>
                <a:lnTo>
                  <a:pt x="467" y="84"/>
                </a:lnTo>
                <a:lnTo>
                  <a:pt x="460" y="69"/>
                </a:lnTo>
                <a:lnTo>
                  <a:pt x="450" y="56"/>
                </a:lnTo>
                <a:lnTo>
                  <a:pt x="443" y="47"/>
                </a:lnTo>
                <a:lnTo>
                  <a:pt x="434" y="37"/>
                </a:lnTo>
                <a:lnTo>
                  <a:pt x="423" y="29"/>
                </a:lnTo>
                <a:lnTo>
                  <a:pt x="410" y="21"/>
                </a:lnTo>
                <a:lnTo>
                  <a:pt x="395" y="13"/>
                </a:lnTo>
                <a:lnTo>
                  <a:pt x="377" y="8"/>
                </a:lnTo>
                <a:lnTo>
                  <a:pt x="369" y="5"/>
                </a:lnTo>
                <a:lnTo>
                  <a:pt x="358" y="4"/>
                </a:lnTo>
                <a:lnTo>
                  <a:pt x="347" y="2"/>
                </a:lnTo>
                <a:lnTo>
                  <a:pt x="336" y="0"/>
                </a:lnTo>
                <a:lnTo>
                  <a:pt x="302" y="0"/>
                </a:lnTo>
                <a:lnTo>
                  <a:pt x="291" y="2"/>
                </a:lnTo>
                <a:lnTo>
                  <a:pt x="280" y="4"/>
                </a:lnTo>
                <a:lnTo>
                  <a:pt x="270" y="5"/>
                </a:lnTo>
                <a:lnTo>
                  <a:pt x="262" y="8"/>
                </a:lnTo>
                <a:lnTo>
                  <a:pt x="245" y="13"/>
                </a:lnTo>
                <a:lnTo>
                  <a:pt x="229" y="21"/>
                </a:lnTo>
                <a:lnTo>
                  <a:pt x="216" y="29"/>
                </a:lnTo>
                <a:lnTo>
                  <a:pt x="206" y="37"/>
                </a:lnTo>
                <a:lnTo>
                  <a:pt x="197" y="47"/>
                </a:lnTo>
                <a:lnTo>
                  <a:pt x="189" y="56"/>
                </a:lnTo>
                <a:lnTo>
                  <a:pt x="180" y="69"/>
                </a:lnTo>
                <a:lnTo>
                  <a:pt x="172" y="84"/>
                </a:lnTo>
                <a:lnTo>
                  <a:pt x="167" y="98"/>
                </a:lnTo>
                <a:lnTo>
                  <a:pt x="162" y="111"/>
                </a:lnTo>
                <a:lnTo>
                  <a:pt x="160" y="124"/>
                </a:lnTo>
                <a:lnTo>
                  <a:pt x="159" y="135"/>
                </a:lnTo>
                <a:lnTo>
                  <a:pt x="159" y="146"/>
                </a:lnTo>
                <a:lnTo>
                  <a:pt x="160" y="155"/>
                </a:lnTo>
                <a:lnTo>
                  <a:pt x="164" y="179"/>
                </a:lnTo>
                <a:lnTo>
                  <a:pt x="166" y="201"/>
                </a:lnTo>
                <a:lnTo>
                  <a:pt x="167" y="220"/>
                </a:lnTo>
                <a:lnTo>
                  <a:pt x="166" y="231"/>
                </a:lnTo>
                <a:lnTo>
                  <a:pt x="166" y="233"/>
                </a:lnTo>
                <a:lnTo>
                  <a:pt x="165" y="234"/>
                </a:lnTo>
                <a:lnTo>
                  <a:pt x="162" y="242"/>
                </a:lnTo>
                <a:lnTo>
                  <a:pt x="160" y="253"/>
                </a:lnTo>
                <a:lnTo>
                  <a:pt x="161" y="267"/>
                </a:lnTo>
                <a:lnTo>
                  <a:pt x="165" y="288"/>
                </a:lnTo>
                <a:lnTo>
                  <a:pt x="167" y="301"/>
                </a:lnTo>
                <a:lnTo>
                  <a:pt x="170" y="312"/>
                </a:lnTo>
                <a:lnTo>
                  <a:pt x="173" y="321"/>
                </a:lnTo>
                <a:lnTo>
                  <a:pt x="176" y="330"/>
                </a:lnTo>
                <a:lnTo>
                  <a:pt x="184" y="343"/>
                </a:lnTo>
                <a:lnTo>
                  <a:pt x="191" y="351"/>
                </a:lnTo>
                <a:lnTo>
                  <a:pt x="194" y="369"/>
                </a:lnTo>
                <a:lnTo>
                  <a:pt x="198" y="385"/>
                </a:lnTo>
                <a:lnTo>
                  <a:pt x="203" y="401"/>
                </a:lnTo>
                <a:lnTo>
                  <a:pt x="209" y="413"/>
                </a:lnTo>
                <a:lnTo>
                  <a:pt x="212" y="422"/>
                </a:lnTo>
                <a:lnTo>
                  <a:pt x="214" y="432"/>
                </a:lnTo>
                <a:lnTo>
                  <a:pt x="215" y="445"/>
                </a:lnTo>
                <a:lnTo>
                  <a:pt x="216" y="459"/>
                </a:lnTo>
                <a:lnTo>
                  <a:pt x="215" y="470"/>
                </a:lnTo>
                <a:lnTo>
                  <a:pt x="215" y="477"/>
                </a:lnTo>
                <a:lnTo>
                  <a:pt x="213" y="479"/>
                </a:lnTo>
                <a:lnTo>
                  <a:pt x="211" y="480"/>
                </a:lnTo>
                <a:lnTo>
                  <a:pt x="188" y="486"/>
                </a:lnTo>
                <a:lnTo>
                  <a:pt x="165" y="495"/>
                </a:lnTo>
                <a:lnTo>
                  <a:pt x="139" y="504"/>
                </a:lnTo>
                <a:lnTo>
                  <a:pt x="114" y="512"/>
                </a:lnTo>
                <a:lnTo>
                  <a:pt x="89" y="521"/>
                </a:lnTo>
                <a:lnTo>
                  <a:pt x="67" y="530"/>
                </a:lnTo>
                <a:lnTo>
                  <a:pt x="48" y="537"/>
                </a:lnTo>
                <a:lnTo>
                  <a:pt x="33" y="544"/>
                </a:lnTo>
                <a:lnTo>
                  <a:pt x="24" y="548"/>
                </a:lnTo>
                <a:lnTo>
                  <a:pt x="17" y="553"/>
                </a:lnTo>
                <a:lnTo>
                  <a:pt x="11" y="559"/>
                </a:lnTo>
                <a:lnTo>
                  <a:pt x="7" y="565"/>
                </a:lnTo>
                <a:lnTo>
                  <a:pt x="4" y="572"/>
                </a:lnTo>
                <a:lnTo>
                  <a:pt x="1" y="579"/>
                </a:lnTo>
                <a:lnTo>
                  <a:pt x="0" y="586"/>
                </a:lnTo>
                <a:lnTo>
                  <a:pt x="0" y="593"/>
                </a:lnTo>
                <a:lnTo>
                  <a:pt x="0" y="612"/>
                </a:lnTo>
                <a:lnTo>
                  <a:pt x="0" y="638"/>
                </a:lnTo>
                <a:lnTo>
                  <a:pt x="0" y="661"/>
                </a:lnTo>
                <a:lnTo>
                  <a:pt x="0" y="678"/>
                </a:lnTo>
                <a:lnTo>
                  <a:pt x="0" y="682"/>
                </a:lnTo>
                <a:lnTo>
                  <a:pt x="1" y="687"/>
                </a:lnTo>
                <a:lnTo>
                  <a:pt x="4" y="693"/>
                </a:lnTo>
                <a:lnTo>
                  <a:pt x="7" y="698"/>
                </a:lnTo>
                <a:lnTo>
                  <a:pt x="11" y="702"/>
                </a:lnTo>
                <a:lnTo>
                  <a:pt x="17" y="707"/>
                </a:lnTo>
                <a:lnTo>
                  <a:pt x="24" y="709"/>
                </a:lnTo>
                <a:lnTo>
                  <a:pt x="33" y="710"/>
                </a:lnTo>
                <a:lnTo>
                  <a:pt x="47" y="710"/>
                </a:lnTo>
                <a:lnTo>
                  <a:pt x="71" y="710"/>
                </a:lnTo>
                <a:lnTo>
                  <a:pt x="102" y="710"/>
                </a:lnTo>
                <a:lnTo>
                  <a:pt x="138" y="710"/>
                </a:lnTo>
                <a:lnTo>
                  <a:pt x="176" y="710"/>
                </a:lnTo>
                <a:lnTo>
                  <a:pt x="215" y="710"/>
                </a:lnTo>
                <a:lnTo>
                  <a:pt x="252" y="710"/>
                </a:lnTo>
                <a:lnTo>
                  <a:pt x="282" y="710"/>
                </a:lnTo>
                <a:lnTo>
                  <a:pt x="296" y="710"/>
                </a:lnTo>
                <a:lnTo>
                  <a:pt x="308" y="710"/>
                </a:lnTo>
                <a:lnTo>
                  <a:pt x="315" y="710"/>
                </a:lnTo>
                <a:lnTo>
                  <a:pt x="317" y="710"/>
                </a:lnTo>
                <a:lnTo>
                  <a:pt x="323" y="710"/>
                </a:lnTo>
                <a:lnTo>
                  <a:pt x="326" y="710"/>
                </a:lnTo>
                <a:lnTo>
                  <a:pt x="333" y="710"/>
                </a:lnTo>
                <a:lnTo>
                  <a:pt x="345" y="710"/>
                </a:lnTo>
                <a:lnTo>
                  <a:pt x="359" y="710"/>
                </a:lnTo>
                <a:lnTo>
                  <a:pt x="390" y="710"/>
                </a:lnTo>
                <a:lnTo>
                  <a:pt x="426" y="710"/>
                </a:lnTo>
                <a:lnTo>
                  <a:pt x="465" y="710"/>
                </a:lnTo>
                <a:lnTo>
                  <a:pt x="504" y="710"/>
                </a:lnTo>
                <a:lnTo>
                  <a:pt x="539" y="710"/>
                </a:lnTo>
                <a:lnTo>
                  <a:pt x="572" y="710"/>
                </a:lnTo>
                <a:lnTo>
                  <a:pt x="595" y="710"/>
                </a:lnTo>
                <a:lnTo>
                  <a:pt x="609" y="710"/>
                </a:lnTo>
                <a:lnTo>
                  <a:pt x="617" y="709"/>
                </a:lnTo>
                <a:lnTo>
                  <a:pt x="625" y="707"/>
                </a:lnTo>
                <a:lnTo>
                  <a:pt x="630" y="702"/>
                </a:lnTo>
                <a:lnTo>
                  <a:pt x="635" y="698"/>
                </a:lnTo>
                <a:lnTo>
                  <a:pt x="638" y="693"/>
                </a:lnTo>
                <a:lnTo>
                  <a:pt x="640" y="687"/>
                </a:lnTo>
                <a:lnTo>
                  <a:pt x="641" y="682"/>
                </a:lnTo>
                <a:lnTo>
                  <a:pt x="641" y="678"/>
                </a:lnTo>
                <a:lnTo>
                  <a:pt x="641" y="672"/>
                </a:lnTo>
                <a:lnTo>
                  <a:pt x="641" y="664"/>
                </a:lnTo>
                <a:lnTo>
                  <a:pt x="641" y="654"/>
                </a:lnTo>
                <a:lnTo>
                  <a:pt x="641" y="642"/>
                </a:lnTo>
                <a:lnTo>
                  <a:pt x="647" y="642"/>
                </a:lnTo>
                <a:lnTo>
                  <a:pt x="650" y="642"/>
                </a:lnTo>
                <a:lnTo>
                  <a:pt x="655" y="642"/>
                </a:lnTo>
                <a:lnTo>
                  <a:pt x="663" y="642"/>
                </a:lnTo>
                <a:lnTo>
                  <a:pt x="684" y="642"/>
                </a:lnTo>
                <a:lnTo>
                  <a:pt x="708" y="642"/>
                </a:lnTo>
                <a:lnTo>
                  <a:pt x="737" y="642"/>
                </a:lnTo>
                <a:lnTo>
                  <a:pt x="768" y="642"/>
                </a:lnTo>
                <a:lnTo>
                  <a:pt x="800" y="642"/>
                </a:lnTo>
                <a:lnTo>
                  <a:pt x="829" y="642"/>
                </a:lnTo>
                <a:lnTo>
                  <a:pt x="855" y="642"/>
                </a:lnTo>
                <a:lnTo>
                  <a:pt x="873" y="642"/>
                </a:lnTo>
                <a:lnTo>
                  <a:pt x="884" y="642"/>
                </a:lnTo>
                <a:lnTo>
                  <a:pt x="892" y="642"/>
                </a:lnTo>
                <a:lnTo>
                  <a:pt x="897" y="640"/>
                </a:lnTo>
                <a:lnTo>
                  <a:pt x="902" y="637"/>
                </a:lnTo>
                <a:lnTo>
                  <a:pt x="906" y="632"/>
                </a:lnTo>
                <a:lnTo>
                  <a:pt x="908" y="629"/>
                </a:lnTo>
                <a:lnTo>
                  <a:pt x="910" y="625"/>
                </a:lnTo>
                <a:lnTo>
                  <a:pt x="911" y="620"/>
                </a:lnTo>
                <a:lnTo>
                  <a:pt x="911" y="616"/>
                </a:lnTo>
                <a:lnTo>
                  <a:pt x="911" y="603"/>
                </a:lnTo>
                <a:lnTo>
                  <a:pt x="911" y="584"/>
                </a:lnTo>
                <a:lnTo>
                  <a:pt x="911" y="563"/>
                </a:lnTo>
                <a:lnTo>
                  <a:pt x="911" y="548"/>
                </a:lnTo>
                <a:lnTo>
                  <a:pt x="910" y="543"/>
                </a:lnTo>
                <a:lnTo>
                  <a:pt x="909" y="536"/>
                </a:lnTo>
                <a:lnTo>
                  <a:pt x="907" y="531"/>
                </a:lnTo>
                <a:lnTo>
                  <a:pt x="903" y="525"/>
                </a:lnTo>
                <a:lnTo>
                  <a:pt x="899" y="519"/>
                </a:lnTo>
                <a:lnTo>
                  <a:pt x="894" y="515"/>
                </a:lnTo>
                <a:lnTo>
                  <a:pt x="887" y="510"/>
                </a:lnTo>
                <a:lnTo>
                  <a:pt x="880" y="506"/>
                </a:lnTo>
                <a:close/>
              </a:path>
            </a:pathLst>
          </a:custGeom>
          <a:solidFill>
            <a:srgbClr val="1C4885"/>
          </a:solidFill>
          <a:ln>
            <a:noFill/>
          </a:ln>
        </p:spPr>
        <p:txBody>
          <a:bodyPr vert="horz" wrap="square" lIns="182880" tIns="91440" rIns="182880" bIns="91440" numCol="1" anchor="t" anchorCtr="0" compatLnSpc="1">
            <a:prstTxWarp prst="textNoShape">
              <a:avLst/>
            </a:prstTxWarp>
          </a:bodyPr>
          <a:lstStyle/>
          <a:p>
            <a:endParaRPr lang="en-US" sz="660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9" name="椭圆 28">
            <a:extLst>
              <a:ext uri="{FF2B5EF4-FFF2-40B4-BE49-F238E27FC236}">
                <a16:creationId xmlns:a16="http://schemas.microsoft.com/office/drawing/2014/main" id="{9AF971A3-E05B-4218-9578-C7BD0945F704}"/>
              </a:ext>
            </a:extLst>
          </p:cNvPr>
          <p:cNvSpPr/>
          <p:nvPr/>
        </p:nvSpPr>
        <p:spPr>
          <a:xfrm>
            <a:off x="2225412" y="4733130"/>
            <a:ext cx="888663" cy="888663"/>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30" name="椭圆 29">
            <a:extLst>
              <a:ext uri="{FF2B5EF4-FFF2-40B4-BE49-F238E27FC236}">
                <a16:creationId xmlns:a16="http://schemas.microsoft.com/office/drawing/2014/main" id="{1997020F-FD60-4ABF-9296-3F6C8BFED2AD}"/>
              </a:ext>
            </a:extLst>
          </p:cNvPr>
          <p:cNvSpPr/>
          <p:nvPr/>
        </p:nvSpPr>
        <p:spPr>
          <a:xfrm>
            <a:off x="5696212" y="4733130"/>
            <a:ext cx="888663" cy="888663"/>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31" name="椭圆 30">
            <a:extLst>
              <a:ext uri="{FF2B5EF4-FFF2-40B4-BE49-F238E27FC236}">
                <a16:creationId xmlns:a16="http://schemas.microsoft.com/office/drawing/2014/main" id="{AE25562C-F4B9-42DE-A9EC-56C234CD6A2A}"/>
              </a:ext>
            </a:extLst>
          </p:cNvPr>
          <p:cNvSpPr/>
          <p:nvPr/>
        </p:nvSpPr>
        <p:spPr>
          <a:xfrm>
            <a:off x="9023330" y="4733130"/>
            <a:ext cx="888663" cy="888663"/>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33" name="文本框 32">
            <a:extLst>
              <a:ext uri="{FF2B5EF4-FFF2-40B4-BE49-F238E27FC236}">
                <a16:creationId xmlns:a16="http://schemas.microsoft.com/office/drawing/2014/main" id="{1F4B7595-7EDF-4591-9410-222628346B26}"/>
              </a:ext>
            </a:extLst>
          </p:cNvPr>
          <p:cNvSpPr txBox="1"/>
          <p:nvPr/>
        </p:nvSpPr>
        <p:spPr bwMode="auto">
          <a:xfrm>
            <a:off x="2082109" y="4816055"/>
            <a:ext cx="1162700" cy="707886"/>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altLang="zh-CN" sz="4000" b="1" dirty="0">
                <a:solidFill>
                  <a:schemeClr val="bg1"/>
                </a:solidFill>
                <a:latin typeface="微软雅黑" panose="020B0503020204020204" pitchFamily="34" charset="-122"/>
                <a:ea typeface="微软雅黑" panose="020B0503020204020204" pitchFamily="34" charset="-122"/>
                <a:cs typeface="+mn-ea"/>
                <a:sym typeface="+mn-lt"/>
              </a:rPr>
              <a:t>1</a:t>
            </a:r>
          </a:p>
        </p:txBody>
      </p:sp>
      <p:sp>
        <p:nvSpPr>
          <p:cNvPr id="34" name="文本框 33">
            <a:extLst>
              <a:ext uri="{FF2B5EF4-FFF2-40B4-BE49-F238E27FC236}">
                <a16:creationId xmlns:a16="http://schemas.microsoft.com/office/drawing/2014/main" id="{FC13C396-1C5E-4ADC-86A8-504E98B47226}"/>
              </a:ext>
            </a:extLst>
          </p:cNvPr>
          <p:cNvSpPr txBox="1"/>
          <p:nvPr/>
        </p:nvSpPr>
        <p:spPr bwMode="auto">
          <a:xfrm>
            <a:off x="5548181" y="4828995"/>
            <a:ext cx="1162700" cy="707886"/>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altLang="zh-CN" sz="4000" b="1" dirty="0">
                <a:solidFill>
                  <a:schemeClr val="bg1"/>
                </a:solidFill>
                <a:latin typeface="微软雅黑" panose="020B0503020204020204" pitchFamily="34" charset="-122"/>
                <a:ea typeface="微软雅黑" panose="020B0503020204020204" pitchFamily="34" charset="-122"/>
                <a:cs typeface="+mn-ea"/>
                <a:sym typeface="+mn-lt"/>
              </a:rPr>
              <a:t>2</a:t>
            </a:r>
          </a:p>
        </p:txBody>
      </p:sp>
      <p:sp>
        <p:nvSpPr>
          <p:cNvPr id="35" name="文本框 34">
            <a:extLst>
              <a:ext uri="{FF2B5EF4-FFF2-40B4-BE49-F238E27FC236}">
                <a16:creationId xmlns:a16="http://schemas.microsoft.com/office/drawing/2014/main" id="{AC5F8F20-7B90-4308-BAE3-1BAE49117D83}"/>
              </a:ext>
            </a:extLst>
          </p:cNvPr>
          <p:cNvSpPr txBox="1"/>
          <p:nvPr/>
        </p:nvSpPr>
        <p:spPr bwMode="auto">
          <a:xfrm>
            <a:off x="8886311" y="4816055"/>
            <a:ext cx="1162700" cy="707886"/>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altLang="zh-CN" sz="4000" b="1" dirty="0">
                <a:solidFill>
                  <a:schemeClr val="bg1"/>
                </a:solidFill>
                <a:latin typeface="微软雅黑" panose="020B0503020204020204" pitchFamily="34" charset="-122"/>
                <a:ea typeface="微软雅黑" panose="020B0503020204020204" pitchFamily="34" charset="-122"/>
                <a:cs typeface="+mn-ea"/>
                <a:sym typeface="+mn-lt"/>
              </a:rPr>
              <a:t>3</a:t>
            </a:r>
          </a:p>
        </p:txBody>
      </p:sp>
    </p:spTree>
    <p:extLst>
      <p:ext uri="{BB962C8B-B14F-4D97-AF65-F5344CB8AC3E}">
        <p14:creationId xmlns:p14="http://schemas.microsoft.com/office/powerpoint/2010/main" val="318643648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par>
                                <p:cTn id="41" presetID="3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p:cTn id="43" dur="750" fill="hold"/>
                                        <p:tgtEl>
                                          <p:spTgt spid="33"/>
                                        </p:tgtEl>
                                        <p:attrNameLst>
                                          <p:attrName>ppt_w</p:attrName>
                                        </p:attrNameLst>
                                      </p:cBhvr>
                                      <p:tavLst>
                                        <p:tav tm="0">
                                          <p:val>
                                            <p:fltVal val="0"/>
                                          </p:val>
                                        </p:tav>
                                        <p:tav tm="100000">
                                          <p:val>
                                            <p:strVal val="#ppt_w"/>
                                          </p:val>
                                        </p:tav>
                                      </p:tavLst>
                                    </p:anim>
                                    <p:anim calcmode="lin" valueType="num">
                                      <p:cBhvr>
                                        <p:cTn id="44" dur="750" fill="hold"/>
                                        <p:tgtEl>
                                          <p:spTgt spid="33"/>
                                        </p:tgtEl>
                                        <p:attrNameLst>
                                          <p:attrName>ppt_h</p:attrName>
                                        </p:attrNameLst>
                                      </p:cBhvr>
                                      <p:tavLst>
                                        <p:tav tm="0">
                                          <p:val>
                                            <p:fltVal val="0"/>
                                          </p:val>
                                        </p:tav>
                                        <p:tav tm="100000">
                                          <p:val>
                                            <p:strVal val="#ppt_h"/>
                                          </p:val>
                                        </p:tav>
                                      </p:tavLst>
                                    </p:anim>
                                    <p:anim calcmode="lin" valueType="num">
                                      <p:cBhvr>
                                        <p:cTn id="45" dur="750" fill="hold"/>
                                        <p:tgtEl>
                                          <p:spTgt spid="33"/>
                                        </p:tgtEl>
                                        <p:attrNameLst>
                                          <p:attrName>style.rotation</p:attrName>
                                        </p:attrNameLst>
                                      </p:cBhvr>
                                      <p:tavLst>
                                        <p:tav tm="0">
                                          <p:val>
                                            <p:fltVal val="90"/>
                                          </p:val>
                                        </p:tav>
                                        <p:tav tm="100000">
                                          <p:val>
                                            <p:fltVal val="0"/>
                                          </p:val>
                                        </p:tav>
                                      </p:tavLst>
                                    </p:anim>
                                    <p:animEffect transition="in" filter="fade">
                                      <p:cBhvr>
                                        <p:cTn id="46" dur="750"/>
                                        <p:tgtEl>
                                          <p:spTgt spid="33"/>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750" fill="hold"/>
                                        <p:tgtEl>
                                          <p:spTgt spid="34"/>
                                        </p:tgtEl>
                                        <p:attrNameLst>
                                          <p:attrName>ppt_w</p:attrName>
                                        </p:attrNameLst>
                                      </p:cBhvr>
                                      <p:tavLst>
                                        <p:tav tm="0">
                                          <p:val>
                                            <p:fltVal val="0"/>
                                          </p:val>
                                        </p:tav>
                                        <p:tav tm="100000">
                                          <p:val>
                                            <p:strVal val="#ppt_w"/>
                                          </p:val>
                                        </p:tav>
                                      </p:tavLst>
                                    </p:anim>
                                    <p:anim calcmode="lin" valueType="num">
                                      <p:cBhvr>
                                        <p:cTn id="50" dur="750" fill="hold"/>
                                        <p:tgtEl>
                                          <p:spTgt spid="34"/>
                                        </p:tgtEl>
                                        <p:attrNameLst>
                                          <p:attrName>ppt_h</p:attrName>
                                        </p:attrNameLst>
                                      </p:cBhvr>
                                      <p:tavLst>
                                        <p:tav tm="0">
                                          <p:val>
                                            <p:fltVal val="0"/>
                                          </p:val>
                                        </p:tav>
                                        <p:tav tm="100000">
                                          <p:val>
                                            <p:strVal val="#ppt_h"/>
                                          </p:val>
                                        </p:tav>
                                      </p:tavLst>
                                    </p:anim>
                                    <p:anim calcmode="lin" valueType="num">
                                      <p:cBhvr>
                                        <p:cTn id="51" dur="750" fill="hold"/>
                                        <p:tgtEl>
                                          <p:spTgt spid="34"/>
                                        </p:tgtEl>
                                        <p:attrNameLst>
                                          <p:attrName>style.rotation</p:attrName>
                                        </p:attrNameLst>
                                      </p:cBhvr>
                                      <p:tavLst>
                                        <p:tav tm="0">
                                          <p:val>
                                            <p:fltVal val="90"/>
                                          </p:val>
                                        </p:tav>
                                        <p:tav tm="100000">
                                          <p:val>
                                            <p:fltVal val="0"/>
                                          </p:val>
                                        </p:tav>
                                      </p:tavLst>
                                    </p:anim>
                                    <p:animEffect transition="in" filter="fade">
                                      <p:cBhvr>
                                        <p:cTn id="52" dur="750"/>
                                        <p:tgtEl>
                                          <p:spTgt spid="34"/>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750" fill="hold"/>
                                        <p:tgtEl>
                                          <p:spTgt spid="35"/>
                                        </p:tgtEl>
                                        <p:attrNameLst>
                                          <p:attrName>ppt_w</p:attrName>
                                        </p:attrNameLst>
                                      </p:cBhvr>
                                      <p:tavLst>
                                        <p:tav tm="0">
                                          <p:val>
                                            <p:fltVal val="0"/>
                                          </p:val>
                                        </p:tav>
                                        <p:tav tm="100000">
                                          <p:val>
                                            <p:strVal val="#ppt_w"/>
                                          </p:val>
                                        </p:tav>
                                      </p:tavLst>
                                    </p:anim>
                                    <p:anim calcmode="lin" valueType="num">
                                      <p:cBhvr>
                                        <p:cTn id="56" dur="750" fill="hold"/>
                                        <p:tgtEl>
                                          <p:spTgt spid="35"/>
                                        </p:tgtEl>
                                        <p:attrNameLst>
                                          <p:attrName>ppt_h</p:attrName>
                                        </p:attrNameLst>
                                      </p:cBhvr>
                                      <p:tavLst>
                                        <p:tav tm="0">
                                          <p:val>
                                            <p:fltVal val="0"/>
                                          </p:val>
                                        </p:tav>
                                        <p:tav tm="100000">
                                          <p:val>
                                            <p:strVal val="#ppt_h"/>
                                          </p:val>
                                        </p:tav>
                                      </p:tavLst>
                                    </p:anim>
                                    <p:anim calcmode="lin" valueType="num">
                                      <p:cBhvr>
                                        <p:cTn id="57" dur="750" fill="hold"/>
                                        <p:tgtEl>
                                          <p:spTgt spid="35"/>
                                        </p:tgtEl>
                                        <p:attrNameLst>
                                          <p:attrName>style.rotation</p:attrName>
                                        </p:attrNameLst>
                                      </p:cBhvr>
                                      <p:tavLst>
                                        <p:tav tm="0">
                                          <p:val>
                                            <p:fltVal val="90"/>
                                          </p:val>
                                        </p:tav>
                                        <p:tav tm="100000">
                                          <p:val>
                                            <p:fltVal val="0"/>
                                          </p:val>
                                        </p:tav>
                                      </p:tavLst>
                                    </p:anim>
                                    <p:animEffect transition="in" filter="fade">
                                      <p:cBhvr>
                                        <p:cTn id="58"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21" grpId="0" animBg="1"/>
      <p:bldP spid="22" grpId="0" animBg="1"/>
      <p:bldP spid="28" grpId="0" animBg="1"/>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A66E7384-DBDF-4973-A9A5-ED97BB400BFF}"/>
              </a:ext>
            </a:extLst>
          </p:cNvPr>
          <p:cNvSpPr/>
          <p:nvPr/>
        </p:nvSpPr>
        <p:spPr>
          <a:xfrm>
            <a:off x="4798621" y="1737481"/>
            <a:ext cx="2594757" cy="3432517"/>
          </a:xfrm>
          <a:prstGeom prst="roundRect">
            <a:avLst>
              <a:gd name="adj" fmla="val 6034"/>
            </a:avLst>
          </a:prstGeom>
          <a:noFill/>
          <a:ln>
            <a:solidFill>
              <a:srgbClr val="1C48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9" name="矩形: 圆角 8">
            <a:extLst>
              <a:ext uri="{FF2B5EF4-FFF2-40B4-BE49-F238E27FC236}">
                <a16:creationId xmlns:a16="http://schemas.microsoft.com/office/drawing/2014/main" id="{77E6851E-FBF0-4CB3-A86D-D0BE6C2EDD42}"/>
              </a:ext>
            </a:extLst>
          </p:cNvPr>
          <p:cNvSpPr/>
          <p:nvPr/>
        </p:nvSpPr>
        <p:spPr>
          <a:xfrm>
            <a:off x="8170285" y="1712739"/>
            <a:ext cx="2594756" cy="3432517"/>
          </a:xfrm>
          <a:prstGeom prst="roundRect">
            <a:avLst>
              <a:gd name="adj" fmla="val 6034"/>
            </a:avLst>
          </a:prstGeom>
          <a:noFill/>
          <a:ln>
            <a:solidFill>
              <a:srgbClr val="1C48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11" name="矩形: 圆角 10">
            <a:extLst>
              <a:ext uri="{FF2B5EF4-FFF2-40B4-BE49-F238E27FC236}">
                <a16:creationId xmlns:a16="http://schemas.microsoft.com/office/drawing/2014/main" id="{D82D8BC7-E2D7-426F-A4BA-2EE3A0DBC0CF}"/>
              </a:ext>
            </a:extLst>
          </p:cNvPr>
          <p:cNvSpPr/>
          <p:nvPr/>
        </p:nvSpPr>
        <p:spPr>
          <a:xfrm>
            <a:off x="1426959" y="1712740"/>
            <a:ext cx="2594756" cy="3432517"/>
          </a:xfrm>
          <a:prstGeom prst="roundRect">
            <a:avLst>
              <a:gd name="adj" fmla="val 6034"/>
            </a:avLst>
          </a:prstGeom>
          <a:noFill/>
          <a:ln>
            <a:solidFill>
              <a:srgbClr val="1C48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1C4885"/>
                </a:solidFill>
              </a:ln>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12" name="Text Placeholder 3">
            <a:extLst>
              <a:ext uri="{FF2B5EF4-FFF2-40B4-BE49-F238E27FC236}">
                <a16:creationId xmlns:a16="http://schemas.microsoft.com/office/drawing/2014/main" id="{986BBC2E-A612-46FB-AEEA-840ACEB9FA9D}"/>
              </a:ext>
            </a:extLst>
          </p:cNvPr>
          <p:cNvSpPr txBox="1">
            <a:spLocks/>
          </p:cNvSpPr>
          <p:nvPr/>
        </p:nvSpPr>
        <p:spPr>
          <a:xfrm>
            <a:off x="2252935" y="2595552"/>
            <a:ext cx="897682"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2438280">
              <a:spcBef>
                <a:spcPct val="20000"/>
              </a:spcBef>
              <a:defRPr/>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产品设计师</a:t>
            </a:r>
          </a:p>
        </p:txBody>
      </p:sp>
      <p:sp>
        <p:nvSpPr>
          <p:cNvPr id="13" name="Text Placeholder 3">
            <a:extLst>
              <a:ext uri="{FF2B5EF4-FFF2-40B4-BE49-F238E27FC236}">
                <a16:creationId xmlns:a16="http://schemas.microsoft.com/office/drawing/2014/main" id="{58FF66E1-2E90-4BAB-A93A-2D2CFD2CD2EE}"/>
              </a:ext>
            </a:extLst>
          </p:cNvPr>
          <p:cNvSpPr txBox="1">
            <a:spLocks/>
          </p:cNvSpPr>
          <p:nvPr/>
        </p:nvSpPr>
        <p:spPr>
          <a:xfrm>
            <a:off x="1628506" y="2929266"/>
            <a:ext cx="2191662" cy="150810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2438280">
              <a:spcBef>
                <a:spcPct val="20000"/>
              </a:spcBef>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产品设计师要在字体上、色调上、语言上、风格上、服装化妆道具上</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将你的短视频 </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IP </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旗帜鲜明地与其他人的短视频区别开来，让用户看了第一眼就知道：哦，这是你的作品。</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14" name="Text Placeholder 3">
            <a:extLst>
              <a:ext uri="{FF2B5EF4-FFF2-40B4-BE49-F238E27FC236}">
                <a16:creationId xmlns:a16="http://schemas.microsoft.com/office/drawing/2014/main" id="{FEB2F336-C4F0-419F-9C06-E36FA19B1F0E}"/>
              </a:ext>
            </a:extLst>
          </p:cNvPr>
          <p:cNvSpPr txBox="1">
            <a:spLocks/>
          </p:cNvSpPr>
          <p:nvPr/>
        </p:nvSpPr>
        <p:spPr>
          <a:xfrm>
            <a:off x="5647159" y="2593794"/>
            <a:ext cx="897682"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2438280">
              <a:spcBef>
                <a:spcPct val="20000"/>
              </a:spcBef>
              <a:defRPr/>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数据分析师</a:t>
            </a:r>
          </a:p>
        </p:txBody>
      </p:sp>
      <p:sp>
        <p:nvSpPr>
          <p:cNvPr id="15" name="Text Placeholder 3">
            <a:extLst>
              <a:ext uri="{FF2B5EF4-FFF2-40B4-BE49-F238E27FC236}">
                <a16:creationId xmlns:a16="http://schemas.microsoft.com/office/drawing/2014/main" id="{C471C5E4-FD69-4A16-BB92-253F98F93DF4}"/>
              </a:ext>
            </a:extLst>
          </p:cNvPr>
          <p:cNvSpPr txBox="1">
            <a:spLocks/>
          </p:cNvSpPr>
          <p:nvPr/>
        </p:nvSpPr>
        <p:spPr>
          <a:xfrm>
            <a:off x="5000168" y="2929266"/>
            <a:ext cx="2191662" cy="193899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2438280">
              <a:spcBef>
                <a:spcPct val="20000"/>
              </a:spcBef>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对于 </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5G </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时代的视频营销，除了内容创意之外，最重要的一项战略性资源就是数据了。数据本身就是让你区别于其他竞争者的核心竞争力，同样，数据处理和分析能力也是让你的短视频能够在信息海洋中脱颖而出的核心竞争力。</a:t>
            </a:r>
            <a:endParaRPr 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16" name="Text Placeholder 3">
            <a:extLst>
              <a:ext uri="{FF2B5EF4-FFF2-40B4-BE49-F238E27FC236}">
                <a16:creationId xmlns:a16="http://schemas.microsoft.com/office/drawing/2014/main" id="{922A1B24-7CFD-493D-BDBB-04F1CF2A6D53}"/>
              </a:ext>
            </a:extLst>
          </p:cNvPr>
          <p:cNvSpPr txBox="1">
            <a:spLocks/>
          </p:cNvSpPr>
          <p:nvPr/>
        </p:nvSpPr>
        <p:spPr>
          <a:xfrm>
            <a:off x="9041383" y="2593794"/>
            <a:ext cx="897682"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2438280">
              <a:spcBef>
                <a:spcPct val="20000"/>
              </a:spcBef>
              <a:defRPr/>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软件工程师</a:t>
            </a:r>
          </a:p>
        </p:txBody>
      </p:sp>
      <p:sp>
        <p:nvSpPr>
          <p:cNvPr id="17" name="Text Placeholder 3">
            <a:extLst>
              <a:ext uri="{FF2B5EF4-FFF2-40B4-BE49-F238E27FC236}">
                <a16:creationId xmlns:a16="http://schemas.microsoft.com/office/drawing/2014/main" id="{41D29484-ACD8-48D5-B9C7-07605AAAFA2E}"/>
              </a:ext>
            </a:extLst>
          </p:cNvPr>
          <p:cNvSpPr txBox="1">
            <a:spLocks/>
          </p:cNvSpPr>
          <p:nvPr/>
        </p:nvSpPr>
        <p:spPr>
          <a:xfrm>
            <a:off x="8371832" y="2925555"/>
            <a:ext cx="2191662" cy="150810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2438280">
              <a:spcBef>
                <a:spcPct val="20000"/>
              </a:spcBef>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这个角色不是必需的，但最起码在短视频团队增长到需要这样一个人的时候，你能在组织中找到这样的人并让他完成相应的任务，比如开发一个小程序或者提供其他软件方面的支持。</a:t>
            </a:r>
            <a:endParaRPr 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1" name="Freeform 79">
            <a:extLst>
              <a:ext uri="{FF2B5EF4-FFF2-40B4-BE49-F238E27FC236}">
                <a16:creationId xmlns:a16="http://schemas.microsoft.com/office/drawing/2014/main" id="{599342C5-0B68-42D9-B27E-4F8B6BD95102}"/>
              </a:ext>
            </a:extLst>
          </p:cNvPr>
          <p:cNvSpPr>
            <a:spLocks noEditPoints="1"/>
          </p:cNvSpPr>
          <p:nvPr/>
        </p:nvSpPr>
        <p:spPr bwMode="auto">
          <a:xfrm>
            <a:off x="2514883" y="1917431"/>
            <a:ext cx="373786" cy="543689"/>
          </a:xfrm>
          <a:custGeom>
            <a:avLst/>
            <a:gdLst>
              <a:gd name="T0" fmla="*/ 520 w 705"/>
              <a:gd name="T1" fmla="*/ 626 h 1023"/>
              <a:gd name="T2" fmla="*/ 480 w 705"/>
              <a:gd name="T3" fmla="*/ 682 h 1023"/>
              <a:gd name="T4" fmla="*/ 459 w 705"/>
              <a:gd name="T5" fmla="*/ 760 h 1023"/>
              <a:gd name="T6" fmla="*/ 392 w 705"/>
              <a:gd name="T7" fmla="*/ 411 h 1023"/>
              <a:gd name="T8" fmla="*/ 424 w 705"/>
              <a:gd name="T9" fmla="*/ 352 h 1023"/>
              <a:gd name="T10" fmla="*/ 412 w 705"/>
              <a:gd name="T11" fmla="*/ 313 h 1023"/>
              <a:gd name="T12" fmla="*/ 380 w 705"/>
              <a:gd name="T13" fmla="*/ 287 h 1023"/>
              <a:gd name="T14" fmla="*/ 339 w 705"/>
              <a:gd name="T15" fmla="*/ 283 h 1023"/>
              <a:gd name="T16" fmla="*/ 304 w 705"/>
              <a:gd name="T17" fmla="*/ 302 h 1023"/>
              <a:gd name="T18" fmla="*/ 284 w 705"/>
              <a:gd name="T19" fmla="*/ 338 h 1023"/>
              <a:gd name="T20" fmla="*/ 297 w 705"/>
              <a:gd name="T21" fmla="*/ 396 h 1023"/>
              <a:gd name="T22" fmla="*/ 247 w 705"/>
              <a:gd name="T23" fmla="*/ 847 h 1023"/>
              <a:gd name="T24" fmla="*/ 237 w 705"/>
              <a:gd name="T25" fmla="*/ 709 h 1023"/>
              <a:gd name="T26" fmla="*/ 202 w 705"/>
              <a:gd name="T27" fmla="*/ 646 h 1023"/>
              <a:gd name="T28" fmla="*/ 165 w 705"/>
              <a:gd name="T29" fmla="*/ 608 h 1023"/>
              <a:gd name="T30" fmla="*/ 120 w 705"/>
              <a:gd name="T31" fmla="*/ 568 h 1023"/>
              <a:gd name="T32" fmla="*/ 61 w 705"/>
              <a:gd name="T33" fmla="*/ 477 h 1023"/>
              <a:gd name="T34" fmla="*/ 36 w 705"/>
              <a:gd name="T35" fmla="*/ 371 h 1023"/>
              <a:gd name="T36" fmla="*/ 46 w 705"/>
              <a:gd name="T37" fmla="*/ 273 h 1023"/>
              <a:gd name="T38" fmla="*/ 82 w 705"/>
              <a:gd name="T39" fmla="*/ 188 h 1023"/>
              <a:gd name="T40" fmla="*/ 139 w 705"/>
              <a:gd name="T41" fmla="*/ 118 h 1023"/>
              <a:gd name="T42" fmla="*/ 216 w 705"/>
              <a:gd name="T43" fmla="*/ 67 h 1023"/>
              <a:gd name="T44" fmla="*/ 305 w 705"/>
              <a:gd name="T45" fmla="*/ 39 h 1023"/>
              <a:gd name="T46" fmla="*/ 402 w 705"/>
              <a:gd name="T47" fmla="*/ 39 h 1023"/>
              <a:gd name="T48" fmla="*/ 491 w 705"/>
              <a:gd name="T49" fmla="*/ 67 h 1023"/>
              <a:gd name="T50" fmla="*/ 566 w 705"/>
              <a:gd name="T51" fmla="*/ 118 h 1023"/>
              <a:gd name="T52" fmla="*/ 624 w 705"/>
              <a:gd name="T53" fmla="*/ 188 h 1023"/>
              <a:gd name="T54" fmla="*/ 660 w 705"/>
              <a:gd name="T55" fmla="*/ 273 h 1023"/>
              <a:gd name="T56" fmla="*/ 670 w 705"/>
              <a:gd name="T57" fmla="*/ 371 h 1023"/>
              <a:gd name="T58" fmla="*/ 645 w 705"/>
              <a:gd name="T59" fmla="*/ 477 h 1023"/>
              <a:gd name="T60" fmla="*/ 586 w 705"/>
              <a:gd name="T61" fmla="*/ 569 h 1023"/>
              <a:gd name="T62" fmla="*/ 339 w 705"/>
              <a:gd name="T63" fmla="*/ 385 h 1023"/>
              <a:gd name="T64" fmla="*/ 318 w 705"/>
              <a:gd name="T65" fmla="*/ 352 h 1023"/>
              <a:gd name="T66" fmla="*/ 339 w 705"/>
              <a:gd name="T67" fmla="*/ 320 h 1023"/>
              <a:gd name="T68" fmla="*/ 378 w 705"/>
              <a:gd name="T69" fmla="*/ 327 h 1023"/>
              <a:gd name="T70" fmla="*/ 386 w 705"/>
              <a:gd name="T71" fmla="*/ 366 h 1023"/>
              <a:gd name="T72" fmla="*/ 353 w 705"/>
              <a:gd name="T73" fmla="*/ 388 h 1023"/>
              <a:gd name="T74" fmla="*/ 705 w 705"/>
              <a:gd name="T75" fmla="*/ 352 h 1023"/>
              <a:gd name="T76" fmla="*/ 690 w 705"/>
              <a:gd name="T77" fmla="*/ 247 h 1023"/>
              <a:gd name="T78" fmla="*/ 646 w 705"/>
              <a:gd name="T79" fmla="*/ 155 h 1023"/>
              <a:gd name="T80" fmla="*/ 578 w 705"/>
              <a:gd name="T81" fmla="*/ 80 h 1023"/>
              <a:gd name="T82" fmla="*/ 491 w 705"/>
              <a:gd name="T83" fmla="*/ 28 h 1023"/>
              <a:gd name="T84" fmla="*/ 389 w 705"/>
              <a:gd name="T85" fmla="*/ 2 h 1023"/>
              <a:gd name="T86" fmla="*/ 282 w 705"/>
              <a:gd name="T87" fmla="*/ 7 h 1023"/>
              <a:gd name="T88" fmla="*/ 185 w 705"/>
              <a:gd name="T89" fmla="*/ 42 h 1023"/>
              <a:gd name="T90" fmla="*/ 104 w 705"/>
              <a:gd name="T91" fmla="*/ 104 h 1023"/>
              <a:gd name="T92" fmla="*/ 43 w 705"/>
              <a:gd name="T93" fmla="*/ 185 h 1023"/>
              <a:gd name="T94" fmla="*/ 8 w 705"/>
              <a:gd name="T95" fmla="*/ 282 h 1023"/>
              <a:gd name="T96" fmla="*/ 3 w 705"/>
              <a:gd name="T97" fmla="*/ 395 h 1023"/>
              <a:gd name="T98" fmla="*/ 39 w 705"/>
              <a:gd name="T99" fmla="*/ 512 h 1023"/>
              <a:gd name="T100" fmla="*/ 110 w 705"/>
              <a:gd name="T101" fmla="*/ 607 h 1023"/>
              <a:gd name="T102" fmla="*/ 145 w 705"/>
              <a:gd name="T103" fmla="*/ 637 h 1023"/>
              <a:gd name="T104" fmla="*/ 193 w 705"/>
              <a:gd name="T105" fmla="*/ 699 h 1023"/>
              <a:gd name="T106" fmla="*/ 212 w 705"/>
              <a:gd name="T107" fmla="*/ 763 h 1023"/>
              <a:gd name="T108" fmla="*/ 496 w 705"/>
              <a:gd name="T109" fmla="*/ 750 h 1023"/>
              <a:gd name="T110" fmla="*/ 519 w 705"/>
              <a:gd name="T111" fmla="*/ 686 h 1023"/>
              <a:gd name="T112" fmla="*/ 580 w 705"/>
              <a:gd name="T113" fmla="*/ 622 h 1023"/>
              <a:gd name="T114" fmla="*/ 658 w 705"/>
              <a:gd name="T115" fmla="*/ 530 h 1023"/>
              <a:gd name="T116" fmla="*/ 700 w 705"/>
              <a:gd name="T117" fmla="*/ 416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5" h="1023">
                <a:moveTo>
                  <a:pt x="543" y="606"/>
                </a:moveTo>
                <a:lnTo>
                  <a:pt x="542" y="607"/>
                </a:lnTo>
                <a:lnTo>
                  <a:pt x="542" y="607"/>
                </a:lnTo>
                <a:lnTo>
                  <a:pt x="535" y="612"/>
                </a:lnTo>
                <a:lnTo>
                  <a:pt x="527" y="619"/>
                </a:lnTo>
                <a:lnTo>
                  <a:pt x="520" y="626"/>
                </a:lnTo>
                <a:lnTo>
                  <a:pt x="513" y="634"/>
                </a:lnTo>
                <a:lnTo>
                  <a:pt x="506" y="642"/>
                </a:lnTo>
                <a:lnTo>
                  <a:pt x="499" y="651"/>
                </a:lnTo>
                <a:lnTo>
                  <a:pt x="492" y="661"/>
                </a:lnTo>
                <a:lnTo>
                  <a:pt x="486" y="672"/>
                </a:lnTo>
                <a:lnTo>
                  <a:pt x="480" y="682"/>
                </a:lnTo>
                <a:lnTo>
                  <a:pt x="475" y="694"/>
                </a:lnTo>
                <a:lnTo>
                  <a:pt x="470" y="706"/>
                </a:lnTo>
                <a:lnTo>
                  <a:pt x="467" y="719"/>
                </a:lnTo>
                <a:lnTo>
                  <a:pt x="464" y="732"/>
                </a:lnTo>
                <a:lnTo>
                  <a:pt x="461" y="746"/>
                </a:lnTo>
                <a:lnTo>
                  <a:pt x="459" y="760"/>
                </a:lnTo>
                <a:lnTo>
                  <a:pt x="459" y="775"/>
                </a:lnTo>
                <a:lnTo>
                  <a:pt x="459" y="847"/>
                </a:lnTo>
                <a:lnTo>
                  <a:pt x="371" y="847"/>
                </a:lnTo>
                <a:lnTo>
                  <a:pt x="371" y="420"/>
                </a:lnTo>
                <a:lnTo>
                  <a:pt x="381" y="417"/>
                </a:lnTo>
                <a:lnTo>
                  <a:pt x="392" y="411"/>
                </a:lnTo>
                <a:lnTo>
                  <a:pt x="401" y="404"/>
                </a:lnTo>
                <a:lnTo>
                  <a:pt x="408" y="396"/>
                </a:lnTo>
                <a:lnTo>
                  <a:pt x="415" y="386"/>
                </a:lnTo>
                <a:lnTo>
                  <a:pt x="419" y="376"/>
                </a:lnTo>
                <a:lnTo>
                  <a:pt x="422" y="365"/>
                </a:lnTo>
                <a:lnTo>
                  <a:pt x="424" y="352"/>
                </a:lnTo>
                <a:lnTo>
                  <a:pt x="424" y="345"/>
                </a:lnTo>
                <a:lnTo>
                  <a:pt x="422" y="338"/>
                </a:lnTo>
                <a:lnTo>
                  <a:pt x="420" y="331"/>
                </a:lnTo>
                <a:lnTo>
                  <a:pt x="418" y="325"/>
                </a:lnTo>
                <a:lnTo>
                  <a:pt x="415" y="318"/>
                </a:lnTo>
                <a:lnTo>
                  <a:pt x="412" y="313"/>
                </a:lnTo>
                <a:lnTo>
                  <a:pt x="407" y="308"/>
                </a:lnTo>
                <a:lnTo>
                  <a:pt x="403" y="302"/>
                </a:lnTo>
                <a:lnTo>
                  <a:pt x="398" y="298"/>
                </a:lnTo>
                <a:lnTo>
                  <a:pt x="392" y="294"/>
                </a:lnTo>
                <a:lnTo>
                  <a:pt x="387" y="290"/>
                </a:lnTo>
                <a:lnTo>
                  <a:pt x="380" y="287"/>
                </a:lnTo>
                <a:lnTo>
                  <a:pt x="374" y="285"/>
                </a:lnTo>
                <a:lnTo>
                  <a:pt x="367" y="283"/>
                </a:lnTo>
                <a:lnTo>
                  <a:pt x="361" y="282"/>
                </a:lnTo>
                <a:lnTo>
                  <a:pt x="353" y="282"/>
                </a:lnTo>
                <a:lnTo>
                  <a:pt x="346" y="282"/>
                </a:lnTo>
                <a:lnTo>
                  <a:pt x="339" y="283"/>
                </a:lnTo>
                <a:lnTo>
                  <a:pt x="332" y="285"/>
                </a:lnTo>
                <a:lnTo>
                  <a:pt x="325" y="287"/>
                </a:lnTo>
                <a:lnTo>
                  <a:pt x="320" y="290"/>
                </a:lnTo>
                <a:lnTo>
                  <a:pt x="313" y="294"/>
                </a:lnTo>
                <a:lnTo>
                  <a:pt x="308" y="298"/>
                </a:lnTo>
                <a:lnTo>
                  <a:pt x="304" y="302"/>
                </a:lnTo>
                <a:lnTo>
                  <a:pt x="298" y="308"/>
                </a:lnTo>
                <a:lnTo>
                  <a:pt x="295" y="313"/>
                </a:lnTo>
                <a:lnTo>
                  <a:pt x="291" y="318"/>
                </a:lnTo>
                <a:lnTo>
                  <a:pt x="289" y="325"/>
                </a:lnTo>
                <a:lnTo>
                  <a:pt x="285" y="331"/>
                </a:lnTo>
                <a:lnTo>
                  <a:pt x="284" y="338"/>
                </a:lnTo>
                <a:lnTo>
                  <a:pt x="283" y="345"/>
                </a:lnTo>
                <a:lnTo>
                  <a:pt x="283" y="352"/>
                </a:lnTo>
                <a:lnTo>
                  <a:pt x="283" y="365"/>
                </a:lnTo>
                <a:lnTo>
                  <a:pt x="286" y="376"/>
                </a:lnTo>
                <a:lnTo>
                  <a:pt x="292" y="386"/>
                </a:lnTo>
                <a:lnTo>
                  <a:pt x="297" y="396"/>
                </a:lnTo>
                <a:lnTo>
                  <a:pt x="306" y="404"/>
                </a:lnTo>
                <a:lnTo>
                  <a:pt x="314" y="411"/>
                </a:lnTo>
                <a:lnTo>
                  <a:pt x="324" y="417"/>
                </a:lnTo>
                <a:lnTo>
                  <a:pt x="335" y="420"/>
                </a:lnTo>
                <a:lnTo>
                  <a:pt x="336" y="847"/>
                </a:lnTo>
                <a:lnTo>
                  <a:pt x="247" y="847"/>
                </a:lnTo>
                <a:lnTo>
                  <a:pt x="247" y="775"/>
                </a:lnTo>
                <a:lnTo>
                  <a:pt x="246" y="761"/>
                </a:lnTo>
                <a:lnTo>
                  <a:pt x="245" y="748"/>
                </a:lnTo>
                <a:lnTo>
                  <a:pt x="243" y="734"/>
                </a:lnTo>
                <a:lnTo>
                  <a:pt x="240" y="721"/>
                </a:lnTo>
                <a:lnTo>
                  <a:pt x="237" y="709"/>
                </a:lnTo>
                <a:lnTo>
                  <a:pt x="231" y="698"/>
                </a:lnTo>
                <a:lnTo>
                  <a:pt x="227" y="686"/>
                </a:lnTo>
                <a:lnTo>
                  <a:pt x="222" y="675"/>
                </a:lnTo>
                <a:lnTo>
                  <a:pt x="215" y="665"/>
                </a:lnTo>
                <a:lnTo>
                  <a:pt x="209" y="655"/>
                </a:lnTo>
                <a:lnTo>
                  <a:pt x="202" y="646"/>
                </a:lnTo>
                <a:lnTo>
                  <a:pt x="196" y="637"/>
                </a:lnTo>
                <a:lnTo>
                  <a:pt x="182" y="622"/>
                </a:lnTo>
                <a:lnTo>
                  <a:pt x="168" y="610"/>
                </a:lnTo>
                <a:lnTo>
                  <a:pt x="168" y="609"/>
                </a:lnTo>
                <a:lnTo>
                  <a:pt x="166" y="609"/>
                </a:lnTo>
                <a:lnTo>
                  <a:pt x="165" y="608"/>
                </a:lnTo>
                <a:lnTo>
                  <a:pt x="163" y="607"/>
                </a:lnTo>
                <a:lnTo>
                  <a:pt x="162" y="606"/>
                </a:lnTo>
                <a:lnTo>
                  <a:pt x="161" y="605"/>
                </a:lnTo>
                <a:lnTo>
                  <a:pt x="147" y="593"/>
                </a:lnTo>
                <a:lnTo>
                  <a:pt x="133" y="581"/>
                </a:lnTo>
                <a:lnTo>
                  <a:pt x="120" y="568"/>
                </a:lnTo>
                <a:lnTo>
                  <a:pt x="108" y="554"/>
                </a:lnTo>
                <a:lnTo>
                  <a:pt x="97" y="540"/>
                </a:lnTo>
                <a:lnTo>
                  <a:pt x="87" y="525"/>
                </a:lnTo>
                <a:lnTo>
                  <a:pt x="77" y="510"/>
                </a:lnTo>
                <a:lnTo>
                  <a:pt x="68" y="493"/>
                </a:lnTo>
                <a:lnTo>
                  <a:pt x="61" y="477"/>
                </a:lnTo>
                <a:lnTo>
                  <a:pt x="54" y="460"/>
                </a:lnTo>
                <a:lnTo>
                  <a:pt x="49" y="443"/>
                </a:lnTo>
                <a:lnTo>
                  <a:pt x="44" y="425"/>
                </a:lnTo>
                <a:lnTo>
                  <a:pt x="40" y="408"/>
                </a:lnTo>
                <a:lnTo>
                  <a:pt x="38" y="390"/>
                </a:lnTo>
                <a:lnTo>
                  <a:pt x="36" y="371"/>
                </a:lnTo>
                <a:lnTo>
                  <a:pt x="36" y="352"/>
                </a:lnTo>
                <a:lnTo>
                  <a:pt x="36" y="336"/>
                </a:lnTo>
                <a:lnTo>
                  <a:pt x="37" y="320"/>
                </a:lnTo>
                <a:lnTo>
                  <a:pt x="39" y="304"/>
                </a:lnTo>
                <a:lnTo>
                  <a:pt x="42" y="288"/>
                </a:lnTo>
                <a:lnTo>
                  <a:pt x="46" y="273"/>
                </a:lnTo>
                <a:lnTo>
                  <a:pt x="50" y="258"/>
                </a:lnTo>
                <a:lnTo>
                  <a:pt x="55" y="243"/>
                </a:lnTo>
                <a:lnTo>
                  <a:pt x="61" y="229"/>
                </a:lnTo>
                <a:lnTo>
                  <a:pt x="67" y="215"/>
                </a:lnTo>
                <a:lnTo>
                  <a:pt x="74" y="201"/>
                </a:lnTo>
                <a:lnTo>
                  <a:pt x="82" y="188"/>
                </a:lnTo>
                <a:lnTo>
                  <a:pt x="90" y="175"/>
                </a:lnTo>
                <a:lnTo>
                  <a:pt x="98" y="163"/>
                </a:lnTo>
                <a:lnTo>
                  <a:pt x="108" y="151"/>
                </a:lnTo>
                <a:lnTo>
                  <a:pt x="118" y="139"/>
                </a:lnTo>
                <a:lnTo>
                  <a:pt x="129" y="128"/>
                </a:lnTo>
                <a:lnTo>
                  <a:pt x="139" y="118"/>
                </a:lnTo>
                <a:lnTo>
                  <a:pt x="151" y="108"/>
                </a:lnTo>
                <a:lnTo>
                  <a:pt x="163" y="98"/>
                </a:lnTo>
                <a:lnTo>
                  <a:pt x="176" y="89"/>
                </a:lnTo>
                <a:lnTo>
                  <a:pt x="189" y="81"/>
                </a:lnTo>
                <a:lnTo>
                  <a:pt x="202" y="73"/>
                </a:lnTo>
                <a:lnTo>
                  <a:pt x="216" y="67"/>
                </a:lnTo>
                <a:lnTo>
                  <a:pt x="230" y="60"/>
                </a:lnTo>
                <a:lnTo>
                  <a:pt x="244" y="54"/>
                </a:lnTo>
                <a:lnTo>
                  <a:pt x="259" y="50"/>
                </a:lnTo>
                <a:lnTo>
                  <a:pt x="273" y="45"/>
                </a:lnTo>
                <a:lnTo>
                  <a:pt x="290" y="42"/>
                </a:lnTo>
                <a:lnTo>
                  <a:pt x="305" y="39"/>
                </a:lnTo>
                <a:lnTo>
                  <a:pt x="321" y="37"/>
                </a:lnTo>
                <a:lnTo>
                  <a:pt x="337" y="35"/>
                </a:lnTo>
                <a:lnTo>
                  <a:pt x="353" y="35"/>
                </a:lnTo>
                <a:lnTo>
                  <a:pt x="370" y="35"/>
                </a:lnTo>
                <a:lnTo>
                  <a:pt x="386" y="37"/>
                </a:lnTo>
                <a:lnTo>
                  <a:pt x="402" y="39"/>
                </a:lnTo>
                <a:lnTo>
                  <a:pt x="417" y="42"/>
                </a:lnTo>
                <a:lnTo>
                  <a:pt x="432" y="45"/>
                </a:lnTo>
                <a:lnTo>
                  <a:pt x="447" y="50"/>
                </a:lnTo>
                <a:lnTo>
                  <a:pt x="462" y="54"/>
                </a:lnTo>
                <a:lnTo>
                  <a:pt x="476" y="60"/>
                </a:lnTo>
                <a:lnTo>
                  <a:pt x="491" y="67"/>
                </a:lnTo>
                <a:lnTo>
                  <a:pt x="505" y="73"/>
                </a:lnTo>
                <a:lnTo>
                  <a:pt x="518" y="81"/>
                </a:lnTo>
                <a:lnTo>
                  <a:pt x="530" y="89"/>
                </a:lnTo>
                <a:lnTo>
                  <a:pt x="543" y="98"/>
                </a:lnTo>
                <a:lnTo>
                  <a:pt x="555" y="108"/>
                </a:lnTo>
                <a:lnTo>
                  <a:pt x="566" y="118"/>
                </a:lnTo>
                <a:lnTo>
                  <a:pt x="578" y="128"/>
                </a:lnTo>
                <a:lnTo>
                  <a:pt x="588" y="139"/>
                </a:lnTo>
                <a:lnTo>
                  <a:pt x="599" y="151"/>
                </a:lnTo>
                <a:lnTo>
                  <a:pt x="607" y="163"/>
                </a:lnTo>
                <a:lnTo>
                  <a:pt x="616" y="175"/>
                </a:lnTo>
                <a:lnTo>
                  <a:pt x="624" y="188"/>
                </a:lnTo>
                <a:lnTo>
                  <a:pt x="632" y="201"/>
                </a:lnTo>
                <a:lnTo>
                  <a:pt x="640" y="215"/>
                </a:lnTo>
                <a:lnTo>
                  <a:pt x="646" y="229"/>
                </a:lnTo>
                <a:lnTo>
                  <a:pt x="651" y="243"/>
                </a:lnTo>
                <a:lnTo>
                  <a:pt x="656" y="258"/>
                </a:lnTo>
                <a:lnTo>
                  <a:pt x="660" y="273"/>
                </a:lnTo>
                <a:lnTo>
                  <a:pt x="664" y="288"/>
                </a:lnTo>
                <a:lnTo>
                  <a:pt x="667" y="304"/>
                </a:lnTo>
                <a:lnTo>
                  <a:pt x="669" y="320"/>
                </a:lnTo>
                <a:lnTo>
                  <a:pt x="670" y="336"/>
                </a:lnTo>
                <a:lnTo>
                  <a:pt x="671" y="352"/>
                </a:lnTo>
                <a:lnTo>
                  <a:pt x="670" y="371"/>
                </a:lnTo>
                <a:lnTo>
                  <a:pt x="669" y="390"/>
                </a:lnTo>
                <a:lnTo>
                  <a:pt x="665" y="408"/>
                </a:lnTo>
                <a:lnTo>
                  <a:pt x="662" y="426"/>
                </a:lnTo>
                <a:lnTo>
                  <a:pt x="657" y="444"/>
                </a:lnTo>
                <a:lnTo>
                  <a:pt x="651" y="461"/>
                </a:lnTo>
                <a:lnTo>
                  <a:pt x="645" y="477"/>
                </a:lnTo>
                <a:lnTo>
                  <a:pt x="637" y="494"/>
                </a:lnTo>
                <a:lnTo>
                  <a:pt x="629" y="510"/>
                </a:lnTo>
                <a:lnTo>
                  <a:pt x="619" y="526"/>
                </a:lnTo>
                <a:lnTo>
                  <a:pt x="608" y="541"/>
                </a:lnTo>
                <a:lnTo>
                  <a:pt x="597" y="555"/>
                </a:lnTo>
                <a:lnTo>
                  <a:pt x="586" y="569"/>
                </a:lnTo>
                <a:lnTo>
                  <a:pt x="573" y="582"/>
                </a:lnTo>
                <a:lnTo>
                  <a:pt x="559" y="594"/>
                </a:lnTo>
                <a:lnTo>
                  <a:pt x="543" y="606"/>
                </a:lnTo>
                <a:close/>
                <a:moveTo>
                  <a:pt x="353" y="388"/>
                </a:moveTo>
                <a:lnTo>
                  <a:pt x="346" y="386"/>
                </a:lnTo>
                <a:lnTo>
                  <a:pt x="339" y="385"/>
                </a:lnTo>
                <a:lnTo>
                  <a:pt x="334" y="381"/>
                </a:lnTo>
                <a:lnTo>
                  <a:pt x="328" y="378"/>
                </a:lnTo>
                <a:lnTo>
                  <a:pt x="324" y="372"/>
                </a:lnTo>
                <a:lnTo>
                  <a:pt x="321" y="366"/>
                </a:lnTo>
                <a:lnTo>
                  <a:pt x="319" y="359"/>
                </a:lnTo>
                <a:lnTo>
                  <a:pt x="318" y="352"/>
                </a:lnTo>
                <a:lnTo>
                  <a:pt x="319" y="345"/>
                </a:lnTo>
                <a:lnTo>
                  <a:pt x="321" y="339"/>
                </a:lnTo>
                <a:lnTo>
                  <a:pt x="324" y="332"/>
                </a:lnTo>
                <a:lnTo>
                  <a:pt x="328" y="327"/>
                </a:lnTo>
                <a:lnTo>
                  <a:pt x="334" y="323"/>
                </a:lnTo>
                <a:lnTo>
                  <a:pt x="339" y="320"/>
                </a:lnTo>
                <a:lnTo>
                  <a:pt x="346" y="317"/>
                </a:lnTo>
                <a:lnTo>
                  <a:pt x="353" y="317"/>
                </a:lnTo>
                <a:lnTo>
                  <a:pt x="360" y="317"/>
                </a:lnTo>
                <a:lnTo>
                  <a:pt x="367" y="320"/>
                </a:lnTo>
                <a:lnTo>
                  <a:pt x="373" y="323"/>
                </a:lnTo>
                <a:lnTo>
                  <a:pt x="378" y="327"/>
                </a:lnTo>
                <a:lnTo>
                  <a:pt x="383" y="332"/>
                </a:lnTo>
                <a:lnTo>
                  <a:pt x="386" y="339"/>
                </a:lnTo>
                <a:lnTo>
                  <a:pt x="388" y="345"/>
                </a:lnTo>
                <a:lnTo>
                  <a:pt x="388" y="352"/>
                </a:lnTo>
                <a:lnTo>
                  <a:pt x="388" y="359"/>
                </a:lnTo>
                <a:lnTo>
                  <a:pt x="386" y="366"/>
                </a:lnTo>
                <a:lnTo>
                  <a:pt x="383" y="372"/>
                </a:lnTo>
                <a:lnTo>
                  <a:pt x="378" y="378"/>
                </a:lnTo>
                <a:lnTo>
                  <a:pt x="373" y="381"/>
                </a:lnTo>
                <a:lnTo>
                  <a:pt x="367" y="385"/>
                </a:lnTo>
                <a:lnTo>
                  <a:pt x="360" y="386"/>
                </a:lnTo>
                <a:lnTo>
                  <a:pt x="353" y="388"/>
                </a:lnTo>
                <a:close/>
                <a:moveTo>
                  <a:pt x="247" y="988"/>
                </a:moveTo>
                <a:lnTo>
                  <a:pt x="247" y="881"/>
                </a:lnTo>
                <a:lnTo>
                  <a:pt x="459" y="881"/>
                </a:lnTo>
                <a:lnTo>
                  <a:pt x="459" y="988"/>
                </a:lnTo>
                <a:lnTo>
                  <a:pt x="247" y="988"/>
                </a:lnTo>
                <a:close/>
                <a:moveTo>
                  <a:pt x="705" y="352"/>
                </a:moveTo>
                <a:lnTo>
                  <a:pt x="705" y="335"/>
                </a:lnTo>
                <a:lnTo>
                  <a:pt x="704" y="316"/>
                </a:lnTo>
                <a:lnTo>
                  <a:pt x="702" y="299"/>
                </a:lnTo>
                <a:lnTo>
                  <a:pt x="699" y="282"/>
                </a:lnTo>
                <a:lnTo>
                  <a:pt x="695" y="264"/>
                </a:lnTo>
                <a:lnTo>
                  <a:pt x="690" y="247"/>
                </a:lnTo>
                <a:lnTo>
                  <a:pt x="685" y="231"/>
                </a:lnTo>
                <a:lnTo>
                  <a:pt x="678" y="215"/>
                </a:lnTo>
                <a:lnTo>
                  <a:pt x="671" y="200"/>
                </a:lnTo>
                <a:lnTo>
                  <a:pt x="663" y="185"/>
                </a:lnTo>
                <a:lnTo>
                  <a:pt x="655" y="169"/>
                </a:lnTo>
                <a:lnTo>
                  <a:pt x="646" y="155"/>
                </a:lnTo>
                <a:lnTo>
                  <a:pt x="635" y="141"/>
                </a:lnTo>
                <a:lnTo>
                  <a:pt x="626" y="128"/>
                </a:lnTo>
                <a:lnTo>
                  <a:pt x="615" y="115"/>
                </a:lnTo>
                <a:lnTo>
                  <a:pt x="603" y="104"/>
                </a:lnTo>
                <a:lnTo>
                  <a:pt x="590" y="92"/>
                </a:lnTo>
                <a:lnTo>
                  <a:pt x="578" y="80"/>
                </a:lnTo>
                <a:lnTo>
                  <a:pt x="564" y="70"/>
                </a:lnTo>
                <a:lnTo>
                  <a:pt x="550" y="60"/>
                </a:lnTo>
                <a:lnTo>
                  <a:pt x="536" y="51"/>
                </a:lnTo>
                <a:lnTo>
                  <a:pt x="521" y="42"/>
                </a:lnTo>
                <a:lnTo>
                  <a:pt x="506" y="34"/>
                </a:lnTo>
                <a:lnTo>
                  <a:pt x="491" y="28"/>
                </a:lnTo>
                <a:lnTo>
                  <a:pt x="474" y="21"/>
                </a:lnTo>
                <a:lnTo>
                  <a:pt x="458" y="16"/>
                </a:lnTo>
                <a:lnTo>
                  <a:pt x="441" y="11"/>
                </a:lnTo>
                <a:lnTo>
                  <a:pt x="425" y="7"/>
                </a:lnTo>
                <a:lnTo>
                  <a:pt x="407" y="4"/>
                </a:lnTo>
                <a:lnTo>
                  <a:pt x="389" y="2"/>
                </a:lnTo>
                <a:lnTo>
                  <a:pt x="372" y="0"/>
                </a:lnTo>
                <a:lnTo>
                  <a:pt x="353" y="0"/>
                </a:lnTo>
                <a:lnTo>
                  <a:pt x="335" y="0"/>
                </a:lnTo>
                <a:lnTo>
                  <a:pt x="317" y="2"/>
                </a:lnTo>
                <a:lnTo>
                  <a:pt x="299" y="4"/>
                </a:lnTo>
                <a:lnTo>
                  <a:pt x="282" y="7"/>
                </a:lnTo>
                <a:lnTo>
                  <a:pt x="265" y="11"/>
                </a:lnTo>
                <a:lnTo>
                  <a:pt x="249" y="16"/>
                </a:lnTo>
                <a:lnTo>
                  <a:pt x="232" y="21"/>
                </a:lnTo>
                <a:lnTo>
                  <a:pt x="216" y="28"/>
                </a:lnTo>
                <a:lnTo>
                  <a:pt x="200" y="34"/>
                </a:lnTo>
                <a:lnTo>
                  <a:pt x="185" y="42"/>
                </a:lnTo>
                <a:lnTo>
                  <a:pt x="170" y="51"/>
                </a:lnTo>
                <a:lnTo>
                  <a:pt x="156" y="60"/>
                </a:lnTo>
                <a:lnTo>
                  <a:pt x="142" y="70"/>
                </a:lnTo>
                <a:lnTo>
                  <a:pt x="129" y="80"/>
                </a:lnTo>
                <a:lnTo>
                  <a:pt x="116" y="92"/>
                </a:lnTo>
                <a:lnTo>
                  <a:pt x="104" y="104"/>
                </a:lnTo>
                <a:lnTo>
                  <a:pt x="92" y="115"/>
                </a:lnTo>
                <a:lnTo>
                  <a:pt x="81" y="128"/>
                </a:lnTo>
                <a:lnTo>
                  <a:pt x="70" y="141"/>
                </a:lnTo>
                <a:lnTo>
                  <a:pt x="61" y="155"/>
                </a:lnTo>
                <a:lnTo>
                  <a:pt x="52" y="169"/>
                </a:lnTo>
                <a:lnTo>
                  <a:pt x="43" y="185"/>
                </a:lnTo>
                <a:lnTo>
                  <a:pt x="35" y="200"/>
                </a:lnTo>
                <a:lnTo>
                  <a:pt x="28" y="215"/>
                </a:lnTo>
                <a:lnTo>
                  <a:pt x="22" y="231"/>
                </a:lnTo>
                <a:lnTo>
                  <a:pt x="16" y="247"/>
                </a:lnTo>
                <a:lnTo>
                  <a:pt x="12" y="264"/>
                </a:lnTo>
                <a:lnTo>
                  <a:pt x="8" y="282"/>
                </a:lnTo>
                <a:lnTo>
                  <a:pt x="4" y="299"/>
                </a:lnTo>
                <a:lnTo>
                  <a:pt x="2" y="316"/>
                </a:lnTo>
                <a:lnTo>
                  <a:pt x="1" y="335"/>
                </a:lnTo>
                <a:lnTo>
                  <a:pt x="0" y="352"/>
                </a:lnTo>
                <a:lnTo>
                  <a:pt x="1" y="374"/>
                </a:lnTo>
                <a:lnTo>
                  <a:pt x="3" y="395"/>
                </a:lnTo>
                <a:lnTo>
                  <a:pt x="7" y="416"/>
                </a:lnTo>
                <a:lnTo>
                  <a:pt x="10" y="435"/>
                </a:lnTo>
                <a:lnTo>
                  <a:pt x="15" y="456"/>
                </a:lnTo>
                <a:lnTo>
                  <a:pt x="23" y="475"/>
                </a:lnTo>
                <a:lnTo>
                  <a:pt x="30" y="493"/>
                </a:lnTo>
                <a:lnTo>
                  <a:pt x="39" y="512"/>
                </a:lnTo>
                <a:lnTo>
                  <a:pt x="48" y="529"/>
                </a:lnTo>
                <a:lnTo>
                  <a:pt x="58" y="546"/>
                </a:lnTo>
                <a:lnTo>
                  <a:pt x="70" y="563"/>
                </a:lnTo>
                <a:lnTo>
                  <a:pt x="82" y="579"/>
                </a:lnTo>
                <a:lnTo>
                  <a:pt x="96" y="593"/>
                </a:lnTo>
                <a:lnTo>
                  <a:pt x="110" y="607"/>
                </a:lnTo>
                <a:lnTo>
                  <a:pt x="124" y="621"/>
                </a:lnTo>
                <a:lnTo>
                  <a:pt x="141" y="633"/>
                </a:lnTo>
                <a:lnTo>
                  <a:pt x="141" y="633"/>
                </a:lnTo>
                <a:lnTo>
                  <a:pt x="143" y="635"/>
                </a:lnTo>
                <a:lnTo>
                  <a:pt x="145" y="637"/>
                </a:lnTo>
                <a:lnTo>
                  <a:pt x="145" y="637"/>
                </a:lnTo>
                <a:lnTo>
                  <a:pt x="146" y="637"/>
                </a:lnTo>
                <a:lnTo>
                  <a:pt x="157" y="647"/>
                </a:lnTo>
                <a:lnTo>
                  <a:pt x="168" y="659"/>
                </a:lnTo>
                <a:lnTo>
                  <a:pt x="178" y="673"/>
                </a:lnTo>
                <a:lnTo>
                  <a:pt x="189" y="690"/>
                </a:lnTo>
                <a:lnTo>
                  <a:pt x="193" y="699"/>
                </a:lnTo>
                <a:lnTo>
                  <a:pt x="198" y="708"/>
                </a:lnTo>
                <a:lnTo>
                  <a:pt x="202" y="718"/>
                </a:lnTo>
                <a:lnTo>
                  <a:pt x="205" y="729"/>
                </a:lnTo>
                <a:lnTo>
                  <a:pt x="209" y="740"/>
                </a:lnTo>
                <a:lnTo>
                  <a:pt x="211" y="752"/>
                </a:lnTo>
                <a:lnTo>
                  <a:pt x="212" y="763"/>
                </a:lnTo>
                <a:lnTo>
                  <a:pt x="212" y="775"/>
                </a:lnTo>
                <a:lnTo>
                  <a:pt x="212" y="1023"/>
                </a:lnTo>
                <a:lnTo>
                  <a:pt x="494" y="1023"/>
                </a:lnTo>
                <a:lnTo>
                  <a:pt x="494" y="775"/>
                </a:lnTo>
                <a:lnTo>
                  <a:pt x="495" y="762"/>
                </a:lnTo>
                <a:lnTo>
                  <a:pt x="496" y="750"/>
                </a:lnTo>
                <a:lnTo>
                  <a:pt x="498" y="739"/>
                </a:lnTo>
                <a:lnTo>
                  <a:pt x="501" y="727"/>
                </a:lnTo>
                <a:lnTo>
                  <a:pt x="505" y="716"/>
                </a:lnTo>
                <a:lnTo>
                  <a:pt x="509" y="705"/>
                </a:lnTo>
                <a:lnTo>
                  <a:pt x="513" y="695"/>
                </a:lnTo>
                <a:lnTo>
                  <a:pt x="519" y="686"/>
                </a:lnTo>
                <a:lnTo>
                  <a:pt x="529" y="669"/>
                </a:lnTo>
                <a:lnTo>
                  <a:pt x="541" y="655"/>
                </a:lnTo>
                <a:lnTo>
                  <a:pt x="553" y="644"/>
                </a:lnTo>
                <a:lnTo>
                  <a:pt x="565" y="634"/>
                </a:lnTo>
                <a:lnTo>
                  <a:pt x="565" y="634"/>
                </a:lnTo>
                <a:lnTo>
                  <a:pt x="580" y="622"/>
                </a:lnTo>
                <a:lnTo>
                  <a:pt x="595" y="608"/>
                </a:lnTo>
                <a:lnTo>
                  <a:pt x="609" y="594"/>
                </a:lnTo>
                <a:lnTo>
                  <a:pt x="623" y="579"/>
                </a:lnTo>
                <a:lnTo>
                  <a:pt x="635" y="564"/>
                </a:lnTo>
                <a:lnTo>
                  <a:pt x="647" y="547"/>
                </a:lnTo>
                <a:lnTo>
                  <a:pt x="658" y="530"/>
                </a:lnTo>
                <a:lnTo>
                  <a:pt x="668" y="513"/>
                </a:lnTo>
                <a:lnTo>
                  <a:pt x="676" y="494"/>
                </a:lnTo>
                <a:lnTo>
                  <a:pt x="684" y="475"/>
                </a:lnTo>
                <a:lnTo>
                  <a:pt x="690" y="456"/>
                </a:lnTo>
                <a:lnTo>
                  <a:pt x="696" y="436"/>
                </a:lnTo>
                <a:lnTo>
                  <a:pt x="700" y="416"/>
                </a:lnTo>
                <a:lnTo>
                  <a:pt x="703" y="395"/>
                </a:lnTo>
                <a:lnTo>
                  <a:pt x="705" y="374"/>
                </a:lnTo>
                <a:lnTo>
                  <a:pt x="705" y="352"/>
                </a:lnTo>
                <a:close/>
              </a:path>
            </a:pathLst>
          </a:custGeom>
          <a:solidFill>
            <a:srgbClr val="1C4885"/>
          </a:solidFill>
          <a:ln>
            <a:noFill/>
          </a:ln>
        </p:spPr>
        <p:txBody>
          <a:bodyPr vert="horz" wrap="square" lIns="182880" tIns="91440" rIns="182880" bIns="91440" numCol="1" anchor="t" anchorCtr="0" compatLnSpc="1">
            <a:prstTxWarp prst="textNoShape">
              <a:avLst/>
            </a:prstTxWarp>
          </a:bodyPr>
          <a:lstStyle/>
          <a:p>
            <a:endParaRPr lang="en-US" sz="660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8" name="Freeform 55">
            <a:extLst>
              <a:ext uri="{FF2B5EF4-FFF2-40B4-BE49-F238E27FC236}">
                <a16:creationId xmlns:a16="http://schemas.microsoft.com/office/drawing/2014/main" id="{1EC866FC-0FA8-4813-A547-86D5158ED3AE}"/>
              </a:ext>
            </a:extLst>
          </p:cNvPr>
          <p:cNvSpPr>
            <a:spLocks noEditPoints="1"/>
          </p:cNvSpPr>
          <p:nvPr/>
        </p:nvSpPr>
        <p:spPr bwMode="auto">
          <a:xfrm>
            <a:off x="9226613" y="2087334"/>
            <a:ext cx="482099" cy="378034"/>
          </a:xfrm>
          <a:custGeom>
            <a:avLst/>
            <a:gdLst>
              <a:gd name="T0" fmla="*/ 639 w 911"/>
              <a:gd name="T1" fmla="*/ 579 h 710"/>
              <a:gd name="T2" fmla="*/ 539 w 911"/>
              <a:gd name="T3" fmla="*/ 518 h 710"/>
              <a:gd name="T4" fmla="*/ 590 w 911"/>
              <a:gd name="T5" fmla="*/ 480 h 710"/>
              <a:gd name="T6" fmla="*/ 597 w 911"/>
              <a:gd name="T7" fmla="*/ 399 h 710"/>
              <a:gd name="T8" fmla="*/ 568 w 911"/>
              <a:gd name="T9" fmla="*/ 321 h 710"/>
              <a:gd name="T10" fmla="*/ 560 w 911"/>
              <a:gd name="T11" fmla="*/ 263 h 710"/>
              <a:gd name="T12" fmla="*/ 563 w 911"/>
              <a:gd name="T13" fmla="*/ 150 h 710"/>
              <a:gd name="T14" fmla="*/ 626 w 911"/>
              <a:gd name="T15" fmla="*/ 104 h 710"/>
              <a:gd name="T16" fmla="*/ 725 w 911"/>
              <a:gd name="T17" fmla="*/ 127 h 710"/>
              <a:gd name="T18" fmla="*/ 743 w 911"/>
              <a:gd name="T19" fmla="*/ 226 h 710"/>
              <a:gd name="T20" fmla="*/ 746 w 911"/>
              <a:gd name="T21" fmla="*/ 273 h 710"/>
              <a:gd name="T22" fmla="*/ 723 w 911"/>
              <a:gd name="T23" fmla="*/ 348 h 710"/>
              <a:gd name="T24" fmla="*/ 697 w 911"/>
              <a:gd name="T25" fmla="*/ 445 h 710"/>
              <a:gd name="T26" fmla="*/ 726 w 911"/>
              <a:gd name="T27" fmla="*/ 489 h 710"/>
              <a:gd name="T28" fmla="*/ 878 w 911"/>
              <a:gd name="T29" fmla="*/ 609 h 710"/>
              <a:gd name="T30" fmla="*/ 37 w 911"/>
              <a:gd name="T31" fmla="*/ 582 h 710"/>
              <a:gd name="T32" fmla="*/ 199 w 911"/>
              <a:gd name="T33" fmla="*/ 519 h 710"/>
              <a:gd name="T34" fmla="*/ 249 w 911"/>
              <a:gd name="T35" fmla="*/ 475 h 710"/>
              <a:gd name="T36" fmla="*/ 227 w 911"/>
              <a:gd name="T37" fmla="*/ 362 h 710"/>
              <a:gd name="T38" fmla="*/ 194 w 911"/>
              <a:gd name="T39" fmla="*/ 256 h 710"/>
              <a:gd name="T40" fmla="*/ 200 w 911"/>
              <a:gd name="T41" fmla="*/ 209 h 710"/>
              <a:gd name="T42" fmla="*/ 202 w 911"/>
              <a:gd name="T43" fmla="*/ 98 h 710"/>
              <a:gd name="T44" fmla="*/ 287 w 911"/>
              <a:gd name="T45" fmla="*/ 36 h 710"/>
              <a:gd name="T46" fmla="*/ 416 w 911"/>
              <a:gd name="T47" fmla="*/ 67 h 710"/>
              <a:gd name="T48" fmla="*/ 447 w 911"/>
              <a:gd name="T49" fmla="*/ 150 h 710"/>
              <a:gd name="T50" fmla="*/ 442 w 911"/>
              <a:gd name="T51" fmla="*/ 242 h 710"/>
              <a:gd name="T52" fmla="*/ 431 w 911"/>
              <a:gd name="T53" fmla="*/ 316 h 710"/>
              <a:gd name="T54" fmla="*/ 395 w 911"/>
              <a:gd name="T55" fmla="*/ 412 h 710"/>
              <a:gd name="T56" fmla="*/ 388 w 911"/>
              <a:gd name="T57" fmla="*/ 489 h 710"/>
              <a:gd name="T58" fmla="*/ 483 w 911"/>
              <a:gd name="T59" fmla="*/ 534 h 710"/>
              <a:gd name="T60" fmla="*/ 603 w 911"/>
              <a:gd name="T61" fmla="*/ 583 h 710"/>
              <a:gd name="T62" fmla="*/ 733 w 911"/>
              <a:gd name="T63" fmla="*/ 455 h 710"/>
              <a:gd name="T64" fmla="*/ 750 w 911"/>
              <a:gd name="T65" fmla="*/ 380 h 710"/>
              <a:gd name="T66" fmla="*/ 779 w 911"/>
              <a:gd name="T67" fmla="*/ 265 h 710"/>
              <a:gd name="T68" fmla="*/ 781 w 911"/>
              <a:gd name="T69" fmla="*/ 179 h 710"/>
              <a:gd name="T70" fmla="*/ 735 w 911"/>
              <a:gd name="T71" fmla="*/ 92 h 710"/>
              <a:gd name="T72" fmla="*/ 591 w 911"/>
              <a:gd name="T73" fmla="*/ 79 h 710"/>
              <a:gd name="T74" fmla="*/ 525 w 911"/>
              <a:gd name="T75" fmla="*/ 158 h 710"/>
              <a:gd name="T76" fmla="*/ 528 w 911"/>
              <a:gd name="T77" fmla="*/ 256 h 710"/>
              <a:gd name="T78" fmla="*/ 547 w 911"/>
              <a:gd name="T79" fmla="*/ 353 h 710"/>
              <a:gd name="T80" fmla="*/ 568 w 911"/>
              <a:gd name="T81" fmla="*/ 449 h 710"/>
              <a:gd name="T82" fmla="*/ 441 w 911"/>
              <a:gd name="T83" fmla="*/ 485 h 710"/>
              <a:gd name="T84" fmla="*/ 426 w 911"/>
              <a:gd name="T85" fmla="*/ 424 h 710"/>
              <a:gd name="T86" fmla="*/ 469 w 911"/>
              <a:gd name="T87" fmla="*/ 312 h 710"/>
              <a:gd name="T88" fmla="*/ 472 w 911"/>
              <a:gd name="T89" fmla="*/ 220 h 710"/>
              <a:gd name="T90" fmla="*/ 467 w 911"/>
              <a:gd name="T91" fmla="*/ 84 h 710"/>
              <a:gd name="T92" fmla="*/ 369 w 911"/>
              <a:gd name="T93" fmla="*/ 5 h 710"/>
              <a:gd name="T94" fmla="*/ 245 w 911"/>
              <a:gd name="T95" fmla="*/ 13 h 710"/>
              <a:gd name="T96" fmla="*/ 162 w 911"/>
              <a:gd name="T97" fmla="*/ 111 h 710"/>
              <a:gd name="T98" fmla="*/ 166 w 911"/>
              <a:gd name="T99" fmla="*/ 233 h 710"/>
              <a:gd name="T100" fmla="*/ 176 w 911"/>
              <a:gd name="T101" fmla="*/ 330 h 710"/>
              <a:gd name="T102" fmla="*/ 215 w 911"/>
              <a:gd name="T103" fmla="*/ 445 h 710"/>
              <a:gd name="T104" fmla="*/ 114 w 911"/>
              <a:gd name="T105" fmla="*/ 512 h 710"/>
              <a:gd name="T106" fmla="*/ 4 w 911"/>
              <a:gd name="T107" fmla="*/ 572 h 710"/>
              <a:gd name="T108" fmla="*/ 1 w 911"/>
              <a:gd name="T109" fmla="*/ 687 h 710"/>
              <a:gd name="T110" fmla="*/ 102 w 911"/>
              <a:gd name="T111" fmla="*/ 710 h 710"/>
              <a:gd name="T112" fmla="*/ 317 w 911"/>
              <a:gd name="T113" fmla="*/ 710 h 710"/>
              <a:gd name="T114" fmla="*/ 504 w 911"/>
              <a:gd name="T115" fmla="*/ 710 h 710"/>
              <a:gd name="T116" fmla="*/ 638 w 911"/>
              <a:gd name="T117" fmla="*/ 693 h 710"/>
              <a:gd name="T118" fmla="*/ 650 w 911"/>
              <a:gd name="T119" fmla="*/ 642 h 710"/>
              <a:gd name="T120" fmla="*/ 855 w 911"/>
              <a:gd name="T121" fmla="*/ 642 h 710"/>
              <a:gd name="T122" fmla="*/ 911 w 911"/>
              <a:gd name="T123" fmla="*/ 620 h 710"/>
              <a:gd name="T124" fmla="*/ 903 w 911"/>
              <a:gd name="T125" fmla="*/ 525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1" h="710">
                <a:moveTo>
                  <a:pt x="878" y="609"/>
                </a:moveTo>
                <a:lnTo>
                  <a:pt x="684" y="609"/>
                </a:lnTo>
                <a:lnTo>
                  <a:pt x="655" y="609"/>
                </a:lnTo>
                <a:lnTo>
                  <a:pt x="650" y="609"/>
                </a:lnTo>
                <a:lnTo>
                  <a:pt x="641" y="609"/>
                </a:lnTo>
                <a:lnTo>
                  <a:pt x="641" y="600"/>
                </a:lnTo>
                <a:lnTo>
                  <a:pt x="641" y="593"/>
                </a:lnTo>
                <a:lnTo>
                  <a:pt x="641" y="586"/>
                </a:lnTo>
                <a:lnTo>
                  <a:pt x="639" y="579"/>
                </a:lnTo>
                <a:lnTo>
                  <a:pt x="636" y="572"/>
                </a:lnTo>
                <a:lnTo>
                  <a:pt x="631" y="564"/>
                </a:lnTo>
                <a:lnTo>
                  <a:pt x="626" y="558"/>
                </a:lnTo>
                <a:lnTo>
                  <a:pt x="619" y="551"/>
                </a:lnTo>
                <a:lnTo>
                  <a:pt x="612" y="546"/>
                </a:lnTo>
                <a:lnTo>
                  <a:pt x="602" y="542"/>
                </a:lnTo>
                <a:lnTo>
                  <a:pt x="585" y="534"/>
                </a:lnTo>
                <a:lnTo>
                  <a:pt x="564" y="526"/>
                </a:lnTo>
                <a:lnTo>
                  <a:pt x="539" y="518"/>
                </a:lnTo>
                <a:lnTo>
                  <a:pt x="514" y="508"/>
                </a:lnTo>
                <a:lnTo>
                  <a:pt x="530" y="503"/>
                </a:lnTo>
                <a:lnTo>
                  <a:pt x="545" y="498"/>
                </a:lnTo>
                <a:lnTo>
                  <a:pt x="560" y="493"/>
                </a:lnTo>
                <a:lnTo>
                  <a:pt x="574" y="489"/>
                </a:lnTo>
                <a:lnTo>
                  <a:pt x="579" y="486"/>
                </a:lnTo>
                <a:lnTo>
                  <a:pt x="584" y="484"/>
                </a:lnTo>
                <a:lnTo>
                  <a:pt x="587" y="482"/>
                </a:lnTo>
                <a:lnTo>
                  <a:pt x="590" y="480"/>
                </a:lnTo>
                <a:lnTo>
                  <a:pt x="595" y="474"/>
                </a:lnTo>
                <a:lnTo>
                  <a:pt x="598" y="467"/>
                </a:lnTo>
                <a:lnTo>
                  <a:pt x="600" y="459"/>
                </a:lnTo>
                <a:lnTo>
                  <a:pt x="601" y="453"/>
                </a:lnTo>
                <a:lnTo>
                  <a:pt x="602" y="445"/>
                </a:lnTo>
                <a:lnTo>
                  <a:pt x="602" y="440"/>
                </a:lnTo>
                <a:lnTo>
                  <a:pt x="601" y="425"/>
                </a:lnTo>
                <a:lnTo>
                  <a:pt x="600" y="411"/>
                </a:lnTo>
                <a:lnTo>
                  <a:pt x="597" y="399"/>
                </a:lnTo>
                <a:lnTo>
                  <a:pt x="592" y="388"/>
                </a:lnTo>
                <a:lnTo>
                  <a:pt x="589" y="380"/>
                </a:lnTo>
                <a:lnTo>
                  <a:pt x="586" y="370"/>
                </a:lnTo>
                <a:lnTo>
                  <a:pt x="583" y="359"/>
                </a:lnTo>
                <a:lnTo>
                  <a:pt x="580" y="348"/>
                </a:lnTo>
                <a:lnTo>
                  <a:pt x="579" y="339"/>
                </a:lnTo>
                <a:lnTo>
                  <a:pt x="573" y="331"/>
                </a:lnTo>
                <a:lnTo>
                  <a:pt x="571" y="328"/>
                </a:lnTo>
                <a:lnTo>
                  <a:pt x="568" y="321"/>
                </a:lnTo>
                <a:lnTo>
                  <a:pt x="563" y="310"/>
                </a:lnTo>
                <a:lnTo>
                  <a:pt x="559" y="294"/>
                </a:lnTo>
                <a:lnTo>
                  <a:pt x="557" y="283"/>
                </a:lnTo>
                <a:lnTo>
                  <a:pt x="557" y="277"/>
                </a:lnTo>
                <a:lnTo>
                  <a:pt x="557" y="273"/>
                </a:lnTo>
                <a:lnTo>
                  <a:pt x="558" y="270"/>
                </a:lnTo>
                <a:lnTo>
                  <a:pt x="559" y="267"/>
                </a:lnTo>
                <a:lnTo>
                  <a:pt x="560" y="263"/>
                </a:lnTo>
                <a:lnTo>
                  <a:pt x="560" y="263"/>
                </a:lnTo>
                <a:lnTo>
                  <a:pt x="561" y="262"/>
                </a:lnTo>
                <a:lnTo>
                  <a:pt x="562" y="247"/>
                </a:lnTo>
                <a:lnTo>
                  <a:pt x="561" y="226"/>
                </a:lnTo>
                <a:lnTo>
                  <a:pt x="559" y="206"/>
                </a:lnTo>
                <a:lnTo>
                  <a:pt x="556" y="187"/>
                </a:lnTo>
                <a:lnTo>
                  <a:pt x="556" y="179"/>
                </a:lnTo>
                <a:lnTo>
                  <a:pt x="558" y="166"/>
                </a:lnTo>
                <a:lnTo>
                  <a:pt x="560" y="158"/>
                </a:lnTo>
                <a:lnTo>
                  <a:pt x="563" y="150"/>
                </a:lnTo>
                <a:lnTo>
                  <a:pt x="568" y="142"/>
                </a:lnTo>
                <a:lnTo>
                  <a:pt x="573" y="133"/>
                </a:lnTo>
                <a:lnTo>
                  <a:pt x="577" y="129"/>
                </a:lnTo>
                <a:lnTo>
                  <a:pt x="583" y="124"/>
                </a:lnTo>
                <a:lnTo>
                  <a:pt x="588" y="119"/>
                </a:lnTo>
                <a:lnTo>
                  <a:pt x="596" y="115"/>
                </a:lnTo>
                <a:lnTo>
                  <a:pt x="604" y="111"/>
                </a:lnTo>
                <a:lnTo>
                  <a:pt x="615" y="107"/>
                </a:lnTo>
                <a:lnTo>
                  <a:pt x="626" y="104"/>
                </a:lnTo>
                <a:lnTo>
                  <a:pt x="639" y="103"/>
                </a:lnTo>
                <a:lnTo>
                  <a:pt x="664" y="103"/>
                </a:lnTo>
                <a:lnTo>
                  <a:pt x="674" y="104"/>
                </a:lnTo>
                <a:lnTo>
                  <a:pt x="685" y="106"/>
                </a:lnTo>
                <a:lnTo>
                  <a:pt x="694" y="108"/>
                </a:lnTo>
                <a:lnTo>
                  <a:pt x="703" y="112"/>
                </a:lnTo>
                <a:lnTo>
                  <a:pt x="711" y="116"/>
                </a:lnTo>
                <a:lnTo>
                  <a:pt x="718" y="121"/>
                </a:lnTo>
                <a:lnTo>
                  <a:pt x="725" y="127"/>
                </a:lnTo>
                <a:lnTo>
                  <a:pt x="731" y="133"/>
                </a:lnTo>
                <a:lnTo>
                  <a:pt x="736" y="142"/>
                </a:lnTo>
                <a:lnTo>
                  <a:pt x="740" y="150"/>
                </a:lnTo>
                <a:lnTo>
                  <a:pt x="744" y="158"/>
                </a:lnTo>
                <a:lnTo>
                  <a:pt x="746" y="166"/>
                </a:lnTo>
                <a:lnTo>
                  <a:pt x="748" y="179"/>
                </a:lnTo>
                <a:lnTo>
                  <a:pt x="748" y="187"/>
                </a:lnTo>
                <a:lnTo>
                  <a:pt x="745" y="205"/>
                </a:lnTo>
                <a:lnTo>
                  <a:pt x="743" y="226"/>
                </a:lnTo>
                <a:lnTo>
                  <a:pt x="741" y="247"/>
                </a:lnTo>
                <a:lnTo>
                  <a:pt x="743" y="262"/>
                </a:lnTo>
                <a:lnTo>
                  <a:pt x="744" y="263"/>
                </a:lnTo>
                <a:lnTo>
                  <a:pt x="744" y="265"/>
                </a:lnTo>
                <a:lnTo>
                  <a:pt x="745" y="266"/>
                </a:lnTo>
                <a:lnTo>
                  <a:pt x="745" y="269"/>
                </a:lnTo>
                <a:lnTo>
                  <a:pt x="745" y="269"/>
                </a:lnTo>
                <a:lnTo>
                  <a:pt x="746" y="270"/>
                </a:lnTo>
                <a:lnTo>
                  <a:pt x="746" y="273"/>
                </a:lnTo>
                <a:lnTo>
                  <a:pt x="747" y="277"/>
                </a:lnTo>
                <a:lnTo>
                  <a:pt x="746" y="283"/>
                </a:lnTo>
                <a:lnTo>
                  <a:pt x="745" y="294"/>
                </a:lnTo>
                <a:lnTo>
                  <a:pt x="740" y="310"/>
                </a:lnTo>
                <a:lnTo>
                  <a:pt x="736" y="321"/>
                </a:lnTo>
                <a:lnTo>
                  <a:pt x="733" y="328"/>
                </a:lnTo>
                <a:lnTo>
                  <a:pt x="731" y="331"/>
                </a:lnTo>
                <a:lnTo>
                  <a:pt x="724" y="339"/>
                </a:lnTo>
                <a:lnTo>
                  <a:pt x="723" y="348"/>
                </a:lnTo>
                <a:lnTo>
                  <a:pt x="721" y="359"/>
                </a:lnTo>
                <a:lnTo>
                  <a:pt x="718" y="370"/>
                </a:lnTo>
                <a:lnTo>
                  <a:pt x="714" y="380"/>
                </a:lnTo>
                <a:lnTo>
                  <a:pt x="711" y="388"/>
                </a:lnTo>
                <a:lnTo>
                  <a:pt x="706" y="400"/>
                </a:lnTo>
                <a:lnTo>
                  <a:pt x="701" y="412"/>
                </a:lnTo>
                <a:lnTo>
                  <a:pt x="698" y="425"/>
                </a:lnTo>
                <a:lnTo>
                  <a:pt x="697" y="439"/>
                </a:lnTo>
                <a:lnTo>
                  <a:pt x="697" y="445"/>
                </a:lnTo>
                <a:lnTo>
                  <a:pt x="698" y="452"/>
                </a:lnTo>
                <a:lnTo>
                  <a:pt x="699" y="459"/>
                </a:lnTo>
                <a:lnTo>
                  <a:pt x="701" y="466"/>
                </a:lnTo>
                <a:lnTo>
                  <a:pt x="705" y="472"/>
                </a:lnTo>
                <a:lnTo>
                  <a:pt x="709" y="479"/>
                </a:lnTo>
                <a:lnTo>
                  <a:pt x="712" y="482"/>
                </a:lnTo>
                <a:lnTo>
                  <a:pt x="717" y="484"/>
                </a:lnTo>
                <a:lnTo>
                  <a:pt x="721" y="486"/>
                </a:lnTo>
                <a:lnTo>
                  <a:pt x="726" y="489"/>
                </a:lnTo>
                <a:lnTo>
                  <a:pt x="761" y="499"/>
                </a:lnTo>
                <a:lnTo>
                  <a:pt x="801" y="512"/>
                </a:lnTo>
                <a:lnTo>
                  <a:pt x="838" y="526"/>
                </a:lnTo>
                <a:lnTo>
                  <a:pt x="866" y="537"/>
                </a:lnTo>
                <a:lnTo>
                  <a:pt x="872" y="540"/>
                </a:lnTo>
                <a:lnTo>
                  <a:pt x="875" y="544"/>
                </a:lnTo>
                <a:lnTo>
                  <a:pt x="876" y="546"/>
                </a:lnTo>
                <a:lnTo>
                  <a:pt x="878" y="548"/>
                </a:lnTo>
                <a:lnTo>
                  <a:pt x="878" y="609"/>
                </a:lnTo>
                <a:close/>
                <a:moveTo>
                  <a:pt x="608" y="675"/>
                </a:moveTo>
                <a:lnTo>
                  <a:pt x="359" y="675"/>
                </a:lnTo>
                <a:lnTo>
                  <a:pt x="323" y="675"/>
                </a:lnTo>
                <a:lnTo>
                  <a:pt x="317" y="675"/>
                </a:lnTo>
                <a:lnTo>
                  <a:pt x="282" y="675"/>
                </a:lnTo>
                <a:lnTo>
                  <a:pt x="34" y="675"/>
                </a:lnTo>
                <a:lnTo>
                  <a:pt x="34" y="593"/>
                </a:lnTo>
                <a:lnTo>
                  <a:pt x="35" y="586"/>
                </a:lnTo>
                <a:lnTo>
                  <a:pt x="37" y="582"/>
                </a:lnTo>
                <a:lnTo>
                  <a:pt x="40" y="577"/>
                </a:lnTo>
                <a:lnTo>
                  <a:pt x="47" y="574"/>
                </a:lnTo>
                <a:lnTo>
                  <a:pt x="61" y="569"/>
                </a:lnTo>
                <a:lnTo>
                  <a:pt x="79" y="561"/>
                </a:lnTo>
                <a:lnTo>
                  <a:pt x="102" y="552"/>
                </a:lnTo>
                <a:lnTo>
                  <a:pt x="126" y="544"/>
                </a:lnTo>
                <a:lnTo>
                  <a:pt x="151" y="535"/>
                </a:lnTo>
                <a:lnTo>
                  <a:pt x="175" y="526"/>
                </a:lnTo>
                <a:lnTo>
                  <a:pt x="199" y="519"/>
                </a:lnTo>
                <a:lnTo>
                  <a:pt x="221" y="512"/>
                </a:lnTo>
                <a:lnTo>
                  <a:pt x="226" y="510"/>
                </a:lnTo>
                <a:lnTo>
                  <a:pt x="230" y="508"/>
                </a:lnTo>
                <a:lnTo>
                  <a:pt x="235" y="506"/>
                </a:lnTo>
                <a:lnTo>
                  <a:pt x="238" y="503"/>
                </a:lnTo>
                <a:lnTo>
                  <a:pt x="242" y="496"/>
                </a:lnTo>
                <a:lnTo>
                  <a:pt x="247" y="490"/>
                </a:lnTo>
                <a:lnTo>
                  <a:pt x="248" y="482"/>
                </a:lnTo>
                <a:lnTo>
                  <a:pt x="249" y="475"/>
                </a:lnTo>
                <a:lnTo>
                  <a:pt x="250" y="467"/>
                </a:lnTo>
                <a:lnTo>
                  <a:pt x="250" y="459"/>
                </a:lnTo>
                <a:lnTo>
                  <a:pt x="249" y="441"/>
                </a:lnTo>
                <a:lnTo>
                  <a:pt x="247" y="425"/>
                </a:lnTo>
                <a:lnTo>
                  <a:pt x="243" y="411"/>
                </a:lnTo>
                <a:lnTo>
                  <a:pt x="239" y="399"/>
                </a:lnTo>
                <a:lnTo>
                  <a:pt x="235" y="388"/>
                </a:lnTo>
                <a:lnTo>
                  <a:pt x="230" y="376"/>
                </a:lnTo>
                <a:lnTo>
                  <a:pt x="227" y="362"/>
                </a:lnTo>
                <a:lnTo>
                  <a:pt x="224" y="347"/>
                </a:lnTo>
                <a:lnTo>
                  <a:pt x="223" y="337"/>
                </a:lnTo>
                <a:lnTo>
                  <a:pt x="216" y="330"/>
                </a:lnTo>
                <a:lnTo>
                  <a:pt x="212" y="324"/>
                </a:lnTo>
                <a:lnTo>
                  <a:pt x="208" y="316"/>
                </a:lnTo>
                <a:lnTo>
                  <a:pt x="202" y="302"/>
                </a:lnTo>
                <a:lnTo>
                  <a:pt x="197" y="281"/>
                </a:lnTo>
                <a:lnTo>
                  <a:pt x="195" y="266"/>
                </a:lnTo>
                <a:lnTo>
                  <a:pt x="194" y="256"/>
                </a:lnTo>
                <a:lnTo>
                  <a:pt x="195" y="251"/>
                </a:lnTo>
                <a:lnTo>
                  <a:pt x="196" y="247"/>
                </a:lnTo>
                <a:lnTo>
                  <a:pt x="198" y="243"/>
                </a:lnTo>
                <a:lnTo>
                  <a:pt x="199" y="239"/>
                </a:lnTo>
                <a:lnTo>
                  <a:pt x="199" y="238"/>
                </a:lnTo>
                <a:lnTo>
                  <a:pt x="199" y="238"/>
                </a:lnTo>
                <a:lnTo>
                  <a:pt x="200" y="231"/>
                </a:lnTo>
                <a:lnTo>
                  <a:pt x="200" y="221"/>
                </a:lnTo>
                <a:lnTo>
                  <a:pt x="200" y="209"/>
                </a:lnTo>
                <a:lnTo>
                  <a:pt x="199" y="197"/>
                </a:lnTo>
                <a:lnTo>
                  <a:pt x="197" y="171"/>
                </a:lnTo>
                <a:lnTo>
                  <a:pt x="194" y="150"/>
                </a:lnTo>
                <a:lnTo>
                  <a:pt x="193" y="144"/>
                </a:lnTo>
                <a:lnTo>
                  <a:pt x="193" y="137"/>
                </a:lnTo>
                <a:lnTo>
                  <a:pt x="194" y="128"/>
                </a:lnTo>
                <a:lnTo>
                  <a:pt x="196" y="118"/>
                </a:lnTo>
                <a:lnTo>
                  <a:pt x="198" y="108"/>
                </a:lnTo>
                <a:lnTo>
                  <a:pt x="202" y="98"/>
                </a:lnTo>
                <a:lnTo>
                  <a:pt x="209" y="87"/>
                </a:lnTo>
                <a:lnTo>
                  <a:pt x="215" y="76"/>
                </a:lnTo>
                <a:lnTo>
                  <a:pt x="222" y="70"/>
                </a:lnTo>
                <a:lnTo>
                  <a:pt x="228" y="63"/>
                </a:lnTo>
                <a:lnTo>
                  <a:pt x="237" y="57"/>
                </a:lnTo>
                <a:lnTo>
                  <a:pt x="247" y="50"/>
                </a:lnTo>
                <a:lnTo>
                  <a:pt x="259" y="45"/>
                </a:lnTo>
                <a:lnTo>
                  <a:pt x="272" y="39"/>
                </a:lnTo>
                <a:lnTo>
                  <a:pt x="287" y="36"/>
                </a:lnTo>
                <a:lnTo>
                  <a:pt x="303" y="34"/>
                </a:lnTo>
                <a:lnTo>
                  <a:pt x="335" y="34"/>
                </a:lnTo>
                <a:lnTo>
                  <a:pt x="349" y="36"/>
                </a:lnTo>
                <a:lnTo>
                  <a:pt x="363" y="38"/>
                </a:lnTo>
                <a:lnTo>
                  <a:pt x="375" y="43"/>
                </a:lnTo>
                <a:lnTo>
                  <a:pt x="387" y="47"/>
                </a:lnTo>
                <a:lnTo>
                  <a:pt x="398" y="52"/>
                </a:lnTo>
                <a:lnTo>
                  <a:pt x="408" y="59"/>
                </a:lnTo>
                <a:lnTo>
                  <a:pt x="416" y="67"/>
                </a:lnTo>
                <a:lnTo>
                  <a:pt x="424" y="76"/>
                </a:lnTo>
                <a:lnTo>
                  <a:pt x="431" y="87"/>
                </a:lnTo>
                <a:lnTo>
                  <a:pt x="437" y="98"/>
                </a:lnTo>
                <a:lnTo>
                  <a:pt x="441" y="108"/>
                </a:lnTo>
                <a:lnTo>
                  <a:pt x="444" y="118"/>
                </a:lnTo>
                <a:lnTo>
                  <a:pt x="445" y="128"/>
                </a:lnTo>
                <a:lnTo>
                  <a:pt x="447" y="137"/>
                </a:lnTo>
                <a:lnTo>
                  <a:pt x="447" y="144"/>
                </a:lnTo>
                <a:lnTo>
                  <a:pt x="447" y="150"/>
                </a:lnTo>
                <a:lnTo>
                  <a:pt x="443" y="172"/>
                </a:lnTo>
                <a:lnTo>
                  <a:pt x="440" y="197"/>
                </a:lnTo>
                <a:lnTo>
                  <a:pt x="439" y="210"/>
                </a:lnTo>
                <a:lnTo>
                  <a:pt x="439" y="221"/>
                </a:lnTo>
                <a:lnTo>
                  <a:pt x="439" y="231"/>
                </a:lnTo>
                <a:lnTo>
                  <a:pt x="440" y="238"/>
                </a:lnTo>
                <a:lnTo>
                  <a:pt x="441" y="239"/>
                </a:lnTo>
                <a:lnTo>
                  <a:pt x="441" y="240"/>
                </a:lnTo>
                <a:lnTo>
                  <a:pt x="442" y="242"/>
                </a:lnTo>
                <a:lnTo>
                  <a:pt x="443" y="246"/>
                </a:lnTo>
                <a:lnTo>
                  <a:pt x="443" y="247"/>
                </a:lnTo>
                <a:lnTo>
                  <a:pt x="443" y="247"/>
                </a:lnTo>
                <a:lnTo>
                  <a:pt x="444" y="250"/>
                </a:lnTo>
                <a:lnTo>
                  <a:pt x="445" y="256"/>
                </a:lnTo>
                <a:lnTo>
                  <a:pt x="444" y="266"/>
                </a:lnTo>
                <a:lnTo>
                  <a:pt x="442" y="281"/>
                </a:lnTo>
                <a:lnTo>
                  <a:pt x="437" y="302"/>
                </a:lnTo>
                <a:lnTo>
                  <a:pt x="431" y="316"/>
                </a:lnTo>
                <a:lnTo>
                  <a:pt x="427" y="324"/>
                </a:lnTo>
                <a:lnTo>
                  <a:pt x="424" y="330"/>
                </a:lnTo>
                <a:lnTo>
                  <a:pt x="416" y="337"/>
                </a:lnTo>
                <a:lnTo>
                  <a:pt x="415" y="347"/>
                </a:lnTo>
                <a:lnTo>
                  <a:pt x="413" y="361"/>
                </a:lnTo>
                <a:lnTo>
                  <a:pt x="409" y="376"/>
                </a:lnTo>
                <a:lnTo>
                  <a:pt x="404" y="388"/>
                </a:lnTo>
                <a:lnTo>
                  <a:pt x="400" y="399"/>
                </a:lnTo>
                <a:lnTo>
                  <a:pt x="395" y="412"/>
                </a:lnTo>
                <a:lnTo>
                  <a:pt x="389" y="427"/>
                </a:lnTo>
                <a:lnTo>
                  <a:pt x="387" y="435"/>
                </a:lnTo>
                <a:lnTo>
                  <a:pt x="386" y="442"/>
                </a:lnTo>
                <a:lnTo>
                  <a:pt x="385" y="451"/>
                </a:lnTo>
                <a:lnTo>
                  <a:pt x="384" y="458"/>
                </a:lnTo>
                <a:lnTo>
                  <a:pt x="384" y="466"/>
                </a:lnTo>
                <a:lnTo>
                  <a:pt x="385" y="474"/>
                </a:lnTo>
                <a:lnTo>
                  <a:pt x="386" y="481"/>
                </a:lnTo>
                <a:lnTo>
                  <a:pt x="388" y="489"/>
                </a:lnTo>
                <a:lnTo>
                  <a:pt x="391" y="496"/>
                </a:lnTo>
                <a:lnTo>
                  <a:pt x="397" y="503"/>
                </a:lnTo>
                <a:lnTo>
                  <a:pt x="400" y="505"/>
                </a:lnTo>
                <a:lnTo>
                  <a:pt x="404" y="508"/>
                </a:lnTo>
                <a:lnTo>
                  <a:pt x="409" y="510"/>
                </a:lnTo>
                <a:lnTo>
                  <a:pt x="414" y="512"/>
                </a:lnTo>
                <a:lnTo>
                  <a:pt x="435" y="518"/>
                </a:lnTo>
                <a:lnTo>
                  <a:pt x="458" y="525"/>
                </a:lnTo>
                <a:lnTo>
                  <a:pt x="483" y="534"/>
                </a:lnTo>
                <a:lnTo>
                  <a:pt x="508" y="543"/>
                </a:lnTo>
                <a:lnTo>
                  <a:pt x="532" y="550"/>
                </a:lnTo>
                <a:lnTo>
                  <a:pt x="555" y="559"/>
                </a:lnTo>
                <a:lnTo>
                  <a:pt x="573" y="566"/>
                </a:lnTo>
                <a:lnTo>
                  <a:pt x="589" y="572"/>
                </a:lnTo>
                <a:lnTo>
                  <a:pt x="593" y="575"/>
                </a:lnTo>
                <a:lnTo>
                  <a:pt x="598" y="577"/>
                </a:lnTo>
                <a:lnTo>
                  <a:pt x="601" y="580"/>
                </a:lnTo>
                <a:lnTo>
                  <a:pt x="603" y="583"/>
                </a:lnTo>
                <a:lnTo>
                  <a:pt x="606" y="588"/>
                </a:lnTo>
                <a:lnTo>
                  <a:pt x="608" y="593"/>
                </a:lnTo>
                <a:lnTo>
                  <a:pt x="608" y="675"/>
                </a:lnTo>
                <a:close/>
                <a:moveTo>
                  <a:pt x="880" y="506"/>
                </a:moveTo>
                <a:lnTo>
                  <a:pt x="851" y="495"/>
                </a:lnTo>
                <a:lnTo>
                  <a:pt x="813" y="481"/>
                </a:lnTo>
                <a:lnTo>
                  <a:pt x="772" y="468"/>
                </a:lnTo>
                <a:lnTo>
                  <a:pt x="735" y="456"/>
                </a:lnTo>
                <a:lnTo>
                  <a:pt x="733" y="455"/>
                </a:lnTo>
                <a:lnTo>
                  <a:pt x="732" y="453"/>
                </a:lnTo>
                <a:lnTo>
                  <a:pt x="732" y="449"/>
                </a:lnTo>
                <a:lnTo>
                  <a:pt x="731" y="439"/>
                </a:lnTo>
                <a:lnTo>
                  <a:pt x="732" y="429"/>
                </a:lnTo>
                <a:lnTo>
                  <a:pt x="734" y="421"/>
                </a:lnTo>
                <a:lnTo>
                  <a:pt x="738" y="411"/>
                </a:lnTo>
                <a:lnTo>
                  <a:pt x="741" y="402"/>
                </a:lnTo>
                <a:lnTo>
                  <a:pt x="746" y="393"/>
                </a:lnTo>
                <a:lnTo>
                  <a:pt x="750" y="380"/>
                </a:lnTo>
                <a:lnTo>
                  <a:pt x="753" y="367"/>
                </a:lnTo>
                <a:lnTo>
                  <a:pt x="757" y="353"/>
                </a:lnTo>
                <a:lnTo>
                  <a:pt x="761" y="346"/>
                </a:lnTo>
                <a:lnTo>
                  <a:pt x="767" y="335"/>
                </a:lnTo>
                <a:lnTo>
                  <a:pt x="773" y="320"/>
                </a:lnTo>
                <a:lnTo>
                  <a:pt x="777" y="301"/>
                </a:lnTo>
                <a:lnTo>
                  <a:pt x="780" y="285"/>
                </a:lnTo>
                <a:lnTo>
                  <a:pt x="780" y="273"/>
                </a:lnTo>
                <a:lnTo>
                  <a:pt x="779" y="265"/>
                </a:lnTo>
                <a:lnTo>
                  <a:pt x="777" y="258"/>
                </a:lnTo>
                <a:lnTo>
                  <a:pt x="776" y="256"/>
                </a:lnTo>
                <a:lnTo>
                  <a:pt x="776" y="255"/>
                </a:lnTo>
                <a:lnTo>
                  <a:pt x="775" y="247"/>
                </a:lnTo>
                <a:lnTo>
                  <a:pt x="776" y="232"/>
                </a:lnTo>
                <a:lnTo>
                  <a:pt x="778" y="213"/>
                </a:lnTo>
                <a:lnTo>
                  <a:pt x="780" y="194"/>
                </a:lnTo>
                <a:lnTo>
                  <a:pt x="781" y="187"/>
                </a:lnTo>
                <a:lnTo>
                  <a:pt x="781" y="179"/>
                </a:lnTo>
                <a:lnTo>
                  <a:pt x="780" y="169"/>
                </a:lnTo>
                <a:lnTo>
                  <a:pt x="778" y="158"/>
                </a:lnTo>
                <a:lnTo>
                  <a:pt x="775" y="147"/>
                </a:lnTo>
                <a:lnTo>
                  <a:pt x="771" y="135"/>
                </a:lnTo>
                <a:lnTo>
                  <a:pt x="765" y="125"/>
                </a:lnTo>
                <a:lnTo>
                  <a:pt x="758" y="113"/>
                </a:lnTo>
                <a:lnTo>
                  <a:pt x="751" y="106"/>
                </a:lnTo>
                <a:lnTo>
                  <a:pt x="744" y="99"/>
                </a:lnTo>
                <a:lnTo>
                  <a:pt x="735" y="92"/>
                </a:lnTo>
                <a:lnTo>
                  <a:pt x="724" y="86"/>
                </a:lnTo>
                <a:lnTo>
                  <a:pt x="712" y="79"/>
                </a:lnTo>
                <a:lnTo>
                  <a:pt x="698" y="75"/>
                </a:lnTo>
                <a:lnTo>
                  <a:pt x="683" y="71"/>
                </a:lnTo>
                <a:lnTo>
                  <a:pt x="665" y="69"/>
                </a:lnTo>
                <a:lnTo>
                  <a:pt x="638" y="69"/>
                </a:lnTo>
                <a:lnTo>
                  <a:pt x="620" y="71"/>
                </a:lnTo>
                <a:lnTo>
                  <a:pt x="604" y="75"/>
                </a:lnTo>
                <a:lnTo>
                  <a:pt x="591" y="79"/>
                </a:lnTo>
                <a:lnTo>
                  <a:pt x="578" y="86"/>
                </a:lnTo>
                <a:lnTo>
                  <a:pt x="569" y="92"/>
                </a:lnTo>
                <a:lnTo>
                  <a:pt x="560" y="99"/>
                </a:lnTo>
                <a:lnTo>
                  <a:pt x="552" y="106"/>
                </a:lnTo>
                <a:lnTo>
                  <a:pt x="546" y="113"/>
                </a:lnTo>
                <a:lnTo>
                  <a:pt x="538" y="125"/>
                </a:lnTo>
                <a:lnTo>
                  <a:pt x="533" y="135"/>
                </a:lnTo>
                <a:lnTo>
                  <a:pt x="528" y="147"/>
                </a:lnTo>
                <a:lnTo>
                  <a:pt x="525" y="158"/>
                </a:lnTo>
                <a:lnTo>
                  <a:pt x="523" y="169"/>
                </a:lnTo>
                <a:lnTo>
                  <a:pt x="522" y="179"/>
                </a:lnTo>
                <a:lnTo>
                  <a:pt x="522" y="187"/>
                </a:lnTo>
                <a:lnTo>
                  <a:pt x="523" y="194"/>
                </a:lnTo>
                <a:lnTo>
                  <a:pt x="525" y="213"/>
                </a:lnTo>
                <a:lnTo>
                  <a:pt x="528" y="232"/>
                </a:lnTo>
                <a:lnTo>
                  <a:pt x="528" y="247"/>
                </a:lnTo>
                <a:lnTo>
                  <a:pt x="528" y="255"/>
                </a:lnTo>
                <a:lnTo>
                  <a:pt x="528" y="256"/>
                </a:lnTo>
                <a:lnTo>
                  <a:pt x="526" y="258"/>
                </a:lnTo>
                <a:lnTo>
                  <a:pt x="524" y="265"/>
                </a:lnTo>
                <a:lnTo>
                  <a:pt x="523" y="273"/>
                </a:lnTo>
                <a:lnTo>
                  <a:pt x="523" y="285"/>
                </a:lnTo>
                <a:lnTo>
                  <a:pt x="526" y="301"/>
                </a:lnTo>
                <a:lnTo>
                  <a:pt x="531" y="320"/>
                </a:lnTo>
                <a:lnTo>
                  <a:pt x="536" y="335"/>
                </a:lnTo>
                <a:lnTo>
                  <a:pt x="542" y="346"/>
                </a:lnTo>
                <a:lnTo>
                  <a:pt x="547" y="353"/>
                </a:lnTo>
                <a:lnTo>
                  <a:pt x="550" y="367"/>
                </a:lnTo>
                <a:lnTo>
                  <a:pt x="553" y="380"/>
                </a:lnTo>
                <a:lnTo>
                  <a:pt x="558" y="393"/>
                </a:lnTo>
                <a:lnTo>
                  <a:pt x="562" y="402"/>
                </a:lnTo>
                <a:lnTo>
                  <a:pt x="564" y="410"/>
                </a:lnTo>
                <a:lnTo>
                  <a:pt x="566" y="418"/>
                </a:lnTo>
                <a:lnTo>
                  <a:pt x="568" y="428"/>
                </a:lnTo>
                <a:lnTo>
                  <a:pt x="568" y="440"/>
                </a:lnTo>
                <a:lnTo>
                  <a:pt x="568" y="449"/>
                </a:lnTo>
                <a:lnTo>
                  <a:pt x="568" y="454"/>
                </a:lnTo>
                <a:lnTo>
                  <a:pt x="566" y="456"/>
                </a:lnTo>
                <a:lnTo>
                  <a:pt x="564" y="456"/>
                </a:lnTo>
                <a:lnTo>
                  <a:pt x="541" y="464"/>
                </a:lnTo>
                <a:lnTo>
                  <a:pt x="514" y="472"/>
                </a:lnTo>
                <a:lnTo>
                  <a:pt x="487" y="482"/>
                </a:lnTo>
                <a:lnTo>
                  <a:pt x="462" y="492"/>
                </a:lnTo>
                <a:lnTo>
                  <a:pt x="452" y="489"/>
                </a:lnTo>
                <a:lnTo>
                  <a:pt x="441" y="485"/>
                </a:lnTo>
                <a:lnTo>
                  <a:pt x="433" y="482"/>
                </a:lnTo>
                <a:lnTo>
                  <a:pt x="424" y="480"/>
                </a:lnTo>
                <a:lnTo>
                  <a:pt x="421" y="478"/>
                </a:lnTo>
                <a:lnTo>
                  <a:pt x="418" y="476"/>
                </a:lnTo>
                <a:lnTo>
                  <a:pt x="418" y="470"/>
                </a:lnTo>
                <a:lnTo>
                  <a:pt x="418" y="458"/>
                </a:lnTo>
                <a:lnTo>
                  <a:pt x="420" y="447"/>
                </a:lnTo>
                <a:lnTo>
                  <a:pt x="422" y="435"/>
                </a:lnTo>
                <a:lnTo>
                  <a:pt x="426" y="424"/>
                </a:lnTo>
                <a:lnTo>
                  <a:pt x="431" y="413"/>
                </a:lnTo>
                <a:lnTo>
                  <a:pt x="436" y="401"/>
                </a:lnTo>
                <a:lnTo>
                  <a:pt x="441" y="385"/>
                </a:lnTo>
                <a:lnTo>
                  <a:pt x="445" y="369"/>
                </a:lnTo>
                <a:lnTo>
                  <a:pt x="449" y="351"/>
                </a:lnTo>
                <a:lnTo>
                  <a:pt x="455" y="343"/>
                </a:lnTo>
                <a:lnTo>
                  <a:pt x="463" y="330"/>
                </a:lnTo>
                <a:lnTo>
                  <a:pt x="466" y="321"/>
                </a:lnTo>
                <a:lnTo>
                  <a:pt x="469" y="312"/>
                </a:lnTo>
                <a:lnTo>
                  <a:pt x="472" y="301"/>
                </a:lnTo>
                <a:lnTo>
                  <a:pt x="476" y="288"/>
                </a:lnTo>
                <a:lnTo>
                  <a:pt x="479" y="267"/>
                </a:lnTo>
                <a:lnTo>
                  <a:pt x="479" y="253"/>
                </a:lnTo>
                <a:lnTo>
                  <a:pt x="478" y="242"/>
                </a:lnTo>
                <a:lnTo>
                  <a:pt x="475" y="234"/>
                </a:lnTo>
                <a:lnTo>
                  <a:pt x="474" y="233"/>
                </a:lnTo>
                <a:lnTo>
                  <a:pt x="474" y="231"/>
                </a:lnTo>
                <a:lnTo>
                  <a:pt x="472" y="220"/>
                </a:lnTo>
                <a:lnTo>
                  <a:pt x="474" y="201"/>
                </a:lnTo>
                <a:lnTo>
                  <a:pt x="476" y="179"/>
                </a:lnTo>
                <a:lnTo>
                  <a:pt x="479" y="155"/>
                </a:lnTo>
                <a:lnTo>
                  <a:pt x="480" y="146"/>
                </a:lnTo>
                <a:lnTo>
                  <a:pt x="480" y="135"/>
                </a:lnTo>
                <a:lnTo>
                  <a:pt x="479" y="124"/>
                </a:lnTo>
                <a:lnTo>
                  <a:pt x="477" y="111"/>
                </a:lnTo>
                <a:lnTo>
                  <a:pt x="472" y="98"/>
                </a:lnTo>
                <a:lnTo>
                  <a:pt x="467" y="84"/>
                </a:lnTo>
                <a:lnTo>
                  <a:pt x="460" y="69"/>
                </a:lnTo>
                <a:lnTo>
                  <a:pt x="450" y="56"/>
                </a:lnTo>
                <a:lnTo>
                  <a:pt x="443" y="47"/>
                </a:lnTo>
                <a:lnTo>
                  <a:pt x="434" y="37"/>
                </a:lnTo>
                <a:lnTo>
                  <a:pt x="423" y="29"/>
                </a:lnTo>
                <a:lnTo>
                  <a:pt x="410" y="21"/>
                </a:lnTo>
                <a:lnTo>
                  <a:pt x="395" y="13"/>
                </a:lnTo>
                <a:lnTo>
                  <a:pt x="377" y="8"/>
                </a:lnTo>
                <a:lnTo>
                  <a:pt x="369" y="5"/>
                </a:lnTo>
                <a:lnTo>
                  <a:pt x="358" y="4"/>
                </a:lnTo>
                <a:lnTo>
                  <a:pt x="347" y="2"/>
                </a:lnTo>
                <a:lnTo>
                  <a:pt x="336" y="0"/>
                </a:lnTo>
                <a:lnTo>
                  <a:pt x="302" y="0"/>
                </a:lnTo>
                <a:lnTo>
                  <a:pt x="291" y="2"/>
                </a:lnTo>
                <a:lnTo>
                  <a:pt x="280" y="4"/>
                </a:lnTo>
                <a:lnTo>
                  <a:pt x="270" y="5"/>
                </a:lnTo>
                <a:lnTo>
                  <a:pt x="262" y="8"/>
                </a:lnTo>
                <a:lnTo>
                  <a:pt x="245" y="13"/>
                </a:lnTo>
                <a:lnTo>
                  <a:pt x="229" y="21"/>
                </a:lnTo>
                <a:lnTo>
                  <a:pt x="216" y="29"/>
                </a:lnTo>
                <a:lnTo>
                  <a:pt x="206" y="37"/>
                </a:lnTo>
                <a:lnTo>
                  <a:pt x="197" y="47"/>
                </a:lnTo>
                <a:lnTo>
                  <a:pt x="189" y="56"/>
                </a:lnTo>
                <a:lnTo>
                  <a:pt x="180" y="69"/>
                </a:lnTo>
                <a:lnTo>
                  <a:pt x="172" y="84"/>
                </a:lnTo>
                <a:lnTo>
                  <a:pt x="167" y="98"/>
                </a:lnTo>
                <a:lnTo>
                  <a:pt x="162" y="111"/>
                </a:lnTo>
                <a:lnTo>
                  <a:pt x="160" y="124"/>
                </a:lnTo>
                <a:lnTo>
                  <a:pt x="159" y="135"/>
                </a:lnTo>
                <a:lnTo>
                  <a:pt x="159" y="146"/>
                </a:lnTo>
                <a:lnTo>
                  <a:pt x="160" y="155"/>
                </a:lnTo>
                <a:lnTo>
                  <a:pt x="164" y="179"/>
                </a:lnTo>
                <a:lnTo>
                  <a:pt x="166" y="201"/>
                </a:lnTo>
                <a:lnTo>
                  <a:pt x="167" y="220"/>
                </a:lnTo>
                <a:lnTo>
                  <a:pt x="166" y="231"/>
                </a:lnTo>
                <a:lnTo>
                  <a:pt x="166" y="233"/>
                </a:lnTo>
                <a:lnTo>
                  <a:pt x="165" y="234"/>
                </a:lnTo>
                <a:lnTo>
                  <a:pt x="162" y="242"/>
                </a:lnTo>
                <a:lnTo>
                  <a:pt x="160" y="253"/>
                </a:lnTo>
                <a:lnTo>
                  <a:pt x="161" y="267"/>
                </a:lnTo>
                <a:lnTo>
                  <a:pt x="165" y="288"/>
                </a:lnTo>
                <a:lnTo>
                  <a:pt x="167" y="301"/>
                </a:lnTo>
                <a:lnTo>
                  <a:pt x="170" y="312"/>
                </a:lnTo>
                <a:lnTo>
                  <a:pt x="173" y="321"/>
                </a:lnTo>
                <a:lnTo>
                  <a:pt x="176" y="330"/>
                </a:lnTo>
                <a:lnTo>
                  <a:pt x="184" y="343"/>
                </a:lnTo>
                <a:lnTo>
                  <a:pt x="191" y="351"/>
                </a:lnTo>
                <a:lnTo>
                  <a:pt x="194" y="369"/>
                </a:lnTo>
                <a:lnTo>
                  <a:pt x="198" y="385"/>
                </a:lnTo>
                <a:lnTo>
                  <a:pt x="203" y="401"/>
                </a:lnTo>
                <a:lnTo>
                  <a:pt x="209" y="413"/>
                </a:lnTo>
                <a:lnTo>
                  <a:pt x="212" y="422"/>
                </a:lnTo>
                <a:lnTo>
                  <a:pt x="214" y="432"/>
                </a:lnTo>
                <a:lnTo>
                  <a:pt x="215" y="445"/>
                </a:lnTo>
                <a:lnTo>
                  <a:pt x="216" y="459"/>
                </a:lnTo>
                <a:lnTo>
                  <a:pt x="215" y="470"/>
                </a:lnTo>
                <a:lnTo>
                  <a:pt x="215" y="477"/>
                </a:lnTo>
                <a:lnTo>
                  <a:pt x="213" y="479"/>
                </a:lnTo>
                <a:lnTo>
                  <a:pt x="211" y="480"/>
                </a:lnTo>
                <a:lnTo>
                  <a:pt x="188" y="486"/>
                </a:lnTo>
                <a:lnTo>
                  <a:pt x="165" y="495"/>
                </a:lnTo>
                <a:lnTo>
                  <a:pt x="139" y="504"/>
                </a:lnTo>
                <a:lnTo>
                  <a:pt x="114" y="512"/>
                </a:lnTo>
                <a:lnTo>
                  <a:pt x="89" y="521"/>
                </a:lnTo>
                <a:lnTo>
                  <a:pt x="67" y="530"/>
                </a:lnTo>
                <a:lnTo>
                  <a:pt x="48" y="537"/>
                </a:lnTo>
                <a:lnTo>
                  <a:pt x="33" y="544"/>
                </a:lnTo>
                <a:lnTo>
                  <a:pt x="24" y="548"/>
                </a:lnTo>
                <a:lnTo>
                  <a:pt x="17" y="553"/>
                </a:lnTo>
                <a:lnTo>
                  <a:pt x="11" y="559"/>
                </a:lnTo>
                <a:lnTo>
                  <a:pt x="7" y="565"/>
                </a:lnTo>
                <a:lnTo>
                  <a:pt x="4" y="572"/>
                </a:lnTo>
                <a:lnTo>
                  <a:pt x="1" y="579"/>
                </a:lnTo>
                <a:lnTo>
                  <a:pt x="0" y="586"/>
                </a:lnTo>
                <a:lnTo>
                  <a:pt x="0" y="593"/>
                </a:lnTo>
                <a:lnTo>
                  <a:pt x="0" y="612"/>
                </a:lnTo>
                <a:lnTo>
                  <a:pt x="0" y="638"/>
                </a:lnTo>
                <a:lnTo>
                  <a:pt x="0" y="661"/>
                </a:lnTo>
                <a:lnTo>
                  <a:pt x="0" y="678"/>
                </a:lnTo>
                <a:lnTo>
                  <a:pt x="0" y="682"/>
                </a:lnTo>
                <a:lnTo>
                  <a:pt x="1" y="687"/>
                </a:lnTo>
                <a:lnTo>
                  <a:pt x="4" y="693"/>
                </a:lnTo>
                <a:lnTo>
                  <a:pt x="7" y="698"/>
                </a:lnTo>
                <a:lnTo>
                  <a:pt x="11" y="702"/>
                </a:lnTo>
                <a:lnTo>
                  <a:pt x="17" y="707"/>
                </a:lnTo>
                <a:lnTo>
                  <a:pt x="24" y="709"/>
                </a:lnTo>
                <a:lnTo>
                  <a:pt x="33" y="710"/>
                </a:lnTo>
                <a:lnTo>
                  <a:pt x="47" y="710"/>
                </a:lnTo>
                <a:lnTo>
                  <a:pt x="71" y="710"/>
                </a:lnTo>
                <a:lnTo>
                  <a:pt x="102" y="710"/>
                </a:lnTo>
                <a:lnTo>
                  <a:pt x="138" y="710"/>
                </a:lnTo>
                <a:lnTo>
                  <a:pt x="176" y="710"/>
                </a:lnTo>
                <a:lnTo>
                  <a:pt x="215" y="710"/>
                </a:lnTo>
                <a:lnTo>
                  <a:pt x="252" y="710"/>
                </a:lnTo>
                <a:lnTo>
                  <a:pt x="282" y="710"/>
                </a:lnTo>
                <a:lnTo>
                  <a:pt x="296" y="710"/>
                </a:lnTo>
                <a:lnTo>
                  <a:pt x="308" y="710"/>
                </a:lnTo>
                <a:lnTo>
                  <a:pt x="315" y="710"/>
                </a:lnTo>
                <a:lnTo>
                  <a:pt x="317" y="710"/>
                </a:lnTo>
                <a:lnTo>
                  <a:pt x="323" y="710"/>
                </a:lnTo>
                <a:lnTo>
                  <a:pt x="326" y="710"/>
                </a:lnTo>
                <a:lnTo>
                  <a:pt x="333" y="710"/>
                </a:lnTo>
                <a:lnTo>
                  <a:pt x="345" y="710"/>
                </a:lnTo>
                <a:lnTo>
                  <a:pt x="359" y="710"/>
                </a:lnTo>
                <a:lnTo>
                  <a:pt x="390" y="710"/>
                </a:lnTo>
                <a:lnTo>
                  <a:pt x="426" y="710"/>
                </a:lnTo>
                <a:lnTo>
                  <a:pt x="465" y="710"/>
                </a:lnTo>
                <a:lnTo>
                  <a:pt x="504" y="710"/>
                </a:lnTo>
                <a:lnTo>
                  <a:pt x="539" y="710"/>
                </a:lnTo>
                <a:lnTo>
                  <a:pt x="572" y="710"/>
                </a:lnTo>
                <a:lnTo>
                  <a:pt x="595" y="710"/>
                </a:lnTo>
                <a:lnTo>
                  <a:pt x="609" y="710"/>
                </a:lnTo>
                <a:lnTo>
                  <a:pt x="617" y="709"/>
                </a:lnTo>
                <a:lnTo>
                  <a:pt x="625" y="707"/>
                </a:lnTo>
                <a:lnTo>
                  <a:pt x="630" y="702"/>
                </a:lnTo>
                <a:lnTo>
                  <a:pt x="635" y="698"/>
                </a:lnTo>
                <a:lnTo>
                  <a:pt x="638" y="693"/>
                </a:lnTo>
                <a:lnTo>
                  <a:pt x="640" y="687"/>
                </a:lnTo>
                <a:lnTo>
                  <a:pt x="641" y="682"/>
                </a:lnTo>
                <a:lnTo>
                  <a:pt x="641" y="678"/>
                </a:lnTo>
                <a:lnTo>
                  <a:pt x="641" y="672"/>
                </a:lnTo>
                <a:lnTo>
                  <a:pt x="641" y="664"/>
                </a:lnTo>
                <a:lnTo>
                  <a:pt x="641" y="654"/>
                </a:lnTo>
                <a:lnTo>
                  <a:pt x="641" y="642"/>
                </a:lnTo>
                <a:lnTo>
                  <a:pt x="647" y="642"/>
                </a:lnTo>
                <a:lnTo>
                  <a:pt x="650" y="642"/>
                </a:lnTo>
                <a:lnTo>
                  <a:pt x="655" y="642"/>
                </a:lnTo>
                <a:lnTo>
                  <a:pt x="663" y="642"/>
                </a:lnTo>
                <a:lnTo>
                  <a:pt x="684" y="642"/>
                </a:lnTo>
                <a:lnTo>
                  <a:pt x="708" y="642"/>
                </a:lnTo>
                <a:lnTo>
                  <a:pt x="737" y="642"/>
                </a:lnTo>
                <a:lnTo>
                  <a:pt x="768" y="642"/>
                </a:lnTo>
                <a:lnTo>
                  <a:pt x="800" y="642"/>
                </a:lnTo>
                <a:lnTo>
                  <a:pt x="829" y="642"/>
                </a:lnTo>
                <a:lnTo>
                  <a:pt x="855" y="642"/>
                </a:lnTo>
                <a:lnTo>
                  <a:pt x="873" y="642"/>
                </a:lnTo>
                <a:lnTo>
                  <a:pt x="884" y="642"/>
                </a:lnTo>
                <a:lnTo>
                  <a:pt x="892" y="642"/>
                </a:lnTo>
                <a:lnTo>
                  <a:pt x="897" y="640"/>
                </a:lnTo>
                <a:lnTo>
                  <a:pt x="902" y="637"/>
                </a:lnTo>
                <a:lnTo>
                  <a:pt x="906" y="632"/>
                </a:lnTo>
                <a:lnTo>
                  <a:pt x="908" y="629"/>
                </a:lnTo>
                <a:lnTo>
                  <a:pt x="910" y="625"/>
                </a:lnTo>
                <a:lnTo>
                  <a:pt x="911" y="620"/>
                </a:lnTo>
                <a:lnTo>
                  <a:pt x="911" y="616"/>
                </a:lnTo>
                <a:lnTo>
                  <a:pt x="911" y="603"/>
                </a:lnTo>
                <a:lnTo>
                  <a:pt x="911" y="584"/>
                </a:lnTo>
                <a:lnTo>
                  <a:pt x="911" y="563"/>
                </a:lnTo>
                <a:lnTo>
                  <a:pt x="911" y="548"/>
                </a:lnTo>
                <a:lnTo>
                  <a:pt x="910" y="543"/>
                </a:lnTo>
                <a:lnTo>
                  <a:pt x="909" y="536"/>
                </a:lnTo>
                <a:lnTo>
                  <a:pt x="907" y="531"/>
                </a:lnTo>
                <a:lnTo>
                  <a:pt x="903" y="525"/>
                </a:lnTo>
                <a:lnTo>
                  <a:pt x="899" y="519"/>
                </a:lnTo>
                <a:lnTo>
                  <a:pt x="894" y="515"/>
                </a:lnTo>
                <a:lnTo>
                  <a:pt x="887" y="510"/>
                </a:lnTo>
                <a:lnTo>
                  <a:pt x="880" y="506"/>
                </a:lnTo>
                <a:close/>
              </a:path>
            </a:pathLst>
          </a:custGeom>
          <a:solidFill>
            <a:srgbClr val="1C4885"/>
          </a:solidFill>
          <a:ln>
            <a:noFill/>
          </a:ln>
        </p:spPr>
        <p:txBody>
          <a:bodyPr vert="horz" wrap="square" lIns="182880" tIns="91440" rIns="182880" bIns="91440" numCol="1" anchor="t" anchorCtr="0" compatLnSpc="1">
            <a:prstTxWarp prst="textNoShape">
              <a:avLst/>
            </a:prstTxWarp>
          </a:bodyPr>
          <a:lstStyle/>
          <a:p>
            <a:endParaRPr lang="en-US" sz="660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9" name="椭圆 28">
            <a:extLst>
              <a:ext uri="{FF2B5EF4-FFF2-40B4-BE49-F238E27FC236}">
                <a16:creationId xmlns:a16="http://schemas.microsoft.com/office/drawing/2014/main" id="{9AF971A3-E05B-4218-9578-C7BD0945F704}"/>
              </a:ext>
            </a:extLst>
          </p:cNvPr>
          <p:cNvSpPr/>
          <p:nvPr/>
        </p:nvSpPr>
        <p:spPr>
          <a:xfrm>
            <a:off x="2225412" y="4733130"/>
            <a:ext cx="888663" cy="888663"/>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30" name="椭圆 29">
            <a:extLst>
              <a:ext uri="{FF2B5EF4-FFF2-40B4-BE49-F238E27FC236}">
                <a16:creationId xmlns:a16="http://schemas.microsoft.com/office/drawing/2014/main" id="{1997020F-FD60-4ABF-9296-3F6C8BFED2AD}"/>
              </a:ext>
            </a:extLst>
          </p:cNvPr>
          <p:cNvSpPr/>
          <p:nvPr/>
        </p:nvSpPr>
        <p:spPr>
          <a:xfrm>
            <a:off x="5696212" y="4733130"/>
            <a:ext cx="888663" cy="888663"/>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31" name="椭圆 30">
            <a:extLst>
              <a:ext uri="{FF2B5EF4-FFF2-40B4-BE49-F238E27FC236}">
                <a16:creationId xmlns:a16="http://schemas.microsoft.com/office/drawing/2014/main" id="{AE25562C-F4B9-42DE-A9EC-56C234CD6A2A}"/>
              </a:ext>
            </a:extLst>
          </p:cNvPr>
          <p:cNvSpPr/>
          <p:nvPr/>
        </p:nvSpPr>
        <p:spPr>
          <a:xfrm>
            <a:off x="9023330" y="4733130"/>
            <a:ext cx="888663" cy="888663"/>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33" name="文本框 32">
            <a:extLst>
              <a:ext uri="{FF2B5EF4-FFF2-40B4-BE49-F238E27FC236}">
                <a16:creationId xmlns:a16="http://schemas.microsoft.com/office/drawing/2014/main" id="{1F4B7595-7EDF-4591-9410-222628346B26}"/>
              </a:ext>
            </a:extLst>
          </p:cNvPr>
          <p:cNvSpPr txBox="1"/>
          <p:nvPr/>
        </p:nvSpPr>
        <p:spPr bwMode="auto">
          <a:xfrm>
            <a:off x="2082109" y="4816055"/>
            <a:ext cx="1162700" cy="707886"/>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altLang="zh-CN" sz="4000" b="1" dirty="0">
                <a:solidFill>
                  <a:schemeClr val="bg1"/>
                </a:solidFill>
                <a:latin typeface="微软雅黑" panose="020B0503020204020204" pitchFamily="34" charset="-122"/>
                <a:ea typeface="微软雅黑" panose="020B0503020204020204" pitchFamily="34" charset="-122"/>
                <a:cs typeface="+mn-ea"/>
                <a:sym typeface="+mn-lt"/>
              </a:rPr>
              <a:t>4</a:t>
            </a:r>
          </a:p>
        </p:txBody>
      </p:sp>
      <p:sp>
        <p:nvSpPr>
          <p:cNvPr id="34" name="文本框 33">
            <a:extLst>
              <a:ext uri="{FF2B5EF4-FFF2-40B4-BE49-F238E27FC236}">
                <a16:creationId xmlns:a16="http://schemas.microsoft.com/office/drawing/2014/main" id="{FC13C396-1C5E-4ADC-86A8-504E98B47226}"/>
              </a:ext>
            </a:extLst>
          </p:cNvPr>
          <p:cNvSpPr txBox="1"/>
          <p:nvPr/>
        </p:nvSpPr>
        <p:spPr bwMode="auto">
          <a:xfrm>
            <a:off x="5548181" y="4828995"/>
            <a:ext cx="1162700" cy="707886"/>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altLang="zh-CN" sz="4000" b="1" dirty="0">
                <a:solidFill>
                  <a:schemeClr val="bg1"/>
                </a:solidFill>
                <a:latin typeface="微软雅黑" panose="020B0503020204020204" pitchFamily="34" charset="-122"/>
                <a:ea typeface="微软雅黑" panose="020B0503020204020204" pitchFamily="34" charset="-122"/>
                <a:cs typeface="+mn-ea"/>
                <a:sym typeface="+mn-lt"/>
              </a:rPr>
              <a:t>5</a:t>
            </a:r>
          </a:p>
        </p:txBody>
      </p:sp>
      <p:sp>
        <p:nvSpPr>
          <p:cNvPr id="35" name="文本框 34">
            <a:extLst>
              <a:ext uri="{FF2B5EF4-FFF2-40B4-BE49-F238E27FC236}">
                <a16:creationId xmlns:a16="http://schemas.microsoft.com/office/drawing/2014/main" id="{AC5F8F20-7B90-4308-BAE3-1BAE49117D83}"/>
              </a:ext>
            </a:extLst>
          </p:cNvPr>
          <p:cNvSpPr txBox="1"/>
          <p:nvPr/>
        </p:nvSpPr>
        <p:spPr bwMode="auto">
          <a:xfrm>
            <a:off x="8886311" y="4828995"/>
            <a:ext cx="1162700" cy="707886"/>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altLang="zh-CN" sz="4000" b="1" dirty="0">
                <a:solidFill>
                  <a:schemeClr val="bg1"/>
                </a:solidFill>
                <a:latin typeface="微软雅黑" panose="020B0503020204020204" pitchFamily="34" charset="-122"/>
                <a:ea typeface="微软雅黑" panose="020B0503020204020204" pitchFamily="34" charset="-122"/>
                <a:cs typeface="+mn-ea"/>
                <a:sym typeface="+mn-lt"/>
              </a:rPr>
              <a:t>6</a:t>
            </a:r>
          </a:p>
        </p:txBody>
      </p:sp>
      <p:grpSp>
        <p:nvGrpSpPr>
          <p:cNvPr id="23" name="Group 36">
            <a:extLst>
              <a:ext uri="{FF2B5EF4-FFF2-40B4-BE49-F238E27FC236}">
                <a16:creationId xmlns:a16="http://schemas.microsoft.com/office/drawing/2014/main" id="{E5DF7281-22DD-4D87-B3FD-DC1F4881A77C}"/>
              </a:ext>
            </a:extLst>
          </p:cNvPr>
          <p:cNvGrpSpPr/>
          <p:nvPr/>
        </p:nvGrpSpPr>
        <p:grpSpPr>
          <a:xfrm>
            <a:off x="5843269" y="2078838"/>
            <a:ext cx="505461" cy="382282"/>
            <a:chOff x="10031413" y="1724025"/>
            <a:chExt cx="377825" cy="285750"/>
          </a:xfrm>
          <a:solidFill>
            <a:srgbClr val="1C4885"/>
          </a:solidFill>
        </p:grpSpPr>
        <p:sp>
          <p:nvSpPr>
            <p:cNvPr id="24" name="Freeform 261">
              <a:extLst>
                <a:ext uri="{FF2B5EF4-FFF2-40B4-BE49-F238E27FC236}">
                  <a16:creationId xmlns:a16="http://schemas.microsoft.com/office/drawing/2014/main" id="{640A59E5-3EB9-46E7-BC6C-6B69721E41AD}"/>
                </a:ext>
              </a:extLst>
            </p:cNvPr>
            <p:cNvSpPr>
              <a:spLocks noEditPoints="1"/>
            </p:cNvSpPr>
            <p:nvPr/>
          </p:nvSpPr>
          <p:spPr bwMode="auto">
            <a:xfrm>
              <a:off x="10163175" y="1898650"/>
              <a:ext cx="112713" cy="111125"/>
            </a:xfrm>
            <a:custGeom>
              <a:avLst/>
              <a:gdLst>
                <a:gd name="T0" fmla="*/ 120 w 282"/>
                <a:gd name="T1" fmla="*/ 244 h 281"/>
                <a:gd name="T2" fmla="*/ 91 w 282"/>
                <a:gd name="T3" fmla="*/ 234 h 281"/>
                <a:gd name="T4" fmla="*/ 67 w 282"/>
                <a:gd name="T5" fmla="*/ 216 h 281"/>
                <a:gd name="T6" fmla="*/ 48 w 282"/>
                <a:gd name="T7" fmla="*/ 191 h 281"/>
                <a:gd name="T8" fmla="*/ 38 w 282"/>
                <a:gd name="T9" fmla="*/ 162 h 281"/>
                <a:gd name="T10" fmla="*/ 35 w 282"/>
                <a:gd name="T11" fmla="*/ 129 h 281"/>
                <a:gd name="T12" fmla="*/ 44 w 282"/>
                <a:gd name="T13" fmla="*/ 99 h 281"/>
                <a:gd name="T14" fmla="*/ 59 w 282"/>
                <a:gd name="T15" fmla="*/ 73 h 281"/>
                <a:gd name="T16" fmla="*/ 82 w 282"/>
                <a:gd name="T17" fmla="*/ 53 h 281"/>
                <a:gd name="T18" fmla="*/ 110 w 282"/>
                <a:gd name="T19" fmla="*/ 40 h 281"/>
                <a:gd name="T20" fmla="*/ 141 w 282"/>
                <a:gd name="T21" fmla="*/ 34 h 281"/>
                <a:gd name="T22" fmla="*/ 173 w 282"/>
                <a:gd name="T23" fmla="*/ 40 h 281"/>
                <a:gd name="T24" fmla="*/ 201 w 282"/>
                <a:gd name="T25" fmla="*/ 53 h 281"/>
                <a:gd name="T26" fmla="*/ 222 w 282"/>
                <a:gd name="T27" fmla="*/ 73 h 281"/>
                <a:gd name="T28" fmla="*/ 239 w 282"/>
                <a:gd name="T29" fmla="*/ 99 h 281"/>
                <a:gd name="T30" fmla="*/ 246 w 282"/>
                <a:gd name="T31" fmla="*/ 129 h 281"/>
                <a:gd name="T32" fmla="*/ 245 w 282"/>
                <a:gd name="T33" fmla="*/ 162 h 281"/>
                <a:gd name="T34" fmla="*/ 234 w 282"/>
                <a:gd name="T35" fmla="*/ 191 h 281"/>
                <a:gd name="T36" fmla="*/ 216 w 282"/>
                <a:gd name="T37" fmla="*/ 216 h 281"/>
                <a:gd name="T38" fmla="*/ 191 w 282"/>
                <a:gd name="T39" fmla="*/ 234 h 281"/>
                <a:gd name="T40" fmla="*/ 163 w 282"/>
                <a:gd name="T41" fmla="*/ 244 h 281"/>
                <a:gd name="T42" fmla="*/ 141 w 282"/>
                <a:gd name="T43" fmla="*/ 0 h 281"/>
                <a:gd name="T44" fmla="*/ 99 w 282"/>
                <a:gd name="T45" fmla="*/ 6 h 281"/>
                <a:gd name="T46" fmla="*/ 62 w 282"/>
                <a:gd name="T47" fmla="*/ 23 h 281"/>
                <a:gd name="T48" fmla="*/ 32 w 282"/>
                <a:gd name="T49" fmla="*/ 50 h 281"/>
                <a:gd name="T50" fmla="*/ 11 w 282"/>
                <a:gd name="T51" fmla="*/ 86 h 281"/>
                <a:gd name="T52" fmla="*/ 1 w 282"/>
                <a:gd name="T53" fmla="*/ 126 h 281"/>
                <a:gd name="T54" fmla="*/ 3 w 282"/>
                <a:gd name="T55" fmla="*/ 169 h 281"/>
                <a:gd name="T56" fmla="*/ 17 w 282"/>
                <a:gd name="T57" fmla="*/ 208 h 281"/>
                <a:gd name="T58" fmla="*/ 41 w 282"/>
                <a:gd name="T59" fmla="*/ 240 h 281"/>
                <a:gd name="T60" fmla="*/ 74 w 282"/>
                <a:gd name="T61" fmla="*/ 264 h 281"/>
                <a:gd name="T62" fmla="*/ 113 w 282"/>
                <a:gd name="T63" fmla="*/ 278 h 281"/>
                <a:gd name="T64" fmla="*/ 155 w 282"/>
                <a:gd name="T65" fmla="*/ 280 h 281"/>
                <a:gd name="T66" fmla="*/ 196 w 282"/>
                <a:gd name="T67" fmla="*/ 271 h 281"/>
                <a:gd name="T68" fmla="*/ 231 w 282"/>
                <a:gd name="T69" fmla="*/ 249 h 281"/>
                <a:gd name="T70" fmla="*/ 258 w 282"/>
                <a:gd name="T71" fmla="*/ 219 h 281"/>
                <a:gd name="T72" fmla="*/ 276 w 282"/>
                <a:gd name="T73" fmla="*/ 182 h 281"/>
                <a:gd name="T74" fmla="*/ 282 w 282"/>
                <a:gd name="T75" fmla="*/ 140 h 281"/>
                <a:gd name="T76" fmla="*/ 276 w 282"/>
                <a:gd name="T77" fmla="*/ 99 h 281"/>
                <a:gd name="T78" fmla="*/ 258 w 282"/>
                <a:gd name="T79" fmla="*/ 61 h 281"/>
                <a:gd name="T80" fmla="*/ 231 w 282"/>
                <a:gd name="T81" fmla="*/ 32 h 281"/>
                <a:gd name="T82" fmla="*/ 196 w 282"/>
                <a:gd name="T83" fmla="*/ 10 h 281"/>
                <a:gd name="T84" fmla="*/ 155 w 282"/>
                <a:gd name="T85" fmla="*/ 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2" h="281">
                  <a:moveTo>
                    <a:pt x="141" y="246"/>
                  </a:moveTo>
                  <a:lnTo>
                    <a:pt x="131" y="246"/>
                  </a:lnTo>
                  <a:lnTo>
                    <a:pt x="120" y="244"/>
                  </a:lnTo>
                  <a:lnTo>
                    <a:pt x="110" y="242"/>
                  </a:lnTo>
                  <a:lnTo>
                    <a:pt x="100" y="238"/>
                  </a:lnTo>
                  <a:lnTo>
                    <a:pt x="91" y="234"/>
                  </a:lnTo>
                  <a:lnTo>
                    <a:pt x="82" y="229"/>
                  </a:lnTo>
                  <a:lnTo>
                    <a:pt x="74" y="222"/>
                  </a:lnTo>
                  <a:lnTo>
                    <a:pt x="67" y="216"/>
                  </a:lnTo>
                  <a:lnTo>
                    <a:pt x="59" y="208"/>
                  </a:lnTo>
                  <a:lnTo>
                    <a:pt x="54" y="199"/>
                  </a:lnTo>
                  <a:lnTo>
                    <a:pt x="48" y="191"/>
                  </a:lnTo>
                  <a:lnTo>
                    <a:pt x="44" y="182"/>
                  </a:lnTo>
                  <a:lnTo>
                    <a:pt x="40" y="172"/>
                  </a:lnTo>
                  <a:lnTo>
                    <a:pt x="38" y="162"/>
                  </a:lnTo>
                  <a:lnTo>
                    <a:pt x="35" y="151"/>
                  </a:lnTo>
                  <a:lnTo>
                    <a:pt x="35" y="140"/>
                  </a:lnTo>
                  <a:lnTo>
                    <a:pt x="35" y="129"/>
                  </a:lnTo>
                  <a:lnTo>
                    <a:pt x="38" y="119"/>
                  </a:lnTo>
                  <a:lnTo>
                    <a:pt x="40" y="109"/>
                  </a:lnTo>
                  <a:lnTo>
                    <a:pt x="44" y="99"/>
                  </a:lnTo>
                  <a:lnTo>
                    <a:pt x="48" y="90"/>
                  </a:lnTo>
                  <a:lnTo>
                    <a:pt x="54" y="82"/>
                  </a:lnTo>
                  <a:lnTo>
                    <a:pt x="59" y="73"/>
                  </a:lnTo>
                  <a:lnTo>
                    <a:pt x="67" y="65"/>
                  </a:lnTo>
                  <a:lnTo>
                    <a:pt x="74" y="59"/>
                  </a:lnTo>
                  <a:lnTo>
                    <a:pt x="82" y="53"/>
                  </a:lnTo>
                  <a:lnTo>
                    <a:pt x="91" y="47"/>
                  </a:lnTo>
                  <a:lnTo>
                    <a:pt x="100" y="43"/>
                  </a:lnTo>
                  <a:lnTo>
                    <a:pt x="110" y="40"/>
                  </a:lnTo>
                  <a:lnTo>
                    <a:pt x="120" y="36"/>
                  </a:lnTo>
                  <a:lnTo>
                    <a:pt x="131" y="35"/>
                  </a:lnTo>
                  <a:lnTo>
                    <a:pt x="141" y="34"/>
                  </a:lnTo>
                  <a:lnTo>
                    <a:pt x="152" y="35"/>
                  </a:lnTo>
                  <a:lnTo>
                    <a:pt x="163" y="36"/>
                  </a:lnTo>
                  <a:lnTo>
                    <a:pt x="173" y="40"/>
                  </a:lnTo>
                  <a:lnTo>
                    <a:pt x="182" y="43"/>
                  </a:lnTo>
                  <a:lnTo>
                    <a:pt x="191" y="47"/>
                  </a:lnTo>
                  <a:lnTo>
                    <a:pt x="201" y="53"/>
                  </a:lnTo>
                  <a:lnTo>
                    <a:pt x="208" y="59"/>
                  </a:lnTo>
                  <a:lnTo>
                    <a:pt x="216" y="65"/>
                  </a:lnTo>
                  <a:lnTo>
                    <a:pt x="222" y="73"/>
                  </a:lnTo>
                  <a:lnTo>
                    <a:pt x="229" y="82"/>
                  </a:lnTo>
                  <a:lnTo>
                    <a:pt x="234" y="90"/>
                  </a:lnTo>
                  <a:lnTo>
                    <a:pt x="239" y="99"/>
                  </a:lnTo>
                  <a:lnTo>
                    <a:pt x="242" y="109"/>
                  </a:lnTo>
                  <a:lnTo>
                    <a:pt x="245" y="119"/>
                  </a:lnTo>
                  <a:lnTo>
                    <a:pt x="246" y="129"/>
                  </a:lnTo>
                  <a:lnTo>
                    <a:pt x="247" y="140"/>
                  </a:lnTo>
                  <a:lnTo>
                    <a:pt x="246" y="151"/>
                  </a:lnTo>
                  <a:lnTo>
                    <a:pt x="245" y="162"/>
                  </a:lnTo>
                  <a:lnTo>
                    <a:pt x="242" y="172"/>
                  </a:lnTo>
                  <a:lnTo>
                    <a:pt x="239" y="182"/>
                  </a:lnTo>
                  <a:lnTo>
                    <a:pt x="234" y="191"/>
                  </a:lnTo>
                  <a:lnTo>
                    <a:pt x="229" y="199"/>
                  </a:lnTo>
                  <a:lnTo>
                    <a:pt x="222" y="208"/>
                  </a:lnTo>
                  <a:lnTo>
                    <a:pt x="216" y="216"/>
                  </a:lnTo>
                  <a:lnTo>
                    <a:pt x="208" y="222"/>
                  </a:lnTo>
                  <a:lnTo>
                    <a:pt x="201" y="229"/>
                  </a:lnTo>
                  <a:lnTo>
                    <a:pt x="191" y="234"/>
                  </a:lnTo>
                  <a:lnTo>
                    <a:pt x="182" y="238"/>
                  </a:lnTo>
                  <a:lnTo>
                    <a:pt x="173" y="242"/>
                  </a:lnTo>
                  <a:lnTo>
                    <a:pt x="163" y="244"/>
                  </a:lnTo>
                  <a:lnTo>
                    <a:pt x="152" y="246"/>
                  </a:lnTo>
                  <a:lnTo>
                    <a:pt x="141" y="246"/>
                  </a:lnTo>
                  <a:close/>
                  <a:moveTo>
                    <a:pt x="141" y="0"/>
                  </a:moveTo>
                  <a:lnTo>
                    <a:pt x="126" y="1"/>
                  </a:lnTo>
                  <a:lnTo>
                    <a:pt x="113" y="2"/>
                  </a:lnTo>
                  <a:lnTo>
                    <a:pt x="99" y="6"/>
                  </a:lnTo>
                  <a:lnTo>
                    <a:pt x="86" y="10"/>
                  </a:lnTo>
                  <a:lnTo>
                    <a:pt x="74" y="17"/>
                  </a:lnTo>
                  <a:lnTo>
                    <a:pt x="62" y="23"/>
                  </a:lnTo>
                  <a:lnTo>
                    <a:pt x="52" y="32"/>
                  </a:lnTo>
                  <a:lnTo>
                    <a:pt x="41" y="41"/>
                  </a:lnTo>
                  <a:lnTo>
                    <a:pt x="32" y="50"/>
                  </a:lnTo>
                  <a:lnTo>
                    <a:pt x="25" y="61"/>
                  </a:lnTo>
                  <a:lnTo>
                    <a:pt x="17" y="73"/>
                  </a:lnTo>
                  <a:lnTo>
                    <a:pt x="11" y="86"/>
                  </a:lnTo>
                  <a:lnTo>
                    <a:pt x="6" y="99"/>
                  </a:lnTo>
                  <a:lnTo>
                    <a:pt x="3" y="112"/>
                  </a:lnTo>
                  <a:lnTo>
                    <a:pt x="1" y="126"/>
                  </a:lnTo>
                  <a:lnTo>
                    <a:pt x="0" y="140"/>
                  </a:lnTo>
                  <a:lnTo>
                    <a:pt x="1" y="155"/>
                  </a:lnTo>
                  <a:lnTo>
                    <a:pt x="3" y="169"/>
                  </a:lnTo>
                  <a:lnTo>
                    <a:pt x="6" y="182"/>
                  </a:lnTo>
                  <a:lnTo>
                    <a:pt x="11" y="195"/>
                  </a:lnTo>
                  <a:lnTo>
                    <a:pt x="17" y="208"/>
                  </a:lnTo>
                  <a:lnTo>
                    <a:pt x="25" y="219"/>
                  </a:lnTo>
                  <a:lnTo>
                    <a:pt x="32" y="230"/>
                  </a:lnTo>
                  <a:lnTo>
                    <a:pt x="41" y="240"/>
                  </a:lnTo>
                  <a:lnTo>
                    <a:pt x="52" y="249"/>
                  </a:lnTo>
                  <a:lnTo>
                    <a:pt x="62" y="258"/>
                  </a:lnTo>
                  <a:lnTo>
                    <a:pt x="74" y="264"/>
                  </a:lnTo>
                  <a:lnTo>
                    <a:pt x="86" y="271"/>
                  </a:lnTo>
                  <a:lnTo>
                    <a:pt x="99" y="275"/>
                  </a:lnTo>
                  <a:lnTo>
                    <a:pt x="113" y="278"/>
                  </a:lnTo>
                  <a:lnTo>
                    <a:pt x="126" y="280"/>
                  </a:lnTo>
                  <a:lnTo>
                    <a:pt x="141" y="281"/>
                  </a:lnTo>
                  <a:lnTo>
                    <a:pt x="155" y="280"/>
                  </a:lnTo>
                  <a:lnTo>
                    <a:pt x="169" y="278"/>
                  </a:lnTo>
                  <a:lnTo>
                    <a:pt x="183" y="275"/>
                  </a:lnTo>
                  <a:lnTo>
                    <a:pt x="196" y="271"/>
                  </a:lnTo>
                  <a:lnTo>
                    <a:pt x="208" y="264"/>
                  </a:lnTo>
                  <a:lnTo>
                    <a:pt x="220" y="258"/>
                  </a:lnTo>
                  <a:lnTo>
                    <a:pt x="231" y="249"/>
                  </a:lnTo>
                  <a:lnTo>
                    <a:pt x="241" y="240"/>
                  </a:lnTo>
                  <a:lnTo>
                    <a:pt x="250" y="231"/>
                  </a:lnTo>
                  <a:lnTo>
                    <a:pt x="258" y="219"/>
                  </a:lnTo>
                  <a:lnTo>
                    <a:pt x="266" y="208"/>
                  </a:lnTo>
                  <a:lnTo>
                    <a:pt x="271" y="195"/>
                  </a:lnTo>
                  <a:lnTo>
                    <a:pt x="276" y="182"/>
                  </a:lnTo>
                  <a:lnTo>
                    <a:pt x="280" y="169"/>
                  </a:lnTo>
                  <a:lnTo>
                    <a:pt x="282" y="155"/>
                  </a:lnTo>
                  <a:lnTo>
                    <a:pt x="282" y="140"/>
                  </a:lnTo>
                  <a:lnTo>
                    <a:pt x="282" y="126"/>
                  </a:lnTo>
                  <a:lnTo>
                    <a:pt x="280" y="112"/>
                  </a:lnTo>
                  <a:lnTo>
                    <a:pt x="276" y="99"/>
                  </a:lnTo>
                  <a:lnTo>
                    <a:pt x="271" y="86"/>
                  </a:lnTo>
                  <a:lnTo>
                    <a:pt x="266" y="73"/>
                  </a:lnTo>
                  <a:lnTo>
                    <a:pt x="258" y="61"/>
                  </a:lnTo>
                  <a:lnTo>
                    <a:pt x="250" y="50"/>
                  </a:lnTo>
                  <a:lnTo>
                    <a:pt x="241" y="41"/>
                  </a:lnTo>
                  <a:lnTo>
                    <a:pt x="231" y="32"/>
                  </a:lnTo>
                  <a:lnTo>
                    <a:pt x="220" y="23"/>
                  </a:lnTo>
                  <a:lnTo>
                    <a:pt x="208" y="17"/>
                  </a:lnTo>
                  <a:lnTo>
                    <a:pt x="196" y="10"/>
                  </a:lnTo>
                  <a:lnTo>
                    <a:pt x="183" y="6"/>
                  </a:lnTo>
                  <a:lnTo>
                    <a:pt x="169" y="2"/>
                  </a:lnTo>
                  <a:lnTo>
                    <a:pt x="155" y="1"/>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sz="6600">
                <a:solidFill>
                  <a:schemeClr val="tx1">
                    <a:lumMod val="85000"/>
                    <a:lumOff val="15000"/>
                  </a:schemeClr>
                </a:solidFill>
                <a:cs typeface="+mn-ea"/>
                <a:sym typeface="+mn-lt"/>
              </a:endParaRPr>
            </a:p>
          </p:txBody>
        </p:sp>
        <p:sp>
          <p:nvSpPr>
            <p:cNvPr id="25" name="Freeform 262">
              <a:extLst>
                <a:ext uri="{FF2B5EF4-FFF2-40B4-BE49-F238E27FC236}">
                  <a16:creationId xmlns:a16="http://schemas.microsoft.com/office/drawing/2014/main" id="{803B847B-F070-404E-9FF5-23F13BD6A829}"/>
                </a:ext>
              </a:extLst>
            </p:cNvPr>
            <p:cNvSpPr>
              <a:spLocks/>
            </p:cNvSpPr>
            <p:nvPr/>
          </p:nvSpPr>
          <p:spPr bwMode="auto">
            <a:xfrm>
              <a:off x="10112375" y="1835150"/>
              <a:ext cx="214313" cy="77788"/>
            </a:xfrm>
            <a:custGeom>
              <a:avLst/>
              <a:gdLst>
                <a:gd name="T0" fmla="*/ 248 w 540"/>
                <a:gd name="T1" fmla="*/ 1 h 196"/>
                <a:gd name="T2" fmla="*/ 206 w 540"/>
                <a:gd name="T3" fmla="*/ 6 h 196"/>
                <a:gd name="T4" fmla="*/ 164 w 540"/>
                <a:gd name="T5" fmla="*/ 19 h 196"/>
                <a:gd name="T6" fmla="*/ 127 w 540"/>
                <a:gd name="T7" fmla="*/ 37 h 196"/>
                <a:gd name="T8" fmla="*/ 91 w 540"/>
                <a:gd name="T9" fmla="*/ 59 h 196"/>
                <a:gd name="T10" fmla="*/ 60 w 540"/>
                <a:gd name="T11" fmla="*/ 86 h 196"/>
                <a:gd name="T12" fmla="*/ 33 w 540"/>
                <a:gd name="T13" fmla="*/ 118 h 196"/>
                <a:gd name="T14" fmla="*/ 10 w 540"/>
                <a:gd name="T15" fmla="*/ 152 h 196"/>
                <a:gd name="T16" fmla="*/ 26 w 540"/>
                <a:gd name="T17" fmla="*/ 196 h 196"/>
                <a:gd name="T18" fmla="*/ 44 w 540"/>
                <a:gd name="T19" fmla="*/ 163 h 196"/>
                <a:gd name="T20" fmla="*/ 66 w 540"/>
                <a:gd name="T21" fmla="*/ 132 h 196"/>
                <a:gd name="T22" fmla="*/ 92 w 540"/>
                <a:gd name="T23" fmla="*/ 104 h 196"/>
                <a:gd name="T24" fmla="*/ 122 w 540"/>
                <a:gd name="T25" fmla="*/ 80 h 196"/>
                <a:gd name="T26" fmla="*/ 156 w 540"/>
                <a:gd name="T27" fmla="*/ 61 h 196"/>
                <a:gd name="T28" fmla="*/ 191 w 540"/>
                <a:gd name="T29" fmla="*/ 47 h 196"/>
                <a:gd name="T30" fmla="*/ 230 w 540"/>
                <a:gd name="T31" fmla="*/ 38 h 196"/>
                <a:gd name="T32" fmla="*/ 270 w 540"/>
                <a:gd name="T33" fmla="*/ 35 h 196"/>
                <a:gd name="T34" fmla="*/ 310 w 540"/>
                <a:gd name="T35" fmla="*/ 38 h 196"/>
                <a:gd name="T36" fmla="*/ 349 w 540"/>
                <a:gd name="T37" fmla="*/ 47 h 196"/>
                <a:gd name="T38" fmla="*/ 385 w 540"/>
                <a:gd name="T39" fmla="*/ 61 h 196"/>
                <a:gd name="T40" fmla="*/ 418 w 540"/>
                <a:gd name="T41" fmla="*/ 80 h 196"/>
                <a:gd name="T42" fmla="*/ 447 w 540"/>
                <a:gd name="T43" fmla="*/ 104 h 196"/>
                <a:gd name="T44" fmla="*/ 474 w 540"/>
                <a:gd name="T45" fmla="*/ 132 h 196"/>
                <a:gd name="T46" fmla="*/ 496 w 540"/>
                <a:gd name="T47" fmla="*/ 163 h 196"/>
                <a:gd name="T48" fmla="*/ 513 w 540"/>
                <a:gd name="T49" fmla="*/ 196 h 196"/>
                <a:gd name="T50" fmla="*/ 531 w 540"/>
                <a:gd name="T51" fmla="*/ 152 h 196"/>
                <a:gd name="T52" fmla="*/ 508 w 540"/>
                <a:gd name="T53" fmla="*/ 118 h 196"/>
                <a:gd name="T54" fmla="*/ 480 w 540"/>
                <a:gd name="T55" fmla="*/ 86 h 196"/>
                <a:gd name="T56" fmla="*/ 449 w 540"/>
                <a:gd name="T57" fmla="*/ 59 h 196"/>
                <a:gd name="T58" fmla="*/ 414 w 540"/>
                <a:gd name="T59" fmla="*/ 37 h 196"/>
                <a:gd name="T60" fmla="*/ 376 w 540"/>
                <a:gd name="T61" fmla="*/ 19 h 196"/>
                <a:gd name="T62" fmla="*/ 335 w 540"/>
                <a:gd name="T63" fmla="*/ 6 h 196"/>
                <a:gd name="T64" fmla="*/ 292 w 540"/>
                <a:gd name="T65" fmla="*/ 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0" h="196">
                  <a:moveTo>
                    <a:pt x="270" y="0"/>
                  </a:moveTo>
                  <a:lnTo>
                    <a:pt x="248" y="1"/>
                  </a:lnTo>
                  <a:lnTo>
                    <a:pt x="226" y="3"/>
                  </a:lnTo>
                  <a:lnTo>
                    <a:pt x="206" y="6"/>
                  </a:lnTo>
                  <a:lnTo>
                    <a:pt x="185" y="12"/>
                  </a:lnTo>
                  <a:lnTo>
                    <a:pt x="164" y="19"/>
                  </a:lnTo>
                  <a:lnTo>
                    <a:pt x="145" y="27"/>
                  </a:lnTo>
                  <a:lnTo>
                    <a:pt x="127" y="37"/>
                  </a:lnTo>
                  <a:lnTo>
                    <a:pt x="108" y="47"/>
                  </a:lnTo>
                  <a:lnTo>
                    <a:pt x="91" y="59"/>
                  </a:lnTo>
                  <a:lnTo>
                    <a:pt x="75" y="72"/>
                  </a:lnTo>
                  <a:lnTo>
                    <a:pt x="60" y="86"/>
                  </a:lnTo>
                  <a:lnTo>
                    <a:pt x="46" y="101"/>
                  </a:lnTo>
                  <a:lnTo>
                    <a:pt x="33" y="118"/>
                  </a:lnTo>
                  <a:lnTo>
                    <a:pt x="21" y="134"/>
                  </a:lnTo>
                  <a:lnTo>
                    <a:pt x="10" y="152"/>
                  </a:lnTo>
                  <a:lnTo>
                    <a:pt x="0" y="170"/>
                  </a:lnTo>
                  <a:lnTo>
                    <a:pt x="26" y="196"/>
                  </a:lnTo>
                  <a:lnTo>
                    <a:pt x="35" y="179"/>
                  </a:lnTo>
                  <a:lnTo>
                    <a:pt x="44" y="163"/>
                  </a:lnTo>
                  <a:lnTo>
                    <a:pt x="54" y="147"/>
                  </a:lnTo>
                  <a:lnTo>
                    <a:pt x="66" y="132"/>
                  </a:lnTo>
                  <a:lnTo>
                    <a:pt x="79" y="118"/>
                  </a:lnTo>
                  <a:lnTo>
                    <a:pt x="92" y="104"/>
                  </a:lnTo>
                  <a:lnTo>
                    <a:pt x="107" y="92"/>
                  </a:lnTo>
                  <a:lnTo>
                    <a:pt x="122" y="80"/>
                  </a:lnTo>
                  <a:lnTo>
                    <a:pt x="139" y="70"/>
                  </a:lnTo>
                  <a:lnTo>
                    <a:pt x="156" y="61"/>
                  </a:lnTo>
                  <a:lnTo>
                    <a:pt x="173" y="54"/>
                  </a:lnTo>
                  <a:lnTo>
                    <a:pt x="191" y="47"/>
                  </a:lnTo>
                  <a:lnTo>
                    <a:pt x="211" y="42"/>
                  </a:lnTo>
                  <a:lnTo>
                    <a:pt x="230" y="38"/>
                  </a:lnTo>
                  <a:lnTo>
                    <a:pt x="250" y="35"/>
                  </a:lnTo>
                  <a:lnTo>
                    <a:pt x="270" y="35"/>
                  </a:lnTo>
                  <a:lnTo>
                    <a:pt x="291" y="35"/>
                  </a:lnTo>
                  <a:lnTo>
                    <a:pt x="310" y="38"/>
                  </a:lnTo>
                  <a:lnTo>
                    <a:pt x="330" y="42"/>
                  </a:lnTo>
                  <a:lnTo>
                    <a:pt x="349" y="47"/>
                  </a:lnTo>
                  <a:lnTo>
                    <a:pt x="368" y="54"/>
                  </a:lnTo>
                  <a:lnTo>
                    <a:pt x="385" y="61"/>
                  </a:lnTo>
                  <a:lnTo>
                    <a:pt x="402" y="70"/>
                  </a:lnTo>
                  <a:lnTo>
                    <a:pt x="418" y="80"/>
                  </a:lnTo>
                  <a:lnTo>
                    <a:pt x="433" y="92"/>
                  </a:lnTo>
                  <a:lnTo>
                    <a:pt x="447" y="104"/>
                  </a:lnTo>
                  <a:lnTo>
                    <a:pt x="461" y="118"/>
                  </a:lnTo>
                  <a:lnTo>
                    <a:pt x="474" y="132"/>
                  </a:lnTo>
                  <a:lnTo>
                    <a:pt x="486" y="147"/>
                  </a:lnTo>
                  <a:lnTo>
                    <a:pt x="496" y="163"/>
                  </a:lnTo>
                  <a:lnTo>
                    <a:pt x="506" y="179"/>
                  </a:lnTo>
                  <a:lnTo>
                    <a:pt x="513" y="196"/>
                  </a:lnTo>
                  <a:lnTo>
                    <a:pt x="540" y="170"/>
                  </a:lnTo>
                  <a:lnTo>
                    <a:pt x="531" y="152"/>
                  </a:lnTo>
                  <a:lnTo>
                    <a:pt x="520" y="134"/>
                  </a:lnTo>
                  <a:lnTo>
                    <a:pt x="508" y="118"/>
                  </a:lnTo>
                  <a:lnTo>
                    <a:pt x="494" y="101"/>
                  </a:lnTo>
                  <a:lnTo>
                    <a:pt x="480" y="86"/>
                  </a:lnTo>
                  <a:lnTo>
                    <a:pt x="465" y="72"/>
                  </a:lnTo>
                  <a:lnTo>
                    <a:pt x="449" y="59"/>
                  </a:lnTo>
                  <a:lnTo>
                    <a:pt x="431" y="47"/>
                  </a:lnTo>
                  <a:lnTo>
                    <a:pt x="414" y="37"/>
                  </a:lnTo>
                  <a:lnTo>
                    <a:pt x="396" y="27"/>
                  </a:lnTo>
                  <a:lnTo>
                    <a:pt x="376" y="19"/>
                  </a:lnTo>
                  <a:lnTo>
                    <a:pt x="356" y="12"/>
                  </a:lnTo>
                  <a:lnTo>
                    <a:pt x="335" y="6"/>
                  </a:lnTo>
                  <a:lnTo>
                    <a:pt x="314" y="3"/>
                  </a:lnTo>
                  <a:lnTo>
                    <a:pt x="292" y="1"/>
                  </a:lnTo>
                  <a:lnTo>
                    <a:pt x="27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sz="6600">
                <a:solidFill>
                  <a:schemeClr val="tx1">
                    <a:lumMod val="85000"/>
                    <a:lumOff val="15000"/>
                  </a:schemeClr>
                </a:solidFill>
                <a:cs typeface="+mn-ea"/>
                <a:sym typeface="+mn-lt"/>
              </a:endParaRPr>
            </a:p>
          </p:txBody>
        </p:sp>
        <p:sp>
          <p:nvSpPr>
            <p:cNvPr id="26" name="Freeform 263">
              <a:extLst>
                <a:ext uri="{FF2B5EF4-FFF2-40B4-BE49-F238E27FC236}">
                  <a16:creationId xmlns:a16="http://schemas.microsoft.com/office/drawing/2014/main" id="{CE8C0D08-B6A6-4E2B-8F87-5E786F6369FD}"/>
                </a:ext>
              </a:extLst>
            </p:cNvPr>
            <p:cNvSpPr>
              <a:spLocks/>
            </p:cNvSpPr>
            <p:nvPr/>
          </p:nvSpPr>
          <p:spPr bwMode="auto">
            <a:xfrm>
              <a:off x="10031413" y="1724025"/>
              <a:ext cx="377825" cy="107950"/>
            </a:xfrm>
            <a:custGeom>
              <a:avLst/>
              <a:gdLst>
                <a:gd name="T0" fmla="*/ 458 w 952"/>
                <a:gd name="T1" fmla="*/ 0 h 273"/>
                <a:gd name="T2" fmla="*/ 422 w 952"/>
                <a:gd name="T3" fmla="*/ 2 h 273"/>
                <a:gd name="T4" fmla="*/ 387 w 952"/>
                <a:gd name="T5" fmla="*/ 6 h 273"/>
                <a:gd name="T6" fmla="*/ 351 w 952"/>
                <a:gd name="T7" fmla="*/ 13 h 273"/>
                <a:gd name="T8" fmla="*/ 300 w 952"/>
                <a:gd name="T9" fmla="*/ 27 h 273"/>
                <a:gd name="T10" fmla="*/ 236 w 952"/>
                <a:gd name="T11" fmla="*/ 52 h 273"/>
                <a:gd name="T12" fmla="*/ 174 w 952"/>
                <a:gd name="T13" fmla="*/ 84 h 273"/>
                <a:gd name="T14" fmla="*/ 118 w 952"/>
                <a:gd name="T15" fmla="*/ 124 h 273"/>
                <a:gd name="T16" fmla="*/ 67 w 952"/>
                <a:gd name="T17" fmla="*/ 170 h 273"/>
                <a:gd name="T18" fmla="*/ 21 w 952"/>
                <a:gd name="T19" fmla="*/ 220 h 273"/>
                <a:gd name="T20" fmla="*/ 26 w 952"/>
                <a:gd name="T21" fmla="*/ 273 h 273"/>
                <a:gd name="T22" fmla="*/ 66 w 952"/>
                <a:gd name="T23" fmla="*/ 221 h 273"/>
                <a:gd name="T24" fmla="*/ 111 w 952"/>
                <a:gd name="T25" fmla="*/ 175 h 273"/>
                <a:gd name="T26" fmla="*/ 162 w 952"/>
                <a:gd name="T27" fmla="*/ 135 h 273"/>
                <a:gd name="T28" fmla="*/ 218 w 952"/>
                <a:gd name="T29" fmla="*/ 100 h 273"/>
                <a:gd name="T30" fmla="*/ 278 w 952"/>
                <a:gd name="T31" fmla="*/ 72 h 273"/>
                <a:gd name="T32" fmla="*/ 341 w 952"/>
                <a:gd name="T33" fmla="*/ 52 h 273"/>
                <a:gd name="T34" fmla="*/ 407 w 952"/>
                <a:gd name="T35" fmla="*/ 39 h 273"/>
                <a:gd name="T36" fmla="*/ 442 w 952"/>
                <a:gd name="T37" fmla="*/ 36 h 273"/>
                <a:gd name="T38" fmla="*/ 476 w 952"/>
                <a:gd name="T39" fmla="*/ 35 h 273"/>
                <a:gd name="T40" fmla="*/ 511 w 952"/>
                <a:gd name="T41" fmla="*/ 36 h 273"/>
                <a:gd name="T42" fmla="*/ 546 w 952"/>
                <a:gd name="T43" fmla="*/ 39 h 273"/>
                <a:gd name="T44" fmla="*/ 611 w 952"/>
                <a:gd name="T45" fmla="*/ 52 h 273"/>
                <a:gd name="T46" fmla="*/ 675 w 952"/>
                <a:gd name="T47" fmla="*/ 72 h 273"/>
                <a:gd name="T48" fmla="*/ 735 w 952"/>
                <a:gd name="T49" fmla="*/ 99 h 273"/>
                <a:gd name="T50" fmla="*/ 790 w 952"/>
                <a:gd name="T51" fmla="*/ 134 h 273"/>
                <a:gd name="T52" fmla="*/ 840 w 952"/>
                <a:gd name="T53" fmla="*/ 174 h 273"/>
                <a:gd name="T54" fmla="*/ 887 w 952"/>
                <a:gd name="T55" fmla="*/ 220 h 273"/>
                <a:gd name="T56" fmla="*/ 927 w 952"/>
                <a:gd name="T57" fmla="*/ 271 h 273"/>
                <a:gd name="T58" fmla="*/ 931 w 952"/>
                <a:gd name="T59" fmla="*/ 218 h 273"/>
                <a:gd name="T60" fmla="*/ 886 w 952"/>
                <a:gd name="T61" fmla="*/ 167 h 273"/>
                <a:gd name="T62" fmla="*/ 834 w 952"/>
                <a:gd name="T63" fmla="*/ 123 h 273"/>
                <a:gd name="T64" fmla="*/ 778 w 952"/>
                <a:gd name="T65" fmla="*/ 84 h 273"/>
                <a:gd name="T66" fmla="*/ 717 w 952"/>
                <a:gd name="T67" fmla="*/ 52 h 273"/>
                <a:gd name="T68" fmla="*/ 652 w 952"/>
                <a:gd name="T69" fmla="*/ 27 h 273"/>
                <a:gd name="T70" fmla="*/ 602 w 952"/>
                <a:gd name="T71" fmla="*/ 13 h 273"/>
                <a:gd name="T72" fmla="*/ 567 w 952"/>
                <a:gd name="T73" fmla="*/ 6 h 273"/>
                <a:gd name="T74" fmla="*/ 531 w 952"/>
                <a:gd name="T75" fmla="*/ 2 h 273"/>
                <a:gd name="T76" fmla="*/ 495 w 952"/>
                <a:gd name="T77"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52" h="273">
                  <a:moveTo>
                    <a:pt x="476" y="0"/>
                  </a:moveTo>
                  <a:lnTo>
                    <a:pt x="458" y="0"/>
                  </a:lnTo>
                  <a:lnTo>
                    <a:pt x="440" y="1"/>
                  </a:lnTo>
                  <a:lnTo>
                    <a:pt x="422" y="2"/>
                  </a:lnTo>
                  <a:lnTo>
                    <a:pt x="404" y="4"/>
                  </a:lnTo>
                  <a:lnTo>
                    <a:pt x="387" y="6"/>
                  </a:lnTo>
                  <a:lnTo>
                    <a:pt x="368" y="10"/>
                  </a:lnTo>
                  <a:lnTo>
                    <a:pt x="351" y="13"/>
                  </a:lnTo>
                  <a:lnTo>
                    <a:pt x="334" y="17"/>
                  </a:lnTo>
                  <a:lnTo>
                    <a:pt x="300" y="27"/>
                  </a:lnTo>
                  <a:lnTo>
                    <a:pt x="267" y="39"/>
                  </a:lnTo>
                  <a:lnTo>
                    <a:pt x="236" y="52"/>
                  </a:lnTo>
                  <a:lnTo>
                    <a:pt x="204" y="68"/>
                  </a:lnTo>
                  <a:lnTo>
                    <a:pt x="174" y="84"/>
                  </a:lnTo>
                  <a:lnTo>
                    <a:pt x="146" y="104"/>
                  </a:lnTo>
                  <a:lnTo>
                    <a:pt x="118" y="124"/>
                  </a:lnTo>
                  <a:lnTo>
                    <a:pt x="92" y="146"/>
                  </a:lnTo>
                  <a:lnTo>
                    <a:pt x="67" y="170"/>
                  </a:lnTo>
                  <a:lnTo>
                    <a:pt x="43" y="194"/>
                  </a:lnTo>
                  <a:lnTo>
                    <a:pt x="21" y="220"/>
                  </a:lnTo>
                  <a:lnTo>
                    <a:pt x="0" y="248"/>
                  </a:lnTo>
                  <a:lnTo>
                    <a:pt x="26" y="273"/>
                  </a:lnTo>
                  <a:lnTo>
                    <a:pt x="45" y="247"/>
                  </a:lnTo>
                  <a:lnTo>
                    <a:pt x="66" y="221"/>
                  </a:lnTo>
                  <a:lnTo>
                    <a:pt x="88" y="198"/>
                  </a:lnTo>
                  <a:lnTo>
                    <a:pt x="111" y="175"/>
                  </a:lnTo>
                  <a:lnTo>
                    <a:pt x="136" y="154"/>
                  </a:lnTo>
                  <a:lnTo>
                    <a:pt x="162" y="135"/>
                  </a:lnTo>
                  <a:lnTo>
                    <a:pt x="190" y="117"/>
                  </a:lnTo>
                  <a:lnTo>
                    <a:pt x="218" y="100"/>
                  </a:lnTo>
                  <a:lnTo>
                    <a:pt x="247" y="85"/>
                  </a:lnTo>
                  <a:lnTo>
                    <a:pt x="278" y="72"/>
                  </a:lnTo>
                  <a:lnTo>
                    <a:pt x="309" y="62"/>
                  </a:lnTo>
                  <a:lnTo>
                    <a:pt x="341" y="52"/>
                  </a:lnTo>
                  <a:lnTo>
                    <a:pt x="374" y="44"/>
                  </a:lnTo>
                  <a:lnTo>
                    <a:pt x="407" y="39"/>
                  </a:lnTo>
                  <a:lnTo>
                    <a:pt x="425" y="38"/>
                  </a:lnTo>
                  <a:lnTo>
                    <a:pt x="442" y="36"/>
                  </a:lnTo>
                  <a:lnTo>
                    <a:pt x="459" y="36"/>
                  </a:lnTo>
                  <a:lnTo>
                    <a:pt x="476" y="35"/>
                  </a:lnTo>
                  <a:lnTo>
                    <a:pt x="495" y="36"/>
                  </a:lnTo>
                  <a:lnTo>
                    <a:pt x="511" y="36"/>
                  </a:lnTo>
                  <a:lnTo>
                    <a:pt x="528" y="38"/>
                  </a:lnTo>
                  <a:lnTo>
                    <a:pt x="546" y="39"/>
                  </a:lnTo>
                  <a:lnTo>
                    <a:pt x="579" y="44"/>
                  </a:lnTo>
                  <a:lnTo>
                    <a:pt x="611" y="52"/>
                  </a:lnTo>
                  <a:lnTo>
                    <a:pt x="644" y="60"/>
                  </a:lnTo>
                  <a:lnTo>
                    <a:pt x="675" y="72"/>
                  </a:lnTo>
                  <a:lnTo>
                    <a:pt x="705" y="85"/>
                  </a:lnTo>
                  <a:lnTo>
                    <a:pt x="735" y="99"/>
                  </a:lnTo>
                  <a:lnTo>
                    <a:pt x="763" y="116"/>
                  </a:lnTo>
                  <a:lnTo>
                    <a:pt x="790" y="134"/>
                  </a:lnTo>
                  <a:lnTo>
                    <a:pt x="816" y="153"/>
                  </a:lnTo>
                  <a:lnTo>
                    <a:pt x="840" y="174"/>
                  </a:lnTo>
                  <a:lnTo>
                    <a:pt x="864" y="197"/>
                  </a:lnTo>
                  <a:lnTo>
                    <a:pt x="887" y="220"/>
                  </a:lnTo>
                  <a:lnTo>
                    <a:pt x="907" y="245"/>
                  </a:lnTo>
                  <a:lnTo>
                    <a:pt x="927" y="271"/>
                  </a:lnTo>
                  <a:lnTo>
                    <a:pt x="952" y="246"/>
                  </a:lnTo>
                  <a:lnTo>
                    <a:pt x="931" y="218"/>
                  </a:lnTo>
                  <a:lnTo>
                    <a:pt x="909" y="192"/>
                  </a:lnTo>
                  <a:lnTo>
                    <a:pt x="886" y="167"/>
                  </a:lnTo>
                  <a:lnTo>
                    <a:pt x="861" y="145"/>
                  </a:lnTo>
                  <a:lnTo>
                    <a:pt x="834" y="123"/>
                  </a:lnTo>
                  <a:lnTo>
                    <a:pt x="807" y="103"/>
                  </a:lnTo>
                  <a:lnTo>
                    <a:pt x="778" y="84"/>
                  </a:lnTo>
                  <a:lnTo>
                    <a:pt x="749" y="67"/>
                  </a:lnTo>
                  <a:lnTo>
                    <a:pt x="717" y="52"/>
                  </a:lnTo>
                  <a:lnTo>
                    <a:pt x="686" y="38"/>
                  </a:lnTo>
                  <a:lnTo>
                    <a:pt x="652" y="27"/>
                  </a:lnTo>
                  <a:lnTo>
                    <a:pt x="619" y="17"/>
                  </a:lnTo>
                  <a:lnTo>
                    <a:pt x="602" y="13"/>
                  </a:lnTo>
                  <a:lnTo>
                    <a:pt x="584" y="10"/>
                  </a:lnTo>
                  <a:lnTo>
                    <a:pt x="567" y="6"/>
                  </a:lnTo>
                  <a:lnTo>
                    <a:pt x="549" y="4"/>
                  </a:lnTo>
                  <a:lnTo>
                    <a:pt x="531" y="2"/>
                  </a:lnTo>
                  <a:lnTo>
                    <a:pt x="513" y="1"/>
                  </a:lnTo>
                  <a:lnTo>
                    <a:pt x="495" y="0"/>
                  </a:lnTo>
                  <a:lnTo>
                    <a:pt x="4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sz="6600">
                <a:solidFill>
                  <a:schemeClr val="tx1">
                    <a:lumMod val="85000"/>
                    <a:lumOff val="15000"/>
                  </a:schemeClr>
                </a:solidFill>
                <a:cs typeface="+mn-ea"/>
                <a:sym typeface="+mn-lt"/>
              </a:endParaRPr>
            </a:p>
          </p:txBody>
        </p:sp>
        <p:sp>
          <p:nvSpPr>
            <p:cNvPr id="27" name="Freeform 264">
              <a:extLst>
                <a:ext uri="{FF2B5EF4-FFF2-40B4-BE49-F238E27FC236}">
                  <a16:creationId xmlns:a16="http://schemas.microsoft.com/office/drawing/2014/main" id="{C7EFF53A-A6D7-46C9-97D2-665EB34DF73C}"/>
                </a:ext>
              </a:extLst>
            </p:cNvPr>
            <p:cNvSpPr>
              <a:spLocks/>
            </p:cNvSpPr>
            <p:nvPr/>
          </p:nvSpPr>
          <p:spPr bwMode="auto">
            <a:xfrm>
              <a:off x="10071100" y="1779588"/>
              <a:ext cx="296863" cy="92075"/>
            </a:xfrm>
            <a:custGeom>
              <a:avLst/>
              <a:gdLst>
                <a:gd name="T0" fmla="*/ 345 w 748"/>
                <a:gd name="T1" fmla="*/ 1 h 235"/>
                <a:gd name="T2" fmla="*/ 288 w 748"/>
                <a:gd name="T3" fmla="*/ 9 h 235"/>
                <a:gd name="T4" fmla="*/ 234 w 748"/>
                <a:gd name="T5" fmla="*/ 24 h 235"/>
                <a:gd name="T6" fmla="*/ 182 w 748"/>
                <a:gd name="T7" fmla="*/ 45 h 235"/>
                <a:gd name="T8" fmla="*/ 134 w 748"/>
                <a:gd name="T9" fmla="*/ 73 h 235"/>
                <a:gd name="T10" fmla="*/ 89 w 748"/>
                <a:gd name="T11" fmla="*/ 105 h 235"/>
                <a:gd name="T12" fmla="*/ 50 w 748"/>
                <a:gd name="T13" fmla="*/ 144 h 235"/>
                <a:gd name="T14" fmla="*/ 16 w 748"/>
                <a:gd name="T15" fmla="*/ 186 h 235"/>
                <a:gd name="T16" fmla="*/ 26 w 748"/>
                <a:gd name="T17" fmla="*/ 235 h 235"/>
                <a:gd name="T18" fmla="*/ 55 w 748"/>
                <a:gd name="T19" fmla="*/ 193 h 235"/>
                <a:gd name="T20" fmla="*/ 89 w 748"/>
                <a:gd name="T21" fmla="*/ 154 h 235"/>
                <a:gd name="T22" fmla="*/ 128 w 748"/>
                <a:gd name="T23" fmla="*/ 120 h 235"/>
                <a:gd name="T24" fmla="*/ 171 w 748"/>
                <a:gd name="T25" fmla="*/ 91 h 235"/>
                <a:gd name="T26" fmla="*/ 218 w 748"/>
                <a:gd name="T27" fmla="*/ 67 h 235"/>
                <a:gd name="T28" fmla="*/ 267 w 748"/>
                <a:gd name="T29" fmla="*/ 50 h 235"/>
                <a:gd name="T30" fmla="*/ 320 w 748"/>
                <a:gd name="T31" fmla="*/ 39 h 235"/>
                <a:gd name="T32" fmla="*/ 374 w 748"/>
                <a:gd name="T33" fmla="*/ 36 h 235"/>
                <a:gd name="T34" fmla="*/ 429 w 748"/>
                <a:gd name="T35" fmla="*/ 39 h 235"/>
                <a:gd name="T36" fmla="*/ 481 w 748"/>
                <a:gd name="T37" fmla="*/ 50 h 235"/>
                <a:gd name="T38" fmla="*/ 531 w 748"/>
                <a:gd name="T39" fmla="*/ 67 h 235"/>
                <a:gd name="T40" fmla="*/ 577 w 748"/>
                <a:gd name="T41" fmla="*/ 90 h 235"/>
                <a:gd name="T42" fmla="*/ 621 w 748"/>
                <a:gd name="T43" fmla="*/ 119 h 235"/>
                <a:gd name="T44" fmla="*/ 660 w 748"/>
                <a:gd name="T45" fmla="*/ 153 h 235"/>
                <a:gd name="T46" fmla="*/ 693 w 748"/>
                <a:gd name="T47" fmla="*/ 190 h 235"/>
                <a:gd name="T48" fmla="*/ 722 w 748"/>
                <a:gd name="T49" fmla="*/ 233 h 235"/>
                <a:gd name="T50" fmla="*/ 733 w 748"/>
                <a:gd name="T51" fmla="*/ 185 h 235"/>
                <a:gd name="T52" fmla="*/ 698 w 748"/>
                <a:gd name="T53" fmla="*/ 142 h 235"/>
                <a:gd name="T54" fmla="*/ 658 w 748"/>
                <a:gd name="T55" fmla="*/ 104 h 235"/>
                <a:gd name="T56" fmla="*/ 614 w 748"/>
                <a:gd name="T57" fmla="*/ 72 h 235"/>
                <a:gd name="T58" fmla="*/ 567 w 748"/>
                <a:gd name="T59" fmla="*/ 45 h 235"/>
                <a:gd name="T60" fmla="*/ 515 w 748"/>
                <a:gd name="T61" fmla="*/ 24 h 235"/>
                <a:gd name="T62" fmla="*/ 461 w 748"/>
                <a:gd name="T63" fmla="*/ 9 h 235"/>
                <a:gd name="T64" fmla="*/ 404 w 748"/>
                <a:gd name="T65" fmla="*/ 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8" h="235">
                  <a:moveTo>
                    <a:pt x="374" y="0"/>
                  </a:moveTo>
                  <a:lnTo>
                    <a:pt x="345" y="1"/>
                  </a:lnTo>
                  <a:lnTo>
                    <a:pt x="316" y="5"/>
                  </a:lnTo>
                  <a:lnTo>
                    <a:pt x="288" y="9"/>
                  </a:lnTo>
                  <a:lnTo>
                    <a:pt x="261" y="15"/>
                  </a:lnTo>
                  <a:lnTo>
                    <a:pt x="234" y="24"/>
                  </a:lnTo>
                  <a:lnTo>
                    <a:pt x="207" y="34"/>
                  </a:lnTo>
                  <a:lnTo>
                    <a:pt x="182" y="45"/>
                  </a:lnTo>
                  <a:lnTo>
                    <a:pt x="157" y="59"/>
                  </a:lnTo>
                  <a:lnTo>
                    <a:pt x="134" y="73"/>
                  </a:lnTo>
                  <a:lnTo>
                    <a:pt x="111" y="89"/>
                  </a:lnTo>
                  <a:lnTo>
                    <a:pt x="89" y="105"/>
                  </a:lnTo>
                  <a:lnTo>
                    <a:pt x="70" y="125"/>
                  </a:lnTo>
                  <a:lnTo>
                    <a:pt x="50" y="144"/>
                  </a:lnTo>
                  <a:lnTo>
                    <a:pt x="32" y="165"/>
                  </a:lnTo>
                  <a:lnTo>
                    <a:pt x="16" y="186"/>
                  </a:lnTo>
                  <a:lnTo>
                    <a:pt x="0" y="210"/>
                  </a:lnTo>
                  <a:lnTo>
                    <a:pt x="26" y="235"/>
                  </a:lnTo>
                  <a:lnTo>
                    <a:pt x="40" y="213"/>
                  </a:lnTo>
                  <a:lnTo>
                    <a:pt x="55" y="193"/>
                  </a:lnTo>
                  <a:lnTo>
                    <a:pt x="72" y="172"/>
                  </a:lnTo>
                  <a:lnTo>
                    <a:pt x="89" y="154"/>
                  </a:lnTo>
                  <a:lnTo>
                    <a:pt x="109" y="136"/>
                  </a:lnTo>
                  <a:lnTo>
                    <a:pt x="128" y="120"/>
                  </a:lnTo>
                  <a:lnTo>
                    <a:pt x="150" y="105"/>
                  </a:lnTo>
                  <a:lnTo>
                    <a:pt x="171" y="91"/>
                  </a:lnTo>
                  <a:lnTo>
                    <a:pt x="194" y="78"/>
                  </a:lnTo>
                  <a:lnTo>
                    <a:pt x="218" y="67"/>
                  </a:lnTo>
                  <a:lnTo>
                    <a:pt x="243" y="59"/>
                  </a:lnTo>
                  <a:lnTo>
                    <a:pt x="267" y="50"/>
                  </a:lnTo>
                  <a:lnTo>
                    <a:pt x="293" y="45"/>
                  </a:lnTo>
                  <a:lnTo>
                    <a:pt x="320" y="39"/>
                  </a:lnTo>
                  <a:lnTo>
                    <a:pt x="347" y="37"/>
                  </a:lnTo>
                  <a:lnTo>
                    <a:pt x="374" y="36"/>
                  </a:lnTo>
                  <a:lnTo>
                    <a:pt x="402" y="37"/>
                  </a:lnTo>
                  <a:lnTo>
                    <a:pt x="429" y="39"/>
                  </a:lnTo>
                  <a:lnTo>
                    <a:pt x="455" y="44"/>
                  </a:lnTo>
                  <a:lnTo>
                    <a:pt x="481" y="50"/>
                  </a:lnTo>
                  <a:lnTo>
                    <a:pt x="506" y="58"/>
                  </a:lnTo>
                  <a:lnTo>
                    <a:pt x="531" y="67"/>
                  </a:lnTo>
                  <a:lnTo>
                    <a:pt x="555" y="78"/>
                  </a:lnTo>
                  <a:lnTo>
                    <a:pt x="577" y="90"/>
                  </a:lnTo>
                  <a:lnTo>
                    <a:pt x="599" y="104"/>
                  </a:lnTo>
                  <a:lnTo>
                    <a:pt x="621" y="119"/>
                  </a:lnTo>
                  <a:lnTo>
                    <a:pt x="640" y="135"/>
                  </a:lnTo>
                  <a:lnTo>
                    <a:pt x="660" y="153"/>
                  </a:lnTo>
                  <a:lnTo>
                    <a:pt x="677" y="171"/>
                  </a:lnTo>
                  <a:lnTo>
                    <a:pt x="693" y="190"/>
                  </a:lnTo>
                  <a:lnTo>
                    <a:pt x="708" y="211"/>
                  </a:lnTo>
                  <a:lnTo>
                    <a:pt x="722" y="233"/>
                  </a:lnTo>
                  <a:lnTo>
                    <a:pt x="748" y="208"/>
                  </a:lnTo>
                  <a:lnTo>
                    <a:pt x="733" y="185"/>
                  </a:lnTo>
                  <a:lnTo>
                    <a:pt x="716" y="163"/>
                  </a:lnTo>
                  <a:lnTo>
                    <a:pt x="698" y="142"/>
                  </a:lnTo>
                  <a:lnTo>
                    <a:pt x="679" y="122"/>
                  </a:lnTo>
                  <a:lnTo>
                    <a:pt x="658" y="104"/>
                  </a:lnTo>
                  <a:lnTo>
                    <a:pt x="637" y="88"/>
                  </a:lnTo>
                  <a:lnTo>
                    <a:pt x="614" y="72"/>
                  </a:lnTo>
                  <a:lnTo>
                    <a:pt x="591" y="58"/>
                  </a:lnTo>
                  <a:lnTo>
                    <a:pt x="567" y="45"/>
                  </a:lnTo>
                  <a:lnTo>
                    <a:pt x="542" y="34"/>
                  </a:lnTo>
                  <a:lnTo>
                    <a:pt x="515" y="24"/>
                  </a:lnTo>
                  <a:lnTo>
                    <a:pt x="489" y="15"/>
                  </a:lnTo>
                  <a:lnTo>
                    <a:pt x="461" y="9"/>
                  </a:lnTo>
                  <a:lnTo>
                    <a:pt x="433" y="5"/>
                  </a:lnTo>
                  <a:lnTo>
                    <a:pt x="404" y="1"/>
                  </a:lnTo>
                  <a:lnTo>
                    <a:pt x="37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sz="6600">
                <a:solidFill>
                  <a:schemeClr val="tx1">
                    <a:lumMod val="85000"/>
                    <a:lumOff val="15000"/>
                  </a:schemeClr>
                </a:solidFill>
                <a:cs typeface="+mn-ea"/>
                <a:sym typeface="+mn-lt"/>
              </a:endParaRPr>
            </a:p>
          </p:txBody>
        </p:sp>
      </p:grpSp>
    </p:spTree>
    <p:extLst>
      <p:ext uri="{BB962C8B-B14F-4D97-AF65-F5344CB8AC3E}">
        <p14:creationId xmlns:p14="http://schemas.microsoft.com/office/powerpoint/2010/main" val="3114275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par>
                                <p:cTn id="37" presetID="3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p:cTn id="39" dur="750" fill="hold"/>
                                        <p:tgtEl>
                                          <p:spTgt spid="33"/>
                                        </p:tgtEl>
                                        <p:attrNameLst>
                                          <p:attrName>ppt_w</p:attrName>
                                        </p:attrNameLst>
                                      </p:cBhvr>
                                      <p:tavLst>
                                        <p:tav tm="0">
                                          <p:val>
                                            <p:fltVal val="0"/>
                                          </p:val>
                                        </p:tav>
                                        <p:tav tm="100000">
                                          <p:val>
                                            <p:strVal val="#ppt_w"/>
                                          </p:val>
                                        </p:tav>
                                      </p:tavLst>
                                    </p:anim>
                                    <p:anim calcmode="lin" valueType="num">
                                      <p:cBhvr>
                                        <p:cTn id="40" dur="750" fill="hold"/>
                                        <p:tgtEl>
                                          <p:spTgt spid="33"/>
                                        </p:tgtEl>
                                        <p:attrNameLst>
                                          <p:attrName>ppt_h</p:attrName>
                                        </p:attrNameLst>
                                      </p:cBhvr>
                                      <p:tavLst>
                                        <p:tav tm="0">
                                          <p:val>
                                            <p:fltVal val="0"/>
                                          </p:val>
                                        </p:tav>
                                        <p:tav tm="100000">
                                          <p:val>
                                            <p:strVal val="#ppt_h"/>
                                          </p:val>
                                        </p:tav>
                                      </p:tavLst>
                                    </p:anim>
                                    <p:anim calcmode="lin" valueType="num">
                                      <p:cBhvr>
                                        <p:cTn id="41" dur="750" fill="hold"/>
                                        <p:tgtEl>
                                          <p:spTgt spid="33"/>
                                        </p:tgtEl>
                                        <p:attrNameLst>
                                          <p:attrName>style.rotation</p:attrName>
                                        </p:attrNameLst>
                                      </p:cBhvr>
                                      <p:tavLst>
                                        <p:tav tm="0">
                                          <p:val>
                                            <p:fltVal val="90"/>
                                          </p:val>
                                        </p:tav>
                                        <p:tav tm="100000">
                                          <p:val>
                                            <p:fltVal val="0"/>
                                          </p:val>
                                        </p:tav>
                                      </p:tavLst>
                                    </p:anim>
                                    <p:animEffect transition="in" filter="fade">
                                      <p:cBhvr>
                                        <p:cTn id="42" dur="750"/>
                                        <p:tgtEl>
                                          <p:spTgt spid="33"/>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p:cTn id="45" dur="750" fill="hold"/>
                                        <p:tgtEl>
                                          <p:spTgt spid="34"/>
                                        </p:tgtEl>
                                        <p:attrNameLst>
                                          <p:attrName>ppt_w</p:attrName>
                                        </p:attrNameLst>
                                      </p:cBhvr>
                                      <p:tavLst>
                                        <p:tav tm="0">
                                          <p:val>
                                            <p:fltVal val="0"/>
                                          </p:val>
                                        </p:tav>
                                        <p:tav tm="100000">
                                          <p:val>
                                            <p:strVal val="#ppt_w"/>
                                          </p:val>
                                        </p:tav>
                                      </p:tavLst>
                                    </p:anim>
                                    <p:anim calcmode="lin" valueType="num">
                                      <p:cBhvr>
                                        <p:cTn id="46" dur="750" fill="hold"/>
                                        <p:tgtEl>
                                          <p:spTgt spid="34"/>
                                        </p:tgtEl>
                                        <p:attrNameLst>
                                          <p:attrName>ppt_h</p:attrName>
                                        </p:attrNameLst>
                                      </p:cBhvr>
                                      <p:tavLst>
                                        <p:tav tm="0">
                                          <p:val>
                                            <p:fltVal val="0"/>
                                          </p:val>
                                        </p:tav>
                                        <p:tav tm="100000">
                                          <p:val>
                                            <p:strVal val="#ppt_h"/>
                                          </p:val>
                                        </p:tav>
                                      </p:tavLst>
                                    </p:anim>
                                    <p:anim calcmode="lin" valueType="num">
                                      <p:cBhvr>
                                        <p:cTn id="47" dur="750" fill="hold"/>
                                        <p:tgtEl>
                                          <p:spTgt spid="34"/>
                                        </p:tgtEl>
                                        <p:attrNameLst>
                                          <p:attrName>style.rotation</p:attrName>
                                        </p:attrNameLst>
                                      </p:cBhvr>
                                      <p:tavLst>
                                        <p:tav tm="0">
                                          <p:val>
                                            <p:fltVal val="90"/>
                                          </p:val>
                                        </p:tav>
                                        <p:tav tm="100000">
                                          <p:val>
                                            <p:fltVal val="0"/>
                                          </p:val>
                                        </p:tav>
                                      </p:tavLst>
                                    </p:anim>
                                    <p:animEffect transition="in" filter="fade">
                                      <p:cBhvr>
                                        <p:cTn id="48" dur="750"/>
                                        <p:tgtEl>
                                          <p:spTgt spid="34"/>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 calcmode="lin" valueType="num">
                                      <p:cBhvr>
                                        <p:cTn id="53" dur="750" fill="hold"/>
                                        <p:tgtEl>
                                          <p:spTgt spid="35"/>
                                        </p:tgtEl>
                                        <p:attrNameLst>
                                          <p:attrName>style.rotation</p:attrName>
                                        </p:attrNameLst>
                                      </p:cBhvr>
                                      <p:tavLst>
                                        <p:tav tm="0">
                                          <p:val>
                                            <p:fltVal val="90"/>
                                          </p:val>
                                        </p:tav>
                                        <p:tav tm="100000">
                                          <p:val>
                                            <p:fltVal val="0"/>
                                          </p:val>
                                        </p:tav>
                                      </p:tavLst>
                                    </p:anim>
                                    <p:animEffect transition="in" filter="fade">
                                      <p:cBhvr>
                                        <p:cTn id="54" dur="750"/>
                                        <p:tgtEl>
                                          <p:spTgt spid="35"/>
                                        </p:tgtEl>
                                      </p:cBhvr>
                                    </p:animEffect>
                                  </p:childTnLst>
                                </p:cTn>
                              </p:par>
                              <p:par>
                                <p:cTn id="55" presetID="2" presetClass="entr" presetSubtype="4"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ppt_x"/>
                                          </p:val>
                                        </p:tav>
                                        <p:tav tm="100000">
                                          <p:val>
                                            <p:strVal val="#ppt_x"/>
                                          </p:val>
                                        </p:tav>
                                      </p:tavLst>
                                    </p:anim>
                                    <p:anim calcmode="lin" valueType="num">
                                      <p:cBhvr additive="base">
                                        <p:cTn id="5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21" grpId="0" animBg="1"/>
      <p:bldP spid="28" grpId="0" animBg="1"/>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36369" y="480937"/>
            <a:ext cx="5877385" cy="584775"/>
          </a:xfrm>
          <a:prstGeom prst="rect">
            <a:avLst/>
          </a:prstGeom>
          <a:noFill/>
        </p:spPr>
        <p:txBody>
          <a:bodyPr wrap="square" rtlCol="0">
            <a:spAutoFit/>
          </a:bodyPr>
          <a:lstStyle/>
          <a:p>
            <a:pPr algn="ctr"/>
            <a:r>
              <a:rPr lang="zh-CN" altLang="en-US" sz="3200" dirty="0">
                <a:solidFill>
                  <a:srgbClr val="1C4885"/>
                </a:solidFill>
                <a:latin typeface="微软雅黑" panose="020B0503020204020204" pitchFamily="34" charset="-122"/>
                <a:ea typeface="微软雅黑" panose="020B0503020204020204" pitchFamily="34" charset="-122"/>
              </a:rPr>
              <a:t>短视频内容生产团队的主要分工</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graphicFrame>
        <p:nvGraphicFramePr>
          <p:cNvPr id="28" name="表格 28">
            <a:extLst>
              <a:ext uri="{FF2B5EF4-FFF2-40B4-BE49-F238E27FC236}">
                <a16:creationId xmlns:a16="http://schemas.microsoft.com/office/drawing/2014/main" id="{5BB16106-3957-461E-BE98-65AA290EEED5}"/>
              </a:ext>
            </a:extLst>
          </p:cNvPr>
          <p:cNvGraphicFramePr>
            <a:graphicFrameLocks noGrp="1"/>
          </p:cNvGraphicFramePr>
          <p:nvPr>
            <p:extLst>
              <p:ext uri="{D42A27DB-BD31-4B8C-83A1-F6EECF244321}">
                <p14:modId xmlns:p14="http://schemas.microsoft.com/office/powerpoint/2010/main" val="555021190"/>
              </p:ext>
            </p:extLst>
          </p:nvPr>
        </p:nvGraphicFramePr>
        <p:xfrm>
          <a:off x="1929804" y="1494437"/>
          <a:ext cx="8332392" cy="3881605"/>
        </p:xfrm>
        <a:graphic>
          <a:graphicData uri="http://schemas.openxmlformats.org/drawingml/2006/table">
            <a:tbl>
              <a:tblPr firstRow="1" bandRow="1">
                <a:tableStyleId>{5C22544A-7EE6-4342-B048-85BDC9FD1C3A}</a:tableStyleId>
              </a:tblPr>
              <a:tblGrid>
                <a:gridCol w="1722387">
                  <a:extLst>
                    <a:ext uri="{9D8B030D-6E8A-4147-A177-3AD203B41FA5}">
                      <a16:colId xmlns:a16="http://schemas.microsoft.com/office/drawing/2014/main" val="1454595416"/>
                    </a:ext>
                  </a:extLst>
                </a:gridCol>
                <a:gridCol w="6610005">
                  <a:extLst>
                    <a:ext uri="{9D8B030D-6E8A-4147-A177-3AD203B41FA5}">
                      <a16:colId xmlns:a16="http://schemas.microsoft.com/office/drawing/2014/main" val="1385442389"/>
                    </a:ext>
                  </a:extLst>
                </a:gridCol>
              </a:tblGrid>
              <a:tr h="413125">
                <a:tc>
                  <a:txBody>
                    <a:bodyPr/>
                    <a:lstStyle/>
                    <a:p>
                      <a:pPr algn="ctr"/>
                      <a:r>
                        <a:rPr lang="zh-CN" altLang="en-US" sz="1800" dirty="0">
                          <a:latin typeface="微软雅黑" panose="020B0503020204020204" pitchFamily="34" charset="-122"/>
                          <a:ea typeface="微软雅黑" panose="020B0503020204020204" pitchFamily="34" charset="-122"/>
                        </a:rPr>
                        <a:t>工作岗位</a:t>
                      </a:r>
                    </a:p>
                  </a:txBody>
                  <a:tcPr/>
                </a:tc>
                <a:tc>
                  <a:txBody>
                    <a:bodyPr/>
                    <a:lstStyle/>
                    <a:p>
                      <a:pPr algn="ctr"/>
                      <a:r>
                        <a:rPr lang="zh-CN" altLang="en-US" sz="1800" dirty="0">
                          <a:latin typeface="微软雅黑" panose="020B0503020204020204" pitchFamily="34" charset="-122"/>
                          <a:ea typeface="微软雅黑" panose="020B0503020204020204" pitchFamily="34" charset="-122"/>
                        </a:rPr>
                        <a:t>主要负责内容</a:t>
                      </a:r>
                    </a:p>
                  </a:txBody>
                  <a:tcPr/>
                </a:tc>
                <a:extLst>
                  <a:ext uri="{0D108BD9-81ED-4DB2-BD59-A6C34878D82A}">
                    <a16:rowId xmlns:a16="http://schemas.microsoft.com/office/drawing/2014/main" val="931339498"/>
                  </a:ext>
                </a:extLst>
              </a:tr>
              <a:tr h="576000">
                <a:tc>
                  <a:txBody>
                    <a:bodyPr/>
                    <a:lstStyle/>
                    <a:p>
                      <a:pPr algn="ctr"/>
                      <a:r>
                        <a:rPr lang="zh-CN" altLang="en-US" sz="1600" kern="1200" dirty="0">
                          <a:solidFill>
                            <a:schemeClr val="dk1"/>
                          </a:solidFill>
                          <a:effectLst/>
                          <a:latin typeface="微软雅黑" panose="020B0503020204020204" pitchFamily="34" charset="-122"/>
                          <a:ea typeface="微软雅黑" panose="020B0503020204020204" pitchFamily="34" charset="-122"/>
                          <a:cs typeface="+mn-cs"/>
                        </a:rPr>
                        <a:t>编剧</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just"/>
                      <a:r>
                        <a:rPr lang="zh-CN" altLang="en-US" sz="1600" kern="1200" dirty="0">
                          <a:solidFill>
                            <a:schemeClr val="dk1"/>
                          </a:solidFill>
                          <a:effectLst/>
                          <a:latin typeface="微软雅黑" panose="020B0503020204020204" pitchFamily="34" charset="-122"/>
                          <a:ea typeface="微软雅黑" panose="020B0503020204020204" pitchFamily="34" charset="-122"/>
                          <a:cs typeface="+mn-cs"/>
                        </a:rPr>
                        <a:t>负责整个短视频故事的创作和脚本的写作</a:t>
                      </a:r>
                      <a:endParaRPr lang="zh-CN" altLang="en-US" sz="16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658260392"/>
                  </a:ext>
                </a:extLst>
              </a:tr>
              <a:tr h="576000">
                <a:tc>
                  <a:txBody>
                    <a:bodyPr/>
                    <a:lstStyle/>
                    <a:p>
                      <a:pPr algn="ctr"/>
                      <a:r>
                        <a:rPr lang="zh-CN" altLang="en-US" sz="1600" kern="1200" dirty="0">
                          <a:solidFill>
                            <a:schemeClr val="dk1"/>
                          </a:solidFill>
                          <a:effectLst/>
                          <a:latin typeface="微软雅黑" panose="020B0503020204020204" pitchFamily="34" charset="-122"/>
                          <a:ea typeface="微软雅黑" panose="020B0503020204020204" pitchFamily="34" charset="-122"/>
                          <a:cs typeface="+mn-cs"/>
                        </a:rPr>
                        <a:t>策划</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r>
                        <a:rPr lang="zh-CN" altLang="en-US" sz="1600" kern="1200" dirty="0">
                          <a:solidFill>
                            <a:schemeClr val="dk1"/>
                          </a:solidFill>
                          <a:effectLst/>
                          <a:latin typeface="微软雅黑" panose="020B0503020204020204" pitchFamily="34" charset="-122"/>
                          <a:ea typeface="微软雅黑" panose="020B0503020204020204" pitchFamily="34" charset="-122"/>
                          <a:cs typeface="+mn-cs"/>
                        </a:rPr>
                        <a:t>类似于导演和编导，负责拍摄中的内容策划、过程指导工作。对短视频内容整体进行统筹规划，在拍摄团队中发挥核心作用</a:t>
                      </a:r>
                      <a:endParaRPr lang="zh-CN" altLang="en-US" sz="16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2382715200"/>
                  </a:ext>
                </a:extLst>
              </a:tr>
              <a:tr h="576000">
                <a:tc>
                  <a:txBody>
                    <a:bodyPr/>
                    <a:lstStyle/>
                    <a:p>
                      <a:pPr algn="ctr"/>
                      <a:r>
                        <a:rPr lang="zh-CN" altLang="en-US" sz="1600" kern="1200" dirty="0">
                          <a:solidFill>
                            <a:schemeClr val="dk1"/>
                          </a:solidFill>
                          <a:effectLst/>
                          <a:latin typeface="微软雅黑" panose="020B0503020204020204" pitchFamily="34" charset="-122"/>
                          <a:ea typeface="微软雅黑" panose="020B0503020204020204" pitchFamily="34" charset="-122"/>
                          <a:cs typeface="+mn-cs"/>
                        </a:rPr>
                        <a:t>场务</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just"/>
                      <a:r>
                        <a:rPr lang="zh-CN" altLang="en-US" sz="1600" kern="1200" dirty="0">
                          <a:solidFill>
                            <a:schemeClr val="dk1"/>
                          </a:solidFill>
                          <a:effectLst/>
                          <a:latin typeface="微软雅黑" panose="020B0503020204020204" pitchFamily="34" charset="-122"/>
                          <a:ea typeface="微软雅黑" panose="020B0503020204020204" pitchFamily="34" charset="-122"/>
                          <a:cs typeface="+mn-cs"/>
                        </a:rPr>
                        <a:t>主要负责拍摄过程中的场地规划、服装道具等准备工作，维持拍摄现场的环境</a:t>
                      </a:r>
                      <a:endParaRPr lang="zh-CN" altLang="en-US" sz="16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3383401173"/>
                  </a:ext>
                </a:extLst>
              </a:tr>
              <a:tr h="576000">
                <a:tc>
                  <a:txBody>
                    <a:bodyPr/>
                    <a:lstStyle/>
                    <a:p>
                      <a:pPr algn="ctr"/>
                      <a:r>
                        <a:rPr lang="zh-CN" altLang="en-US" sz="1600" kern="1200" dirty="0">
                          <a:solidFill>
                            <a:schemeClr val="dk1"/>
                          </a:solidFill>
                          <a:effectLst/>
                          <a:latin typeface="微软雅黑" panose="020B0503020204020204" pitchFamily="34" charset="-122"/>
                          <a:ea typeface="微软雅黑" panose="020B0503020204020204" pitchFamily="34" charset="-122"/>
                          <a:cs typeface="+mn-cs"/>
                        </a:rPr>
                        <a:t>拍摄人员</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just"/>
                      <a:r>
                        <a:rPr lang="zh-CN" altLang="en-US" sz="1600" kern="1200" dirty="0">
                          <a:solidFill>
                            <a:schemeClr val="dk1"/>
                          </a:solidFill>
                          <a:effectLst/>
                          <a:latin typeface="微软雅黑" panose="020B0503020204020204" pitchFamily="34" charset="-122"/>
                          <a:ea typeface="微软雅黑" panose="020B0503020204020204" pitchFamily="34" charset="-122"/>
                          <a:cs typeface="+mn-cs"/>
                        </a:rPr>
                        <a:t>负责短视频的拍摄和拍摄相关的工作</a:t>
                      </a:r>
                      <a:endParaRPr lang="zh-CN" altLang="en-US" sz="16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3650438814"/>
                  </a:ext>
                </a:extLst>
              </a:tr>
              <a:tr h="576000">
                <a:tc>
                  <a:txBody>
                    <a:bodyPr/>
                    <a:lstStyle/>
                    <a:p>
                      <a:pPr algn="ctr"/>
                      <a:r>
                        <a:rPr lang="zh-CN" altLang="en-US" sz="1600" dirty="0">
                          <a:latin typeface="微软雅黑" panose="020B0503020204020204" pitchFamily="34" charset="-122"/>
                          <a:ea typeface="微软雅黑" panose="020B0503020204020204" pitchFamily="34" charset="-122"/>
                        </a:rPr>
                        <a:t>出镜人员</a:t>
                      </a:r>
                    </a:p>
                  </a:txBody>
                  <a:tcPr anchor="ctr"/>
                </a:tc>
                <a:tc>
                  <a:txBody>
                    <a:bodyPr/>
                    <a:lstStyle/>
                    <a:p>
                      <a:r>
                        <a:rPr lang="zh-CN" altLang="en-US" sz="1600" kern="1200" dirty="0">
                          <a:solidFill>
                            <a:schemeClr val="dk1"/>
                          </a:solidFill>
                          <a:effectLst/>
                          <a:latin typeface="微软雅黑" panose="020B0503020204020204" pitchFamily="34" charset="-122"/>
                          <a:ea typeface="微软雅黑" panose="020B0503020204020204" pitchFamily="34" charset="-122"/>
                          <a:cs typeface="+mn-cs"/>
                        </a:rPr>
                        <a:t>短视频拍摄的主要对象，通常有记者、演员、被采访对象以及其他可能需要出镜的相关人员</a:t>
                      </a:r>
                      <a:endParaRPr lang="zh-CN" altLang="en-US" sz="16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2151173729"/>
                  </a:ext>
                </a:extLst>
              </a:tr>
              <a:tr h="576000">
                <a:tc>
                  <a:txBody>
                    <a:bodyPr/>
                    <a:lstStyle/>
                    <a:p>
                      <a:pPr algn="ctr"/>
                      <a:r>
                        <a:rPr lang="zh-CN" altLang="en-US" sz="1600" kern="1200" dirty="0">
                          <a:solidFill>
                            <a:schemeClr val="dk1"/>
                          </a:solidFill>
                          <a:effectLst/>
                          <a:latin typeface="微软雅黑" panose="020B0503020204020204" pitchFamily="34" charset="-122"/>
                          <a:ea typeface="微软雅黑" panose="020B0503020204020204" pitchFamily="34" charset="-122"/>
                          <a:cs typeface="+mn-cs"/>
                        </a:rPr>
                        <a:t>后期制作人员</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r>
                        <a:rPr lang="zh-CN" altLang="en-US" sz="1600" kern="1200" dirty="0">
                          <a:solidFill>
                            <a:schemeClr val="dk1"/>
                          </a:solidFill>
                          <a:effectLst/>
                          <a:latin typeface="微软雅黑" panose="020B0503020204020204" pitchFamily="34" charset="-122"/>
                          <a:ea typeface="微软雅黑" panose="020B0503020204020204" pitchFamily="34" charset="-122"/>
                          <a:cs typeface="+mn-cs"/>
                        </a:rPr>
                        <a:t>负责后期的剪辑、包装等工作。后期制作人员十分重要，需要时刻和策划、场务、拍摄保持紧密的联系以制作出理想的效果</a:t>
                      </a:r>
                      <a:endParaRPr lang="zh-CN" altLang="en-US" sz="16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2334099463"/>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96413" y="480937"/>
            <a:ext cx="6280503" cy="584775"/>
          </a:xfrm>
          <a:prstGeom prst="rect">
            <a:avLst/>
          </a:prstGeom>
          <a:noFill/>
        </p:spPr>
        <p:txBody>
          <a:bodyPr wrap="square" rtlCol="0">
            <a:spAutoFit/>
          </a:bodyPr>
          <a:lstStyle/>
          <a:p>
            <a:pPr algn="ctr"/>
            <a:r>
              <a:rPr lang="zh-CN" altLang="en-US" sz="3200" dirty="0">
                <a:solidFill>
                  <a:srgbClr val="1C4885"/>
                </a:solidFill>
                <a:latin typeface="微软雅黑" panose="020B0503020204020204" pitchFamily="34" charset="-122"/>
                <a:ea typeface="微软雅黑" panose="020B0503020204020204" pitchFamily="34" charset="-122"/>
              </a:rPr>
              <a:t>短视频内容生产团队的主要分工</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3" name="图片 2">
            <a:extLst>
              <a:ext uri="{FF2B5EF4-FFF2-40B4-BE49-F238E27FC236}">
                <a16:creationId xmlns:a16="http://schemas.microsoft.com/office/drawing/2014/main" id="{7CCA5689-4A52-4AE8-BE8C-6FAFF53315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1245" y="1311934"/>
            <a:ext cx="8769509" cy="5511443"/>
          </a:xfrm>
          <a:prstGeom prst="rect">
            <a:avLst/>
          </a:prstGeom>
        </p:spPr>
      </p:pic>
    </p:spTree>
    <p:extLst>
      <p:ext uri="{BB962C8B-B14F-4D97-AF65-F5344CB8AC3E}">
        <p14:creationId xmlns:p14="http://schemas.microsoft.com/office/powerpoint/2010/main" val="343709300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2757269" y="1390563"/>
            <a:ext cx="1032387" cy="707886"/>
          </a:xfrm>
          <a:prstGeom prst="rect">
            <a:avLst/>
          </a:prstGeom>
          <a:noFill/>
        </p:spPr>
        <p:txBody>
          <a:bodyPr wrap="square" rtlCol="0">
            <a:spAutoFit/>
          </a:bodyPr>
          <a:lstStyle/>
          <a:p>
            <a:pPr algn="ctr"/>
            <a:r>
              <a:rPr lang="en-US" altLang="zh-CN" sz="4000" dirty="0">
                <a:solidFill>
                  <a:schemeClr val="tx1">
                    <a:lumMod val="85000"/>
                    <a:lumOff val="15000"/>
                  </a:schemeClr>
                </a:solidFill>
                <a:latin typeface="微软雅黑" panose="020B0503020204020204" pitchFamily="34" charset="-122"/>
                <a:ea typeface="微软雅黑" panose="020B0503020204020204" pitchFamily="34" charset="-122"/>
              </a:rPr>
              <a:t>01</a:t>
            </a:r>
            <a:endParaRPr lang="zh-CN" altLang="en-US" sz="4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3789656" y="1352091"/>
            <a:ext cx="5525196" cy="784830"/>
          </a:xfrm>
          <a:prstGeom prst="rect">
            <a:avLst/>
          </a:prstGeom>
          <a:noFill/>
        </p:spPr>
        <p:txBody>
          <a:bodyPr wrap="square" rtlCol="0">
            <a:spAutoFit/>
          </a:bodyPr>
          <a:lstStyle/>
          <a:p>
            <a:pPr algn="just"/>
            <a:r>
              <a:rPr lang="zh-CN" altLang="en-US" sz="1500" dirty="0">
                <a:solidFill>
                  <a:srgbClr val="000000"/>
                </a:solidFill>
                <a:effectLst/>
                <a:latin typeface="微软雅黑" panose="020B0503020204020204" pitchFamily="34" charset="-122"/>
                <a:ea typeface="微软雅黑" panose="020B0503020204020204" pitchFamily="34" charset="-122"/>
              </a:rPr>
              <a:t>撰写脚本：一个高质量的脚本能在很大限度上引发观众的共鸣，吸引观众的关注。因此在撰写脚本之前，我们需要确定整体的拍摄思路和拍摄流程，并从以下五大要素进行准备</a:t>
            </a:r>
            <a:endPar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文本框 23">
            <a:extLst>
              <a:ext uri="{FF2B5EF4-FFF2-40B4-BE49-F238E27FC236}">
                <a16:creationId xmlns:a16="http://schemas.microsoft.com/office/drawing/2014/main" id="{82D45BCB-E014-447D-9C4E-683FD06DE70E}"/>
              </a:ext>
            </a:extLst>
          </p:cNvPr>
          <p:cNvSpPr txBox="1"/>
          <p:nvPr/>
        </p:nvSpPr>
        <p:spPr>
          <a:xfrm>
            <a:off x="1017765" y="480937"/>
            <a:ext cx="3035762" cy="584775"/>
          </a:xfrm>
          <a:prstGeom prst="rect">
            <a:avLst/>
          </a:prstGeom>
          <a:noFill/>
        </p:spPr>
        <p:txBody>
          <a:bodyPr wrap="square" rtlCol="0">
            <a:spAutoFit/>
          </a:bodyPr>
          <a:lstStyle/>
          <a:p>
            <a:pPr algn="ctr"/>
            <a:r>
              <a:rPr lang="zh-CN" altLang="en-US" sz="3200" dirty="0">
                <a:solidFill>
                  <a:srgbClr val="1C4885"/>
                </a:solidFill>
                <a:latin typeface="微软雅黑" panose="020B0503020204020204" pitchFamily="34" charset="-122"/>
                <a:ea typeface="微软雅黑" panose="020B0503020204020204" pitchFamily="34" charset="-122"/>
              </a:rPr>
              <a:t>编剧的主要工作</a:t>
            </a:r>
          </a:p>
        </p:txBody>
      </p:sp>
      <p:graphicFrame>
        <p:nvGraphicFramePr>
          <p:cNvPr id="2" name="表格 2">
            <a:extLst>
              <a:ext uri="{FF2B5EF4-FFF2-40B4-BE49-F238E27FC236}">
                <a16:creationId xmlns:a16="http://schemas.microsoft.com/office/drawing/2014/main" id="{E8234A8F-9175-4467-9F4A-F3655517037F}"/>
              </a:ext>
            </a:extLst>
          </p:cNvPr>
          <p:cNvGraphicFramePr>
            <a:graphicFrameLocks noGrp="1"/>
          </p:cNvGraphicFramePr>
          <p:nvPr>
            <p:extLst>
              <p:ext uri="{D42A27DB-BD31-4B8C-83A1-F6EECF244321}">
                <p14:modId xmlns:p14="http://schemas.microsoft.com/office/powerpoint/2010/main" val="184447604"/>
              </p:ext>
            </p:extLst>
          </p:nvPr>
        </p:nvGraphicFramePr>
        <p:xfrm>
          <a:off x="1886525" y="2474316"/>
          <a:ext cx="8418950" cy="3200400"/>
        </p:xfrm>
        <a:graphic>
          <a:graphicData uri="http://schemas.openxmlformats.org/drawingml/2006/table">
            <a:tbl>
              <a:tblPr firstRow="1" bandRow="1">
                <a:tableStyleId>{69CF1AB2-1976-4502-BF36-3FF5EA218861}</a:tableStyleId>
              </a:tblPr>
              <a:tblGrid>
                <a:gridCol w="1042851">
                  <a:extLst>
                    <a:ext uri="{9D8B030D-6E8A-4147-A177-3AD203B41FA5}">
                      <a16:colId xmlns:a16="http://schemas.microsoft.com/office/drawing/2014/main" val="1987482101"/>
                    </a:ext>
                  </a:extLst>
                </a:gridCol>
                <a:gridCol w="7376099">
                  <a:extLst>
                    <a:ext uri="{9D8B030D-6E8A-4147-A177-3AD203B41FA5}">
                      <a16:colId xmlns:a16="http://schemas.microsoft.com/office/drawing/2014/main" val="2048864924"/>
                    </a:ext>
                  </a:extLst>
                </a:gridCol>
              </a:tblGrid>
              <a:tr h="370840">
                <a:tc>
                  <a:txBody>
                    <a:bodyPr/>
                    <a:lstStyle/>
                    <a:p>
                      <a:pPr algn="ctr"/>
                      <a:r>
                        <a:rPr lang="zh-CN" altLang="en-US" sz="1600" b="0" kern="1200" dirty="0">
                          <a:solidFill>
                            <a:schemeClr val="dk1"/>
                          </a:solidFill>
                          <a:effectLst/>
                          <a:latin typeface="微软雅黑" panose="020B0503020204020204" pitchFamily="34" charset="-122"/>
                          <a:ea typeface="微软雅黑" panose="020B0503020204020204" pitchFamily="34" charset="-122"/>
                          <a:cs typeface="+mn-cs"/>
                        </a:rPr>
                        <a:t>选题类型</a:t>
                      </a:r>
                      <a:endParaRPr lang="zh-CN" altLang="en-US" sz="1600" b="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500" b="0" kern="1200" dirty="0">
                          <a:solidFill>
                            <a:schemeClr val="dk1"/>
                          </a:solidFill>
                          <a:effectLst/>
                          <a:latin typeface="微软雅黑" panose="020B0503020204020204" pitchFamily="34" charset="-122"/>
                          <a:ea typeface="微软雅黑" panose="020B0503020204020204" pitchFamily="34" charset="-122"/>
                          <a:cs typeface="+mn-cs"/>
                        </a:rPr>
                        <a:t>选题类型就是明确要拍什么类型的短视频，是美妆类、生活类、情感类，还是测评类，这是我们在拍摄前要考虑清楚的。不同选题的脚本之间的差别也是比较大的</a:t>
                      </a:r>
                      <a:endParaRPr lang="zh-CN" altLang="en-US" sz="1500" b="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4800874"/>
                  </a:ext>
                </a:extLst>
              </a:tr>
              <a:tr h="370840">
                <a:tc>
                  <a:txBody>
                    <a:bodyPr/>
                    <a:lstStyle/>
                    <a:p>
                      <a:pPr algn="ctr"/>
                      <a:r>
                        <a:rPr lang="zh-CN" altLang="en-US" sz="1600" kern="1200" dirty="0">
                          <a:solidFill>
                            <a:schemeClr val="dk1"/>
                          </a:solidFill>
                          <a:effectLst/>
                          <a:latin typeface="微软雅黑" panose="020B0503020204020204" pitchFamily="34" charset="-122"/>
                          <a:ea typeface="微软雅黑" panose="020B0503020204020204" pitchFamily="34" charset="-122"/>
                          <a:cs typeface="+mn-cs"/>
                        </a:rPr>
                        <a:t>主题思想</a:t>
                      </a:r>
                      <a:endParaRPr lang="zh-CN" altLang="en-US" sz="16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500" kern="1200" dirty="0">
                          <a:solidFill>
                            <a:schemeClr val="dk1"/>
                          </a:solidFill>
                          <a:effectLst/>
                          <a:latin typeface="微软雅黑" panose="020B0503020204020204" pitchFamily="34" charset="-122"/>
                          <a:ea typeface="微软雅黑" panose="020B0503020204020204" pitchFamily="34" charset="-122"/>
                          <a:cs typeface="+mn-cs"/>
                        </a:rPr>
                        <a:t>主题思想主要指短视频创作者向观众传达的价值观，就像文章的中心思想一样，通常体现在脚本中。好的主题能够直击观众内心，引发广大观众的讨论，使其产生共鸣</a:t>
                      </a:r>
                      <a:endParaRPr lang="zh-CN" altLang="en-US" sz="15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0989386"/>
                  </a:ext>
                </a:extLst>
              </a:tr>
              <a:tr h="370840">
                <a:tc>
                  <a:txBody>
                    <a:bodyPr/>
                    <a:lstStyle/>
                    <a:p>
                      <a:pPr algn="ctr"/>
                      <a:r>
                        <a:rPr lang="zh-CN" altLang="en-US" sz="1600" kern="1200" dirty="0">
                          <a:solidFill>
                            <a:schemeClr val="dk1"/>
                          </a:solidFill>
                          <a:effectLst/>
                          <a:latin typeface="微软雅黑" panose="020B0503020204020204" pitchFamily="34" charset="-122"/>
                          <a:ea typeface="微软雅黑" panose="020B0503020204020204" pitchFamily="34" charset="-122"/>
                          <a:cs typeface="+mn-cs"/>
                        </a:rPr>
                        <a:t>角色设定</a:t>
                      </a:r>
                      <a:endParaRPr lang="zh-CN" altLang="en-US" sz="16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500" kern="1200" dirty="0">
                          <a:solidFill>
                            <a:schemeClr val="dk1"/>
                          </a:solidFill>
                          <a:effectLst/>
                          <a:latin typeface="微软雅黑" panose="020B0503020204020204" pitchFamily="34" charset="-122"/>
                          <a:ea typeface="微软雅黑" panose="020B0503020204020204" pitchFamily="34" charset="-122"/>
                          <a:cs typeface="+mn-cs"/>
                        </a:rPr>
                        <a:t>在脚本准备中，我们要对短视频中的人物进行定位，设定人物的生活背景、性格、台词。通过刻画人物性格，来为人物定制标签。例如在</a:t>
                      </a:r>
                      <a:r>
                        <a:rPr lang="en-US" altLang="zh-CN" sz="1500"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500" kern="1200" dirty="0">
                          <a:solidFill>
                            <a:schemeClr val="dk1"/>
                          </a:solidFill>
                          <a:effectLst/>
                          <a:latin typeface="微软雅黑" panose="020B0503020204020204" pitchFamily="34" charset="-122"/>
                          <a:ea typeface="微软雅黑" panose="020B0503020204020204" pitchFamily="34" charset="-122"/>
                          <a:cs typeface="+mn-cs"/>
                        </a:rPr>
                        <a:t>朱一旦的枯燥生活</a:t>
                      </a:r>
                      <a:r>
                        <a:rPr lang="en-US" altLang="zh-CN" sz="1500"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500" kern="1200" dirty="0">
                          <a:solidFill>
                            <a:schemeClr val="dk1"/>
                          </a:solidFill>
                          <a:effectLst/>
                          <a:latin typeface="微软雅黑" panose="020B0503020204020204" pitchFamily="34" charset="-122"/>
                          <a:ea typeface="微软雅黑" panose="020B0503020204020204" pitchFamily="34" charset="-122"/>
                          <a:cs typeface="+mn-cs"/>
                        </a:rPr>
                        <a:t>系列短视频中，短视频人物朱一旦的“战术内八”“劳力士”“非洲”等标签通常能给观众留下较为深刻的印象</a:t>
                      </a:r>
                      <a:endParaRPr lang="zh-CN" altLang="en-US" sz="15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9867980"/>
                  </a:ext>
                </a:extLst>
              </a:tr>
              <a:tr h="370840">
                <a:tc>
                  <a:txBody>
                    <a:bodyPr/>
                    <a:lstStyle/>
                    <a:p>
                      <a:pPr algn="ctr"/>
                      <a:r>
                        <a:rPr lang="zh-CN" altLang="en-US" sz="1600" kern="1200" dirty="0">
                          <a:solidFill>
                            <a:schemeClr val="dk1"/>
                          </a:solidFill>
                          <a:effectLst/>
                          <a:latin typeface="微软雅黑" panose="020B0503020204020204" pitchFamily="34" charset="-122"/>
                          <a:ea typeface="微软雅黑" panose="020B0503020204020204" pitchFamily="34" charset="-122"/>
                          <a:cs typeface="+mn-cs"/>
                        </a:rPr>
                        <a:t>故事线索</a:t>
                      </a:r>
                      <a:endParaRPr lang="zh-CN" altLang="en-US" sz="16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500" kern="1200" dirty="0">
                          <a:solidFill>
                            <a:schemeClr val="dk1"/>
                          </a:solidFill>
                          <a:effectLst/>
                          <a:latin typeface="微软雅黑" panose="020B0503020204020204" pitchFamily="34" charset="-122"/>
                          <a:ea typeface="微软雅黑" panose="020B0503020204020204" pitchFamily="34" charset="-122"/>
                          <a:cs typeface="+mn-cs"/>
                        </a:rPr>
                        <a:t>故事线索始终贯穿短视频内容的整个过程，能引出故事或者人物。故事线索有推动情节发展的作用</a:t>
                      </a:r>
                      <a:endParaRPr lang="zh-CN" altLang="en-US" sz="15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7838303"/>
                  </a:ext>
                </a:extLst>
              </a:tr>
              <a:tr h="370840">
                <a:tc>
                  <a:txBody>
                    <a:bodyPr/>
                    <a:lstStyle/>
                    <a:p>
                      <a:pPr algn="ctr"/>
                      <a:r>
                        <a:rPr lang="zh-CN" altLang="en-US" sz="1600" kern="1200" dirty="0">
                          <a:solidFill>
                            <a:schemeClr val="dk1"/>
                          </a:solidFill>
                          <a:effectLst/>
                          <a:latin typeface="微软雅黑" panose="020B0503020204020204" pitchFamily="34" charset="-122"/>
                          <a:ea typeface="微软雅黑" panose="020B0503020204020204" pitchFamily="34" charset="-122"/>
                          <a:cs typeface="+mn-cs"/>
                        </a:rPr>
                        <a:t>环境要素</a:t>
                      </a:r>
                      <a:endParaRPr lang="zh-CN" altLang="en-US" sz="16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500" kern="1200" dirty="0">
                          <a:solidFill>
                            <a:schemeClr val="dk1"/>
                          </a:solidFill>
                          <a:effectLst/>
                          <a:latin typeface="微软雅黑" panose="020B0503020204020204" pitchFamily="34" charset="-122"/>
                          <a:ea typeface="微软雅黑" panose="020B0503020204020204" pitchFamily="34" charset="-122"/>
                          <a:cs typeface="+mn-cs"/>
                        </a:rPr>
                        <a:t>环境要素是我们在拍摄短视频时，短视频的背景、节奏、氛围、配乐等一系列要素的统称。我们在准备故事脚本时要把这些因素考虑在内</a:t>
                      </a:r>
                      <a:endParaRPr lang="zh-CN" altLang="en-US" sz="15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4027684"/>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17765" y="480937"/>
            <a:ext cx="3639076" cy="584775"/>
          </a:xfrm>
          <a:prstGeom prst="rect">
            <a:avLst/>
          </a:prstGeom>
          <a:noFill/>
        </p:spPr>
        <p:txBody>
          <a:bodyPr wrap="square" rtlCol="0">
            <a:spAutoFit/>
          </a:bodyPr>
          <a:lstStyle/>
          <a:p>
            <a:pPr algn="ctr"/>
            <a:r>
              <a:rPr lang="zh-CN" altLang="en-US" sz="3200" dirty="0">
                <a:solidFill>
                  <a:srgbClr val="1C4885"/>
                </a:solidFill>
                <a:latin typeface="微软雅黑" panose="020B0503020204020204" pitchFamily="34" charset="-122"/>
                <a:ea typeface="微软雅黑" panose="020B0503020204020204" pitchFamily="34" charset="-122"/>
              </a:rPr>
              <a:t>其他岗位主要工作</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B87ADAC6-B3F6-451B-AC92-46DC516E0741}"/>
              </a:ext>
            </a:extLst>
          </p:cNvPr>
          <p:cNvSpPr txBox="1"/>
          <p:nvPr/>
        </p:nvSpPr>
        <p:spPr>
          <a:xfrm>
            <a:off x="1960938" y="2038684"/>
            <a:ext cx="1053193" cy="707886"/>
          </a:xfrm>
          <a:prstGeom prst="rect">
            <a:avLst/>
          </a:prstGeom>
          <a:noFill/>
        </p:spPr>
        <p:txBody>
          <a:bodyPr wrap="square" rtlCol="0">
            <a:spAutoFit/>
          </a:bodyPr>
          <a:lstStyle/>
          <a:p>
            <a:pPr algn="ctr"/>
            <a:r>
              <a:rPr lang="en-US" altLang="zh-CN" sz="4000" dirty="0">
                <a:solidFill>
                  <a:schemeClr val="tx1">
                    <a:lumMod val="85000"/>
                    <a:lumOff val="15000"/>
                  </a:schemeClr>
                </a:solidFill>
                <a:latin typeface="微软雅黑" panose="020B0503020204020204" pitchFamily="34" charset="-122"/>
                <a:ea typeface="微软雅黑" panose="020B0503020204020204" pitchFamily="34" charset="-122"/>
              </a:rPr>
              <a:t>02</a:t>
            </a:r>
            <a:endParaRPr lang="zh-CN" altLang="en-US" sz="4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D0891A48-29CE-4819-A351-C8425D5089D5}"/>
              </a:ext>
            </a:extLst>
          </p:cNvPr>
          <p:cNvSpPr txBox="1"/>
          <p:nvPr/>
        </p:nvSpPr>
        <p:spPr>
          <a:xfrm>
            <a:off x="3014131" y="1537719"/>
            <a:ext cx="6450379" cy="1708160"/>
          </a:xfrm>
          <a:prstGeom prst="rect">
            <a:avLst/>
          </a:prstGeom>
          <a:noFill/>
        </p:spPr>
        <p:txBody>
          <a:bodyPr wrap="square" rtlCol="0">
            <a:spAutoFit/>
          </a:bodyPr>
          <a:lstStyle/>
          <a:p>
            <a:pPr algn="just"/>
            <a:r>
              <a:rPr lang="zh-CN" altLang="en-US" sz="1500" dirty="0">
                <a:solidFill>
                  <a:srgbClr val="000000"/>
                </a:solidFill>
                <a:effectLst/>
                <a:latin typeface="微软雅黑" panose="020B0503020204020204" pitchFamily="34" charset="-122"/>
                <a:ea typeface="微软雅黑" panose="020B0503020204020204" pitchFamily="34" charset="-122"/>
              </a:rPr>
              <a:t>       选择出镜演员与化妆：我们要根据脚本设定来选择出镜演员。出镜演员要和角色定位契合，演员的“颜值”虽然能发挥一定的作用，但是不能一味追求“颜值至上”。比如在拍搞笑类短视频时，就需要找一个能够放下包袱的出镜演员；在拍美妆类短视频时，我们就需要找一个对美妆足够熟悉的出镜演员。此外，我们还需要给出镜演员化妆。化妆效果也要根据剧情需要而定，比如被打之后的淤青或者一些夸张的妆容，这些都是我们需要根据脚本设定来准备的。</a:t>
            </a:r>
            <a:endPar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FB7B2681-C532-458C-9DE6-3C774D9BCB94}"/>
              </a:ext>
            </a:extLst>
          </p:cNvPr>
          <p:cNvSpPr txBox="1"/>
          <p:nvPr/>
        </p:nvSpPr>
        <p:spPr>
          <a:xfrm>
            <a:off x="1981744" y="4219679"/>
            <a:ext cx="1032387" cy="707886"/>
          </a:xfrm>
          <a:prstGeom prst="rect">
            <a:avLst/>
          </a:prstGeom>
          <a:noFill/>
        </p:spPr>
        <p:txBody>
          <a:bodyPr wrap="square" rtlCol="0">
            <a:spAutoFit/>
          </a:bodyPr>
          <a:lstStyle/>
          <a:p>
            <a:pPr algn="ctr"/>
            <a:r>
              <a:rPr lang="en-US" altLang="zh-CN" sz="4000" dirty="0">
                <a:solidFill>
                  <a:schemeClr val="tx1">
                    <a:lumMod val="85000"/>
                    <a:lumOff val="15000"/>
                  </a:schemeClr>
                </a:solidFill>
                <a:latin typeface="微软雅黑" panose="020B0503020204020204" pitchFamily="34" charset="-122"/>
                <a:ea typeface="微软雅黑" panose="020B0503020204020204" pitchFamily="34" charset="-122"/>
              </a:rPr>
              <a:t>03</a:t>
            </a:r>
            <a:endParaRPr lang="zh-CN" altLang="en-US" sz="4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9009E5EA-8794-4D6B-8531-074309D34439}"/>
              </a:ext>
            </a:extLst>
          </p:cNvPr>
          <p:cNvSpPr txBox="1"/>
          <p:nvPr/>
        </p:nvSpPr>
        <p:spPr>
          <a:xfrm>
            <a:off x="3014132" y="3719542"/>
            <a:ext cx="6450378" cy="1708160"/>
          </a:xfrm>
          <a:prstGeom prst="rect">
            <a:avLst/>
          </a:prstGeom>
          <a:noFill/>
        </p:spPr>
        <p:txBody>
          <a:bodyPr wrap="square" rtlCol="0">
            <a:spAutoFit/>
          </a:bodyPr>
          <a:lstStyle/>
          <a:p>
            <a:pPr algn="just"/>
            <a:r>
              <a:rPr lang="zh-CN" altLang="en-US" sz="1500" dirty="0">
                <a:solidFill>
                  <a:srgbClr val="000000"/>
                </a:solidFill>
                <a:effectLst/>
                <a:latin typeface="微软雅黑" panose="020B0503020204020204" pitchFamily="34" charset="-122"/>
                <a:ea typeface="微软雅黑" panose="020B0503020204020204" pitchFamily="34" charset="-122"/>
              </a:rPr>
              <a:t>       服装与道具：根据不同的作用，道具可分为场景道具和表演道具。场景道具是我们在布置场景时需要用到的。例如，如果我们的故事剧情设置在办公室，那么电脑、办公桌等就是场景道具；如果出镜演员要扮演一个老人，那么假发和拐杖就是表演道具。选择服装时，服装既要有辨识度，又要符合短视频中人物的设定。例如，看到西装、衬衫，我们就会联想到职场人士。不过随着短视频的拍摄场景越来越生活化、日常化，短视频拍摄对于出镜演员的服装没有太过严格的要求。</a:t>
            </a:r>
            <a:endPar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17765" y="480937"/>
            <a:ext cx="3639076" cy="584775"/>
          </a:xfrm>
          <a:prstGeom prst="rect">
            <a:avLst/>
          </a:prstGeom>
          <a:noFill/>
        </p:spPr>
        <p:txBody>
          <a:bodyPr wrap="square" rtlCol="0">
            <a:spAutoFit/>
          </a:bodyPr>
          <a:lstStyle/>
          <a:p>
            <a:pPr algn="ctr"/>
            <a:r>
              <a:rPr lang="zh-CN" altLang="en-US" sz="3200" dirty="0">
                <a:solidFill>
                  <a:srgbClr val="1C4885"/>
                </a:solidFill>
                <a:latin typeface="微软雅黑" panose="020B0503020204020204" pitchFamily="34" charset="-122"/>
                <a:ea typeface="微软雅黑" panose="020B0503020204020204" pitchFamily="34" charset="-122"/>
              </a:rPr>
              <a:t>其他岗位主要工作</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B87ADAC6-B3F6-451B-AC92-46DC516E0741}"/>
              </a:ext>
            </a:extLst>
          </p:cNvPr>
          <p:cNvSpPr txBox="1"/>
          <p:nvPr/>
        </p:nvSpPr>
        <p:spPr>
          <a:xfrm>
            <a:off x="1981745" y="2045551"/>
            <a:ext cx="1053193" cy="707886"/>
          </a:xfrm>
          <a:prstGeom prst="rect">
            <a:avLst/>
          </a:prstGeom>
          <a:noFill/>
        </p:spPr>
        <p:txBody>
          <a:bodyPr wrap="square" rtlCol="0">
            <a:spAutoFit/>
          </a:bodyPr>
          <a:lstStyle/>
          <a:p>
            <a:pPr algn="ctr"/>
            <a:r>
              <a:rPr lang="en-US" altLang="zh-CN" sz="4000" dirty="0">
                <a:solidFill>
                  <a:schemeClr val="tx1">
                    <a:lumMod val="85000"/>
                    <a:lumOff val="15000"/>
                  </a:schemeClr>
                </a:solidFill>
                <a:latin typeface="微软雅黑" panose="020B0503020204020204" pitchFamily="34" charset="-122"/>
                <a:ea typeface="微软雅黑" panose="020B0503020204020204" pitchFamily="34" charset="-122"/>
              </a:rPr>
              <a:t>04</a:t>
            </a:r>
            <a:endParaRPr lang="zh-CN" altLang="en-US" sz="4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D0891A48-29CE-4819-A351-C8425D5089D5}"/>
              </a:ext>
            </a:extLst>
          </p:cNvPr>
          <p:cNvSpPr txBox="1"/>
          <p:nvPr/>
        </p:nvSpPr>
        <p:spPr>
          <a:xfrm>
            <a:off x="3034938" y="1429998"/>
            <a:ext cx="6450379" cy="1938992"/>
          </a:xfrm>
          <a:prstGeom prst="rect">
            <a:avLst/>
          </a:prstGeom>
          <a:noFill/>
        </p:spPr>
        <p:txBody>
          <a:bodyPr wrap="square" rtlCol="0">
            <a:spAutoFit/>
          </a:bodyPr>
          <a:lstStyle/>
          <a:p>
            <a:pPr algn="just"/>
            <a:r>
              <a:rPr lang="zh-CN" altLang="en-US" sz="1500" dirty="0">
                <a:solidFill>
                  <a:srgbClr val="000000"/>
                </a:solidFill>
                <a:effectLst/>
                <a:latin typeface="微软雅黑" panose="020B0503020204020204" pitchFamily="34" charset="-122"/>
                <a:ea typeface="微软雅黑" panose="020B0503020204020204" pitchFamily="34" charset="-122"/>
              </a:rPr>
              <a:t>选择拍摄场地：在选择拍摄场地时，我们首先要确定的是拍摄场地是在室内还是在室外。如果拍摄场地在室内，那么我们就要根据短视频脚本来搭建摄影棚，确定拍摄风格。室内的场地需要我们构建场景，准备能衬托环境的背景布和道具。在室内布置的拍摄场地比较容易把控，而且拍摄过程不易受外界环境影响。如果拍摄场地在室外，我们寻找与故事脚本相契合的场地进行拍摄即可，不需要太过复杂的布置，但是受到外部因素影响的风险也会大大增加，例如受到天气、户外光线、场外人物等的影响，整个拍摄过程不易把控。</a:t>
            </a:r>
            <a:endPar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id="{EB71735A-49D5-425F-93AF-6E1A13EC58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0671" y="3503057"/>
            <a:ext cx="3847108" cy="2873457"/>
          </a:xfrm>
          <a:prstGeom prst="rect">
            <a:avLst/>
          </a:prstGeom>
        </p:spPr>
      </p:pic>
      <p:pic>
        <p:nvPicPr>
          <p:cNvPr id="7" name="图片 6">
            <a:extLst>
              <a:ext uri="{FF2B5EF4-FFF2-40B4-BE49-F238E27FC236}">
                <a16:creationId xmlns:a16="http://schemas.microsoft.com/office/drawing/2014/main" id="{5458D22C-ECA7-4069-B36A-B62F29F63138}"/>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794221" y="3489011"/>
            <a:ext cx="3848400" cy="2872800"/>
          </a:xfrm>
          <a:prstGeom prst="rect">
            <a:avLst/>
          </a:prstGeom>
        </p:spPr>
      </p:pic>
    </p:spTree>
    <p:extLst>
      <p:ext uri="{BB962C8B-B14F-4D97-AF65-F5344CB8AC3E}">
        <p14:creationId xmlns:p14="http://schemas.microsoft.com/office/powerpoint/2010/main" val="420912428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17765" y="480937"/>
            <a:ext cx="3639076" cy="584775"/>
          </a:xfrm>
          <a:prstGeom prst="rect">
            <a:avLst/>
          </a:prstGeom>
          <a:noFill/>
        </p:spPr>
        <p:txBody>
          <a:bodyPr wrap="square" rtlCol="0">
            <a:spAutoFit/>
          </a:bodyPr>
          <a:lstStyle/>
          <a:p>
            <a:pPr algn="ctr"/>
            <a:r>
              <a:rPr lang="zh-CN" altLang="en-US" sz="3200" dirty="0">
                <a:solidFill>
                  <a:srgbClr val="1C4885"/>
                </a:solidFill>
                <a:latin typeface="微软雅黑" panose="020B0503020204020204" pitchFamily="34" charset="-122"/>
                <a:ea typeface="微软雅黑" panose="020B0503020204020204" pitchFamily="34" charset="-122"/>
              </a:rPr>
              <a:t>其他岗位主要工作</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B87ADAC6-B3F6-451B-AC92-46DC516E0741}"/>
              </a:ext>
            </a:extLst>
          </p:cNvPr>
          <p:cNvSpPr txBox="1"/>
          <p:nvPr/>
        </p:nvSpPr>
        <p:spPr>
          <a:xfrm>
            <a:off x="1960938" y="1922440"/>
            <a:ext cx="1053193" cy="707886"/>
          </a:xfrm>
          <a:prstGeom prst="rect">
            <a:avLst/>
          </a:prstGeom>
          <a:noFill/>
        </p:spPr>
        <p:txBody>
          <a:bodyPr wrap="square" rtlCol="0">
            <a:spAutoFit/>
          </a:bodyPr>
          <a:lstStyle/>
          <a:p>
            <a:pPr algn="ctr"/>
            <a:r>
              <a:rPr lang="en-US" altLang="zh-CN" sz="4000" dirty="0">
                <a:solidFill>
                  <a:schemeClr val="tx1">
                    <a:lumMod val="85000"/>
                    <a:lumOff val="15000"/>
                  </a:schemeClr>
                </a:solidFill>
                <a:latin typeface="微软雅黑" panose="020B0503020204020204" pitchFamily="34" charset="-122"/>
                <a:ea typeface="微软雅黑" panose="020B0503020204020204" pitchFamily="34" charset="-122"/>
              </a:rPr>
              <a:t>05</a:t>
            </a:r>
            <a:endParaRPr lang="zh-CN" altLang="en-US" sz="4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D0891A48-29CE-4819-A351-C8425D5089D5}"/>
              </a:ext>
            </a:extLst>
          </p:cNvPr>
          <p:cNvSpPr txBox="1"/>
          <p:nvPr/>
        </p:nvSpPr>
        <p:spPr>
          <a:xfrm>
            <a:off x="3014131" y="1537719"/>
            <a:ext cx="6450379" cy="1477328"/>
          </a:xfrm>
          <a:prstGeom prst="rect">
            <a:avLst/>
          </a:prstGeom>
          <a:noFill/>
        </p:spPr>
        <p:txBody>
          <a:bodyPr wrap="square" rtlCol="0">
            <a:spAutoFit/>
          </a:bodyPr>
          <a:lstStyle/>
          <a:p>
            <a:pPr algn="just"/>
            <a:r>
              <a:rPr lang="zh-CN" altLang="en-US" sz="1500" dirty="0">
                <a:solidFill>
                  <a:srgbClr val="000000"/>
                </a:solidFill>
                <a:effectLst/>
                <a:latin typeface="微软雅黑" panose="020B0503020204020204" pitchFamily="34" charset="-122"/>
                <a:ea typeface="微软雅黑" panose="020B0503020204020204" pitchFamily="34" charset="-122"/>
              </a:rPr>
              <a:t>准备拍摄设备</a:t>
            </a:r>
            <a:r>
              <a:rPr lang="en-US" altLang="zh-CN" sz="1500" dirty="0">
                <a:solidFill>
                  <a:srgbClr val="000000"/>
                </a:solidFill>
                <a:effectLst/>
                <a:latin typeface="微软雅黑" panose="020B0503020204020204" pitchFamily="34" charset="-122"/>
                <a:ea typeface="微软雅黑" panose="020B0503020204020204" pitchFamily="34" charset="-122"/>
              </a:rPr>
              <a:t>:</a:t>
            </a:r>
            <a:r>
              <a:rPr lang="zh-CN" altLang="en-US" sz="1500" dirty="0">
                <a:solidFill>
                  <a:srgbClr val="000000"/>
                </a:solidFill>
                <a:effectLst/>
                <a:latin typeface="微软雅黑" panose="020B0503020204020204" pitchFamily="34" charset="-122"/>
                <a:ea typeface="微软雅黑" panose="020B0503020204020204" pitchFamily="34" charset="-122"/>
              </a:rPr>
              <a:t>摄像机、灯光设备、收音设备、三脚架等拍摄设备都是拍摄中必不可少的。除了这些，我们还要根据实际需要选择其他拍摄设备，如稳定器、滑轨、监视器等。在拍摄之前，我们要对摄像机的电池、储存卡、收音设备等进行检查，并准备好备用设备和备用电池，以免遇到突发情况。在室外拍摄时，我们应尽量挑选轻便、续航时间长、收音好的拍摄设备，最大限度地削弱外部环境对拍摄过程的影响。</a:t>
            </a:r>
            <a:endPar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id="{C69FF32A-1077-43D5-B311-CD4A2F5010B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804774" y="3399768"/>
            <a:ext cx="3848400" cy="2880000"/>
          </a:xfrm>
          <a:prstGeom prst="rect">
            <a:avLst/>
          </a:prstGeom>
        </p:spPr>
      </p:pic>
      <p:pic>
        <p:nvPicPr>
          <p:cNvPr id="7" name="图片 6">
            <a:extLst>
              <a:ext uri="{FF2B5EF4-FFF2-40B4-BE49-F238E27FC236}">
                <a16:creationId xmlns:a16="http://schemas.microsoft.com/office/drawing/2014/main" id="{6E96E325-6746-4A19-9730-72D853ECA875}"/>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6538827" y="3399768"/>
            <a:ext cx="3848400" cy="2880000"/>
          </a:xfrm>
          <a:prstGeom prst="rect">
            <a:avLst/>
          </a:prstGeom>
        </p:spPr>
      </p:pic>
    </p:spTree>
    <p:extLst>
      <p:ext uri="{BB962C8B-B14F-4D97-AF65-F5344CB8AC3E}">
        <p14:creationId xmlns:p14="http://schemas.microsoft.com/office/powerpoint/2010/main" val="297170332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28002" y="480937"/>
            <a:ext cx="4782862" cy="584775"/>
          </a:xfrm>
          <a:prstGeom prst="rect">
            <a:avLst/>
          </a:prstGeom>
          <a:noFill/>
        </p:spPr>
        <p:txBody>
          <a:bodyPr wrap="square" rtlCol="0">
            <a:spAutoFit/>
          </a:bodyPr>
          <a:lstStyle/>
          <a:p>
            <a:pPr algn="ctr"/>
            <a:r>
              <a:rPr lang="zh-CN" altLang="en-US" sz="3200" dirty="0">
                <a:solidFill>
                  <a:srgbClr val="1C4885"/>
                </a:solidFill>
                <a:latin typeface="微软雅黑" panose="020B0503020204020204" pitchFamily="34" charset="-122"/>
                <a:ea typeface="微软雅黑" panose="020B0503020204020204" pitchFamily="34" charset="-122"/>
              </a:rPr>
              <a:t>日常运营团队的主要工作</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5810864" y="1997839"/>
            <a:ext cx="4782862" cy="2862322"/>
          </a:xfrm>
          <a:prstGeom prst="rect">
            <a:avLst/>
          </a:prstGeom>
          <a:noFill/>
        </p:spPr>
        <p:txBody>
          <a:bodyPr wrap="square" rtlCol="0">
            <a:spAutoFit/>
          </a:bodyPr>
          <a:lstStyle/>
          <a:p>
            <a:pPr algn="just"/>
            <a:r>
              <a:rPr lang="zh-CN" altLang="en-US" sz="2000" dirty="0">
                <a:solidFill>
                  <a:srgbClr val="000000"/>
                </a:solidFill>
                <a:effectLst/>
                <a:latin typeface="微软雅黑" panose="020B0503020204020204" pitchFamily="34" charset="-122"/>
                <a:ea typeface="微软雅黑" panose="020B0503020204020204" pitchFamily="34" charset="-122"/>
              </a:rPr>
              <a:t>       短视频日常运营团队最主要的工作就是通过实施运营策略来实现增长，这其中包括粉丝的增长、流量的增长、收入的增长、利润的增长等。用短视频日常运营团队的工作，来比照肖恩</a:t>
            </a:r>
            <a:r>
              <a:rPr lang="en-US" altLang="zh-CN" sz="2000" dirty="0">
                <a:solidFill>
                  <a:srgbClr val="000000"/>
                </a:solidFill>
                <a:effectLst/>
                <a:latin typeface="微软雅黑" panose="020B0503020204020204" pitchFamily="34" charset="-122"/>
                <a:ea typeface="微软雅黑" panose="020B0503020204020204" pitchFamily="34" charset="-122"/>
              </a:rPr>
              <a:t>·</a:t>
            </a:r>
            <a:r>
              <a:rPr lang="zh-CN" altLang="en-US" sz="2000" dirty="0">
                <a:solidFill>
                  <a:srgbClr val="000000"/>
                </a:solidFill>
                <a:effectLst/>
                <a:latin typeface="微软雅黑" panose="020B0503020204020204" pitchFamily="34" charset="-122"/>
                <a:ea typeface="微软雅黑" panose="020B0503020204020204" pitchFamily="34" charset="-122"/>
              </a:rPr>
              <a:t>埃利斯和摩根</a:t>
            </a:r>
            <a:r>
              <a:rPr lang="en-US" altLang="zh-CN" sz="2000" dirty="0">
                <a:solidFill>
                  <a:srgbClr val="000000"/>
                </a:solidFill>
                <a:effectLst/>
                <a:latin typeface="微软雅黑" panose="020B0503020204020204" pitchFamily="34" charset="-122"/>
                <a:ea typeface="微软雅黑" panose="020B0503020204020204" pitchFamily="34" charset="-122"/>
              </a:rPr>
              <a:t>·</a:t>
            </a:r>
            <a:r>
              <a:rPr lang="zh-CN" altLang="en-US" sz="2000" dirty="0">
                <a:solidFill>
                  <a:srgbClr val="000000"/>
                </a:solidFill>
                <a:effectLst/>
                <a:latin typeface="微软雅黑" panose="020B0503020204020204" pitchFamily="34" charset="-122"/>
                <a:ea typeface="微软雅黑" panose="020B0503020204020204" pitchFamily="34" charset="-122"/>
              </a:rPr>
              <a:t>布朗在</a:t>
            </a:r>
            <a:r>
              <a:rPr lang="en-US" altLang="zh-CN" sz="2000" dirty="0">
                <a:solidFill>
                  <a:srgbClr val="000000"/>
                </a:solidFill>
                <a:effectLst/>
                <a:latin typeface="微软雅黑" panose="020B0503020204020204" pitchFamily="34" charset="-122"/>
                <a:ea typeface="微软雅黑" panose="020B0503020204020204" pitchFamily="34" charset="-122"/>
              </a:rPr>
              <a:t>《</a:t>
            </a:r>
            <a:r>
              <a:rPr lang="zh-CN" altLang="en-US" sz="2000" dirty="0">
                <a:solidFill>
                  <a:srgbClr val="000000"/>
                </a:solidFill>
                <a:effectLst/>
                <a:latin typeface="微软雅黑" panose="020B0503020204020204" pitchFamily="34" charset="-122"/>
                <a:ea typeface="微软雅黑" panose="020B0503020204020204" pitchFamily="34" charset="-122"/>
              </a:rPr>
              <a:t>增长黑客：如何低成本实现爆发式成长</a:t>
            </a:r>
            <a:r>
              <a:rPr lang="en-US" altLang="zh-CN" sz="2000" dirty="0">
                <a:solidFill>
                  <a:srgbClr val="000000"/>
                </a:solidFill>
                <a:effectLst/>
                <a:latin typeface="微软雅黑" panose="020B0503020204020204" pitchFamily="34" charset="-122"/>
                <a:ea typeface="微软雅黑" panose="020B0503020204020204" pitchFamily="34" charset="-122"/>
              </a:rPr>
              <a:t>》</a:t>
            </a:r>
            <a:r>
              <a:rPr lang="zh-CN" altLang="en-US" sz="2000" dirty="0">
                <a:solidFill>
                  <a:srgbClr val="000000"/>
                </a:solidFill>
                <a:effectLst/>
                <a:latin typeface="微软雅黑" panose="020B0503020204020204" pitchFamily="34" charset="-122"/>
                <a:ea typeface="微软雅黑" panose="020B0503020204020204" pitchFamily="34" charset="-122"/>
              </a:rPr>
              <a:t>一书中提到的增长黑客方法论的 </a:t>
            </a:r>
            <a:r>
              <a:rPr lang="en-US" altLang="zh-CN" sz="2000" dirty="0">
                <a:solidFill>
                  <a:srgbClr val="000000"/>
                </a:solidFill>
                <a:effectLst/>
                <a:latin typeface="微软雅黑" panose="020B0503020204020204" pitchFamily="34" charset="-122"/>
                <a:ea typeface="微软雅黑" panose="020B0503020204020204" pitchFamily="34" charset="-122"/>
              </a:rPr>
              <a:t>3 </a:t>
            </a:r>
            <a:r>
              <a:rPr lang="zh-CN" altLang="en-US" sz="2000" dirty="0">
                <a:solidFill>
                  <a:srgbClr val="000000"/>
                </a:solidFill>
                <a:effectLst/>
                <a:latin typeface="微软雅黑" panose="020B0503020204020204" pitchFamily="34" charset="-122"/>
                <a:ea typeface="微软雅黑" panose="020B0503020204020204" pitchFamily="34" charset="-122"/>
              </a:rPr>
              <a:t>个步骤，我们就会发现，短视频日常运营团队要经常思考以下问题。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id="{303A6BBB-F6E5-4497-AE5F-CF547F2F2B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090" y="1259373"/>
            <a:ext cx="5117690" cy="511769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988709" y="5737122"/>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5804" y="294968"/>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560439" y="449825"/>
            <a:ext cx="11385755" cy="5958349"/>
          </a:xfrm>
          <a:prstGeom prst="roundRect">
            <a:avLst>
              <a:gd name="adj" fmla="val 1568"/>
            </a:avLst>
          </a:prstGeom>
          <a:solidFill>
            <a:schemeClr val="bg1"/>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415643" y="2275039"/>
            <a:ext cx="2683385" cy="1569660"/>
          </a:xfrm>
          <a:prstGeom prst="rect">
            <a:avLst/>
          </a:prstGeom>
          <a:noFill/>
        </p:spPr>
        <p:txBody>
          <a:bodyPr wrap="square" rtlCol="0">
            <a:spAutoFit/>
          </a:bodyPr>
          <a:lstStyle/>
          <a:p>
            <a:pPr algn="ctr"/>
            <a:r>
              <a:rPr lang="zh-CN" altLang="en-US" sz="4800" dirty="0">
                <a:solidFill>
                  <a:srgbClr val="1C4885"/>
                </a:solidFill>
                <a:latin typeface="微软雅黑" panose="020B0503020204020204" pitchFamily="34" charset="-122"/>
                <a:ea typeface="微软雅黑" panose="020B0503020204020204" pitchFamily="34" charset="-122"/>
              </a:rPr>
              <a:t>团队运营概述</a:t>
            </a:r>
          </a:p>
        </p:txBody>
      </p:sp>
      <p:sp>
        <p:nvSpPr>
          <p:cNvPr id="10" name="文本框 9"/>
          <p:cNvSpPr txBox="1"/>
          <p:nvPr/>
        </p:nvSpPr>
        <p:spPr>
          <a:xfrm>
            <a:off x="5542978" y="1198306"/>
            <a:ext cx="5392122" cy="1938992"/>
          </a:xfrm>
          <a:prstGeom prst="rect">
            <a:avLst/>
          </a:prstGeom>
          <a:noFill/>
        </p:spPr>
        <p:txBody>
          <a:bodyPr wrap="square" rtlCol="0">
            <a:spAutoFit/>
          </a:bodyPr>
          <a:lstStyle/>
          <a:p>
            <a:r>
              <a:rPr lang="zh-CN" altLang="en-US" sz="2400" dirty="0">
                <a:solidFill>
                  <a:srgbClr val="000000"/>
                </a:solidFill>
                <a:effectLst/>
                <a:latin typeface="微软雅黑" panose="020B0503020204020204" pitchFamily="34" charset="-122"/>
                <a:ea typeface="微软雅黑" panose="020B0503020204020204" pitchFamily="34" charset="-122"/>
              </a:rPr>
              <a:t>       </a:t>
            </a:r>
            <a:r>
              <a:rPr lang="zh-CN" altLang="en-US" sz="2400" dirty="0">
                <a:solidFill>
                  <a:srgbClr val="000000"/>
                </a:solidFill>
                <a:latin typeface="微软雅黑" panose="020B0503020204020204" pitchFamily="34" charset="-122"/>
                <a:ea typeface="微软雅黑" panose="020B0503020204020204" pitchFamily="34" charset="-122"/>
              </a:rPr>
              <a:t>团队运营是一个包含着管理智慧的概念，是实现短视频内容稳定输出、用户持续增长的重要保障。本节将从团队运营的概念、价值和原则等方面展开论述。</a:t>
            </a:r>
          </a:p>
        </p:txBody>
      </p:sp>
      <p:pic>
        <p:nvPicPr>
          <p:cNvPr id="21" name="图片 20">
            <a:extLst>
              <a:ext uri="{FF2B5EF4-FFF2-40B4-BE49-F238E27FC236}">
                <a16:creationId xmlns:a16="http://schemas.microsoft.com/office/drawing/2014/main" id="{66E6AF7A-3063-448D-B1D2-047D989BCC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03289" y="3292155"/>
            <a:ext cx="7347041" cy="2639898"/>
          </a:xfrm>
          <a:prstGeom prst="rect">
            <a:avLst/>
          </a:prstGeom>
        </p:spPr>
      </p:pic>
    </p:spTree>
    <p:extLst>
      <p:ext uri="{BB962C8B-B14F-4D97-AF65-F5344CB8AC3E}">
        <p14:creationId xmlns:p14="http://schemas.microsoft.com/office/powerpoint/2010/main" val="372668112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28002" y="480937"/>
            <a:ext cx="4782862" cy="584775"/>
          </a:xfrm>
          <a:prstGeom prst="rect">
            <a:avLst/>
          </a:prstGeom>
          <a:noFill/>
        </p:spPr>
        <p:txBody>
          <a:bodyPr wrap="square" rtlCol="0">
            <a:spAutoFit/>
          </a:bodyPr>
          <a:lstStyle/>
          <a:p>
            <a:pPr algn="ctr"/>
            <a:r>
              <a:rPr lang="zh-CN" altLang="en-US" sz="3200" dirty="0">
                <a:solidFill>
                  <a:srgbClr val="1C4885"/>
                </a:solidFill>
                <a:latin typeface="微软雅黑" panose="020B0503020204020204" pitchFamily="34" charset="-122"/>
                <a:ea typeface="微软雅黑" panose="020B0503020204020204" pitchFamily="34" charset="-122"/>
              </a:rPr>
              <a:t>日常运营团队的主要工作</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993756" y="1643896"/>
            <a:ext cx="8204487" cy="1785104"/>
          </a:xfrm>
          <a:prstGeom prst="rect">
            <a:avLst/>
          </a:prstGeom>
          <a:noFill/>
        </p:spPr>
        <p:txBody>
          <a:bodyPr wrap="square" rtlCol="0">
            <a:spAutoFit/>
          </a:bodyPr>
          <a:lstStyle/>
          <a:p>
            <a:pPr algn="ctr"/>
            <a:r>
              <a:rPr lang="en-US" altLang="zh-CN" sz="2000" dirty="0">
                <a:effectLst/>
                <a:latin typeface="微软雅黑" panose="020B0503020204020204" pitchFamily="34" charset="-122"/>
                <a:ea typeface="微软雅黑" panose="020B0503020204020204" pitchFamily="34" charset="-122"/>
              </a:rPr>
              <a:t>1</a:t>
            </a:r>
            <a:r>
              <a:rPr lang="zh-CN" altLang="en-US" sz="2000" dirty="0">
                <a:effectLst/>
                <a:latin typeface="微软雅黑" panose="020B0503020204020204" pitchFamily="34" charset="-122"/>
                <a:ea typeface="微软雅黑" panose="020B0503020204020204" pitchFamily="34" charset="-122"/>
              </a:rPr>
              <a:t>、如何打通各个环节，开展运营工作 </a:t>
            </a:r>
            <a:endParaRPr lang="zh-CN" altLang="en-US" sz="2400" dirty="0">
              <a:latin typeface="微软雅黑" panose="020B0503020204020204" pitchFamily="34" charset="-122"/>
              <a:ea typeface="微软雅黑" panose="020B0503020204020204" pitchFamily="34" charset="-122"/>
            </a:endParaRPr>
          </a:p>
          <a:p>
            <a:pPr algn="just"/>
            <a:r>
              <a:rPr lang="zh-CN" altLang="en-US" dirty="0">
                <a:effectLst/>
                <a:latin typeface="微软雅黑" panose="020B0503020204020204" pitchFamily="34" charset="-122"/>
                <a:ea typeface="微软雅黑" panose="020B0503020204020204" pitchFamily="34" charset="-122"/>
              </a:rPr>
              <a:t>       如果想做到短视频内容如果既能紧紧围绕公司的运营战略，又能讲新鲜的故事给用户听，短视频日常运营团队就必须对公司上上下下的每一个人、前前后后的每一个环节、左左右右的每一个产品有着全面而详细的了解，只有这样他们才能将企业的营销与好玩的内容有机结合起来。所以打破壁垒、打通障碍，建立起一个跨职能部门的短视频运营团队是必要的。 </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3218335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28002" y="480937"/>
            <a:ext cx="4782862" cy="584775"/>
          </a:xfrm>
          <a:prstGeom prst="rect">
            <a:avLst/>
          </a:prstGeom>
          <a:noFill/>
        </p:spPr>
        <p:txBody>
          <a:bodyPr wrap="square" rtlCol="0">
            <a:spAutoFit/>
          </a:bodyPr>
          <a:lstStyle/>
          <a:p>
            <a:pPr algn="ctr"/>
            <a:r>
              <a:rPr lang="zh-CN" altLang="en-US" sz="3200" dirty="0">
                <a:solidFill>
                  <a:srgbClr val="1C4885"/>
                </a:solidFill>
                <a:latin typeface="微软雅黑" panose="020B0503020204020204" pitchFamily="34" charset="-122"/>
                <a:ea typeface="微软雅黑" panose="020B0503020204020204" pitchFamily="34" charset="-122"/>
              </a:rPr>
              <a:t>日常运营团队的主要工作</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993756" y="1629905"/>
            <a:ext cx="7917160" cy="1508105"/>
          </a:xfrm>
          <a:prstGeom prst="rect">
            <a:avLst/>
          </a:prstGeom>
          <a:noFill/>
        </p:spPr>
        <p:txBody>
          <a:bodyPr wrap="square" rtlCol="0">
            <a:spAutoFit/>
          </a:bodyPr>
          <a:lstStyle/>
          <a:p>
            <a:pPr algn="ctr"/>
            <a:r>
              <a:rPr lang="en-US" altLang="zh-CN" sz="2000" dirty="0">
                <a:effectLst/>
                <a:latin typeface="微软雅黑" panose="020B0503020204020204" pitchFamily="34" charset="-122"/>
                <a:ea typeface="微软雅黑" panose="020B0503020204020204" pitchFamily="34" charset="-122"/>
              </a:rPr>
              <a:t>2</a:t>
            </a:r>
            <a:r>
              <a:rPr lang="zh-CN" altLang="en-US" sz="2000" dirty="0">
                <a:effectLst/>
                <a:latin typeface="微软雅黑" panose="020B0503020204020204" pitchFamily="34" charset="-122"/>
                <a:ea typeface="微软雅黑" panose="020B0503020204020204" pitchFamily="34" charset="-122"/>
              </a:rPr>
              <a:t>、如何了解用户、满足用户需求</a:t>
            </a:r>
            <a:endParaRPr lang="en-US" altLang="zh-CN" sz="2000" dirty="0">
              <a:effectLst/>
              <a:latin typeface="微软雅黑" panose="020B0503020204020204" pitchFamily="34" charset="-122"/>
              <a:ea typeface="微软雅黑" panose="020B0503020204020204" pitchFamily="34" charset="-122"/>
            </a:endParaRPr>
          </a:p>
          <a:p>
            <a:pPr algn="just"/>
            <a:r>
              <a:rPr lang="zh-CN" altLang="en-US" dirty="0">
                <a:latin typeface="微软雅黑" panose="020B0503020204020204" pitchFamily="34" charset="-122"/>
                <a:ea typeface="微软雅黑" panose="020B0503020204020204" pitchFamily="34" charset="-122"/>
              </a:rPr>
              <a:t>       短视频日常运营团队不但要用定性的方法去观察、洞察、考察他们的用户，还要用大数据的定量手段去跟踪、记录、分析、计算他们的信息。因为只有这样，短视频日常运营团队才能知道其目标用户究竟是什么样的人、喜欢什么样的故事、拥有什么样的价值观念。</a:t>
            </a:r>
          </a:p>
        </p:txBody>
      </p:sp>
      <p:sp>
        <p:nvSpPr>
          <p:cNvPr id="5" name="文本框 4">
            <a:extLst>
              <a:ext uri="{FF2B5EF4-FFF2-40B4-BE49-F238E27FC236}">
                <a16:creationId xmlns:a16="http://schemas.microsoft.com/office/drawing/2014/main" id="{3A243069-713A-4714-BF0B-0792FB362824}"/>
              </a:ext>
            </a:extLst>
          </p:cNvPr>
          <p:cNvSpPr txBox="1"/>
          <p:nvPr/>
        </p:nvSpPr>
        <p:spPr>
          <a:xfrm>
            <a:off x="1993757" y="3719990"/>
            <a:ext cx="7917160" cy="2062103"/>
          </a:xfrm>
          <a:prstGeom prst="rect">
            <a:avLst/>
          </a:prstGeom>
          <a:noFill/>
        </p:spPr>
        <p:txBody>
          <a:bodyPr wrap="square" rtlCol="0">
            <a:spAutoFit/>
          </a:bodyPr>
          <a:lstStyle/>
          <a:p>
            <a:pPr algn="ctr"/>
            <a:r>
              <a:rPr lang="en-US" altLang="zh-CN" sz="2000" dirty="0">
                <a:latin typeface="微软雅黑" panose="020B0503020204020204" pitchFamily="34" charset="-122"/>
                <a:ea typeface="微软雅黑" panose="020B0503020204020204" pitchFamily="34" charset="-122"/>
              </a:rPr>
              <a:t>3</a:t>
            </a:r>
            <a:r>
              <a:rPr lang="zh-CN" altLang="en-US" sz="2000" dirty="0">
                <a:effectLst/>
                <a:latin typeface="微软雅黑" panose="020B0503020204020204" pitchFamily="34" charset="-122"/>
                <a:ea typeface="微软雅黑" panose="020B0503020204020204" pitchFamily="34" charset="-122"/>
              </a:rPr>
              <a:t>、如何实时跟进、调整运营策略</a:t>
            </a:r>
            <a:endParaRPr lang="en-US" altLang="zh-CN" sz="2000" dirty="0">
              <a:effectLst/>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       短视频日常运营团队要做到快速地试错、实时地调整、不断地跟进。今天的这条短视频为什么会失败，是因为话题招来了用户的强烈反感，还是因为故事中出现的新“人设”与目标用户人群的期望存在较大差异？根据今天的整体数据和营销效果，明天的短视频内容应该做出什么样的调整？从这个角度来看，短视频日常运营团队承担了非常重要的责任，他们的日常运营工作时时刻刻围绕着以下五大焦点</a:t>
            </a:r>
          </a:p>
        </p:txBody>
      </p:sp>
    </p:spTree>
    <p:extLst>
      <p:ext uri="{BB962C8B-B14F-4D97-AF65-F5344CB8AC3E}">
        <p14:creationId xmlns:p14="http://schemas.microsoft.com/office/powerpoint/2010/main" val="306138769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552168" y="852756"/>
            <a:ext cx="5087659" cy="584775"/>
          </a:xfrm>
          <a:prstGeom prst="rect">
            <a:avLst/>
          </a:prstGeom>
          <a:noFill/>
        </p:spPr>
        <p:txBody>
          <a:bodyPr wrap="square" rtlCol="0">
            <a:spAutoFit/>
          </a:bodyPr>
          <a:lstStyle/>
          <a:p>
            <a:pPr algn="ctr"/>
            <a:r>
              <a:rPr lang="zh-CN" altLang="en-US" sz="3200" dirty="0">
                <a:solidFill>
                  <a:srgbClr val="1C4885"/>
                </a:solidFill>
                <a:latin typeface="微软雅黑" panose="020B0503020204020204" pitchFamily="34" charset="-122"/>
                <a:ea typeface="微软雅黑" panose="020B0503020204020204" pitchFamily="34" charset="-122"/>
              </a:rPr>
              <a:t>日常运营工作的五大焦点</a:t>
            </a:r>
          </a:p>
        </p:txBody>
      </p:sp>
      <p:graphicFrame>
        <p:nvGraphicFramePr>
          <p:cNvPr id="2" name="表格 2">
            <a:extLst>
              <a:ext uri="{FF2B5EF4-FFF2-40B4-BE49-F238E27FC236}">
                <a16:creationId xmlns:a16="http://schemas.microsoft.com/office/drawing/2014/main" id="{8975C68D-E961-4884-9472-1C7CBA0B8F35}"/>
              </a:ext>
            </a:extLst>
          </p:cNvPr>
          <p:cNvGraphicFramePr>
            <a:graphicFrameLocks noGrp="1"/>
          </p:cNvGraphicFramePr>
          <p:nvPr>
            <p:extLst>
              <p:ext uri="{D42A27DB-BD31-4B8C-83A1-F6EECF244321}">
                <p14:modId xmlns:p14="http://schemas.microsoft.com/office/powerpoint/2010/main" val="741814074"/>
              </p:ext>
            </p:extLst>
          </p:nvPr>
        </p:nvGraphicFramePr>
        <p:xfrm>
          <a:off x="2031998" y="2037189"/>
          <a:ext cx="8128000" cy="3383280"/>
        </p:xfrm>
        <a:graphic>
          <a:graphicData uri="http://schemas.openxmlformats.org/drawingml/2006/table">
            <a:tbl>
              <a:tblPr firstRow="1" bandRow="1">
                <a:tableStyleId>{3B4B98B0-60AC-42C2-AFA5-B58CD77FA1E5}</a:tableStyleId>
              </a:tblPr>
              <a:tblGrid>
                <a:gridCol w="1704259">
                  <a:extLst>
                    <a:ext uri="{9D8B030D-6E8A-4147-A177-3AD203B41FA5}">
                      <a16:colId xmlns:a16="http://schemas.microsoft.com/office/drawing/2014/main" val="1738988878"/>
                    </a:ext>
                  </a:extLst>
                </a:gridCol>
                <a:gridCol w="6423741">
                  <a:extLst>
                    <a:ext uri="{9D8B030D-6E8A-4147-A177-3AD203B41FA5}">
                      <a16:colId xmlns:a16="http://schemas.microsoft.com/office/drawing/2014/main" val="1168271831"/>
                    </a:ext>
                  </a:extLst>
                </a:gridCol>
              </a:tblGrid>
              <a:tr h="370840">
                <a:tc>
                  <a:txBody>
                    <a:bodyPr/>
                    <a:lstStyle/>
                    <a:p>
                      <a:pPr algn="ctr"/>
                      <a:r>
                        <a:rPr lang="zh-CN" altLang="en-US" sz="1600" b="0" kern="1200" dirty="0">
                          <a:solidFill>
                            <a:schemeClr val="tx1"/>
                          </a:solidFill>
                          <a:effectLst/>
                          <a:latin typeface="微软雅黑" panose="020B0503020204020204" pitchFamily="34" charset="-122"/>
                          <a:ea typeface="微软雅黑" panose="020B0503020204020204" pitchFamily="34" charset="-122"/>
                        </a:rPr>
                        <a:t>用户拉新</a:t>
                      </a:r>
                      <a:endParaRPr lang="en-US" altLang="zh-CN" sz="1600" b="0" kern="1200" dirty="0">
                        <a:solidFill>
                          <a:schemeClr val="tx1"/>
                        </a:solidFill>
                        <a:effectLst/>
                        <a:latin typeface="微软雅黑" panose="020B0503020204020204" pitchFamily="34" charset="-122"/>
                        <a:ea typeface="微软雅黑" panose="020B0503020204020204" pitchFamily="34" charset="-122"/>
                      </a:endParaRPr>
                    </a:p>
                    <a:p>
                      <a:pPr algn="ctr"/>
                      <a:r>
                        <a:rPr lang="zh-CN" altLang="en-US" sz="1600" b="0" kern="1200" dirty="0">
                          <a:solidFill>
                            <a:schemeClr val="tx1"/>
                          </a:solidFill>
                          <a:effectLst/>
                          <a:latin typeface="微软雅黑" panose="020B0503020204020204" pitchFamily="34" charset="-122"/>
                          <a:ea typeface="微软雅黑" panose="020B0503020204020204" pitchFamily="34" charset="-122"/>
                        </a:rPr>
                        <a:t>（</a:t>
                      </a:r>
                      <a:r>
                        <a:rPr lang="en-US" altLang="zh-CN" sz="1600" b="0" kern="1200" dirty="0">
                          <a:solidFill>
                            <a:schemeClr val="tx1"/>
                          </a:solidFill>
                          <a:effectLst/>
                          <a:latin typeface="微软雅黑" panose="020B0503020204020204" pitchFamily="34" charset="-122"/>
                          <a:ea typeface="微软雅黑" panose="020B0503020204020204" pitchFamily="34" charset="-122"/>
                        </a:rPr>
                        <a:t>Acquisition</a:t>
                      </a:r>
                      <a:r>
                        <a:rPr lang="zh-CN" altLang="en-US" sz="1600" b="0" kern="1200" dirty="0">
                          <a:solidFill>
                            <a:schemeClr val="tx1"/>
                          </a:solidFill>
                          <a:effectLst/>
                          <a:latin typeface="微软雅黑" panose="020B0503020204020204" pitchFamily="34" charset="-122"/>
                          <a:ea typeface="微软雅黑" panose="020B0503020204020204" pitchFamily="34" charset="-122"/>
                        </a:rPr>
                        <a:t>）</a:t>
                      </a:r>
                      <a:endParaRPr lang="zh-CN" altLang="en-US" sz="1600" b="0" dirty="0">
                        <a:solidFill>
                          <a:schemeClr val="tx1"/>
                        </a:solidFill>
                        <a:latin typeface="微软雅黑" panose="020B0503020204020204" pitchFamily="34" charset="-122"/>
                        <a:ea typeface="微软雅黑" panose="020B0503020204020204" pitchFamily="34" charset="-122"/>
                      </a:endParaRPr>
                    </a:p>
                  </a:txBody>
                  <a:tcPr anchor="ctr"/>
                </a:tc>
                <a:tc>
                  <a:txBody>
                    <a:bodyPr/>
                    <a:lstStyle/>
                    <a:p>
                      <a:pPr algn="just"/>
                      <a:r>
                        <a:rPr lang="zh-CN" altLang="en-US" sz="1600" b="0" kern="1200" dirty="0">
                          <a:solidFill>
                            <a:schemeClr val="tx1"/>
                          </a:solidFill>
                          <a:effectLst/>
                          <a:latin typeface="微软雅黑" panose="020B0503020204020204" pitchFamily="34" charset="-122"/>
                          <a:ea typeface="微软雅黑" panose="020B0503020204020204" pitchFamily="34" charset="-122"/>
                          <a:cs typeface="+mn-cs"/>
                        </a:rPr>
                        <a:t>优质的短视频内容自带流量、话题、新用户，它能够大规模地捕获用户的注意力资源</a:t>
                      </a:r>
                      <a:endParaRPr lang="zh-CN" altLang="en-US" sz="1600" b="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399862180"/>
                  </a:ext>
                </a:extLst>
              </a:tr>
              <a:tr h="370840">
                <a:tc>
                  <a:txBody>
                    <a:bodyPr/>
                    <a:lstStyle/>
                    <a:p>
                      <a:pPr algn="ctr"/>
                      <a:r>
                        <a:rPr lang="zh-CN" altLang="en-US" sz="1600" b="0" kern="1200" dirty="0">
                          <a:solidFill>
                            <a:schemeClr val="dk1"/>
                          </a:solidFill>
                          <a:effectLst/>
                          <a:latin typeface="微软雅黑" panose="020B0503020204020204" pitchFamily="34" charset="-122"/>
                          <a:ea typeface="微软雅黑" panose="020B0503020204020204" pitchFamily="34" charset="-122"/>
                        </a:rPr>
                        <a:t>用户激活</a:t>
                      </a:r>
                      <a:endParaRPr lang="en-US" altLang="zh-CN" sz="1600" b="0" kern="1200" dirty="0">
                        <a:solidFill>
                          <a:schemeClr val="dk1"/>
                        </a:solidFill>
                        <a:effectLst/>
                        <a:latin typeface="微软雅黑" panose="020B0503020204020204" pitchFamily="34" charset="-122"/>
                        <a:ea typeface="微软雅黑" panose="020B0503020204020204" pitchFamily="34" charset="-122"/>
                      </a:endParaRPr>
                    </a:p>
                    <a:p>
                      <a:pPr algn="ctr"/>
                      <a:r>
                        <a:rPr lang="zh-CN" altLang="en-US" sz="1600" b="0" kern="1200" dirty="0">
                          <a:solidFill>
                            <a:schemeClr val="dk1"/>
                          </a:solidFill>
                          <a:effectLst/>
                          <a:latin typeface="微软雅黑" panose="020B0503020204020204" pitchFamily="34" charset="-122"/>
                          <a:ea typeface="微软雅黑" panose="020B0503020204020204" pitchFamily="34" charset="-122"/>
                        </a:rPr>
                        <a:t>（</a:t>
                      </a:r>
                      <a:r>
                        <a:rPr lang="en-US" altLang="zh-CN" sz="1600" b="0" kern="1200" dirty="0">
                          <a:solidFill>
                            <a:schemeClr val="dk1"/>
                          </a:solidFill>
                          <a:effectLst/>
                          <a:latin typeface="微软雅黑" panose="020B0503020204020204" pitchFamily="34" charset="-122"/>
                          <a:ea typeface="微软雅黑" panose="020B0503020204020204" pitchFamily="34" charset="-122"/>
                        </a:rPr>
                        <a:t>Activation</a:t>
                      </a:r>
                      <a:r>
                        <a:rPr lang="zh-CN" altLang="en-US" sz="1600" b="0" kern="1200" dirty="0">
                          <a:solidFill>
                            <a:schemeClr val="dk1"/>
                          </a:solidFill>
                          <a:effectLst/>
                          <a:latin typeface="微软雅黑" panose="020B0503020204020204" pitchFamily="34" charset="-122"/>
                          <a:ea typeface="微软雅黑" panose="020B0503020204020204" pitchFamily="34" charset="-122"/>
                        </a:rPr>
                        <a:t>）</a:t>
                      </a:r>
                      <a:endParaRPr lang="zh-CN" altLang="en-US" sz="1600" b="0" dirty="0">
                        <a:latin typeface="微软雅黑" panose="020B0503020204020204" pitchFamily="34" charset="-122"/>
                        <a:ea typeface="微软雅黑" panose="020B0503020204020204" pitchFamily="34" charset="-122"/>
                      </a:endParaRPr>
                    </a:p>
                  </a:txBody>
                  <a:tcPr anchor="ctr"/>
                </a:tc>
                <a:tc>
                  <a:txBody>
                    <a:bodyPr/>
                    <a:lstStyle/>
                    <a:p>
                      <a:pPr algn="just"/>
                      <a:r>
                        <a:rPr lang="zh-CN" altLang="en-US" sz="1600" b="0" kern="1200" dirty="0">
                          <a:solidFill>
                            <a:schemeClr val="tx1"/>
                          </a:solidFill>
                          <a:effectLst/>
                          <a:latin typeface="微软雅黑" panose="020B0503020204020204" pitchFamily="34" charset="-122"/>
                          <a:ea typeface="微软雅黑" panose="020B0503020204020204" pitchFamily="34" charset="-122"/>
                          <a:cs typeface="+mn-cs"/>
                        </a:rPr>
                        <a:t>好的短视频营销能够将产品与内容完美结合，并在讲故事的过程中引导用户点击、跳转和购买</a:t>
                      </a:r>
                      <a:endParaRPr lang="zh-CN" altLang="en-US" sz="1600" b="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3798967405"/>
                  </a:ext>
                </a:extLst>
              </a:tr>
              <a:tr h="370840">
                <a:tc>
                  <a:txBody>
                    <a:bodyPr/>
                    <a:lstStyle/>
                    <a:p>
                      <a:pPr algn="ctr"/>
                      <a:r>
                        <a:rPr lang="zh-CN" altLang="en-US" sz="1600" b="0" kern="1200" dirty="0">
                          <a:solidFill>
                            <a:schemeClr val="dk1"/>
                          </a:solidFill>
                          <a:effectLst/>
                          <a:latin typeface="微软雅黑" panose="020B0503020204020204" pitchFamily="34" charset="-122"/>
                          <a:ea typeface="微软雅黑" panose="020B0503020204020204" pitchFamily="34" charset="-122"/>
                        </a:rPr>
                        <a:t>用户留存</a:t>
                      </a:r>
                      <a:endParaRPr lang="en-US" altLang="zh-CN" sz="1600" b="0" kern="1200" dirty="0">
                        <a:solidFill>
                          <a:schemeClr val="dk1"/>
                        </a:solidFill>
                        <a:effectLst/>
                        <a:latin typeface="微软雅黑" panose="020B0503020204020204" pitchFamily="34" charset="-122"/>
                        <a:ea typeface="微软雅黑" panose="020B0503020204020204" pitchFamily="34" charset="-122"/>
                      </a:endParaRPr>
                    </a:p>
                    <a:p>
                      <a:pPr algn="ctr"/>
                      <a:r>
                        <a:rPr lang="zh-CN" altLang="en-US" sz="1600" b="0" kern="1200" dirty="0">
                          <a:solidFill>
                            <a:schemeClr val="dk1"/>
                          </a:solidFill>
                          <a:effectLst/>
                          <a:latin typeface="微软雅黑" panose="020B0503020204020204" pitchFamily="34" charset="-122"/>
                          <a:ea typeface="微软雅黑" panose="020B0503020204020204" pitchFamily="34" charset="-122"/>
                        </a:rPr>
                        <a:t>（</a:t>
                      </a:r>
                      <a:r>
                        <a:rPr lang="en-US" altLang="zh-CN" sz="1600" b="0" kern="1200" dirty="0">
                          <a:solidFill>
                            <a:schemeClr val="dk1"/>
                          </a:solidFill>
                          <a:effectLst/>
                          <a:latin typeface="微软雅黑" panose="020B0503020204020204" pitchFamily="34" charset="-122"/>
                          <a:ea typeface="微软雅黑" panose="020B0503020204020204" pitchFamily="34" charset="-122"/>
                        </a:rPr>
                        <a:t>Retention</a:t>
                      </a:r>
                      <a:r>
                        <a:rPr lang="zh-CN" altLang="en-US" sz="1600" b="0" kern="1200" dirty="0">
                          <a:solidFill>
                            <a:schemeClr val="dk1"/>
                          </a:solidFill>
                          <a:effectLst/>
                          <a:latin typeface="微软雅黑" panose="020B0503020204020204" pitchFamily="34" charset="-122"/>
                          <a:ea typeface="微软雅黑" panose="020B0503020204020204" pitchFamily="34" charset="-122"/>
                        </a:rPr>
                        <a:t>）</a:t>
                      </a:r>
                      <a:endParaRPr lang="zh-CN" altLang="en-US" sz="1600" b="0" dirty="0">
                        <a:latin typeface="微软雅黑" panose="020B0503020204020204" pitchFamily="34" charset="-122"/>
                        <a:ea typeface="微软雅黑" panose="020B0503020204020204" pitchFamily="34" charset="-122"/>
                      </a:endParaRPr>
                    </a:p>
                  </a:txBody>
                  <a:tcPr anchor="ctr"/>
                </a:tc>
                <a:tc>
                  <a:txBody>
                    <a:bodyPr/>
                    <a:lstStyle/>
                    <a:p>
                      <a:pPr algn="just"/>
                      <a:r>
                        <a:rPr lang="zh-CN" altLang="en-US" sz="1600" b="0" kern="1200" dirty="0">
                          <a:solidFill>
                            <a:schemeClr val="tx1"/>
                          </a:solidFill>
                          <a:effectLst/>
                          <a:latin typeface="微软雅黑" panose="020B0503020204020204" pitchFamily="34" charset="-122"/>
                          <a:ea typeface="微软雅黑" panose="020B0503020204020204" pitchFamily="34" charset="-122"/>
                          <a:cs typeface="+mn-cs"/>
                        </a:rPr>
                        <a:t>用户能够留存下来不是因为他们还想买你的东西，而是因为他们喜欢你的短视频内容、喜欢你输出给他们的价值观，想要继续关注你和你的故事</a:t>
                      </a:r>
                      <a:endParaRPr lang="zh-CN" altLang="en-US" sz="1600" b="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339413050"/>
                  </a:ext>
                </a:extLst>
              </a:tr>
              <a:tr h="370840">
                <a:tc>
                  <a:txBody>
                    <a:bodyPr/>
                    <a:lstStyle/>
                    <a:p>
                      <a:pPr algn="ctr"/>
                      <a:r>
                        <a:rPr lang="zh-CN" altLang="en-US" sz="1600" b="0" kern="1200" dirty="0">
                          <a:solidFill>
                            <a:schemeClr val="dk1"/>
                          </a:solidFill>
                          <a:effectLst/>
                          <a:latin typeface="微软雅黑" panose="020B0503020204020204" pitchFamily="34" charset="-122"/>
                          <a:ea typeface="微软雅黑" panose="020B0503020204020204" pitchFamily="34" charset="-122"/>
                        </a:rPr>
                        <a:t>用户推荐</a:t>
                      </a:r>
                      <a:endParaRPr lang="en-US" altLang="zh-CN" sz="1600" b="0" kern="1200" dirty="0">
                        <a:solidFill>
                          <a:schemeClr val="dk1"/>
                        </a:solidFill>
                        <a:effectLst/>
                        <a:latin typeface="微软雅黑" panose="020B0503020204020204" pitchFamily="34" charset="-122"/>
                        <a:ea typeface="微软雅黑" panose="020B0503020204020204" pitchFamily="34" charset="-122"/>
                      </a:endParaRPr>
                    </a:p>
                    <a:p>
                      <a:pPr algn="ctr"/>
                      <a:r>
                        <a:rPr lang="zh-CN" altLang="en-US" sz="1600" b="0" kern="1200" dirty="0">
                          <a:solidFill>
                            <a:schemeClr val="dk1"/>
                          </a:solidFill>
                          <a:effectLst/>
                          <a:latin typeface="微软雅黑" panose="020B0503020204020204" pitchFamily="34" charset="-122"/>
                          <a:ea typeface="微软雅黑" panose="020B0503020204020204" pitchFamily="34" charset="-122"/>
                        </a:rPr>
                        <a:t>（</a:t>
                      </a:r>
                      <a:r>
                        <a:rPr lang="en-US" altLang="zh-CN" sz="1600" b="0" kern="1200" dirty="0">
                          <a:solidFill>
                            <a:schemeClr val="dk1"/>
                          </a:solidFill>
                          <a:effectLst/>
                          <a:latin typeface="微软雅黑" panose="020B0503020204020204" pitchFamily="34" charset="-122"/>
                          <a:ea typeface="微软雅黑" panose="020B0503020204020204" pitchFamily="34" charset="-122"/>
                        </a:rPr>
                        <a:t>Referral</a:t>
                      </a:r>
                      <a:r>
                        <a:rPr lang="zh-CN" altLang="en-US" sz="1600" b="0" kern="1200" dirty="0">
                          <a:solidFill>
                            <a:schemeClr val="dk1"/>
                          </a:solidFill>
                          <a:effectLst/>
                          <a:latin typeface="微软雅黑" panose="020B0503020204020204" pitchFamily="34" charset="-122"/>
                          <a:ea typeface="微软雅黑" panose="020B0503020204020204" pitchFamily="34" charset="-122"/>
                        </a:rPr>
                        <a:t>）</a:t>
                      </a:r>
                      <a:endParaRPr lang="zh-CN" altLang="en-US" sz="1600" b="0" dirty="0">
                        <a:latin typeface="微软雅黑" panose="020B0503020204020204" pitchFamily="34" charset="-122"/>
                        <a:ea typeface="微软雅黑" panose="020B0503020204020204" pitchFamily="34" charset="-122"/>
                      </a:endParaRPr>
                    </a:p>
                  </a:txBody>
                  <a:tcPr anchor="ctr"/>
                </a:tc>
                <a:tc>
                  <a:txBody>
                    <a:bodyPr/>
                    <a:lstStyle/>
                    <a:p>
                      <a:pPr algn="just"/>
                      <a:r>
                        <a:rPr lang="zh-CN" altLang="en-US" sz="1600" b="0" kern="1200" dirty="0">
                          <a:solidFill>
                            <a:schemeClr val="tx1"/>
                          </a:solidFill>
                          <a:effectLst/>
                          <a:latin typeface="微软雅黑" panose="020B0503020204020204" pitchFamily="34" charset="-122"/>
                          <a:ea typeface="微软雅黑" panose="020B0503020204020204" pitchFamily="34" charset="-122"/>
                          <a:cs typeface="+mn-cs"/>
                        </a:rPr>
                        <a:t>你的短视频引发了用户的共鸣、共情和共振，说出了他们想说的话，让他们想分享、转发和推荐，从而他们为你招来了更多的用户</a:t>
                      </a:r>
                      <a:endParaRPr lang="zh-CN" altLang="en-US" sz="1600" b="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2011490564"/>
                  </a:ext>
                </a:extLst>
              </a:tr>
              <a:tr h="370840">
                <a:tc>
                  <a:txBody>
                    <a:bodyPr/>
                    <a:lstStyle/>
                    <a:p>
                      <a:pPr algn="ctr"/>
                      <a:r>
                        <a:rPr lang="zh-CN" altLang="en-US" sz="1600" b="0" kern="1200" dirty="0">
                          <a:solidFill>
                            <a:schemeClr val="dk1"/>
                          </a:solidFill>
                          <a:effectLst/>
                          <a:latin typeface="微软雅黑" panose="020B0503020204020204" pitchFamily="34" charset="-122"/>
                          <a:ea typeface="微软雅黑" panose="020B0503020204020204" pitchFamily="34" charset="-122"/>
                        </a:rPr>
                        <a:t>商业收入</a:t>
                      </a:r>
                      <a:endParaRPr lang="en-US" altLang="zh-CN" sz="1600" b="0" kern="1200" dirty="0">
                        <a:solidFill>
                          <a:schemeClr val="dk1"/>
                        </a:solidFill>
                        <a:effectLst/>
                        <a:latin typeface="微软雅黑" panose="020B0503020204020204" pitchFamily="34" charset="-122"/>
                        <a:ea typeface="微软雅黑" panose="020B0503020204020204" pitchFamily="34" charset="-122"/>
                      </a:endParaRPr>
                    </a:p>
                    <a:p>
                      <a:pPr algn="ctr"/>
                      <a:r>
                        <a:rPr lang="zh-CN" altLang="en-US" sz="1600" b="0" kern="1200" dirty="0">
                          <a:solidFill>
                            <a:schemeClr val="dk1"/>
                          </a:solidFill>
                          <a:effectLst/>
                          <a:latin typeface="微软雅黑" panose="020B0503020204020204" pitchFamily="34" charset="-122"/>
                          <a:ea typeface="微软雅黑" panose="020B0503020204020204" pitchFamily="34" charset="-122"/>
                        </a:rPr>
                        <a:t>（</a:t>
                      </a:r>
                      <a:r>
                        <a:rPr lang="en-US" altLang="zh-CN" sz="1600" b="0" kern="1200" dirty="0">
                          <a:solidFill>
                            <a:schemeClr val="dk1"/>
                          </a:solidFill>
                          <a:effectLst/>
                          <a:latin typeface="微软雅黑" panose="020B0503020204020204" pitchFamily="34" charset="-122"/>
                          <a:ea typeface="微软雅黑" panose="020B0503020204020204" pitchFamily="34" charset="-122"/>
                        </a:rPr>
                        <a:t>Revenue</a:t>
                      </a:r>
                      <a:r>
                        <a:rPr lang="zh-CN" altLang="en-US" sz="1600" b="0" kern="1200" dirty="0">
                          <a:solidFill>
                            <a:schemeClr val="dk1"/>
                          </a:solidFill>
                          <a:effectLst/>
                          <a:latin typeface="微软雅黑" panose="020B0503020204020204" pitchFamily="34" charset="-122"/>
                          <a:ea typeface="微软雅黑" panose="020B0503020204020204" pitchFamily="34" charset="-122"/>
                        </a:rPr>
                        <a:t>）</a:t>
                      </a:r>
                      <a:endParaRPr lang="zh-CN" altLang="en-US" sz="1600" b="0" dirty="0">
                        <a:latin typeface="微软雅黑" panose="020B0503020204020204" pitchFamily="34" charset="-122"/>
                        <a:ea typeface="微软雅黑" panose="020B0503020204020204" pitchFamily="34" charset="-122"/>
                      </a:endParaRPr>
                    </a:p>
                  </a:txBody>
                  <a:tcPr anchor="ctr"/>
                </a:tc>
                <a:tc>
                  <a:txBody>
                    <a:bodyPr/>
                    <a:lstStyle/>
                    <a:p>
                      <a:pPr algn="just"/>
                      <a:r>
                        <a:rPr lang="zh-CN" altLang="en-US" sz="1600" b="0" kern="1200" dirty="0">
                          <a:solidFill>
                            <a:schemeClr val="tx1"/>
                          </a:solidFill>
                          <a:effectLst/>
                          <a:latin typeface="微软雅黑" panose="020B0503020204020204" pitchFamily="34" charset="-122"/>
                          <a:ea typeface="微软雅黑" panose="020B0503020204020204" pitchFamily="34" charset="-122"/>
                          <a:cs typeface="+mn-cs"/>
                        </a:rPr>
                        <a:t>你不但通过短视频电商的方式引导用户购买你的商品，你还持续不断地从他们身上挖掘数据、兴趣、话题、利益，此外，你也打造自己的短视频 </a:t>
                      </a:r>
                      <a:r>
                        <a:rPr lang="en-US" altLang="zh-CN" sz="1600" b="0" kern="1200" dirty="0">
                          <a:solidFill>
                            <a:schemeClr val="tx1"/>
                          </a:solidFill>
                          <a:effectLst/>
                          <a:latin typeface="微软雅黑" panose="020B0503020204020204" pitchFamily="34" charset="-122"/>
                          <a:ea typeface="微软雅黑" panose="020B0503020204020204" pitchFamily="34" charset="-122"/>
                          <a:cs typeface="+mn-cs"/>
                        </a:rPr>
                        <a:t>IP</a:t>
                      </a:r>
                      <a:r>
                        <a:rPr lang="zh-CN" altLang="en-US" sz="1600" b="0" kern="1200" dirty="0">
                          <a:solidFill>
                            <a:schemeClr val="tx1"/>
                          </a:solidFill>
                          <a:effectLst/>
                          <a:latin typeface="微软雅黑" panose="020B0503020204020204" pitchFamily="34" charset="-122"/>
                          <a:ea typeface="微软雅黑" panose="020B0503020204020204" pitchFamily="34" charset="-122"/>
                          <a:cs typeface="+mn-cs"/>
                        </a:rPr>
                        <a:t>、“网红”孵化器和电商生态圈</a:t>
                      </a:r>
                      <a:endParaRPr lang="zh-CN" altLang="en-US" sz="1600" b="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821395854"/>
                  </a:ext>
                </a:extLst>
              </a:tr>
            </a:tbl>
          </a:graphicData>
        </a:graphic>
      </p:graphicFrame>
    </p:spTree>
    <p:extLst>
      <p:ext uri="{BB962C8B-B14F-4D97-AF65-F5344CB8AC3E}">
        <p14:creationId xmlns:p14="http://schemas.microsoft.com/office/powerpoint/2010/main" val="219941303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01966" y="480937"/>
            <a:ext cx="4356614" cy="584775"/>
          </a:xfrm>
          <a:prstGeom prst="rect">
            <a:avLst/>
          </a:prstGeom>
          <a:noFill/>
        </p:spPr>
        <p:txBody>
          <a:bodyPr wrap="square" rtlCol="0">
            <a:spAutoFit/>
          </a:bodyPr>
          <a:lstStyle/>
          <a:p>
            <a:pPr algn="ctr"/>
            <a:r>
              <a:rPr lang="zh-CN" altLang="en-US" sz="3200" dirty="0">
                <a:solidFill>
                  <a:srgbClr val="1C4885"/>
                </a:solidFill>
                <a:latin typeface="微软雅黑" panose="020B0503020204020204" pitchFamily="34" charset="-122"/>
                <a:ea typeface="微软雅黑" panose="020B0503020204020204" pitchFamily="34" charset="-122"/>
              </a:rPr>
              <a:t>短视频团队的激励策略</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703712" y="1089447"/>
            <a:ext cx="8784575" cy="707886"/>
          </a:xfrm>
          <a:prstGeom prst="rect">
            <a:avLst/>
          </a:prstGeom>
          <a:noFill/>
        </p:spPr>
        <p:txBody>
          <a:bodyPr wrap="square" rtlCol="0">
            <a:spAutoFit/>
          </a:bodyPr>
          <a:lstStyle/>
          <a:p>
            <a:pPr algn="just"/>
            <a:r>
              <a:rPr lang="zh-CN" altLang="en-US" sz="2000" dirty="0">
                <a:solidFill>
                  <a:srgbClr val="000000"/>
                </a:solidFill>
                <a:effectLst/>
                <a:latin typeface="微软雅黑" panose="020B0503020204020204" pitchFamily="34" charset="-122"/>
                <a:ea typeface="微软雅黑" panose="020B0503020204020204" pitchFamily="34" charset="-122"/>
              </a:rPr>
              <a:t>短视频团队的激励策略包括经济层面的激励、成长层面的机会以及价值层面的认可 </a:t>
            </a:r>
            <a:r>
              <a:rPr lang="en-US" altLang="zh-CN" sz="2000" dirty="0">
                <a:solidFill>
                  <a:srgbClr val="000000"/>
                </a:solidFill>
                <a:effectLst/>
                <a:latin typeface="微软雅黑" panose="020B0503020204020204" pitchFamily="34" charset="-122"/>
                <a:ea typeface="微软雅黑" panose="020B0503020204020204" pitchFamily="34" charset="-122"/>
              </a:rPr>
              <a:t>3 </a:t>
            </a:r>
            <a:r>
              <a:rPr lang="zh-CN" altLang="en-US" sz="2000" dirty="0">
                <a:solidFill>
                  <a:srgbClr val="000000"/>
                </a:solidFill>
                <a:effectLst/>
                <a:latin typeface="微软雅黑" panose="020B0503020204020204" pitchFamily="34" charset="-122"/>
                <a:ea typeface="微软雅黑" panose="020B0503020204020204" pitchFamily="34" charset="-122"/>
              </a:rPr>
              <a:t>个主要方面。</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id="{8504619B-94DA-42F6-82DF-062E79AAF76B}"/>
              </a:ext>
            </a:extLst>
          </p:cNvPr>
          <p:cNvSpPr/>
          <p:nvPr/>
        </p:nvSpPr>
        <p:spPr>
          <a:xfrm>
            <a:off x="7572009" y="2281617"/>
            <a:ext cx="2135052" cy="1051984"/>
          </a:xfrm>
          <a:prstGeom prst="rect">
            <a:avLst/>
          </a:prstGeom>
          <a:solidFill>
            <a:srgbClr val="EDE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1</a:t>
            </a:r>
            <a:r>
              <a:rPr lang="zh-CN" altLang="en-US" sz="1600" dirty="0">
                <a:solidFill>
                  <a:schemeClr val="tx1"/>
                </a:solidFill>
                <a:latin typeface="微软雅黑" panose="020B0503020204020204" pitchFamily="34" charset="-122"/>
                <a:ea typeface="微软雅黑" panose="020B0503020204020204" pitchFamily="34" charset="-122"/>
              </a:rPr>
              <a:t>）开阔视野</a:t>
            </a:r>
            <a:endParaRPr lang="en-US" altLang="zh-CN" sz="1600" dirty="0">
              <a:solidFill>
                <a:schemeClr val="tx1"/>
              </a:solidFill>
              <a:latin typeface="微软雅黑" panose="020B0503020204020204" pitchFamily="34" charset="-122"/>
              <a:ea typeface="微软雅黑" panose="020B0503020204020204" pitchFamily="34" charset="-122"/>
            </a:endParaRPr>
          </a:p>
          <a:p>
            <a:pPr algn="ctr"/>
            <a:r>
              <a:rPr lang="zh-CN" altLang="en-US" sz="1600" dirty="0">
                <a:solidFill>
                  <a:schemeClr val="tx1"/>
                </a:solidFill>
                <a:effectLst/>
                <a:latin typeface="微软雅黑" panose="020B0503020204020204" pitchFamily="34" charset="-122"/>
                <a:ea typeface="微软雅黑" panose="020B0503020204020204" pitchFamily="34" charset="-122"/>
              </a:rPr>
              <a:t>（</a:t>
            </a:r>
            <a:r>
              <a:rPr lang="en-US" altLang="zh-CN" sz="1600" dirty="0">
                <a:solidFill>
                  <a:schemeClr val="tx1"/>
                </a:solidFill>
                <a:effectLst/>
                <a:latin typeface="微软雅黑" panose="020B0503020204020204" pitchFamily="34" charset="-122"/>
                <a:ea typeface="微软雅黑" panose="020B0503020204020204" pitchFamily="34" charset="-122"/>
              </a:rPr>
              <a:t>2</a:t>
            </a:r>
            <a:r>
              <a:rPr lang="zh-CN" altLang="en-US" sz="1600" dirty="0">
                <a:solidFill>
                  <a:schemeClr val="tx1"/>
                </a:solidFill>
                <a:effectLst/>
                <a:latin typeface="微软雅黑" panose="020B0503020204020204" pitchFamily="34" charset="-122"/>
                <a:ea typeface="微软雅黑" panose="020B0503020204020204" pitchFamily="34" charset="-122"/>
              </a:rPr>
              <a:t>）提升能力</a:t>
            </a:r>
            <a:endParaRPr lang="en-US" altLang="zh-CN" sz="1600" dirty="0">
              <a:solidFill>
                <a:schemeClr val="tx1"/>
              </a:solidFill>
              <a:effectLst/>
              <a:latin typeface="微软雅黑" panose="020B0503020204020204" pitchFamily="34" charset="-122"/>
              <a:ea typeface="微软雅黑" panose="020B0503020204020204" pitchFamily="34" charset="-122"/>
            </a:endParaRPr>
          </a:p>
          <a:p>
            <a:pPr algn="ctr"/>
            <a:r>
              <a:rPr lang="zh-CN" altLang="en-US" sz="1600" dirty="0">
                <a:solidFill>
                  <a:schemeClr val="tx1"/>
                </a:solidFill>
                <a:effectLst/>
                <a:latin typeface="微软雅黑" panose="020B0503020204020204" pitchFamily="34" charset="-122"/>
                <a:ea typeface="微软雅黑" panose="020B0503020204020204" pitchFamily="34" charset="-122"/>
              </a:rPr>
              <a:t>（</a:t>
            </a:r>
            <a:r>
              <a:rPr lang="en-US" altLang="zh-CN" sz="1600" dirty="0">
                <a:solidFill>
                  <a:schemeClr val="tx1"/>
                </a:solidFill>
                <a:effectLst/>
                <a:latin typeface="微软雅黑" panose="020B0503020204020204" pitchFamily="34" charset="-122"/>
                <a:ea typeface="微软雅黑" panose="020B0503020204020204" pitchFamily="34" charset="-122"/>
              </a:rPr>
              <a:t>3</a:t>
            </a:r>
            <a:r>
              <a:rPr lang="zh-CN" altLang="en-US" sz="1600" dirty="0">
                <a:solidFill>
                  <a:schemeClr val="tx1"/>
                </a:solidFill>
                <a:effectLst/>
                <a:latin typeface="微软雅黑" panose="020B0503020204020204" pitchFamily="34" charset="-122"/>
                <a:ea typeface="微软雅黑" panose="020B0503020204020204" pitchFamily="34" charset="-122"/>
              </a:rPr>
              <a:t>）晋升职位</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1" name="矩形 10">
            <a:extLst>
              <a:ext uri="{FF2B5EF4-FFF2-40B4-BE49-F238E27FC236}">
                <a16:creationId xmlns:a16="http://schemas.microsoft.com/office/drawing/2014/main" id="{7733D7C1-7190-4CB4-9676-049CB04171DE}"/>
              </a:ext>
            </a:extLst>
          </p:cNvPr>
          <p:cNvSpPr/>
          <p:nvPr/>
        </p:nvSpPr>
        <p:spPr>
          <a:xfrm>
            <a:off x="2518859" y="5094606"/>
            <a:ext cx="2135052" cy="1052286"/>
          </a:xfrm>
          <a:prstGeom prst="rect">
            <a:avLst/>
          </a:prstGeom>
          <a:solidFill>
            <a:srgbClr val="EDE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effectLst/>
                <a:latin typeface="微软雅黑" panose="020B0503020204020204" pitchFamily="34" charset="-122"/>
                <a:ea typeface="微软雅黑" panose="020B0503020204020204" pitchFamily="34" charset="-122"/>
              </a:rPr>
              <a:t>（</a:t>
            </a:r>
            <a:r>
              <a:rPr lang="en-US" altLang="zh-CN" sz="1600" dirty="0">
                <a:solidFill>
                  <a:schemeClr val="tx1"/>
                </a:solidFill>
                <a:effectLst/>
                <a:latin typeface="微软雅黑" panose="020B0503020204020204" pitchFamily="34" charset="-122"/>
                <a:ea typeface="微软雅黑" panose="020B0503020204020204" pitchFamily="34" charset="-122"/>
              </a:rPr>
              <a:t>1</a:t>
            </a:r>
            <a:r>
              <a:rPr lang="zh-CN" altLang="en-US" sz="1600" dirty="0">
                <a:solidFill>
                  <a:schemeClr val="tx1"/>
                </a:solidFill>
                <a:effectLst/>
                <a:latin typeface="微软雅黑" panose="020B0503020204020204" pitchFamily="34" charset="-122"/>
                <a:ea typeface="微软雅黑" panose="020B0503020204020204" pitchFamily="34" charset="-122"/>
              </a:rPr>
              <a:t>）价值观的契合</a:t>
            </a:r>
            <a:endParaRPr lang="en-US" altLang="zh-CN" sz="1600" dirty="0">
              <a:solidFill>
                <a:schemeClr val="tx1"/>
              </a:solidFill>
              <a:effectLst/>
              <a:latin typeface="微软雅黑" panose="020B0503020204020204" pitchFamily="34" charset="-122"/>
              <a:ea typeface="微软雅黑" panose="020B0503020204020204" pitchFamily="34" charset="-122"/>
            </a:endParaRPr>
          </a:p>
          <a:p>
            <a:pPr algn="ctr"/>
            <a:r>
              <a:rPr lang="zh-CN" altLang="en-US" sz="1600" dirty="0">
                <a:solidFill>
                  <a:schemeClr val="tx1"/>
                </a:solidFill>
                <a:effectLst/>
                <a:latin typeface="微软雅黑" panose="020B0503020204020204" pitchFamily="34" charset="-122"/>
                <a:ea typeface="微软雅黑" panose="020B0503020204020204" pitchFamily="34" charset="-122"/>
              </a:rPr>
              <a:t>（</a:t>
            </a:r>
            <a:r>
              <a:rPr lang="en-US" altLang="zh-CN" sz="1600" dirty="0">
                <a:solidFill>
                  <a:schemeClr val="tx1"/>
                </a:solidFill>
                <a:effectLst/>
                <a:latin typeface="微软雅黑" panose="020B0503020204020204" pitchFamily="34" charset="-122"/>
                <a:ea typeface="微软雅黑" panose="020B0503020204020204" pitchFamily="34" charset="-122"/>
              </a:rPr>
              <a:t>2</a:t>
            </a:r>
            <a:r>
              <a:rPr lang="zh-CN" altLang="en-US" sz="1600" dirty="0">
                <a:solidFill>
                  <a:schemeClr val="tx1"/>
                </a:solidFill>
                <a:effectLst/>
                <a:latin typeface="微软雅黑" panose="020B0503020204020204" pitchFamily="34" charset="-122"/>
                <a:ea typeface="微软雅黑" panose="020B0503020204020204" pitchFamily="34" charset="-122"/>
              </a:rPr>
              <a:t>）归属感的营造</a:t>
            </a:r>
            <a:endParaRPr lang="en-US" altLang="zh-CN" sz="1600" dirty="0">
              <a:solidFill>
                <a:schemeClr val="tx1"/>
              </a:solidFill>
              <a:latin typeface="微软雅黑" panose="020B0503020204020204" pitchFamily="34" charset="-122"/>
              <a:ea typeface="微软雅黑" panose="020B0503020204020204" pitchFamily="34" charset="-122"/>
            </a:endParaRPr>
          </a:p>
          <a:p>
            <a:pPr algn="ctr"/>
            <a:r>
              <a:rPr lang="zh-CN" altLang="en-US" sz="1600" dirty="0">
                <a:solidFill>
                  <a:schemeClr val="tx1"/>
                </a:solidFill>
                <a:effectLst/>
                <a:latin typeface="微软雅黑" panose="020B0503020204020204" pitchFamily="34" charset="-122"/>
                <a:ea typeface="微软雅黑" panose="020B0503020204020204" pitchFamily="34" charset="-122"/>
              </a:rPr>
              <a:t>（</a:t>
            </a:r>
            <a:r>
              <a:rPr lang="en-US" altLang="zh-CN" sz="1600" dirty="0">
                <a:solidFill>
                  <a:schemeClr val="tx1"/>
                </a:solidFill>
                <a:effectLst/>
                <a:latin typeface="微软雅黑" panose="020B0503020204020204" pitchFamily="34" charset="-122"/>
                <a:ea typeface="微软雅黑" panose="020B0503020204020204" pitchFamily="34" charset="-122"/>
              </a:rPr>
              <a:t>3</a:t>
            </a:r>
            <a:r>
              <a:rPr lang="zh-CN" altLang="en-US" sz="1600" dirty="0">
                <a:solidFill>
                  <a:schemeClr val="tx1"/>
                </a:solidFill>
                <a:effectLst/>
                <a:latin typeface="微软雅黑" panose="020B0503020204020204" pitchFamily="34" charset="-122"/>
                <a:ea typeface="微软雅黑" panose="020B0503020204020204" pitchFamily="34" charset="-122"/>
              </a:rPr>
              <a:t>）成就感的提升</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id="{776EE4EA-2379-406A-82F9-1A977A1268E0}"/>
              </a:ext>
            </a:extLst>
          </p:cNvPr>
          <p:cNvSpPr/>
          <p:nvPr/>
        </p:nvSpPr>
        <p:spPr>
          <a:xfrm>
            <a:off x="2518859" y="2462682"/>
            <a:ext cx="2135052" cy="1031845"/>
          </a:xfrm>
          <a:prstGeom prst="rect">
            <a:avLst/>
          </a:prstGeom>
          <a:solidFill>
            <a:srgbClr val="EDE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effectLst/>
                <a:latin typeface="微软雅黑" panose="020B0503020204020204" pitchFamily="34" charset="-122"/>
                <a:ea typeface="微软雅黑" panose="020B0503020204020204" pitchFamily="34" charset="-122"/>
              </a:rPr>
              <a:t>（</a:t>
            </a:r>
            <a:r>
              <a:rPr lang="en-US" altLang="zh-CN" sz="1600" dirty="0">
                <a:solidFill>
                  <a:schemeClr val="tx1"/>
                </a:solidFill>
                <a:effectLst/>
                <a:latin typeface="微软雅黑" panose="020B0503020204020204" pitchFamily="34" charset="-122"/>
                <a:ea typeface="微软雅黑" panose="020B0503020204020204" pitchFamily="34" charset="-122"/>
              </a:rPr>
              <a:t>1</a:t>
            </a:r>
            <a:r>
              <a:rPr lang="zh-CN" altLang="en-US" sz="1600" dirty="0">
                <a:solidFill>
                  <a:schemeClr val="tx1"/>
                </a:solidFill>
                <a:effectLst/>
                <a:latin typeface="微软雅黑" panose="020B0503020204020204" pitchFamily="34" charset="-122"/>
                <a:ea typeface="微软雅黑" panose="020B0503020204020204" pitchFamily="34" charset="-122"/>
              </a:rPr>
              <a:t>）工资</a:t>
            </a:r>
            <a:endParaRPr lang="en-US" altLang="zh-CN" sz="1600" dirty="0">
              <a:solidFill>
                <a:schemeClr val="tx1"/>
              </a:solidFill>
              <a:effectLst/>
              <a:latin typeface="微软雅黑" panose="020B0503020204020204" pitchFamily="34" charset="-122"/>
              <a:ea typeface="微软雅黑" panose="020B0503020204020204" pitchFamily="34" charset="-122"/>
            </a:endParaRPr>
          </a:p>
          <a:p>
            <a:pPr algn="ctr"/>
            <a:r>
              <a:rPr lang="zh-CN" altLang="en-US" sz="1600" dirty="0">
                <a:solidFill>
                  <a:schemeClr val="tx1"/>
                </a:solidFill>
                <a:effectLst/>
                <a:latin typeface="微软雅黑" panose="020B0503020204020204" pitchFamily="34" charset="-122"/>
                <a:ea typeface="微软雅黑" panose="020B0503020204020204" pitchFamily="34" charset="-122"/>
              </a:rPr>
              <a:t>（</a:t>
            </a:r>
            <a:r>
              <a:rPr lang="en-US" altLang="zh-CN" sz="1600" dirty="0">
                <a:solidFill>
                  <a:schemeClr val="tx1"/>
                </a:solidFill>
                <a:effectLst/>
                <a:latin typeface="微软雅黑" panose="020B0503020204020204" pitchFamily="34" charset="-122"/>
                <a:ea typeface="微软雅黑" panose="020B0503020204020204" pitchFamily="34" charset="-122"/>
              </a:rPr>
              <a:t>2</a:t>
            </a:r>
            <a:r>
              <a:rPr lang="zh-CN" altLang="en-US" sz="1600" dirty="0">
                <a:solidFill>
                  <a:schemeClr val="tx1"/>
                </a:solidFill>
                <a:effectLst/>
                <a:latin typeface="微软雅黑" panose="020B0503020204020204" pitchFamily="34" charset="-122"/>
                <a:ea typeface="微软雅黑" panose="020B0503020204020204" pitchFamily="34" charset="-122"/>
              </a:rPr>
              <a:t>）绩效</a:t>
            </a:r>
            <a:endParaRPr lang="en-US" altLang="zh-CN" sz="1600" dirty="0">
              <a:solidFill>
                <a:schemeClr val="tx1"/>
              </a:solidFill>
              <a:latin typeface="微软雅黑" panose="020B0503020204020204" pitchFamily="34" charset="-122"/>
              <a:ea typeface="微软雅黑" panose="020B0503020204020204" pitchFamily="34" charset="-122"/>
            </a:endParaRPr>
          </a:p>
          <a:p>
            <a:pPr algn="ctr"/>
            <a:r>
              <a:rPr lang="zh-CN" altLang="en-US" sz="1600" dirty="0">
                <a:solidFill>
                  <a:schemeClr val="tx1"/>
                </a:solidFill>
                <a:effectLst/>
                <a:latin typeface="微软雅黑" panose="020B0503020204020204" pitchFamily="34" charset="-122"/>
                <a:ea typeface="微软雅黑" panose="020B0503020204020204" pitchFamily="34" charset="-122"/>
              </a:rPr>
              <a:t>（</a:t>
            </a:r>
            <a:r>
              <a:rPr lang="en-US" altLang="zh-CN" sz="1600" dirty="0">
                <a:solidFill>
                  <a:schemeClr val="tx1"/>
                </a:solidFill>
                <a:effectLst/>
                <a:latin typeface="微软雅黑" panose="020B0503020204020204" pitchFamily="34" charset="-122"/>
                <a:ea typeface="微软雅黑" panose="020B0503020204020204" pitchFamily="34" charset="-122"/>
              </a:rPr>
              <a:t>3</a:t>
            </a:r>
            <a:r>
              <a:rPr lang="zh-CN" altLang="en-US" sz="1600" dirty="0">
                <a:solidFill>
                  <a:schemeClr val="tx1"/>
                </a:solidFill>
                <a:effectLst/>
                <a:latin typeface="微软雅黑" panose="020B0503020204020204" pitchFamily="34" charset="-122"/>
                <a:ea typeface="微软雅黑" panose="020B0503020204020204" pitchFamily="34" charset="-122"/>
              </a:rPr>
              <a:t>）年终奖金</a:t>
            </a:r>
            <a:endParaRPr lang="zh-CN" altLang="en-US" sz="1600" dirty="0">
              <a:solidFill>
                <a:schemeClr val="tx1"/>
              </a:solidFill>
              <a:latin typeface="微软雅黑" panose="020B0503020204020204" pitchFamily="34" charset="-122"/>
              <a:ea typeface="微软雅黑" panose="020B0503020204020204" pitchFamily="34" charset="-122"/>
            </a:endParaRPr>
          </a:p>
        </p:txBody>
      </p:sp>
      <p:cxnSp>
        <p:nvCxnSpPr>
          <p:cNvPr id="14" name="直接连接符 13">
            <a:extLst>
              <a:ext uri="{FF2B5EF4-FFF2-40B4-BE49-F238E27FC236}">
                <a16:creationId xmlns:a16="http://schemas.microsoft.com/office/drawing/2014/main" id="{DFF74FF2-6C23-4206-94B3-3CBC4A2CFB8C}"/>
              </a:ext>
            </a:extLst>
          </p:cNvPr>
          <p:cNvCxnSpPr>
            <a:cxnSpLocks/>
            <a:endCxn id="18" idx="4"/>
          </p:cNvCxnSpPr>
          <p:nvPr/>
        </p:nvCxnSpPr>
        <p:spPr>
          <a:xfrm flipH="1">
            <a:off x="6109694" y="2085311"/>
            <a:ext cx="7257" cy="2936724"/>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椭圆 14">
            <a:extLst>
              <a:ext uri="{FF2B5EF4-FFF2-40B4-BE49-F238E27FC236}">
                <a16:creationId xmlns:a16="http://schemas.microsoft.com/office/drawing/2014/main" id="{CB4617B8-95B1-4D4F-938E-5B5DBC6B9146}"/>
              </a:ext>
            </a:extLst>
          </p:cNvPr>
          <p:cNvSpPr/>
          <p:nvPr/>
        </p:nvSpPr>
        <p:spPr>
          <a:xfrm>
            <a:off x="5964551" y="2085311"/>
            <a:ext cx="304800" cy="304800"/>
          </a:xfrm>
          <a:prstGeom prst="ellipse">
            <a:avLst/>
          </a:prstGeom>
          <a:solidFill>
            <a:schemeClr val="bg1"/>
          </a:solidFill>
          <a:ln w="76200">
            <a:solidFill>
              <a:srgbClr val="1C48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7" name="椭圆 16">
            <a:extLst>
              <a:ext uri="{FF2B5EF4-FFF2-40B4-BE49-F238E27FC236}">
                <a16:creationId xmlns:a16="http://schemas.microsoft.com/office/drawing/2014/main" id="{B4A15134-A115-4C22-8D15-62BB82DB1A07}"/>
              </a:ext>
            </a:extLst>
          </p:cNvPr>
          <p:cNvSpPr/>
          <p:nvPr/>
        </p:nvSpPr>
        <p:spPr>
          <a:xfrm>
            <a:off x="5964551" y="3401273"/>
            <a:ext cx="304800" cy="304800"/>
          </a:xfrm>
          <a:prstGeom prst="ellipse">
            <a:avLst/>
          </a:prstGeom>
          <a:solidFill>
            <a:schemeClr val="bg1"/>
          </a:solidFill>
          <a:ln w="76200">
            <a:solidFill>
              <a:srgbClr val="1C48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8" name="椭圆 17">
            <a:extLst>
              <a:ext uri="{FF2B5EF4-FFF2-40B4-BE49-F238E27FC236}">
                <a16:creationId xmlns:a16="http://schemas.microsoft.com/office/drawing/2014/main" id="{3FBFED27-6BB3-4667-97D7-34EA8D3681DB}"/>
              </a:ext>
            </a:extLst>
          </p:cNvPr>
          <p:cNvSpPr/>
          <p:nvPr/>
        </p:nvSpPr>
        <p:spPr>
          <a:xfrm>
            <a:off x="5957294" y="4717235"/>
            <a:ext cx="304800" cy="304800"/>
          </a:xfrm>
          <a:prstGeom prst="ellipse">
            <a:avLst/>
          </a:prstGeom>
          <a:solidFill>
            <a:schemeClr val="bg1"/>
          </a:solidFill>
          <a:ln w="76200">
            <a:solidFill>
              <a:srgbClr val="1C48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9" name="任意多边形 16">
            <a:extLst>
              <a:ext uri="{FF2B5EF4-FFF2-40B4-BE49-F238E27FC236}">
                <a16:creationId xmlns:a16="http://schemas.microsoft.com/office/drawing/2014/main" id="{3B13DBBF-C724-4ECC-846C-318543877C46}"/>
              </a:ext>
            </a:extLst>
          </p:cNvPr>
          <p:cNvSpPr/>
          <p:nvPr/>
        </p:nvSpPr>
        <p:spPr>
          <a:xfrm>
            <a:off x="2503619" y="2012739"/>
            <a:ext cx="2264230" cy="449943"/>
          </a:xfrm>
          <a:custGeom>
            <a:avLst/>
            <a:gdLst>
              <a:gd name="connsiteX0" fmla="*/ 74992 w 2264230"/>
              <a:gd name="connsiteY0" fmla="*/ 0 h 449943"/>
              <a:gd name="connsiteX1" fmla="*/ 2087637 w 2264230"/>
              <a:gd name="connsiteY1" fmla="*/ 0 h 449943"/>
              <a:gd name="connsiteX2" fmla="*/ 2162629 w 2264230"/>
              <a:gd name="connsiteY2" fmla="*/ 74992 h 449943"/>
              <a:gd name="connsiteX3" fmla="*/ 2162629 w 2264230"/>
              <a:gd name="connsiteY3" fmla="*/ 166043 h 449943"/>
              <a:gd name="connsiteX4" fmla="*/ 2264230 w 2264230"/>
              <a:gd name="connsiteY4" fmla="*/ 224971 h 449943"/>
              <a:gd name="connsiteX5" fmla="*/ 2162629 w 2264230"/>
              <a:gd name="connsiteY5" fmla="*/ 283900 h 449943"/>
              <a:gd name="connsiteX6" fmla="*/ 2162629 w 2264230"/>
              <a:gd name="connsiteY6" fmla="*/ 374951 h 449943"/>
              <a:gd name="connsiteX7" fmla="*/ 2087637 w 2264230"/>
              <a:gd name="connsiteY7" fmla="*/ 449943 h 449943"/>
              <a:gd name="connsiteX8" fmla="*/ 74992 w 2264230"/>
              <a:gd name="connsiteY8" fmla="*/ 449943 h 449943"/>
              <a:gd name="connsiteX9" fmla="*/ 0 w 2264230"/>
              <a:gd name="connsiteY9" fmla="*/ 374951 h 449943"/>
              <a:gd name="connsiteX10" fmla="*/ 0 w 2264230"/>
              <a:gd name="connsiteY10" fmla="*/ 74992 h 449943"/>
              <a:gd name="connsiteX11" fmla="*/ 74992 w 2264230"/>
              <a:gd name="connsiteY11" fmla="*/ 0 h 44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4230" h="449943">
                <a:moveTo>
                  <a:pt x="74992" y="0"/>
                </a:moveTo>
                <a:lnTo>
                  <a:pt x="2087637" y="0"/>
                </a:lnTo>
                <a:cubicBezTo>
                  <a:pt x="2129054" y="0"/>
                  <a:pt x="2162629" y="33575"/>
                  <a:pt x="2162629" y="74992"/>
                </a:cubicBezTo>
                <a:lnTo>
                  <a:pt x="2162629" y="166043"/>
                </a:lnTo>
                <a:lnTo>
                  <a:pt x="2264230" y="224971"/>
                </a:lnTo>
                <a:lnTo>
                  <a:pt x="2162629" y="283900"/>
                </a:lnTo>
                <a:lnTo>
                  <a:pt x="2162629" y="374951"/>
                </a:lnTo>
                <a:cubicBezTo>
                  <a:pt x="2162629" y="416368"/>
                  <a:pt x="2129054" y="449943"/>
                  <a:pt x="2087637" y="449943"/>
                </a:cubicBezTo>
                <a:lnTo>
                  <a:pt x="74992" y="449943"/>
                </a:lnTo>
                <a:cubicBezTo>
                  <a:pt x="33575" y="449943"/>
                  <a:pt x="0" y="416368"/>
                  <a:pt x="0" y="374951"/>
                </a:cubicBezTo>
                <a:lnTo>
                  <a:pt x="0" y="74992"/>
                </a:lnTo>
                <a:cubicBezTo>
                  <a:pt x="0" y="33575"/>
                  <a:pt x="33575" y="0"/>
                  <a:pt x="74992" y="0"/>
                </a:cubicBezTo>
                <a:close/>
              </a:path>
            </a:pathLst>
          </a:cu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经济层面的激励</a:t>
            </a:r>
          </a:p>
        </p:txBody>
      </p:sp>
      <p:sp>
        <p:nvSpPr>
          <p:cNvPr id="21" name="任意多边形 17">
            <a:extLst>
              <a:ext uri="{FF2B5EF4-FFF2-40B4-BE49-F238E27FC236}">
                <a16:creationId xmlns:a16="http://schemas.microsoft.com/office/drawing/2014/main" id="{3417FBD0-876D-4FA7-96C7-0E7586C552B1}"/>
              </a:ext>
            </a:extLst>
          </p:cNvPr>
          <p:cNvSpPr/>
          <p:nvPr/>
        </p:nvSpPr>
        <p:spPr>
          <a:xfrm>
            <a:off x="2515230" y="4644663"/>
            <a:ext cx="2264230" cy="449943"/>
          </a:xfrm>
          <a:custGeom>
            <a:avLst/>
            <a:gdLst>
              <a:gd name="connsiteX0" fmla="*/ 74992 w 2264230"/>
              <a:gd name="connsiteY0" fmla="*/ 0 h 449943"/>
              <a:gd name="connsiteX1" fmla="*/ 2087637 w 2264230"/>
              <a:gd name="connsiteY1" fmla="*/ 0 h 449943"/>
              <a:gd name="connsiteX2" fmla="*/ 2162629 w 2264230"/>
              <a:gd name="connsiteY2" fmla="*/ 74992 h 449943"/>
              <a:gd name="connsiteX3" fmla="*/ 2162629 w 2264230"/>
              <a:gd name="connsiteY3" fmla="*/ 166043 h 449943"/>
              <a:gd name="connsiteX4" fmla="*/ 2264230 w 2264230"/>
              <a:gd name="connsiteY4" fmla="*/ 224971 h 449943"/>
              <a:gd name="connsiteX5" fmla="*/ 2162629 w 2264230"/>
              <a:gd name="connsiteY5" fmla="*/ 283900 h 449943"/>
              <a:gd name="connsiteX6" fmla="*/ 2162629 w 2264230"/>
              <a:gd name="connsiteY6" fmla="*/ 374951 h 449943"/>
              <a:gd name="connsiteX7" fmla="*/ 2087637 w 2264230"/>
              <a:gd name="connsiteY7" fmla="*/ 449943 h 449943"/>
              <a:gd name="connsiteX8" fmla="*/ 74992 w 2264230"/>
              <a:gd name="connsiteY8" fmla="*/ 449943 h 449943"/>
              <a:gd name="connsiteX9" fmla="*/ 0 w 2264230"/>
              <a:gd name="connsiteY9" fmla="*/ 374951 h 449943"/>
              <a:gd name="connsiteX10" fmla="*/ 0 w 2264230"/>
              <a:gd name="connsiteY10" fmla="*/ 74992 h 449943"/>
              <a:gd name="connsiteX11" fmla="*/ 74992 w 2264230"/>
              <a:gd name="connsiteY11" fmla="*/ 0 h 44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4230" h="449943">
                <a:moveTo>
                  <a:pt x="74992" y="0"/>
                </a:moveTo>
                <a:lnTo>
                  <a:pt x="2087637" y="0"/>
                </a:lnTo>
                <a:cubicBezTo>
                  <a:pt x="2129054" y="0"/>
                  <a:pt x="2162629" y="33575"/>
                  <a:pt x="2162629" y="74992"/>
                </a:cubicBezTo>
                <a:lnTo>
                  <a:pt x="2162629" y="166043"/>
                </a:lnTo>
                <a:lnTo>
                  <a:pt x="2264230" y="224971"/>
                </a:lnTo>
                <a:lnTo>
                  <a:pt x="2162629" y="283900"/>
                </a:lnTo>
                <a:lnTo>
                  <a:pt x="2162629" y="374951"/>
                </a:lnTo>
                <a:cubicBezTo>
                  <a:pt x="2162629" y="416368"/>
                  <a:pt x="2129054" y="449943"/>
                  <a:pt x="2087637" y="449943"/>
                </a:cubicBezTo>
                <a:lnTo>
                  <a:pt x="74992" y="449943"/>
                </a:lnTo>
                <a:cubicBezTo>
                  <a:pt x="33575" y="449943"/>
                  <a:pt x="0" y="416368"/>
                  <a:pt x="0" y="374951"/>
                </a:cubicBezTo>
                <a:lnTo>
                  <a:pt x="0" y="74992"/>
                </a:lnTo>
                <a:cubicBezTo>
                  <a:pt x="0" y="33575"/>
                  <a:pt x="33575" y="0"/>
                  <a:pt x="74992" y="0"/>
                </a:cubicBezTo>
                <a:close/>
              </a:path>
            </a:pathLst>
          </a:cu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价值层面的认可</a:t>
            </a:r>
          </a:p>
        </p:txBody>
      </p:sp>
      <p:sp>
        <p:nvSpPr>
          <p:cNvPr id="22" name="任意多边形 18">
            <a:extLst>
              <a:ext uri="{FF2B5EF4-FFF2-40B4-BE49-F238E27FC236}">
                <a16:creationId xmlns:a16="http://schemas.microsoft.com/office/drawing/2014/main" id="{B4598C08-DD27-4224-B19B-23F19D07FD02}"/>
              </a:ext>
            </a:extLst>
          </p:cNvPr>
          <p:cNvSpPr/>
          <p:nvPr/>
        </p:nvSpPr>
        <p:spPr>
          <a:xfrm rot="10800000" flipV="1">
            <a:off x="7458071" y="3333600"/>
            <a:ext cx="2264230" cy="440146"/>
          </a:xfrm>
          <a:custGeom>
            <a:avLst/>
            <a:gdLst>
              <a:gd name="connsiteX0" fmla="*/ 74992 w 2264230"/>
              <a:gd name="connsiteY0" fmla="*/ 0 h 449943"/>
              <a:gd name="connsiteX1" fmla="*/ 2087637 w 2264230"/>
              <a:gd name="connsiteY1" fmla="*/ 0 h 449943"/>
              <a:gd name="connsiteX2" fmla="*/ 2162629 w 2264230"/>
              <a:gd name="connsiteY2" fmla="*/ 74992 h 449943"/>
              <a:gd name="connsiteX3" fmla="*/ 2162629 w 2264230"/>
              <a:gd name="connsiteY3" fmla="*/ 166043 h 449943"/>
              <a:gd name="connsiteX4" fmla="*/ 2264230 w 2264230"/>
              <a:gd name="connsiteY4" fmla="*/ 224971 h 449943"/>
              <a:gd name="connsiteX5" fmla="*/ 2162629 w 2264230"/>
              <a:gd name="connsiteY5" fmla="*/ 283900 h 449943"/>
              <a:gd name="connsiteX6" fmla="*/ 2162629 w 2264230"/>
              <a:gd name="connsiteY6" fmla="*/ 374951 h 449943"/>
              <a:gd name="connsiteX7" fmla="*/ 2087637 w 2264230"/>
              <a:gd name="connsiteY7" fmla="*/ 449943 h 449943"/>
              <a:gd name="connsiteX8" fmla="*/ 74992 w 2264230"/>
              <a:gd name="connsiteY8" fmla="*/ 449943 h 449943"/>
              <a:gd name="connsiteX9" fmla="*/ 0 w 2264230"/>
              <a:gd name="connsiteY9" fmla="*/ 374951 h 449943"/>
              <a:gd name="connsiteX10" fmla="*/ 0 w 2264230"/>
              <a:gd name="connsiteY10" fmla="*/ 74992 h 449943"/>
              <a:gd name="connsiteX11" fmla="*/ 74992 w 2264230"/>
              <a:gd name="connsiteY11" fmla="*/ 0 h 44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4230" h="449943">
                <a:moveTo>
                  <a:pt x="74992" y="0"/>
                </a:moveTo>
                <a:lnTo>
                  <a:pt x="2087637" y="0"/>
                </a:lnTo>
                <a:cubicBezTo>
                  <a:pt x="2129054" y="0"/>
                  <a:pt x="2162629" y="33575"/>
                  <a:pt x="2162629" y="74992"/>
                </a:cubicBezTo>
                <a:lnTo>
                  <a:pt x="2162629" y="166043"/>
                </a:lnTo>
                <a:lnTo>
                  <a:pt x="2264230" y="224971"/>
                </a:lnTo>
                <a:lnTo>
                  <a:pt x="2162629" y="283900"/>
                </a:lnTo>
                <a:lnTo>
                  <a:pt x="2162629" y="374951"/>
                </a:lnTo>
                <a:cubicBezTo>
                  <a:pt x="2162629" y="416368"/>
                  <a:pt x="2129054" y="449943"/>
                  <a:pt x="2087637" y="449943"/>
                </a:cubicBezTo>
                <a:lnTo>
                  <a:pt x="74992" y="449943"/>
                </a:lnTo>
                <a:cubicBezTo>
                  <a:pt x="33575" y="449943"/>
                  <a:pt x="0" y="416368"/>
                  <a:pt x="0" y="374951"/>
                </a:cubicBezTo>
                <a:lnTo>
                  <a:pt x="0" y="74992"/>
                </a:lnTo>
                <a:cubicBezTo>
                  <a:pt x="0" y="33575"/>
                  <a:pt x="33575" y="0"/>
                  <a:pt x="74992" y="0"/>
                </a:cubicBezTo>
                <a:close/>
              </a:path>
            </a:pathLst>
          </a:cu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成长层面的机会</a:t>
            </a:r>
          </a:p>
        </p:txBody>
      </p:sp>
      <p:cxnSp>
        <p:nvCxnSpPr>
          <p:cNvPr id="24" name="直接连接符 23">
            <a:extLst>
              <a:ext uri="{FF2B5EF4-FFF2-40B4-BE49-F238E27FC236}">
                <a16:creationId xmlns:a16="http://schemas.microsoft.com/office/drawing/2014/main" id="{17B03AAE-B19C-408D-BD8D-C0D891A9AE39}"/>
              </a:ext>
            </a:extLst>
          </p:cNvPr>
          <p:cNvCxnSpPr>
            <a:endCxn id="15" idx="2"/>
          </p:cNvCxnSpPr>
          <p:nvPr/>
        </p:nvCxnSpPr>
        <p:spPr>
          <a:xfrm>
            <a:off x="4752609" y="2237711"/>
            <a:ext cx="1211942" cy="0"/>
          </a:xfrm>
          <a:prstGeom prst="line">
            <a:avLst/>
          </a:prstGeom>
          <a:ln w="25400">
            <a:solidFill>
              <a:srgbClr val="1C4885"/>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08DA8423-38BB-47A7-8331-5DC2BEF1A7EE}"/>
              </a:ext>
            </a:extLst>
          </p:cNvPr>
          <p:cNvCxnSpPr/>
          <p:nvPr/>
        </p:nvCxnSpPr>
        <p:spPr>
          <a:xfrm flipV="1">
            <a:off x="6303461" y="3546538"/>
            <a:ext cx="1166222" cy="15239"/>
          </a:xfrm>
          <a:prstGeom prst="line">
            <a:avLst/>
          </a:prstGeom>
          <a:ln w="25400">
            <a:solidFill>
              <a:srgbClr val="1C4885"/>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65C730BB-18E0-4317-BF81-73C0D215D4D6}"/>
              </a:ext>
            </a:extLst>
          </p:cNvPr>
          <p:cNvCxnSpPr>
            <a:endCxn id="18" idx="2"/>
          </p:cNvCxnSpPr>
          <p:nvPr/>
        </p:nvCxnSpPr>
        <p:spPr>
          <a:xfrm flipV="1">
            <a:off x="4764220" y="4869635"/>
            <a:ext cx="1193074" cy="15239"/>
          </a:xfrm>
          <a:prstGeom prst="line">
            <a:avLst/>
          </a:prstGeom>
          <a:ln w="25400">
            <a:solidFill>
              <a:srgbClr val="1C4885"/>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14400" y="480937"/>
            <a:ext cx="4483510" cy="584775"/>
          </a:xfrm>
          <a:prstGeom prst="rect">
            <a:avLst/>
          </a:prstGeom>
          <a:noFill/>
        </p:spPr>
        <p:txBody>
          <a:bodyPr wrap="square" rtlCol="0">
            <a:spAutoFit/>
          </a:bodyPr>
          <a:lstStyle/>
          <a:p>
            <a:pPr algn="ctr"/>
            <a:r>
              <a:rPr lang="zh-CN" altLang="en-US" sz="3200" dirty="0">
                <a:solidFill>
                  <a:srgbClr val="1C4885"/>
                </a:solidFill>
                <a:latin typeface="微软雅黑" panose="020B0503020204020204" pitchFamily="34" charset="-122"/>
                <a:ea typeface="微软雅黑" panose="020B0503020204020204" pitchFamily="34" charset="-122"/>
              </a:rPr>
              <a:t>短视频团队的考核策略</a:t>
            </a:r>
          </a:p>
        </p:txBody>
      </p:sp>
      <p:cxnSp>
        <p:nvCxnSpPr>
          <p:cNvPr id="6" name="直接连接符 5"/>
          <p:cNvCxnSpPr>
            <a:cxnSpLocks/>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BC67A045-5EED-4A1F-BFD2-2672E4A17539}"/>
              </a:ext>
            </a:extLst>
          </p:cNvPr>
          <p:cNvSpPr txBox="1"/>
          <p:nvPr/>
        </p:nvSpPr>
        <p:spPr>
          <a:xfrm>
            <a:off x="2421892" y="1859339"/>
            <a:ext cx="7348215" cy="3139321"/>
          </a:xfrm>
          <a:prstGeom prst="rect">
            <a:avLst/>
          </a:prstGeom>
          <a:noFill/>
        </p:spPr>
        <p:txBody>
          <a:bodyPr wrap="square" rtlCol="0">
            <a:spAutoFit/>
          </a:bodyPr>
          <a:lstStyle/>
          <a:p>
            <a:pPr algn="just"/>
            <a:r>
              <a:rPr lang="zh-CN" altLang="en-US" dirty="0">
                <a:solidFill>
                  <a:srgbClr val="000000"/>
                </a:solidFill>
                <a:effectLst/>
                <a:latin typeface="微软雅黑" panose="020B0503020204020204" pitchFamily="34" charset="-122"/>
                <a:ea typeface="微软雅黑" panose="020B0503020204020204" pitchFamily="34" charset="-122"/>
              </a:rPr>
              <a:t>       考核的基本原则：由于短视频团队与销售团队、生产团队或后勤服务团队等相比存在一定的差别，短视频团队的考核有其自身的特点和基本原则。通常情况下，短视频团队的考核可以遵循以下几点兼顾原则。</a:t>
            </a:r>
            <a:endParaRPr lang="en-US" altLang="zh-CN" dirty="0">
              <a:solidFill>
                <a:srgbClr val="000000"/>
              </a:solidFill>
              <a:effectLst/>
              <a:latin typeface="微软雅黑" panose="020B0503020204020204" pitchFamily="34" charset="-122"/>
              <a:ea typeface="微软雅黑" panose="020B0503020204020204" pitchFamily="34" charset="-122"/>
            </a:endParaRPr>
          </a:p>
          <a:p>
            <a:pPr algn="ctr"/>
            <a:endParaRPr lang="en-US" altLang="zh-CN" dirty="0">
              <a:solidFill>
                <a:srgbClr val="000000"/>
              </a:solidFill>
              <a:effectLst/>
              <a:latin typeface="微软雅黑" panose="020B0503020204020204" pitchFamily="34" charset="-122"/>
              <a:ea typeface="微软雅黑" panose="020B0503020204020204" pitchFamily="34" charset="-122"/>
            </a:endParaRPr>
          </a:p>
          <a:p>
            <a:pPr algn="ctr"/>
            <a:r>
              <a:rPr lang="zh-CN" altLang="en-US" dirty="0">
                <a:solidFill>
                  <a:srgbClr val="000000"/>
                </a:solidFill>
                <a:effectLst/>
                <a:latin typeface="微软雅黑" panose="020B0503020204020204" pitchFamily="34" charset="-122"/>
                <a:ea typeface="微软雅黑" panose="020B0503020204020204" pitchFamily="34" charset="-122"/>
              </a:rPr>
              <a:t>（</a:t>
            </a:r>
            <a:r>
              <a:rPr lang="en-US" altLang="zh-CN" dirty="0">
                <a:solidFill>
                  <a:srgbClr val="000000"/>
                </a:solidFill>
                <a:effectLst/>
                <a:latin typeface="微软雅黑" panose="020B0503020204020204" pitchFamily="34" charset="-122"/>
                <a:ea typeface="微软雅黑" panose="020B0503020204020204" pitchFamily="34" charset="-122"/>
              </a:rPr>
              <a:t>1</a:t>
            </a:r>
            <a:r>
              <a:rPr lang="zh-CN" altLang="en-US" dirty="0">
                <a:solidFill>
                  <a:srgbClr val="000000"/>
                </a:solidFill>
                <a:effectLst/>
                <a:latin typeface="微软雅黑" panose="020B0503020204020204" pitchFamily="34" charset="-122"/>
                <a:ea typeface="微软雅黑" panose="020B0503020204020204" pitchFamily="34" charset="-122"/>
              </a:rPr>
              <a:t>）兼顾创意艺术与数据科学。</a:t>
            </a:r>
            <a:endParaRPr lang="en-US" altLang="zh-CN" dirty="0">
              <a:solidFill>
                <a:srgbClr val="000000"/>
              </a:solidFill>
              <a:effectLst/>
              <a:latin typeface="微软雅黑" panose="020B0503020204020204" pitchFamily="34" charset="-122"/>
              <a:ea typeface="微软雅黑" panose="020B0503020204020204" pitchFamily="34" charset="-122"/>
            </a:endParaRPr>
          </a:p>
          <a:p>
            <a:pPr algn="ctr"/>
            <a:endParaRPr lang="en-US" altLang="zh-CN" dirty="0">
              <a:solidFill>
                <a:srgbClr val="000000"/>
              </a:solidFill>
              <a:effectLst/>
              <a:latin typeface="微软雅黑" panose="020B0503020204020204" pitchFamily="34" charset="-122"/>
              <a:ea typeface="微软雅黑" panose="020B0503020204020204" pitchFamily="34" charset="-122"/>
            </a:endParaRPr>
          </a:p>
          <a:p>
            <a:pPr algn="ctr"/>
            <a:r>
              <a:rPr lang="zh-CN" altLang="en-US" dirty="0">
                <a:solidFill>
                  <a:srgbClr val="000000"/>
                </a:solidFill>
                <a:effectLst/>
                <a:latin typeface="微软雅黑" panose="020B0503020204020204" pitchFamily="34" charset="-122"/>
                <a:ea typeface="微软雅黑" panose="020B0503020204020204" pitchFamily="34" charset="-122"/>
              </a:rPr>
              <a:t>（</a:t>
            </a:r>
            <a:r>
              <a:rPr lang="en-US" altLang="zh-CN" dirty="0">
                <a:solidFill>
                  <a:srgbClr val="000000"/>
                </a:solidFill>
                <a:effectLst/>
                <a:latin typeface="微软雅黑" panose="020B0503020204020204" pitchFamily="34" charset="-122"/>
                <a:ea typeface="微软雅黑" panose="020B0503020204020204" pitchFamily="34" charset="-122"/>
              </a:rPr>
              <a:t>2</a:t>
            </a:r>
            <a:r>
              <a:rPr lang="zh-CN" altLang="en-US" dirty="0">
                <a:solidFill>
                  <a:srgbClr val="000000"/>
                </a:solidFill>
                <a:effectLst/>
                <a:latin typeface="微软雅黑" panose="020B0503020204020204" pitchFamily="34" charset="-122"/>
                <a:ea typeface="微软雅黑" panose="020B0503020204020204" pitchFamily="34" charset="-122"/>
              </a:rPr>
              <a:t>）兼顾个性化表达与标准化制作。</a:t>
            </a:r>
            <a:endParaRPr lang="en-US" altLang="zh-CN" dirty="0">
              <a:solidFill>
                <a:srgbClr val="000000"/>
              </a:solidFill>
              <a:latin typeface="微软雅黑" panose="020B0503020204020204" pitchFamily="34" charset="-122"/>
              <a:ea typeface="微软雅黑" panose="020B0503020204020204" pitchFamily="34" charset="-122"/>
            </a:endParaRPr>
          </a:p>
          <a:p>
            <a:pPr algn="ctr"/>
            <a:endParaRPr lang="en-US" altLang="zh-CN" dirty="0">
              <a:solidFill>
                <a:srgbClr val="000000"/>
              </a:solidFill>
              <a:effectLst/>
              <a:latin typeface="微软雅黑" panose="020B0503020204020204" pitchFamily="34" charset="-122"/>
              <a:ea typeface="微软雅黑" panose="020B0503020204020204" pitchFamily="34" charset="-122"/>
            </a:endParaRPr>
          </a:p>
          <a:p>
            <a:pPr algn="ctr"/>
            <a:r>
              <a:rPr lang="zh-CN" altLang="en-US" dirty="0">
                <a:solidFill>
                  <a:srgbClr val="000000"/>
                </a:solidFill>
                <a:effectLst/>
                <a:latin typeface="微软雅黑" panose="020B0503020204020204" pitchFamily="34" charset="-122"/>
                <a:ea typeface="微软雅黑" panose="020B0503020204020204" pitchFamily="34" charset="-122"/>
              </a:rPr>
              <a:t>（</a:t>
            </a:r>
            <a:r>
              <a:rPr lang="en-US" altLang="zh-CN" dirty="0">
                <a:solidFill>
                  <a:srgbClr val="000000"/>
                </a:solidFill>
                <a:effectLst/>
                <a:latin typeface="微软雅黑" panose="020B0503020204020204" pitchFamily="34" charset="-122"/>
                <a:ea typeface="微软雅黑" panose="020B0503020204020204" pitchFamily="34" charset="-122"/>
              </a:rPr>
              <a:t>3</a:t>
            </a:r>
            <a:r>
              <a:rPr lang="zh-CN" altLang="en-US" dirty="0">
                <a:solidFill>
                  <a:srgbClr val="000000"/>
                </a:solidFill>
                <a:effectLst/>
                <a:latin typeface="微软雅黑" panose="020B0503020204020204" pitchFamily="34" charset="-122"/>
                <a:ea typeface="微软雅黑" panose="020B0503020204020204" pitchFamily="34" charset="-122"/>
              </a:rPr>
              <a:t>）兼顾 </a:t>
            </a:r>
            <a:r>
              <a:rPr lang="en-US" altLang="zh-CN" dirty="0">
                <a:solidFill>
                  <a:srgbClr val="000000"/>
                </a:solidFill>
                <a:effectLst/>
                <a:latin typeface="微软雅黑" panose="020B0503020204020204" pitchFamily="34" charset="-122"/>
                <a:ea typeface="微软雅黑" panose="020B0503020204020204" pitchFamily="34" charset="-122"/>
              </a:rPr>
              <a:t>KPI </a:t>
            </a:r>
            <a:r>
              <a:rPr lang="zh-CN" altLang="en-US" dirty="0">
                <a:solidFill>
                  <a:srgbClr val="000000"/>
                </a:solidFill>
                <a:effectLst/>
                <a:latin typeface="微软雅黑" panose="020B0503020204020204" pitchFamily="34" charset="-122"/>
                <a:ea typeface="微软雅黑" panose="020B0503020204020204" pitchFamily="34" charset="-122"/>
              </a:rPr>
              <a:t>考核与 </a:t>
            </a:r>
            <a:r>
              <a:rPr lang="en-US" altLang="zh-CN" dirty="0">
                <a:solidFill>
                  <a:srgbClr val="000000"/>
                </a:solidFill>
                <a:effectLst/>
                <a:latin typeface="微软雅黑" panose="020B0503020204020204" pitchFamily="34" charset="-122"/>
                <a:ea typeface="微软雅黑" panose="020B0503020204020204" pitchFamily="34" charset="-122"/>
              </a:rPr>
              <a:t>OKR </a:t>
            </a:r>
            <a:r>
              <a:rPr lang="zh-CN" altLang="en-US" dirty="0">
                <a:solidFill>
                  <a:srgbClr val="000000"/>
                </a:solidFill>
                <a:effectLst/>
                <a:latin typeface="微软雅黑" panose="020B0503020204020204" pitchFamily="34" charset="-122"/>
                <a:ea typeface="微软雅黑" panose="020B0503020204020204" pitchFamily="34" charset="-122"/>
              </a:rPr>
              <a:t>考核。</a:t>
            </a:r>
            <a:endParaRPr lang="en-US" altLang="zh-CN" dirty="0">
              <a:solidFill>
                <a:srgbClr val="000000"/>
              </a:solidFill>
              <a:effectLst/>
              <a:latin typeface="微软雅黑" panose="020B0503020204020204" pitchFamily="34" charset="-122"/>
              <a:ea typeface="微软雅黑" panose="020B0503020204020204" pitchFamily="34" charset="-122"/>
            </a:endParaRPr>
          </a:p>
          <a:p>
            <a:pPr algn="ctr"/>
            <a:endParaRPr lang="en-US" altLang="zh-CN" dirty="0">
              <a:solidFill>
                <a:srgbClr val="000000"/>
              </a:solidFill>
              <a:effectLst/>
              <a:latin typeface="微软雅黑" panose="020B0503020204020204" pitchFamily="34" charset="-122"/>
              <a:ea typeface="微软雅黑" panose="020B0503020204020204" pitchFamily="34" charset="-122"/>
            </a:endParaRPr>
          </a:p>
          <a:p>
            <a:pPr algn="ctr"/>
            <a:r>
              <a:rPr lang="zh-CN" altLang="en-US" dirty="0">
                <a:solidFill>
                  <a:srgbClr val="000000"/>
                </a:solidFill>
                <a:effectLst/>
                <a:latin typeface="微软雅黑" panose="020B0503020204020204" pitchFamily="34" charset="-122"/>
                <a:ea typeface="微软雅黑" panose="020B0503020204020204" pitchFamily="34" charset="-122"/>
              </a:rPr>
              <a:t>（</a:t>
            </a:r>
            <a:r>
              <a:rPr lang="en-US" altLang="zh-CN" dirty="0">
                <a:solidFill>
                  <a:srgbClr val="000000"/>
                </a:solidFill>
                <a:effectLst/>
                <a:latin typeface="微软雅黑" panose="020B0503020204020204" pitchFamily="34" charset="-122"/>
                <a:ea typeface="微软雅黑" panose="020B0503020204020204" pitchFamily="34" charset="-122"/>
              </a:rPr>
              <a:t>4</a:t>
            </a:r>
            <a:r>
              <a:rPr lang="zh-CN" altLang="en-US" dirty="0">
                <a:solidFill>
                  <a:srgbClr val="000000"/>
                </a:solidFill>
                <a:effectLst/>
                <a:latin typeface="微软雅黑" panose="020B0503020204020204" pitchFamily="34" charset="-122"/>
                <a:ea typeface="微软雅黑" panose="020B0503020204020204" pitchFamily="34" charset="-122"/>
              </a:rPr>
              <a:t>）兼顾主观能动性与客观被动性。</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68971" y="480937"/>
            <a:ext cx="5127028" cy="584775"/>
          </a:xfrm>
          <a:prstGeom prst="rect">
            <a:avLst/>
          </a:prstGeom>
          <a:noFill/>
        </p:spPr>
        <p:txBody>
          <a:bodyPr wrap="square" rtlCol="0">
            <a:spAutoFit/>
          </a:bodyPr>
          <a:lstStyle/>
          <a:p>
            <a:pPr algn="ctr"/>
            <a:r>
              <a:rPr lang="zh-CN" altLang="en-US" sz="3200" dirty="0">
                <a:solidFill>
                  <a:srgbClr val="1C4885"/>
                </a:solidFill>
                <a:latin typeface="微软雅黑" panose="020B0503020204020204" pitchFamily="34" charset="-122"/>
                <a:ea typeface="微软雅黑" panose="020B0503020204020204" pitchFamily="34" charset="-122"/>
              </a:rPr>
              <a:t>短视频团队的文化建设策略</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2343234" y="1381834"/>
            <a:ext cx="7348215" cy="1569660"/>
          </a:xfrm>
          <a:prstGeom prst="rect">
            <a:avLst/>
          </a:prstGeom>
          <a:noFill/>
        </p:spPr>
        <p:txBody>
          <a:bodyPr wrap="square" rtlCol="0">
            <a:spAutoFit/>
          </a:bodyPr>
          <a:lstStyle/>
          <a:p>
            <a:pPr algn="ctr"/>
            <a:r>
              <a:rPr lang="en-US" altLang="zh-CN" sz="2400" dirty="0">
                <a:solidFill>
                  <a:srgbClr val="1C4885"/>
                </a:solidFill>
                <a:effectLst/>
                <a:latin typeface="微软雅黑" panose="020B0503020204020204" pitchFamily="34" charset="-122"/>
                <a:ea typeface="微软雅黑" panose="020B0503020204020204" pitchFamily="34" charset="-122"/>
              </a:rPr>
              <a:t>1</a:t>
            </a:r>
            <a:r>
              <a:rPr lang="zh-CN" altLang="en-US" sz="2400" dirty="0">
                <a:solidFill>
                  <a:srgbClr val="1C4885"/>
                </a:solidFill>
                <a:effectLst/>
                <a:latin typeface="微软雅黑" panose="020B0503020204020204" pitchFamily="34" charset="-122"/>
                <a:ea typeface="微软雅黑" panose="020B0503020204020204" pitchFamily="34" charset="-122"/>
              </a:rPr>
              <a:t>）扁平化管理</a:t>
            </a:r>
            <a:endParaRPr lang="en-US" altLang="zh-CN" sz="2400" dirty="0">
              <a:solidFill>
                <a:srgbClr val="1C4885"/>
              </a:solidFill>
              <a:effectLst/>
              <a:latin typeface="微软雅黑" panose="020B0503020204020204" pitchFamily="34" charset="-122"/>
              <a:ea typeface="微软雅黑" panose="020B0503020204020204" pitchFamily="34" charset="-122"/>
            </a:endParaRPr>
          </a:p>
          <a:p>
            <a:pPr algn="just"/>
            <a:r>
              <a:rPr lang="zh-CN" altLang="en-US" dirty="0">
                <a:solidFill>
                  <a:srgbClr val="000000"/>
                </a:solidFill>
                <a:effectLst/>
                <a:latin typeface="微软雅黑" panose="020B0503020204020204" pitchFamily="34" charset="-122"/>
                <a:ea typeface="微软雅黑" panose="020B0503020204020204" pitchFamily="34" charset="-122"/>
              </a:rPr>
              <a:t>       按照传统的管理模式，随着团队成员的增多，团队内部将出现层级分化，交流障碍的出现就在所难免。如同</a:t>
            </a:r>
            <a:r>
              <a:rPr lang="en-US" altLang="zh-CN" dirty="0">
                <a:solidFill>
                  <a:srgbClr val="000000"/>
                </a:solidFill>
                <a:effectLst/>
                <a:latin typeface="微软雅黑" panose="020B0503020204020204" pitchFamily="34" charset="-122"/>
                <a:ea typeface="微软雅黑" panose="020B0503020204020204" pitchFamily="34" charset="-122"/>
              </a:rPr>
              <a:t>《</a:t>
            </a:r>
            <a:r>
              <a:rPr lang="zh-CN" altLang="en-US" dirty="0">
                <a:solidFill>
                  <a:srgbClr val="000000"/>
                </a:solidFill>
                <a:effectLst/>
                <a:latin typeface="微软雅黑" panose="020B0503020204020204" pitchFamily="34" charset="-122"/>
                <a:ea typeface="微软雅黑" panose="020B0503020204020204" pitchFamily="34" charset="-122"/>
              </a:rPr>
              <a:t>增长黑客：如何低成本实现爆发式成长</a:t>
            </a:r>
            <a:r>
              <a:rPr lang="en-US" altLang="zh-CN" dirty="0">
                <a:solidFill>
                  <a:srgbClr val="000000"/>
                </a:solidFill>
                <a:effectLst/>
                <a:latin typeface="微软雅黑" panose="020B0503020204020204" pitchFamily="34" charset="-122"/>
                <a:ea typeface="微软雅黑" panose="020B0503020204020204" pitchFamily="34" charset="-122"/>
              </a:rPr>
              <a:t>》</a:t>
            </a:r>
            <a:r>
              <a:rPr lang="zh-CN" altLang="en-US" dirty="0">
                <a:solidFill>
                  <a:srgbClr val="000000"/>
                </a:solidFill>
                <a:effectLst/>
                <a:latin typeface="微软雅黑" panose="020B0503020204020204" pitchFamily="34" charset="-122"/>
                <a:ea typeface="微软雅黑" panose="020B0503020204020204" pitchFamily="34" charset="-122"/>
              </a:rPr>
              <a:t>一书所描述的筒仓结构：每个筒仓基本都是各自为政、不相干扰的垂直化管理结构。</a:t>
            </a:r>
            <a:endParaRPr lang="zh-CN" altLang="en-US" dirty="0">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0703472D-0BBC-4B68-B3FC-A8170377D6AF}"/>
              </a:ext>
            </a:extLst>
          </p:cNvPr>
          <p:cNvSpPr txBox="1"/>
          <p:nvPr/>
        </p:nvSpPr>
        <p:spPr>
          <a:xfrm>
            <a:off x="2343234" y="3153696"/>
            <a:ext cx="7348215" cy="1200329"/>
          </a:xfrm>
          <a:prstGeom prst="rect">
            <a:avLst/>
          </a:prstGeom>
          <a:noFill/>
        </p:spPr>
        <p:txBody>
          <a:bodyPr wrap="square" rtlCol="0">
            <a:spAutoFit/>
          </a:bodyPr>
          <a:lstStyle/>
          <a:p>
            <a:pPr algn="just"/>
            <a:r>
              <a:rPr lang="zh-CN" altLang="en-US" dirty="0">
                <a:solidFill>
                  <a:srgbClr val="000000"/>
                </a:solidFill>
                <a:effectLst/>
                <a:latin typeface="微软雅黑" panose="020B0503020204020204" pitchFamily="34" charset="-122"/>
                <a:ea typeface="微软雅黑" panose="020B0503020204020204" pitchFamily="34" charset="-122"/>
              </a:rPr>
              <a:t>       另外，值得强调的是，扁平化管理是为团队赋能而不是赋权。赋权是指企业要给员工一定的管理权力和权限：如果权限太小，员工就没有办法指挥和调动他所需要的人；如果权限太大，企业的一把手和高管层又会担心出现其他的问题。</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2356404" y="1498540"/>
            <a:ext cx="7056405" cy="1292662"/>
          </a:xfrm>
          <a:prstGeom prst="rect">
            <a:avLst/>
          </a:prstGeom>
          <a:noFill/>
        </p:spPr>
        <p:txBody>
          <a:bodyPr wrap="square" rtlCol="0">
            <a:spAutoFit/>
          </a:bodyPr>
          <a:lstStyle/>
          <a:p>
            <a:pPr algn="ctr"/>
            <a:r>
              <a:rPr lang="en-US" altLang="zh-CN" sz="2400" dirty="0">
                <a:solidFill>
                  <a:srgbClr val="1C4885"/>
                </a:solidFill>
                <a:effectLst/>
                <a:latin typeface="微软雅黑" panose="020B0503020204020204" pitchFamily="34" charset="-122"/>
                <a:ea typeface="微软雅黑" panose="020B0503020204020204" pitchFamily="34" charset="-122"/>
              </a:rPr>
              <a:t>2</a:t>
            </a:r>
            <a:r>
              <a:rPr lang="zh-CN" altLang="en-US" sz="2400" dirty="0">
                <a:solidFill>
                  <a:srgbClr val="1C4885"/>
                </a:solidFill>
                <a:effectLst/>
                <a:latin typeface="微软雅黑" panose="020B0503020204020204" pitchFamily="34" charset="-122"/>
                <a:ea typeface="微软雅黑" panose="020B0503020204020204" pitchFamily="34" charset="-122"/>
              </a:rPr>
              <a:t>）全员化参与</a:t>
            </a:r>
            <a:endParaRPr lang="en-US" altLang="zh-CN" sz="2400" dirty="0">
              <a:solidFill>
                <a:srgbClr val="1C4885"/>
              </a:solidFill>
              <a:effectLst/>
              <a:latin typeface="微软雅黑" panose="020B0503020204020204" pitchFamily="34" charset="-122"/>
              <a:ea typeface="微软雅黑" panose="020B0503020204020204" pitchFamily="34" charset="-122"/>
            </a:endParaRPr>
          </a:p>
          <a:p>
            <a:pPr algn="just"/>
            <a:endParaRPr lang="en-US" altLang="zh-CN" sz="1800" dirty="0">
              <a:solidFill>
                <a:srgbClr val="000000"/>
              </a:solidFill>
              <a:effectLst/>
              <a:latin typeface="微软雅黑" panose="020B0503020204020204" pitchFamily="34" charset="-122"/>
              <a:ea typeface="微软雅黑" panose="020B0503020204020204" pitchFamily="34" charset="-122"/>
            </a:endParaRPr>
          </a:p>
          <a:p>
            <a:pPr algn="just"/>
            <a:r>
              <a:rPr lang="zh-CN" altLang="en-US" sz="1800" dirty="0">
                <a:solidFill>
                  <a:srgbClr val="000000"/>
                </a:solidFill>
                <a:effectLst/>
                <a:latin typeface="微软雅黑" panose="020B0503020204020204" pitchFamily="34" charset="-122"/>
                <a:ea typeface="微软雅黑" panose="020B0503020204020204" pitchFamily="34" charset="-122"/>
              </a:rPr>
              <a:t>①打破筒仓结构。企业应该让相关负责人能够建立灵活的小团队乃至灵活的大团队。</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16B5651A-1D62-49B5-9D16-BB76C574D12F}"/>
              </a:ext>
            </a:extLst>
          </p:cNvPr>
          <p:cNvSpPr txBox="1"/>
          <p:nvPr/>
        </p:nvSpPr>
        <p:spPr>
          <a:xfrm>
            <a:off x="968972" y="480937"/>
            <a:ext cx="5127028" cy="584775"/>
          </a:xfrm>
          <a:prstGeom prst="rect">
            <a:avLst/>
          </a:prstGeom>
          <a:noFill/>
        </p:spPr>
        <p:txBody>
          <a:bodyPr wrap="square" rtlCol="0">
            <a:spAutoFit/>
          </a:bodyPr>
          <a:lstStyle/>
          <a:p>
            <a:pPr algn="ctr"/>
            <a:r>
              <a:rPr lang="zh-CN" altLang="en-US" sz="3200" dirty="0">
                <a:solidFill>
                  <a:srgbClr val="1C4885"/>
                </a:solidFill>
                <a:latin typeface="微软雅黑" panose="020B0503020204020204" pitchFamily="34" charset="-122"/>
                <a:ea typeface="微软雅黑" panose="020B0503020204020204" pitchFamily="34" charset="-122"/>
              </a:rPr>
              <a:t>短视频团队的文化建设策略</a:t>
            </a:r>
          </a:p>
        </p:txBody>
      </p:sp>
      <p:pic>
        <p:nvPicPr>
          <p:cNvPr id="3" name="图片 2">
            <a:extLst>
              <a:ext uri="{FF2B5EF4-FFF2-40B4-BE49-F238E27FC236}">
                <a16:creationId xmlns:a16="http://schemas.microsoft.com/office/drawing/2014/main" id="{10A754EA-FC90-4E68-9809-C2D887497A9C}"/>
              </a:ext>
            </a:extLst>
          </p:cNvPr>
          <p:cNvPicPr>
            <a:picLocks noChangeAspect="1"/>
          </p:cNvPicPr>
          <p:nvPr/>
        </p:nvPicPr>
        <p:blipFill>
          <a:blip r:embed="rId3"/>
          <a:stretch>
            <a:fillRect/>
          </a:stretch>
        </p:blipFill>
        <p:spPr>
          <a:xfrm>
            <a:off x="285135" y="2936990"/>
            <a:ext cx="11198941" cy="2613637"/>
          </a:xfrm>
          <a:prstGeom prst="rect">
            <a:avLst/>
          </a:prstGeom>
        </p:spPr>
      </p:pic>
    </p:spTree>
    <p:extLst>
      <p:ext uri="{BB962C8B-B14F-4D97-AF65-F5344CB8AC3E}">
        <p14:creationId xmlns:p14="http://schemas.microsoft.com/office/powerpoint/2010/main" val="49539948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2356404" y="1498540"/>
            <a:ext cx="7056405" cy="2954655"/>
          </a:xfrm>
          <a:prstGeom prst="rect">
            <a:avLst/>
          </a:prstGeom>
          <a:noFill/>
        </p:spPr>
        <p:txBody>
          <a:bodyPr wrap="square" rtlCol="0">
            <a:spAutoFit/>
          </a:bodyPr>
          <a:lstStyle/>
          <a:p>
            <a:pPr algn="ctr"/>
            <a:r>
              <a:rPr lang="en-US" altLang="zh-CN" sz="2400" dirty="0">
                <a:solidFill>
                  <a:srgbClr val="1C4885"/>
                </a:solidFill>
                <a:effectLst/>
                <a:latin typeface="微软雅黑" panose="020B0503020204020204" pitchFamily="34" charset="-122"/>
                <a:ea typeface="微软雅黑" panose="020B0503020204020204" pitchFamily="34" charset="-122"/>
              </a:rPr>
              <a:t>2</a:t>
            </a:r>
            <a:r>
              <a:rPr lang="zh-CN" altLang="en-US" sz="2400" dirty="0">
                <a:solidFill>
                  <a:srgbClr val="1C4885"/>
                </a:solidFill>
                <a:effectLst/>
                <a:latin typeface="微软雅黑" panose="020B0503020204020204" pitchFamily="34" charset="-122"/>
                <a:ea typeface="微软雅黑" panose="020B0503020204020204" pitchFamily="34" charset="-122"/>
              </a:rPr>
              <a:t>）全员化参与</a:t>
            </a:r>
            <a:endParaRPr lang="en-US" altLang="zh-CN" sz="2400" dirty="0">
              <a:solidFill>
                <a:srgbClr val="1C4885"/>
              </a:solidFill>
              <a:effectLst/>
              <a:latin typeface="微软雅黑" panose="020B0503020204020204" pitchFamily="34" charset="-122"/>
              <a:ea typeface="微软雅黑" panose="020B0503020204020204" pitchFamily="34" charset="-122"/>
            </a:endParaRPr>
          </a:p>
          <a:p>
            <a:endParaRPr lang="en-US" altLang="zh-CN" dirty="0">
              <a:solidFill>
                <a:srgbClr val="000000"/>
              </a:solidFill>
              <a:latin typeface="微软雅黑" panose="020B0503020204020204" pitchFamily="34" charset="-122"/>
              <a:ea typeface="微软雅黑" panose="020B0503020204020204" pitchFamily="34" charset="-122"/>
            </a:endParaRPr>
          </a:p>
          <a:p>
            <a:r>
              <a:rPr lang="zh-CN" altLang="en-US" sz="1800" dirty="0">
                <a:solidFill>
                  <a:srgbClr val="000000"/>
                </a:solidFill>
                <a:effectLst/>
                <a:latin typeface="微软雅黑" panose="020B0503020204020204" pitchFamily="34" charset="-122"/>
                <a:ea typeface="微软雅黑" panose="020B0503020204020204" pitchFamily="34" charset="-122"/>
              </a:rPr>
              <a:t>②营造相互连接、信息共享的企业文化。企业不一定要让每个员工和其他人都像亲朋好友那样，但要在他需要的时候，让他能够获得他尝试新策略所需要的信息和支持。</a:t>
            </a:r>
            <a:endParaRPr lang="en-US" altLang="zh-CN" sz="1800" dirty="0">
              <a:solidFill>
                <a:srgbClr val="000000"/>
              </a:solidFill>
              <a:effectLst/>
              <a:latin typeface="微软雅黑" panose="020B0503020204020204" pitchFamily="34" charset="-122"/>
              <a:ea typeface="微软雅黑" panose="020B0503020204020204" pitchFamily="34" charset="-122"/>
            </a:endParaRPr>
          </a:p>
          <a:p>
            <a:endParaRPr lang="en-US" altLang="zh-CN" dirty="0">
              <a:solidFill>
                <a:srgbClr val="000000"/>
              </a:solidFill>
              <a:effectLst/>
              <a:latin typeface="微软雅黑" panose="020B0503020204020204" pitchFamily="34" charset="-122"/>
              <a:ea typeface="微软雅黑" panose="020B0503020204020204" pitchFamily="34" charset="-122"/>
            </a:endParaRPr>
          </a:p>
          <a:p>
            <a:r>
              <a:rPr lang="zh-CN" altLang="en-US" dirty="0">
                <a:solidFill>
                  <a:srgbClr val="000000"/>
                </a:solidFill>
                <a:effectLst/>
                <a:latin typeface="微软雅黑" panose="020B0503020204020204" pitchFamily="34" charset="-122"/>
                <a:ea typeface="微软雅黑" panose="020B0503020204020204" pitchFamily="34" charset="-122"/>
              </a:rPr>
              <a:t>③实施嵌入计划和联络官计划。嵌入计划和联络官计划类似于传统的 </a:t>
            </a:r>
            <a:endParaRPr lang="zh-CN" altLang="en-US" dirty="0">
              <a:latin typeface="微软雅黑" panose="020B0503020204020204" pitchFamily="34" charset="-122"/>
              <a:ea typeface="微软雅黑" panose="020B0503020204020204" pitchFamily="34" charset="-122"/>
            </a:endParaRPr>
          </a:p>
          <a:p>
            <a:r>
              <a:rPr lang="zh-CN" altLang="en-US" dirty="0">
                <a:solidFill>
                  <a:srgbClr val="000000"/>
                </a:solidFill>
                <a:effectLst/>
                <a:latin typeface="微软雅黑" panose="020B0503020204020204" pitchFamily="34" charset="-122"/>
                <a:ea typeface="微软雅黑" panose="020B0503020204020204" pitchFamily="34" charset="-122"/>
              </a:rPr>
              <a:t>借调模式，“联络官”以外来者的身份加入公司内部一个具有其他功能的团队，这样既可以激发原有团队的活力，也方便不同团队之间进行沟通，从而能打破壁垒。</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16B5651A-1D62-49B5-9D16-BB76C574D12F}"/>
              </a:ext>
            </a:extLst>
          </p:cNvPr>
          <p:cNvSpPr txBox="1"/>
          <p:nvPr/>
        </p:nvSpPr>
        <p:spPr>
          <a:xfrm>
            <a:off x="968972" y="480937"/>
            <a:ext cx="5127028" cy="584775"/>
          </a:xfrm>
          <a:prstGeom prst="rect">
            <a:avLst/>
          </a:prstGeom>
          <a:noFill/>
        </p:spPr>
        <p:txBody>
          <a:bodyPr wrap="square" rtlCol="0">
            <a:spAutoFit/>
          </a:bodyPr>
          <a:lstStyle/>
          <a:p>
            <a:pPr algn="ctr"/>
            <a:r>
              <a:rPr lang="zh-CN" altLang="en-US" sz="3200" dirty="0">
                <a:solidFill>
                  <a:srgbClr val="1C4885"/>
                </a:solidFill>
                <a:latin typeface="微软雅黑" panose="020B0503020204020204" pitchFamily="34" charset="-122"/>
                <a:ea typeface="微软雅黑" panose="020B0503020204020204" pitchFamily="34" charset="-122"/>
              </a:rPr>
              <a:t>短视频团队的文化建设策略</a:t>
            </a:r>
          </a:p>
        </p:txBody>
      </p:sp>
    </p:spTree>
    <p:extLst>
      <p:ext uri="{BB962C8B-B14F-4D97-AF65-F5344CB8AC3E}">
        <p14:creationId xmlns:p14="http://schemas.microsoft.com/office/powerpoint/2010/main" val="179800148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64715" y="480937"/>
            <a:ext cx="5504910" cy="584775"/>
          </a:xfrm>
          <a:prstGeom prst="rect">
            <a:avLst/>
          </a:prstGeom>
          <a:noFill/>
        </p:spPr>
        <p:txBody>
          <a:bodyPr wrap="square" rtlCol="0">
            <a:spAutoFit/>
          </a:bodyPr>
          <a:lstStyle/>
          <a:p>
            <a:pPr algn="ctr"/>
            <a:r>
              <a:rPr lang="zh-CN" altLang="en-US" sz="3200" dirty="0">
                <a:solidFill>
                  <a:srgbClr val="1C4885"/>
                </a:solidFill>
                <a:latin typeface="微软雅黑" panose="020B0503020204020204" pitchFamily="34" charset="-122"/>
                <a:ea typeface="微软雅黑" panose="020B0503020204020204" pitchFamily="34" charset="-122"/>
              </a:rPr>
              <a:t>抖音短视频团队的岗位职责表</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graphicFrame>
        <p:nvGraphicFramePr>
          <p:cNvPr id="2" name="表格 2">
            <a:extLst>
              <a:ext uri="{FF2B5EF4-FFF2-40B4-BE49-F238E27FC236}">
                <a16:creationId xmlns:a16="http://schemas.microsoft.com/office/drawing/2014/main" id="{FD4CF68D-E357-4D14-AAC7-291E142A0642}"/>
              </a:ext>
            </a:extLst>
          </p:cNvPr>
          <p:cNvGraphicFramePr>
            <a:graphicFrameLocks noGrp="1"/>
          </p:cNvGraphicFramePr>
          <p:nvPr>
            <p:extLst>
              <p:ext uri="{D42A27DB-BD31-4B8C-83A1-F6EECF244321}">
                <p14:modId xmlns:p14="http://schemas.microsoft.com/office/powerpoint/2010/main" val="3193672355"/>
              </p:ext>
            </p:extLst>
          </p:nvPr>
        </p:nvGraphicFramePr>
        <p:xfrm>
          <a:off x="2322144" y="2261116"/>
          <a:ext cx="7547712" cy="4211320"/>
        </p:xfrm>
        <a:graphic>
          <a:graphicData uri="http://schemas.openxmlformats.org/drawingml/2006/table">
            <a:tbl>
              <a:tblPr firstRow="1" bandRow="1">
                <a:tableStyleId>{5C22544A-7EE6-4342-B048-85BDC9FD1C3A}</a:tableStyleId>
              </a:tblPr>
              <a:tblGrid>
                <a:gridCol w="811963">
                  <a:extLst>
                    <a:ext uri="{9D8B030D-6E8A-4147-A177-3AD203B41FA5}">
                      <a16:colId xmlns:a16="http://schemas.microsoft.com/office/drawing/2014/main" val="2116009179"/>
                    </a:ext>
                  </a:extLst>
                </a:gridCol>
                <a:gridCol w="6735749">
                  <a:extLst>
                    <a:ext uri="{9D8B030D-6E8A-4147-A177-3AD203B41FA5}">
                      <a16:colId xmlns:a16="http://schemas.microsoft.com/office/drawing/2014/main" val="3302069869"/>
                    </a:ext>
                  </a:extLst>
                </a:gridCol>
              </a:tblGrid>
              <a:tr h="370840">
                <a:tc>
                  <a:txBody>
                    <a:bodyPr/>
                    <a:lstStyle/>
                    <a:p>
                      <a:pPr algn="ctr"/>
                      <a:r>
                        <a:rPr lang="zh-CN" altLang="en-US" sz="1800" b="1" kern="1200" dirty="0">
                          <a:solidFill>
                            <a:schemeClr val="lt1"/>
                          </a:solidFill>
                          <a:effectLst/>
                          <a:latin typeface="微软雅黑" panose="020B0503020204020204" pitchFamily="34" charset="-122"/>
                          <a:ea typeface="微软雅黑" panose="020B0503020204020204" pitchFamily="34" charset="-122"/>
                          <a:cs typeface="+mn-cs"/>
                        </a:rPr>
                        <a:t>岗位</a:t>
                      </a:r>
                      <a:endParaRPr lang="zh-CN" altLang="en-US" dirty="0">
                        <a:latin typeface="微软雅黑" panose="020B0503020204020204" pitchFamily="34" charset="-122"/>
                        <a:ea typeface="微软雅黑" panose="020B0503020204020204" pitchFamily="34" charset="-122"/>
                      </a:endParaRPr>
                    </a:p>
                  </a:txBody>
                  <a:tcPr/>
                </a:tc>
                <a:tc>
                  <a:txBody>
                    <a:bodyPr/>
                    <a:lstStyle/>
                    <a:p>
                      <a:pPr algn="ctr"/>
                      <a:r>
                        <a:rPr lang="zh-CN" altLang="en-US" sz="1800" b="1" kern="1200" dirty="0">
                          <a:solidFill>
                            <a:schemeClr val="lt1"/>
                          </a:solidFill>
                          <a:effectLst/>
                          <a:latin typeface="微软雅黑" panose="020B0503020204020204" pitchFamily="34" charset="-122"/>
                          <a:ea typeface="微软雅黑" panose="020B0503020204020204" pitchFamily="34" charset="-122"/>
                          <a:cs typeface="+mn-cs"/>
                        </a:rPr>
                        <a:t>岗位职责</a:t>
                      </a:r>
                      <a:endParaRPr lang="zh-CN" altLang="en-US"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294721838"/>
                  </a:ext>
                </a:extLst>
              </a:tr>
              <a:tr h="370840">
                <a:tc>
                  <a:txBody>
                    <a:bodyPr/>
                    <a:lstStyle/>
                    <a:p>
                      <a:pPr algn="ctr"/>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编剧</a:t>
                      </a:r>
                      <a:endParaRPr lang="zh-CN" altLang="en-US" sz="1600" dirty="0">
                        <a:latin typeface="微软雅黑" panose="020B0503020204020204" pitchFamily="34" charset="-122"/>
                        <a:ea typeface="微软雅黑" panose="020B0503020204020204" pitchFamily="34" charset="-122"/>
                      </a:endParaRPr>
                    </a:p>
                  </a:txBody>
                  <a:tcPr anchor="ctr" anchorCtr="1"/>
                </a:tc>
                <a:tc>
                  <a:txBody>
                    <a:bodyPr/>
                    <a:lstStyle/>
                    <a:p>
                      <a:pPr algn="just"/>
                      <a:r>
                        <a:rPr lang="zh-CN" altLang="en-US" sz="1200" kern="1200" dirty="0">
                          <a:solidFill>
                            <a:schemeClr val="dk1"/>
                          </a:solidFill>
                          <a:effectLst/>
                          <a:latin typeface="微软雅黑" panose="020B0503020204020204" pitchFamily="34" charset="-122"/>
                          <a:ea typeface="微软雅黑" panose="020B0503020204020204" pitchFamily="34" charset="-122"/>
                          <a:cs typeface="+mn-cs"/>
                        </a:rPr>
                        <a:t>负责公司原创短视频内容创作，包括剧本创意设计、</a:t>
                      </a:r>
                      <a:r>
                        <a:rPr lang="en-US" altLang="zh-CN" sz="1200" kern="1200" dirty="0">
                          <a:solidFill>
                            <a:schemeClr val="dk1"/>
                          </a:solidFill>
                          <a:effectLst/>
                          <a:latin typeface="微软雅黑" panose="020B0503020204020204" pitchFamily="34" charset="-122"/>
                          <a:ea typeface="微软雅黑" panose="020B0503020204020204" pitchFamily="34" charset="-122"/>
                          <a:cs typeface="+mn-cs"/>
                        </a:rPr>
                        <a:t>BGM </a:t>
                      </a:r>
                      <a:r>
                        <a:rPr lang="zh-CN" altLang="en-US" sz="1200" kern="1200" dirty="0">
                          <a:solidFill>
                            <a:schemeClr val="dk1"/>
                          </a:solidFill>
                          <a:effectLst/>
                          <a:latin typeface="微软雅黑" panose="020B0503020204020204" pitchFamily="34" charset="-122"/>
                          <a:ea typeface="微软雅黑" panose="020B0503020204020204" pitchFamily="34" charset="-122"/>
                          <a:cs typeface="+mn-cs"/>
                        </a:rPr>
                        <a:t>选取、广告创意设计后期制作协调等</a:t>
                      </a:r>
                    </a:p>
                    <a:p>
                      <a:pPr algn="just"/>
                      <a:r>
                        <a:rPr lang="zh-CN" altLang="en-US" sz="1200" kern="1200" dirty="0">
                          <a:solidFill>
                            <a:schemeClr val="dk1"/>
                          </a:solidFill>
                          <a:effectLst/>
                          <a:latin typeface="微软雅黑" panose="020B0503020204020204" pitchFamily="34" charset="-122"/>
                          <a:ea typeface="微软雅黑" panose="020B0503020204020204" pitchFamily="34" charset="-122"/>
                          <a:cs typeface="+mn-cs"/>
                        </a:rPr>
                        <a:t>能抓住公众或媒体的关注点、偏好的变化，在剧本创作前期能对剧本素材和题材进行整体评估、筛选</a:t>
                      </a:r>
                      <a:endParaRPr lang="en-US" altLang="zh-CN" sz="1200" kern="1200" dirty="0">
                        <a:solidFill>
                          <a:schemeClr val="dk1"/>
                        </a:solidFill>
                        <a:effectLst/>
                        <a:latin typeface="微软雅黑" panose="020B0503020204020204" pitchFamily="34" charset="-122"/>
                        <a:ea typeface="微软雅黑" panose="020B0503020204020204" pitchFamily="34" charset="-122"/>
                        <a:cs typeface="+mn-cs"/>
                      </a:endParaRPr>
                    </a:p>
                    <a:p>
                      <a:pPr algn="just"/>
                      <a:r>
                        <a:rPr lang="zh-CN" altLang="en-US" sz="1200" kern="1200" dirty="0">
                          <a:solidFill>
                            <a:schemeClr val="dk1"/>
                          </a:solidFill>
                          <a:effectLst/>
                          <a:latin typeface="微软雅黑" panose="020B0503020204020204" pitchFamily="34" charset="-122"/>
                          <a:ea typeface="微软雅黑" panose="020B0503020204020204" pitchFamily="34" charset="-122"/>
                          <a:cs typeface="+mn-cs"/>
                        </a:rPr>
                        <a:t>能够改写成型的剧本，输出独立的原创剧本，会分镜剪辑等</a:t>
                      </a:r>
                      <a:endParaRPr lang="en-US" altLang="zh-CN" sz="1200" kern="1200" dirty="0">
                        <a:solidFill>
                          <a:schemeClr val="dk1"/>
                        </a:solidFill>
                        <a:effectLst/>
                        <a:latin typeface="微软雅黑" panose="020B0503020204020204" pitchFamily="34" charset="-122"/>
                        <a:ea typeface="微软雅黑" panose="020B0503020204020204" pitchFamily="34" charset="-122"/>
                        <a:cs typeface="+mn-cs"/>
                      </a:endParaRPr>
                    </a:p>
                    <a:p>
                      <a:pPr algn="just"/>
                      <a:r>
                        <a:rPr lang="zh-CN" altLang="en-US" sz="1200" kern="1200" dirty="0">
                          <a:solidFill>
                            <a:schemeClr val="dk1"/>
                          </a:solidFill>
                          <a:effectLst/>
                          <a:latin typeface="微软雅黑" panose="020B0503020204020204" pitchFamily="34" charset="-122"/>
                          <a:ea typeface="微软雅黑" panose="020B0503020204020204" pitchFamily="34" charset="-122"/>
                          <a:cs typeface="+mn-cs"/>
                        </a:rPr>
                        <a:t>了解短视频平台及其特点，关注流行趋势和业内热点，能够根据市场需求与受众喜好实时调整和改进短视频的创意策略</a:t>
                      </a:r>
                      <a:endParaRPr lang="zh-CN" altLang="en-US" sz="12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57923045"/>
                  </a:ext>
                </a:extLst>
              </a:tr>
              <a:tr h="370840">
                <a:tc>
                  <a:txBody>
                    <a:bodyPr/>
                    <a:lstStyle/>
                    <a:p>
                      <a:pPr algn="ctr"/>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主编</a:t>
                      </a:r>
                      <a:endParaRPr lang="zh-CN" altLang="en-US" sz="1600" dirty="0">
                        <a:latin typeface="微软雅黑" panose="020B0503020204020204" pitchFamily="34" charset="-122"/>
                        <a:ea typeface="微软雅黑" panose="020B0503020204020204" pitchFamily="34" charset="-122"/>
                      </a:endParaRPr>
                    </a:p>
                  </a:txBody>
                  <a:tcPr anchor="ctr" anchorCtr="1"/>
                </a:tc>
                <a:tc>
                  <a:txBody>
                    <a:bodyPr/>
                    <a:lstStyle/>
                    <a:p>
                      <a:pPr algn="just"/>
                      <a:r>
                        <a:rPr lang="zh-CN" altLang="en-US" sz="1200" kern="1200" dirty="0">
                          <a:solidFill>
                            <a:schemeClr val="dk1"/>
                          </a:solidFill>
                          <a:effectLst/>
                          <a:latin typeface="微软雅黑" panose="020B0503020204020204" pitchFamily="34" charset="-122"/>
                          <a:ea typeface="微软雅黑" panose="020B0503020204020204" pitchFamily="34" charset="-122"/>
                          <a:cs typeface="+mn-cs"/>
                        </a:rPr>
                        <a:t>根据作品体系搭建剧本故事的脉络和框架</a:t>
                      </a:r>
                    </a:p>
                    <a:p>
                      <a:pPr algn="just"/>
                      <a:r>
                        <a:rPr lang="zh-CN" altLang="en-US" sz="1200" kern="1200" dirty="0">
                          <a:solidFill>
                            <a:schemeClr val="dk1"/>
                          </a:solidFill>
                          <a:effectLst/>
                          <a:latin typeface="微软雅黑" panose="020B0503020204020204" pitchFamily="34" charset="-122"/>
                          <a:ea typeface="微软雅黑" panose="020B0503020204020204" pitchFamily="34" charset="-122"/>
                          <a:cs typeface="+mn-cs"/>
                        </a:rPr>
                        <a:t>协同编剧撰写短视频的故事脚本、视频脚本和动画剧本</a:t>
                      </a:r>
                    </a:p>
                    <a:p>
                      <a:pPr algn="just"/>
                      <a:r>
                        <a:rPr lang="zh-CN" altLang="en-US" sz="1200" kern="1200" dirty="0">
                          <a:solidFill>
                            <a:schemeClr val="dk1"/>
                          </a:solidFill>
                          <a:effectLst/>
                          <a:latin typeface="微软雅黑" panose="020B0503020204020204" pitchFamily="34" charset="-122"/>
                          <a:ea typeface="微软雅黑" panose="020B0503020204020204" pitchFamily="34" charset="-122"/>
                          <a:cs typeface="+mn-cs"/>
                        </a:rPr>
                        <a:t>与内外部编剧团队对接，及时交付创作内容</a:t>
                      </a:r>
                    </a:p>
                    <a:p>
                      <a:pPr algn="just"/>
                      <a:r>
                        <a:rPr lang="zh-CN" altLang="en-US" sz="1200" kern="1200" dirty="0">
                          <a:solidFill>
                            <a:schemeClr val="dk1"/>
                          </a:solidFill>
                          <a:effectLst/>
                          <a:latin typeface="微软雅黑" panose="020B0503020204020204" pitchFamily="34" charset="-122"/>
                          <a:ea typeface="微软雅黑" panose="020B0503020204020204" pitchFamily="34" charset="-122"/>
                          <a:cs typeface="+mn-cs"/>
                        </a:rPr>
                        <a:t>管理编剧团队，跟进后期制作，把关作品质量并根据交付时间跟进工作</a:t>
                      </a:r>
                      <a:endParaRPr lang="zh-CN" altLang="en-US" sz="12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319959613"/>
                  </a:ext>
                </a:extLst>
              </a:tr>
              <a:tr h="370840">
                <a:tc>
                  <a:txBody>
                    <a:bodyPr/>
                    <a:lstStyle/>
                    <a:p>
                      <a:pPr algn="ctr"/>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总编</a:t>
                      </a:r>
                      <a:endParaRPr lang="zh-CN" altLang="en-US" sz="1600" dirty="0">
                        <a:latin typeface="微软雅黑" panose="020B0503020204020204" pitchFamily="34" charset="-122"/>
                        <a:ea typeface="微软雅黑" panose="020B0503020204020204" pitchFamily="34" charset="-122"/>
                      </a:endParaRPr>
                    </a:p>
                  </a:txBody>
                  <a:tcPr anchor="ctr" anchorCtr="1"/>
                </a:tc>
                <a:tc>
                  <a:txBody>
                    <a:bodyPr/>
                    <a:lstStyle/>
                    <a:p>
                      <a:pPr algn="just"/>
                      <a:r>
                        <a:rPr lang="zh-CN" altLang="en-US" sz="1200" kern="1200" dirty="0">
                          <a:solidFill>
                            <a:schemeClr val="dk1"/>
                          </a:solidFill>
                          <a:effectLst/>
                          <a:latin typeface="微软雅黑" panose="020B0503020204020204" pitchFamily="34" charset="-122"/>
                          <a:ea typeface="微软雅黑" panose="020B0503020204020204" pitchFamily="34" charset="-122"/>
                          <a:cs typeface="+mn-cs"/>
                        </a:rPr>
                        <a:t>负责内容事业部门的整体规划、运营及管理，定制策略并优化流程</a:t>
                      </a:r>
                    </a:p>
                    <a:p>
                      <a:pPr algn="just"/>
                      <a:r>
                        <a:rPr lang="zh-CN" altLang="en-US" sz="1200" kern="1200" dirty="0">
                          <a:solidFill>
                            <a:schemeClr val="dk1"/>
                          </a:solidFill>
                          <a:effectLst/>
                          <a:latin typeface="微软雅黑" panose="020B0503020204020204" pitchFamily="34" charset="-122"/>
                          <a:ea typeface="微软雅黑" panose="020B0503020204020204" pitchFamily="34" charset="-122"/>
                          <a:cs typeface="+mn-cs"/>
                        </a:rPr>
                        <a:t>负责公司常规项目和特殊项目的统筹管理，对各短视频和新媒体平台内容的选材做方向性的把握</a:t>
                      </a:r>
                    </a:p>
                    <a:p>
                      <a:pPr algn="just"/>
                      <a:r>
                        <a:rPr lang="zh-CN" altLang="en-US" sz="1200" kern="1200" dirty="0">
                          <a:solidFill>
                            <a:schemeClr val="dk1"/>
                          </a:solidFill>
                          <a:effectLst/>
                          <a:latin typeface="微软雅黑" panose="020B0503020204020204" pitchFamily="34" charset="-122"/>
                          <a:ea typeface="微软雅黑" panose="020B0503020204020204" pitchFamily="34" charset="-122"/>
                          <a:cs typeface="+mn-cs"/>
                        </a:rPr>
                        <a:t>负责内容运营日常工作的管理及总结，优化整体的工作流程及内容的审核标准</a:t>
                      </a:r>
                    </a:p>
                    <a:p>
                      <a:pPr algn="just"/>
                      <a:r>
                        <a:rPr lang="zh-CN" altLang="en-US" sz="1200" kern="1200" dirty="0">
                          <a:solidFill>
                            <a:schemeClr val="dk1"/>
                          </a:solidFill>
                          <a:effectLst/>
                          <a:latin typeface="微软雅黑" panose="020B0503020204020204" pitchFamily="34" charset="-122"/>
                          <a:ea typeface="微软雅黑" panose="020B0503020204020204" pitchFamily="34" charset="-122"/>
                          <a:cs typeface="+mn-cs"/>
                        </a:rPr>
                        <a:t>策划运营活动，协调内部资源与推动执行</a:t>
                      </a:r>
                    </a:p>
                    <a:p>
                      <a:pPr algn="just"/>
                      <a:r>
                        <a:rPr lang="zh-CN" altLang="en-US" sz="1200" kern="1200" dirty="0">
                          <a:solidFill>
                            <a:schemeClr val="dk1"/>
                          </a:solidFill>
                          <a:effectLst/>
                          <a:latin typeface="微软雅黑" panose="020B0503020204020204" pitchFamily="34" charset="-122"/>
                          <a:ea typeface="微软雅黑" panose="020B0503020204020204" pitchFamily="34" charset="-122"/>
                          <a:cs typeface="+mn-cs"/>
                        </a:rPr>
                        <a:t>与业内媒体合作，提高节目</a:t>
                      </a:r>
                      <a:r>
                        <a:rPr lang="en-US" altLang="zh-CN" sz="1200"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200" kern="1200" dirty="0">
                          <a:solidFill>
                            <a:schemeClr val="dk1"/>
                          </a:solidFill>
                          <a:effectLst/>
                          <a:latin typeface="微软雅黑" panose="020B0503020204020204" pitchFamily="34" charset="-122"/>
                          <a:ea typeface="微软雅黑" panose="020B0503020204020204" pitchFamily="34" charset="-122"/>
                          <a:cs typeface="+mn-cs"/>
                        </a:rPr>
                        <a:t>团队</a:t>
                      </a:r>
                      <a:r>
                        <a:rPr lang="en-US" altLang="zh-CN" sz="1200"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200" kern="1200" dirty="0">
                          <a:solidFill>
                            <a:schemeClr val="dk1"/>
                          </a:solidFill>
                          <a:effectLst/>
                          <a:latin typeface="微软雅黑" panose="020B0503020204020204" pitchFamily="34" charset="-122"/>
                          <a:ea typeface="微软雅黑" panose="020B0503020204020204" pitchFamily="34" charset="-122"/>
                          <a:cs typeface="+mn-cs"/>
                        </a:rPr>
                        <a:t>企业的知名度及专业度，以获取更多的外部环境资源</a:t>
                      </a:r>
                      <a:endParaRPr lang="zh-CN" altLang="en-US" sz="12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3428795788"/>
                  </a:ext>
                </a:extLst>
              </a:tr>
              <a:tr h="370840">
                <a:tc>
                  <a:txBody>
                    <a:bodyPr/>
                    <a:lstStyle/>
                    <a:p>
                      <a:pPr algn="ctr"/>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导演</a:t>
                      </a:r>
                      <a:endParaRPr lang="zh-CN" altLang="en-US" sz="1600" dirty="0">
                        <a:latin typeface="微软雅黑" panose="020B0503020204020204" pitchFamily="34" charset="-122"/>
                        <a:ea typeface="微软雅黑" panose="020B0503020204020204" pitchFamily="34" charset="-122"/>
                      </a:endParaRPr>
                    </a:p>
                  </a:txBody>
                  <a:tcPr anchor="ctr" anchorCtr="1"/>
                </a:tc>
                <a:tc>
                  <a:txBody>
                    <a:bodyPr/>
                    <a:lstStyle/>
                    <a:p>
                      <a:pPr algn="just"/>
                      <a:r>
                        <a:rPr lang="zh-CN" altLang="en-US" sz="1200" kern="1200" dirty="0">
                          <a:solidFill>
                            <a:schemeClr val="dk1"/>
                          </a:solidFill>
                          <a:effectLst/>
                          <a:latin typeface="微软雅黑" panose="020B0503020204020204" pitchFamily="34" charset="-122"/>
                          <a:ea typeface="微软雅黑" panose="020B0503020204020204" pitchFamily="34" charset="-122"/>
                          <a:cs typeface="+mn-cs"/>
                        </a:rPr>
                        <a:t>根据短视频定位，参与短视频内容策划，编写策划案或脚本</a:t>
                      </a:r>
                    </a:p>
                    <a:p>
                      <a:pPr algn="just"/>
                      <a:r>
                        <a:rPr lang="zh-CN" altLang="en-US" sz="1200" kern="1200" dirty="0">
                          <a:solidFill>
                            <a:schemeClr val="dk1"/>
                          </a:solidFill>
                          <a:effectLst/>
                          <a:latin typeface="微软雅黑" panose="020B0503020204020204" pitchFamily="34" charset="-122"/>
                          <a:ea typeface="微软雅黑" panose="020B0503020204020204" pitchFamily="34" charset="-122"/>
                          <a:cs typeface="+mn-cs"/>
                        </a:rPr>
                        <a:t>组织录制与拍摄，精准把握短视频的创作方向，有效把控拍摄现场</a:t>
                      </a:r>
                    </a:p>
                    <a:p>
                      <a:pPr algn="just"/>
                      <a:r>
                        <a:rPr lang="zh-CN" altLang="en-US" sz="1200" kern="1200" dirty="0">
                          <a:solidFill>
                            <a:schemeClr val="dk1"/>
                          </a:solidFill>
                          <a:effectLst/>
                          <a:latin typeface="微软雅黑" panose="020B0503020204020204" pitchFamily="34" charset="-122"/>
                          <a:ea typeface="微软雅黑" panose="020B0503020204020204" pitchFamily="34" charset="-122"/>
                          <a:cs typeface="+mn-cs"/>
                        </a:rPr>
                        <a:t>跟进后期制作，督促并协调配合后期工作</a:t>
                      </a:r>
                    </a:p>
                    <a:p>
                      <a:pPr algn="just"/>
                      <a:r>
                        <a:rPr lang="zh-CN" altLang="en-US" sz="1200" kern="1200" dirty="0">
                          <a:solidFill>
                            <a:schemeClr val="dk1"/>
                          </a:solidFill>
                          <a:effectLst/>
                          <a:latin typeface="微软雅黑" panose="020B0503020204020204" pitchFamily="34" charset="-122"/>
                          <a:ea typeface="微软雅黑" panose="020B0503020204020204" pitchFamily="34" charset="-122"/>
                          <a:cs typeface="+mn-cs"/>
                        </a:rPr>
                        <a:t>监控制作全过程，保证短视频按时、按质、按量顺利完成</a:t>
                      </a:r>
                      <a:endParaRPr lang="zh-CN" altLang="en-US" sz="12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937127787"/>
                  </a:ext>
                </a:extLst>
              </a:tr>
            </a:tbl>
          </a:graphicData>
        </a:graphic>
      </p:graphicFrame>
      <p:sp>
        <p:nvSpPr>
          <p:cNvPr id="3" name="文本框 2">
            <a:extLst>
              <a:ext uri="{FF2B5EF4-FFF2-40B4-BE49-F238E27FC236}">
                <a16:creationId xmlns:a16="http://schemas.microsoft.com/office/drawing/2014/main" id="{AF399C56-C2DB-4F18-A4C8-554736256EE8}"/>
              </a:ext>
            </a:extLst>
          </p:cNvPr>
          <p:cNvSpPr txBox="1"/>
          <p:nvPr/>
        </p:nvSpPr>
        <p:spPr>
          <a:xfrm>
            <a:off x="2241758" y="1199815"/>
            <a:ext cx="7628098" cy="923330"/>
          </a:xfrm>
          <a:prstGeom prst="rect">
            <a:avLst/>
          </a:prstGeom>
          <a:noFill/>
        </p:spPr>
        <p:txBody>
          <a:bodyPr wrap="square" rtlCol="0">
            <a:spAutoFit/>
          </a:bodyPr>
          <a:lstStyle/>
          <a:p>
            <a:pPr algn="just"/>
            <a:r>
              <a:rPr lang="zh-CN" altLang="en-US" sz="1800" dirty="0">
                <a:solidFill>
                  <a:srgbClr val="000000"/>
                </a:solidFill>
                <a:effectLst/>
                <a:latin typeface="微软雅黑" panose="020B0503020204020204" pitchFamily="34" charset="-122"/>
                <a:ea typeface="微软雅黑" panose="020B0503020204020204" pitchFamily="34" charset="-122"/>
              </a:rPr>
              <a:t>       通常，一个完整的抖音短视频团队需要编剧、主编、总编、导演、摄像人员、演员、后期制作人员、美术师、运营人员等。不同岗位对应不同职责，彼此分工协作，共同服务于短视频作品。</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64715" y="480937"/>
            <a:ext cx="5504910" cy="584775"/>
          </a:xfrm>
          <a:prstGeom prst="rect">
            <a:avLst/>
          </a:prstGeom>
          <a:noFill/>
        </p:spPr>
        <p:txBody>
          <a:bodyPr wrap="square" rtlCol="0">
            <a:spAutoFit/>
          </a:bodyPr>
          <a:lstStyle/>
          <a:p>
            <a:pPr algn="ctr"/>
            <a:r>
              <a:rPr lang="zh-CN" altLang="en-US" sz="3200" dirty="0">
                <a:solidFill>
                  <a:srgbClr val="1C4885"/>
                </a:solidFill>
                <a:latin typeface="微软雅黑" panose="020B0503020204020204" pitchFamily="34" charset="-122"/>
                <a:ea typeface="微软雅黑" panose="020B0503020204020204" pitchFamily="34" charset="-122"/>
              </a:rPr>
              <a:t>抖音短视频团队的岗位职责表</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graphicFrame>
        <p:nvGraphicFramePr>
          <p:cNvPr id="2" name="表格 2">
            <a:extLst>
              <a:ext uri="{FF2B5EF4-FFF2-40B4-BE49-F238E27FC236}">
                <a16:creationId xmlns:a16="http://schemas.microsoft.com/office/drawing/2014/main" id="{FD4CF68D-E357-4D14-AAC7-291E142A0642}"/>
              </a:ext>
            </a:extLst>
          </p:cNvPr>
          <p:cNvGraphicFramePr>
            <a:graphicFrameLocks noGrp="1"/>
          </p:cNvGraphicFramePr>
          <p:nvPr>
            <p:extLst>
              <p:ext uri="{D42A27DB-BD31-4B8C-83A1-F6EECF244321}">
                <p14:modId xmlns:p14="http://schemas.microsoft.com/office/powerpoint/2010/main" val="3566600196"/>
              </p:ext>
            </p:extLst>
          </p:nvPr>
        </p:nvGraphicFramePr>
        <p:xfrm>
          <a:off x="2322144" y="1436903"/>
          <a:ext cx="7547712" cy="4577080"/>
        </p:xfrm>
        <a:graphic>
          <a:graphicData uri="http://schemas.openxmlformats.org/drawingml/2006/table">
            <a:tbl>
              <a:tblPr firstRow="1" bandRow="1">
                <a:tableStyleId>{5C22544A-7EE6-4342-B048-85BDC9FD1C3A}</a:tableStyleId>
              </a:tblPr>
              <a:tblGrid>
                <a:gridCol w="811963">
                  <a:extLst>
                    <a:ext uri="{9D8B030D-6E8A-4147-A177-3AD203B41FA5}">
                      <a16:colId xmlns:a16="http://schemas.microsoft.com/office/drawing/2014/main" val="2116009179"/>
                    </a:ext>
                  </a:extLst>
                </a:gridCol>
                <a:gridCol w="6735749">
                  <a:extLst>
                    <a:ext uri="{9D8B030D-6E8A-4147-A177-3AD203B41FA5}">
                      <a16:colId xmlns:a16="http://schemas.microsoft.com/office/drawing/2014/main" val="3302069869"/>
                    </a:ext>
                  </a:extLst>
                </a:gridCol>
              </a:tblGrid>
              <a:tr h="370840">
                <a:tc>
                  <a:txBody>
                    <a:bodyPr/>
                    <a:lstStyle/>
                    <a:p>
                      <a:pPr algn="ctr"/>
                      <a:r>
                        <a:rPr lang="zh-CN" altLang="en-US" sz="1800" b="1" kern="1200" dirty="0">
                          <a:solidFill>
                            <a:schemeClr val="lt1"/>
                          </a:solidFill>
                          <a:effectLst/>
                          <a:latin typeface="微软雅黑" panose="020B0503020204020204" pitchFamily="34" charset="-122"/>
                          <a:ea typeface="微软雅黑" panose="020B0503020204020204" pitchFamily="34" charset="-122"/>
                          <a:cs typeface="+mn-cs"/>
                        </a:rPr>
                        <a:t>岗位</a:t>
                      </a:r>
                      <a:endParaRPr lang="zh-CN" altLang="en-US" dirty="0">
                        <a:latin typeface="微软雅黑" panose="020B0503020204020204" pitchFamily="34" charset="-122"/>
                        <a:ea typeface="微软雅黑" panose="020B0503020204020204" pitchFamily="34" charset="-122"/>
                      </a:endParaRPr>
                    </a:p>
                  </a:txBody>
                  <a:tcPr/>
                </a:tc>
                <a:tc>
                  <a:txBody>
                    <a:bodyPr/>
                    <a:lstStyle/>
                    <a:p>
                      <a:pPr algn="ctr"/>
                      <a:r>
                        <a:rPr lang="zh-CN" altLang="en-US" sz="1800" b="1" kern="1200" dirty="0">
                          <a:solidFill>
                            <a:schemeClr val="lt1"/>
                          </a:solidFill>
                          <a:effectLst/>
                          <a:latin typeface="微软雅黑" panose="020B0503020204020204" pitchFamily="34" charset="-122"/>
                          <a:ea typeface="微软雅黑" panose="020B0503020204020204" pitchFamily="34" charset="-122"/>
                          <a:cs typeface="+mn-cs"/>
                        </a:rPr>
                        <a:t>岗位职责</a:t>
                      </a:r>
                      <a:endParaRPr lang="zh-CN" altLang="en-US"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294721838"/>
                  </a:ext>
                </a:extLst>
              </a:tr>
              <a:tr h="370840">
                <a:tc>
                  <a:txBody>
                    <a:bodyPr/>
                    <a:lstStyle/>
                    <a:p>
                      <a:pPr algn="ctr"/>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演员</a:t>
                      </a:r>
                      <a:endParaRPr lang="zh-CN" altLang="en-US" sz="1800" dirty="0">
                        <a:latin typeface="微软雅黑" panose="020B0503020204020204" pitchFamily="34" charset="-122"/>
                        <a:ea typeface="微软雅黑" panose="020B0503020204020204" pitchFamily="34" charset="-122"/>
                      </a:endParaRPr>
                    </a:p>
                  </a:txBody>
                  <a:tcPr anchor="ctr" anchorCtr="1"/>
                </a:tc>
                <a:tc>
                  <a:txBody>
                    <a:bodyPr/>
                    <a:lstStyle/>
                    <a:p>
                      <a:pPr algn="just"/>
                      <a:r>
                        <a:rPr lang="zh-CN" altLang="en-US" sz="1200" kern="1200" dirty="0">
                          <a:solidFill>
                            <a:schemeClr val="dk1"/>
                          </a:solidFill>
                          <a:effectLst/>
                          <a:latin typeface="微软雅黑" panose="020B0503020204020204" pitchFamily="34" charset="-122"/>
                          <a:ea typeface="微软雅黑" panose="020B0503020204020204" pitchFamily="34" charset="-122"/>
                          <a:cs typeface="+mn-cs"/>
                        </a:rPr>
                        <a:t>根据短视频脚本，配合编导，完成短视频时演绎</a:t>
                      </a:r>
                    </a:p>
                    <a:p>
                      <a:pPr algn="just"/>
                      <a:r>
                        <a:rPr lang="zh-CN" altLang="en-US" sz="1200" kern="1200" dirty="0">
                          <a:solidFill>
                            <a:schemeClr val="dk1"/>
                          </a:solidFill>
                          <a:effectLst/>
                          <a:latin typeface="微软雅黑" panose="020B0503020204020204" pitchFamily="34" charset="-122"/>
                          <a:ea typeface="微软雅黑" panose="020B0503020204020204" pitchFamily="34" charset="-122"/>
                          <a:cs typeface="+mn-cs"/>
                        </a:rPr>
                        <a:t>根据角色需要，能够尽快投入，完成短视频制作</a:t>
                      </a:r>
                    </a:p>
                    <a:p>
                      <a:pPr algn="just"/>
                      <a:r>
                        <a:rPr lang="zh-CN" altLang="en-US" sz="1200" kern="1200" dirty="0">
                          <a:solidFill>
                            <a:schemeClr val="dk1"/>
                          </a:solidFill>
                          <a:effectLst/>
                          <a:latin typeface="微软雅黑" panose="020B0503020204020204" pitchFamily="34" charset="-122"/>
                          <a:ea typeface="微软雅黑" panose="020B0503020204020204" pitchFamily="34" charset="-122"/>
                          <a:cs typeface="+mn-cs"/>
                        </a:rPr>
                        <a:t>参与短视频脚本选题策划</a:t>
                      </a:r>
                      <a:endParaRPr lang="zh-CN" altLang="en-US" sz="12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57923045"/>
                  </a:ext>
                </a:extLst>
              </a:tr>
              <a:tr h="370840">
                <a:tc>
                  <a:txBody>
                    <a:bodyPr/>
                    <a:lstStyle/>
                    <a:p>
                      <a:pPr algn="ctr"/>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后期</a:t>
                      </a:r>
                    </a:p>
                    <a:p>
                      <a:pPr algn="ctr"/>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制作</a:t>
                      </a:r>
                    </a:p>
                    <a:p>
                      <a:pPr algn="ctr"/>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人员</a:t>
                      </a:r>
                      <a:endParaRPr lang="zh-CN" altLang="en-US" sz="1800" dirty="0">
                        <a:latin typeface="微软雅黑" panose="020B0503020204020204" pitchFamily="34" charset="-122"/>
                        <a:ea typeface="微软雅黑" panose="020B0503020204020204" pitchFamily="34" charset="-122"/>
                      </a:endParaRPr>
                    </a:p>
                  </a:txBody>
                  <a:tcPr anchor="ctr" anchorCtr="1"/>
                </a:tc>
                <a:tc>
                  <a:txBody>
                    <a:bodyPr/>
                    <a:lstStyle/>
                    <a:p>
                      <a:pPr algn="just"/>
                      <a:r>
                        <a:rPr lang="zh-CN" altLang="en-US" sz="1200" kern="1200" dirty="0">
                          <a:solidFill>
                            <a:schemeClr val="dk1"/>
                          </a:solidFill>
                          <a:effectLst/>
                          <a:latin typeface="微软雅黑" panose="020B0503020204020204" pitchFamily="34" charset="-122"/>
                          <a:ea typeface="微软雅黑" panose="020B0503020204020204" pitchFamily="34" charset="-122"/>
                          <a:cs typeface="+mn-cs"/>
                        </a:rPr>
                        <a:t>负责短视频的剪辑、包装等后期工作，同时参与二次创作</a:t>
                      </a:r>
                    </a:p>
                    <a:p>
                      <a:pPr algn="just"/>
                      <a:r>
                        <a:rPr lang="zh-CN" altLang="en-US" sz="1200" kern="1200" dirty="0">
                          <a:solidFill>
                            <a:schemeClr val="dk1"/>
                          </a:solidFill>
                          <a:effectLst/>
                          <a:latin typeface="微软雅黑" panose="020B0503020204020204" pitchFamily="34" charset="-122"/>
                          <a:ea typeface="微软雅黑" panose="020B0503020204020204" pitchFamily="34" charset="-122"/>
                          <a:cs typeface="+mn-cs"/>
                        </a:rPr>
                        <a:t>独立完成视频的剪辑、合成、制作工作，熟练运用镜头语言</a:t>
                      </a:r>
                    </a:p>
                    <a:p>
                      <a:pPr algn="just"/>
                      <a:r>
                        <a:rPr lang="zh-CN" altLang="en-US" sz="1200" kern="1200" dirty="0">
                          <a:solidFill>
                            <a:schemeClr val="dk1"/>
                          </a:solidFill>
                          <a:effectLst/>
                          <a:latin typeface="微软雅黑" panose="020B0503020204020204" pitchFamily="34" charset="-122"/>
                          <a:ea typeface="微软雅黑" panose="020B0503020204020204" pitchFamily="34" charset="-122"/>
                          <a:cs typeface="+mn-cs"/>
                        </a:rPr>
                        <a:t>整理视频素材，负责视频的存档及使用管理</a:t>
                      </a:r>
                    </a:p>
                    <a:p>
                      <a:pPr algn="just"/>
                      <a:r>
                        <a:rPr lang="zh-CN" altLang="en-US" sz="1200" kern="1200" dirty="0">
                          <a:solidFill>
                            <a:schemeClr val="dk1"/>
                          </a:solidFill>
                          <a:effectLst/>
                          <a:latin typeface="微软雅黑" panose="020B0503020204020204" pitchFamily="34" charset="-122"/>
                          <a:ea typeface="微软雅黑" panose="020B0503020204020204" pitchFamily="34" charset="-122"/>
                          <a:cs typeface="+mn-cs"/>
                        </a:rPr>
                        <a:t>协助完成拍摄</a:t>
                      </a:r>
                      <a:endParaRPr lang="zh-CN" altLang="en-US" sz="12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319959613"/>
                  </a:ext>
                </a:extLst>
              </a:tr>
              <a:tr h="370840">
                <a:tc>
                  <a:txBody>
                    <a:bodyPr/>
                    <a:lstStyle/>
                    <a:p>
                      <a:pPr algn="ctr"/>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美术师</a:t>
                      </a:r>
                      <a:endParaRPr lang="zh-CN" altLang="en-US" sz="1800" dirty="0">
                        <a:latin typeface="微软雅黑" panose="020B0503020204020204" pitchFamily="34" charset="-122"/>
                        <a:ea typeface="微软雅黑" panose="020B0503020204020204" pitchFamily="34" charset="-122"/>
                      </a:endParaRPr>
                    </a:p>
                  </a:txBody>
                  <a:tcPr anchor="ctr" anchorCtr="1"/>
                </a:tc>
                <a:tc>
                  <a:txBody>
                    <a:bodyPr/>
                    <a:lstStyle/>
                    <a:p>
                      <a:pPr algn="just"/>
                      <a:r>
                        <a:rPr lang="zh-CN" altLang="en-US" sz="1200" kern="1200" dirty="0">
                          <a:solidFill>
                            <a:schemeClr val="dk1"/>
                          </a:solidFill>
                          <a:effectLst/>
                          <a:latin typeface="微软雅黑" panose="020B0503020204020204" pitchFamily="34" charset="-122"/>
                          <a:ea typeface="微软雅黑" panose="020B0503020204020204" pitchFamily="34" charset="-122"/>
                          <a:cs typeface="+mn-cs"/>
                        </a:rPr>
                        <a:t>负责前期创意策划中有关内容表达、风格和视觉表现方面的工作</a:t>
                      </a:r>
                    </a:p>
                    <a:p>
                      <a:pPr algn="just"/>
                      <a:r>
                        <a:rPr lang="zh-CN" altLang="en-US" sz="1200" kern="1200" dirty="0">
                          <a:solidFill>
                            <a:schemeClr val="dk1"/>
                          </a:solidFill>
                          <a:effectLst/>
                          <a:latin typeface="微软雅黑" panose="020B0503020204020204" pitchFamily="34" charset="-122"/>
                          <a:ea typeface="微软雅黑" panose="020B0503020204020204" pitchFamily="34" charset="-122"/>
                          <a:cs typeface="+mn-cs"/>
                        </a:rPr>
                        <a:t>根据导演的策划案或脚本完成视频创意、视频动画部分的设计与制作工作</a:t>
                      </a:r>
                      <a:endParaRPr lang="zh-CN" altLang="en-US" sz="12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3428795788"/>
                  </a:ext>
                </a:extLst>
              </a:tr>
              <a:tr h="370840">
                <a:tc>
                  <a:txBody>
                    <a:bodyPr/>
                    <a:lstStyle/>
                    <a:p>
                      <a:pPr algn="ctr"/>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运营</a:t>
                      </a:r>
                    </a:p>
                    <a:p>
                      <a:pPr algn="ctr"/>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人员</a:t>
                      </a:r>
                      <a:endParaRPr lang="zh-CN" altLang="en-US" sz="1800" dirty="0">
                        <a:latin typeface="微软雅黑" panose="020B0503020204020204" pitchFamily="34" charset="-122"/>
                        <a:ea typeface="微软雅黑" panose="020B0503020204020204" pitchFamily="34" charset="-122"/>
                      </a:endParaRPr>
                    </a:p>
                  </a:txBody>
                  <a:tcPr anchor="ctr" anchorCtr="1"/>
                </a:tc>
                <a:tc>
                  <a:txBody>
                    <a:bodyPr/>
                    <a:lstStyle/>
                    <a:p>
                      <a:pPr algn="just"/>
                      <a:r>
                        <a:rPr lang="zh-CN" altLang="en-US" sz="1200" kern="1200" dirty="0">
                          <a:solidFill>
                            <a:schemeClr val="dk1"/>
                          </a:solidFill>
                          <a:effectLst/>
                          <a:latin typeface="微软雅黑" panose="020B0503020204020204" pitchFamily="34" charset="-122"/>
                          <a:ea typeface="微软雅黑" panose="020B0503020204020204" pitchFamily="34" charset="-122"/>
                          <a:cs typeface="+mn-cs"/>
                        </a:rPr>
                        <a:t>负责短视频内容的分发上线工作，包括视频头图、标题、简介、推荐位及部分内容元数据的日常导入、审核、上线、下线，并提供各品类短视频的内容上线计划表</a:t>
                      </a:r>
                    </a:p>
                    <a:p>
                      <a:pPr algn="just"/>
                      <a:r>
                        <a:rPr lang="zh-CN" altLang="en-US" sz="1200" kern="1200" dirty="0">
                          <a:solidFill>
                            <a:schemeClr val="dk1"/>
                          </a:solidFill>
                          <a:effectLst/>
                          <a:latin typeface="微软雅黑" panose="020B0503020204020204" pitchFamily="34" charset="-122"/>
                          <a:ea typeface="微软雅黑" panose="020B0503020204020204" pitchFamily="34" charset="-122"/>
                          <a:cs typeface="+mn-cs"/>
                        </a:rPr>
                        <a:t>负责短视频上线后的数据分析、竞品分析，对内容运营的策略方法进行适时的优化、改进</a:t>
                      </a:r>
                    </a:p>
                    <a:p>
                      <a:pPr algn="just"/>
                      <a:r>
                        <a:rPr lang="zh-CN" altLang="en-US" sz="1200" kern="1200" dirty="0">
                          <a:solidFill>
                            <a:schemeClr val="dk1"/>
                          </a:solidFill>
                          <a:effectLst/>
                          <a:latin typeface="微软雅黑" panose="020B0503020204020204" pitchFamily="34" charset="-122"/>
                          <a:ea typeface="微软雅黑" panose="020B0503020204020204" pitchFamily="34" charset="-122"/>
                          <a:cs typeface="+mn-cs"/>
                        </a:rPr>
                        <a:t>收集用户反馈、与用户互动，根据内容运营效果提供线上线下相关活动的建议</a:t>
                      </a:r>
                    </a:p>
                    <a:p>
                      <a:pPr algn="just"/>
                      <a:r>
                        <a:rPr lang="zh-CN" altLang="en-US" sz="1200" kern="1200" dirty="0">
                          <a:solidFill>
                            <a:schemeClr val="dk1"/>
                          </a:solidFill>
                          <a:effectLst/>
                          <a:latin typeface="微软雅黑" panose="020B0503020204020204" pitchFamily="34" charset="-122"/>
                          <a:ea typeface="微软雅黑" panose="020B0503020204020204" pitchFamily="34" charset="-122"/>
                          <a:cs typeface="+mn-cs"/>
                        </a:rPr>
                        <a:t>根据数据反馈分析不同流量渠道的流量规则，制定对应的流量获取策略</a:t>
                      </a:r>
                      <a:endParaRPr lang="zh-CN" altLang="en-US" sz="12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937127787"/>
                  </a:ext>
                </a:extLst>
              </a:tr>
              <a:tr h="370840">
                <a:tc>
                  <a:txBody>
                    <a:bodyPr/>
                    <a:lstStyle/>
                    <a:p>
                      <a:pPr algn="ctr"/>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摄像 人员</a:t>
                      </a:r>
                      <a:endParaRPr lang="zh-CN" altLang="en-US" sz="1800" dirty="0">
                        <a:latin typeface="微软雅黑" panose="020B0503020204020204" pitchFamily="34" charset="-122"/>
                        <a:ea typeface="微软雅黑" panose="020B0503020204020204" pitchFamily="34" charset="-122"/>
                      </a:endParaRPr>
                    </a:p>
                  </a:txBody>
                  <a:tcPr anchor="ctr" anchorCtr="1"/>
                </a:tc>
                <a:tc>
                  <a:txBody>
                    <a:bodyPr/>
                    <a:lstStyle/>
                    <a:p>
                      <a:pPr algn="just"/>
                      <a:r>
                        <a:rPr lang="zh-CN" altLang="en-US" sz="1200" kern="1200" dirty="0">
                          <a:solidFill>
                            <a:schemeClr val="dk1"/>
                          </a:solidFill>
                          <a:effectLst/>
                          <a:latin typeface="微软雅黑" panose="020B0503020204020204" pitchFamily="34" charset="-122"/>
                          <a:ea typeface="微软雅黑" panose="020B0503020204020204" pitchFamily="34" charset="-122"/>
                          <a:cs typeface="+mn-cs"/>
                        </a:rPr>
                        <a:t>与导演沟通，按导演制定的拍摄方案开展工作，如确定素材、依据脚本分镜头进行拍摄等</a:t>
                      </a:r>
                    </a:p>
                    <a:p>
                      <a:pPr algn="just"/>
                      <a:r>
                        <a:rPr lang="zh-CN" altLang="en-US" sz="1200" kern="1200" dirty="0">
                          <a:solidFill>
                            <a:schemeClr val="dk1"/>
                          </a:solidFill>
                          <a:effectLst/>
                          <a:latin typeface="微软雅黑" panose="020B0503020204020204" pitchFamily="34" charset="-122"/>
                          <a:ea typeface="微软雅黑" panose="020B0503020204020204" pitchFamily="34" charset="-122"/>
                          <a:cs typeface="+mn-cs"/>
                        </a:rPr>
                        <a:t>负责短视频的策划创作、采访拍摄、编辑制作与播出</a:t>
                      </a:r>
                    </a:p>
                    <a:p>
                      <a:pPr algn="just"/>
                      <a:r>
                        <a:rPr lang="zh-CN" altLang="en-US" sz="1200" kern="1200" dirty="0">
                          <a:solidFill>
                            <a:schemeClr val="dk1"/>
                          </a:solidFill>
                          <a:effectLst/>
                          <a:latin typeface="微软雅黑" panose="020B0503020204020204" pitchFamily="34" charset="-122"/>
                          <a:ea typeface="微软雅黑" panose="020B0503020204020204" pitchFamily="34" charset="-122"/>
                          <a:cs typeface="+mn-cs"/>
                        </a:rPr>
                        <a:t>负责摄像时的颜色、构图、灯光和镜头处理等，完成高质量的画面摄制，完成拍摄后对素材进行整理备份</a:t>
                      </a:r>
                    </a:p>
                    <a:p>
                      <a:pPr algn="just"/>
                      <a:r>
                        <a:rPr lang="zh-CN" altLang="en-US" sz="1200" kern="1200" dirty="0">
                          <a:solidFill>
                            <a:schemeClr val="dk1"/>
                          </a:solidFill>
                          <a:effectLst/>
                          <a:latin typeface="微软雅黑" panose="020B0503020204020204" pitchFamily="34" charset="-122"/>
                          <a:ea typeface="微软雅黑" panose="020B0503020204020204" pitchFamily="34" charset="-122"/>
                          <a:cs typeface="+mn-cs"/>
                        </a:rPr>
                        <a:t>负责相关设备的维护工作，保证机器的正常使用</a:t>
                      </a:r>
                      <a:endParaRPr lang="zh-CN" altLang="en-US" sz="12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469409081"/>
                  </a:ext>
                </a:extLst>
              </a:tr>
            </a:tbl>
          </a:graphicData>
        </a:graphic>
      </p:graphicFrame>
    </p:spTree>
    <p:extLst>
      <p:ext uri="{BB962C8B-B14F-4D97-AF65-F5344CB8AC3E}">
        <p14:creationId xmlns:p14="http://schemas.microsoft.com/office/powerpoint/2010/main" val="7375964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988709" y="5737122"/>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5804" y="294968"/>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560439" y="412117"/>
            <a:ext cx="11385755" cy="5958349"/>
          </a:xfrm>
          <a:prstGeom prst="roundRect">
            <a:avLst>
              <a:gd name="adj" fmla="val 1568"/>
            </a:avLst>
          </a:prstGeom>
          <a:solidFill>
            <a:schemeClr val="bg1"/>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703427" y="903453"/>
            <a:ext cx="3653531" cy="954107"/>
          </a:xfrm>
          <a:prstGeom prst="rect">
            <a:avLst/>
          </a:prstGeom>
          <a:noFill/>
        </p:spPr>
        <p:txBody>
          <a:bodyPr wrap="square" rtlCol="0">
            <a:spAutoFit/>
          </a:bodyPr>
          <a:lstStyle/>
          <a:p>
            <a:pPr algn="ctr"/>
            <a:r>
              <a:rPr lang="zh-CN" altLang="en-US" sz="2800" dirty="0">
                <a:solidFill>
                  <a:srgbClr val="1C4885"/>
                </a:solidFill>
                <a:latin typeface="微软雅黑" panose="020B0503020204020204" pitchFamily="34" charset="-122"/>
                <a:ea typeface="微软雅黑" panose="020B0503020204020204" pitchFamily="34" charset="-122"/>
              </a:rPr>
              <a:t>运营团队与团队运营的概念及主要目标</a:t>
            </a:r>
          </a:p>
        </p:txBody>
      </p:sp>
      <p:sp>
        <p:nvSpPr>
          <p:cNvPr id="10" name="文本框 9"/>
          <p:cNvSpPr txBox="1"/>
          <p:nvPr/>
        </p:nvSpPr>
        <p:spPr>
          <a:xfrm>
            <a:off x="1350655" y="2012417"/>
            <a:ext cx="4359073" cy="3693319"/>
          </a:xfrm>
          <a:prstGeom prst="rect">
            <a:avLst/>
          </a:prstGeom>
          <a:noFill/>
        </p:spPr>
        <p:txBody>
          <a:bodyPr wrap="square" rtlCol="0">
            <a:spAutoFit/>
          </a:bodyPr>
          <a:lstStyle/>
          <a:p>
            <a:r>
              <a:rPr lang="zh-CN" altLang="en-US" sz="1800" dirty="0">
                <a:solidFill>
                  <a:srgbClr val="000000"/>
                </a:solidFill>
                <a:effectLst/>
                <a:latin typeface="微软雅黑" panose="020B0503020204020204" pitchFamily="34" charset="-122"/>
                <a:ea typeface="微软雅黑" panose="020B0503020204020204" pitchFamily="34" charset="-122"/>
              </a:rPr>
              <a:t>       短视频的运营团队指的是在短视频运营过程中，由所需要的选题策划、内容创作、拍摄制作、上传发布、商务合作、流量变现等各个方面的人才所组成的一个或大或小的团队。运营团队的主要目标就是完成短视频运营过程中涉及的各项任务，从而实现用户增长、流量增长、营收增长和利润增长等目标。</a:t>
            </a:r>
            <a:r>
              <a:rPr lang="zh-CN" altLang="en-US" dirty="0">
                <a:solidFill>
                  <a:srgbClr val="000000"/>
                </a:solidFill>
                <a:latin typeface="微软雅黑" panose="020B0503020204020204" pitchFamily="34" charset="-122"/>
                <a:ea typeface="微软雅黑" panose="020B0503020204020204" pitchFamily="34" charset="-122"/>
              </a:rPr>
              <a:t>短视频的团队运营指将整个短视频团队（包括运营团队）凝聚成一个有目标、有策略、有活力、有能力、有执行结果的强大团队，确保整个团队按照预期的方向前进，并最终达成预期的目标。</a:t>
            </a:r>
          </a:p>
        </p:txBody>
      </p:sp>
      <p:grpSp>
        <p:nvGrpSpPr>
          <p:cNvPr id="33" name="组合 32">
            <a:extLst>
              <a:ext uri="{FF2B5EF4-FFF2-40B4-BE49-F238E27FC236}">
                <a16:creationId xmlns:a16="http://schemas.microsoft.com/office/drawing/2014/main" id="{6B4A9182-45BA-465C-BE2A-6DD8385C9DC2}"/>
              </a:ext>
            </a:extLst>
          </p:cNvPr>
          <p:cNvGrpSpPr/>
          <p:nvPr/>
        </p:nvGrpSpPr>
        <p:grpSpPr>
          <a:xfrm>
            <a:off x="5952191" y="1681990"/>
            <a:ext cx="5593070" cy="1747010"/>
            <a:chOff x="6660037" y="1195840"/>
            <a:chExt cx="5593070" cy="1747010"/>
          </a:xfrm>
        </p:grpSpPr>
        <p:sp>
          <p:nvSpPr>
            <p:cNvPr id="8" name="文本框 7">
              <a:extLst>
                <a:ext uri="{FF2B5EF4-FFF2-40B4-BE49-F238E27FC236}">
                  <a16:creationId xmlns:a16="http://schemas.microsoft.com/office/drawing/2014/main" id="{69721398-99FE-4EEA-B66B-1B0063AFF44D}"/>
                </a:ext>
              </a:extLst>
            </p:cNvPr>
            <p:cNvSpPr txBox="1"/>
            <p:nvPr/>
          </p:nvSpPr>
          <p:spPr>
            <a:xfrm>
              <a:off x="8826808" y="1195840"/>
              <a:ext cx="1140643" cy="369332"/>
            </a:xfrm>
            <a:prstGeom prst="rect">
              <a:avLst/>
            </a:prstGeom>
            <a:noFill/>
            <a:ln>
              <a:solidFill>
                <a:schemeClr val="tx1"/>
              </a:solidFill>
            </a:ln>
          </p:spPr>
          <p:txBody>
            <a:bodyPr wrap="square" rtlCol="0">
              <a:spAutoFit/>
            </a:bodyPr>
            <a:lstStyle/>
            <a:p>
              <a:pPr algn="ctr"/>
              <a:r>
                <a:rPr lang="zh-CN" altLang="en-US" dirty="0"/>
                <a:t>运营团队</a:t>
              </a:r>
            </a:p>
          </p:txBody>
        </p:sp>
        <p:cxnSp>
          <p:nvCxnSpPr>
            <p:cNvPr id="13" name="直接连接符 12">
              <a:extLst>
                <a:ext uri="{FF2B5EF4-FFF2-40B4-BE49-F238E27FC236}">
                  <a16:creationId xmlns:a16="http://schemas.microsoft.com/office/drawing/2014/main" id="{58EA5E5F-37B6-48C6-85E9-1E788E2B3D49}"/>
                </a:ext>
              </a:extLst>
            </p:cNvPr>
            <p:cNvCxnSpPr>
              <a:stCxn id="8" idx="2"/>
            </p:cNvCxnSpPr>
            <p:nvPr/>
          </p:nvCxnSpPr>
          <p:spPr>
            <a:xfrm flipH="1">
              <a:off x="9397129" y="1565172"/>
              <a:ext cx="1" cy="447245"/>
            </a:xfrm>
            <a:prstGeom prst="line">
              <a:avLst/>
            </a:prstGeom>
          </p:spPr>
          <p:style>
            <a:lnRef idx="1">
              <a:schemeClr val="dk1"/>
            </a:lnRef>
            <a:fillRef idx="0">
              <a:schemeClr val="dk1"/>
            </a:fillRef>
            <a:effectRef idx="0">
              <a:schemeClr val="dk1"/>
            </a:effectRef>
            <a:fontRef idx="minor">
              <a:schemeClr val="tx1"/>
            </a:fontRef>
          </p:style>
        </p:cxnSp>
        <p:cxnSp>
          <p:nvCxnSpPr>
            <p:cNvPr id="21" name="直接连接符 20">
              <a:extLst>
                <a:ext uri="{FF2B5EF4-FFF2-40B4-BE49-F238E27FC236}">
                  <a16:creationId xmlns:a16="http://schemas.microsoft.com/office/drawing/2014/main" id="{83F25C3D-B47E-4C45-B364-389D1E936264}"/>
                </a:ext>
              </a:extLst>
            </p:cNvPr>
            <p:cNvCxnSpPr>
              <a:cxnSpLocks/>
            </p:cNvCxnSpPr>
            <p:nvPr/>
          </p:nvCxnSpPr>
          <p:spPr>
            <a:xfrm flipH="1">
              <a:off x="7230359" y="2007498"/>
              <a:ext cx="2166770" cy="0"/>
            </a:xfrm>
            <a:prstGeom prst="line">
              <a:avLst/>
            </a:prstGeom>
          </p:spPr>
          <p:style>
            <a:lnRef idx="1">
              <a:schemeClr val="dk1"/>
            </a:lnRef>
            <a:fillRef idx="0">
              <a:schemeClr val="dk1"/>
            </a:fillRef>
            <a:effectRef idx="0">
              <a:schemeClr val="dk1"/>
            </a:effectRef>
            <a:fontRef idx="minor">
              <a:schemeClr val="tx1"/>
            </a:fontRef>
          </p:style>
        </p:cxnSp>
        <p:cxnSp>
          <p:nvCxnSpPr>
            <p:cNvPr id="23" name="直接连接符 22">
              <a:extLst>
                <a:ext uri="{FF2B5EF4-FFF2-40B4-BE49-F238E27FC236}">
                  <a16:creationId xmlns:a16="http://schemas.microsoft.com/office/drawing/2014/main" id="{C2966376-4597-445F-93B8-8E59D05676E6}"/>
                </a:ext>
              </a:extLst>
            </p:cNvPr>
            <p:cNvCxnSpPr/>
            <p:nvPr/>
          </p:nvCxnSpPr>
          <p:spPr>
            <a:xfrm>
              <a:off x="7234565" y="2007498"/>
              <a:ext cx="0" cy="566020"/>
            </a:xfrm>
            <a:prstGeom prst="line">
              <a:avLst/>
            </a:prstGeom>
          </p:spPr>
          <p:style>
            <a:lnRef idx="1">
              <a:schemeClr val="dk1"/>
            </a:lnRef>
            <a:fillRef idx="0">
              <a:schemeClr val="dk1"/>
            </a:fillRef>
            <a:effectRef idx="0">
              <a:schemeClr val="dk1"/>
            </a:effectRef>
            <a:fontRef idx="minor">
              <a:schemeClr val="tx1"/>
            </a:fontRef>
          </p:style>
        </p:cxnSp>
        <p:cxnSp>
          <p:nvCxnSpPr>
            <p:cNvPr id="24" name="直接连接符 23">
              <a:extLst>
                <a:ext uri="{FF2B5EF4-FFF2-40B4-BE49-F238E27FC236}">
                  <a16:creationId xmlns:a16="http://schemas.microsoft.com/office/drawing/2014/main" id="{B5D528B6-1211-4DE7-8E22-1A01F9411573}"/>
                </a:ext>
              </a:extLst>
            </p:cNvPr>
            <p:cNvCxnSpPr/>
            <p:nvPr/>
          </p:nvCxnSpPr>
          <p:spPr>
            <a:xfrm>
              <a:off x="9397129" y="2007498"/>
              <a:ext cx="0" cy="566020"/>
            </a:xfrm>
            <a:prstGeom prst="line">
              <a:avLst/>
            </a:prstGeom>
          </p:spPr>
          <p:style>
            <a:lnRef idx="1">
              <a:schemeClr val="dk1"/>
            </a:lnRef>
            <a:fillRef idx="0">
              <a:schemeClr val="dk1"/>
            </a:fillRef>
            <a:effectRef idx="0">
              <a:schemeClr val="dk1"/>
            </a:effectRef>
            <a:fontRef idx="minor">
              <a:schemeClr val="tx1"/>
            </a:fontRef>
          </p:style>
        </p:cxnSp>
        <p:cxnSp>
          <p:nvCxnSpPr>
            <p:cNvPr id="25" name="直接连接符 24">
              <a:extLst>
                <a:ext uri="{FF2B5EF4-FFF2-40B4-BE49-F238E27FC236}">
                  <a16:creationId xmlns:a16="http://schemas.microsoft.com/office/drawing/2014/main" id="{241A68DC-7EEB-4E8F-ACCA-48EE35DE322B}"/>
                </a:ext>
              </a:extLst>
            </p:cNvPr>
            <p:cNvCxnSpPr/>
            <p:nvPr/>
          </p:nvCxnSpPr>
          <p:spPr>
            <a:xfrm>
              <a:off x="11563899" y="2007498"/>
              <a:ext cx="0" cy="566020"/>
            </a:xfrm>
            <a:prstGeom prst="line">
              <a:avLst/>
            </a:prstGeom>
          </p:spPr>
          <p:style>
            <a:lnRef idx="1">
              <a:schemeClr val="dk1"/>
            </a:lnRef>
            <a:fillRef idx="0">
              <a:schemeClr val="dk1"/>
            </a:fillRef>
            <a:effectRef idx="0">
              <a:schemeClr val="dk1"/>
            </a:effectRef>
            <a:fontRef idx="minor">
              <a:schemeClr val="tx1"/>
            </a:fontRef>
          </p:style>
        </p:cxnSp>
        <p:sp>
          <p:nvSpPr>
            <p:cNvPr id="27" name="文本框 26">
              <a:extLst>
                <a:ext uri="{FF2B5EF4-FFF2-40B4-BE49-F238E27FC236}">
                  <a16:creationId xmlns:a16="http://schemas.microsoft.com/office/drawing/2014/main" id="{BC5A385D-4FCC-4E4C-92D5-8A3BE82C1C4A}"/>
                </a:ext>
              </a:extLst>
            </p:cNvPr>
            <p:cNvSpPr txBox="1"/>
            <p:nvPr/>
          </p:nvSpPr>
          <p:spPr>
            <a:xfrm>
              <a:off x="6660037" y="2573518"/>
              <a:ext cx="1140643" cy="369332"/>
            </a:xfrm>
            <a:prstGeom prst="rect">
              <a:avLst/>
            </a:prstGeom>
            <a:noFill/>
            <a:ln>
              <a:solidFill>
                <a:schemeClr val="tx1"/>
              </a:solidFill>
            </a:ln>
          </p:spPr>
          <p:txBody>
            <a:bodyPr wrap="square" rtlCol="0">
              <a:spAutoFit/>
            </a:bodyPr>
            <a:lstStyle/>
            <a:p>
              <a:pPr algn="ctr"/>
              <a:r>
                <a:rPr lang="zh-CN" altLang="en-US" dirty="0"/>
                <a:t>文案策划</a:t>
              </a:r>
            </a:p>
          </p:txBody>
        </p:sp>
        <p:cxnSp>
          <p:nvCxnSpPr>
            <p:cNvPr id="30" name="直接连接符 29">
              <a:extLst>
                <a:ext uri="{FF2B5EF4-FFF2-40B4-BE49-F238E27FC236}">
                  <a16:creationId xmlns:a16="http://schemas.microsoft.com/office/drawing/2014/main" id="{C9620D97-8C87-41D2-BC53-4108731CC69D}"/>
                </a:ext>
              </a:extLst>
            </p:cNvPr>
            <p:cNvCxnSpPr>
              <a:cxnSpLocks/>
            </p:cNvCxnSpPr>
            <p:nvPr/>
          </p:nvCxnSpPr>
          <p:spPr>
            <a:xfrm flipH="1">
              <a:off x="9397129" y="2007498"/>
              <a:ext cx="2166770" cy="0"/>
            </a:xfrm>
            <a:prstGeom prst="line">
              <a:avLst/>
            </a:prstGeom>
          </p:spPr>
          <p:style>
            <a:lnRef idx="1">
              <a:schemeClr val="dk1"/>
            </a:lnRef>
            <a:fillRef idx="0">
              <a:schemeClr val="dk1"/>
            </a:fillRef>
            <a:effectRef idx="0">
              <a:schemeClr val="dk1"/>
            </a:effectRef>
            <a:fontRef idx="minor">
              <a:schemeClr val="tx1"/>
            </a:fontRef>
          </p:style>
        </p:cxnSp>
        <p:sp>
          <p:nvSpPr>
            <p:cNvPr id="31" name="文本框 30">
              <a:extLst>
                <a:ext uri="{FF2B5EF4-FFF2-40B4-BE49-F238E27FC236}">
                  <a16:creationId xmlns:a16="http://schemas.microsoft.com/office/drawing/2014/main" id="{A441DD47-0A56-4E2E-816B-C67121C5B81B}"/>
                </a:ext>
              </a:extLst>
            </p:cNvPr>
            <p:cNvSpPr txBox="1"/>
            <p:nvPr/>
          </p:nvSpPr>
          <p:spPr>
            <a:xfrm>
              <a:off x="8826808" y="2573518"/>
              <a:ext cx="1140643" cy="369332"/>
            </a:xfrm>
            <a:prstGeom prst="rect">
              <a:avLst/>
            </a:prstGeom>
            <a:noFill/>
            <a:ln>
              <a:solidFill>
                <a:schemeClr val="tx1"/>
              </a:solidFill>
            </a:ln>
          </p:spPr>
          <p:txBody>
            <a:bodyPr wrap="square" rtlCol="0">
              <a:spAutoFit/>
            </a:bodyPr>
            <a:lstStyle/>
            <a:p>
              <a:pPr algn="ctr"/>
              <a:r>
                <a:rPr lang="zh-CN" altLang="en-US" dirty="0"/>
                <a:t>网络推广</a:t>
              </a:r>
            </a:p>
          </p:txBody>
        </p:sp>
        <p:sp>
          <p:nvSpPr>
            <p:cNvPr id="32" name="文本框 31">
              <a:extLst>
                <a:ext uri="{FF2B5EF4-FFF2-40B4-BE49-F238E27FC236}">
                  <a16:creationId xmlns:a16="http://schemas.microsoft.com/office/drawing/2014/main" id="{15F0E1FE-4132-4138-A07C-88904F8EAC44}"/>
                </a:ext>
              </a:extLst>
            </p:cNvPr>
            <p:cNvSpPr txBox="1"/>
            <p:nvPr/>
          </p:nvSpPr>
          <p:spPr>
            <a:xfrm>
              <a:off x="10866279" y="2573518"/>
              <a:ext cx="1386828" cy="369332"/>
            </a:xfrm>
            <a:prstGeom prst="rect">
              <a:avLst/>
            </a:prstGeom>
            <a:noFill/>
            <a:ln>
              <a:solidFill>
                <a:schemeClr val="tx1"/>
              </a:solidFill>
            </a:ln>
          </p:spPr>
          <p:txBody>
            <a:bodyPr wrap="square" rtlCol="0">
              <a:spAutoFit/>
            </a:bodyPr>
            <a:lstStyle/>
            <a:p>
              <a:pPr algn="ctr"/>
              <a:r>
                <a:rPr lang="zh-CN" altLang="en-US" dirty="0"/>
                <a:t>新媒体运营</a:t>
              </a: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796413" y="1843950"/>
            <a:ext cx="4256214" cy="3170099"/>
          </a:xfrm>
          <a:prstGeom prst="rect">
            <a:avLst/>
          </a:prstGeom>
          <a:noFill/>
        </p:spPr>
        <p:txBody>
          <a:bodyPr wrap="square" rtlCol="0">
            <a:spAutoFit/>
          </a:bodyPr>
          <a:lstStyle/>
          <a:p>
            <a:pPr algn="just"/>
            <a:r>
              <a:rPr lang="zh-CN" altLang="en-US" sz="2000" dirty="0">
                <a:solidFill>
                  <a:srgbClr val="000000"/>
                </a:solidFill>
                <a:effectLst/>
                <a:latin typeface="微软雅黑" panose="020B0503020204020204" pitchFamily="34" charset="-122"/>
                <a:ea typeface="微软雅黑" panose="020B0503020204020204" pitchFamily="34" charset="-122"/>
              </a:rPr>
              <a:t>       从</a:t>
            </a:r>
            <a:r>
              <a:rPr lang="en-US" altLang="zh-CN" sz="2000" dirty="0">
                <a:solidFill>
                  <a:srgbClr val="000000"/>
                </a:solidFill>
                <a:effectLst/>
                <a:latin typeface="微软雅黑" panose="020B0503020204020204" pitchFamily="34" charset="-122"/>
                <a:ea typeface="微软雅黑" panose="020B0503020204020204" pitchFamily="34" charset="-122"/>
              </a:rPr>
              <a:t>2016</a:t>
            </a:r>
            <a:r>
              <a:rPr lang="zh-CN" altLang="en-US" sz="2000" dirty="0">
                <a:solidFill>
                  <a:srgbClr val="000000"/>
                </a:solidFill>
                <a:effectLst/>
                <a:latin typeface="微软雅黑" panose="020B0503020204020204" pitchFamily="34" charset="-122"/>
                <a:ea typeface="微软雅黑" panose="020B0503020204020204" pitchFamily="34" charset="-122"/>
              </a:rPr>
              <a:t>年开始，</a:t>
            </a:r>
            <a:r>
              <a:rPr lang="en-US" altLang="zh-CN" sz="2000" dirty="0">
                <a:solidFill>
                  <a:srgbClr val="000000"/>
                </a:solidFill>
                <a:effectLst/>
                <a:latin typeface="微软雅黑" panose="020B0503020204020204" pitchFamily="34" charset="-122"/>
                <a:ea typeface="微软雅黑" panose="020B0503020204020204" pitchFamily="34" charset="-122"/>
              </a:rPr>
              <a:t>MCN</a:t>
            </a:r>
            <a:r>
              <a:rPr lang="zh-CN" altLang="en-US" sz="2000" dirty="0">
                <a:solidFill>
                  <a:srgbClr val="000000"/>
                </a:solidFill>
                <a:effectLst/>
                <a:latin typeface="微软雅黑" panose="020B0503020204020204" pitchFamily="34" charset="-122"/>
                <a:ea typeface="微软雅黑" panose="020B0503020204020204" pitchFamily="34" charset="-122"/>
              </a:rPr>
              <a:t>的概念骤然兴起于国内短视频行业。之所以会出现这一现象，是因为随着短视频行业的爆发式成长，资本大量涌入、头部</a:t>
            </a:r>
            <a:r>
              <a:rPr lang="en-US" altLang="zh-CN" sz="2000" dirty="0">
                <a:solidFill>
                  <a:srgbClr val="000000"/>
                </a:solidFill>
                <a:effectLst/>
                <a:latin typeface="微软雅黑" panose="020B0503020204020204" pitchFamily="34" charset="-122"/>
                <a:ea typeface="微软雅黑" panose="020B0503020204020204" pitchFamily="34" charset="-122"/>
              </a:rPr>
              <a:t>PGC</a:t>
            </a:r>
            <a:r>
              <a:rPr lang="zh-CN" altLang="en-US" sz="2000" dirty="0">
                <a:solidFill>
                  <a:srgbClr val="000000"/>
                </a:solidFill>
                <a:effectLst/>
                <a:latin typeface="微软雅黑" panose="020B0503020204020204" pitchFamily="34" charset="-122"/>
                <a:ea typeface="微软雅黑" panose="020B0503020204020204" pitchFamily="34" charset="-122"/>
              </a:rPr>
              <a:t>（</a:t>
            </a:r>
            <a:r>
              <a:rPr lang="en-US" altLang="zh-CN" sz="2000" dirty="0" err="1">
                <a:solidFill>
                  <a:srgbClr val="000000"/>
                </a:solidFill>
                <a:effectLst/>
                <a:latin typeface="微软雅黑" panose="020B0503020204020204" pitchFamily="34" charset="-122"/>
                <a:ea typeface="微软雅黑" panose="020B0503020204020204" pitchFamily="34" charset="-122"/>
              </a:rPr>
              <a:t>Prafessional</a:t>
            </a:r>
            <a:r>
              <a:rPr lang="en-US" altLang="zh-CN" sz="2000" dirty="0">
                <a:solidFill>
                  <a:srgbClr val="000000"/>
                </a:solidFill>
                <a:effectLst/>
                <a:latin typeface="微软雅黑" panose="020B0503020204020204" pitchFamily="34" charset="-122"/>
                <a:ea typeface="微软雅黑" panose="020B0503020204020204" pitchFamily="34" charset="-122"/>
              </a:rPr>
              <a:t> Generated Content</a:t>
            </a:r>
            <a:r>
              <a:rPr lang="zh-CN" altLang="en-US" sz="2000" dirty="0">
                <a:solidFill>
                  <a:srgbClr val="000000"/>
                </a:solidFill>
                <a:effectLst/>
                <a:latin typeface="微软雅黑" panose="020B0503020204020204" pitchFamily="34" charset="-122"/>
                <a:ea typeface="微软雅黑" panose="020B0503020204020204" pitchFamily="34" charset="-122"/>
              </a:rPr>
              <a:t>，专业生产内容）谋求扩张，使 </a:t>
            </a:r>
            <a:r>
              <a:rPr lang="en-US" altLang="zh-CN" sz="2000" dirty="0">
                <a:solidFill>
                  <a:srgbClr val="000000"/>
                </a:solidFill>
                <a:effectLst/>
                <a:latin typeface="微软雅黑" panose="020B0503020204020204" pitchFamily="34" charset="-122"/>
                <a:ea typeface="微软雅黑" panose="020B0503020204020204" pitchFamily="34" charset="-122"/>
              </a:rPr>
              <a:t>MCN </a:t>
            </a:r>
            <a:r>
              <a:rPr lang="zh-CN" altLang="en-US" sz="2000" dirty="0">
                <a:solidFill>
                  <a:srgbClr val="000000"/>
                </a:solidFill>
                <a:effectLst/>
                <a:latin typeface="微软雅黑" panose="020B0503020204020204" pitchFamily="34" charset="-122"/>
                <a:ea typeface="微软雅黑" panose="020B0503020204020204" pitchFamily="34" charset="-122"/>
              </a:rPr>
              <a:t>成为风潮。与此同时，抖音等短视频平台为 </a:t>
            </a:r>
            <a:r>
              <a:rPr lang="en-US" altLang="zh-CN" sz="2000" dirty="0">
                <a:solidFill>
                  <a:srgbClr val="000000"/>
                </a:solidFill>
                <a:effectLst/>
                <a:latin typeface="微软雅黑" panose="020B0503020204020204" pitchFamily="34" charset="-122"/>
                <a:ea typeface="微软雅黑" panose="020B0503020204020204" pitchFamily="34" charset="-122"/>
              </a:rPr>
              <a:t>MCN </a:t>
            </a:r>
            <a:r>
              <a:rPr lang="zh-CN" altLang="en-US" sz="2000" dirty="0">
                <a:solidFill>
                  <a:srgbClr val="000000"/>
                </a:solidFill>
                <a:effectLst/>
                <a:latin typeface="微软雅黑" panose="020B0503020204020204" pitchFamily="34" charset="-122"/>
                <a:ea typeface="微软雅黑" panose="020B0503020204020204" pitchFamily="34" charset="-122"/>
              </a:rPr>
              <a:t>机构提供了流量养料，为其萌芽及迅速成长制造了良好的生态环境。</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文本框 23">
            <a:extLst>
              <a:ext uri="{FF2B5EF4-FFF2-40B4-BE49-F238E27FC236}">
                <a16:creationId xmlns:a16="http://schemas.microsoft.com/office/drawing/2014/main" id="{3A41ACF5-4D3C-4ACE-BB0C-A3A6AD3476A2}"/>
              </a:ext>
            </a:extLst>
          </p:cNvPr>
          <p:cNvSpPr txBox="1"/>
          <p:nvPr/>
        </p:nvSpPr>
        <p:spPr>
          <a:xfrm>
            <a:off x="964715" y="480937"/>
            <a:ext cx="5104066" cy="584775"/>
          </a:xfrm>
          <a:prstGeom prst="rect">
            <a:avLst/>
          </a:prstGeom>
          <a:noFill/>
        </p:spPr>
        <p:txBody>
          <a:bodyPr wrap="square" rtlCol="0">
            <a:spAutoFit/>
          </a:bodyPr>
          <a:lstStyle/>
          <a:p>
            <a:pPr algn="ctr"/>
            <a:r>
              <a:rPr lang="zh-CN" altLang="en-US" sz="3200" dirty="0">
                <a:solidFill>
                  <a:srgbClr val="1C4885"/>
                </a:solidFill>
                <a:latin typeface="微软雅黑" panose="020B0503020204020204" pitchFamily="34" charset="-122"/>
                <a:ea typeface="微软雅黑" panose="020B0503020204020204" pitchFamily="34" charset="-122"/>
              </a:rPr>
              <a:t>短视频 </a:t>
            </a:r>
            <a:r>
              <a:rPr lang="en-US" altLang="zh-CN" sz="3200" dirty="0">
                <a:solidFill>
                  <a:srgbClr val="1C4885"/>
                </a:solidFill>
                <a:latin typeface="微软雅黑" panose="020B0503020204020204" pitchFamily="34" charset="-122"/>
                <a:ea typeface="微软雅黑" panose="020B0503020204020204" pitchFamily="34" charset="-122"/>
              </a:rPr>
              <a:t>MCN </a:t>
            </a:r>
            <a:r>
              <a:rPr lang="zh-CN" altLang="en-US" sz="3200" dirty="0">
                <a:solidFill>
                  <a:srgbClr val="1C4885"/>
                </a:solidFill>
                <a:latin typeface="微软雅黑" panose="020B0503020204020204" pitchFamily="34" charset="-122"/>
                <a:ea typeface="微软雅黑" panose="020B0503020204020204" pitchFamily="34" charset="-122"/>
              </a:rPr>
              <a:t>机构运营案例</a:t>
            </a:r>
          </a:p>
        </p:txBody>
      </p:sp>
      <p:pic>
        <p:nvPicPr>
          <p:cNvPr id="3" name="图片 2">
            <a:extLst>
              <a:ext uri="{FF2B5EF4-FFF2-40B4-BE49-F238E27FC236}">
                <a16:creationId xmlns:a16="http://schemas.microsoft.com/office/drawing/2014/main" id="{123BD8E1-E604-4855-B7CF-7A8A405F46AA}"/>
              </a:ext>
            </a:extLst>
          </p:cNvPr>
          <p:cNvPicPr>
            <a:picLocks noChangeAspect="1"/>
          </p:cNvPicPr>
          <p:nvPr/>
        </p:nvPicPr>
        <p:blipFill rotWithShape="1">
          <a:blip r:embed="rId3">
            <a:extLst>
              <a:ext uri="{28A0092B-C50C-407E-A947-70E740481C1C}">
                <a14:useLocalDpi xmlns:a14="http://schemas.microsoft.com/office/drawing/2010/main" val="0"/>
              </a:ext>
            </a:extLst>
          </a:blip>
          <a:srcRect b="8713"/>
          <a:stretch/>
        </p:blipFill>
        <p:spPr>
          <a:xfrm>
            <a:off x="5213708" y="1089447"/>
            <a:ext cx="6792624" cy="45149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03122" y="449825"/>
            <a:ext cx="11385755" cy="5958349"/>
          </a:xfrm>
          <a:prstGeom prst="roundRect">
            <a:avLst>
              <a:gd name="adj" fmla="val 1568"/>
            </a:avLst>
          </a:prstGeom>
          <a:solidFill>
            <a:schemeClr val="bg1"/>
          </a:solidFill>
          <a:ln>
            <a:noFill/>
          </a:ln>
          <a:effectLst>
            <a:glow rad="228600">
              <a:srgbClr val="02615A">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000255" y="850612"/>
            <a:ext cx="4566531" cy="584775"/>
          </a:xfrm>
          <a:prstGeom prst="rect">
            <a:avLst/>
          </a:prstGeom>
          <a:noFill/>
        </p:spPr>
        <p:txBody>
          <a:bodyPr wrap="square" rtlCol="0">
            <a:spAutoFit/>
          </a:bodyPr>
          <a:lstStyle/>
          <a:p>
            <a:r>
              <a:rPr lang="zh-CN" altLang="en-US" sz="3200" dirty="0">
                <a:solidFill>
                  <a:srgbClr val="1C4885"/>
                </a:solidFill>
                <a:latin typeface="微软雅黑" panose="020B0503020204020204" pitchFamily="34" charset="-122"/>
                <a:ea typeface="微软雅黑" panose="020B0503020204020204" pitchFamily="34" charset="-122"/>
              </a:rPr>
              <a:t>编导责任制的运营案例</a:t>
            </a:r>
          </a:p>
        </p:txBody>
      </p:sp>
      <p:sp>
        <p:nvSpPr>
          <p:cNvPr id="3" name="文本框 2">
            <a:extLst>
              <a:ext uri="{FF2B5EF4-FFF2-40B4-BE49-F238E27FC236}">
                <a16:creationId xmlns:a16="http://schemas.microsoft.com/office/drawing/2014/main" id="{D6651184-CC43-46C3-91B7-A75A50B69EAE}"/>
              </a:ext>
            </a:extLst>
          </p:cNvPr>
          <p:cNvSpPr txBox="1"/>
          <p:nvPr/>
        </p:nvSpPr>
        <p:spPr>
          <a:xfrm>
            <a:off x="2207342" y="1836174"/>
            <a:ext cx="7998542" cy="2862322"/>
          </a:xfrm>
          <a:prstGeom prst="rect">
            <a:avLst/>
          </a:prstGeom>
          <a:noFill/>
        </p:spPr>
        <p:txBody>
          <a:bodyPr wrap="square" rtlCol="0">
            <a:spAutoFit/>
          </a:bodyPr>
          <a:lstStyle/>
          <a:p>
            <a:pPr algn="just"/>
            <a:r>
              <a:rPr lang="en-US" altLang="zh-CN" sz="2000" dirty="0">
                <a:solidFill>
                  <a:srgbClr val="000000"/>
                </a:solidFill>
                <a:latin typeface="微软雅黑" panose="020B0503020204020204" pitchFamily="34" charset="-122"/>
                <a:ea typeface="微软雅黑" panose="020B0503020204020204" pitchFamily="34" charset="-122"/>
              </a:rPr>
              <a:t>       MCN</a:t>
            </a:r>
            <a:r>
              <a:rPr lang="zh-CN" altLang="en-US" sz="2000" dirty="0">
                <a:solidFill>
                  <a:srgbClr val="000000"/>
                </a:solidFill>
                <a:latin typeface="微软雅黑" panose="020B0503020204020204" pitchFamily="34" charset="-122"/>
                <a:ea typeface="微软雅黑" panose="020B0503020204020204" pitchFamily="34" charset="-122"/>
              </a:rPr>
              <a:t>机构</a:t>
            </a:r>
            <a:r>
              <a:rPr lang="en-US" altLang="zh-CN" sz="2000" dirty="0">
                <a:solidFill>
                  <a:srgbClr val="000000"/>
                </a:solidFill>
                <a:latin typeface="微软雅黑" panose="020B0503020204020204" pitchFamily="34" charset="-122"/>
                <a:ea typeface="微软雅黑" panose="020B0503020204020204" pitchFamily="34" charset="-122"/>
              </a:rPr>
              <a:t>A</a:t>
            </a:r>
            <a:r>
              <a:rPr lang="zh-CN" altLang="en-US" sz="2000" dirty="0">
                <a:solidFill>
                  <a:srgbClr val="000000"/>
                </a:solidFill>
                <a:latin typeface="微软雅黑" panose="020B0503020204020204" pitchFamily="34" charset="-122"/>
                <a:ea typeface="微软雅黑" panose="020B0503020204020204" pitchFamily="34" charset="-122"/>
              </a:rPr>
              <a:t>坚持自营孵化达人，并要求达人具有内容原创能力，孵化周期一般为两个月，需要达人在任一短视频平台“涨粉”</a:t>
            </a:r>
            <a:r>
              <a:rPr lang="en-US" altLang="zh-CN" sz="2000" dirty="0">
                <a:solidFill>
                  <a:srgbClr val="000000"/>
                </a:solidFill>
                <a:latin typeface="微软雅黑" panose="020B0503020204020204" pitchFamily="34" charset="-122"/>
                <a:ea typeface="微软雅黑" panose="020B0503020204020204" pitchFamily="34" charset="-122"/>
              </a:rPr>
              <a:t>30 </a:t>
            </a:r>
            <a:r>
              <a:rPr lang="zh-CN" altLang="en-US" sz="2000" dirty="0">
                <a:solidFill>
                  <a:srgbClr val="000000"/>
                </a:solidFill>
                <a:latin typeface="微软雅黑" panose="020B0503020204020204" pitchFamily="34" charset="-122"/>
                <a:ea typeface="微软雅黑" panose="020B0503020204020204" pitchFamily="34" charset="-122"/>
              </a:rPr>
              <a:t>万名。达人的收入由底薪和提成两部分构成，当达人的粉丝达到 </a:t>
            </a:r>
            <a:r>
              <a:rPr lang="en-US" altLang="zh-CN" sz="2000" dirty="0">
                <a:solidFill>
                  <a:srgbClr val="000000"/>
                </a:solidFill>
                <a:latin typeface="微软雅黑" panose="020B0503020204020204" pitchFamily="34" charset="-122"/>
                <a:ea typeface="微软雅黑" panose="020B0503020204020204" pitchFamily="34" charset="-122"/>
              </a:rPr>
              <a:t>50 </a:t>
            </a:r>
            <a:r>
              <a:rPr lang="zh-CN" altLang="en-US" sz="2000" dirty="0">
                <a:solidFill>
                  <a:srgbClr val="000000"/>
                </a:solidFill>
                <a:latin typeface="微软雅黑" panose="020B0503020204020204" pitchFamily="34" charset="-122"/>
                <a:ea typeface="微软雅黑" panose="020B0503020204020204" pitchFamily="34" charset="-122"/>
              </a:rPr>
              <a:t>万、</a:t>
            </a:r>
            <a:r>
              <a:rPr lang="en-US" altLang="zh-CN" sz="2000" dirty="0">
                <a:solidFill>
                  <a:srgbClr val="000000"/>
                </a:solidFill>
                <a:latin typeface="微软雅黑" panose="020B0503020204020204" pitchFamily="34" charset="-122"/>
                <a:ea typeface="微软雅黑" panose="020B0503020204020204" pitchFamily="34" charset="-122"/>
              </a:rPr>
              <a:t>80 </a:t>
            </a:r>
            <a:r>
              <a:rPr lang="zh-CN" altLang="en-US" sz="2000" dirty="0">
                <a:solidFill>
                  <a:srgbClr val="000000"/>
                </a:solidFill>
                <a:latin typeface="微软雅黑" panose="020B0503020204020204" pitchFamily="34" charset="-122"/>
                <a:ea typeface="微软雅黑" panose="020B0503020204020204" pitchFamily="34" charset="-122"/>
              </a:rPr>
              <a:t>万、</a:t>
            </a:r>
            <a:r>
              <a:rPr lang="en-US" altLang="zh-CN" sz="2000" dirty="0">
                <a:solidFill>
                  <a:srgbClr val="000000"/>
                </a:solidFill>
                <a:latin typeface="微软雅黑" panose="020B0503020204020204" pitchFamily="34" charset="-122"/>
                <a:ea typeface="微软雅黑" panose="020B0503020204020204" pitchFamily="34" charset="-122"/>
              </a:rPr>
              <a:t>100 </a:t>
            </a:r>
            <a:r>
              <a:rPr lang="zh-CN" altLang="en-US" sz="2000" dirty="0">
                <a:solidFill>
                  <a:srgbClr val="000000"/>
                </a:solidFill>
                <a:latin typeface="微软雅黑" panose="020B0503020204020204" pitchFamily="34" charset="-122"/>
                <a:ea typeface="微软雅黑" panose="020B0503020204020204" pitchFamily="34" charset="-122"/>
              </a:rPr>
              <a:t>万等节点时，</a:t>
            </a:r>
            <a:r>
              <a:rPr lang="en-US" altLang="zh-CN" sz="2000" dirty="0">
                <a:solidFill>
                  <a:srgbClr val="000000"/>
                </a:solidFill>
                <a:latin typeface="微软雅黑" panose="020B0503020204020204" pitchFamily="34" charset="-122"/>
                <a:ea typeface="微软雅黑" panose="020B0503020204020204" pitchFamily="34" charset="-122"/>
              </a:rPr>
              <a:t>MCN </a:t>
            </a:r>
            <a:r>
              <a:rPr lang="zh-CN" altLang="en-US" sz="2000" dirty="0">
                <a:solidFill>
                  <a:srgbClr val="000000"/>
                </a:solidFill>
                <a:latin typeface="微软雅黑" panose="020B0503020204020204" pitchFamily="34" charset="-122"/>
                <a:ea typeface="微软雅黑" panose="020B0503020204020204" pitchFamily="34" charset="-122"/>
              </a:rPr>
              <a:t>机构会给予相应奖励。</a:t>
            </a:r>
            <a:r>
              <a:rPr lang="en-US" altLang="zh-CN" sz="2000" dirty="0">
                <a:solidFill>
                  <a:srgbClr val="000000"/>
                </a:solidFill>
                <a:latin typeface="微软雅黑" panose="020B0503020204020204" pitchFamily="34" charset="-122"/>
                <a:ea typeface="微软雅黑" panose="020B0503020204020204" pitchFamily="34" charset="-122"/>
              </a:rPr>
              <a:t>A</a:t>
            </a:r>
            <a:r>
              <a:rPr lang="zh-CN" altLang="en-US" sz="2000" dirty="0">
                <a:solidFill>
                  <a:srgbClr val="000000"/>
                </a:solidFill>
                <a:latin typeface="微软雅黑" panose="020B0503020204020204" pitchFamily="34" charset="-122"/>
                <a:ea typeface="微软雅黑" panose="020B0503020204020204" pitchFamily="34" charset="-122"/>
              </a:rPr>
              <a:t>机构的日常管理采用编导责任制，一个编导带两三个达人组，每个达人和一个剪辑师组成一个组。此外，其小红书、微博账号的图文内容由一个部门整体负责。</a:t>
            </a:r>
            <a:r>
              <a:rPr lang="en-US" altLang="zh-CN" sz="2000" dirty="0">
                <a:solidFill>
                  <a:srgbClr val="000000"/>
                </a:solidFill>
                <a:latin typeface="微软雅黑" panose="020B0503020204020204" pitchFamily="34" charset="-122"/>
                <a:ea typeface="微软雅黑" panose="020B0503020204020204" pitchFamily="34" charset="-122"/>
              </a:rPr>
              <a:t>A</a:t>
            </a:r>
            <a:r>
              <a:rPr lang="zh-CN" altLang="en-US" sz="2000" dirty="0">
                <a:solidFill>
                  <a:srgbClr val="000000"/>
                </a:solidFill>
                <a:latin typeface="微软雅黑" panose="020B0503020204020204" pitchFamily="34" charset="-122"/>
                <a:ea typeface="微软雅黑" panose="020B0503020204020204" pitchFamily="34" charset="-122"/>
              </a:rPr>
              <a:t>机构对于达人的挑选标准有 </a:t>
            </a:r>
            <a:r>
              <a:rPr lang="en-US" altLang="zh-CN" sz="2000" dirty="0">
                <a:solidFill>
                  <a:srgbClr val="000000"/>
                </a:solidFill>
                <a:latin typeface="微软雅黑" panose="020B0503020204020204" pitchFamily="34" charset="-122"/>
                <a:ea typeface="微软雅黑" panose="020B0503020204020204" pitchFamily="34" charset="-122"/>
              </a:rPr>
              <a:t>4 </a:t>
            </a:r>
            <a:r>
              <a:rPr lang="zh-CN" altLang="en-US" sz="2000" dirty="0">
                <a:solidFill>
                  <a:srgbClr val="000000"/>
                </a:solidFill>
                <a:latin typeface="微软雅黑" panose="020B0503020204020204" pitchFamily="34" charset="-122"/>
                <a:ea typeface="微软雅黑" panose="020B0503020204020204" pitchFamily="34" charset="-122"/>
              </a:rPr>
              <a:t>点：第一，“颜值”；第二，内容生产能力，即达人需要自己撰写脚本，第三，一定要热爱垂直行业；第四，性格，这决定了达人是否能长久地和团队一起发展。</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03122" y="449825"/>
            <a:ext cx="11385755" cy="5958349"/>
          </a:xfrm>
          <a:prstGeom prst="roundRect">
            <a:avLst>
              <a:gd name="adj" fmla="val 1568"/>
            </a:avLst>
          </a:prstGeom>
          <a:solidFill>
            <a:schemeClr val="bg1"/>
          </a:solidFill>
          <a:ln>
            <a:noFill/>
          </a:ln>
          <a:effectLst>
            <a:glow rad="228600">
              <a:srgbClr val="02615A">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000255" y="850612"/>
            <a:ext cx="5095745" cy="584775"/>
          </a:xfrm>
          <a:prstGeom prst="rect">
            <a:avLst/>
          </a:prstGeom>
          <a:noFill/>
        </p:spPr>
        <p:txBody>
          <a:bodyPr wrap="square" rtlCol="0">
            <a:spAutoFit/>
          </a:bodyPr>
          <a:lstStyle/>
          <a:p>
            <a:pPr algn="ctr"/>
            <a:r>
              <a:rPr lang="zh-CN" altLang="en-US" sz="3200" dirty="0">
                <a:solidFill>
                  <a:srgbClr val="1C4885"/>
                </a:solidFill>
                <a:latin typeface="微软雅黑" panose="020B0503020204020204" pitchFamily="34" charset="-122"/>
                <a:ea typeface="微软雅黑" panose="020B0503020204020204" pitchFamily="34" charset="-122"/>
              </a:rPr>
              <a:t>团队运营标准化流程化案例</a:t>
            </a:r>
          </a:p>
        </p:txBody>
      </p:sp>
      <p:sp>
        <p:nvSpPr>
          <p:cNvPr id="3" name="文本框 2">
            <a:extLst>
              <a:ext uri="{FF2B5EF4-FFF2-40B4-BE49-F238E27FC236}">
                <a16:creationId xmlns:a16="http://schemas.microsoft.com/office/drawing/2014/main" id="{D6651184-CC43-46C3-91B7-A75A50B69EAE}"/>
              </a:ext>
            </a:extLst>
          </p:cNvPr>
          <p:cNvSpPr txBox="1"/>
          <p:nvPr/>
        </p:nvSpPr>
        <p:spPr>
          <a:xfrm>
            <a:off x="2207342" y="1836174"/>
            <a:ext cx="7998542" cy="3170099"/>
          </a:xfrm>
          <a:prstGeom prst="rect">
            <a:avLst/>
          </a:prstGeom>
          <a:noFill/>
        </p:spPr>
        <p:txBody>
          <a:bodyPr wrap="square" rtlCol="0">
            <a:spAutoFit/>
          </a:bodyPr>
          <a:lstStyle/>
          <a:p>
            <a:pPr algn="just"/>
            <a:r>
              <a:rPr lang="en-US" altLang="zh-CN" sz="2000" dirty="0">
                <a:solidFill>
                  <a:srgbClr val="000000"/>
                </a:solidFill>
                <a:latin typeface="微软雅黑" panose="020B0503020204020204" pitchFamily="34" charset="-122"/>
                <a:ea typeface="微软雅黑" panose="020B0503020204020204" pitchFamily="34" charset="-122"/>
              </a:rPr>
              <a:t>       MCN</a:t>
            </a:r>
            <a:r>
              <a:rPr lang="zh-CN" altLang="en-US" sz="2000" dirty="0">
                <a:solidFill>
                  <a:srgbClr val="000000"/>
                </a:solidFill>
                <a:latin typeface="微软雅黑" panose="020B0503020204020204" pitchFamily="34" charset="-122"/>
                <a:ea typeface="微软雅黑" panose="020B0503020204020204" pitchFamily="34" charset="-122"/>
              </a:rPr>
              <a:t>机构</a:t>
            </a:r>
            <a:r>
              <a:rPr lang="en-US" altLang="zh-CN" sz="2000" dirty="0">
                <a:solidFill>
                  <a:srgbClr val="000000"/>
                </a:solidFill>
                <a:latin typeface="微软雅黑" panose="020B0503020204020204" pitchFamily="34" charset="-122"/>
                <a:ea typeface="微软雅黑" panose="020B0503020204020204" pitchFamily="34" charset="-122"/>
              </a:rPr>
              <a:t>B</a:t>
            </a:r>
            <a:r>
              <a:rPr lang="zh-CN" altLang="en-US" sz="2000" dirty="0">
                <a:solidFill>
                  <a:srgbClr val="000000"/>
                </a:solidFill>
                <a:latin typeface="微软雅黑" panose="020B0503020204020204" pitchFamily="34" charset="-122"/>
                <a:ea typeface="微软雅黑" panose="020B0503020204020204" pitchFamily="34" charset="-122"/>
              </a:rPr>
              <a:t>将抖音渠道定义为流量池。他们搭建团队的做法，是从有销售“带货”能力的团长中挑选“网红”，对其账号进行内容包装和输出，根据不同的粉丝量级，将账号组成矩阵。在这一过程中，品牌方得流量，内容机构拿到分红，达人拿到利润分成和产品代理。他们将达人培养流程 </a:t>
            </a:r>
            <a:r>
              <a:rPr lang="en-US" altLang="zh-CN" sz="2000" dirty="0">
                <a:solidFill>
                  <a:srgbClr val="000000"/>
                </a:solidFill>
                <a:latin typeface="微软雅黑" panose="020B0503020204020204" pitchFamily="34" charset="-122"/>
                <a:ea typeface="微软雅黑" panose="020B0503020204020204" pitchFamily="34" charset="-122"/>
              </a:rPr>
              <a:t>SOP</a:t>
            </a:r>
            <a:r>
              <a:rPr lang="zh-CN" altLang="en-US" sz="2000" dirty="0">
                <a:solidFill>
                  <a:srgbClr val="000000"/>
                </a:solidFill>
                <a:latin typeface="微软雅黑" panose="020B0503020204020204" pitchFamily="34" charset="-122"/>
                <a:ea typeface="微软雅黑" panose="020B0503020204020204" pitchFamily="34" charset="-122"/>
              </a:rPr>
              <a:t>（</a:t>
            </a:r>
            <a:r>
              <a:rPr lang="en-US" altLang="zh-CN" sz="2000" dirty="0">
                <a:solidFill>
                  <a:srgbClr val="000000"/>
                </a:solidFill>
                <a:latin typeface="微软雅黑" panose="020B0503020204020204" pitchFamily="34" charset="-122"/>
                <a:ea typeface="微软雅黑" panose="020B0503020204020204" pitchFamily="34" charset="-122"/>
              </a:rPr>
              <a:t>Standard Operating Procedure</a:t>
            </a:r>
            <a:r>
              <a:rPr lang="zh-CN" altLang="en-US" sz="2000" dirty="0">
                <a:solidFill>
                  <a:srgbClr val="000000"/>
                </a:solidFill>
                <a:latin typeface="微软雅黑" panose="020B0503020204020204" pitchFamily="34" charset="-122"/>
                <a:ea typeface="微软雅黑" panose="020B0503020204020204" pitchFamily="34" charset="-122"/>
              </a:rPr>
              <a:t>，标准作业程序）化，严格控制投入成本、周期时间、制作流程和分成方式。</a:t>
            </a:r>
          </a:p>
          <a:p>
            <a:pPr algn="just"/>
            <a:endParaRPr lang="en-US" altLang="zh-CN" sz="2000" dirty="0">
              <a:solidFill>
                <a:srgbClr val="000000"/>
              </a:solidFill>
              <a:latin typeface="微软雅黑" panose="020B0503020204020204" pitchFamily="34" charset="-122"/>
              <a:ea typeface="微软雅黑" panose="020B0503020204020204" pitchFamily="34" charset="-122"/>
            </a:endParaRPr>
          </a:p>
          <a:p>
            <a:pPr algn="just"/>
            <a:r>
              <a:rPr lang="zh-CN" altLang="en-US" sz="2000" dirty="0">
                <a:solidFill>
                  <a:srgbClr val="000000"/>
                </a:solidFill>
                <a:latin typeface="微软雅黑" panose="020B0503020204020204" pitchFamily="34" charset="-122"/>
                <a:ea typeface="微软雅黑" panose="020B0503020204020204" pitchFamily="34" charset="-122"/>
              </a:rPr>
              <a:t>       机构</a:t>
            </a:r>
            <a:r>
              <a:rPr lang="en-US" altLang="zh-CN" sz="2000" dirty="0">
                <a:solidFill>
                  <a:srgbClr val="000000"/>
                </a:solidFill>
                <a:latin typeface="微软雅黑" panose="020B0503020204020204" pitchFamily="34" charset="-122"/>
                <a:ea typeface="微软雅黑" panose="020B0503020204020204" pitchFamily="34" charset="-122"/>
              </a:rPr>
              <a:t>B</a:t>
            </a:r>
            <a:r>
              <a:rPr lang="zh-CN" altLang="en-US" sz="2000" dirty="0">
                <a:solidFill>
                  <a:srgbClr val="000000"/>
                </a:solidFill>
                <a:latin typeface="微软雅黑" panose="020B0503020204020204" pitchFamily="34" charset="-122"/>
                <a:ea typeface="微软雅黑" panose="020B0503020204020204" pitchFamily="34" charset="-122"/>
              </a:rPr>
              <a:t>孵化拥有 </a:t>
            </a:r>
            <a:r>
              <a:rPr lang="en-US" altLang="zh-CN" sz="2000" dirty="0">
                <a:solidFill>
                  <a:srgbClr val="000000"/>
                </a:solidFill>
                <a:latin typeface="微软雅黑" panose="020B0503020204020204" pitchFamily="34" charset="-122"/>
                <a:ea typeface="微软雅黑" panose="020B0503020204020204" pitchFamily="34" charset="-122"/>
              </a:rPr>
              <a:t>20 </a:t>
            </a:r>
            <a:r>
              <a:rPr lang="zh-CN" altLang="en-US" sz="2000" dirty="0">
                <a:solidFill>
                  <a:srgbClr val="000000"/>
                </a:solidFill>
                <a:latin typeface="微软雅黑" panose="020B0503020204020204" pitchFamily="34" charset="-122"/>
                <a:ea typeface="微软雅黑" panose="020B0503020204020204" pitchFamily="34" charset="-122"/>
              </a:rPr>
              <a:t>万名粉丝的达人的周期要求为一个月，团队成本控制在一个小组 </a:t>
            </a:r>
            <a:r>
              <a:rPr lang="en-US" altLang="zh-CN" sz="2000" dirty="0">
                <a:solidFill>
                  <a:srgbClr val="000000"/>
                </a:solidFill>
                <a:latin typeface="微软雅黑" panose="020B0503020204020204" pitchFamily="34" charset="-122"/>
                <a:ea typeface="微软雅黑" panose="020B0503020204020204" pitchFamily="34" charset="-122"/>
              </a:rPr>
              <a:t>2 </a:t>
            </a:r>
            <a:r>
              <a:rPr lang="zh-CN" altLang="en-US" sz="2000" dirty="0">
                <a:solidFill>
                  <a:srgbClr val="000000"/>
                </a:solidFill>
                <a:latin typeface="微软雅黑" panose="020B0503020204020204" pitchFamily="34" charset="-122"/>
                <a:ea typeface="微软雅黑" panose="020B0503020204020204" pitchFamily="34" charset="-122"/>
              </a:rPr>
              <a:t>万～</a:t>
            </a:r>
            <a:r>
              <a:rPr lang="en-US" altLang="zh-CN" sz="2000" dirty="0">
                <a:solidFill>
                  <a:srgbClr val="000000"/>
                </a:solidFill>
                <a:latin typeface="微软雅黑" panose="020B0503020204020204" pitchFamily="34" charset="-122"/>
                <a:ea typeface="微软雅黑" panose="020B0503020204020204" pitchFamily="34" charset="-122"/>
              </a:rPr>
              <a:t>3 </a:t>
            </a:r>
            <a:r>
              <a:rPr lang="zh-CN" altLang="en-US" sz="2000" dirty="0">
                <a:solidFill>
                  <a:srgbClr val="000000"/>
                </a:solidFill>
                <a:latin typeface="微软雅黑" panose="020B0503020204020204" pitchFamily="34" charset="-122"/>
                <a:ea typeface="微软雅黑" panose="020B0503020204020204" pitchFamily="34" charset="-122"/>
              </a:rPr>
              <a:t>万元。该机构通过数据化收集蹿红元素，匹配出镜达人，建立标准化制作流程。</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5231531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45805"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984658"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403122" y="405580"/>
            <a:ext cx="11385755" cy="5958349"/>
          </a:xfrm>
          <a:prstGeom prst="roundRect">
            <a:avLst>
              <a:gd name="adj" fmla="val 1568"/>
            </a:avLst>
          </a:prstGeom>
          <a:solidFill>
            <a:schemeClr val="bg1"/>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2718927" y="2080651"/>
            <a:ext cx="6754146" cy="830997"/>
          </a:xfrm>
          <a:prstGeom prst="rect">
            <a:avLst/>
          </a:prstGeom>
          <a:noFill/>
        </p:spPr>
        <p:txBody>
          <a:bodyPr wrap="square" rtlCol="0">
            <a:spAutoFit/>
          </a:bodyPr>
          <a:lstStyle/>
          <a:p>
            <a:pPr algn="ctr"/>
            <a:r>
              <a:rPr lang="zh-CN" altLang="en-US" sz="4800">
                <a:solidFill>
                  <a:srgbClr val="1C4885"/>
                </a:solidFill>
                <a:latin typeface="微软雅黑" panose="020B0503020204020204" pitchFamily="34" charset="-122"/>
                <a:ea typeface="微软雅黑" panose="020B0503020204020204" pitchFamily="34" charset="-122"/>
              </a:rPr>
              <a:t>谢  谢  观  看</a:t>
            </a:r>
            <a:endParaRPr lang="zh-CN" altLang="en-US" sz="4800" dirty="0">
              <a:solidFill>
                <a:srgbClr val="1C4885"/>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5401597" y="3738717"/>
            <a:ext cx="1388806"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03122" y="449825"/>
            <a:ext cx="11385755" cy="5958349"/>
          </a:xfrm>
          <a:prstGeom prst="roundRect">
            <a:avLst>
              <a:gd name="adj" fmla="val 1568"/>
            </a:avLst>
          </a:prstGeom>
          <a:solidFill>
            <a:schemeClr val="bg1"/>
          </a:solidFill>
          <a:ln>
            <a:noFill/>
          </a:ln>
          <a:effectLst>
            <a:glow rad="228600">
              <a:srgbClr val="02615A">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567553" y="831408"/>
            <a:ext cx="2679291" cy="1077218"/>
          </a:xfrm>
          <a:prstGeom prst="rect">
            <a:avLst/>
          </a:prstGeom>
          <a:noFill/>
        </p:spPr>
        <p:txBody>
          <a:bodyPr wrap="square" rtlCol="0">
            <a:spAutoFit/>
          </a:bodyPr>
          <a:lstStyle/>
          <a:p>
            <a:pPr algn="ctr"/>
            <a:r>
              <a:rPr lang="zh-CN" altLang="en-US" sz="3200" dirty="0">
                <a:solidFill>
                  <a:srgbClr val="1C4885"/>
                </a:solidFill>
                <a:effectLst/>
                <a:latin typeface="微软雅黑" panose="020B0503020204020204" pitchFamily="34" charset="-122"/>
                <a:ea typeface="微软雅黑" panose="020B0503020204020204" pitchFamily="34" charset="-122"/>
              </a:rPr>
              <a:t>运营团队与团队运营的关系</a:t>
            </a:r>
            <a:endParaRPr lang="zh-CN" altLang="en-US" sz="3200" dirty="0">
              <a:solidFill>
                <a:srgbClr val="1C4885"/>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452713" y="2318710"/>
            <a:ext cx="4741609" cy="2862322"/>
          </a:xfrm>
          <a:prstGeom prst="rect">
            <a:avLst/>
          </a:prstGeom>
          <a:noFill/>
        </p:spPr>
        <p:txBody>
          <a:bodyPr wrap="square" rtlCol="0">
            <a:spAutoFit/>
          </a:bodyPr>
          <a:lstStyle/>
          <a:p>
            <a:pPr algn="just"/>
            <a:r>
              <a:rPr lang="zh-CN" altLang="en-US" sz="2000" dirty="0">
                <a:solidFill>
                  <a:srgbClr val="000000"/>
                </a:solidFill>
                <a:effectLst/>
                <a:latin typeface="微软雅黑" panose="020B0503020204020204" pitchFamily="34" charset="-122"/>
                <a:ea typeface="微软雅黑" panose="020B0503020204020204" pitchFamily="34" charset="-122"/>
              </a:rPr>
              <a:t>       简单来说，矩阵运营是指组织或个人在新媒体领域不应该仅仅只运营一个新媒体账号，而是应该同时多点布局，连点成线、连线成面，形成一个无论是人群覆盖、平台覆盖还是领域覆盖、内容覆盖都相对较为全面、广泛且相互补充、相互协同的新媒体账号矩阵，从而提高运营的效率和效益、增强运营的效果。</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9" name="图片 8">
            <a:extLst>
              <a:ext uri="{FF2B5EF4-FFF2-40B4-BE49-F238E27FC236}">
                <a16:creationId xmlns:a16="http://schemas.microsoft.com/office/drawing/2014/main" id="{5715F4A8-244A-4E77-AEE6-66BD0EF2EB70}"/>
              </a:ext>
            </a:extLst>
          </p:cNvPr>
          <p:cNvPicPr>
            <a:picLocks noChangeAspect="1"/>
          </p:cNvPicPr>
          <p:nvPr/>
        </p:nvPicPr>
        <p:blipFill rotWithShape="1">
          <a:blip r:embed="rId3">
            <a:extLst>
              <a:ext uri="{28A0092B-C50C-407E-A947-70E740481C1C}">
                <a14:useLocalDpi xmlns:a14="http://schemas.microsoft.com/office/drawing/2010/main" val="0"/>
              </a:ext>
            </a:extLst>
          </a:blip>
          <a:srcRect l="15310" r="10130"/>
          <a:stretch/>
        </p:blipFill>
        <p:spPr>
          <a:xfrm>
            <a:off x="7010399" y="769956"/>
            <a:ext cx="3962400" cy="531433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a:extLst>
              <a:ext uri="{FF2B5EF4-FFF2-40B4-BE49-F238E27FC236}">
                <a16:creationId xmlns:a16="http://schemas.microsoft.com/office/drawing/2014/main" id="{40E07BC9-7BC7-480C-A421-68D61292ED94}"/>
              </a:ext>
            </a:extLst>
          </p:cNvPr>
          <p:cNvSpPr txBox="1"/>
          <p:nvPr/>
        </p:nvSpPr>
        <p:spPr>
          <a:xfrm>
            <a:off x="3766005" y="941657"/>
            <a:ext cx="4659987" cy="523220"/>
          </a:xfrm>
          <a:prstGeom prst="rect">
            <a:avLst/>
          </a:prstGeom>
          <a:noFill/>
        </p:spPr>
        <p:txBody>
          <a:bodyPr wrap="square" rtlCol="0">
            <a:spAutoFit/>
          </a:bodyPr>
          <a:lstStyle/>
          <a:p>
            <a:pPr algn="ctr"/>
            <a:r>
              <a:rPr lang="zh-CN" altLang="en-US" sz="2800" dirty="0">
                <a:solidFill>
                  <a:srgbClr val="1C4885"/>
                </a:solidFill>
                <a:latin typeface="微软雅黑" panose="020B0503020204020204" pitchFamily="34" charset="-122"/>
                <a:ea typeface="微软雅黑" panose="020B0503020204020204" pitchFamily="34" charset="-122"/>
              </a:rPr>
              <a:t>运营团队与团队运营的比较</a:t>
            </a:r>
          </a:p>
        </p:txBody>
      </p:sp>
      <p:graphicFrame>
        <p:nvGraphicFramePr>
          <p:cNvPr id="2" name="表格 4">
            <a:extLst>
              <a:ext uri="{FF2B5EF4-FFF2-40B4-BE49-F238E27FC236}">
                <a16:creationId xmlns:a16="http://schemas.microsoft.com/office/drawing/2014/main" id="{3C88F54C-DAD8-445D-8E71-A1738A9AE1EF}"/>
              </a:ext>
            </a:extLst>
          </p:cNvPr>
          <p:cNvGraphicFramePr>
            <a:graphicFrameLocks noGrp="1"/>
          </p:cNvGraphicFramePr>
          <p:nvPr>
            <p:extLst>
              <p:ext uri="{D42A27DB-BD31-4B8C-83A1-F6EECF244321}">
                <p14:modId xmlns:p14="http://schemas.microsoft.com/office/powerpoint/2010/main" val="1486247578"/>
              </p:ext>
            </p:extLst>
          </p:nvPr>
        </p:nvGraphicFramePr>
        <p:xfrm>
          <a:off x="1799303" y="1996440"/>
          <a:ext cx="8611418" cy="2865120"/>
        </p:xfrm>
        <a:graphic>
          <a:graphicData uri="http://schemas.openxmlformats.org/drawingml/2006/table">
            <a:tbl>
              <a:tblPr firstRow="1" bandRow="1">
                <a:tableStyleId>{5C22544A-7EE6-4342-B048-85BDC9FD1C3A}</a:tableStyleId>
              </a:tblPr>
              <a:tblGrid>
                <a:gridCol w="820561">
                  <a:extLst>
                    <a:ext uri="{9D8B030D-6E8A-4147-A177-3AD203B41FA5}">
                      <a16:colId xmlns:a16="http://schemas.microsoft.com/office/drawing/2014/main" val="908861850"/>
                    </a:ext>
                  </a:extLst>
                </a:gridCol>
                <a:gridCol w="3562987">
                  <a:extLst>
                    <a:ext uri="{9D8B030D-6E8A-4147-A177-3AD203B41FA5}">
                      <a16:colId xmlns:a16="http://schemas.microsoft.com/office/drawing/2014/main" val="3999037880"/>
                    </a:ext>
                  </a:extLst>
                </a:gridCol>
                <a:gridCol w="4227870">
                  <a:extLst>
                    <a:ext uri="{9D8B030D-6E8A-4147-A177-3AD203B41FA5}">
                      <a16:colId xmlns:a16="http://schemas.microsoft.com/office/drawing/2014/main" val="2296119457"/>
                    </a:ext>
                  </a:extLst>
                </a:gridCol>
              </a:tblGrid>
              <a:tr h="370840">
                <a:tc>
                  <a:txBody>
                    <a:bodyPr/>
                    <a:lstStyle/>
                    <a:p>
                      <a:pPr algn="l"/>
                      <a:endParaRPr lang="zh-CN" altLang="en-US" sz="1800" dirty="0">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800" b="1" kern="1200" dirty="0">
                          <a:solidFill>
                            <a:schemeClr val="tx1"/>
                          </a:solidFill>
                          <a:effectLst/>
                          <a:latin typeface="微软雅黑" panose="020B0503020204020204" pitchFamily="34" charset="-122"/>
                          <a:ea typeface="微软雅黑" panose="020B0503020204020204" pitchFamily="34" charset="-122"/>
                          <a:cs typeface="+mn-cs"/>
                        </a:rPr>
                        <a:t>运营团队</a:t>
                      </a:r>
                      <a:endParaRPr lang="zh-CN" altLang="en-US" sz="18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800" b="1" kern="1200" dirty="0">
                          <a:solidFill>
                            <a:schemeClr val="tx1"/>
                          </a:solidFill>
                          <a:effectLst/>
                          <a:latin typeface="微软雅黑" panose="020B0503020204020204" pitchFamily="34" charset="-122"/>
                          <a:ea typeface="微软雅黑" panose="020B0503020204020204" pitchFamily="34" charset="-122"/>
                          <a:cs typeface="+mn-cs"/>
                        </a:rPr>
                        <a:t>团队运营</a:t>
                      </a:r>
                      <a:endParaRPr lang="zh-CN" altLang="en-US" sz="18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1759315"/>
                  </a:ext>
                </a:extLst>
              </a:tr>
              <a:tr h="370840">
                <a:tc>
                  <a:txBody>
                    <a:bodyPr/>
                    <a:lstStyle/>
                    <a:p>
                      <a:pPr algn="ctr"/>
                      <a:r>
                        <a:rPr lang="zh-CN" altLang="en-US" sz="1800" dirty="0">
                          <a:latin typeface="微软雅黑" panose="020B0503020204020204" pitchFamily="34" charset="-122"/>
                          <a:ea typeface="微软雅黑" panose="020B0503020204020204" pitchFamily="34" charset="-122"/>
                        </a:rPr>
                        <a:t>词性</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名词</a:t>
                      </a:r>
                      <a:endParaRPr lang="zh-CN" altLang="en-US" sz="1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动词</a:t>
                      </a:r>
                      <a:endParaRPr lang="zh-CN" altLang="en-US" sz="1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3694719"/>
                  </a:ext>
                </a:extLst>
              </a:tr>
              <a:tr h="370840">
                <a:tc>
                  <a:txBody>
                    <a:bodyPr/>
                    <a:lstStyle/>
                    <a:p>
                      <a:pPr algn="ctr"/>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层次</a:t>
                      </a:r>
                      <a:endParaRPr lang="zh-CN" altLang="en-US" sz="1800" dirty="0">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部门层面</a:t>
                      </a:r>
                      <a:endParaRPr lang="zh-CN" altLang="en-US" sz="1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公司层面</a:t>
                      </a:r>
                      <a:endParaRPr lang="zh-CN" altLang="en-US" sz="1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5589257"/>
                  </a:ext>
                </a:extLst>
              </a:tr>
              <a:tr h="370840">
                <a:tc>
                  <a:txBody>
                    <a:bodyPr/>
                    <a:lstStyle/>
                    <a:p>
                      <a:pPr algn="ctr"/>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重点</a:t>
                      </a:r>
                      <a:endParaRPr lang="zh-CN" altLang="en-US" sz="1800" dirty="0">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强调团队的构成</a:t>
                      </a:r>
                      <a:endParaRPr lang="zh-CN" altLang="en-US" sz="1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强调团队的管理</a:t>
                      </a:r>
                      <a:endParaRPr lang="zh-CN" altLang="en-US" sz="1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6457969"/>
                  </a:ext>
                </a:extLst>
              </a:tr>
              <a:tr h="370840">
                <a:tc>
                  <a:txBody>
                    <a:bodyPr/>
                    <a:lstStyle/>
                    <a:p>
                      <a:pPr algn="ctr"/>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人员</a:t>
                      </a:r>
                      <a:endParaRPr lang="zh-CN" altLang="en-US" sz="1800" dirty="0">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负责短视频运营的各类人员</a:t>
                      </a:r>
                      <a:endParaRPr lang="zh-CN" altLang="en-US" sz="1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包含运营团队在内的全体人员</a:t>
                      </a:r>
                      <a:endParaRPr lang="zh-CN" altLang="en-US" sz="1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2828765"/>
                  </a:ext>
                </a:extLst>
              </a:tr>
              <a:tr h="370840">
                <a:tc>
                  <a:txBody>
                    <a:bodyPr/>
                    <a:lstStyle/>
                    <a:p>
                      <a:pPr algn="ctr"/>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工作</a:t>
                      </a:r>
                      <a:endParaRPr lang="zh-CN" altLang="en-US" sz="1800" dirty="0">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账号运营、内容运营、流量运营、变现运营等</a:t>
                      </a:r>
                      <a:endParaRPr lang="zh-CN" altLang="en-US" sz="1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团队的搭建、激励、考核、文化建设等</a:t>
                      </a:r>
                      <a:endParaRPr lang="zh-CN" altLang="en-US" sz="1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0479407"/>
                  </a:ext>
                </a:extLst>
              </a:tr>
              <a:tr h="370840">
                <a:tc>
                  <a:txBody>
                    <a:bodyPr/>
                    <a:lstStyle/>
                    <a:p>
                      <a:pPr algn="ctr"/>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目标</a:t>
                      </a:r>
                      <a:endParaRPr lang="zh-CN" altLang="en-US" sz="1800" dirty="0">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粉丝增长、流量增长、业绩增长</a:t>
                      </a:r>
                      <a:endParaRPr lang="zh-CN" altLang="en-US" sz="1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业务拓展、团队扩大、实力增强</a:t>
                      </a:r>
                      <a:endParaRPr lang="zh-CN" altLang="en-US" sz="1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641661"/>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8BFC222F-3E00-4E36-8B4D-8E15186E97AF}"/>
              </a:ext>
            </a:extLst>
          </p:cNvPr>
          <p:cNvSpPr txBox="1"/>
          <p:nvPr/>
        </p:nvSpPr>
        <p:spPr>
          <a:xfrm>
            <a:off x="2751537" y="1533122"/>
            <a:ext cx="6688926" cy="1569660"/>
          </a:xfrm>
          <a:prstGeom prst="rect">
            <a:avLst/>
          </a:prstGeom>
          <a:noFill/>
        </p:spPr>
        <p:txBody>
          <a:bodyPr wrap="square" rtlCol="0">
            <a:spAutoFit/>
          </a:bodyPr>
          <a:lstStyle/>
          <a:p>
            <a:pPr algn="just"/>
            <a:r>
              <a:rPr lang="zh-CN" altLang="en-US" sz="2400" dirty="0">
                <a:solidFill>
                  <a:srgbClr val="000000"/>
                </a:solidFill>
                <a:effectLst/>
                <a:latin typeface="微软雅黑" panose="020B0503020204020204" pitchFamily="34" charset="-122"/>
                <a:ea typeface="微软雅黑" panose="020B0503020204020204" pitchFamily="34" charset="-122"/>
              </a:rPr>
              <a:t>       如前所述，团队运营不同于运营团队，它更看重的是对包括运营团队在内的整个短视频团队，乃至对整个公司团队进行管理。只有管理好整个团队，组织的目标才能够更好地实现。</a:t>
            </a:r>
            <a:endParaRPr lang="zh-CN" altLang="en-US" sz="2400" dirty="0">
              <a:solidFill>
                <a:srgbClr val="000000"/>
              </a:solidFill>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C6BFC0CE-6F29-47DB-A9D2-CA2456D2E8EE}"/>
              </a:ext>
            </a:extLst>
          </p:cNvPr>
          <p:cNvSpPr txBox="1"/>
          <p:nvPr/>
        </p:nvSpPr>
        <p:spPr>
          <a:xfrm>
            <a:off x="4494134" y="688830"/>
            <a:ext cx="3203732" cy="584775"/>
          </a:xfrm>
          <a:prstGeom prst="rect">
            <a:avLst/>
          </a:prstGeom>
          <a:noFill/>
        </p:spPr>
        <p:txBody>
          <a:bodyPr wrap="square" rtlCol="0">
            <a:spAutoFit/>
          </a:bodyPr>
          <a:lstStyle/>
          <a:p>
            <a:pPr algn="ctr"/>
            <a:r>
              <a:rPr lang="zh-CN" altLang="en-US" sz="3200" dirty="0">
                <a:solidFill>
                  <a:srgbClr val="1C4885"/>
                </a:solidFill>
                <a:latin typeface="微软雅黑" panose="020B0503020204020204" pitchFamily="34" charset="-122"/>
                <a:ea typeface="微软雅黑" panose="020B0503020204020204" pitchFamily="34" charset="-122"/>
              </a:rPr>
              <a:t>团队运营的价值</a:t>
            </a: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C6BFC0CE-6F29-47DB-A9D2-CA2456D2E8EE}"/>
              </a:ext>
            </a:extLst>
          </p:cNvPr>
          <p:cNvSpPr txBox="1"/>
          <p:nvPr/>
        </p:nvSpPr>
        <p:spPr>
          <a:xfrm>
            <a:off x="4494134" y="708414"/>
            <a:ext cx="3203732" cy="584775"/>
          </a:xfrm>
          <a:prstGeom prst="rect">
            <a:avLst/>
          </a:prstGeom>
          <a:noFill/>
        </p:spPr>
        <p:txBody>
          <a:bodyPr wrap="square" rtlCol="0">
            <a:spAutoFit/>
          </a:bodyPr>
          <a:lstStyle/>
          <a:p>
            <a:pPr algn="ctr"/>
            <a:r>
              <a:rPr lang="zh-CN" altLang="en-US" sz="3200" dirty="0">
                <a:solidFill>
                  <a:srgbClr val="1C4885"/>
                </a:solidFill>
                <a:latin typeface="微软雅黑" panose="020B0503020204020204" pitchFamily="34" charset="-122"/>
                <a:ea typeface="微软雅黑" panose="020B0503020204020204" pitchFamily="34" charset="-122"/>
              </a:rPr>
              <a:t>团队运营的价值</a:t>
            </a:r>
          </a:p>
        </p:txBody>
      </p:sp>
      <p:graphicFrame>
        <p:nvGraphicFramePr>
          <p:cNvPr id="2" name="表格 3">
            <a:extLst>
              <a:ext uri="{FF2B5EF4-FFF2-40B4-BE49-F238E27FC236}">
                <a16:creationId xmlns:a16="http://schemas.microsoft.com/office/drawing/2014/main" id="{1C1144EA-FB92-46B4-ABE9-2277AB1DCA2B}"/>
              </a:ext>
            </a:extLst>
          </p:cNvPr>
          <p:cNvGraphicFramePr>
            <a:graphicFrameLocks noGrp="1"/>
          </p:cNvGraphicFramePr>
          <p:nvPr>
            <p:extLst>
              <p:ext uri="{D42A27DB-BD31-4B8C-83A1-F6EECF244321}">
                <p14:modId xmlns:p14="http://schemas.microsoft.com/office/powerpoint/2010/main" val="57725534"/>
              </p:ext>
            </p:extLst>
          </p:nvPr>
        </p:nvGraphicFramePr>
        <p:xfrm>
          <a:off x="1889361" y="1462998"/>
          <a:ext cx="8413278" cy="4394200"/>
        </p:xfrm>
        <a:graphic>
          <a:graphicData uri="http://schemas.openxmlformats.org/drawingml/2006/table">
            <a:tbl>
              <a:tblPr firstRow="1" bandRow="1">
                <a:tableStyleId>{5C22544A-7EE6-4342-B048-85BDC9FD1C3A}</a:tableStyleId>
              </a:tblPr>
              <a:tblGrid>
                <a:gridCol w="1119310">
                  <a:extLst>
                    <a:ext uri="{9D8B030D-6E8A-4147-A177-3AD203B41FA5}">
                      <a16:colId xmlns:a16="http://schemas.microsoft.com/office/drawing/2014/main" val="1466838011"/>
                    </a:ext>
                  </a:extLst>
                </a:gridCol>
                <a:gridCol w="4036101">
                  <a:extLst>
                    <a:ext uri="{9D8B030D-6E8A-4147-A177-3AD203B41FA5}">
                      <a16:colId xmlns:a16="http://schemas.microsoft.com/office/drawing/2014/main" val="2500362428"/>
                    </a:ext>
                  </a:extLst>
                </a:gridCol>
                <a:gridCol w="3257867">
                  <a:extLst>
                    <a:ext uri="{9D8B030D-6E8A-4147-A177-3AD203B41FA5}">
                      <a16:colId xmlns:a16="http://schemas.microsoft.com/office/drawing/2014/main" val="884149693"/>
                    </a:ext>
                  </a:extLst>
                </a:gridCol>
              </a:tblGrid>
              <a:tr h="370840">
                <a:tc>
                  <a:txBody>
                    <a:bodyPr/>
                    <a:lstStyle/>
                    <a:p>
                      <a:pPr algn="ctr"/>
                      <a:r>
                        <a:rPr lang="zh-CN" altLang="en-US" sz="1800" b="1" kern="1200" dirty="0">
                          <a:solidFill>
                            <a:schemeClr val="lt1"/>
                          </a:solidFill>
                          <a:effectLst/>
                          <a:latin typeface="+mn-lt"/>
                          <a:ea typeface="+mn-ea"/>
                          <a:cs typeface="+mn-cs"/>
                        </a:rPr>
                        <a:t>价值</a:t>
                      </a:r>
                      <a:endParaRPr lang="zh-CN" altLang="en-US" dirty="0"/>
                    </a:p>
                  </a:txBody>
                  <a:tcPr/>
                </a:tc>
                <a:tc>
                  <a:txBody>
                    <a:bodyPr/>
                    <a:lstStyle/>
                    <a:p>
                      <a:pPr algn="ctr"/>
                      <a:r>
                        <a:rPr lang="zh-CN" altLang="en-US" sz="1800" b="1" kern="1200" dirty="0">
                          <a:solidFill>
                            <a:schemeClr val="lt1"/>
                          </a:solidFill>
                          <a:effectLst/>
                          <a:latin typeface="+mn-lt"/>
                          <a:ea typeface="+mn-ea"/>
                          <a:cs typeface="+mn-cs"/>
                        </a:rPr>
                        <a:t>详情</a:t>
                      </a:r>
                      <a:endParaRPr lang="zh-CN" altLang="en-US" dirty="0"/>
                    </a:p>
                  </a:txBody>
                  <a:tcPr/>
                </a:tc>
                <a:tc>
                  <a:txBody>
                    <a:bodyPr/>
                    <a:lstStyle/>
                    <a:p>
                      <a:pPr algn="ctr"/>
                      <a:r>
                        <a:rPr lang="zh-CN" altLang="en-US" sz="1800" b="1" kern="1200" dirty="0">
                          <a:solidFill>
                            <a:schemeClr val="lt1"/>
                          </a:solidFill>
                          <a:effectLst/>
                          <a:latin typeface="+mn-lt"/>
                          <a:ea typeface="+mn-ea"/>
                          <a:cs typeface="+mn-cs"/>
                        </a:rPr>
                        <a:t>举例</a:t>
                      </a:r>
                      <a:endParaRPr lang="zh-CN" altLang="en-US" dirty="0"/>
                    </a:p>
                  </a:txBody>
                  <a:tcPr/>
                </a:tc>
                <a:extLst>
                  <a:ext uri="{0D108BD9-81ED-4DB2-BD59-A6C34878D82A}">
                    <a16:rowId xmlns:a16="http://schemas.microsoft.com/office/drawing/2014/main" val="3994770111"/>
                  </a:ext>
                </a:extLst>
              </a:tr>
              <a:tr h="370840">
                <a:tc>
                  <a:txBody>
                    <a:bodyPr/>
                    <a:lstStyle/>
                    <a:p>
                      <a:pPr algn="ctr"/>
                      <a:r>
                        <a:rPr lang="zh-CN" altLang="en-US" sz="1800" kern="1200" dirty="0">
                          <a:solidFill>
                            <a:schemeClr val="dk1"/>
                          </a:solidFill>
                          <a:effectLst/>
                          <a:latin typeface="+mn-lt"/>
                          <a:ea typeface="+mn-ea"/>
                          <a:cs typeface="+mn-cs"/>
                        </a:rPr>
                        <a:t>凝聚人心</a:t>
                      </a:r>
                      <a:endParaRPr lang="zh-CN" altLang="en-US" dirty="0"/>
                    </a:p>
                  </a:txBody>
                  <a:tcPr anchor="ctr"/>
                </a:tc>
                <a:tc>
                  <a:txBody>
                    <a:bodyPr/>
                    <a:lstStyle/>
                    <a:p>
                      <a:pPr algn="just"/>
                      <a:r>
                        <a:rPr lang="zh-CN" altLang="en-US" sz="1600" kern="1200" dirty="0">
                          <a:solidFill>
                            <a:schemeClr val="dk1"/>
                          </a:solidFill>
                          <a:effectLst/>
                          <a:latin typeface="+mn-lt"/>
                          <a:ea typeface="+mn-ea"/>
                          <a:cs typeface="+mn-cs"/>
                        </a:rPr>
                        <a:t>调动所有人的主动性、积极性，营造良好的团队氛围，用透明、开放、分享、互助、包容的团队文化容纳各种性格特点的人才，建立共创共赢的关系</a:t>
                      </a:r>
                      <a:endParaRPr lang="zh-CN" altLang="en-US" sz="1600" dirty="0"/>
                    </a:p>
                  </a:txBody>
                  <a:tcPr/>
                </a:tc>
                <a:tc>
                  <a:txBody>
                    <a:bodyPr/>
                    <a:lstStyle/>
                    <a:p>
                      <a:pPr algn="just"/>
                      <a:r>
                        <a:rPr lang="zh-CN" altLang="en-US" sz="1800" kern="1200" dirty="0">
                          <a:solidFill>
                            <a:schemeClr val="dk1"/>
                          </a:solidFill>
                          <a:effectLst/>
                          <a:latin typeface="+mn-lt"/>
                          <a:ea typeface="+mn-ea"/>
                          <a:cs typeface="+mn-cs"/>
                        </a:rPr>
                        <a:t>文化建设、团队活动、拓展训练等</a:t>
                      </a:r>
                      <a:endParaRPr lang="zh-CN" altLang="en-US" dirty="0"/>
                    </a:p>
                  </a:txBody>
                  <a:tcPr/>
                </a:tc>
                <a:extLst>
                  <a:ext uri="{0D108BD9-81ED-4DB2-BD59-A6C34878D82A}">
                    <a16:rowId xmlns:a16="http://schemas.microsoft.com/office/drawing/2014/main" val="727173781"/>
                  </a:ext>
                </a:extLst>
              </a:tr>
              <a:tr h="370840">
                <a:tc>
                  <a:txBody>
                    <a:bodyPr/>
                    <a:lstStyle/>
                    <a:p>
                      <a:pPr algn="ctr"/>
                      <a:r>
                        <a:rPr lang="zh-CN" altLang="en-US" sz="1800" kern="1200" dirty="0">
                          <a:solidFill>
                            <a:schemeClr val="dk1"/>
                          </a:solidFill>
                          <a:effectLst/>
                          <a:latin typeface="+mn-lt"/>
                          <a:ea typeface="+mn-ea"/>
                          <a:cs typeface="+mn-cs"/>
                        </a:rPr>
                        <a:t>提升业绩</a:t>
                      </a:r>
                      <a:endParaRPr lang="zh-CN" altLang="en-US" dirty="0"/>
                    </a:p>
                  </a:txBody>
                  <a:tcPr anchor="ctr"/>
                </a:tc>
                <a:tc>
                  <a:txBody>
                    <a:bodyPr/>
                    <a:lstStyle/>
                    <a:p>
                      <a:pPr algn="just"/>
                      <a:r>
                        <a:rPr lang="zh-CN" altLang="en-US" sz="1600" kern="1200" dirty="0">
                          <a:solidFill>
                            <a:schemeClr val="dk1"/>
                          </a:solidFill>
                          <a:effectLst/>
                          <a:latin typeface="+mn-lt"/>
                          <a:ea typeface="+mn-ea"/>
                          <a:cs typeface="+mn-cs"/>
                        </a:rPr>
                        <a:t>通过个人的成长、团队和公司目标的达成提升业绩，最后体现为企业的发展及个人的年终奖、工资、绩效奖金的增长，实现个人能力和财富的双收</a:t>
                      </a:r>
                      <a:endParaRPr lang="zh-CN" altLang="en-US" sz="1600" dirty="0"/>
                    </a:p>
                  </a:txBody>
                  <a:tcPr/>
                </a:tc>
                <a:tc>
                  <a:txBody>
                    <a:bodyPr/>
                    <a:lstStyle/>
                    <a:p>
                      <a:pPr algn="just"/>
                      <a:r>
                        <a:rPr lang="zh-CN" altLang="en-US" sz="1800" kern="1200" dirty="0">
                          <a:solidFill>
                            <a:schemeClr val="dk1"/>
                          </a:solidFill>
                          <a:effectLst/>
                          <a:latin typeface="+mn-lt"/>
                          <a:ea typeface="+mn-ea"/>
                          <a:cs typeface="+mn-cs"/>
                        </a:rPr>
                        <a:t>明确公司业绩的增长目标，明确个人的发展规划</a:t>
                      </a:r>
                      <a:endParaRPr lang="zh-CN" altLang="en-US" dirty="0"/>
                    </a:p>
                  </a:txBody>
                  <a:tcPr/>
                </a:tc>
                <a:extLst>
                  <a:ext uri="{0D108BD9-81ED-4DB2-BD59-A6C34878D82A}">
                    <a16:rowId xmlns:a16="http://schemas.microsoft.com/office/drawing/2014/main" val="1776989227"/>
                  </a:ext>
                </a:extLst>
              </a:tr>
              <a:tr h="370840">
                <a:tc>
                  <a:txBody>
                    <a:bodyPr/>
                    <a:lstStyle/>
                    <a:p>
                      <a:pPr algn="ctr"/>
                      <a:r>
                        <a:rPr lang="zh-CN" altLang="en-US" sz="1800" kern="1200" dirty="0">
                          <a:solidFill>
                            <a:schemeClr val="dk1"/>
                          </a:solidFill>
                          <a:effectLst/>
                          <a:latin typeface="+mn-lt"/>
                          <a:ea typeface="+mn-ea"/>
                          <a:cs typeface="+mn-cs"/>
                        </a:rPr>
                        <a:t>培养人才</a:t>
                      </a:r>
                      <a:endParaRPr lang="zh-CN" altLang="en-US" dirty="0"/>
                    </a:p>
                  </a:txBody>
                  <a:tcPr anchor="ctr"/>
                </a:tc>
                <a:tc>
                  <a:txBody>
                    <a:bodyPr/>
                    <a:lstStyle/>
                    <a:p>
                      <a:pPr algn="just"/>
                      <a:r>
                        <a:rPr lang="zh-CN" altLang="en-US" sz="1600" kern="1200" dirty="0">
                          <a:solidFill>
                            <a:schemeClr val="dk1"/>
                          </a:solidFill>
                          <a:effectLst/>
                          <a:latin typeface="+mn-lt"/>
                          <a:ea typeface="+mn-ea"/>
                          <a:cs typeface="+mn-cs"/>
                        </a:rPr>
                        <a:t>招聘人才、发现人才、培养人才，将最合适的人才配置到最合适的岗位上，做到人尽其才、物尽其用，推动他们成长为能够独当一面的职场精英</a:t>
                      </a:r>
                      <a:endParaRPr lang="zh-CN" altLang="en-US" sz="1600" dirty="0"/>
                    </a:p>
                  </a:txBody>
                  <a:tcPr/>
                </a:tc>
                <a:tc>
                  <a:txBody>
                    <a:bodyPr/>
                    <a:lstStyle/>
                    <a:p>
                      <a:pPr algn="just"/>
                      <a:r>
                        <a:rPr lang="zh-CN" altLang="en-US" sz="1800" kern="1200" dirty="0">
                          <a:solidFill>
                            <a:schemeClr val="dk1"/>
                          </a:solidFill>
                          <a:effectLst/>
                          <a:latin typeface="+mn-lt"/>
                          <a:ea typeface="+mn-ea"/>
                          <a:cs typeface="+mn-cs"/>
                        </a:rPr>
                        <a:t>制定培养计划，完善晋升通道，给予施展舞台</a:t>
                      </a:r>
                      <a:endParaRPr lang="zh-CN" altLang="en-US" dirty="0"/>
                    </a:p>
                  </a:txBody>
                  <a:tcPr/>
                </a:tc>
                <a:extLst>
                  <a:ext uri="{0D108BD9-81ED-4DB2-BD59-A6C34878D82A}">
                    <a16:rowId xmlns:a16="http://schemas.microsoft.com/office/drawing/2014/main" val="1644099771"/>
                  </a:ext>
                </a:extLst>
              </a:tr>
              <a:tr h="370840">
                <a:tc>
                  <a:txBody>
                    <a:bodyPr/>
                    <a:lstStyle/>
                    <a:p>
                      <a:pPr algn="ctr"/>
                      <a:r>
                        <a:rPr lang="zh-CN" altLang="en-US" sz="1800" kern="1200" dirty="0">
                          <a:solidFill>
                            <a:schemeClr val="dk1"/>
                          </a:solidFill>
                          <a:effectLst/>
                          <a:latin typeface="+mn-lt"/>
                          <a:ea typeface="+mn-ea"/>
                          <a:cs typeface="+mn-cs"/>
                        </a:rPr>
                        <a:t>创造价值</a:t>
                      </a:r>
                      <a:endParaRPr lang="zh-CN" altLang="en-US" dirty="0"/>
                    </a:p>
                  </a:txBody>
                  <a:tcPr anchor="ctr"/>
                </a:tc>
                <a:tc>
                  <a:txBody>
                    <a:bodyPr/>
                    <a:lstStyle/>
                    <a:p>
                      <a:pPr algn="just"/>
                      <a:r>
                        <a:rPr lang="zh-CN" altLang="en-US" sz="1600" kern="1200" dirty="0">
                          <a:solidFill>
                            <a:schemeClr val="dk1"/>
                          </a:solidFill>
                          <a:effectLst/>
                          <a:latin typeface="+mn-lt"/>
                          <a:ea typeface="+mn-ea"/>
                          <a:cs typeface="+mn-cs"/>
                        </a:rPr>
                        <a:t>发现新的业务增长点，为市场提供更优质的产品和服务，推动整个产业良性健康发展，通过创新为全社会创造价值</a:t>
                      </a:r>
                      <a:endParaRPr lang="zh-CN" altLang="en-US" sz="1600" dirty="0"/>
                    </a:p>
                  </a:txBody>
                  <a:tcPr/>
                </a:tc>
                <a:tc>
                  <a:txBody>
                    <a:bodyPr/>
                    <a:lstStyle/>
                    <a:p>
                      <a:pPr algn="just"/>
                      <a:r>
                        <a:rPr lang="zh-CN" altLang="en-US" sz="1800" kern="1200" dirty="0">
                          <a:solidFill>
                            <a:schemeClr val="dk1"/>
                          </a:solidFill>
                          <a:effectLst/>
                          <a:latin typeface="+mn-lt"/>
                          <a:ea typeface="+mn-ea"/>
                          <a:cs typeface="+mn-cs"/>
                        </a:rPr>
                        <a:t>开拓全新的业务板块，承担企业的社会责任</a:t>
                      </a:r>
                      <a:endParaRPr lang="zh-CN" altLang="en-US" dirty="0"/>
                    </a:p>
                  </a:txBody>
                  <a:tcPr/>
                </a:tc>
                <a:extLst>
                  <a:ext uri="{0D108BD9-81ED-4DB2-BD59-A6C34878D82A}">
                    <a16:rowId xmlns:a16="http://schemas.microsoft.com/office/drawing/2014/main" val="1923855841"/>
                  </a:ext>
                </a:extLst>
              </a:tr>
            </a:tbl>
          </a:graphicData>
        </a:graphic>
      </p:graphicFrame>
    </p:spTree>
    <p:extLst>
      <p:ext uri="{BB962C8B-B14F-4D97-AF65-F5344CB8AC3E}">
        <p14:creationId xmlns:p14="http://schemas.microsoft.com/office/powerpoint/2010/main" val="34751978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17640" y="457203"/>
            <a:ext cx="3047920" cy="584775"/>
          </a:xfrm>
          <a:prstGeom prst="rect">
            <a:avLst/>
          </a:prstGeom>
          <a:noFill/>
        </p:spPr>
        <p:txBody>
          <a:bodyPr wrap="square" rtlCol="0">
            <a:spAutoFit/>
          </a:bodyPr>
          <a:lstStyle/>
          <a:p>
            <a:pPr algn="just"/>
            <a:r>
              <a:rPr lang="zh-CN" altLang="en-US" sz="3200" dirty="0">
                <a:solidFill>
                  <a:srgbClr val="1C4885"/>
                </a:solidFill>
                <a:latin typeface="微软雅黑" panose="020B0503020204020204" pitchFamily="34" charset="-122"/>
                <a:ea typeface="微软雅黑" panose="020B0503020204020204" pitchFamily="34" charset="-122"/>
              </a:rPr>
              <a:t>团队运营的原则</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457201" y="1796932"/>
            <a:ext cx="3377381" cy="3377381"/>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rcRect l="14187" t="3629" r="22469" b="1356"/>
          <a:stretch>
            <a:fillRect/>
          </a:stretch>
        </p:blipFill>
        <p:spPr>
          <a:xfrm>
            <a:off x="623120" y="1962851"/>
            <a:ext cx="3045542" cy="3045542"/>
          </a:xfrm>
          <a:custGeom>
            <a:avLst/>
            <a:gdLst>
              <a:gd name="connsiteX0" fmla="*/ 3185652 w 6371304"/>
              <a:gd name="connsiteY0" fmla="*/ 0 h 6371304"/>
              <a:gd name="connsiteX1" fmla="*/ 6371304 w 6371304"/>
              <a:gd name="connsiteY1" fmla="*/ 3185652 h 6371304"/>
              <a:gd name="connsiteX2" fmla="*/ 3185652 w 6371304"/>
              <a:gd name="connsiteY2" fmla="*/ 6371304 h 6371304"/>
              <a:gd name="connsiteX3" fmla="*/ 0 w 6371304"/>
              <a:gd name="connsiteY3" fmla="*/ 3185652 h 6371304"/>
              <a:gd name="connsiteX4" fmla="*/ 3185652 w 6371304"/>
              <a:gd name="connsiteY4" fmla="*/ 0 h 6371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1304" h="6371304">
                <a:moveTo>
                  <a:pt x="3185652" y="0"/>
                </a:moveTo>
                <a:cubicBezTo>
                  <a:pt x="4945039" y="0"/>
                  <a:pt x="6371304" y="1426265"/>
                  <a:pt x="6371304" y="3185652"/>
                </a:cubicBezTo>
                <a:cubicBezTo>
                  <a:pt x="6371304" y="4945039"/>
                  <a:pt x="4945039" y="6371304"/>
                  <a:pt x="3185652" y="6371304"/>
                </a:cubicBezTo>
                <a:cubicBezTo>
                  <a:pt x="1426265" y="6371304"/>
                  <a:pt x="0" y="4945039"/>
                  <a:pt x="0" y="3185652"/>
                </a:cubicBezTo>
                <a:cubicBezTo>
                  <a:pt x="0" y="1426265"/>
                  <a:pt x="1426265" y="0"/>
                  <a:pt x="3185652" y="0"/>
                </a:cubicBezTo>
                <a:close/>
              </a:path>
            </a:pathLst>
          </a:custGeom>
        </p:spPr>
      </p:pic>
      <p:sp>
        <p:nvSpPr>
          <p:cNvPr id="10" name="文本框 9"/>
          <p:cNvSpPr txBox="1"/>
          <p:nvPr/>
        </p:nvSpPr>
        <p:spPr>
          <a:xfrm>
            <a:off x="5470299" y="1388035"/>
            <a:ext cx="1333747" cy="369332"/>
          </a:xfrm>
          <a:prstGeom prst="rect">
            <a:avLst/>
          </a:prstGeom>
          <a:noFill/>
        </p:spPr>
        <p:txBody>
          <a:bodyPr wrap="square" rtlCol="0">
            <a:spAutoFit/>
          </a:bodyPr>
          <a:lstStyle>
            <a:defPPr>
              <a:defRPr lang="zh-CN"/>
            </a:defPPr>
            <a:lvl1pP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ctr"/>
            <a:r>
              <a:rPr lang="zh-CN" altLang="en-US" dirty="0">
                <a:solidFill>
                  <a:schemeClr val="tx1"/>
                </a:solidFill>
                <a:effectLst/>
                <a:latin typeface="微软雅黑" panose="020B0503020204020204" pitchFamily="34" charset="-122"/>
                <a:ea typeface="微软雅黑" panose="020B0503020204020204" pitchFamily="34" charset="-122"/>
              </a:rPr>
              <a:t>整体性原则</a:t>
            </a:r>
          </a:p>
        </p:txBody>
      </p:sp>
      <p:sp>
        <p:nvSpPr>
          <p:cNvPr id="11" name="文本框 10"/>
          <p:cNvSpPr txBox="1"/>
          <p:nvPr/>
        </p:nvSpPr>
        <p:spPr>
          <a:xfrm>
            <a:off x="4623005" y="1796932"/>
            <a:ext cx="3152466" cy="1600438"/>
          </a:xfrm>
          <a:prstGeom prst="rect">
            <a:avLst/>
          </a:prstGeom>
          <a:noFill/>
        </p:spPr>
        <p:txBody>
          <a:bodyPr wrap="square" rtlCol="0">
            <a:spAutoFit/>
          </a:bodyPr>
          <a:lstStyle/>
          <a:p>
            <a:pPr algn="just"/>
            <a:r>
              <a:rPr lang="zh-CN" altLang="en-US" sz="1400" dirty="0">
                <a:effectLst/>
                <a:latin typeface="微软雅黑" panose="020B0503020204020204" pitchFamily="34" charset="-122"/>
                <a:ea typeface="微软雅黑" panose="020B0503020204020204" pitchFamily="34" charset="-122"/>
              </a:rPr>
              <a:t>       要把团队的所有成员看作一个相互配合、相互协同、相互成就的整体，通过团队运营和管理，使大家向着相同的方向前进，从而形成巨大的合力，而不是相互消耗的摩擦力。团队成员只有心往一处想、力往一处使，才能实现组织期待的目标。</a:t>
            </a:r>
            <a:endParaRPr lang="zh-CN" altLang="en-US" sz="1100" dirty="0">
              <a:latin typeface="微软雅黑" panose="020B0503020204020204" pitchFamily="34" charset="-122"/>
              <a:ea typeface="微软雅黑" panose="020B0503020204020204" pitchFamily="34" charset="-122"/>
            </a:endParaRPr>
          </a:p>
        </p:txBody>
      </p:sp>
      <p:cxnSp>
        <p:nvCxnSpPr>
          <p:cNvPr id="12" name="直接连接符 11"/>
          <p:cNvCxnSpPr>
            <a:cxnSpLocks/>
          </p:cNvCxnSpPr>
          <p:nvPr/>
        </p:nvCxnSpPr>
        <p:spPr>
          <a:xfrm>
            <a:off x="5558665" y="1747534"/>
            <a:ext cx="265167" cy="0"/>
          </a:xfrm>
          <a:prstGeom prst="line">
            <a:avLst/>
          </a:prstGeom>
          <a:ln w="25400">
            <a:solidFill>
              <a:srgbClr val="1C4885"/>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8899912" y="1388035"/>
            <a:ext cx="1377992" cy="369332"/>
          </a:xfrm>
          <a:prstGeom prst="rect">
            <a:avLst/>
          </a:prstGeom>
          <a:noFill/>
        </p:spPr>
        <p:txBody>
          <a:bodyPr wrap="square" rtlCol="0">
            <a:spAutoFit/>
          </a:bodyPr>
          <a:lstStyle>
            <a:defPPr>
              <a:defRPr lang="zh-CN"/>
            </a:defPPr>
            <a:lvl1pP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ctr"/>
            <a:r>
              <a:rPr lang="zh-CN" altLang="en-US" sz="1800" dirty="0">
                <a:solidFill>
                  <a:schemeClr val="tx1"/>
                </a:solidFill>
                <a:effectLst/>
                <a:latin typeface="微软雅黑" panose="020B0503020204020204" pitchFamily="34" charset="-122"/>
                <a:ea typeface="微软雅黑" panose="020B0503020204020204" pitchFamily="34" charset="-122"/>
              </a:rPr>
              <a:t>激励性原则</a:t>
            </a:r>
            <a:endParaRPr lang="zh-CN" altLang="en-US" dirty="0">
              <a:solidFill>
                <a:schemeClr val="tx1"/>
              </a:solidFill>
              <a:effectLst/>
              <a:latin typeface="微软雅黑" panose="020B0503020204020204" pitchFamily="34" charset="-122"/>
              <a:ea typeface="微软雅黑" panose="020B0503020204020204" pitchFamily="34" charset="-122"/>
            </a:endParaRPr>
          </a:p>
        </p:txBody>
      </p:sp>
      <p:sp>
        <p:nvSpPr>
          <p:cNvPr id="14" name="文本框 13"/>
          <p:cNvSpPr txBox="1"/>
          <p:nvPr/>
        </p:nvSpPr>
        <p:spPr>
          <a:xfrm>
            <a:off x="8047702" y="1796932"/>
            <a:ext cx="3082413" cy="1600438"/>
          </a:xfrm>
          <a:prstGeom prst="rect">
            <a:avLst/>
          </a:prstGeom>
          <a:noFill/>
        </p:spPr>
        <p:txBody>
          <a:bodyPr wrap="square" rtlCol="0">
            <a:spAutoFit/>
          </a:bodyPr>
          <a:lstStyle/>
          <a:p>
            <a:pPr algn="just"/>
            <a:r>
              <a:rPr lang="zh-CN" altLang="en-US" sz="1400" dirty="0">
                <a:effectLst/>
                <a:latin typeface="微软雅黑" panose="020B0503020204020204" pitchFamily="34" charset="-122"/>
                <a:ea typeface="微软雅黑" panose="020B0503020204020204" pitchFamily="34" charset="-122"/>
              </a:rPr>
              <a:t>       当具体部门或整个团队能够按照计划很好地完成既定的目标之后，管理者一定要对团队成员进行激励，否则就会在一定程度上影响团队的士气。当然，如果没有完成目标，管理者也要进行惩处，处罚被视为负向激励，把握得当同样能够起到良好的效果。</a:t>
            </a:r>
            <a:endParaRPr lang="zh-CN" altLang="en-US" sz="1100" dirty="0">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9016484" y="1747534"/>
            <a:ext cx="265167" cy="0"/>
          </a:xfrm>
          <a:prstGeom prst="line">
            <a:avLst/>
          </a:prstGeom>
          <a:ln w="25400">
            <a:solidFill>
              <a:srgbClr val="1C4885"/>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5410106" y="3753465"/>
            <a:ext cx="1393940" cy="369332"/>
          </a:xfrm>
          <a:prstGeom prst="rect">
            <a:avLst/>
          </a:prstGeom>
          <a:noFill/>
        </p:spPr>
        <p:txBody>
          <a:bodyPr wrap="square" rtlCol="0">
            <a:spAutoFit/>
          </a:bodyPr>
          <a:lstStyle>
            <a:defPPr>
              <a:defRPr lang="zh-CN"/>
            </a:defPPr>
            <a:lvl1pP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ctr"/>
            <a:r>
              <a:rPr lang="zh-CN" altLang="en-US" dirty="0">
                <a:solidFill>
                  <a:schemeClr val="tx1"/>
                </a:solidFill>
                <a:effectLst/>
                <a:latin typeface="微软雅黑" panose="020B0503020204020204" pitchFamily="34" charset="-122"/>
                <a:ea typeface="微软雅黑" panose="020B0503020204020204" pitchFamily="34" charset="-122"/>
              </a:rPr>
              <a:t>目标性原则</a:t>
            </a:r>
          </a:p>
        </p:txBody>
      </p:sp>
      <p:sp>
        <p:nvSpPr>
          <p:cNvPr id="17" name="文本框 16"/>
          <p:cNvSpPr txBox="1"/>
          <p:nvPr/>
        </p:nvSpPr>
        <p:spPr>
          <a:xfrm>
            <a:off x="4560940" y="4211285"/>
            <a:ext cx="3152466" cy="1600438"/>
          </a:xfrm>
          <a:prstGeom prst="rect">
            <a:avLst/>
          </a:prstGeom>
          <a:noFill/>
        </p:spPr>
        <p:txBody>
          <a:bodyPr wrap="square" rtlCol="0">
            <a:spAutoFit/>
          </a:bodyPr>
          <a:lstStyle/>
          <a:p>
            <a:pPr algn="just"/>
            <a:r>
              <a:rPr lang="zh-CN" altLang="en-US" sz="1400" dirty="0">
                <a:effectLst/>
                <a:latin typeface="微软雅黑" panose="020B0503020204020204" pitchFamily="34" charset="-122"/>
                <a:ea typeface="微软雅黑" panose="020B0503020204020204" pitchFamily="34" charset="-122"/>
              </a:rPr>
              <a:t>       无论是整个组织的总目标，还是组织下属各个部门的子目标，都要有非常明确的可量化标准，只有目标清晰，团队成员才能找到实现这些目标的具体方法和路径。同时，组织在制定这些目标时既不能好高骛远，也不能妄自菲薄。</a:t>
            </a:r>
            <a:endParaRPr lang="zh-CN" altLang="en-US" sz="1100" dirty="0">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5558665" y="4105739"/>
            <a:ext cx="265167" cy="0"/>
          </a:xfrm>
          <a:prstGeom prst="line">
            <a:avLst/>
          </a:prstGeom>
          <a:ln w="25400">
            <a:solidFill>
              <a:srgbClr val="1C4885"/>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8883964" y="3736407"/>
            <a:ext cx="1393940" cy="369332"/>
          </a:xfrm>
          <a:prstGeom prst="rect">
            <a:avLst/>
          </a:prstGeom>
          <a:noFill/>
        </p:spPr>
        <p:txBody>
          <a:bodyPr wrap="square" rtlCol="0">
            <a:spAutoFit/>
          </a:bodyPr>
          <a:lstStyle>
            <a:defPPr>
              <a:defRPr lang="zh-CN"/>
            </a:defPPr>
            <a:lvl1pP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ctr"/>
            <a:r>
              <a:rPr lang="zh-CN" altLang="en-US" sz="1800" dirty="0">
                <a:solidFill>
                  <a:schemeClr val="tx1"/>
                </a:solidFill>
                <a:effectLst/>
                <a:latin typeface="微软雅黑" panose="020B0503020204020204" pitchFamily="34" charset="-122"/>
                <a:ea typeface="微软雅黑" panose="020B0503020204020204" pitchFamily="34" charset="-122"/>
              </a:rPr>
              <a:t>成长性原则</a:t>
            </a:r>
            <a:endParaRPr lang="zh-CN" altLang="en-US" dirty="0">
              <a:solidFill>
                <a:schemeClr val="tx1"/>
              </a:solidFill>
              <a:effectLst/>
              <a:latin typeface="微软雅黑" panose="020B0503020204020204" pitchFamily="34" charset="-122"/>
              <a:ea typeface="微软雅黑" panose="020B0503020204020204" pitchFamily="34" charset="-122"/>
            </a:endParaRPr>
          </a:p>
        </p:txBody>
      </p:sp>
      <p:sp>
        <p:nvSpPr>
          <p:cNvPr id="20" name="文本框 19"/>
          <p:cNvSpPr txBox="1"/>
          <p:nvPr/>
        </p:nvSpPr>
        <p:spPr>
          <a:xfrm>
            <a:off x="8047702" y="4211285"/>
            <a:ext cx="3082413" cy="1815882"/>
          </a:xfrm>
          <a:prstGeom prst="rect">
            <a:avLst/>
          </a:prstGeom>
          <a:noFill/>
        </p:spPr>
        <p:txBody>
          <a:bodyPr wrap="square" rtlCol="0">
            <a:spAutoFit/>
          </a:bodyPr>
          <a:lstStyle/>
          <a:p>
            <a:pPr algn="just"/>
            <a:r>
              <a:rPr lang="zh-CN" altLang="en-US" sz="1400" dirty="0">
                <a:effectLst/>
                <a:latin typeface="微软雅黑" panose="020B0503020204020204" pitchFamily="34" charset="-122"/>
                <a:ea typeface="微软雅黑" panose="020B0503020204020204" pitchFamily="34" charset="-122"/>
              </a:rPr>
              <a:t>       要让团队成员不断增长自身的知识、提升自身的能力、增加自身的收入、扩大自身的权限，只有不断成长，团队成员才能持续为组织贡献更大的价值。与此同时，组织自身的业务应不断拓展，版图应不断扩大，业绩应不断提升，所创造的经济价值、社会价值和文化价值也应该不断增加。</a:t>
            </a:r>
            <a:endParaRPr lang="zh-CN" altLang="en-US" sz="1100" dirty="0">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9016484" y="4105739"/>
            <a:ext cx="265167" cy="0"/>
          </a:xfrm>
          <a:prstGeom prst="line">
            <a:avLst/>
          </a:prstGeom>
          <a:ln w="25400">
            <a:solidFill>
              <a:srgbClr val="1C488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89483" y="480937"/>
            <a:ext cx="4290440" cy="584775"/>
          </a:xfrm>
          <a:prstGeom prst="rect">
            <a:avLst/>
          </a:prstGeom>
          <a:noFill/>
        </p:spPr>
        <p:txBody>
          <a:bodyPr wrap="square" rtlCol="0">
            <a:spAutoFit/>
          </a:bodyPr>
          <a:lstStyle/>
          <a:p>
            <a:pPr algn="ctr"/>
            <a:r>
              <a:rPr lang="zh-CN" altLang="en-US" sz="3200" dirty="0">
                <a:solidFill>
                  <a:srgbClr val="1C4885"/>
                </a:solidFill>
                <a:latin typeface="微软雅黑" panose="020B0503020204020204" pitchFamily="34" charset="-122"/>
                <a:ea typeface="微软雅黑" panose="020B0503020204020204" pitchFamily="34" charset="-122"/>
              </a:rPr>
              <a:t>短视频团队的搭建策略</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2623389" y="1259530"/>
            <a:ext cx="6945222" cy="1938992"/>
          </a:xfrm>
          <a:prstGeom prst="rect">
            <a:avLst/>
          </a:prstGeom>
          <a:noFill/>
        </p:spPr>
        <p:txBody>
          <a:bodyPr wrap="square" rtlCol="0">
            <a:spAutoFit/>
          </a:bodyPr>
          <a:lstStyle/>
          <a:p>
            <a:pPr algn="just"/>
            <a:r>
              <a:rPr lang="zh-CN" altLang="en-US" sz="2400" dirty="0">
                <a:solidFill>
                  <a:srgbClr val="000000"/>
                </a:solidFill>
                <a:effectLst/>
                <a:latin typeface="微软雅黑" panose="020B0503020204020204" pitchFamily="34" charset="-122"/>
                <a:ea typeface="微软雅黑" panose="020B0503020204020204" pitchFamily="34" charset="-122"/>
              </a:rPr>
              <a:t>       短视频团队既包括最主要的运营团队，又包括为运营团队服务的其他团队例如行政部门、财务部门、人力部门、后勤部门等。这些辅助团队在所有企业都有相应的配置，因此，本节将重点讨论运营团队的搭建。</a:t>
            </a:r>
            <a:endParaRPr lang="zh-CN" altLang="en-US" sz="2800" dirty="0">
              <a:solidFill>
                <a:schemeClr val="tx1">
                  <a:lumMod val="75000"/>
                  <a:lumOff val="25000"/>
                </a:schemeClr>
              </a:solidFill>
              <a:latin typeface="FZZhengHeiS-DB-GB" panose="02000000000000000000" pitchFamily="2" charset="0"/>
              <a:ea typeface="FZZhengHeiS-DB-GB"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蓝色简洁毕业答辩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1534</TotalTime>
  <Words>4771</Words>
  <Application>Microsoft Office PowerPoint</Application>
  <PresentationFormat>宽屏</PresentationFormat>
  <Paragraphs>290</Paragraphs>
  <Slides>33</Slides>
  <Notes>33</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33</vt:i4>
      </vt:variant>
    </vt:vector>
  </HeadingPairs>
  <TitlesOfParts>
    <vt:vector size="39" baseType="lpstr">
      <vt:lpstr>微软雅黑</vt:lpstr>
      <vt:lpstr>Arial</vt:lpstr>
      <vt:lpstr>FZZhengHeiS-DB-GB</vt:lpstr>
      <vt:lpstr>等线</vt:lpstr>
      <vt:lpstr>等线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MACHENIKE</dc:creator>
  <cp:lastModifiedBy>MACHENIKE</cp:lastModifiedBy>
  <cp:revision>51</cp:revision>
  <dcterms:created xsi:type="dcterms:W3CDTF">2022-03-30T07:01:33Z</dcterms:created>
  <dcterms:modified xsi:type="dcterms:W3CDTF">2022-04-13T13:37:48Z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D60F2669B7BB445AA036AF70BDF4A1E1</vt:lpwstr>
  </property>
  <property fmtid="{D5CDD505-2E9C-101B-9397-08002B2CF9AE}" pid="3" name="KSOProductBuildVer">
    <vt:lpwstr>2052-11.1.0.11365</vt:lpwstr>
  </property>
</Properties>
</file>