
<file path=[Content_Types].xml><?xml version="1.0" encoding="utf-8"?>
<Types xmlns="http://schemas.openxmlformats.org/package/2006/content-types">
  <Default Extension="fntdata" ContentType="application/x-fontdata"/>
  <Default Extension="jpeg" ContentType="image/jpeg"/>
  <Default Extension="jpg" ContentType="image/unknown"/>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3"/>
  </p:notesMasterIdLst>
  <p:sldIdLst>
    <p:sldId id="256" r:id="rId2"/>
    <p:sldId id="294" r:id="rId3"/>
    <p:sldId id="257" r:id="rId4"/>
    <p:sldId id="258" r:id="rId5"/>
    <p:sldId id="280" r:id="rId6"/>
    <p:sldId id="284" r:id="rId7"/>
    <p:sldId id="285" r:id="rId8"/>
    <p:sldId id="286" r:id="rId9"/>
    <p:sldId id="287" r:id="rId10"/>
    <p:sldId id="264" r:id="rId11"/>
    <p:sldId id="279" r:id="rId12"/>
    <p:sldId id="288" r:id="rId13"/>
    <p:sldId id="289" r:id="rId14"/>
    <p:sldId id="295" r:id="rId15"/>
    <p:sldId id="290" r:id="rId16"/>
    <p:sldId id="291" r:id="rId17"/>
    <p:sldId id="292" r:id="rId18"/>
    <p:sldId id="301" r:id="rId19"/>
    <p:sldId id="300" r:id="rId20"/>
    <p:sldId id="293" r:id="rId21"/>
    <p:sldId id="263" r:id="rId22"/>
    <p:sldId id="296" r:id="rId23"/>
    <p:sldId id="265" r:id="rId24"/>
    <p:sldId id="259" r:id="rId25"/>
    <p:sldId id="266" r:id="rId26"/>
    <p:sldId id="302" r:id="rId27"/>
    <p:sldId id="298" r:id="rId28"/>
    <p:sldId id="297" r:id="rId29"/>
    <p:sldId id="299" r:id="rId30"/>
    <p:sldId id="303" r:id="rId31"/>
    <p:sldId id="274" r:id="rId32"/>
  </p:sldIdLst>
  <p:sldSz cx="12192000" cy="6858000"/>
  <p:notesSz cx="6858000" cy="9144000"/>
  <p:embeddedFontLst>
    <p:embeddedFont>
      <p:font typeface="锐字逼格青春粗黑体简2.0" panose="02010600030101010101" charset="-122"/>
      <p:regular r:id="rId34"/>
    </p:embeddedFont>
    <p:embeddedFont>
      <p:font typeface="FuturaBookC" charset="-52"/>
      <p:regular r:id="rId35"/>
    </p:embeddedFont>
    <p:embeddedFont>
      <p:font typeface="FZZhengHeiS-DB-GB" panose="02010600030101010101" charset="0"/>
      <p:regular r:id="rId36"/>
    </p:embeddedFont>
    <p:embeddedFont>
      <p:font typeface="等线" panose="02010600030101010101" pitchFamily="2" charset="-122"/>
      <p:regular r:id="rId37"/>
      <p:bold r:id="rId38"/>
    </p:embeddedFont>
    <p:embeddedFont>
      <p:font typeface="等线 Light" panose="02010600030101010101" pitchFamily="2" charset="-122"/>
      <p:regular r:id="rId39"/>
    </p:embeddedFont>
    <p:embeddedFont>
      <p:font typeface="微软雅黑" panose="020B0503020204020204" pitchFamily="34" charset="-122"/>
      <p:regular r:id="rId40"/>
      <p:bold r:id="rId41"/>
    </p:embeddedFont>
  </p:embeddedFontLst>
  <p:custDataLst>
    <p:tags r:id="rId4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62">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EFE"/>
    <a:srgbClr val="1C4885"/>
    <a:srgbClr val="20B3A1"/>
    <a:srgbClr val="D642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FD0F851-EC5A-4D38-B0AD-8093EC10F338}" styleName="浅色样式 1 - 强调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91" autoAdjust="0"/>
    <p:restoredTop sz="94660"/>
  </p:normalViewPr>
  <p:slideViewPr>
    <p:cSldViewPr snapToGrid="0" showGuides="1">
      <p:cViewPr varScale="1">
        <p:scale>
          <a:sx n="78" d="100"/>
          <a:sy n="78" d="100"/>
        </p:scale>
        <p:origin x="686" y="58"/>
      </p:cViewPr>
      <p:guideLst>
        <p:guide orient="horz" pos="1162"/>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8B725A-BFDD-44D0-A8D3-61766B07B7F1}" type="datetimeFigureOut">
              <a:rPr lang="zh-CN" altLang="en-US" smtClean="0"/>
              <a:t>2022/4/13 Wednesday</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BCC932-0C1F-4C94-8B9A-3944ABBB4E3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14</a:t>
            </a:fld>
            <a:endParaRPr lang="zh-CN" altLang="en-US"/>
          </a:p>
        </p:txBody>
      </p:sp>
    </p:spTree>
    <p:extLst>
      <p:ext uri="{BB962C8B-B14F-4D97-AF65-F5344CB8AC3E}">
        <p14:creationId xmlns:p14="http://schemas.microsoft.com/office/powerpoint/2010/main" val="408848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18</a:t>
            </a:fld>
            <a:endParaRPr lang="zh-CN" altLang="en-US"/>
          </a:p>
        </p:txBody>
      </p:sp>
    </p:spTree>
    <p:extLst>
      <p:ext uri="{BB962C8B-B14F-4D97-AF65-F5344CB8AC3E}">
        <p14:creationId xmlns:p14="http://schemas.microsoft.com/office/powerpoint/2010/main" val="27315373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19</a:t>
            </a:fld>
            <a:endParaRPr lang="zh-CN" altLang="en-US"/>
          </a:p>
        </p:txBody>
      </p:sp>
    </p:spTree>
    <p:extLst>
      <p:ext uri="{BB962C8B-B14F-4D97-AF65-F5344CB8AC3E}">
        <p14:creationId xmlns:p14="http://schemas.microsoft.com/office/powerpoint/2010/main" val="2967897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2</a:t>
            </a:fld>
            <a:endParaRPr lang="zh-CN" altLang="en-US"/>
          </a:p>
        </p:txBody>
      </p:sp>
    </p:spTree>
    <p:extLst>
      <p:ext uri="{BB962C8B-B14F-4D97-AF65-F5344CB8AC3E}">
        <p14:creationId xmlns:p14="http://schemas.microsoft.com/office/powerpoint/2010/main" val="9153790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22</a:t>
            </a:fld>
            <a:endParaRPr lang="zh-CN" altLang="en-US"/>
          </a:p>
        </p:txBody>
      </p:sp>
    </p:spTree>
    <p:extLst>
      <p:ext uri="{BB962C8B-B14F-4D97-AF65-F5344CB8AC3E}">
        <p14:creationId xmlns:p14="http://schemas.microsoft.com/office/powerpoint/2010/main" val="29315882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26</a:t>
            </a:fld>
            <a:endParaRPr lang="zh-CN" altLang="en-US"/>
          </a:p>
        </p:txBody>
      </p:sp>
    </p:spTree>
    <p:extLst>
      <p:ext uri="{BB962C8B-B14F-4D97-AF65-F5344CB8AC3E}">
        <p14:creationId xmlns:p14="http://schemas.microsoft.com/office/powerpoint/2010/main" val="36665740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27</a:t>
            </a:fld>
            <a:endParaRPr lang="zh-CN" altLang="en-US"/>
          </a:p>
        </p:txBody>
      </p:sp>
    </p:spTree>
    <p:extLst>
      <p:ext uri="{BB962C8B-B14F-4D97-AF65-F5344CB8AC3E}">
        <p14:creationId xmlns:p14="http://schemas.microsoft.com/office/powerpoint/2010/main" val="6465265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28</a:t>
            </a:fld>
            <a:endParaRPr lang="zh-CN" altLang="en-US"/>
          </a:p>
        </p:txBody>
      </p:sp>
    </p:spTree>
    <p:extLst>
      <p:ext uri="{BB962C8B-B14F-4D97-AF65-F5344CB8AC3E}">
        <p14:creationId xmlns:p14="http://schemas.microsoft.com/office/powerpoint/2010/main" val="36182340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29</a:t>
            </a:fld>
            <a:endParaRPr lang="zh-CN" altLang="en-US"/>
          </a:p>
        </p:txBody>
      </p:sp>
    </p:spTree>
    <p:extLst>
      <p:ext uri="{BB962C8B-B14F-4D97-AF65-F5344CB8AC3E}">
        <p14:creationId xmlns:p14="http://schemas.microsoft.com/office/powerpoint/2010/main" val="1897946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30</a:t>
            </a:fld>
            <a:endParaRPr lang="zh-CN" altLang="en-US"/>
          </a:p>
        </p:txBody>
      </p:sp>
    </p:spTree>
    <p:extLst>
      <p:ext uri="{BB962C8B-B14F-4D97-AF65-F5344CB8AC3E}">
        <p14:creationId xmlns:p14="http://schemas.microsoft.com/office/powerpoint/2010/main" val="11613537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31</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8AF6F278-ABF0-48CA-ADF0-1D43CCA8A181}" type="datetimeFigureOut">
              <a:rPr lang="zh-CN" altLang="en-US" smtClean="0"/>
              <a:t>2022/4/13 Wednesday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6799FB-52B8-4698-BECF-01ADD9E846BE}"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AF6F278-ABF0-48CA-ADF0-1D43CCA8A181}" type="datetimeFigureOut">
              <a:rPr lang="zh-CN" altLang="en-US" smtClean="0"/>
              <a:t>2022/4/13 Wednesday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6799FB-52B8-4698-BECF-01ADD9E846BE}"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AF6F278-ABF0-48CA-ADF0-1D43CCA8A181}" type="datetimeFigureOut">
              <a:rPr lang="zh-CN" altLang="en-US" smtClean="0"/>
              <a:t>2022/4/13 Wednesday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6799FB-52B8-4698-BECF-01ADD9E846BE}"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AF6F278-ABF0-48CA-ADF0-1D43CCA8A181}" type="datetimeFigureOut">
              <a:rPr lang="zh-CN" altLang="en-US" smtClean="0"/>
              <a:t>2022/4/13 Wednesday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6799FB-52B8-4698-BECF-01ADD9E846BE}"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8AF6F278-ABF0-48CA-ADF0-1D43CCA8A181}" type="datetimeFigureOut">
              <a:rPr lang="zh-CN" altLang="en-US" smtClean="0"/>
              <a:t>2022/4/13 Wednesday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6799FB-52B8-4698-BECF-01ADD9E846BE}"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AF6F278-ABF0-48CA-ADF0-1D43CCA8A181}" type="datetimeFigureOut">
              <a:rPr lang="zh-CN" altLang="en-US" smtClean="0"/>
              <a:t>2022/4/13 Wednesday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46799FB-52B8-4698-BECF-01ADD9E846BE}"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AF6F278-ABF0-48CA-ADF0-1D43CCA8A181}" type="datetimeFigureOut">
              <a:rPr lang="zh-CN" altLang="en-US" smtClean="0"/>
              <a:t>2022/4/13 Wednesday</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46799FB-52B8-4698-BECF-01ADD9E846BE}"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AF6F278-ABF0-48CA-ADF0-1D43CCA8A181}" type="datetimeFigureOut">
              <a:rPr lang="zh-CN" altLang="en-US" smtClean="0"/>
              <a:t>2022/4/13 Wednesday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46799FB-52B8-4698-BECF-01ADD9E846BE}"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AF6F278-ABF0-48CA-ADF0-1D43CCA8A181}" type="datetimeFigureOut">
              <a:rPr lang="zh-CN" altLang="en-US" smtClean="0"/>
              <a:t>2022/4/13 Wednesday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46799FB-52B8-4698-BECF-01ADD9E846BE}"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AF6F278-ABF0-48CA-ADF0-1D43CCA8A181}" type="datetimeFigureOut">
              <a:rPr lang="zh-CN" altLang="en-US" smtClean="0"/>
              <a:t>2022/4/13 Wednesday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46799FB-52B8-4698-BECF-01ADD9E846BE}"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AF6F278-ABF0-48CA-ADF0-1D43CCA8A181}" type="datetimeFigureOut">
              <a:rPr lang="zh-CN" altLang="en-US" smtClean="0"/>
              <a:t>2022/4/13 Wednesday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46799FB-52B8-4698-BECF-01ADD9E846BE}"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F6F278-ABF0-48CA-ADF0-1D43CCA8A181}" type="datetimeFigureOut">
              <a:rPr lang="zh-CN" altLang="en-US" smtClean="0"/>
              <a:t>2022/4/13 Wednesday</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6799FB-52B8-4698-BECF-01ADD9E846B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984658" y="4866967"/>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45805" y="294968"/>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45805" y="4866967"/>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9984658" y="294968"/>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403122" y="405580"/>
            <a:ext cx="11385755" cy="5958349"/>
          </a:xfrm>
          <a:prstGeom prst="roundRect">
            <a:avLst>
              <a:gd name="adj" fmla="val 1568"/>
            </a:avLst>
          </a:prstGeom>
          <a:solidFill>
            <a:schemeClr val="bg1"/>
          </a:solidFill>
          <a:ln>
            <a:noFill/>
          </a:ln>
          <a:effectLst>
            <a:glow rad="228600">
              <a:schemeClr val="tx1">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2718926" y="1815094"/>
            <a:ext cx="6754146" cy="1569660"/>
          </a:xfrm>
          <a:prstGeom prst="rect">
            <a:avLst/>
          </a:prstGeom>
          <a:noFill/>
        </p:spPr>
        <p:txBody>
          <a:bodyPr wrap="square" rtlCol="0">
            <a:spAutoFit/>
          </a:bodyPr>
          <a:lstStyle/>
          <a:p>
            <a:pPr algn="ctr"/>
            <a:r>
              <a:rPr lang="zh-CN" altLang="en-US" sz="4800" dirty="0">
                <a:solidFill>
                  <a:srgbClr val="1C4885"/>
                </a:solidFill>
                <a:latin typeface="微软雅黑" panose="020B0503020204020204" pitchFamily="34" charset="-122"/>
                <a:ea typeface="微软雅黑" panose="020B0503020204020204" pitchFamily="34" charset="-122"/>
              </a:rPr>
              <a:t>第 </a:t>
            </a:r>
            <a:r>
              <a:rPr lang="en-US" altLang="zh-CN" sz="4800" dirty="0">
                <a:solidFill>
                  <a:srgbClr val="1C4885"/>
                </a:solidFill>
                <a:latin typeface="微软雅黑" panose="020B0503020204020204" pitchFamily="34" charset="-122"/>
                <a:ea typeface="微软雅黑" panose="020B0503020204020204" pitchFamily="34" charset="-122"/>
              </a:rPr>
              <a:t>8 </a:t>
            </a:r>
            <a:r>
              <a:rPr lang="zh-CN" altLang="en-US" sz="4800" dirty="0">
                <a:solidFill>
                  <a:srgbClr val="1C4885"/>
                </a:solidFill>
                <a:latin typeface="微软雅黑" panose="020B0503020204020204" pitchFamily="34" charset="-122"/>
                <a:ea typeface="微软雅黑" panose="020B0503020204020204" pitchFamily="34" charset="-122"/>
              </a:rPr>
              <a:t>章 矩阵运营：形成完善的内容生态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85531" y="481108"/>
            <a:ext cx="3094512" cy="584775"/>
          </a:xfrm>
          <a:prstGeom prst="rect">
            <a:avLst/>
          </a:prstGeom>
          <a:noFill/>
        </p:spPr>
        <p:txBody>
          <a:bodyPr wrap="square" rtlCol="0">
            <a:spAutoFit/>
          </a:bodyPr>
          <a:lstStyle/>
          <a:p>
            <a:pPr algn="ctr"/>
            <a:r>
              <a:rPr lang="zh-CN" altLang="en-US" sz="3200" dirty="0">
                <a:solidFill>
                  <a:srgbClr val="1C4885"/>
                </a:solidFill>
                <a:latin typeface="微软雅黑" panose="020B0503020204020204" pitchFamily="34" charset="-122"/>
                <a:ea typeface="微软雅黑" panose="020B0503020204020204" pitchFamily="34" charset="-122"/>
              </a:rPr>
              <a:t>矩阵运营的价值</a:t>
            </a: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graphicFrame>
        <p:nvGraphicFramePr>
          <p:cNvPr id="28" name="表格 28">
            <a:extLst>
              <a:ext uri="{FF2B5EF4-FFF2-40B4-BE49-F238E27FC236}">
                <a16:creationId xmlns:a16="http://schemas.microsoft.com/office/drawing/2014/main" id="{5BB16106-3957-461E-BE98-65AA290EEED5}"/>
              </a:ext>
            </a:extLst>
          </p:cNvPr>
          <p:cNvGraphicFramePr>
            <a:graphicFrameLocks noGrp="1"/>
          </p:cNvGraphicFramePr>
          <p:nvPr>
            <p:extLst>
              <p:ext uri="{D42A27DB-BD31-4B8C-83A1-F6EECF244321}">
                <p14:modId xmlns:p14="http://schemas.microsoft.com/office/powerpoint/2010/main" val="3254780608"/>
              </p:ext>
            </p:extLst>
          </p:nvPr>
        </p:nvGraphicFramePr>
        <p:xfrm>
          <a:off x="1735841" y="1347219"/>
          <a:ext cx="8720317" cy="4827339"/>
        </p:xfrm>
        <a:graphic>
          <a:graphicData uri="http://schemas.openxmlformats.org/drawingml/2006/table">
            <a:tbl>
              <a:tblPr firstRow="1" bandRow="1">
                <a:tableStyleId>{5C22544A-7EE6-4342-B048-85BDC9FD1C3A}</a:tableStyleId>
              </a:tblPr>
              <a:tblGrid>
                <a:gridCol w="1040653">
                  <a:extLst>
                    <a:ext uri="{9D8B030D-6E8A-4147-A177-3AD203B41FA5}">
                      <a16:colId xmlns:a16="http://schemas.microsoft.com/office/drawing/2014/main" val="1891923051"/>
                    </a:ext>
                  </a:extLst>
                </a:gridCol>
                <a:gridCol w="3670142">
                  <a:extLst>
                    <a:ext uri="{9D8B030D-6E8A-4147-A177-3AD203B41FA5}">
                      <a16:colId xmlns:a16="http://schemas.microsoft.com/office/drawing/2014/main" val="1454595416"/>
                    </a:ext>
                  </a:extLst>
                </a:gridCol>
                <a:gridCol w="4009522">
                  <a:extLst>
                    <a:ext uri="{9D8B030D-6E8A-4147-A177-3AD203B41FA5}">
                      <a16:colId xmlns:a16="http://schemas.microsoft.com/office/drawing/2014/main" val="1385442389"/>
                    </a:ext>
                  </a:extLst>
                </a:gridCol>
              </a:tblGrid>
              <a:tr h="413125">
                <a:tc>
                  <a:txBody>
                    <a:bodyPr/>
                    <a:lstStyle/>
                    <a:p>
                      <a:pPr algn="ctr"/>
                      <a:r>
                        <a:rPr lang="zh-CN" altLang="en-US" dirty="0"/>
                        <a:t>价值</a:t>
                      </a:r>
                    </a:p>
                  </a:txBody>
                  <a:tcPr/>
                </a:tc>
                <a:tc>
                  <a:txBody>
                    <a:bodyPr/>
                    <a:lstStyle/>
                    <a:p>
                      <a:pPr algn="ctr"/>
                      <a:r>
                        <a:rPr lang="zh-CN" altLang="en-US" dirty="0"/>
                        <a:t>详情</a:t>
                      </a:r>
                    </a:p>
                  </a:txBody>
                  <a:tcPr/>
                </a:tc>
                <a:tc>
                  <a:txBody>
                    <a:bodyPr/>
                    <a:lstStyle/>
                    <a:p>
                      <a:pPr algn="ctr"/>
                      <a:r>
                        <a:rPr lang="zh-CN" altLang="en-US" dirty="0"/>
                        <a:t>举例</a:t>
                      </a:r>
                    </a:p>
                  </a:txBody>
                  <a:tcPr/>
                </a:tc>
                <a:extLst>
                  <a:ext uri="{0D108BD9-81ED-4DB2-BD59-A6C34878D82A}">
                    <a16:rowId xmlns:a16="http://schemas.microsoft.com/office/drawing/2014/main" val="931339498"/>
                  </a:ext>
                </a:extLst>
              </a:tr>
              <a:tr h="814932">
                <a:tc>
                  <a:txBody>
                    <a:bodyPr/>
                    <a:lstStyle/>
                    <a:p>
                      <a:pPr algn="ctr"/>
                      <a:r>
                        <a:rPr lang="zh-CN" altLang="en-US" sz="1400" dirty="0">
                          <a:latin typeface="微软雅黑" panose="020B0503020204020204" pitchFamily="34" charset="-122"/>
                          <a:ea typeface="微软雅黑" panose="020B0503020204020204" pitchFamily="34" charset="-122"/>
                        </a:rPr>
                        <a:t>增加收益</a:t>
                      </a:r>
                    </a:p>
                  </a:txBody>
                  <a:tcPr anchor="ctr"/>
                </a:tc>
                <a:tc>
                  <a:txBody>
                    <a:bodyPr/>
                    <a:lstStyle/>
                    <a:p>
                      <a:pPr algn="just"/>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多个不同的短视频账号能够吸引更多的用户、更多的流量，从而获得更多的收益。</a:t>
                      </a:r>
                      <a:endParaRPr lang="zh-CN" altLang="en-US" sz="1400" dirty="0">
                        <a:latin typeface="微软雅黑" panose="020B0503020204020204" pitchFamily="34" charset="-122"/>
                        <a:ea typeface="微软雅黑" panose="020B0503020204020204" pitchFamily="34" charset="-122"/>
                      </a:endParaRPr>
                    </a:p>
                  </a:txBody>
                  <a:tcPr/>
                </a:tc>
                <a:tc>
                  <a:txBody>
                    <a:bodyPr/>
                    <a:lstStyle/>
                    <a:p>
                      <a:pPr algn="just"/>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a:t>
                      </a: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凯叔讲故事火爆之后，又相继开通了</a:t>
                      </a:r>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a:t>
                      </a: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凯叔会员、</a:t>
                      </a:r>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a:t>
                      </a: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凯叔优选、</a:t>
                      </a:r>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a:t>
                      </a: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凯叔</a:t>
                      </a:r>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AI</a:t>
                      </a: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课等账号获取更多收益</a:t>
                      </a:r>
                      <a:endParaRPr lang="zh-CN" altLang="en-US" sz="1400"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1658260392"/>
                  </a:ext>
                </a:extLst>
              </a:tr>
              <a:tr h="577243">
                <a:tc>
                  <a:txBody>
                    <a:bodyPr/>
                    <a:lstStyle/>
                    <a:p>
                      <a:pPr algn="ct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创造价值</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just"/>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能较大范围地锁定目标用户和粉丝群体，从而创造更大的价值</a:t>
                      </a:r>
                      <a:endParaRPr lang="zh-CN" altLang="en-US" sz="1400" dirty="0">
                        <a:latin typeface="微软雅黑" panose="020B0503020204020204" pitchFamily="34" charset="-122"/>
                        <a:ea typeface="微软雅黑" panose="020B0503020204020204" pitchFamily="34" charset="-122"/>
                      </a:endParaRPr>
                    </a:p>
                  </a:txBody>
                  <a:tcPr/>
                </a:tc>
                <a:tc>
                  <a:txBody>
                    <a:bodyPr/>
                    <a:lstStyle/>
                    <a:p>
                      <a:pPr algn="just"/>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奔驰汽车在公众号、抖音、微博等多个新媒体平台为用户提供各种互动体验和服务</a:t>
                      </a:r>
                      <a:endParaRPr lang="zh-CN" altLang="en-US" sz="1400"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2382715200"/>
                  </a:ext>
                </a:extLst>
              </a:tr>
              <a:tr h="814932">
                <a:tc>
                  <a:txBody>
                    <a:bodyPr/>
                    <a:lstStyle/>
                    <a:p>
                      <a:pPr algn="ct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降低风险</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just"/>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短视频账号可能会面临违规、限流、封号的风险，而在矩阵中，当一个账号出问题时，还有其他账号能够继续运营</a:t>
                      </a:r>
                      <a:endParaRPr lang="zh-CN" altLang="en-US" sz="1400" dirty="0">
                        <a:latin typeface="微软雅黑" panose="020B0503020204020204" pitchFamily="34" charset="-122"/>
                        <a:ea typeface="微软雅黑" panose="020B0503020204020204" pitchFamily="34" charset="-122"/>
                      </a:endParaRPr>
                    </a:p>
                  </a:txBody>
                  <a:tcPr/>
                </a:tc>
                <a:tc>
                  <a:txBody>
                    <a:bodyPr/>
                    <a:lstStyle/>
                    <a:p>
                      <a:pPr algn="just"/>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某短视频账号曾被永久封禁，在此之前该账号就做了相关的</a:t>
                      </a:r>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App</a:t>
                      </a: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，及时把粉丝引导到新平台</a:t>
                      </a:r>
                      <a:endParaRPr lang="zh-CN" altLang="en-US" sz="1400"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3383401173"/>
                  </a:ext>
                </a:extLst>
              </a:tr>
              <a:tr h="814932">
                <a:tc>
                  <a:txBody>
                    <a:bodyPr/>
                    <a:lstStyle/>
                    <a:p>
                      <a:pPr algn="ct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细分领域</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just"/>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账号价值除了粉丝数量之外，更重要的还有转化效果，而用户越细分、越垂直，账号的转化价值就越高</a:t>
                      </a:r>
                      <a:endParaRPr lang="zh-CN" altLang="en-US" sz="1400" dirty="0">
                        <a:latin typeface="微软雅黑" panose="020B0503020204020204" pitchFamily="34" charset="-122"/>
                        <a:ea typeface="微软雅黑" panose="020B0503020204020204" pitchFamily="34" charset="-122"/>
                      </a:endParaRPr>
                    </a:p>
                  </a:txBody>
                  <a:tcPr/>
                </a:tc>
                <a:tc>
                  <a:txBody>
                    <a:bodyPr/>
                    <a:lstStyle/>
                    <a:p>
                      <a:pPr algn="just"/>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矩阵使得我们既可以兼顾大类（如美食），也可以侧重细分（如川菜、粤菜、鲁菜），多管齐下，让每一个账号的价值最大化</a:t>
                      </a:r>
                      <a:endParaRPr lang="zh-CN" altLang="en-US" sz="1400"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3650438814"/>
                  </a:ext>
                </a:extLst>
              </a:tr>
              <a:tr h="814932">
                <a:tc>
                  <a:txBody>
                    <a:bodyPr/>
                    <a:lstStyle/>
                    <a:p>
                      <a:pPr algn="ct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宣传品牌</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just"/>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矩阵布局可以让短视频账号及其他内容广泛传播，放大品牌知名度和影响力</a:t>
                      </a:r>
                      <a:endParaRPr lang="zh-CN" altLang="en-US" sz="1400" dirty="0">
                        <a:latin typeface="微软雅黑" panose="020B0503020204020204" pitchFamily="34" charset="-122"/>
                        <a:ea typeface="微软雅黑" panose="020B0503020204020204" pitchFamily="34" charset="-122"/>
                      </a:endParaRPr>
                    </a:p>
                  </a:txBody>
                  <a:tcPr/>
                </a:tc>
                <a:tc>
                  <a:txBody>
                    <a:bodyPr/>
                    <a:lstStyle/>
                    <a:p>
                      <a:pPr algn="just"/>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“黎贝卡的异想世界”通过微信公众号、新浪微博、小红书、</a:t>
                      </a:r>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B</a:t>
                      </a: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站等平台的矩阵布局，不断扩大品牌影响力</a:t>
                      </a:r>
                      <a:endParaRPr lang="zh-CN" altLang="en-US" sz="1400"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2334099463"/>
                  </a:ext>
                </a:extLst>
              </a:tr>
              <a:tr h="577243">
                <a:tc>
                  <a:txBody>
                    <a:bodyPr/>
                    <a:lstStyle/>
                    <a:p>
                      <a:pPr algn="ct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丰富内容</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just"/>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组织或个人在多个平台上建立账号，可以使内容形式多元化，吸引不同的受众群体</a:t>
                      </a:r>
                      <a:endParaRPr lang="zh-CN" altLang="en-US" sz="1400" dirty="0">
                        <a:latin typeface="微软雅黑" panose="020B0503020204020204" pitchFamily="34" charset="-122"/>
                        <a:ea typeface="微软雅黑" panose="020B0503020204020204" pitchFamily="34" charset="-122"/>
                      </a:endParaRPr>
                    </a:p>
                  </a:txBody>
                  <a:tcPr/>
                </a:tc>
                <a:tc>
                  <a:txBody>
                    <a:bodyPr/>
                    <a:lstStyle/>
                    <a:p>
                      <a:pPr algn="just"/>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“央视新闻”入驻到</a:t>
                      </a:r>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00</a:t>
                      </a: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后聚集的</a:t>
                      </a:r>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B</a:t>
                      </a: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站，发布原创视频吸引这些年轻用户关注</a:t>
                      </a:r>
                      <a:endParaRPr lang="zh-CN" altLang="en-US" sz="1400"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867572712"/>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6177683" y="1666134"/>
            <a:ext cx="1362525" cy="988578"/>
            <a:chOff x="6177683" y="1666134"/>
            <a:chExt cx="1362525" cy="988578"/>
          </a:xfrm>
          <a:solidFill>
            <a:srgbClr val="1C4885"/>
          </a:solidFill>
        </p:grpSpPr>
        <p:sp>
          <p:nvSpPr>
            <p:cNvPr id="28" name="矩形 27"/>
            <p:cNvSpPr/>
            <p:nvPr/>
          </p:nvSpPr>
          <p:spPr>
            <a:xfrm rot="5400000">
              <a:off x="5743333" y="2100484"/>
              <a:ext cx="988578" cy="1198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6297561" y="1666134"/>
              <a:ext cx="1242647" cy="1036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矩形 30"/>
          <p:cNvSpPr/>
          <p:nvPr/>
        </p:nvSpPr>
        <p:spPr>
          <a:xfrm>
            <a:off x="6297560" y="1769806"/>
            <a:ext cx="4842879" cy="11503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6297560" y="3182723"/>
            <a:ext cx="4842879" cy="11503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6297560" y="4595640"/>
            <a:ext cx="4842879" cy="11503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p:cNvGrpSpPr/>
          <p:nvPr/>
        </p:nvGrpSpPr>
        <p:grpSpPr>
          <a:xfrm>
            <a:off x="6177683" y="3078968"/>
            <a:ext cx="1362525" cy="988578"/>
            <a:chOff x="6177683" y="1666134"/>
            <a:chExt cx="1362525" cy="988578"/>
          </a:xfrm>
          <a:solidFill>
            <a:srgbClr val="1C4885"/>
          </a:solidFill>
        </p:grpSpPr>
        <p:sp>
          <p:nvSpPr>
            <p:cNvPr id="35" name="矩形 34"/>
            <p:cNvSpPr/>
            <p:nvPr/>
          </p:nvSpPr>
          <p:spPr>
            <a:xfrm rot="5400000">
              <a:off x="5743333" y="2100484"/>
              <a:ext cx="988578" cy="1198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6297561" y="1666134"/>
              <a:ext cx="1242647" cy="1036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 name="组合 36"/>
          <p:cNvGrpSpPr/>
          <p:nvPr/>
        </p:nvGrpSpPr>
        <p:grpSpPr>
          <a:xfrm>
            <a:off x="6177683" y="4497549"/>
            <a:ext cx="1362525" cy="988578"/>
            <a:chOff x="6177683" y="1666134"/>
            <a:chExt cx="1362525" cy="988578"/>
          </a:xfrm>
          <a:solidFill>
            <a:srgbClr val="1C4885"/>
          </a:solidFill>
        </p:grpSpPr>
        <p:sp>
          <p:nvSpPr>
            <p:cNvPr id="38" name="矩形 37"/>
            <p:cNvSpPr/>
            <p:nvPr/>
          </p:nvSpPr>
          <p:spPr>
            <a:xfrm rot="5400000">
              <a:off x="5743333" y="2100484"/>
              <a:ext cx="988578" cy="1198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6297561" y="1666134"/>
              <a:ext cx="1242647" cy="1036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 name="文本框 39"/>
          <p:cNvSpPr txBox="1"/>
          <p:nvPr/>
        </p:nvSpPr>
        <p:spPr>
          <a:xfrm>
            <a:off x="6417439" y="1973020"/>
            <a:ext cx="1032387" cy="707886"/>
          </a:xfrm>
          <a:prstGeom prst="rect">
            <a:avLst/>
          </a:prstGeom>
          <a:noFill/>
        </p:spPr>
        <p:txBody>
          <a:bodyPr wrap="square" rtlCol="0">
            <a:spAutoFit/>
          </a:bodyPr>
          <a:lstStyle/>
          <a:p>
            <a:pPr algn="ctr"/>
            <a:r>
              <a:rPr lang="en-US" altLang="zh-CN" sz="4000" dirty="0">
                <a:solidFill>
                  <a:schemeClr val="tx1">
                    <a:lumMod val="85000"/>
                    <a:lumOff val="15000"/>
                  </a:schemeClr>
                </a:solidFill>
                <a:latin typeface="FuturaBookC" charset="-52"/>
              </a:rPr>
              <a:t>01</a:t>
            </a:r>
            <a:endParaRPr lang="zh-CN" altLang="en-US" sz="4000" dirty="0">
              <a:solidFill>
                <a:schemeClr val="tx1">
                  <a:lumMod val="85000"/>
                  <a:lumOff val="15000"/>
                </a:schemeClr>
              </a:solidFill>
              <a:latin typeface="FuturaBookC" charset="-52"/>
            </a:endParaRPr>
          </a:p>
        </p:txBody>
      </p:sp>
      <p:sp>
        <p:nvSpPr>
          <p:cNvPr id="41" name="文本框 40"/>
          <p:cNvSpPr txBox="1"/>
          <p:nvPr/>
        </p:nvSpPr>
        <p:spPr>
          <a:xfrm>
            <a:off x="6417439" y="3403967"/>
            <a:ext cx="1032387" cy="707886"/>
          </a:xfrm>
          <a:prstGeom prst="rect">
            <a:avLst/>
          </a:prstGeom>
          <a:noFill/>
        </p:spPr>
        <p:txBody>
          <a:bodyPr wrap="square" rtlCol="0">
            <a:spAutoFit/>
          </a:bodyPr>
          <a:lstStyle/>
          <a:p>
            <a:pPr algn="ctr"/>
            <a:r>
              <a:rPr lang="en-US" altLang="zh-CN" sz="4000" dirty="0">
                <a:solidFill>
                  <a:schemeClr val="tx1">
                    <a:lumMod val="85000"/>
                    <a:lumOff val="15000"/>
                  </a:schemeClr>
                </a:solidFill>
                <a:latin typeface="FuturaBookC" charset="-52"/>
              </a:rPr>
              <a:t>02</a:t>
            </a:r>
            <a:endParaRPr lang="zh-CN" altLang="en-US" sz="4000" dirty="0">
              <a:solidFill>
                <a:schemeClr val="tx1">
                  <a:lumMod val="85000"/>
                  <a:lumOff val="15000"/>
                </a:schemeClr>
              </a:solidFill>
              <a:latin typeface="FuturaBookC" charset="-52"/>
            </a:endParaRPr>
          </a:p>
        </p:txBody>
      </p:sp>
      <p:sp>
        <p:nvSpPr>
          <p:cNvPr id="42" name="文本框 41"/>
          <p:cNvSpPr txBox="1"/>
          <p:nvPr/>
        </p:nvSpPr>
        <p:spPr>
          <a:xfrm>
            <a:off x="6417439" y="4800810"/>
            <a:ext cx="1032387" cy="707886"/>
          </a:xfrm>
          <a:prstGeom prst="rect">
            <a:avLst/>
          </a:prstGeom>
          <a:noFill/>
        </p:spPr>
        <p:txBody>
          <a:bodyPr wrap="square" rtlCol="0">
            <a:spAutoFit/>
          </a:bodyPr>
          <a:lstStyle/>
          <a:p>
            <a:pPr algn="ctr"/>
            <a:r>
              <a:rPr lang="en-US" altLang="zh-CN" sz="4000" dirty="0">
                <a:solidFill>
                  <a:schemeClr val="tx1">
                    <a:lumMod val="85000"/>
                    <a:lumOff val="15000"/>
                  </a:schemeClr>
                </a:solidFill>
                <a:latin typeface="FuturaBookC" charset="-52"/>
              </a:rPr>
              <a:t>03</a:t>
            </a:r>
            <a:endParaRPr lang="zh-CN" altLang="en-US" sz="4000" dirty="0">
              <a:solidFill>
                <a:schemeClr val="tx1">
                  <a:lumMod val="85000"/>
                  <a:lumOff val="15000"/>
                </a:schemeClr>
              </a:solidFill>
              <a:latin typeface="FuturaBookC" charset="-52"/>
            </a:endParaRPr>
          </a:p>
        </p:txBody>
      </p:sp>
      <p:sp>
        <p:nvSpPr>
          <p:cNvPr id="43" name="文本框 42"/>
          <p:cNvSpPr txBox="1"/>
          <p:nvPr/>
        </p:nvSpPr>
        <p:spPr>
          <a:xfrm>
            <a:off x="7449826" y="1862102"/>
            <a:ext cx="3253305" cy="954107"/>
          </a:xfrm>
          <a:prstGeom prst="rect">
            <a:avLst/>
          </a:prstGeom>
          <a:noFill/>
        </p:spPr>
        <p:txBody>
          <a:bodyPr wrap="square" rtlCol="0">
            <a:spAutoFit/>
          </a:bodyPr>
          <a:lstStyle/>
          <a:p>
            <a:r>
              <a:rPr lang="zh-CN" altLang="en-US" sz="1400" dirty="0">
                <a:solidFill>
                  <a:srgbClr val="000000"/>
                </a:solidFill>
                <a:effectLst/>
                <a:latin typeface="微软雅黑" panose="020B0503020204020204" pitchFamily="34" charset="-122"/>
                <a:ea typeface="微软雅黑" panose="020B0503020204020204" pitchFamily="34" charset="-122"/>
              </a:rPr>
              <a:t>整体性原则：也就是要有顶层设计，让整个矩阵的所有账号服务于一个整体目标，例如扩大品牌知名度、增加销量或创造用户价值等。</a:t>
            </a:r>
            <a:endPar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7497468" y="3171209"/>
            <a:ext cx="3205663" cy="1169551"/>
          </a:xfrm>
          <a:prstGeom prst="rect">
            <a:avLst/>
          </a:prstGeom>
          <a:noFill/>
        </p:spPr>
        <p:txBody>
          <a:bodyPr wrap="square" rtlCol="0">
            <a:spAutoFit/>
          </a:bodyPr>
          <a:lstStyle/>
          <a:p>
            <a:r>
              <a:rPr lang="zh-CN" altLang="en-US" sz="1400" dirty="0">
                <a:solidFill>
                  <a:srgbClr val="000000"/>
                </a:solidFill>
                <a:effectLst/>
                <a:latin typeface="微软雅黑" panose="020B0503020204020204" pitchFamily="34" charset="-122"/>
                <a:ea typeface="微软雅黑" panose="020B0503020204020204" pitchFamily="34" charset="-122"/>
              </a:rPr>
              <a:t>差异性原则：以短视频为例，不同短视频平台的账号要在内容、风格、形式等方面有一定差异，同一短视频平台的矩阵账号要在定位、目标人群、</a:t>
            </a:r>
            <a:r>
              <a:rPr lang="en-US" altLang="zh-CN" sz="1400" dirty="0">
                <a:solidFill>
                  <a:srgbClr val="000000"/>
                </a:solidFill>
                <a:effectLst/>
                <a:latin typeface="微软雅黑" panose="020B0503020204020204" pitchFamily="34" charset="-122"/>
                <a:ea typeface="微软雅黑" panose="020B0503020204020204" pitchFamily="34" charset="-122"/>
              </a:rPr>
              <a:t>IP</a:t>
            </a:r>
            <a:r>
              <a:rPr lang="zh-CN" altLang="en-US" sz="1400" dirty="0">
                <a:solidFill>
                  <a:srgbClr val="000000"/>
                </a:solidFill>
                <a:effectLst/>
                <a:latin typeface="微软雅黑" panose="020B0503020204020204" pitchFamily="34" charset="-122"/>
                <a:ea typeface="微软雅黑" panose="020B0503020204020204" pitchFamily="34" charset="-122"/>
              </a:rPr>
              <a:t>、内容等方面有一定差异。</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7493626" y="4677699"/>
            <a:ext cx="3209505" cy="954107"/>
          </a:xfrm>
          <a:prstGeom prst="rect">
            <a:avLst/>
          </a:prstGeom>
          <a:noFill/>
        </p:spPr>
        <p:txBody>
          <a:bodyPr wrap="square" rtlCol="0">
            <a:spAutoFit/>
          </a:bodyPr>
          <a:lstStyle/>
          <a:p>
            <a:r>
              <a:rPr lang="zh-CN" altLang="en-US" sz="1400" dirty="0">
                <a:solidFill>
                  <a:srgbClr val="000000"/>
                </a:solidFill>
                <a:effectLst/>
                <a:latin typeface="微软雅黑" panose="020B0503020204020204" pitchFamily="34" charset="-122"/>
                <a:ea typeface="微软雅黑" panose="020B0503020204020204" pitchFamily="34" charset="-122"/>
              </a:rPr>
              <a:t>协同性原则：矩阵中的各个账号不是相互孤立、各自为战的，而是要相互协调、相互配合、共同“作战”，从而实现广泛覆盖和提高转化率。</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46" name="图片 45"/>
          <p:cNvPicPr>
            <a:picLocks noChangeAspect="1"/>
          </p:cNvPicPr>
          <p:nvPr/>
        </p:nvPicPr>
        <p:blipFill rotWithShape="1">
          <a:blip r:embed="rId3" cstate="print">
            <a:extLst>
              <a:ext uri="{28A0092B-C50C-407E-A947-70E740481C1C}">
                <a14:useLocalDpi xmlns:a14="http://schemas.microsoft.com/office/drawing/2010/main" val="0"/>
              </a:ext>
            </a:extLst>
          </a:blip>
          <a:srcRect r="22507"/>
          <a:stretch>
            <a:fillRect/>
          </a:stretch>
        </p:blipFill>
        <p:spPr>
          <a:xfrm>
            <a:off x="743965" y="1681374"/>
            <a:ext cx="4742436" cy="4079881"/>
          </a:xfrm>
          <a:prstGeom prst="rect">
            <a:avLst/>
          </a:prstGeom>
        </p:spPr>
      </p:pic>
      <p:sp>
        <p:nvSpPr>
          <p:cNvPr id="24" name="文本框 23">
            <a:extLst>
              <a:ext uri="{FF2B5EF4-FFF2-40B4-BE49-F238E27FC236}">
                <a16:creationId xmlns:a16="http://schemas.microsoft.com/office/drawing/2014/main" id="{82D45BCB-E014-447D-9C4E-683FD06DE70E}"/>
              </a:ext>
            </a:extLst>
          </p:cNvPr>
          <p:cNvSpPr txBox="1"/>
          <p:nvPr/>
        </p:nvSpPr>
        <p:spPr>
          <a:xfrm>
            <a:off x="1017765" y="480937"/>
            <a:ext cx="3035762" cy="584775"/>
          </a:xfrm>
          <a:prstGeom prst="rect">
            <a:avLst/>
          </a:prstGeom>
          <a:noFill/>
        </p:spPr>
        <p:txBody>
          <a:bodyPr wrap="square" rtlCol="0">
            <a:spAutoFit/>
          </a:bodyPr>
          <a:lstStyle/>
          <a:p>
            <a:pPr algn="ctr"/>
            <a:r>
              <a:rPr lang="zh-CN" altLang="en-US" sz="3200" dirty="0">
                <a:solidFill>
                  <a:srgbClr val="1C4885"/>
                </a:solidFill>
                <a:latin typeface="微软雅黑" panose="020B0503020204020204" pitchFamily="34" charset="-122"/>
                <a:ea typeface="微软雅黑" panose="020B0503020204020204" pitchFamily="34" charset="-122"/>
              </a:rPr>
              <a:t>矩阵运营的原则</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017765" y="480937"/>
            <a:ext cx="3035762" cy="584775"/>
          </a:xfrm>
          <a:prstGeom prst="rect">
            <a:avLst/>
          </a:prstGeom>
          <a:noFill/>
        </p:spPr>
        <p:txBody>
          <a:bodyPr wrap="square" rtlCol="0">
            <a:spAutoFit/>
          </a:bodyPr>
          <a:lstStyle/>
          <a:p>
            <a:pPr algn="ctr"/>
            <a:r>
              <a:rPr lang="zh-CN" altLang="en-US" sz="3200" dirty="0">
                <a:solidFill>
                  <a:srgbClr val="1C4885"/>
                </a:solidFill>
                <a:latin typeface="微软雅黑" panose="020B0503020204020204" pitchFamily="34" charset="-122"/>
                <a:ea typeface="微软雅黑" panose="020B0503020204020204" pitchFamily="34" charset="-122"/>
              </a:rPr>
              <a:t>矩阵运营的逻辑</a:t>
            </a: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graphicFrame>
        <p:nvGraphicFramePr>
          <p:cNvPr id="2" name="表格 2">
            <a:extLst>
              <a:ext uri="{FF2B5EF4-FFF2-40B4-BE49-F238E27FC236}">
                <a16:creationId xmlns:a16="http://schemas.microsoft.com/office/drawing/2014/main" id="{F01CAD07-B7FD-4FC3-8DB6-1E111EBF3586}"/>
              </a:ext>
            </a:extLst>
          </p:cNvPr>
          <p:cNvGraphicFramePr>
            <a:graphicFrameLocks noGrp="1"/>
          </p:cNvGraphicFramePr>
          <p:nvPr>
            <p:extLst>
              <p:ext uri="{D42A27DB-BD31-4B8C-83A1-F6EECF244321}">
                <p14:modId xmlns:p14="http://schemas.microsoft.com/office/powerpoint/2010/main" val="2818661330"/>
              </p:ext>
            </p:extLst>
          </p:nvPr>
        </p:nvGraphicFramePr>
        <p:xfrm>
          <a:off x="1666840" y="1414780"/>
          <a:ext cx="8858319" cy="4028440"/>
        </p:xfrm>
        <a:graphic>
          <a:graphicData uri="http://schemas.openxmlformats.org/drawingml/2006/table">
            <a:tbl>
              <a:tblPr firstRow="1" bandRow="1">
                <a:tableStyleId>{5C22544A-7EE6-4342-B048-85BDC9FD1C3A}</a:tableStyleId>
              </a:tblPr>
              <a:tblGrid>
                <a:gridCol w="1881080">
                  <a:extLst>
                    <a:ext uri="{9D8B030D-6E8A-4147-A177-3AD203B41FA5}">
                      <a16:colId xmlns:a16="http://schemas.microsoft.com/office/drawing/2014/main" val="976183694"/>
                    </a:ext>
                  </a:extLst>
                </a:gridCol>
                <a:gridCol w="6977239">
                  <a:extLst>
                    <a:ext uri="{9D8B030D-6E8A-4147-A177-3AD203B41FA5}">
                      <a16:colId xmlns:a16="http://schemas.microsoft.com/office/drawing/2014/main" val="61560836"/>
                    </a:ext>
                  </a:extLst>
                </a:gridCol>
              </a:tblGrid>
              <a:tr h="370840">
                <a:tc>
                  <a:txBody>
                    <a:bodyPr/>
                    <a:lstStyle/>
                    <a:p>
                      <a:pPr algn="ctr"/>
                      <a:r>
                        <a:rPr lang="zh-CN" altLang="en-US" dirty="0">
                          <a:latin typeface="微软雅黑" panose="020B0503020204020204" pitchFamily="34" charset="-122"/>
                          <a:ea typeface="微软雅黑" panose="020B0503020204020204" pitchFamily="34" charset="-122"/>
                        </a:rPr>
                        <a:t>逻辑</a:t>
                      </a:r>
                    </a:p>
                  </a:txBody>
                  <a:tcPr/>
                </a:tc>
                <a:tc>
                  <a:txBody>
                    <a:bodyPr/>
                    <a:lstStyle/>
                    <a:p>
                      <a:pPr algn="ctr"/>
                      <a:r>
                        <a:rPr lang="zh-CN" altLang="en-US" dirty="0">
                          <a:latin typeface="微软雅黑" panose="020B0503020204020204" pitchFamily="34" charset="-122"/>
                          <a:ea typeface="微软雅黑" panose="020B0503020204020204" pitchFamily="34" charset="-122"/>
                        </a:rPr>
                        <a:t>内容</a:t>
                      </a:r>
                    </a:p>
                  </a:txBody>
                  <a:tcPr/>
                </a:tc>
                <a:extLst>
                  <a:ext uri="{0D108BD9-81ED-4DB2-BD59-A6C34878D82A}">
                    <a16:rowId xmlns:a16="http://schemas.microsoft.com/office/drawing/2014/main" val="3116458112"/>
                  </a:ext>
                </a:extLst>
              </a:tr>
              <a:tr h="370840">
                <a:tc>
                  <a:txBody>
                    <a:bodyPr/>
                    <a:lstStyle/>
                    <a:p>
                      <a:pPr algn="ctr"/>
                      <a:r>
                        <a:rPr lang="zh-CN" altLang="en-US" sz="1800" kern="1200" dirty="0">
                          <a:solidFill>
                            <a:schemeClr val="dk1"/>
                          </a:solidFill>
                          <a:effectLst/>
                          <a:latin typeface="微软雅黑" panose="020B0503020204020204" pitchFamily="34" charset="-122"/>
                          <a:ea typeface="微软雅黑" panose="020B0503020204020204" pitchFamily="34" charset="-122"/>
                          <a:cs typeface="+mn-cs"/>
                        </a:rPr>
                        <a:t>集中管理</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r>
                        <a:rPr lang="zh-CN" altLang="en-US" sz="1800" kern="1200" dirty="0">
                          <a:solidFill>
                            <a:schemeClr val="dk1"/>
                          </a:solidFill>
                          <a:effectLst/>
                          <a:latin typeface="微软雅黑" panose="020B0503020204020204" pitchFamily="34" charset="-122"/>
                          <a:ea typeface="微软雅黑" panose="020B0503020204020204" pitchFamily="34" charset="-122"/>
                          <a:cs typeface="+mn-cs"/>
                        </a:rPr>
                        <a:t>整个矩阵中的所有账号，应该由一个特定的新媒体部门来进行统筹规划和人财物资源的调配，以避免出现各个账号各自为战的混乱局面。</a:t>
                      </a:r>
                      <a:endParaRPr lang="zh-CN" altLang="en-US"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660206832"/>
                  </a:ext>
                </a:extLst>
              </a:tr>
              <a:tr h="370840">
                <a:tc>
                  <a:txBody>
                    <a:bodyPr/>
                    <a:lstStyle/>
                    <a:p>
                      <a:pPr algn="ctr"/>
                      <a:r>
                        <a:rPr lang="zh-CN" altLang="en-US" sz="1800" kern="1200" dirty="0">
                          <a:solidFill>
                            <a:schemeClr val="dk1"/>
                          </a:solidFill>
                          <a:effectLst/>
                          <a:latin typeface="微软雅黑" panose="020B0503020204020204" pitchFamily="34" charset="-122"/>
                          <a:ea typeface="微软雅黑" panose="020B0503020204020204" pitchFamily="34" charset="-122"/>
                          <a:cs typeface="+mn-cs"/>
                        </a:rPr>
                        <a:t>分散运营</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r>
                        <a:rPr lang="zh-CN" altLang="en-US" sz="1800" kern="1200" dirty="0">
                          <a:solidFill>
                            <a:schemeClr val="dk1"/>
                          </a:solidFill>
                          <a:effectLst/>
                          <a:latin typeface="微软雅黑" panose="020B0503020204020204" pitchFamily="34" charset="-122"/>
                          <a:ea typeface="微软雅黑" panose="020B0503020204020204" pitchFamily="34" charset="-122"/>
                          <a:cs typeface="+mn-cs"/>
                        </a:rPr>
                        <a:t>在整体运营活动之外，组织应该将不同账号的管理和运营权限授权或下放到对应的部门或个人身上，使他们拥有较强的自主权和较高的能动性。</a:t>
                      </a:r>
                      <a:endParaRPr lang="zh-CN" altLang="en-US"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726106205"/>
                  </a:ext>
                </a:extLst>
              </a:tr>
              <a:tr h="370840">
                <a:tc>
                  <a:txBody>
                    <a:bodyPr/>
                    <a:lstStyle/>
                    <a:p>
                      <a:pPr algn="ctr"/>
                      <a:r>
                        <a:rPr lang="zh-CN" altLang="en-US" sz="1800" kern="1200" dirty="0">
                          <a:solidFill>
                            <a:schemeClr val="dk1"/>
                          </a:solidFill>
                          <a:effectLst/>
                          <a:latin typeface="微软雅黑" panose="020B0503020204020204" pitchFamily="34" charset="-122"/>
                          <a:ea typeface="微软雅黑" panose="020B0503020204020204" pitchFamily="34" charset="-122"/>
                          <a:cs typeface="+mn-cs"/>
                        </a:rPr>
                        <a:t>单点突破</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r>
                        <a:rPr lang="zh-CN" altLang="en-US" sz="1800" kern="1200" dirty="0">
                          <a:solidFill>
                            <a:schemeClr val="dk1"/>
                          </a:solidFill>
                          <a:effectLst/>
                          <a:latin typeface="微软雅黑" panose="020B0503020204020204" pitchFamily="34" charset="-122"/>
                          <a:ea typeface="微软雅黑" panose="020B0503020204020204" pitchFamily="34" charset="-122"/>
                          <a:cs typeface="+mn-cs"/>
                        </a:rPr>
                        <a:t>运营初期切忌贪多求全，切忌一个部门在多个平台开设形形色色的账号，而应该力求在一个重点平台重点运营一个重点账号，实现阅读量和粉丝量的增长。</a:t>
                      </a:r>
                      <a:endParaRPr lang="zh-CN" altLang="en-US"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2533517241"/>
                  </a:ext>
                </a:extLst>
              </a:tr>
              <a:tr h="370840">
                <a:tc>
                  <a:txBody>
                    <a:bodyPr/>
                    <a:lstStyle/>
                    <a:p>
                      <a:pPr algn="ctr"/>
                      <a:r>
                        <a:rPr lang="zh-CN" altLang="en-US" sz="1800" kern="1200" dirty="0">
                          <a:solidFill>
                            <a:schemeClr val="dk1"/>
                          </a:solidFill>
                          <a:effectLst/>
                          <a:latin typeface="微软雅黑" panose="020B0503020204020204" pitchFamily="34" charset="-122"/>
                          <a:ea typeface="微软雅黑" panose="020B0503020204020204" pitchFamily="34" charset="-122"/>
                          <a:cs typeface="+mn-cs"/>
                        </a:rPr>
                        <a:t>步步为营</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r>
                        <a:rPr lang="zh-CN" altLang="en-US" sz="1800" kern="1200" dirty="0">
                          <a:solidFill>
                            <a:schemeClr val="dk1"/>
                          </a:solidFill>
                          <a:effectLst/>
                          <a:latin typeface="微软雅黑" panose="020B0503020204020204" pitchFamily="34" charset="-122"/>
                          <a:ea typeface="微软雅黑" panose="020B0503020204020204" pitchFamily="34" charset="-122"/>
                          <a:cs typeface="+mn-cs"/>
                        </a:rPr>
                        <a:t>一个重点账号有所成就之后，组织应把成功的经验运用到同一平台的其他账号上，成功运用之后，再结合本平台的经验及其他平台的特色，逐步开设多样化的账号。</a:t>
                      </a:r>
                      <a:endParaRPr lang="zh-CN" altLang="en-US"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280203027"/>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008338" y="481108"/>
            <a:ext cx="4298952" cy="584775"/>
          </a:xfrm>
          <a:prstGeom prst="rect">
            <a:avLst/>
          </a:prstGeom>
          <a:noFill/>
        </p:spPr>
        <p:txBody>
          <a:bodyPr wrap="square" rtlCol="0">
            <a:spAutoFit/>
          </a:bodyPr>
          <a:lstStyle/>
          <a:p>
            <a:pPr algn="ctr"/>
            <a:r>
              <a:rPr lang="zh-CN" altLang="en-US" sz="3200" dirty="0">
                <a:solidFill>
                  <a:srgbClr val="1C4885"/>
                </a:solidFill>
                <a:latin typeface="微软雅黑" panose="020B0503020204020204" pitchFamily="34" charset="-122"/>
                <a:ea typeface="微软雅黑" panose="020B0503020204020204" pitchFamily="34" charset="-122"/>
              </a:rPr>
              <a:t>短视频矩阵的布局策略</a:t>
            </a: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1008339" y="1490007"/>
            <a:ext cx="5599852" cy="4154984"/>
          </a:xfrm>
          <a:prstGeom prst="rect">
            <a:avLst/>
          </a:prstGeom>
          <a:noFill/>
        </p:spPr>
        <p:txBody>
          <a:bodyPr wrap="square" rtlCol="0">
            <a:spAutoFit/>
          </a:bodyPr>
          <a:lstStyle/>
          <a:p>
            <a:pPr algn="just"/>
            <a:r>
              <a:rPr lang="zh-CN" altLang="en-US" sz="2000" dirty="0">
                <a:solidFill>
                  <a:srgbClr val="000000"/>
                </a:solidFill>
                <a:effectLst/>
                <a:latin typeface="微软雅黑" panose="020B0503020204020204" pitchFamily="34" charset="-122"/>
                <a:ea typeface="微软雅黑" panose="020B0503020204020204" pitchFamily="34" charset="-122"/>
              </a:rPr>
              <a:t>       通常情况下，无论是组织还是个人，无论是在快手平台、抖音平台，还是在视频号平台或者其他短视频平台，都应该至少建立两个甚至多个账号。同时建立多个账号，并不意味着同时配置同样的资源、耗费同等的精力来运营这些账号，而是应该有所侧重、有所差别地进行运营。</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dirty="0">
              <a:solidFill>
                <a:srgbClr val="000000"/>
              </a:solidFill>
              <a:effectLst/>
              <a:latin typeface="微软雅黑" panose="020B0503020204020204" pitchFamily="34" charset="-122"/>
              <a:ea typeface="微软雅黑" panose="020B0503020204020204" pitchFamily="34" charset="-122"/>
            </a:endParaRPr>
          </a:p>
          <a:p>
            <a:pPr algn="just"/>
            <a:r>
              <a:rPr lang="zh-CN" altLang="en-US" dirty="0">
                <a:solidFill>
                  <a:srgbClr val="000000"/>
                </a:solidFill>
                <a:effectLst/>
                <a:latin typeface="微软雅黑" panose="020B0503020204020204" pitchFamily="34" charset="-122"/>
                <a:ea typeface="微软雅黑" panose="020B0503020204020204" pitchFamily="34" charset="-122"/>
              </a:rPr>
              <a:t>（</a:t>
            </a:r>
            <a:r>
              <a:rPr lang="en-US" altLang="zh-CN" dirty="0">
                <a:solidFill>
                  <a:srgbClr val="000000"/>
                </a:solidFill>
                <a:effectLst/>
                <a:latin typeface="微软雅黑" panose="020B0503020204020204" pitchFamily="34" charset="-122"/>
                <a:ea typeface="微软雅黑" panose="020B0503020204020204" pitchFamily="34" charset="-122"/>
              </a:rPr>
              <a:t>1</a:t>
            </a:r>
            <a:r>
              <a:rPr lang="zh-CN" altLang="en-US" dirty="0">
                <a:solidFill>
                  <a:srgbClr val="000000"/>
                </a:solidFill>
                <a:effectLst/>
                <a:latin typeface="微软雅黑" panose="020B0503020204020204" pitchFamily="34" charset="-122"/>
                <a:ea typeface="微软雅黑" panose="020B0503020204020204" pitchFamily="34" charset="-122"/>
              </a:rPr>
              <a:t>）主账号：一段时间内主要运营的账号，组织或个人要进行重点打造、重点发力和重点突破的账号，大量的人、财、物资源会向这一账号倾斜。 </a:t>
            </a:r>
            <a:endParaRPr lang="zh-CN" altLang="en-US" dirty="0">
              <a:latin typeface="微软雅黑" panose="020B0503020204020204" pitchFamily="34" charset="-122"/>
              <a:ea typeface="微软雅黑" panose="020B0503020204020204" pitchFamily="34" charset="-122"/>
            </a:endParaRPr>
          </a:p>
          <a:p>
            <a:pPr algn="just"/>
            <a:r>
              <a:rPr lang="zh-CN" altLang="en-US" dirty="0">
                <a:solidFill>
                  <a:srgbClr val="000000"/>
                </a:solidFill>
                <a:effectLst/>
                <a:latin typeface="微软雅黑" panose="020B0503020204020204" pitchFamily="34" charset="-122"/>
                <a:ea typeface="微软雅黑" panose="020B0503020204020204" pitchFamily="34" charset="-122"/>
              </a:rPr>
              <a:t>（</a:t>
            </a:r>
            <a:r>
              <a:rPr lang="en-US" altLang="zh-CN" dirty="0">
                <a:solidFill>
                  <a:srgbClr val="000000"/>
                </a:solidFill>
                <a:effectLst/>
                <a:latin typeface="微软雅黑" panose="020B0503020204020204" pitchFamily="34" charset="-122"/>
                <a:ea typeface="微软雅黑" panose="020B0503020204020204" pitchFamily="34" charset="-122"/>
              </a:rPr>
              <a:t>2</a:t>
            </a:r>
            <a:r>
              <a:rPr lang="zh-CN" altLang="en-US" dirty="0">
                <a:solidFill>
                  <a:srgbClr val="000000"/>
                </a:solidFill>
                <a:effectLst/>
                <a:latin typeface="微软雅黑" panose="020B0503020204020204" pitchFamily="34" charset="-122"/>
                <a:ea typeface="微软雅黑" panose="020B0503020204020204" pitchFamily="34" charset="-122"/>
              </a:rPr>
              <a:t>）副账号：包括配合主账号开设的服务型账号，在主账号下孵化的细分领域账号，未来一个时期可能会发力的预备账号，为了防止主账号出问题而开设的小号等。</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3" name="图片 2">
            <a:extLst>
              <a:ext uri="{FF2B5EF4-FFF2-40B4-BE49-F238E27FC236}">
                <a16:creationId xmlns:a16="http://schemas.microsoft.com/office/drawing/2014/main" id="{5B43A89F-0668-4DC3-8FED-B50F99C100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4712" y="773325"/>
            <a:ext cx="4899269" cy="474135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008341" y="481108"/>
            <a:ext cx="5087659" cy="584775"/>
          </a:xfrm>
          <a:prstGeom prst="rect">
            <a:avLst/>
          </a:prstGeom>
          <a:noFill/>
        </p:spPr>
        <p:txBody>
          <a:bodyPr wrap="square" rtlCol="0">
            <a:spAutoFit/>
          </a:bodyPr>
          <a:lstStyle/>
          <a:p>
            <a:pPr algn="ctr"/>
            <a:r>
              <a:rPr lang="zh-CN" altLang="en-US" sz="3200" dirty="0">
                <a:solidFill>
                  <a:srgbClr val="1C4885"/>
                </a:solidFill>
                <a:latin typeface="微软雅黑" panose="020B0503020204020204" pitchFamily="34" charset="-122"/>
                <a:ea typeface="微软雅黑" panose="020B0503020204020204" pitchFamily="34" charset="-122"/>
              </a:rPr>
              <a:t>电商短视频的主副账号运营</a:t>
            </a: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2412435" y="1231553"/>
            <a:ext cx="7367129" cy="1323439"/>
          </a:xfrm>
          <a:prstGeom prst="rect">
            <a:avLst/>
          </a:prstGeom>
          <a:noFill/>
        </p:spPr>
        <p:txBody>
          <a:bodyPr wrap="square" rtlCol="0">
            <a:spAutoFit/>
          </a:bodyPr>
          <a:lstStyle/>
          <a:p>
            <a:pPr algn="just"/>
            <a:r>
              <a:rPr lang="zh-CN" altLang="en-US" sz="2000" dirty="0">
                <a:solidFill>
                  <a:srgbClr val="000000"/>
                </a:solidFill>
                <a:effectLst/>
                <a:latin typeface="微软雅黑" panose="020B0503020204020204" pitchFamily="34" charset="-122"/>
                <a:ea typeface="微软雅黑" panose="020B0503020204020204" pitchFamily="34" charset="-122"/>
              </a:rPr>
              <a:t>       事实上，无论是电商短视频矩阵，还是其他类型的短视频矩阵，一个“蓝</a:t>
            </a:r>
            <a:r>
              <a:rPr lang="en-US" altLang="zh-CN" sz="2000" dirty="0">
                <a:solidFill>
                  <a:srgbClr val="000000"/>
                </a:solidFill>
                <a:effectLst/>
                <a:latin typeface="微软雅黑" panose="020B0503020204020204" pitchFamily="34" charset="-122"/>
                <a:ea typeface="微软雅黑" panose="020B0503020204020204" pitchFamily="34" charset="-122"/>
              </a:rPr>
              <a:t>V</a:t>
            </a:r>
            <a:r>
              <a:rPr lang="zh-CN" altLang="en-US" sz="2000" dirty="0">
                <a:solidFill>
                  <a:srgbClr val="000000"/>
                </a:solidFill>
                <a:effectLst/>
                <a:latin typeface="微软雅黑" panose="020B0503020204020204" pitchFamily="34" charset="-122"/>
                <a:ea typeface="微软雅黑" panose="020B0503020204020204" pitchFamily="34" charset="-122"/>
              </a:rPr>
              <a:t>”主账号加上多个个人副账号的组合都是很常见的。建立电商短视频矩阵的目的主要是分摊抖音流量不稳定等因素的影响，商家的账号越多，其出货的稳定性就越好。</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id="{998C82EB-1E65-4B7A-B478-87BD0C4A41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1354" y="2720663"/>
            <a:ext cx="3408374" cy="3921551"/>
          </a:xfrm>
          <a:prstGeom prst="rect">
            <a:avLst/>
          </a:prstGeom>
        </p:spPr>
      </p:pic>
      <p:pic>
        <p:nvPicPr>
          <p:cNvPr id="8" name="图片 7">
            <a:extLst>
              <a:ext uri="{FF2B5EF4-FFF2-40B4-BE49-F238E27FC236}">
                <a16:creationId xmlns:a16="http://schemas.microsoft.com/office/drawing/2014/main" id="{DCF42894-5AEE-4DB6-952B-C61D94EF44D8}"/>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231447" y="2720663"/>
            <a:ext cx="3409200" cy="3920400"/>
          </a:xfrm>
          <a:prstGeom prst="rect">
            <a:avLst/>
          </a:prstGeom>
        </p:spPr>
      </p:pic>
    </p:spTree>
    <p:extLst>
      <p:ext uri="{BB962C8B-B14F-4D97-AF65-F5344CB8AC3E}">
        <p14:creationId xmlns:p14="http://schemas.microsoft.com/office/powerpoint/2010/main" val="2199413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001966" y="480937"/>
            <a:ext cx="3799331" cy="584775"/>
          </a:xfrm>
          <a:prstGeom prst="rect">
            <a:avLst/>
          </a:prstGeom>
          <a:noFill/>
        </p:spPr>
        <p:txBody>
          <a:bodyPr wrap="square" rtlCol="0">
            <a:spAutoFit/>
          </a:bodyPr>
          <a:lstStyle/>
          <a:p>
            <a:pPr algn="ctr"/>
            <a:r>
              <a:rPr lang="zh-CN" altLang="en-US" sz="3200" dirty="0">
                <a:solidFill>
                  <a:srgbClr val="1C4885"/>
                </a:solidFill>
                <a:latin typeface="微软雅黑" panose="020B0503020204020204" pitchFamily="34" charset="-122"/>
                <a:ea typeface="微软雅黑" panose="020B0503020204020204" pitchFamily="34" charset="-122"/>
              </a:rPr>
              <a:t>大众领域</a:t>
            </a:r>
            <a:r>
              <a:rPr lang="en-US" altLang="zh-CN" sz="3200" dirty="0">
                <a:solidFill>
                  <a:srgbClr val="1C4885"/>
                </a:solidFill>
                <a:latin typeface="微软雅黑" panose="020B0503020204020204" pitchFamily="34" charset="-122"/>
                <a:ea typeface="微软雅黑" panose="020B0503020204020204" pitchFamily="34" charset="-122"/>
              </a:rPr>
              <a:t>+</a:t>
            </a:r>
            <a:r>
              <a:rPr lang="zh-CN" altLang="en-US" sz="3200" dirty="0">
                <a:solidFill>
                  <a:srgbClr val="1C4885"/>
                </a:solidFill>
                <a:latin typeface="微软雅黑" panose="020B0503020204020204" pitchFamily="34" charset="-122"/>
                <a:ea typeface="微软雅黑" panose="020B0503020204020204" pitchFamily="34" charset="-122"/>
              </a:rPr>
              <a:t>细分领域</a:t>
            </a: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1703712" y="1089447"/>
            <a:ext cx="8784575" cy="2554545"/>
          </a:xfrm>
          <a:prstGeom prst="rect">
            <a:avLst/>
          </a:prstGeom>
          <a:noFill/>
        </p:spPr>
        <p:txBody>
          <a:bodyPr wrap="square" rtlCol="0">
            <a:spAutoFit/>
          </a:bodyPr>
          <a:lstStyle/>
          <a:p>
            <a:pPr algn="just"/>
            <a:r>
              <a:rPr lang="zh-CN" altLang="en-US" sz="2000" dirty="0">
                <a:solidFill>
                  <a:srgbClr val="000000"/>
                </a:solidFill>
                <a:effectLst/>
                <a:latin typeface="微软雅黑" panose="020B0503020204020204" pitchFamily="34" charset="-122"/>
                <a:ea typeface="微软雅黑" panose="020B0503020204020204" pitchFamily="34" charset="-122"/>
              </a:rPr>
              <a:t>（</a:t>
            </a:r>
            <a:r>
              <a:rPr lang="en-US" altLang="zh-CN" sz="2000" dirty="0">
                <a:solidFill>
                  <a:srgbClr val="000000"/>
                </a:solidFill>
                <a:effectLst/>
                <a:latin typeface="微软雅黑" panose="020B0503020204020204" pitchFamily="34" charset="-122"/>
                <a:ea typeface="微软雅黑" panose="020B0503020204020204" pitchFamily="34" charset="-122"/>
              </a:rPr>
              <a:t>1</a:t>
            </a:r>
            <a:r>
              <a:rPr lang="zh-CN" altLang="en-US" sz="2000" dirty="0">
                <a:solidFill>
                  <a:srgbClr val="000000"/>
                </a:solidFill>
                <a:effectLst/>
                <a:latin typeface="微软雅黑" panose="020B0503020204020204" pitchFamily="34" charset="-122"/>
                <a:ea typeface="微软雅黑" panose="020B0503020204020204" pitchFamily="34" charset="-122"/>
              </a:rPr>
              <a:t>）大众领域的账号：粉丝量达数十万甚至上百万，视频内容偏向娱乐、情感、生活、成长、萌宠等大众化需求，风格也相对比较轻松，这种账号在短视频矩阵中处于相对中心的重要位置。 </a:t>
            </a:r>
            <a:endParaRPr lang="zh-CN" altLang="en-US" sz="2000" dirty="0">
              <a:latin typeface="微软雅黑" panose="020B0503020204020204" pitchFamily="34" charset="-122"/>
              <a:ea typeface="微软雅黑" panose="020B0503020204020204" pitchFamily="34" charset="-122"/>
            </a:endParaRPr>
          </a:p>
          <a:p>
            <a:pPr algn="just"/>
            <a:r>
              <a:rPr lang="zh-CN" altLang="en-US" sz="2000" dirty="0">
                <a:solidFill>
                  <a:srgbClr val="000000"/>
                </a:solidFill>
                <a:effectLst/>
                <a:latin typeface="微软雅黑" panose="020B0503020204020204" pitchFamily="34" charset="-122"/>
                <a:ea typeface="微软雅黑" panose="020B0503020204020204" pitchFamily="34" charset="-122"/>
              </a:rPr>
              <a:t>（</a:t>
            </a:r>
            <a:r>
              <a:rPr lang="en-US" altLang="zh-CN" sz="2000" dirty="0">
                <a:solidFill>
                  <a:srgbClr val="000000"/>
                </a:solidFill>
                <a:effectLst/>
                <a:latin typeface="微软雅黑" panose="020B0503020204020204" pitchFamily="34" charset="-122"/>
                <a:ea typeface="微软雅黑" panose="020B0503020204020204" pitchFamily="34" charset="-122"/>
              </a:rPr>
              <a:t>2</a:t>
            </a:r>
            <a:r>
              <a:rPr lang="zh-CN" altLang="en-US" sz="2000" dirty="0">
                <a:solidFill>
                  <a:srgbClr val="000000"/>
                </a:solidFill>
                <a:effectLst/>
                <a:latin typeface="微软雅黑" panose="020B0503020204020204" pitchFamily="34" charset="-122"/>
                <a:ea typeface="微软雅黑" panose="020B0503020204020204" pitchFamily="34" charset="-122"/>
              </a:rPr>
              <a:t>）细分领域的账号：粉丝数量少则一两万，多则二三十万，专注的领域相对较为垂直，例如文艺电影、马拉松跑步、新媒体写作技能等，没必要过度追求娱乐化，但其运营者应该认真思考能够给粉丝带来什么真正的价值，这种账号是短视频矩阵众多账号中的一个。</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3" name="图片 2">
            <a:extLst>
              <a:ext uri="{FF2B5EF4-FFF2-40B4-BE49-F238E27FC236}">
                <a16:creationId xmlns:a16="http://schemas.microsoft.com/office/drawing/2014/main" id="{CB0D8F7C-0D8B-4148-ACA4-CF0F882A15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3245" y="3314695"/>
            <a:ext cx="2368052" cy="3061184"/>
          </a:xfrm>
          <a:prstGeom prst="rect">
            <a:avLst/>
          </a:prstGeom>
        </p:spPr>
      </p:pic>
      <p:pic>
        <p:nvPicPr>
          <p:cNvPr id="7" name="图片 6">
            <a:extLst>
              <a:ext uri="{FF2B5EF4-FFF2-40B4-BE49-F238E27FC236}">
                <a16:creationId xmlns:a16="http://schemas.microsoft.com/office/drawing/2014/main" id="{2C62D74A-F847-46EB-ACA4-B432C1219513}"/>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7389955" y="3315879"/>
            <a:ext cx="2368800" cy="3060000"/>
          </a:xfrm>
          <a:prstGeom prst="rect">
            <a:avLst/>
          </a:prstGeom>
        </p:spPr>
      </p:pic>
      <p:sp>
        <p:nvSpPr>
          <p:cNvPr id="8" name="文本框 7">
            <a:extLst>
              <a:ext uri="{FF2B5EF4-FFF2-40B4-BE49-F238E27FC236}">
                <a16:creationId xmlns:a16="http://schemas.microsoft.com/office/drawing/2014/main" id="{0A2169DD-F51D-48F9-ACBE-2B7C1D3A1F0F}"/>
              </a:ext>
            </a:extLst>
          </p:cNvPr>
          <p:cNvSpPr txBox="1"/>
          <p:nvPr/>
        </p:nvSpPr>
        <p:spPr>
          <a:xfrm>
            <a:off x="1870565" y="4306085"/>
            <a:ext cx="406442" cy="1077218"/>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大众领域</a:t>
            </a:r>
          </a:p>
        </p:txBody>
      </p:sp>
      <p:sp>
        <p:nvSpPr>
          <p:cNvPr id="12" name="文本框 11">
            <a:extLst>
              <a:ext uri="{FF2B5EF4-FFF2-40B4-BE49-F238E27FC236}">
                <a16:creationId xmlns:a16="http://schemas.microsoft.com/office/drawing/2014/main" id="{5CA73A8D-22FC-4B7B-81A4-E04E72C92844}"/>
              </a:ext>
            </a:extLst>
          </p:cNvPr>
          <p:cNvSpPr txBox="1"/>
          <p:nvPr/>
        </p:nvSpPr>
        <p:spPr>
          <a:xfrm>
            <a:off x="6827275" y="4306085"/>
            <a:ext cx="406442" cy="1077218"/>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细分领域</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96413" y="234716"/>
            <a:ext cx="2941494" cy="1077218"/>
          </a:xfrm>
          <a:prstGeom prst="rect">
            <a:avLst/>
          </a:prstGeom>
          <a:noFill/>
        </p:spPr>
        <p:txBody>
          <a:bodyPr wrap="square" rtlCol="0">
            <a:spAutoFit/>
          </a:bodyPr>
          <a:lstStyle/>
          <a:p>
            <a:pPr algn="ctr"/>
            <a:r>
              <a:rPr lang="zh-CN" altLang="en-US" sz="3200" dirty="0">
                <a:solidFill>
                  <a:srgbClr val="1C4885"/>
                </a:solidFill>
                <a:latin typeface="微软雅黑" panose="020B0503020204020204" pitchFamily="34" charset="-122"/>
                <a:ea typeface="微软雅黑" panose="020B0503020204020204" pitchFamily="34" charset="-122"/>
              </a:rPr>
              <a:t>“大众</a:t>
            </a:r>
            <a:r>
              <a:rPr lang="en-US" altLang="zh-CN" sz="3200" dirty="0">
                <a:solidFill>
                  <a:srgbClr val="1C4885"/>
                </a:solidFill>
                <a:latin typeface="微软雅黑" panose="020B0503020204020204" pitchFamily="34" charset="-122"/>
                <a:ea typeface="微软雅黑" panose="020B0503020204020204" pitchFamily="34" charset="-122"/>
              </a:rPr>
              <a:t>+</a:t>
            </a:r>
            <a:r>
              <a:rPr lang="zh-CN" altLang="en-US" sz="3200" dirty="0">
                <a:solidFill>
                  <a:srgbClr val="1C4885"/>
                </a:solidFill>
                <a:latin typeface="微软雅黑" panose="020B0503020204020204" pitchFamily="34" charset="-122"/>
                <a:ea typeface="微软雅黑" panose="020B0503020204020204" pitchFamily="34" charset="-122"/>
              </a:rPr>
              <a:t>细分”的三大效应</a:t>
            </a:r>
          </a:p>
        </p:txBody>
      </p:sp>
      <p:cxnSp>
        <p:nvCxnSpPr>
          <p:cNvPr id="6" name="直接连接符 5"/>
          <p:cNvCxnSpPr>
            <a:cxnSpLocks/>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graphicFrame>
        <p:nvGraphicFramePr>
          <p:cNvPr id="3" name="表格 4">
            <a:extLst>
              <a:ext uri="{FF2B5EF4-FFF2-40B4-BE49-F238E27FC236}">
                <a16:creationId xmlns:a16="http://schemas.microsoft.com/office/drawing/2014/main" id="{9B1B397C-2E97-4A2F-8A8B-DEC0FB2971C9}"/>
              </a:ext>
            </a:extLst>
          </p:cNvPr>
          <p:cNvGraphicFramePr>
            <a:graphicFrameLocks noGrp="1"/>
          </p:cNvGraphicFramePr>
          <p:nvPr>
            <p:extLst>
              <p:ext uri="{D42A27DB-BD31-4B8C-83A1-F6EECF244321}">
                <p14:modId xmlns:p14="http://schemas.microsoft.com/office/powerpoint/2010/main" val="2990195504"/>
              </p:ext>
            </p:extLst>
          </p:nvPr>
        </p:nvGraphicFramePr>
        <p:xfrm>
          <a:off x="1505588" y="1597660"/>
          <a:ext cx="9180823" cy="3662680"/>
        </p:xfrm>
        <a:graphic>
          <a:graphicData uri="http://schemas.openxmlformats.org/drawingml/2006/table">
            <a:tbl>
              <a:tblPr firstRow="1" bandRow="1">
                <a:tableStyleId>{5C22544A-7EE6-4342-B048-85BDC9FD1C3A}</a:tableStyleId>
              </a:tblPr>
              <a:tblGrid>
                <a:gridCol w="1111479">
                  <a:extLst>
                    <a:ext uri="{9D8B030D-6E8A-4147-A177-3AD203B41FA5}">
                      <a16:colId xmlns:a16="http://schemas.microsoft.com/office/drawing/2014/main" val="3878923914"/>
                    </a:ext>
                  </a:extLst>
                </a:gridCol>
                <a:gridCol w="4622719">
                  <a:extLst>
                    <a:ext uri="{9D8B030D-6E8A-4147-A177-3AD203B41FA5}">
                      <a16:colId xmlns:a16="http://schemas.microsoft.com/office/drawing/2014/main" val="2255476527"/>
                    </a:ext>
                  </a:extLst>
                </a:gridCol>
                <a:gridCol w="3446625">
                  <a:extLst>
                    <a:ext uri="{9D8B030D-6E8A-4147-A177-3AD203B41FA5}">
                      <a16:colId xmlns:a16="http://schemas.microsoft.com/office/drawing/2014/main" val="2487698815"/>
                    </a:ext>
                  </a:extLst>
                </a:gridCol>
              </a:tblGrid>
              <a:tr h="370840">
                <a:tc>
                  <a:txBody>
                    <a:bodyPr/>
                    <a:lstStyle/>
                    <a:p>
                      <a:pPr algn="ctr"/>
                      <a:r>
                        <a:rPr lang="zh-CN" altLang="en-US" sz="1800" b="1" kern="1200" dirty="0">
                          <a:solidFill>
                            <a:schemeClr val="lt1"/>
                          </a:solidFill>
                          <a:effectLst/>
                          <a:latin typeface="微软雅黑" panose="020B0503020204020204" pitchFamily="34" charset="-122"/>
                          <a:ea typeface="微软雅黑" panose="020B0503020204020204" pitchFamily="34" charset="-122"/>
                          <a:cs typeface="+mn-cs"/>
                        </a:rPr>
                        <a:t>效应</a:t>
                      </a:r>
                      <a:endParaRPr lang="zh-CN" altLang="en-US" dirty="0">
                        <a:latin typeface="微软雅黑" panose="020B0503020204020204" pitchFamily="34" charset="-122"/>
                        <a:ea typeface="微软雅黑" panose="020B0503020204020204" pitchFamily="34" charset="-122"/>
                      </a:endParaRPr>
                    </a:p>
                  </a:txBody>
                  <a:tcPr/>
                </a:tc>
                <a:tc>
                  <a:txBody>
                    <a:bodyPr/>
                    <a:lstStyle/>
                    <a:p>
                      <a:pPr algn="ctr"/>
                      <a:r>
                        <a:rPr lang="zh-CN" altLang="en-US" sz="1800" b="1" kern="1200" dirty="0">
                          <a:solidFill>
                            <a:schemeClr val="lt1"/>
                          </a:solidFill>
                          <a:effectLst/>
                          <a:latin typeface="微软雅黑" panose="020B0503020204020204" pitchFamily="34" charset="-122"/>
                          <a:ea typeface="微软雅黑" panose="020B0503020204020204" pitchFamily="34" charset="-122"/>
                          <a:cs typeface="+mn-cs"/>
                        </a:rPr>
                        <a:t>详情</a:t>
                      </a:r>
                      <a:endParaRPr lang="zh-CN" altLang="en-US" dirty="0">
                        <a:latin typeface="微软雅黑" panose="020B0503020204020204" pitchFamily="34" charset="-122"/>
                        <a:ea typeface="微软雅黑" panose="020B0503020204020204" pitchFamily="34" charset="-122"/>
                      </a:endParaRPr>
                    </a:p>
                  </a:txBody>
                  <a:tcPr/>
                </a:tc>
                <a:tc>
                  <a:txBody>
                    <a:bodyPr/>
                    <a:lstStyle/>
                    <a:p>
                      <a:pPr algn="ctr"/>
                      <a:r>
                        <a:rPr lang="zh-CN" altLang="en-US" sz="1800" b="1" kern="1200" dirty="0">
                          <a:solidFill>
                            <a:schemeClr val="lt1"/>
                          </a:solidFill>
                          <a:effectLst/>
                          <a:latin typeface="微软雅黑" panose="020B0503020204020204" pitchFamily="34" charset="-122"/>
                          <a:ea typeface="微软雅黑" panose="020B0503020204020204" pitchFamily="34" charset="-122"/>
                          <a:cs typeface="+mn-cs"/>
                        </a:rPr>
                        <a:t>举例</a:t>
                      </a:r>
                      <a:endParaRPr lang="zh-CN" altLang="en-US"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422913858"/>
                  </a:ext>
                </a:extLst>
              </a:tr>
              <a:tr h="370840">
                <a:tc>
                  <a:txBody>
                    <a:bodyPr/>
                    <a:lstStyle/>
                    <a:p>
                      <a:r>
                        <a:rPr lang="zh-CN" altLang="en-US" sz="1800" kern="1200" dirty="0">
                          <a:solidFill>
                            <a:schemeClr val="dk1"/>
                          </a:solidFill>
                          <a:effectLst/>
                          <a:latin typeface="微软雅黑" panose="020B0503020204020204" pitchFamily="34" charset="-122"/>
                          <a:ea typeface="微软雅黑" panose="020B0503020204020204" pitchFamily="34" charset="-122"/>
                          <a:cs typeface="+mn-cs"/>
                        </a:rPr>
                        <a:t>多元效应</a:t>
                      </a:r>
                      <a:endParaRPr lang="zh-CN" altLang="en-US" dirty="0">
                        <a:latin typeface="微软雅黑" panose="020B0503020204020204" pitchFamily="34" charset="-122"/>
                        <a:ea typeface="微软雅黑" panose="020B0503020204020204" pitchFamily="34" charset="-122"/>
                      </a:endParaRPr>
                    </a:p>
                  </a:txBody>
                  <a:tcPr anchor="ctr" anchorCtr="1"/>
                </a:tc>
                <a:tc>
                  <a:txBody>
                    <a:bodyPr/>
                    <a:lstStyle/>
                    <a:p>
                      <a:r>
                        <a:rPr lang="zh-CN" altLang="en-US" sz="1800" kern="1200" dirty="0">
                          <a:solidFill>
                            <a:schemeClr val="dk1"/>
                          </a:solidFill>
                          <a:effectLst/>
                          <a:latin typeface="微软雅黑" panose="020B0503020204020204" pitchFamily="34" charset="-122"/>
                          <a:ea typeface="微软雅黑" panose="020B0503020204020204" pitchFamily="34" charset="-122"/>
                          <a:cs typeface="+mn-cs"/>
                        </a:rPr>
                        <a:t>同一主体针对不同人群和兴趣圈层，有选择性地拍摄垂直类内容吸引用户。这样可以增强主体的内容溢价能力，减少运营成本，形成内容规模效应</a:t>
                      </a:r>
                      <a:endParaRPr lang="zh-CN" altLang="en-US" dirty="0">
                        <a:latin typeface="微软雅黑" panose="020B0503020204020204" pitchFamily="34" charset="-122"/>
                        <a:ea typeface="微软雅黑" panose="020B0503020204020204" pitchFamily="34" charset="-122"/>
                      </a:endParaRPr>
                    </a:p>
                  </a:txBody>
                  <a:tcPr/>
                </a:tc>
                <a:tc>
                  <a:txBody>
                    <a:bodyPr/>
                    <a:lstStyle/>
                    <a:p>
                      <a:r>
                        <a:rPr lang="zh-CN" altLang="en-US" sz="1800" kern="1200" dirty="0">
                          <a:solidFill>
                            <a:schemeClr val="dk1"/>
                          </a:solidFill>
                          <a:effectLst/>
                          <a:latin typeface="微软雅黑" panose="020B0503020204020204" pitchFamily="34" charset="-122"/>
                          <a:ea typeface="微软雅黑" panose="020B0503020204020204" pitchFamily="34" charset="-122"/>
                          <a:cs typeface="+mn-cs"/>
                        </a:rPr>
                        <a:t>例如同一公司针对喜欢搞笑、旅行、“种草”内容的人群，分别设立不同的账号，吸引不同维度的人</a:t>
                      </a:r>
                      <a:endParaRPr lang="zh-CN" altLang="en-US"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1369323092"/>
                  </a:ext>
                </a:extLst>
              </a:tr>
              <a:tr h="370840">
                <a:tc>
                  <a:txBody>
                    <a:bodyPr/>
                    <a:lstStyle/>
                    <a:p>
                      <a:r>
                        <a:rPr lang="zh-CN" altLang="en-US" sz="1800" kern="1200" dirty="0">
                          <a:solidFill>
                            <a:schemeClr val="dk1"/>
                          </a:solidFill>
                          <a:effectLst/>
                          <a:latin typeface="微软雅黑" panose="020B0503020204020204" pitchFamily="34" charset="-122"/>
                          <a:ea typeface="微软雅黑" panose="020B0503020204020204" pitchFamily="34" charset="-122"/>
                          <a:cs typeface="+mn-cs"/>
                        </a:rPr>
                        <a:t>放大效应</a:t>
                      </a:r>
                      <a:endParaRPr lang="zh-CN" altLang="en-US" dirty="0">
                        <a:latin typeface="微软雅黑" panose="020B0503020204020204" pitchFamily="34" charset="-122"/>
                        <a:ea typeface="微软雅黑" panose="020B0503020204020204" pitchFamily="34" charset="-122"/>
                      </a:endParaRPr>
                    </a:p>
                  </a:txBody>
                  <a:tcPr anchor="ctr" anchorCtr="1"/>
                </a:tc>
                <a:tc>
                  <a:txBody>
                    <a:bodyPr/>
                    <a:lstStyle/>
                    <a:p>
                      <a:r>
                        <a:rPr lang="zh-CN" altLang="en-US" sz="1800" kern="1200" dirty="0">
                          <a:solidFill>
                            <a:schemeClr val="dk1"/>
                          </a:solidFill>
                          <a:effectLst/>
                          <a:latin typeface="微软雅黑" panose="020B0503020204020204" pitchFamily="34" charset="-122"/>
                          <a:ea typeface="微软雅黑" panose="020B0503020204020204" pitchFamily="34" charset="-122"/>
                          <a:cs typeface="+mn-cs"/>
                        </a:rPr>
                        <a:t>针对有“涨粉”瓶颈的大号，或者想利用大号导流的小号，组织或个人可以通过不同类型的内容放大想传递给用户的核心概念</a:t>
                      </a:r>
                      <a:endParaRPr lang="zh-CN" altLang="en-US" dirty="0">
                        <a:latin typeface="微软雅黑" panose="020B0503020204020204" pitchFamily="34" charset="-122"/>
                        <a:ea typeface="微软雅黑" panose="020B0503020204020204" pitchFamily="34" charset="-122"/>
                      </a:endParaRPr>
                    </a:p>
                  </a:txBody>
                  <a:tcPr/>
                </a:tc>
                <a:tc>
                  <a:txBody>
                    <a:bodyPr/>
                    <a:lstStyle/>
                    <a:p>
                      <a:r>
                        <a:rPr lang="zh-CN" altLang="en-US" sz="1800" kern="1200" dirty="0">
                          <a:solidFill>
                            <a:schemeClr val="dk1"/>
                          </a:solidFill>
                          <a:effectLst/>
                          <a:latin typeface="微软雅黑" panose="020B0503020204020204" pitchFamily="34" charset="-122"/>
                          <a:ea typeface="微软雅黑" panose="020B0503020204020204" pitchFamily="34" charset="-122"/>
                          <a:cs typeface="+mn-cs"/>
                        </a:rPr>
                        <a:t>例如抖音上的很多主播有六七个抖音号，通过助理视角来表现主播的日常生活，为其增强影响力</a:t>
                      </a:r>
                      <a:endParaRPr lang="zh-CN" altLang="en-US"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4082224435"/>
                  </a:ext>
                </a:extLst>
              </a:tr>
              <a:tr h="370840">
                <a:tc>
                  <a:txBody>
                    <a:bodyPr/>
                    <a:lstStyle/>
                    <a:p>
                      <a:r>
                        <a:rPr lang="zh-CN" altLang="en-US" sz="1800" kern="1200" dirty="0">
                          <a:solidFill>
                            <a:schemeClr val="dk1"/>
                          </a:solidFill>
                          <a:effectLst/>
                          <a:latin typeface="微软雅黑" panose="020B0503020204020204" pitchFamily="34" charset="-122"/>
                          <a:ea typeface="微软雅黑" panose="020B0503020204020204" pitchFamily="34" charset="-122"/>
                          <a:cs typeface="+mn-cs"/>
                        </a:rPr>
                        <a:t>联动效应</a:t>
                      </a:r>
                      <a:endParaRPr lang="zh-CN" altLang="en-US" dirty="0">
                        <a:latin typeface="微软雅黑" panose="020B0503020204020204" pitchFamily="34" charset="-122"/>
                        <a:ea typeface="微软雅黑" panose="020B0503020204020204" pitchFamily="34" charset="-122"/>
                      </a:endParaRPr>
                    </a:p>
                  </a:txBody>
                  <a:tcPr anchor="ctr" anchorCtr="1"/>
                </a:tc>
                <a:tc>
                  <a:txBody>
                    <a:bodyPr/>
                    <a:lstStyle/>
                    <a:p>
                      <a:r>
                        <a:rPr lang="zh-CN" altLang="en-US" sz="1800" kern="1200" dirty="0">
                          <a:solidFill>
                            <a:schemeClr val="dk1"/>
                          </a:solidFill>
                          <a:effectLst/>
                          <a:latin typeface="微软雅黑" panose="020B0503020204020204" pitchFamily="34" charset="-122"/>
                          <a:ea typeface="微软雅黑" panose="020B0503020204020204" pitchFamily="34" charset="-122"/>
                          <a:cs typeface="+mn-cs"/>
                        </a:rPr>
                        <a:t>同一矩阵下的账号形成一个类团体组合，账号内容相互串联，并相互引流。强调个人或者账号的影响力，都是为了让品牌或者团体 </a:t>
                      </a:r>
                      <a:endParaRPr lang="zh-CN" altLang="en-US" dirty="0">
                        <a:latin typeface="微软雅黑" panose="020B0503020204020204" pitchFamily="34" charset="-122"/>
                        <a:ea typeface="微软雅黑" panose="020B0503020204020204" pitchFamily="34" charset="-122"/>
                      </a:endParaRPr>
                    </a:p>
                    <a:p>
                      <a:r>
                        <a:rPr lang="zh-CN" altLang="en-US" sz="1800" kern="1200" dirty="0">
                          <a:solidFill>
                            <a:schemeClr val="dk1"/>
                          </a:solidFill>
                          <a:effectLst/>
                          <a:latin typeface="微软雅黑" panose="020B0503020204020204" pitchFamily="34" charset="-122"/>
                          <a:ea typeface="微软雅黑" panose="020B0503020204020204" pitchFamily="34" charset="-122"/>
                          <a:cs typeface="+mn-cs"/>
                        </a:rPr>
                        <a:t>的价值最大化</a:t>
                      </a:r>
                      <a:endParaRPr lang="zh-CN" altLang="en-US" dirty="0">
                        <a:latin typeface="微软雅黑" panose="020B0503020204020204" pitchFamily="34" charset="-122"/>
                        <a:ea typeface="微软雅黑" panose="020B0503020204020204" pitchFamily="34" charset="-122"/>
                      </a:endParaRPr>
                    </a:p>
                  </a:txBody>
                  <a:tcPr/>
                </a:tc>
                <a:tc>
                  <a:txBody>
                    <a:bodyPr/>
                    <a:lstStyle/>
                    <a:p>
                      <a:r>
                        <a:rPr lang="zh-CN" altLang="en-US" sz="1800" kern="1200" dirty="0">
                          <a:solidFill>
                            <a:schemeClr val="dk1"/>
                          </a:solidFill>
                          <a:effectLst/>
                          <a:latin typeface="微软雅黑" panose="020B0503020204020204" pitchFamily="34" charset="-122"/>
                          <a:ea typeface="微软雅黑" panose="020B0503020204020204" pitchFamily="34" charset="-122"/>
                          <a:cs typeface="+mn-cs"/>
                        </a:rPr>
                        <a:t>例如矩阵内的账号可以互相关注，并且在作品中积极互动，提高曝光率并增强社群影响力，取得相互导流的效果</a:t>
                      </a:r>
                      <a:endParaRPr lang="zh-CN" altLang="en-US"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3002405227"/>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68971" y="480937"/>
            <a:ext cx="3865321" cy="584775"/>
          </a:xfrm>
          <a:prstGeom prst="rect">
            <a:avLst/>
          </a:prstGeom>
          <a:noFill/>
        </p:spPr>
        <p:txBody>
          <a:bodyPr wrap="square" rtlCol="0">
            <a:spAutoFit/>
          </a:bodyPr>
          <a:lstStyle/>
          <a:p>
            <a:pPr algn="ctr"/>
            <a:r>
              <a:rPr lang="zh-CN" altLang="en-US" sz="3200" dirty="0">
                <a:solidFill>
                  <a:srgbClr val="1C4885"/>
                </a:solidFill>
                <a:latin typeface="微软雅黑" panose="020B0503020204020204" pitchFamily="34" charset="-122"/>
                <a:ea typeface="微软雅黑" panose="020B0503020204020204" pitchFamily="34" charset="-122"/>
              </a:rPr>
              <a:t>引流账号与变现账号</a:t>
            </a: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2421892" y="1843950"/>
            <a:ext cx="7348215" cy="1323439"/>
          </a:xfrm>
          <a:prstGeom prst="rect">
            <a:avLst/>
          </a:prstGeom>
          <a:noFill/>
        </p:spPr>
        <p:txBody>
          <a:bodyPr wrap="square" rtlCol="0">
            <a:spAutoFit/>
          </a:bodyPr>
          <a:lstStyle/>
          <a:p>
            <a:pPr algn="just"/>
            <a:r>
              <a:rPr lang="zh-CN" altLang="en-US" sz="2000" dirty="0">
                <a:solidFill>
                  <a:srgbClr val="000000"/>
                </a:solidFill>
                <a:effectLst/>
                <a:latin typeface="微软雅黑" panose="020B0503020204020204" pitchFamily="34" charset="-122"/>
                <a:ea typeface="微软雅黑" panose="020B0503020204020204" pitchFamily="34" charset="-122"/>
              </a:rPr>
              <a:t>（</a:t>
            </a:r>
            <a:r>
              <a:rPr lang="en-US" altLang="zh-CN" sz="2000" dirty="0">
                <a:solidFill>
                  <a:srgbClr val="000000"/>
                </a:solidFill>
                <a:effectLst/>
                <a:latin typeface="微软雅黑" panose="020B0503020204020204" pitchFamily="34" charset="-122"/>
                <a:ea typeface="微软雅黑" panose="020B0503020204020204" pitchFamily="34" charset="-122"/>
              </a:rPr>
              <a:t>1</a:t>
            </a:r>
            <a:r>
              <a:rPr lang="zh-CN" altLang="en-US" sz="2000" dirty="0">
                <a:solidFill>
                  <a:srgbClr val="000000"/>
                </a:solidFill>
                <a:effectLst/>
                <a:latin typeface="微软雅黑" panose="020B0503020204020204" pitchFamily="34" charset="-122"/>
                <a:ea typeface="微软雅黑" panose="020B0503020204020204" pitchFamily="34" charset="-122"/>
              </a:rPr>
              <a:t>）引流账号：这是相对于变现而言的，例如有微商在各个社区留下小尾巴，用户就可以通过该信息找到你，引流账号是为你的变现渠道服务的。在短视频矩阵运营的过程当中，同样需要这样的账号为后续的变现引流。 </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68971" y="480937"/>
            <a:ext cx="3865321" cy="584775"/>
          </a:xfrm>
          <a:prstGeom prst="rect">
            <a:avLst/>
          </a:prstGeom>
          <a:noFill/>
        </p:spPr>
        <p:txBody>
          <a:bodyPr wrap="square" rtlCol="0">
            <a:spAutoFit/>
          </a:bodyPr>
          <a:lstStyle/>
          <a:p>
            <a:pPr algn="ctr"/>
            <a:r>
              <a:rPr lang="zh-CN" altLang="en-US" sz="3200" dirty="0">
                <a:solidFill>
                  <a:srgbClr val="1C4885"/>
                </a:solidFill>
                <a:latin typeface="微软雅黑" panose="020B0503020204020204" pitchFamily="34" charset="-122"/>
                <a:ea typeface="微软雅黑" panose="020B0503020204020204" pitchFamily="34" charset="-122"/>
              </a:rPr>
              <a:t>引流账号与变现账号</a:t>
            </a: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2421892" y="1843950"/>
            <a:ext cx="7348215" cy="1323439"/>
          </a:xfrm>
          <a:prstGeom prst="rect">
            <a:avLst/>
          </a:prstGeom>
          <a:noFill/>
        </p:spPr>
        <p:txBody>
          <a:bodyPr wrap="square" rtlCol="0">
            <a:spAutoFit/>
          </a:bodyPr>
          <a:lstStyle/>
          <a:p>
            <a:pPr algn="just"/>
            <a:r>
              <a:rPr lang="zh-CN" altLang="en-US" sz="2000" dirty="0">
                <a:solidFill>
                  <a:srgbClr val="000000"/>
                </a:solidFill>
                <a:effectLst/>
                <a:latin typeface="微软雅黑" panose="020B0503020204020204" pitchFamily="34" charset="-122"/>
                <a:ea typeface="微软雅黑" panose="020B0503020204020204" pitchFamily="34" charset="-122"/>
              </a:rPr>
              <a:t>（</a:t>
            </a:r>
            <a:r>
              <a:rPr lang="en-US" altLang="zh-CN" sz="2000" dirty="0">
                <a:solidFill>
                  <a:srgbClr val="000000"/>
                </a:solidFill>
                <a:effectLst/>
                <a:latin typeface="微软雅黑" panose="020B0503020204020204" pitchFamily="34" charset="-122"/>
                <a:ea typeface="微软雅黑" panose="020B0503020204020204" pitchFamily="34" charset="-122"/>
              </a:rPr>
              <a:t>2</a:t>
            </a:r>
            <a:r>
              <a:rPr lang="zh-CN" altLang="en-US" sz="2000" dirty="0">
                <a:solidFill>
                  <a:srgbClr val="000000"/>
                </a:solidFill>
                <a:effectLst/>
                <a:latin typeface="微软雅黑" panose="020B0503020204020204" pitchFamily="34" charset="-122"/>
                <a:ea typeface="微软雅黑" panose="020B0503020204020204" pitchFamily="34" charset="-122"/>
              </a:rPr>
              <a:t>）变现账号：当更加精准的流量或用户被导流到一个新的专门为变现而设置的短视频账号时，这个账号最主要的功能就是让实现用户从潜在消费者向实际消费者的转化，而转化率和最终的成交规模就成了衡量这个账号成功与否的主要标准。</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95399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58548" y="382244"/>
            <a:ext cx="3865321" cy="1077218"/>
          </a:xfrm>
          <a:prstGeom prst="rect">
            <a:avLst/>
          </a:prstGeom>
          <a:noFill/>
        </p:spPr>
        <p:txBody>
          <a:bodyPr wrap="square" rtlCol="0">
            <a:spAutoFit/>
          </a:bodyPr>
          <a:lstStyle/>
          <a:p>
            <a:pPr algn="ctr"/>
            <a:r>
              <a:rPr lang="zh-CN" altLang="en-US" sz="3200" dirty="0">
                <a:solidFill>
                  <a:srgbClr val="1C4885"/>
                </a:solidFill>
                <a:latin typeface="微软雅黑" panose="020B0503020204020204" pitchFamily="34" charset="-122"/>
                <a:ea typeface="微软雅黑" panose="020B0503020204020204" pitchFamily="34" charset="-122"/>
              </a:rPr>
              <a:t>泛娱乐浅阅读与</a:t>
            </a:r>
            <a:endParaRPr lang="en-US" altLang="zh-CN" sz="3200" dirty="0">
              <a:solidFill>
                <a:srgbClr val="1C4885"/>
              </a:solidFill>
              <a:latin typeface="微软雅黑" panose="020B0503020204020204" pitchFamily="34" charset="-122"/>
              <a:ea typeface="微软雅黑" panose="020B0503020204020204" pitchFamily="34" charset="-122"/>
            </a:endParaRPr>
          </a:p>
          <a:p>
            <a:pPr algn="ctr"/>
            <a:r>
              <a:rPr lang="zh-CN" altLang="en-US" sz="3200" dirty="0">
                <a:solidFill>
                  <a:srgbClr val="1C4885"/>
                </a:solidFill>
                <a:latin typeface="微软雅黑" panose="020B0503020204020204" pitchFamily="34" charset="-122"/>
                <a:ea typeface="微软雅黑" panose="020B0503020204020204" pitchFamily="34" charset="-122"/>
              </a:rPr>
              <a:t>高价值深沉浸</a:t>
            </a:r>
          </a:p>
        </p:txBody>
      </p:sp>
      <p:sp>
        <p:nvSpPr>
          <p:cNvPr id="20" name="文本框 19"/>
          <p:cNvSpPr txBox="1"/>
          <p:nvPr/>
        </p:nvSpPr>
        <p:spPr>
          <a:xfrm>
            <a:off x="736156" y="1894684"/>
            <a:ext cx="4704771" cy="1200329"/>
          </a:xfrm>
          <a:prstGeom prst="rect">
            <a:avLst/>
          </a:prstGeom>
          <a:noFill/>
        </p:spPr>
        <p:txBody>
          <a:bodyPr wrap="square" rtlCol="0">
            <a:spAutoFit/>
          </a:bodyPr>
          <a:lstStyle/>
          <a:p>
            <a:pPr algn="just"/>
            <a:r>
              <a:rPr lang="zh-CN" altLang="en-US" dirty="0">
                <a:solidFill>
                  <a:srgbClr val="000000"/>
                </a:solidFill>
                <a:effectLst/>
                <a:latin typeface="微软雅黑" panose="020B0503020204020204" pitchFamily="34" charset="-122"/>
                <a:ea typeface="微软雅黑" panose="020B0503020204020204" pitchFamily="34" charset="-122"/>
              </a:rPr>
              <a:t>       从经典的 </a:t>
            </a:r>
            <a:r>
              <a:rPr lang="en-US" altLang="zh-CN" dirty="0">
                <a:solidFill>
                  <a:srgbClr val="000000"/>
                </a:solidFill>
                <a:effectLst/>
                <a:latin typeface="微软雅黑" panose="020B0503020204020204" pitchFamily="34" charset="-122"/>
                <a:ea typeface="微软雅黑" panose="020B0503020204020204" pitchFamily="34" charset="-122"/>
              </a:rPr>
              <a:t>AIDMA </a:t>
            </a:r>
            <a:r>
              <a:rPr lang="zh-CN" altLang="en-US" dirty="0">
                <a:solidFill>
                  <a:srgbClr val="000000"/>
                </a:solidFill>
                <a:effectLst/>
                <a:latin typeface="微软雅黑" panose="020B0503020204020204" pitchFamily="34" charset="-122"/>
                <a:ea typeface="微软雅黑" panose="020B0503020204020204" pitchFamily="34" charset="-122"/>
              </a:rPr>
              <a:t>模型来看，引流账号和变现账号在整个矩阵运营过程中所扮演的角色是不同的，它们能够影响的用户决策环节也各不相同。</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3" name="组合 2">
            <a:extLst>
              <a:ext uri="{FF2B5EF4-FFF2-40B4-BE49-F238E27FC236}">
                <a16:creationId xmlns:a16="http://schemas.microsoft.com/office/drawing/2014/main" id="{C8D5407B-6992-440F-8A6E-2C0EFBCE55F8}"/>
              </a:ext>
            </a:extLst>
          </p:cNvPr>
          <p:cNvGrpSpPr/>
          <p:nvPr/>
        </p:nvGrpSpPr>
        <p:grpSpPr>
          <a:xfrm>
            <a:off x="589631" y="3464351"/>
            <a:ext cx="4997822" cy="2502816"/>
            <a:chOff x="589631" y="3464351"/>
            <a:chExt cx="4997822" cy="2502816"/>
          </a:xfrm>
        </p:grpSpPr>
        <p:pic>
          <p:nvPicPr>
            <p:cNvPr id="1026" name="Picture 2">
              <a:extLst>
                <a:ext uri="{FF2B5EF4-FFF2-40B4-BE49-F238E27FC236}">
                  <a16:creationId xmlns:a16="http://schemas.microsoft.com/office/drawing/2014/main" id="{A8691C27-E251-41F2-9169-3486FCEA65E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9631" y="3464351"/>
              <a:ext cx="4997822" cy="2502816"/>
            </a:xfrm>
            <a:prstGeom prst="rect">
              <a:avLst/>
            </a:prstGeom>
            <a:ln/>
          </p:spPr>
          <p:style>
            <a:lnRef idx="2">
              <a:schemeClr val="accent1"/>
            </a:lnRef>
            <a:fillRef idx="1">
              <a:schemeClr val="lt1"/>
            </a:fillRef>
            <a:effectRef idx="0">
              <a:schemeClr val="accent1"/>
            </a:effectRef>
            <a:fontRef idx="minor">
              <a:schemeClr val="dk1"/>
            </a:fontRef>
          </p:style>
        </p:pic>
        <p:sp>
          <p:nvSpPr>
            <p:cNvPr id="2" name="文本框 1">
              <a:extLst>
                <a:ext uri="{FF2B5EF4-FFF2-40B4-BE49-F238E27FC236}">
                  <a16:creationId xmlns:a16="http://schemas.microsoft.com/office/drawing/2014/main" id="{DEDEEFD8-DC37-4855-9A9C-AEF3301DE45F}"/>
                </a:ext>
              </a:extLst>
            </p:cNvPr>
            <p:cNvSpPr txBox="1"/>
            <p:nvPr/>
          </p:nvSpPr>
          <p:spPr>
            <a:xfrm>
              <a:off x="2491209" y="5690168"/>
              <a:ext cx="1197547" cy="276999"/>
            </a:xfrm>
            <a:prstGeom prst="rect">
              <a:avLst/>
            </a:prstGeom>
            <a:noFill/>
          </p:spPr>
          <p:txBody>
            <a:bodyPr wrap="square" rtlCol="0">
              <a:spAutoFit/>
            </a:bodyPr>
            <a:lstStyle/>
            <a:p>
              <a:pPr algn="ctr"/>
              <a:r>
                <a:rPr lang="en-US" altLang="zh-CN" sz="1200" dirty="0">
                  <a:solidFill>
                    <a:srgbClr val="000000"/>
                  </a:solidFill>
                  <a:effectLst/>
                  <a:latin typeface="微软雅黑" panose="020B0503020204020204" pitchFamily="34" charset="-122"/>
                  <a:ea typeface="微软雅黑" panose="020B0503020204020204" pitchFamily="34" charset="-122"/>
                </a:rPr>
                <a:t>AIDMA </a:t>
              </a:r>
              <a:r>
                <a:rPr lang="zh-CN" altLang="en-US" sz="1200" dirty="0">
                  <a:solidFill>
                    <a:srgbClr val="000000"/>
                  </a:solidFill>
                  <a:effectLst/>
                  <a:latin typeface="微软雅黑" panose="020B0503020204020204" pitchFamily="34" charset="-122"/>
                  <a:ea typeface="微软雅黑" panose="020B0503020204020204" pitchFamily="34" charset="-122"/>
                </a:rPr>
                <a:t>模型</a:t>
              </a:r>
              <a:endParaRPr lang="zh-CN" altLang="en-US" sz="1200" dirty="0">
                <a:latin typeface="微软雅黑" panose="020B0503020204020204" pitchFamily="34" charset="-122"/>
                <a:ea typeface="微软雅黑" panose="020B0503020204020204" pitchFamily="34" charset="-122"/>
              </a:endParaRPr>
            </a:p>
          </p:txBody>
        </p:sp>
      </p:grpSp>
      <p:sp>
        <p:nvSpPr>
          <p:cNvPr id="7" name="文本框 6">
            <a:extLst>
              <a:ext uri="{FF2B5EF4-FFF2-40B4-BE49-F238E27FC236}">
                <a16:creationId xmlns:a16="http://schemas.microsoft.com/office/drawing/2014/main" id="{75B9A8FC-D5AE-4D46-A680-1734AFFABF15}"/>
              </a:ext>
            </a:extLst>
          </p:cNvPr>
          <p:cNvSpPr txBox="1"/>
          <p:nvPr/>
        </p:nvSpPr>
        <p:spPr>
          <a:xfrm>
            <a:off x="6515591" y="920853"/>
            <a:ext cx="4582435" cy="1477328"/>
          </a:xfrm>
          <a:prstGeom prst="rect">
            <a:avLst/>
          </a:prstGeom>
          <a:noFill/>
        </p:spPr>
        <p:txBody>
          <a:bodyPr wrap="square" rtlCol="0">
            <a:spAutoFit/>
          </a:bodyPr>
          <a:lstStyle/>
          <a:p>
            <a:pPr algn="just"/>
            <a:r>
              <a:rPr lang="zh-CN" altLang="en-US" sz="1800" dirty="0">
                <a:solidFill>
                  <a:srgbClr val="000000"/>
                </a:solidFill>
                <a:effectLst/>
                <a:latin typeface="微软雅黑" panose="020B0503020204020204" pitchFamily="34" charset="-122"/>
                <a:ea typeface="微软雅黑" panose="020B0503020204020204" pitchFamily="34" charset="-122"/>
              </a:rPr>
              <a:t>（</a:t>
            </a:r>
            <a:r>
              <a:rPr lang="en-US" altLang="zh-CN" sz="1800" dirty="0">
                <a:solidFill>
                  <a:srgbClr val="000000"/>
                </a:solidFill>
                <a:effectLst/>
                <a:latin typeface="微软雅黑" panose="020B0503020204020204" pitchFamily="34" charset="-122"/>
                <a:ea typeface="微软雅黑" panose="020B0503020204020204" pitchFamily="34" charset="-122"/>
              </a:rPr>
              <a:t>1</a:t>
            </a:r>
            <a:r>
              <a:rPr lang="zh-CN" altLang="en-US" sz="1800" dirty="0">
                <a:solidFill>
                  <a:srgbClr val="000000"/>
                </a:solidFill>
                <a:effectLst/>
                <a:latin typeface="微软雅黑" panose="020B0503020204020204" pitchFamily="34" charset="-122"/>
                <a:ea typeface="微软雅黑" panose="020B0503020204020204" pitchFamily="34" charset="-122"/>
              </a:rPr>
              <a:t>）引流账号的内容以泛娱乐化的浅层次阅读为主。这类内容较为轻松，容易抓住用户的眼球，并在用户点击之后吸引他们将短视频看完。因此，引流账号主要影响的是 </a:t>
            </a:r>
            <a:r>
              <a:rPr lang="en-US" altLang="zh-CN" sz="1800" dirty="0">
                <a:solidFill>
                  <a:srgbClr val="000000"/>
                </a:solidFill>
                <a:effectLst/>
                <a:latin typeface="微软雅黑" panose="020B0503020204020204" pitchFamily="34" charset="-122"/>
                <a:ea typeface="微软雅黑" panose="020B0503020204020204" pitchFamily="34" charset="-122"/>
              </a:rPr>
              <a:t>AIDMA </a:t>
            </a:r>
            <a:r>
              <a:rPr lang="zh-CN" altLang="en-US" sz="1800" dirty="0">
                <a:solidFill>
                  <a:srgbClr val="000000"/>
                </a:solidFill>
                <a:effectLst/>
                <a:latin typeface="微软雅黑" panose="020B0503020204020204" pitchFamily="34" charset="-122"/>
                <a:ea typeface="微软雅黑" panose="020B0503020204020204" pitchFamily="34" charset="-122"/>
              </a:rPr>
              <a:t>模型中的引发注意和产生兴趣环节。</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a16="http://schemas.microsoft.com/office/drawing/2014/main" id="{582A6949-C676-42D3-AE00-E873A4224FB2}"/>
              </a:ext>
            </a:extLst>
          </p:cNvPr>
          <p:cNvSpPr txBox="1"/>
          <p:nvPr/>
        </p:nvSpPr>
        <p:spPr>
          <a:xfrm>
            <a:off x="6463529" y="3412213"/>
            <a:ext cx="4693986" cy="2308324"/>
          </a:xfrm>
          <a:prstGeom prst="rect">
            <a:avLst/>
          </a:prstGeom>
          <a:noFill/>
        </p:spPr>
        <p:txBody>
          <a:bodyPr wrap="square" rtlCol="0">
            <a:spAutoFit/>
          </a:bodyPr>
          <a:lstStyle/>
          <a:p>
            <a:pPr algn="just"/>
            <a:r>
              <a:rPr lang="zh-CN" altLang="en-US" dirty="0">
                <a:solidFill>
                  <a:srgbClr val="000000"/>
                </a:solidFill>
                <a:effectLst/>
                <a:latin typeface="微软雅黑" panose="020B0503020204020204" pitchFamily="34" charset="-122"/>
                <a:ea typeface="微软雅黑" panose="020B0503020204020204" pitchFamily="34" charset="-122"/>
              </a:rPr>
              <a:t>（</a:t>
            </a:r>
            <a:r>
              <a:rPr lang="en-US" altLang="zh-CN" dirty="0">
                <a:solidFill>
                  <a:srgbClr val="000000"/>
                </a:solidFill>
                <a:effectLst/>
                <a:latin typeface="微软雅黑" panose="020B0503020204020204" pitchFamily="34" charset="-122"/>
                <a:ea typeface="微软雅黑" panose="020B0503020204020204" pitchFamily="34" charset="-122"/>
              </a:rPr>
              <a:t>2</a:t>
            </a:r>
            <a:r>
              <a:rPr lang="zh-CN" altLang="en-US" dirty="0">
                <a:solidFill>
                  <a:srgbClr val="000000"/>
                </a:solidFill>
                <a:effectLst/>
                <a:latin typeface="微软雅黑" panose="020B0503020204020204" pitchFamily="34" charset="-122"/>
                <a:ea typeface="微软雅黑" panose="020B0503020204020204" pitchFamily="34" charset="-122"/>
              </a:rPr>
              <a:t>）变现账号的内容以高价值的深层次影响为主。这类内容的长度会略微加长，故事会讲得更完整，观点会表达得更深刻。用户会伴随着内容的播放而沉浸在故事或观点之中，并在观看完之后进行思考，产生对内容中所推荐的商品的需求或欲望，并最终进行购买。因此，变现账号主要影响的是 </a:t>
            </a:r>
            <a:r>
              <a:rPr lang="en-US" altLang="zh-CN" dirty="0">
                <a:solidFill>
                  <a:srgbClr val="000000"/>
                </a:solidFill>
                <a:effectLst/>
                <a:latin typeface="微软雅黑" panose="020B0503020204020204" pitchFamily="34" charset="-122"/>
                <a:ea typeface="微软雅黑" panose="020B0503020204020204" pitchFamily="34" charset="-122"/>
              </a:rPr>
              <a:t>AIDMA </a:t>
            </a:r>
            <a:r>
              <a:rPr lang="zh-CN" altLang="en-US" dirty="0">
                <a:solidFill>
                  <a:srgbClr val="000000"/>
                </a:solidFill>
                <a:effectLst/>
                <a:latin typeface="微软雅黑" panose="020B0503020204020204" pitchFamily="34" charset="-122"/>
                <a:ea typeface="微软雅黑" panose="020B0503020204020204" pitchFamily="34" charset="-122"/>
              </a:rPr>
              <a:t>模型中的勾起欲望、形成记忆、引发行动等环节。</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54796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988709" y="5737122"/>
            <a:ext cx="3957485" cy="825909"/>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45804" y="294968"/>
            <a:ext cx="3957485" cy="825909"/>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560439" y="449825"/>
            <a:ext cx="11385755" cy="5958349"/>
          </a:xfrm>
          <a:prstGeom prst="roundRect">
            <a:avLst>
              <a:gd name="adj" fmla="val 1568"/>
            </a:avLst>
          </a:prstGeom>
          <a:solidFill>
            <a:schemeClr val="bg1"/>
          </a:solidFill>
          <a:ln>
            <a:noFill/>
          </a:ln>
          <a:effectLst>
            <a:glow rad="228600">
              <a:schemeClr val="tx1">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710016" y="1120877"/>
            <a:ext cx="2683385" cy="4524315"/>
          </a:xfrm>
          <a:prstGeom prst="rect">
            <a:avLst/>
          </a:prstGeom>
          <a:noFill/>
        </p:spPr>
        <p:txBody>
          <a:bodyPr wrap="square" rtlCol="0">
            <a:spAutoFit/>
          </a:bodyPr>
          <a:lstStyle/>
          <a:p>
            <a:pPr algn="ctr"/>
            <a:r>
              <a:rPr lang="zh-CN" altLang="en-US" sz="4800" dirty="0">
                <a:solidFill>
                  <a:srgbClr val="1C4885"/>
                </a:solidFill>
                <a:latin typeface="微软雅黑" panose="020B0503020204020204" pitchFamily="34" charset="-122"/>
                <a:ea typeface="微软雅黑" panose="020B0503020204020204" pitchFamily="34" charset="-122"/>
              </a:rPr>
              <a:t>矩</a:t>
            </a:r>
            <a:endParaRPr lang="en-US" altLang="zh-CN" sz="4800" dirty="0">
              <a:solidFill>
                <a:srgbClr val="1C4885"/>
              </a:solidFill>
              <a:latin typeface="微软雅黑" panose="020B0503020204020204" pitchFamily="34" charset="-122"/>
              <a:ea typeface="微软雅黑" panose="020B0503020204020204" pitchFamily="34" charset="-122"/>
            </a:endParaRPr>
          </a:p>
          <a:p>
            <a:pPr algn="ctr"/>
            <a:r>
              <a:rPr lang="zh-CN" altLang="en-US" sz="4800" dirty="0">
                <a:solidFill>
                  <a:srgbClr val="1C4885"/>
                </a:solidFill>
                <a:latin typeface="微软雅黑" panose="020B0503020204020204" pitchFamily="34" charset="-122"/>
                <a:ea typeface="微软雅黑" panose="020B0503020204020204" pitchFamily="34" charset="-122"/>
              </a:rPr>
              <a:t>阵</a:t>
            </a:r>
            <a:endParaRPr lang="en-US" altLang="zh-CN" sz="4800" dirty="0">
              <a:solidFill>
                <a:srgbClr val="1C4885"/>
              </a:solidFill>
              <a:latin typeface="微软雅黑" panose="020B0503020204020204" pitchFamily="34" charset="-122"/>
              <a:ea typeface="微软雅黑" panose="020B0503020204020204" pitchFamily="34" charset="-122"/>
            </a:endParaRPr>
          </a:p>
          <a:p>
            <a:pPr algn="ctr"/>
            <a:r>
              <a:rPr lang="zh-CN" altLang="en-US" sz="4800" dirty="0">
                <a:solidFill>
                  <a:srgbClr val="1C4885"/>
                </a:solidFill>
                <a:latin typeface="微软雅黑" panose="020B0503020204020204" pitchFamily="34" charset="-122"/>
                <a:ea typeface="微软雅黑" panose="020B0503020204020204" pitchFamily="34" charset="-122"/>
              </a:rPr>
              <a:t>运</a:t>
            </a:r>
            <a:endParaRPr lang="en-US" altLang="zh-CN" sz="4800" dirty="0">
              <a:solidFill>
                <a:srgbClr val="1C4885"/>
              </a:solidFill>
              <a:latin typeface="微软雅黑" panose="020B0503020204020204" pitchFamily="34" charset="-122"/>
              <a:ea typeface="微软雅黑" panose="020B0503020204020204" pitchFamily="34" charset="-122"/>
            </a:endParaRPr>
          </a:p>
          <a:p>
            <a:pPr algn="ctr"/>
            <a:r>
              <a:rPr lang="zh-CN" altLang="en-US" sz="4800" dirty="0">
                <a:solidFill>
                  <a:srgbClr val="1C4885"/>
                </a:solidFill>
                <a:latin typeface="微软雅黑" panose="020B0503020204020204" pitchFamily="34" charset="-122"/>
                <a:ea typeface="微软雅黑" panose="020B0503020204020204" pitchFamily="34" charset="-122"/>
              </a:rPr>
              <a:t>营</a:t>
            </a:r>
            <a:endParaRPr lang="en-US" altLang="zh-CN" sz="4800" dirty="0">
              <a:solidFill>
                <a:srgbClr val="1C4885"/>
              </a:solidFill>
              <a:latin typeface="微软雅黑" panose="020B0503020204020204" pitchFamily="34" charset="-122"/>
              <a:ea typeface="微软雅黑" panose="020B0503020204020204" pitchFamily="34" charset="-122"/>
            </a:endParaRPr>
          </a:p>
          <a:p>
            <a:pPr algn="ctr"/>
            <a:r>
              <a:rPr lang="zh-CN" altLang="en-US" sz="4800" dirty="0">
                <a:solidFill>
                  <a:srgbClr val="1C4885"/>
                </a:solidFill>
                <a:latin typeface="微软雅黑" panose="020B0503020204020204" pitchFamily="34" charset="-122"/>
                <a:ea typeface="微软雅黑" panose="020B0503020204020204" pitchFamily="34" charset="-122"/>
              </a:rPr>
              <a:t>概</a:t>
            </a:r>
            <a:endParaRPr lang="en-US" altLang="zh-CN" sz="4800" dirty="0">
              <a:solidFill>
                <a:srgbClr val="1C4885"/>
              </a:solidFill>
              <a:latin typeface="微软雅黑" panose="020B0503020204020204" pitchFamily="34" charset="-122"/>
              <a:ea typeface="微软雅黑" panose="020B0503020204020204" pitchFamily="34" charset="-122"/>
            </a:endParaRPr>
          </a:p>
          <a:p>
            <a:pPr algn="ctr"/>
            <a:r>
              <a:rPr lang="zh-CN" altLang="en-US" sz="4800" dirty="0">
                <a:solidFill>
                  <a:srgbClr val="1C4885"/>
                </a:solidFill>
                <a:latin typeface="微软雅黑" panose="020B0503020204020204" pitchFamily="34" charset="-122"/>
                <a:ea typeface="微软雅黑" panose="020B0503020204020204" pitchFamily="34" charset="-122"/>
              </a:rPr>
              <a:t>述</a:t>
            </a:r>
          </a:p>
        </p:txBody>
      </p:sp>
      <p:sp>
        <p:nvSpPr>
          <p:cNvPr id="10" name="文本框 9"/>
          <p:cNvSpPr txBox="1"/>
          <p:nvPr/>
        </p:nvSpPr>
        <p:spPr>
          <a:xfrm>
            <a:off x="5542978" y="1120877"/>
            <a:ext cx="5392122" cy="1938992"/>
          </a:xfrm>
          <a:prstGeom prst="rect">
            <a:avLst/>
          </a:prstGeom>
          <a:noFill/>
        </p:spPr>
        <p:txBody>
          <a:bodyPr wrap="square" rtlCol="0">
            <a:spAutoFit/>
          </a:bodyPr>
          <a:lstStyle/>
          <a:p>
            <a:pPr algn="just"/>
            <a:r>
              <a:rPr lang="zh-CN" altLang="en-US" sz="2400" dirty="0">
                <a:solidFill>
                  <a:srgbClr val="000000"/>
                </a:solidFill>
                <a:effectLst/>
                <a:latin typeface="微软雅黑" panose="020B0503020204020204" pitchFamily="34" charset="-122"/>
                <a:ea typeface="微软雅黑" panose="020B0503020204020204" pitchFamily="34" charset="-122"/>
              </a:rPr>
              <a:t>       矩阵运营是面对渠道多元化、信息分散化这一媒介现实的一种思维方式和 布局策略。明确矩阵运营的概念、原则和逻辑等基础理论知识，有助于我们在 实践中灵活进行矩阵运营。</a:t>
            </a:r>
            <a:endParaRPr lang="zh-CN" altLang="en-US" sz="3200" dirty="0">
              <a:latin typeface="微软雅黑" panose="020B0503020204020204" pitchFamily="34" charset="-122"/>
              <a:ea typeface="微软雅黑" panose="020B0503020204020204" pitchFamily="34" charset="-122"/>
            </a:endParaRPr>
          </a:p>
        </p:txBody>
      </p:sp>
      <p:pic>
        <p:nvPicPr>
          <p:cNvPr id="21" name="图片 20">
            <a:extLst>
              <a:ext uri="{FF2B5EF4-FFF2-40B4-BE49-F238E27FC236}">
                <a16:creationId xmlns:a16="http://schemas.microsoft.com/office/drawing/2014/main" id="{66E6AF7A-3063-448D-B1D2-047D989BCC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5058" y="3474536"/>
            <a:ext cx="6227301" cy="2262586"/>
          </a:xfrm>
          <a:prstGeom prst="rect">
            <a:avLst/>
          </a:prstGeom>
        </p:spPr>
      </p:pic>
    </p:spTree>
    <p:extLst>
      <p:ext uri="{BB962C8B-B14F-4D97-AF65-F5344CB8AC3E}">
        <p14:creationId xmlns:p14="http://schemas.microsoft.com/office/powerpoint/2010/main" val="37266811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64715" y="480937"/>
            <a:ext cx="3873833" cy="584775"/>
          </a:xfrm>
          <a:prstGeom prst="rect">
            <a:avLst/>
          </a:prstGeom>
          <a:noFill/>
        </p:spPr>
        <p:txBody>
          <a:bodyPr wrap="square" rtlCol="0">
            <a:spAutoFit/>
          </a:bodyPr>
          <a:lstStyle/>
          <a:p>
            <a:pPr algn="ctr"/>
            <a:r>
              <a:rPr lang="zh-CN" altLang="en-US" sz="3200" dirty="0">
                <a:solidFill>
                  <a:srgbClr val="1C4885"/>
                </a:solidFill>
                <a:latin typeface="微软雅黑" panose="020B0503020204020204" pitchFamily="34" charset="-122"/>
                <a:ea typeface="微软雅黑" panose="020B0503020204020204" pitchFamily="34" charset="-122"/>
              </a:rPr>
              <a:t>新媒体矩阵布局策略</a:t>
            </a: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graphicFrame>
        <p:nvGraphicFramePr>
          <p:cNvPr id="2" name="表格 2">
            <a:extLst>
              <a:ext uri="{FF2B5EF4-FFF2-40B4-BE49-F238E27FC236}">
                <a16:creationId xmlns:a16="http://schemas.microsoft.com/office/drawing/2014/main" id="{FD4CF68D-E357-4D14-AAC7-291E142A0642}"/>
              </a:ext>
            </a:extLst>
          </p:cNvPr>
          <p:cNvGraphicFramePr>
            <a:graphicFrameLocks noGrp="1"/>
          </p:cNvGraphicFramePr>
          <p:nvPr>
            <p:extLst>
              <p:ext uri="{D42A27DB-BD31-4B8C-83A1-F6EECF244321}">
                <p14:modId xmlns:p14="http://schemas.microsoft.com/office/powerpoint/2010/main" val="2445979505"/>
              </p:ext>
            </p:extLst>
          </p:nvPr>
        </p:nvGraphicFramePr>
        <p:xfrm>
          <a:off x="1886156" y="1270318"/>
          <a:ext cx="8419687" cy="4820920"/>
        </p:xfrm>
        <a:graphic>
          <a:graphicData uri="http://schemas.openxmlformats.org/drawingml/2006/table">
            <a:tbl>
              <a:tblPr firstRow="1" bandRow="1">
                <a:tableStyleId>{5C22544A-7EE6-4342-B048-85BDC9FD1C3A}</a:tableStyleId>
              </a:tblPr>
              <a:tblGrid>
                <a:gridCol w="871975">
                  <a:extLst>
                    <a:ext uri="{9D8B030D-6E8A-4147-A177-3AD203B41FA5}">
                      <a16:colId xmlns:a16="http://schemas.microsoft.com/office/drawing/2014/main" val="489815889"/>
                    </a:ext>
                  </a:extLst>
                </a:gridCol>
                <a:gridCol w="811963">
                  <a:extLst>
                    <a:ext uri="{9D8B030D-6E8A-4147-A177-3AD203B41FA5}">
                      <a16:colId xmlns:a16="http://schemas.microsoft.com/office/drawing/2014/main" val="2116009179"/>
                    </a:ext>
                  </a:extLst>
                </a:gridCol>
                <a:gridCol w="6735749">
                  <a:extLst>
                    <a:ext uri="{9D8B030D-6E8A-4147-A177-3AD203B41FA5}">
                      <a16:colId xmlns:a16="http://schemas.microsoft.com/office/drawing/2014/main" val="3302069869"/>
                    </a:ext>
                  </a:extLst>
                </a:gridCol>
              </a:tblGrid>
              <a:tr h="370840">
                <a:tc>
                  <a:txBody>
                    <a:bodyPr/>
                    <a:lstStyle/>
                    <a:p>
                      <a:pPr algn="ctr"/>
                      <a:r>
                        <a:rPr lang="zh-CN" altLang="en-US" sz="1800" b="1" kern="1200" dirty="0">
                          <a:solidFill>
                            <a:schemeClr val="lt1"/>
                          </a:solidFill>
                          <a:effectLst/>
                          <a:latin typeface="+mn-lt"/>
                          <a:ea typeface="+mn-ea"/>
                          <a:cs typeface="+mn-cs"/>
                        </a:rPr>
                        <a:t>类型</a:t>
                      </a:r>
                      <a:endParaRPr lang="zh-CN" altLang="en-US" dirty="0"/>
                    </a:p>
                  </a:txBody>
                  <a:tcPr/>
                </a:tc>
                <a:tc>
                  <a:txBody>
                    <a:bodyPr/>
                    <a:lstStyle/>
                    <a:p>
                      <a:pPr algn="ctr"/>
                      <a:r>
                        <a:rPr lang="zh-CN" altLang="en-US" sz="1800" b="1" kern="1200" dirty="0">
                          <a:solidFill>
                            <a:schemeClr val="lt1"/>
                          </a:solidFill>
                          <a:effectLst/>
                          <a:latin typeface="+mn-lt"/>
                          <a:ea typeface="+mn-ea"/>
                          <a:cs typeface="+mn-cs"/>
                        </a:rPr>
                        <a:t>平台</a:t>
                      </a:r>
                      <a:endParaRPr lang="zh-CN" altLang="en-US" dirty="0"/>
                    </a:p>
                  </a:txBody>
                  <a:tcPr/>
                </a:tc>
                <a:tc>
                  <a:txBody>
                    <a:bodyPr/>
                    <a:lstStyle/>
                    <a:p>
                      <a:pPr algn="ctr"/>
                      <a:r>
                        <a:rPr lang="zh-CN" altLang="en-US" sz="1800" b="1" kern="1200" dirty="0">
                          <a:solidFill>
                            <a:schemeClr val="lt1"/>
                          </a:solidFill>
                          <a:effectLst/>
                          <a:latin typeface="+mn-lt"/>
                          <a:ea typeface="+mn-ea"/>
                          <a:cs typeface="+mn-cs"/>
                        </a:rPr>
                        <a:t>详情或举例</a:t>
                      </a:r>
                      <a:endParaRPr lang="zh-CN" altLang="en-US" dirty="0"/>
                    </a:p>
                  </a:txBody>
                  <a:tcPr/>
                </a:tc>
                <a:extLst>
                  <a:ext uri="{0D108BD9-81ED-4DB2-BD59-A6C34878D82A}">
                    <a16:rowId xmlns:a16="http://schemas.microsoft.com/office/drawing/2014/main" val="1294721838"/>
                  </a:ext>
                </a:extLst>
              </a:tr>
              <a:tr h="370840">
                <a:tc rowSpan="2">
                  <a:txBody>
                    <a:bodyPr/>
                    <a:lstStyle/>
                    <a:p>
                      <a:pPr algn="ctr"/>
                      <a:r>
                        <a:rPr lang="zh-CN" altLang="en-US" sz="1600" kern="1200" dirty="0">
                          <a:solidFill>
                            <a:schemeClr val="dk1"/>
                          </a:solidFill>
                          <a:effectLst/>
                          <a:latin typeface="微软雅黑" panose="020B0503020204020204" pitchFamily="34" charset="-122"/>
                          <a:ea typeface="微软雅黑" panose="020B0503020204020204" pitchFamily="34" charset="-122"/>
                          <a:cs typeface="+mn-cs"/>
                        </a:rPr>
                        <a:t>短视频媒体</a:t>
                      </a:r>
                      <a:endParaRPr lang="zh-CN" altLang="en-US" sz="1600" dirty="0">
                        <a:latin typeface="微软雅黑" panose="020B0503020204020204" pitchFamily="34" charset="-122"/>
                        <a:ea typeface="微软雅黑" panose="020B0503020204020204" pitchFamily="34" charset="-122"/>
                      </a:endParaRPr>
                    </a:p>
                  </a:txBody>
                  <a:tcPr anchor="ctr" anchorCtr="1"/>
                </a:tc>
                <a:tc>
                  <a:txBody>
                    <a:bodyPr/>
                    <a:lstStyle/>
                    <a:p>
                      <a:pPr algn="ctr"/>
                      <a:r>
                        <a:rPr lang="zh-CN" altLang="en-US" sz="1600" kern="1200" dirty="0">
                          <a:solidFill>
                            <a:schemeClr val="dk1"/>
                          </a:solidFill>
                          <a:effectLst/>
                          <a:latin typeface="微软雅黑" panose="020B0503020204020204" pitchFamily="34" charset="-122"/>
                          <a:ea typeface="微软雅黑" panose="020B0503020204020204" pitchFamily="34" charset="-122"/>
                          <a:cs typeface="+mn-cs"/>
                        </a:rPr>
                        <a:t>抖音</a:t>
                      </a:r>
                      <a:endParaRPr lang="zh-CN" altLang="en-US" sz="1600" dirty="0">
                        <a:latin typeface="微软雅黑" panose="020B0503020204020204" pitchFamily="34" charset="-122"/>
                        <a:ea typeface="微软雅黑" panose="020B0503020204020204" pitchFamily="34" charset="-122"/>
                      </a:endParaRPr>
                    </a:p>
                  </a:txBody>
                  <a:tcPr anchor="ctr" anchorCtr="1"/>
                </a:tc>
                <a:tc>
                  <a:txBody>
                    <a:bodyPr/>
                    <a:lstStyle/>
                    <a:p>
                      <a:pPr algn="just"/>
                      <a:r>
                        <a:rPr lang="zh-CN" altLang="en-US" sz="1600" kern="1200" dirty="0">
                          <a:solidFill>
                            <a:schemeClr val="dk1"/>
                          </a:solidFill>
                          <a:effectLst/>
                          <a:latin typeface="微软雅黑" panose="020B0503020204020204" pitchFamily="34" charset="-122"/>
                          <a:ea typeface="微软雅黑" panose="020B0503020204020204" pitchFamily="34" charset="-122"/>
                          <a:cs typeface="+mn-cs"/>
                        </a:rPr>
                        <a:t>杭州的果果家服饰布局了多个抖音账号，其中</a:t>
                      </a:r>
                      <a:r>
                        <a:rPr lang="en-US" altLang="zh-CN" sz="1600" kern="1200" dirty="0">
                          <a:solidFill>
                            <a:schemeClr val="dk1"/>
                          </a:solidFill>
                          <a:effectLst/>
                          <a:latin typeface="微软雅黑" panose="020B0503020204020204" pitchFamily="34" charset="-122"/>
                          <a:ea typeface="微软雅黑" panose="020B0503020204020204" pitchFamily="34" charset="-122"/>
                          <a:cs typeface="+mn-cs"/>
                        </a:rPr>
                        <a:t>4</a:t>
                      </a:r>
                      <a:r>
                        <a:rPr lang="zh-CN" altLang="en-US" sz="1600" kern="1200" dirty="0">
                          <a:solidFill>
                            <a:schemeClr val="dk1"/>
                          </a:solidFill>
                          <a:effectLst/>
                          <a:latin typeface="微软雅黑" panose="020B0503020204020204" pitchFamily="34" charset="-122"/>
                          <a:ea typeface="微软雅黑" panose="020B0503020204020204" pitchFamily="34" charset="-122"/>
                          <a:cs typeface="+mn-cs"/>
                        </a:rPr>
                        <a:t>个账号的粉丝数量分别为</a:t>
                      </a:r>
                      <a:r>
                        <a:rPr lang="en-US" altLang="zh-CN" sz="1600" kern="1200" dirty="0">
                          <a:solidFill>
                            <a:schemeClr val="dk1"/>
                          </a:solidFill>
                          <a:effectLst/>
                          <a:latin typeface="微软雅黑" panose="020B0503020204020204" pitchFamily="34" charset="-122"/>
                          <a:ea typeface="微软雅黑" panose="020B0503020204020204" pitchFamily="34" charset="-122"/>
                          <a:cs typeface="+mn-cs"/>
                        </a:rPr>
                        <a:t>145.1</a:t>
                      </a:r>
                      <a:r>
                        <a:rPr lang="zh-CN" altLang="en-US" sz="1600" kern="1200" dirty="0">
                          <a:solidFill>
                            <a:schemeClr val="dk1"/>
                          </a:solidFill>
                          <a:effectLst/>
                          <a:latin typeface="微软雅黑" panose="020B0503020204020204" pitchFamily="34" charset="-122"/>
                          <a:ea typeface="微软雅黑" panose="020B0503020204020204" pitchFamily="34" charset="-122"/>
                          <a:cs typeface="+mn-cs"/>
                        </a:rPr>
                        <a:t>万名、</a:t>
                      </a:r>
                      <a:r>
                        <a:rPr lang="en-US" altLang="zh-CN" sz="1600" kern="1200" dirty="0">
                          <a:solidFill>
                            <a:schemeClr val="dk1"/>
                          </a:solidFill>
                          <a:effectLst/>
                          <a:latin typeface="微软雅黑" panose="020B0503020204020204" pitchFamily="34" charset="-122"/>
                          <a:ea typeface="微软雅黑" panose="020B0503020204020204" pitchFamily="34" charset="-122"/>
                          <a:cs typeface="+mn-cs"/>
                        </a:rPr>
                        <a:t>50.7</a:t>
                      </a:r>
                      <a:r>
                        <a:rPr lang="zh-CN" altLang="en-US" sz="1600" kern="1200" dirty="0">
                          <a:solidFill>
                            <a:schemeClr val="dk1"/>
                          </a:solidFill>
                          <a:effectLst/>
                          <a:latin typeface="微软雅黑" panose="020B0503020204020204" pitchFamily="34" charset="-122"/>
                          <a:ea typeface="微软雅黑" panose="020B0503020204020204" pitchFamily="34" charset="-122"/>
                          <a:cs typeface="+mn-cs"/>
                        </a:rPr>
                        <a:t>万名、</a:t>
                      </a:r>
                      <a:r>
                        <a:rPr lang="en-US" altLang="zh-CN" sz="1600" kern="1200" dirty="0">
                          <a:solidFill>
                            <a:schemeClr val="dk1"/>
                          </a:solidFill>
                          <a:effectLst/>
                          <a:latin typeface="微软雅黑" panose="020B0503020204020204" pitchFamily="34" charset="-122"/>
                          <a:ea typeface="微软雅黑" panose="020B0503020204020204" pitchFamily="34" charset="-122"/>
                          <a:cs typeface="+mn-cs"/>
                        </a:rPr>
                        <a:t>41.7</a:t>
                      </a:r>
                      <a:r>
                        <a:rPr lang="zh-CN" altLang="en-US" sz="1600" kern="1200" dirty="0">
                          <a:solidFill>
                            <a:schemeClr val="dk1"/>
                          </a:solidFill>
                          <a:effectLst/>
                          <a:latin typeface="微软雅黑" panose="020B0503020204020204" pitchFamily="34" charset="-122"/>
                          <a:ea typeface="微软雅黑" panose="020B0503020204020204" pitchFamily="34" charset="-122"/>
                          <a:cs typeface="+mn-cs"/>
                        </a:rPr>
                        <a:t>万名、</a:t>
                      </a:r>
                      <a:r>
                        <a:rPr lang="en-US" altLang="zh-CN" sz="1600" kern="1200" dirty="0">
                          <a:solidFill>
                            <a:schemeClr val="dk1"/>
                          </a:solidFill>
                          <a:effectLst/>
                          <a:latin typeface="微软雅黑" panose="020B0503020204020204" pitchFamily="34" charset="-122"/>
                          <a:ea typeface="微软雅黑" panose="020B0503020204020204" pitchFamily="34" charset="-122"/>
                          <a:cs typeface="+mn-cs"/>
                        </a:rPr>
                        <a:t>749</a:t>
                      </a:r>
                      <a:r>
                        <a:rPr lang="zh-CN" altLang="en-US" sz="1600" kern="1200" dirty="0">
                          <a:solidFill>
                            <a:schemeClr val="dk1"/>
                          </a:solidFill>
                          <a:effectLst/>
                          <a:latin typeface="微软雅黑" panose="020B0503020204020204" pitchFamily="34" charset="-122"/>
                          <a:ea typeface="微软雅黑" panose="020B0503020204020204" pitchFamily="34" charset="-122"/>
                          <a:cs typeface="+mn-cs"/>
                        </a:rPr>
                        <a:t>万，这</a:t>
                      </a:r>
                      <a:r>
                        <a:rPr lang="en-US" altLang="zh-CN" sz="1600" kern="1200" dirty="0">
                          <a:solidFill>
                            <a:schemeClr val="dk1"/>
                          </a:solidFill>
                          <a:effectLst/>
                          <a:latin typeface="微软雅黑" panose="020B0503020204020204" pitchFamily="34" charset="-122"/>
                          <a:ea typeface="微软雅黑" panose="020B0503020204020204" pitchFamily="34" charset="-122"/>
                          <a:cs typeface="+mn-cs"/>
                        </a:rPr>
                        <a:t>4</a:t>
                      </a:r>
                      <a:r>
                        <a:rPr lang="zh-CN" altLang="en-US" sz="1600" kern="1200" dirty="0">
                          <a:solidFill>
                            <a:schemeClr val="dk1"/>
                          </a:solidFill>
                          <a:effectLst/>
                          <a:latin typeface="微软雅黑" panose="020B0503020204020204" pitchFamily="34" charset="-122"/>
                          <a:ea typeface="微软雅黑" panose="020B0503020204020204" pitchFamily="34" charset="-122"/>
                          <a:cs typeface="+mn-cs"/>
                        </a:rPr>
                        <a:t>个账号的粉丝累计数量高达 </a:t>
                      </a:r>
                      <a:r>
                        <a:rPr lang="en-US" altLang="zh-CN" sz="1600" kern="1200" dirty="0">
                          <a:solidFill>
                            <a:schemeClr val="dk1"/>
                          </a:solidFill>
                          <a:effectLst/>
                          <a:latin typeface="微软雅黑" panose="020B0503020204020204" pitchFamily="34" charset="-122"/>
                          <a:ea typeface="微软雅黑" panose="020B0503020204020204" pitchFamily="34" charset="-122"/>
                          <a:cs typeface="+mn-cs"/>
                        </a:rPr>
                        <a:t>3124 </a:t>
                      </a:r>
                      <a:r>
                        <a:rPr lang="zh-CN" altLang="en-US" sz="1600" kern="1200" dirty="0">
                          <a:solidFill>
                            <a:schemeClr val="dk1"/>
                          </a:solidFill>
                          <a:effectLst/>
                          <a:latin typeface="微软雅黑" panose="020B0503020204020204" pitchFamily="34" charset="-122"/>
                          <a:ea typeface="微软雅黑" panose="020B0503020204020204" pitchFamily="34" charset="-122"/>
                          <a:cs typeface="+mn-cs"/>
                        </a:rPr>
                        <a:t>万</a:t>
                      </a:r>
                      <a:endParaRPr lang="zh-CN" altLang="en-US" sz="1600"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57923045"/>
                  </a:ext>
                </a:extLst>
              </a:tr>
              <a:tr h="370840">
                <a:tc vMerge="1">
                  <a:txBody>
                    <a:bodyPr/>
                    <a:lstStyle/>
                    <a:p>
                      <a:endParaRPr lang="zh-CN" altLang="en-US" dirty="0"/>
                    </a:p>
                  </a:txBody>
                  <a:tcPr/>
                </a:tc>
                <a:tc>
                  <a:txBody>
                    <a:bodyPr/>
                    <a:lstStyle/>
                    <a:p>
                      <a:pPr algn="ctr"/>
                      <a:r>
                        <a:rPr lang="zh-CN" altLang="en-US" sz="1600" kern="1200" dirty="0">
                          <a:solidFill>
                            <a:schemeClr val="dk1"/>
                          </a:solidFill>
                          <a:effectLst/>
                          <a:latin typeface="微软雅黑" panose="020B0503020204020204" pitchFamily="34" charset="-122"/>
                          <a:ea typeface="微软雅黑" panose="020B0503020204020204" pitchFamily="34" charset="-122"/>
                          <a:cs typeface="+mn-cs"/>
                        </a:rPr>
                        <a:t>快手</a:t>
                      </a:r>
                      <a:endParaRPr lang="zh-CN" altLang="en-US" sz="1600" dirty="0">
                        <a:latin typeface="微软雅黑" panose="020B0503020204020204" pitchFamily="34" charset="-122"/>
                        <a:ea typeface="微软雅黑" panose="020B0503020204020204" pitchFamily="34" charset="-122"/>
                      </a:endParaRPr>
                    </a:p>
                  </a:txBody>
                  <a:tcPr anchor="ctr" anchorCtr="1"/>
                </a:tc>
                <a:tc>
                  <a:txBody>
                    <a:bodyPr/>
                    <a:lstStyle/>
                    <a:p>
                      <a:pPr algn="just"/>
                      <a:r>
                        <a:rPr lang="zh-CN" altLang="en-US" sz="1600" kern="1200" dirty="0">
                          <a:solidFill>
                            <a:schemeClr val="dk1"/>
                          </a:solidFill>
                          <a:effectLst/>
                          <a:latin typeface="微软雅黑" panose="020B0503020204020204" pitchFamily="34" charset="-122"/>
                          <a:ea typeface="微软雅黑" panose="020B0503020204020204" pitchFamily="34" charset="-122"/>
                          <a:cs typeface="+mn-cs"/>
                        </a:rPr>
                        <a:t>芈姐在广州开服装工厂这个快手账号的粉丝数达到了 </a:t>
                      </a:r>
                      <a:r>
                        <a:rPr lang="en-US" altLang="zh-CN" sz="1600" kern="1200" dirty="0">
                          <a:solidFill>
                            <a:schemeClr val="dk1"/>
                          </a:solidFill>
                          <a:effectLst/>
                          <a:latin typeface="微软雅黑" panose="020B0503020204020204" pitchFamily="34" charset="-122"/>
                          <a:ea typeface="微软雅黑" panose="020B0503020204020204" pitchFamily="34" charset="-122"/>
                          <a:cs typeface="+mn-cs"/>
                        </a:rPr>
                        <a:t>530.3 </a:t>
                      </a:r>
                      <a:r>
                        <a:rPr lang="zh-CN" altLang="en-US" sz="1600" kern="1200" dirty="0">
                          <a:solidFill>
                            <a:schemeClr val="dk1"/>
                          </a:solidFill>
                          <a:effectLst/>
                          <a:latin typeface="微软雅黑" panose="020B0503020204020204" pitchFamily="34" charset="-122"/>
                          <a:ea typeface="微软雅黑" panose="020B0503020204020204" pitchFamily="34" charset="-122"/>
                          <a:cs typeface="+mn-cs"/>
                        </a:rPr>
                        <a:t>万名，“带货”指数为 </a:t>
                      </a:r>
                      <a:r>
                        <a:rPr lang="en-US" altLang="zh-CN" sz="1600" kern="1200" dirty="0">
                          <a:solidFill>
                            <a:schemeClr val="dk1"/>
                          </a:solidFill>
                          <a:effectLst/>
                          <a:latin typeface="微软雅黑" panose="020B0503020204020204" pitchFamily="34" charset="-122"/>
                          <a:ea typeface="微软雅黑" panose="020B0503020204020204" pitchFamily="34" charset="-122"/>
                          <a:cs typeface="+mn-cs"/>
                        </a:rPr>
                        <a:t>1600.6</a:t>
                      </a:r>
                      <a:r>
                        <a:rPr lang="zh-CN" altLang="en-US" sz="1600" kern="1200" dirty="0">
                          <a:solidFill>
                            <a:schemeClr val="dk1"/>
                          </a:solidFill>
                          <a:effectLst/>
                          <a:latin typeface="微软雅黑" panose="020B0503020204020204" pitchFamily="34" charset="-122"/>
                          <a:ea typeface="微软雅黑" panose="020B0503020204020204" pitchFamily="34" charset="-122"/>
                          <a:cs typeface="+mn-cs"/>
                        </a:rPr>
                        <a:t>，每场直播销售额都可以达到几百万元</a:t>
                      </a:r>
                      <a:endParaRPr lang="zh-CN" altLang="en-US" sz="1600"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319959613"/>
                  </a:ext>
                </a:extLst>
              </a:tr>
              <a:tr h="370840">
                <a:tc rowSpan="2">
                  <a:txBody>
                    <a:bodyPr/>
                    <a:lstStyle/>
                    <a:p>
                      <a:pPr algn="ctr"/>
                      <a:r>
                        <a:rPr lang="zh-CN" altLang="en-US" sz="1600" kern="1200" dirty="0">
                          <a:solidFill>
                            <a:schemeClr val="dk1"/>
                          </a:solidFill>
                          <a:effectLst/>
                          <a:latin typeface="微软雅黑" panose="020B0503020204020204" pitchFamily="34" charset="-122"/>
                          <a:ea typeface="微软雅黑" panose="020B0503020204020204" pitchFamily="34" charset="-122"/>
                          <a:cs typeface="+mn-cs"/>
                        </a:rPr>
                        <a:t>图文 </a:t>
                      </a:r>
                      <a:endParaRPr lang="zh-CN" altLang="en-US" sz="1600" dirty="0">
                        <a:latin typeface="微软雅黑" panose="020B0503020204020204" pitchFamily="34" charset="-122"/>
                        <a:ea typeface="微软雅黑" panose="020B0503020204020204" pitchFamily="34" charset="-122"/>
                      </a:endParaRPr>
                    </a:p>
                    <a:p>
                      <a:pPr algn="ctr"/>
                      <a:r>
                        <a:rPr lang="zh-CN" altLang="en-US" sz="1600" kern="1200" dirty="0">
                          <a:solidFill>
                            <a:schemeClr val="dk1"/>
                          </a:solidFill>
                          <a:effectLst/>
                          <a:latin typeface="微软雅黑" panose="020B0503020204020204" pitchFamily="34" charset="-122"/>
                          <a:ea typeface="微软雅黑" panose="020B0503020204020204" pitchFamily="34" charset="-122"/>
                          <a:cs typeface="+mn-cs"/>
                        </a:rPr>
                        <a:t>媒体</a:t>
                      </a:r>
                      <a:endParaRPr lang="zh-CN" altLang="en-US" sz="1600" dirty="0">
                        <a:latin typeface="微软雅黑" panose="020B0503020204020204" pitchFamily="34" charset="-122"/>
                        <a:ea typeface="微软雅黑" panose="020B0503020204020204" pitchFamily="34" charset="-122"/>
                      </a:endParaRPr>
                    </a:p>
                  </a:txBody>
                  <a:tcPr anchor="ctr" anchorCtr="1"/>
                </a:tc>
                <a:tc>
                  <a:txBody>
                    <a:bodyPr/>
                    <a:lstStyle/>
                    <a:p>
                      <a:pPr algn="ctr"/>
                      <a:r>
                        <a:rPr lang="zh-CN" altLang="en-US" sz="1600" kern="1200" dirty="0">
                          <a:solidFill>
                            <a:schemeClr val="dk1"/>
                          </a:solidFill>
                          <a:effectLst/>
                          <a:latin typeface="微软雅黑" panose="020B0503020204020204" pitchFamily="34" charset="-122"/>
                          <a:ea typeface="微软雅黑" panose="020B0503020204020204" pitchFamily="34" charset="-122"/>
                          <a:cs typeface="+mn-cs"/>
                        </a:rPr>
                        <a:t>公众号</a:t>
                      </a:r>
                      <a:endParaRPr lang="zh-CN" altLang="en-US" sz="1600" dirty="0">
                        <a:latin typeface="微软雅黑" panose="020B0503020204020204" pitchFamily="34" charset="-122"/>
                        <a:ea typeface="微软雅黑" panose="020B0503020204020204" pitchFamily="34" charset="-122"/>
                      </a:endParaRPr>
                    </a:p>
                  </a:txBody>
                  <a:tcPr anchor="ctr" anchorCtr="1"/>
                </a:tc>
                <a:tc>
                  <a:txBody>
                    <a:bodyPr/>
                    <a:lstStyle/>
                    <a:p>
                      <a:pPr algn="just"/>
                      <a:r>
                        <a:rPr lang="zh-CN" altLang="en-US" sz="1600" kern="1200" dirty="0">
                          <a:solidFill>
                            <a:schemeClr val="dk1"/>
                          </a:solidFill>
                          <a:effectLst/>
                          <a:latin typeface="微软雅黑" panose="020B0503020204020204" pitchFamily="34" charset="-122"/>
                          <a:ea typeface="微软雅黑" panose="020B0503020204020204" pitchFamily="34" charset="-122"/>
                          <a:cs typeface="+mn-cs"/>
                        </a:rPr>
                        <a:t>十点读书还布局了十点电影、十点课堂、十点好物、十点人物等公众号；视觉志还布局了少女兔、一读、她刊、窈窕妈妈等公众号</a:t>
                      </a:r>
                      <a:endParaRPr lang="zh-CN" altLang="en-US" sz="1600"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3428795788"/>
                  </a:ext>
                </a:extLst>
              </a:tr>
              <a:tr h="370840">
                <a:tc vMerge="1">
                  <a:txBody>
                    <a:bodyPr/>
                    <a:lstStyle/>
                    <a:p>
                      <a:endParaRPr lang="zh-CN" altLang="en-US" dirty="0"/>
                    </a:p>
                  </a:txBody>
                  <a:tcPr/>
                </a:tc>
                <a:tc>
                  <a:txBody>
                    <a:bodyPr/>
                    <a:lstStyle/>
                    <a:p>
                      <a:pPr algn="ctr"/>
                      <a:r>
                        <a:rPr lang="zh-CN" altLang="en-US" sz="1600" kern="1200" dirty="0">
                          <a:solidFill>
                            <a:schemeClr val="dk1"/>
                          </a:solidFill>
                          <a:effectLst/>
                          <a:latin typeface="微软雅黑" panose="020B0503020204020204" pitchFamily="34" charset="-122"/>
                          <a:ea typeface="微软雅黑" panose="020B0503020204020204" pitchFamily="34" charset="-122"/>
                          <a:cs typeface="+mn-cs"/>
                        </a:rPr>
                        <a:t>百家号</a:t>
                      </a:r>
                      <a:endParaRPr lang="zh-CN" altLang="en-US" sz="1600" dirty="0">
                        <a:latin typeface="微软雅黑" panose="020B0503020204020204" pitchFamily="34" charset="-122"/>
                        <a:ea typeface="微软雅黑" panose="020B0503020204020204" pitchFamily="34" charset="-122"/>
                      </a:endParaRPr>
                    </a:p>
                  </a:txBody>
                  <a:tcPr anchor="ctr" anchorCtr="1"/>
                </a:tc>
                <a:tc>
                  <a:txBody>
                    <a:bodyPr/>
                    <a:lstStyle/>
                    <a:p>
                      <a:pPr algn="just"/>
                      <a:r>
                        <a:rPr lang="zh-CN" altLang="en-US" sz="1600" kern="1200" dirty="0">
                          <a:solidFill>
                            <a:schemeClr val="dk1"/>
                          </a:solidFill>
                          <a:effectLst/>
                          <a:latin typeface="微软雅黑" panose="020B0503020204020204" pitchFamily="34" charset="-122"/>
                          <a:ea typeface="微软雅黑" panose="020B0503020204020204" pitchFamily="34" charset="-122"/>
                          <a:cs typeface="+mn-cs"/>
                        </a:rPr>
                        <a:t>百家号是“品牌背书神器”、“</a:t>
                      </a:r>
                      <a:r>
                        <a:rPr lang="en-US" altLang="zh-CN" sz="1600" kern="1200" dirty="0">
                          <a:solidFill>
                            <a:schemeClr val="dk1"/>
                          </a:solidFill>
                          <a:effectLst/>
                          <a:latin typeface="微软雅黑" panose="020B0503020204020204" pitchFamily="34" charset="-122"/>
                          <a:ea typeface="微软雅黑" panose="020B0503020204020204" pitchFamily="34" charset="-122"/>
                          <a:cs typeface="+mn-cs"/>
                        </a:rPr>
                        <a:t>SEO</a:t>
                      </a:r>
                      <a:r>
                        <a:rPr lang="zh-CN" altLang="en-US" sz="1600" kern="1200" dirty="0">
                          <a:solidFill>
                            <a:schemeClr val="dk1"/>
                          </a:solidFill>
                          <a:effectLst/>
                          <a:latin typeface="微软雅黑" panose="020B0503020204020204" pitchFamily="34" charset="-122"/>
                          <a:ea typeface="微软雅黑" panose="020B0503020204020204" pitchFamily="34" charset="-122"/>
                          <a:cs typeface="+mn-cs"/>
                        </a:rPr>
                        <a:t>（</a:t>
                      </a:r>
                      <a:r>
                        <a:rPr lang="en-US" altLang="zh-CN" sz="1600" kern="1200" dirty="0">
                          <a:solidFill>
                            <a:schemeClr val="dk1"/>
                          </a:solidFill>
                          <a:effectLst/>
                          <a:latin typeface="微软雅黑" panose="020B0503020204020204" pitchFamily="34" charset="-122"/>
                          <a:ea typeface="微软雅黑" panose="020B0503020204020204" pitchFamily="34" charset="-122"/>
                          <a:cs typeface="+mn-cs"/>
                        </a:rPr>
                        <a:t>Search Engine Optimization</a:t>
                      </a:r>
                      <a:r>
                        <a:rPr lang="zh-CN" altLang="en-US" sz="1600" kern="1200" dirty="0">
                          <a:solidFill>
                            <a:schemeClr val="dk1"/>
                          </a:solidFill>
                          <a:effectLst/>
                          <a:latin typeface="微软雅黑" panose="020B0503020204020204" pitchFamily="34" charset="-122"/>
                          <a:ea typeface="微软雅黑" panose="020B0503020204020204" pitchFamily="34" charset="-122"/>
                          <a:cs typeface="+mn-cs"/>
                        </a:rPr>
                        <a:t>，搜索引擎优化）优化神器”，排名效果相对较好。其内容如果足够优质，将会在百度新闻的网页版、移动端呈现，并被百度搜索和百度的其他产品线收录，曝光效果不言而喻</a:t>
                      </a:r>
                      <a:endParaRPr lang="zh-CN" altLang="en-US" sz="1600"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1937127787"/>
                  </a:ext>
                </a:extLst>
              </a:tr>
              <a:tr h="370840">
                <a:tc rowSpan="2">
                  <a:txBody>
                    <a:bodyPr/>
                    <a:lstStyle/>
                    <a:p>
                      <a:pPr algn="ctr"/>
                      <a:r>
                        <a:rPr lang="zh-CN" altLang="en-US" sz="1600" kern="1200" dirty="0">
                          <a:solidFill>
                            <a:schemeClr val="dk1"/>
                          </a:solidFill>
                          <a:effectLst/>
                          <a:latin typeface="微软雅黑" panose="020B0503020204020204" pitchFamily="34" charset="-122"/>
                          <a:ea typeface="微软雅黑" panose="020B0503020204020204" pitchFamily="34" charset="-122"/>
                          <a:cs typeface="+mn-cs"/>
                        </a:rPr>
                        <a:t>社会化 </a:t>
                      </a:r>
                      <a:endParaRPr lang="zh-CN" altLang="en-US" sz="1600" dirty="0">
                        <a:latin typeface="微软雅黑" panose="020B0503020204020204" pitchFamily="34" charset="-122"/>
                        <a:ea typeface="微软雅黑" panose="020B0503020204020204" pitchFamily="34" charset="-122"/>
                      </a:endParaRPr>
                    </a:p>
                    <a:p>
                      <a:pPr algn="ctr"/>
                      <a:r>
                        <a:rPr lang="zh-CN" altLang="en-US" sz="1600" kern="1200" dirty="0">
                          <a:solidFill>
                            <a:schemeClr val="dk1"/>
                          </a:solidFill>
                          <a:effectLst/>
                          <a:latin typeface="微软雅黑" panose="020B0503020204020204" pitchFamily="34" charset="-122"/>
                          <a:ea typeface="微软雅黑" panose="020B0503020204020204" pitchFamily="34" charset="-122"/>
                          <a:cs typeface="+mn-cs"/>
                        </a:rPr>
                        <a:t>媒体</a:t>
                      </a:r>
                      <a:endParaRPr lang="zh-CN" altLang="en-US" sz="1600" dirty="0">
                        <a:latin typeface="微软雅黑" panose="020B0503020204020204" pitchFamily="34" charset="-122"/>
                        <a:ea typeface="微软雅黑" panose="020B0503020204020204" pitchFamily="34" charset="-122"/>
                      </a:endParaRPr>
                    </a:p>
                  </a:txBody>
                  <a:tcPr anchor="ctr" anchorCtr="1"/>
                </a:tc>
                <a:tc>
                  <a:txBody>
                    <a:bodyPr/>
                    <a:lstStyle/>
                    <a:p>
                      <a:r>
                        <a:rPr lang="zh-CN" altLang="en-US" sz="1600" kern="1200" dirty="0">
                          <a:solidFill>
                            <a:schemeClr val="dk1"/>
                          </a:solidFill>
                          <a:effectLst/>
                          <a:latin typeface="微软雅黑" panose="020B0503020204020204" pitchFamily="34" charset="-122"/>
                          <a:ea typeface="微软雅黑" panose="020B0503020204020204" pitchFamily="34" charset="-122"/>
                          <a:cs typeface="+mn-cs"/>
                        </a:rPr>
                        <a:t>朋友圈</a:t>
                      </a:r>
                      <a:endParaRPr lang="zh-CN" altLang="en-US" sz="1600" dirty="0">
                        <a:latin typeface="微软雅黑" panose="020B0503020204020204" pitchFamily="34" charset="-122"/>
                        <a:ea typeface="微软雅黑" panose="020B0503020204020204" pitchFamily="34" charset="-122"/>
                      </a:endParaRPr>
                    </a:p>
                  </a:txBody>
                  <a:tcPr anchor="ctr" anchorCtr="1"/>
                </a:tc>
                <a:tc>
                  <a:txBody>
                    <a:bodyPr/>
                    <a:lstStyle/>
                    <a:p>
                      <a:r>
                        <a:rPr lang="zh-CN" altLang="en-US" sz="1600" kern="1200" dirty="0">
                          <a:solidFill>
                            <a:schemeClr val="dk1"/>
                          </a:solidFill>
                          <a:effectLst/>
                          <a:latin typeface="微软雅黑" panose="020B0503020204020204" pitchFamily="34" charset="-122"/>
                          <a:ea typeface="微软雅黑" panose="020B0503020204020204" pitchFamily="34" charset="-122"/>
                          <a:cs typeface="+mn-cs"/>
                        </a:rPr>
                        <a:t>对于私域流量运营人员来说，朋友圈非常重要。运营私域流量的底层逻辑就是运营社交关系。社交关系的基础是价值交换和信任，而朋友圈恰恰可以通过价值输出和场景内容打造信任经济</a:t>
                      </a:r>
                      <a:endParaRPr lang="zh-CN" altLang="en-US" sz="1600"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1201591196"/>
                  </a:ext>
                </a:extLst>
              </a:tr>
              <a:tr h="370840">
                <a:tc vMerge="1">
                  <a:txBody>
                    <a:bodyPr/>
                    <a:lstStyle/>
                    <a:p>
                      <a:endParaRPr lang="zh-CN" altLang="en-US" dirty="0"/>
                    </a:p>
                  </a:txBody>
                  <a:tcPr/>
                </a:tc>
                <a:tc>
                  <a:txBody>
                    <a:bodyPr/>
                    <a:lstStyle/>
                    <a:p>
                      <a:r>
                        <a:rPr lang="zh-CN" altLang="en-US" sz="1600" kern="1200" dirty="0">
                          <a:solidFill>
                            <a:schemeClr val="dk1"/>
                          </a:solidFill>
                          <a:effectLst/>
                          <a:latin typeface="微软雅黑" panose="020B0503020204020204" pitchFamily="34" charset="-122"/>
                          <a:ea typeface="微软雅黑" panose="020B0503020204020204" pitchFamily="34" charset="-122"/>
                          <a:cs typeface="+mn-cs"/>
                        </a:rPr>
                        <a:t>微博</a:t>
                      </a:r>
                      <a:endParaRPr lang="zh-CN" altLang="en-US" sz="1600" dirty="0">
                        <a:latin typeface="微软雅黑" panose="020B0503020204020204" pitchFamily="34" charset="-122"/>
                        <a:ea typeface="微软雅黑" panose="020B0503020204020204" pitchFamily="34" charset="-122"/>
                      </a:endParaRPr>
                    </a:p>
                  </a:txBody>
                  <a:tcPr anchor="ctr" anchorCtr="1"/>
                </a:tc>
                <a:tc>
                  <a:txBody>
                    <a:bodyPr/>
                    <a:lstStyle/>
                    <a:p>
                      <a:r>
                        <a:rPr lang="zh-CN" altLang="en-US" sz="1600" kern="1200" dirty="0">
                          <a:solidFill>
                            <a:schemeClr val="dk1"/>
                          </a:solidFill>
                          <a:effectLst/>
                          <a:latin typeface="微软雅黑" panose="020B0503020204020204" pitchFamily="34" charset="-122"/>
                          <a:ea typeface="微软雅黑" panose="020B0503020204020204" pitchFamily="34" charset="-122"/>
                          <a:cs typeface="+mn-cs"/>
                        </a:rPr>
                        <a:t>微博的流量来源有很多，包括综合热门、用户排名、热门问答、热门文章、超级话题、热门话题、下拉词等，能很好地增加企业在公众面前的曝光度</a:t>
                      </a:r>
                      <a:endParaRPr lang="zh-CN" altLang="en-US" sz="1600"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19151256"/>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8" name="上箭头 7"/>
          <p:cNvSpPr/>
          <p:nvPr/>
        </p:nvSpPr>
        <p:spPr>
          <a:xfrm>
            <a:off x="4796515" y="2699655"/>
            <a:ext cx="820057" cy="3367314"/>
          </a:xfrm>
          <a:prstGeom prst="upArrow">
            <a:avLst>
              <a:gd name="adj1" fmla="val 50000"/>
              <a:gd name="adj2" fmla="val 180974"/>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锐字逼格青春粗黑体简2.0" panose="02010604000000000000" pitchFamily="2" charset="-122"/>
              <a:ea typeface="锐字逼格青春粗黑体简2.0" panose="02010604000000000000" pitchFamily="2" charset="-122"/>
            </a:endParaRPr>
          </a:p>
        </p:txBody>
      </p:sp>
      <p:sp>
        <p:nvSpPr>
          <p:cNvPr id="9" name="上箭头 8"/>
          <p:cNvSpPr/>
          <p:nvPr/>
        </p:nvSpPr>
        <p:spPr>
          <a:xfrm>
            <a:off x="6642094" y="3207656"/>
            <a:ext cx="820057" cy="2873828"/>
          </a:xfrm>
          <a:prstGeom prst="upArrow">
            <a:avLst>
              <a:gd name="adj1" fmla="val 50000"/>
              <a:gd name="adj2" fmla="val 180974"/>
            </a:avLst>
          </a:prstGeom>
          <a:solidFill>
            <a:srgbClr val="1C48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锐字逼格青春粗黑体简2.0" panose="02010604000000000000" pitchFamily="2" charset="-122"/>
              <a:ea typeface="锐字逼格青春粗黑体简2.0" panose="02010604000000000000" pitchFamily="2" charset="-122"/>
            </a:endParaRPr>
          </a:p>
        </p:txBody>
      </p:sp>
      <p:sp>
        <p:nvSpPr>
          <p:cNvPr id="10" name="上箭头 9"/>
          <p:cNvSpPr/>
          <p:nvPr/>
        </p:nvSpPr>
        <p:spPr>
          <a:xfrm>
            <a:off x="6068781" y="3715655"/>
            <a:ext cx="820057" cy="2365829"/>
          </a:xfrm>
          <a:prstGeom prst="upArrow">
            <a:avLst>
              <a:gd name="adj1" fmla="val 50000"/>
              <a:gd name="adj2" fmla="val 180974"/>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锐字逼格青春粗黑体简2.0" panose="02010604000000000000" pitchFamily="2" charset="-122"/>
              <a:ea typeface="锐字逼格青春粗黑体简2.0" panose="02010604000000000000" pitchFamily="2" charset="-122"/>
            </a:endParaRPr>
          </a:p>
        </p:txBody>
      </p:sp>
      <p:sp>
        <p:nvSpPr>
          <p:cNvPr id="11" name="上箭头 10"/>
          <p:cNvSpPr/>
          <p:nvPr/>
        </p:nvSpPr>
        <p:spPr>
          <a:xfrm>
            <a:off x="5359629" y="2169887"/>
            <a:ext cx="820057" cy="3911598"/>
          </a:xfrm>
          <a:prstGeom prst="upArrow">
            <a:avLst>
              <a:gd name="adj1" fmla="val 50000"/>
              <a:gd name="adj2" fmla="val 180974"/>
            </a:avLst>
          </a:prstGeom>
          <a:solidFill>
            <a:srgbClr val="1C48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锐字逼格青春粗黑体简2.0" panose="02010604000000000000" pitchFamily="2" charset="-122"/>
              <a:ea typeface="锐字逼格青春粗黑体简2.0" panose="02010604000000000000" pitchFamily="2" charset="-122"/>
            </a:endParaRPr>
          </a:p>
        </p:txBody>
      </p:sp>
      <p:sp>
        <p:nvSpPr>
          <p:cNvPr id="12" name="任意多边形 11"/>
          <p:cNvSpPr/>
          <p:nvPr/>
        </p:nvSpPr>
        <p:spPr>
          <a:xfrm>
            <a:off x="3964754" y="6066969"/>
            <a:ext cx="1446804" cy="791031"/>
          </a:xfrm>
          <a:custGeom>
            <a:avLst/>
            <a:gdLst>
              <a:gd name="connsiteX0" fmla="*/ 1031189 w 1446804"/>
              <a:gd name="connsiteY0" fmla="*/ 0 h 791031"/>
              <a:gd name="connsiteX1" fmla="*/ 1446804 w 1446804"/>
              <a:gd name="connsiteY1" fmla="*/ 0 h 791031"/>
              <a:gd name="connsiteX2" fmla="*/ 415615 w 1446804"/>
              <a:gd name="connsiteY2" fmla="*/ 791031 h 791031"/>
              <a:gd name="connsiteX3" fmla="*/ 0 w 1446804"/>
              <a:gd name="connsiteY3" fmla="*/ 791031 h 791031"/>
            </a:gdLst>
            <a:ahLst/>
            <a:cxnLst>
              <a:cxn ang="0">
                <a:pos x="connsiteX0" y="connsiteY0"/>
              </a:cxn>
              <a:cxn ang="0">
                <a:pos x="connsiteX1" y="connsiteY1"/>
              </a:cxn>
              <a:cxn ang="0">
                <a:pos x="connsiteX2" y="connsiteY2"/>
              </a:cxn>
              <a:cxn ang="0">
                <a:pos x="connsiteX3" y="connsiteY3"/>
              </a:cxn>
            </a:cxnLst>
            <a:rect l="l" t="t" r="r" b="b"/>
            <a:pathLst>
              <a:path w="1446804" h="791031">
                <a:moveTo>
                  <a:pt x="1031189" y="0"/>
                </a:moveTo>
                <a:lnTo>
                  <a:pt x="1446804" y="0"/>
                </a:lnTo>
                <a:lnTo>
                  <a:pt x="415615" y="791031"/>
                </a:lnTo>
                <a:lnTo>
                  <a:pt x="0" y="791031"/>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任意多边形 12"/>
          <p:cNvSpPr/>
          <p:nvPr/>
        </p:nvSpPr>
        <p:spPr>
          <a:xfrm flipH="1">
            <a:off x="6848116" y="6081484"/>
            <a:ext cx="1381828" cy="776516"/>
          </a:xfrm>
          <a:custGeom>
            <a:avLst/>
            <a:gdLst>
              <a:gd name="connsiteX0" fmla="*/ 1381828 w 1381828"/>
              <a:gd name="connsiteY0" fmla="*/ 0 h 776516"/>
              <a:gd name="connsiteX1" fmla="*/ 979618 w 1381828"/>
              <a:gd name="connsiteY1" fmla="*/ 0 h 776516"/>
              <a:gd name="connsiteX2" fmla="*/ 0 w 1381828"/>
              <a:gd name="connsiteY2" fmla="*/ 776516 h 776516"/>
              <a:gd name="connsiteX3" fmla="*/ 402210 w 1381828"/>
              <a:gd name="connsiteY3" fmla="*/ 776516 h 776516"/>
            </a:gdLst>
            <a:ahLst/>
            <a:cxnLst>
              <a:cxn ang="0">
                <a:pos x="connsiteX0" y="connsiteY0"/>
              </a:cxn>
              <a:cxn ang="0">
                <a:pos x="connsiteX1" y="connsiteY1"/>
              </a:cxn>
              <a:cxn ang="0">
                <a:pos x="connsiteX2" y="connsiteY2"/>
              </a:cxn>
              <a:cxn ang="0">
                <a:pos x="connsiteX3" y="connsiteY3"/>
              </a:cxn>
            </a:cxnLst>
            <a:rect l="l" t="t" r="r" b="b"/>
            <a:pathLst>
              <a:path w="1381828" h="776516">
                <a:moveTo>
                  <a:pt x="1381828" y="0"/>
                </a:moveTo>
                <a:lnTo>
                  <a:pt x="979618" y="0"/>
                </a:lnTo>
                <a:lnTo>
                  <a:pt x="0" y="776516"/>
                </a:lnTo>
                <a:lnTo>
                  <a:pt x="402210" y="776516"/>
                </a:lnTo>
                <a:close/>
              </a:path>
            </a:pathLst>
          </a:cu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任意多边形 13"/>
          <p:cNvSpPr/>
          <p:nvPr/>
        </p:nvSpPr>
        <p:spPr>
          <a:xfrm>
            <a:off x="5444302" y="6022726"/>
            <a:ext cx="650084" cy="835275"/>
          </a:xfrm>
          <a:custGeom>
            <a:avLst/>
            <a:gdLst>
              <a:gd name="connsiteX0" fmla="*/ 129013 w 650084"/>
              <a:gd name="connsiteY0" fmla="*/ 0 h 835275"/>
              <a:gd name="connsiteX1" fmla="*/ 521070 w 650084"/>
              <a:gd name="connsiteY1" fmla="*/ 0 h 835275"/>
              <a:gd name="connsiteX2" fmla="*/ 650084 w 650084"/>
              <a:gd name="connsiteY2" fmla="*/ 835275 h 835275"/>
              <a:gd name="connsiteX3" fmla="*/ 0 w 650084"/>
              <a:gd name="connsiteY3" fmla="*/ 835275 h 835275"/>
            </a:gdLst>
            <a:ahLst/>
            <a:cxnLst>
              <a:cxn ang="0">
                <a:pos x="connsiteX0" y="connsiteY0"/>
              </a:cxn>
              <a:cxn ang="0">
                <a:pos x="connsiteX1" y="connsiteY1"/>
              </a:cxn>
              <a:cxn ang="0">
                <a:pos x="connsiteX2" y="connsiteY2"/>
              </a:cxn>
              <a:cxn ang="0">
                <a:pos x="connsiteX3" y="connsiteY3"/>
              </a:cxn>
            </a:cxnLst>
            <a:rect l="l" t="t" r="r" b="b"/>
            <a:pathLst>
              <a:path w="650084" h="835275">
                <a:moveTo>
                  <a:pt x="129013" y="0"/>
                </a:moveTo>
                <a:lnTo>
                  <a:pt x="521070" y="0"/>
                </a:lnTo>
                <a:lnTo>
                  <a:pt x="650084" y="835275"/>
                </a:lnTo>
                <a:lnTo>
                  <a:pt x="0" y="835275"/>
                </a:lnTo>
                <a:close/>
              </a:path>
            </a:pathLst>
          </a:cu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任意多边形 14"/>
          <p:cNvSpPr/>
          <p:nvPr/>
        </p:nvSpPr>
        <p:spPr>
          <a:xfrm flipH="1">
            <a:off x="6262620" y="6066969"/>
            <a:ext cx="858228" cy="791031"/>
          </a:xfrm>
          <a:custGeom>
            <a:avLst/>
            <a:gdLst>
              <a:gd name="connsiteX0" fmla="*/ 858228 w 858228"/>
              <a:gd name="connsiteY0" fmla="*/ 0 h 791031"/>
              <a:gd name="connsiteX1" fmla="*/ 448189 w 858228"/>
              <a:gd name="connsiteY1" fmla="*/ 0 h 791031"/>
              <a:gd name="connsiteX2" fmla="*/ 0 w 858228"/>
              <a:gd name="connsiteY2" fmla="*/ 791031 h 791031"/>
              <a:gd name="connsiteX3" fmla="*/ 410039 w 858228"/>
              <a:gd name="connsiteY3" fmla="*/ 791031 h 791031"/>
            </a:gdLst>
            <a:ahLst/>
            <a:cxnLst>
              <a:cxn ang="0">
                <a:pos x="connsiteX0" y="connsiteY0"/>
              </a:cxn>
              <a:cxn ang="0">
                <a:pos x="connsiteX1" y="connsiteY1"/>
              </a:cxn>
              <a:cxn ang="0">
                <a:pos x="connsiteX2" y="connsiteY2"/>
              </a:cxn>
              <a:cxn ang="0">
                <a:pos x="connsiteX3" y="connsiteY3"/>
              </a:cxn>
            </a:cxnLst>
            <a:rect l="l" t="t" r="r" b="b"/>
            <a:pathLst>
              <a:path w="858228" h="791031">
                <a:moveTo>
                  <a:pt x="858228" y="0"/>
                </a:moveTo>
                <a:lnTo>
                  <a:pt x="448189" y="0"/>
                </a:lnTo>
                <a:lnTo>
                  <a:pt x="0" y="791031"/>
                </a:lnTo>
                <a:lnTo>
                  <a:pt x="410039" y="791031"/>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1789111" y="1769777"/>
            <a:ext cx="2225040" cy="400110"/>
          </a:xfrm>
          <a:prstGeom prst="rect">
            <a:avLst/>
          </a:prstGeom>
          <a:noFill/>
        </p:spPr>
        <p:txBody>
          <a:bodyPr wrap="square" rtlCol="0">
            <a:spAutoFit/>
          </a:bodyPr>
          <a:lstStyle/>
          <a:p>
            <a:pPr algn="r"/>
            <a:r>
              <a:rPr lang="en-US" altLang="zh-CN" sz="2000" dirty="0">
                <a:solidFill>
                  <a:srgbClr val="000000"/>
                </a:solidFill>
                <a:effectLst/>
                <a:latin typeface="微软雅黑" panose="020B0503020204020204" pitchFamily="34" charset="-122"/>
                <a:ea typeface="微软雅黑" panose="020B0503020204020204" pitchFamily="34" charset="-122"/>
              </a:rPr>
              <a:t>1</a:t>
            </a:r>
            <a:r>
              <a:rPr lang="zh-CN" altLang="en-US" sz="2000" dirty="0">
                <a:solidFill>
                  <a:srgbClr val="000000"/>
                </a:solidFill>
                <a:effectLst/>
                <a:latin typeface="微软雅黑" panose="020B0503020204020204" pitchFamily="34" charset="-122"/>
                <a:ea typeface="微软雅黑" panose="020B0503020204020204" pitchFamily="34" charset="-122"/>
              </a:rPr>
              <a:t>．四全媒体</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1106129" y="2249158"/>
            <a:ext cx="3044778" cy="3416320"/>
          </a:xfrm>
          <a:prstGeom prst="rect">
            <a:avLst/>
          </a:prstGeom>
          <a:noFill/>
        </p:spPr>
        <p:txBody>
          <a:bodyPr wrap="square" rtlCol="0">
            <a:spAutoFit/>
          </a:bodyPr>
          <a:lstStyle/>
          <a:p>
            <a:r>
              <a:rPr lang="zh-CN" altLang="en-US" sz="1800" dirty="0">
                <a:solidFill>
                  <a:srgbClr val="000000"/>
                </a:solidFill>
                <a:effectLst/>
                <a:latin typeface="微软雅黑" panose="020B0503020204020204" pitchFamily="34" charset="-122"/>
                <a:ea typeface="微软雅黑" panose="020B0503020204020204" pitchFamily="34" charset="-122"/>
              </a:rPr>
              <a:t>       “四全媒体”是习近平总书记在中共中央政治局第十二次集体学习时发表的重要讲话中首次提出的一个全新概念，并强调：“全媒体不断发展，出现了全程媒体、全息媒体、全员媒体、全效媒体，信息无处不在、无所不及、无人不用，导致舆论生态、媒体格局、传播方式发生深刻变化，新闻舆论工作面临新的挑战。</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7886065" y="2248535"/>
            <a:ext cx="3157855" cy="3139321"/>
          </a:xfrm>
          <a:prstGeom prst="rect">
            <a:avLst/>
          </a:prstGeom>
          <a:noFill/>
        </p:spPr>
        <p:txBody>
          <a:bodyPr wrap="square" rtlCol="0">
            <a:spAutoFit/>
          </a:bodyPr>
          <a:lstStyle/>
          <a:p>
            <a:r>
              <a:rPr lang="zh-CN" altLang="en-US" dirty="0">
                <a:solidFill>
                  <a:srgbClr val="000000"/>
                </a:solidFill>
                <a:effectLst/>
                <a:latin typeface="微软雅黑" panose="020B0503020204020204" pitchFamily="34" charset="-122"/>
                <a:ea typeface="微软雅黑" panose="020B0503020204020204" pitchFamily="34" charset="-122"/>
              </a:rPr>
              <a:t>       通过融合发展，使我们的主流媒体科学运用先进传播技术，增强信息生产和服务能力，更好地传播党和政府声音，更好地满足人民群众的信息需求。大力推动传统媒体与移动新媒体深度融合发展，加快布局移动互联网阵地建设，建成一批具有强大实力和传播力、公信力、影响力的新型媒体集团。</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文本框 23">
            <a:extLst>
              <a:ext uri="{FF2B5EF4-FFF2-40B4-BE49-F238E27FC236}">
                <a16:creationId xmlns:a16="http://schemas.microsoft.com/office/drawing/2014/main" id="{3A41ACF5-4D3C-4ACE-BB0C-A3A6AD3476A2}"/>
              </a:ext>
            </a:extLst>
          </p:cNvPr>
          <p:cNvSpPr txBox="1"/>
          <p:nvPr/>
        </p:nvSpPr>
        <p:spPr>
          <a:xfrm>
            <a:off x="964715" y="480937"/>
            <a:ext cx="3873833" cy="584775"/>
          </a:xfrm>
          <a:prstGeom prst="rect">
            <a:avLst/>
          </a:prstGeom>
          <a:noFill/>
        </p:spPr>
        <p:txBody>
          <a:bodyPr wrap="square" rtlCol="0">
            <a:spAutoFit/>
          </a:bodyPr>
          <a:lstStyle/>
          <a:p>
            <a:pPr algn="ctr"/>
            <a:r>
              <a:rPr lang="zh-CN" altLang="en-US" sz="3200" dirty="0">
                <a:solidFill>
                  <a:srgbClr val="1C4885"/>
                </a:solidFill>
                <a:latin typeface="微软雅黑" panose="020B0503020204020204" pitchFamily="34" charset="-122"/>
                <a:ea typeface="微软雅黑" panose="020B0503020204020204" pitchFamily="34" charset="-122"/>
              </a:rPr>
              <a:t>全媒体矩阵布局策略</a:t>
            </a:r>
          </a:p>
        </p:txBody>
      </p:sp>
      <p:sp>
        <p:nvSpPr>
          <p:cNvPr id="26" name="文本框 25">
            <a:extLst>
              <a:ext uri="{FF2B5EF4-FFF2-40B4-BE49-F238E27FC236}">
                <a16:creationId xmlns:a16="http://schemas.microsoft.com/office/drawing/2014/main" id="{904C544B-99C7-4A30-AC61-AAEE43DFF4BF}"/>
              </a:ext>
            </a:extLst>
          </p:cNvPr>
          <p:cNvSpPr txBox="1"/>
          <p:nvPr/>
        </p:nvSpPr>
        <p:spPr>
          <a:xfrm>
            <a:off x="7755436" y="1769777"/>
            <a:ext cx="2225040" cy="400110"/>
          </a:xfrm>
          <a:prstGeom prst="rect">
            <a:avLst/>
          </a:prstGeom>
          <a:noFill/>
        </p:spPr>
        <p:txBody>
          <a:bodyPr wrap="square" rtlCol="0">
            <a:spAutoFit/>
          </a:bodyPr>
          <a:lstStyle/>
          <a:p>
            <a:pPr algn="r"/>
            <a:r>
              <a:rPr lang="en-US" altLang="zh-CN" sz="2000" dirty="0">
                <a:solidFill>
                  <a:srgbClr val="000000"/>
                </a:solidFill>
                <a:effectLst/>
                <a:latin typeface="微软雅黑" panose="020B0503020204020204" pitchFamily="34" charset="-122"/>
                <a:ea typeface="微软雅黑" panose="020B0503020204020204" pitchFamily="34" charset="-122"/>
              </a:rPr>
              <a:t>2</a:t>
            </a:r>
            <a:r>
              <a:rPr lang="zh-CN" altLang="en-US" sz="2000" dirty="0">
                <a:solidFill>
                  <a:srgbClr val="000000"/>
                </a:solidFill>
                <a:effectLst/>
                <a:latin typeface="微软雅黑" panose="020B0503020204020204" pitchFamily="34" charset="-122"/>
                <a:ea typeface="微软雅黑" panose="020B0503020204020204" pitchFamily="34" charset="-122"/>
              </a:rPr>
              <a:t>．媒体深度融合</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a:extLst>
              <a:ext uri="{FF2B5EF4-FFF2-40B4-BE49-F238E27FC236}">
                <a16:creationId xmlns:a16="http://schemas.microsoft.com/office/drawing/2014/main" id="{E4B81CEA-B9C8-4A85-83CB-6BD70F9F8C36}"/>
              </a:ext>
            </a:extLst>
          </p:cNvPr>
          <p:cNvGraphicFramePr>
            <a:graphicFrameLocks noGrp="1"/>
          </p:cNvGraphicFramePr>
          <p:nvPr>
            <p:extLst>
              <p:ext uri="{D42A27DB-BD31-4B8C-83A1-F6EECF244321}">
                <p14:modId xmlns:p14="http://schemas.microsoft.com/office/powerpoint/2010/main" val="442363433"/>
              </p:ext>
            </p:extLst>
          </p:nvPr>
        </p:nvGraphicFramePr>
        <p:xfrm>
          <a:off x="1584287" y="1144311"/>
          <a:ext cx="9023420" cy="4668520"/>
        </p:xfrm>
        <a:graphic>
          <a:graphicData uri="http://schemas.openxmlformats.org/drawingml/2006/table">
            <a:tbl>
              <a:tblPr firstRow="1" bandRow="1">
                <a:tableStyleId>{073A0DAA-6AF3-43AB-8588-CEC1D06C72B9}</a:tableStyleId>
              </a:tblPr>
              <a:tblGrid>
                <a:gridCol w="1209155">
                  <a:extLst>
                    <a:ext uri="{9D8B030D-6E8A-4147-A177-3AD203B41FA5}">
                      <a16:colId xmlns:a16="http://schemas.microsoft.com/office/drawing/2014/main" val="2027860569"/>
                    </a:ext>
                  </a:extLst>
                </a:gridCol>
                <a:gridCol w="2813538">
                  <a:extLst>
                    <a:ext uri="{9D8B030D-6E8A-4147-A177-3AD203B41FA5}">
                      <a16:colId xmlns:a16="http://schemas.microsoft.com/office/drawing/2014/main" val="1850661391"/>
                    </a:ext>
                  </a:extLst>
                </a:gridCol>
                <a:gridCol w="5000727">
                  <a:extLst>
                    <a:ext uri="{9D8B030D-6E8A-4147-A177-3AD203B41FA5}">
                      <a16:colId xmlns:a16="http://schemas.microsoft.com/office/drawing/2014/main" val="2558763524"/>
                    </a:ext>
                  </a:extLst>
                </a:gridCol>
              </a:tblGrid>
              <a:tr h="370840">
                <a:tc>
                  <a:txBody>
                    <a:bodyPr/>
                    <a:lstStyle/>
                    <a:p>
                      <a:pPr algn="ctr"/>
                      <a:r>
                        <a:rPr lang="zh-CN" altLang="en-US" sz="1800" b="1" kern="1200" dirty="0">
                          <a:solidFill>
                            <a:schemeClr val="lt1"/>
                          </a:solidFill>
                          <a:effectLst/>
                          <a:latin typeface="微软雅黑" panose="020B0503020204020204" pitchFamily="34" charset="-122"/>
                          <a:ea typeface="微软雅黑" panose="020B0503020204020204" pitchFamily="34" charset="-122"/>
                          <a:cs typeface="+mn-cs"/>
                        </a:rPr>
                        <a:t>时间</a:t>
                      </a:r>
                      <a:endParaRPr lang="zh-CN" altLang="en-US" dirty="0">
                        <a:latin typeface="微软雅黑" panose="020B0503020204020204" pitchFamily="34" charset="-122"/>
                        <a:ea typeface="微软雅黑" panose="020B0503020204020204" pitchFamily="34" charset="-122"/>
                      </a:endParaRPr>
                    </a:p>
                  </a:txBody>
                  <a:tcPr/>
                </a:tc>
                <a:tc>
                  <a:txBody>
                    <a:bodyPr/>
                    <a:lstStyle/>
                    <a:p>
                      <a:pPr algn="ctr"/>
                      <a:r>
                        <a:rPr lang="zh-CN" altLang="en-US" sz="1800" b="1" kern="1200" dirty="0">
                          <a:solidFill>
                            <a:schemeClr val="lt1"/>
                          </a:solidFill>
                          <a:effectLst/>
                          <a:latin typeface="微软雅黑" panose="020B0503020204020204" pitchFamily="34" charset="-122"/>
                          <a:ea typeface="微软雅黑" panose="020B0503020204020204" pitchFamily="34" charset="-122"/>
                          <a:cs typeface="+mn-cs"/>
                        </a:rPr>
                        <a:t>文件</a:t>
                      </a:r>
                      <a:endParaRPr lang="zh-CN" altLang="en-US" dirty="0">
                        <a:latin typeface="微软雅黑" panose="020B0503020204020204" pitchFamily="34" charset="-122"/>
                        <a:ea typeface="微软雅黑" panose="020B0503020204020204" pitchFamily="34" charset="-122"/>
                      </a:endParaRPr>
                    </a:p>
                  </a:txBody>
                  <a:tcPr/>
                </a:tc>
                <a:tc>
                  <a:txBody>
                    <a:bodyPr/>
                    <a:lstStyle/>
                    <a:p>
                      <a:pPr algn="ctr"/>
                      <a:r>
                        <a:rPr lang="zh-CN" altLang="en-US" sz="1800" b="1" kern="1200" dirty="0">
                          <a:solidFill>
                            <a:schemeClr val="lt1"/>
                          </a:solidFill>
                          <a:effectLst/>
                          <a:latin typeface="微软雅黑" panose="020B0503020204020204" pitchFamily="34" charset="-122"/>
                          <a:ea typeface="微软雅黑" panose="020B0503020204020204" pitchFamily="34" charset="-122"/>
                          <a:cs typeface="+mn-cs"/>
                        </a:rPr>
                        <a:t>相关内容</a:t>
                      </a:r>
                      <a:endParaRPr lang="zh-CN" altLang="en-US"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2312384240"/>
                  </a:ext>
                </a:extLst>
              </a:tr>
              <a:tr h="370840">
                <a:tc>
                  <a:txBody>
                    <a:bodyPr/>
                    <a:lstStyle/>
                    <a:p>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2014</a:t>
                      </a: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年</a:t>
                      </a:r>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8</a:t>
                      </a: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月</a:t>
                      </a:r>
                      <a:endParaRPr lang="zh-CN" altLang="en-US" sz="1400" dirty="0">
                        <a:latin typeface="微软雅黑" panose="020B0503020204020204" pitchFamily="34" charset="-122"/>
                        <a:ea typeface="微软雅黑" panose="020B0503020204020204" pitchFamily="34" charset="-122"/>
                      </a:endParaRPr>
                    </a:p>
                  </a:txBody>
                  <a:tcPr anchor="ctr" anchorCtr="1"/>
                </a:tc>
                <a:tc>
                  <a:txBody>
                    <a:bodyPr/>
                    <a:lstStyle/>
                    <a:p>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中央全面深化改革领导小组第四次会议审议通过</a:t>
                      </a:r>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a:t>
                      </a: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关于推动传统媒体和新兴媒体融合发展的指导意见</a:t>
                      </a:r>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a:t>
                      </a:r>
                      <a:endParaRPr lang="zh-CN" altLang="en-US" sz="1400" dirty="0">
                        <a:latin typeface="微软雅黑" panose="020B0503020204020204" pitchFamily="34" charset="-122"/>
                        <a:ea typeface="微软雅黑" panose="020B0503020204020204" pitchFamily="34" charset="-122"/>
                      </a:endParaRPr>
                    </a:p>
                  </a:txBody>
                  <a:tcPr/>
                </a:tc>
                <a:tc>
                  <a:txBody>
                    <a:bodyPr/>
                    <a:lstStyle/>
                    <a:p>
                      <a:pPr algn="just"/>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通过融合发展，使我们的主流媒体科学运用先进传播技术，增强信息生产和服务能力，更好地传播党和政府声音，更好地满足人民群众的信息需求</a:t>
                      </a:r>
                      <a:endParaRPr lang="zh-CN" altLang="en-US" sz="1400"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3589677888"/>
                  </a:ext>
                </a:extLst>
              </a:tr>
              <a:tr h="370840">
                <a:tc>
                  <a:txBody>
                    <a:bodyPr/>
                    <a:lstStyle/>
                    <a:p>
                      <a:r>
                        <a:rPr lang="en-US" altLang="zh-CN" sz="1400" dirty="0">
                          <a:latin typeface="微软雅黑" panose="020B0503020204020204" pitchFamily="34" charset="-122"/>
                          <a:ea typeface="微软雅黑" panose="020B0503020204020204" pitchFamily="34" charset="-122"/>
                        </a:rPr>
                        <a:t>2016</a:t>
                      </a:r>
                      <a:r>
                        <a:rPr lang="zh-CN" altLang="en-US" sz="1400" dirty="0">
                          <a:latin typeface="微软雅黑" panose="020B0503020204020204" pitchFamily="34" charset="-122"/>
                          <a:ea typeface="微软雅黑" panose="020B0503020204020204" pitchFamily="34" charset="-122"/>
                        </a:rPr>
                        <a:t>年</a:t>
                      </a:r>
                      <a:r>
                        <a:rPr lang="en-US" altLang="zh-CN" sz="1400" dirty="0">
                          <a:latin typeface="微软雅黑" panose="020B0503020204020204" pitchFamily="34" charset="-122"/>
                          <a:ea typeface="微软雅黑" panose="020B0503020204020204" pitchFamily="34" charset="-122"/>
                        </a:rPr>
                        <a:t>7</a:t>
                      </a:r>
                      <a:r>
                        <a:rPr lang="zh-CN" altLang="en-US" sz="1400" dirty="0">
                          <a:latin typeface="微软雅黑" panose="020B0503020204020204" pitchFamily="34" charset="-122"/>
                          <a:ea typeface="微软雅黑" panose="020B0503020204020204" pitchFamily="34" charset="-122"/>
                        </a:rPr>
                        <a:t>月</a:t>
                      </a:r>
                    </a:p>
                  </a:txBody>
                  <a:tcPr anchor="ctr" anchorCtr="1"/>
                </a:tc>
                <a:tc>
                  <a:txBody>
                    <a:bodyPr/>
                    <a:lstStyle/>
                    <a:p>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国家新闻出版广电总局发布</a:t>
                      </a:r>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a:t>
                      </a: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关于进一步加快广播电视媒体与新兴媒体融合发展的意见</a:t>
                      </a:r>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a:t>
                      </a:r>
                      <a:endParaRPr lang="zh-CN" altLang="en-US" sz="1400" dirty="0">
                        <a:latin typeface="微软雅黑" panose="020B0503020204020204" pitchFamily="34" charset="-122"/>
                        <a:ea typeface="微软雅黑" panose="020B0503020204020204" pitchFamily="34" charset="-122"/>
                      </a:endParaRPr>
                    </a:p>
                  </a:txBody>
                  <a:tcPr/>
                </a:tc>
                <a:tc>
                  <a:txBody>
                    <a:bodyPr/>
                    <a:lstStyle/>
                    <a:p>
                      <a:pPr algn="just"/>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在“十三五”后期，融合发展取得全局性进展，建成多个形态多样、手段先进、具有竞争力的新型主流媒体，打造出数家拥有较强实力的新型媒体集团，基本形成布局合理、竞争有序、特色鲜明、形态多样并具有可持续发展能力的中国广播电视媒体融合新格局。</a:t>
                      </a:r>
                      <a:endParaRPr lang="zh-CN" altLang="en-US" sz="1400"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2382281143"/>
                  </a:ext>
                </a:extLst>
              </a:tr>
              <a:tr h="370840">
                <a:tc>
                  <a:txBody>
                    <a:bodyPr/>
                    <a:lstStyle/>
                    <a:p>
                      <a:r>
                        <a:rPr lang="en-US" altLang="zh-CN" sz="1400" dirty="0">
                          <a:latin typeface="微软雅黑" panose="020B0503020204020204" pitchFamily="34" charset="-122"/>
                          <a:ea typeface="微软雅黑" panose="020B0503020204020204" pitchFamily="34" charset="-122"/>
                        </a:rPr>
                        <a:t>2017</a:t>
                      </a:r>
                      <a:r>
                        <a:rPr lang="zh-CN" altLang="en-US" sz="1400" dirty="0">
                          <a:latin typeface="微软雅黑" panose="020B0503020204020204" pitchFamily="34" charset="-122"/>
                          <a:ea typeface="微软雅黑" panose="020B0503020204020204" pitchFamily="34" charset="-122"/>
                        </a:rPr>
                        <a:t>年</a:t>
                      </a:r>
                      <a:r>
                        <a:rPr lang="en-US" altLang="zh-CN" sz="1400" dirty="0">
                          <a:latin typeface="微软雅黑" panose="020B0503020204020204" pitchFamily="34" charset="-122"/>
                          <a:ea typeface="微软雅黑" panose="020B0503020204020204" pitchFamily="34" charset="-122"/>
                        </a:rPr>
                        <a:t>1</a:t>
                      </a:r>
                      <a:r>
                        <a:rPr lang="zh-CN" altLang="en-US" sz="1400" dirty="0">
                          <a:latin typeface="微软雅黑" panose="020B0503020204020204" pitchFamily="34" charset="-122"/>
                          <a:ea typeface="微软雅黑" panose="020B0503020204020204" pitchFamily="34" charset="-122"/>
                        </a:rPr>
                        <a:t>月</a:t>
                      </a:r>
                    </a:p>
                  </a:txBody>
                  <a:tcPr anchor="ctr" anchorCtr="1"/>
                </a:tc>
                <a:tc>
                  <a:txBody>
                    <a:bodyPr/>
                    <a:lstStyle/>
                    <a:p>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中共中央办公厅、国务院办公厅印发</a:t>
                      </a:r>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a:t>
                      </a: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关于促进移动互联网健康有序发展的意见</a:t>
                      </a:r>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a:t>
                      </a:r>
                      <a:endParaRPr lang="zh-CN" altLang="en-US" sz="1400" dirty="0">
                        <a:latin typeface="微软雅黑" panose="020B0503020204020204" pitchFamily="34" charset="-122"/>
                        <a:ea typeface="微软雅黑" panose="020B0503020204020204" pitchFamily="34" charset="-122"/>
                      </a:endParaRPr>
                    </a:p>
                  </a:txBody>
                  <a:tcPr/>
                </a:tc>
                <a:tc>
                  <a:txBody>
                    <a:bodyPr/>
                    <a:lstStyle/>
                    <a:p>
                      <a:pPr algn="just"/>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大力推动传统媒体与移动新媒体深度融合发展，加快布局移动互联网阵地建设，建成一批具有强大实力和传播力、公信力、影响力的新型媒体集团</a:t>
                      </a:r>
                      <a:endParaRPr lang="zh-CN" altLang="en-US" sz="1400"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3939127220"/>
                  </a:ext>
                </a:extLst>
              </a:tr>
              <a:tr h="370840">
                <a:tc>
                  <a:txBody>
                    <a:bodyPr/>
                    <a:lstStyle/>
                    <a:p>
                      <a:r>
                        <a:rPr lang="en-US" altLang="zh-CN" sz="1400" dirty="0">
                          <a:latin typeface="微软雅黑" panose="020B0503020204020204" pitchFamily="34" charset="-122"/>
                          <a:ea typeface="微软雅黑" panose="020B0503020204020204" pitchFamily="34" charset="-122"/>
                        </a:rPr>
                        <a:t>2017</a:t>
                      </a:r>
                      <a:r>
                        <a:rPr lang="zh-CN" altLang="en-US" sz="1400" dirty="0">
                          <a:latin typeface="微软雅黑" panose="020B0503020204020204" pitchFamily="34" charset="-122"/>
                          <a:ea typeface="微软雅黑" panose="020B0503020204020204" pitchFamily="34" charset="-122"/>
                        </a:rPr>
                        <a:t>年</a:t>
                      </a:r>
                      <a:r>
                        <a:rPr lang="en-US" altLang="zh-CN" sz="1400" dirty="0">
                          <a:latin typeface="微软雅黑" panose="020B0503020204020204" pitchFamily="34" charset="-122"/>
                          <a:ea typeface="微软雅黑" panose="020B0503020204020204" pitchFamily="34" charset="-122"/>
                        </a:rPr>
                        <a:t>5</a:t>
                      </a:r>
                      <a:r>
                        <a:rPr lang="zh-CN" altLang="en-US" sz="1400" dirty="0">
                          <a:latin typeface="微软雅黑" panose="020B0503020204020204" pitchFamily="34" charset="-122"/>
                          <a:ea typeface="微软雅黑" panose="020B0503020204020204" pitchFamily="34" charset="-122"/>
                        </a:rPr>
                        <a:t>月</a:t>
                      </a:r>
                    </a:p>
                  </a:txBody>
                  <a:tcPr anchor="ctr" anchorCtr="1"/>
                </a:tc>
                <a:tc>
                  <a:txBody>
                    <a:bodyPr/>
                    <a:lstStyle/>
                    <a:p>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中共中央办公厅、国务院办公厅印发</a:t>
                      </a:r>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a:t>
                      </a: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国家“十三五”时期文化发展改革规划纲要</a:t>
                      </a:r>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a:t>
                      </a:r>
                      <a:endParaRPr lang="zh-CN" altLang="en-US" sz="1400" dirty="0">
                        <a:latin typeface="微软雅黑" panose="020B0503020204020204" pitchFamily="34" charset="-122"/>
                        <a:ea typeface="微软雅黑" panose="020B0503020204020204" pitchFamily="34" charset="-122"/>
                      </a:endParaRPr>
                    </a:p>
                  </a:txBody>
                  <a:tcPr/>
                </a:tc>
                <a:tc>
                  <a:txBody>
                    <a:bodyPr/>
                    <a:lstStyle/>
                    <a:p>
                      <a:pPr algn="just"/>
                      <a:r>
                        <a:rPr lang="zh-CN" altLang="en-US" sz="1400" dirty="0">
                          <a:latin typeface="微软雅黑" panose="020B0503020204020204" pitchFamily="34" charset="-122"/>
                          <a:ea typeface="微软雅黑" panose="020B0503020204020204" pitchFamily="34" charset="-122"/>
                        </a:rPr>
                        <a:t>现代传播体系逐步建立，传统媒体与新兴媒体融合发展取得阶段性成果，形成一批新型主流媒体和主流媒体集团，网络空间更加清朗，社会舆论积极向上</a:t>
                      </a:r>
                    </a:p>
                  </a:txBody>
                  <a:tcPr/>
                </a:tc>
                <a:extLst>
                  <a:ext uri="{0D108BD9-81ED-4DB2-BD59-A6C34878D82A}">
                    <a16:rowId xmlns:a16="http://schemas.microsoft.com/office/drawing/2014/main" val="1794032431"/>
                  </a:ext>
                </a:extLst>
              </a:tr>
              <a:tr h="370840">
                <a:tc>
                  <a:txBody>
                    <a:bodyPr/>
                    <a:lstStyle/>
                    <a:p>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2018</a:t>
                      </a: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年</a:t>
                      </a:r>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11</a:t>
                      </a: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月</a:t>
                      </a:r>
                      <a:endParaRPr lang="zh-CN" altLang="en-US" sz="1400" dirty="0">
                        <a:latin typeface="微软雅黑" panose="020B0503020204020204" pitchFamily="34" charset="-122"/>
                        <a:ea typeface="微软雅黑" panose="020B0503020204020204" pitchFamily="34" charset="-122"/>
                      </a:endParaRPr>
                    </a:p>
                  </a:txBody>
                  <a:tcPr anchor="ctr" anchorCtr="1"/>
                </a:tc>
                <a:tc>
                  <a:txBody>
                    <a:bodyPr/>
                    <a:lstStyle/>
                    <a:p>
                      <a:r>
                        <a:rPr lang="zh-CN" altLang="en-US" sz="1400" dirty="0">
                          <a:latin typeface="微软雅黑" panose="020B0503020204020204" pitchFamily="34" charset="-122"/>
                          <a:ea typeface="微软雅黑" panose="020B0503020204020204" pitchFamily="34" charset="-122"/>
                        </a:rPr>
                        <a:t>中央全面深化改革委员会第五次会议审议通过</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关于加强县级融媒体中心建设的意见</a:t>
                      </a:r>
                      <a:r>
                        <a:rPr lang="en-US" altLang="zh-CN"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a:txBody>
                  <a:tcPr/>
                </a:tc>
                <a:tc>
                  <a:txBody>
                    <a:bodyPr/>
                    <a:lstStyle/>
                    <a:p>
                      <a:pPr algn="just"/>
                      <a:r>
                        <a:rPr lang="zh-CN" altLang="en-US" sz="1400" dirty="0">
                          <a:latin typeface="微软雅黑" panose="020B0503020204020204" pitchFamily="34" charset="-122"/>
                          <a:ea typeface="微软雅黑" panose="020B0503020204020204" pitchFamily="34" charset="-122"/>
                        </a:rPr>
                        <a:t>要深化机构、人事、财政、薪酬等方面改革，调整优化媒体布局，推进融合发展，不断提高县级媒体传播力、引导力、影响力</a:t>
                      </a:r>
                    </a:p>
                  </a:txBody>
                  <a:tcPr/>
                </a:tc>
                <a:extLst>
                  <a:ext uri="{0D108BD9-81ED-4DB2-BD59-A6C34878D82A}">
                    <a16:rowId xmlns:a16="http://schemas.microsoft.com/office/drawing/2014/main" val="2003931882"/>
                  </a:ext>
                </a:extLst>
              </a:tr>
            </a:tbl>
          </a:graphicData>
        </a:graphic>
      </p:graphicFrame>
      <p:sp>
        <p:nvSpPr>
          <p:cNvPr id="3" name="文本框 2">
            <a:extLst>
              <a:ext uri="{FF2B5EF4-FFF2-40B4-BE49-F238E27FC236}">
                <a16:creationId xmlns:a16="http://schemas.microsoft.com/office/drawing/2014/main" id="{30A0CED5-3A04-498E-86D9-7C51D9875AC5}"/>
              </a:ext>
            </a:extLst>
          </p:cNvPr>
          <p:cNvSpPr txBox="1"/>
          <p:nvPr/>
        </p:nvSpPr>
        <p:spPr>
          <a:xfrm>
            <a:off x="3554599" y="675837"/>
            <a:ext cx="5082795" cy="369332"/>
          </a:xfrm>
          <a:prstGeom prst="rect">
            <a:avLst/>
          </a:prstGeom>
          <a:noFill/>
        </p:spPr>
        <p:txBody>
          <a:bodyPr wrap="square" rtlCol="0">
            <a:spAutoFit/>
          </a:bodyPr>
          <a:lstStyle/>
          <a:p>
            <a:pPr algn="ctr"/>
            <a:r>
              <a:rPr lang="en-US" altLang="zh-CN" sz="1800" dirty="0">
                <a:solidFill>
                  <a:srgbClr val="000000"/>
                </a:solidFill>
                <a:effectLst/>
                <a:latin typeface="微软雅黑" panose="020B0503020204020204" pitchFamily="34" charset="-122"/>
                <a:ea typeface="微软雅黑" panose="020B0503020204020204" pitchFamily="34" charset="-122"/>
              </a:rPr>
              <a:t>2014 </a:t>
            </a:r>
            <a:r>
              <a:rPr lang="zh-CN" altLang="en-US" sz="1800" dirty="0">
                <a:solidFill>
                  <a:srgbClr val="000000"/>
                </a:solidFill>
                <a:effectLst/>
                <a:latin typeface="微软雅黑" panose="020B0503020204020204" pitchFamily="34" charset="-122"/>
                <a:ea typeface="微软雅黑" panose="020B0503020204020204" pitchFamily="34" charset="-122"/>
              </a:rPr>
              <a:t>年以来部分有关媒体融合的重要文件</a:t>
            </a:r>
            <a:endParaRPr lang="zh-CN" altLang="en-US"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923956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a:extLst>
              <a:ext uri="{FF2B5EF4-FFF2-40B4-BE49-F238E27FC236}">
                <a16:creationId xmlns:a16="http://schemas.microsoft.com/office/drawing/2014/main" id="{E4B81CEA-B9C8-4A85-83CB-6BD70F9F8C36}"/>
              </a:ext>
            </a:extLst>
          </p:cNvPr>
          <p:cNvGraphicFramePr>
            <a:graphicFrameLocks noGrp="1"/>
          </p:cNvGraphicFramePr>
          <p:nvPr>
            <p:extLst>
              <p:ext uri="{D42A27DB-BD31-4B8C-83A1-F6EECF244321}">
                <p14:modId xmlns:p14="http://schemas.microsoft.com/office/powerpoint/2010/main" val="1231451389"/>
              </p:ext>
            </p:extLst>
          </p:nvPr>
        </p:nvGraphicFramePr>
        <p:xfrm>
          <a:off x="1584287" y="1144311"/>
          <a:ext cx="9023420" cy="4790440"/>
        </p:xfrm>
        <a:graphic>
          <a:graphicData uri="http://schemas.openxmlformats.org/drawingml/2006/table">
            <a:tbl>
              <a:tblPr firstRow="1" bandRow="1">
                <a:tableStyleId>{073A0DAA-6AF3-43AB-8588-CEC1D06C72B9}</a:tableStyleId>
              </a:tblPr>
              <a:tblGrid>
                <a:gridCol w="1165609">
                  <a:extLst>
                    <a:ext uri="{9D8B030D-6E8A-4147-A177-3AD203B41FA5}">
                      <a16:colId xmlns:a16="http://schemas.microsoft.com/office/drawing/2014/main" val="1850661391"/>
                    </a:ext>
                  </a:extLst>
                </a:gridCol>
                <a:gridCol w="7857811">
                  <a:extLst>
                    <a:ext uri="{9D8B030D-6E8A-4147-A177-3AD203B41FA5}">
                      <a16:colId xmlns:a16="http://schemas.microsoft.com/office/drawing/2014/main" val="2558763524"/>
                    </a:ext>
                  </a:extLst>
                </a:gridCol>
              </a:tblGrid>
              <a:tr h="370840">
                <a:tc>
                  <a:txBody>
                    <a:bodyPr/>
                    <a:lstStyle/>
                    <a:p>
                      <a:pPr algn="ctr"/>
                      <a:r>
                        <a:rPr lang="zh-CN" altLang="en-US" sz="1800" b="1" kern="1200" dirty="0">
                          <a:solidFill>
                            <a:schemeClr val="lt1"/>
                          </a:solidFill>
                          <a:effectLst/>
                          <a:latin typeface="+mn-lt"/>
                          <a:ea typeface="+mn-ea"/>
                          <a:cs typeface="+mn-cs"/>
                        </a:rPr>
                        <a:t>组织机构</a:t>
                      </a:r>
                      <a:endParaRPr lang="zh-CN" altLang="en-US" dirty="0"/>
                    </a:p>
                  </a:txBody>
                  <a:tcPr/>
                </a:tc>
                <a:tc>
                  <a:txBody>
                    <a:bodyPr/>
                    <a:lstStyle/>
                    <a:p>
                      <a:pPr algn="ctr"/>
                      <a:r>
                        <a:rPr lang="zh-CN" altLang="en-US" sz="1800" b="1" kern="1200" dirty="0">
                          <a:solidFill>
                            <a:schemeClr val="lt1"/>
                          </a:solidFill>
                          <a:effectLst/>
                          <a:latin typeface="+mn-lt"/>
                          <a:ea typeface="+mn-ea"/>
                          <a:cs typeface="+mn-cs"/>
                        </a:rPr>
                        <a:t>案例详情</a:t>
                      </a:r>
                      <a:endParaRPr lang="zh-CN" altLang="en-US" dirty="0"/>
                    </a:p>
                  </a:txBody>
                  <a:tcPr/>
                </a:tc>
                <a:extLst>
                  <a:ext uri="{0D108BD9-81ED-4DB2-BD59-A6C34878D82A}">
                    <a16:rowId xmlns:a16="http://schemas.microsoft.com/office/drawing/2014/main" val="2312384240"/>
                  </a:ext>
                </a:extLst>
              </a:tr>
              <a:tr h="370840">
                <a:tc>
                  <a:txBody>
                    <a:bodyPr/>
                    <a:lstStyle/>
                    <a:p>
                      <a:r>
                        <a:rPr lang="zh-CN" altLang="en-US" sz="1800" kern="1200" dirty="0">
                          <a:solidFill>
                            <a:schemeClr val="dk1"/>
                          </a:solidFill>
                          <a:effectLst/>
                          <a:latin typeface="微软雅黑" panose="020B0503020204020204" pitchFamily="34" charset="-122"/>
                          <a:ea typeface="微软雅黑" panose="020B0503020204020204" pitchFamily="34" charset="-122"/>
                          <a:cs typeface="+mn-cs"/>
                        </a:rPr>
                        <a:t>中央广播电视总台</a:t>
                      </a:r>
                      <a:endParaRPr lang="zh-CN" altLang="en-US" dirty="0">
                        <a:latin typeface="微软雅黑" panose="020B0503020204020204" pitchFamily="34" charset="-122"/>
                        <a:ea typeface="微软雅黑" panose="020B0503020204020204" pitchFamily="34" charset="-122"/>
                      </a:endParaRPr>
                    </a:p>
                  </a:txBody>
                  <a:tcPr anchor="ctr" anchorCtr="1"/>
                </a:tc>
                <a:tc>
                  <a:txBody>
                    <a:bodyPr/>
                    <a:lstStyle/>
                    <a:p>
                      <a:pPr algn="just"/>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总台的</a:t>
                      </a:r>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a:t>
                      </a: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央视新闻</a:t>
                      </a:r>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a:t>
                      </a: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央视财经</a:t>
                      </a:r>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a:t>
                      </a: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央视网</a:t>
                      </a:r>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a:t>
                      </a: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新闻联播</a:t>
                      </a:r>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4</a:t>
                      </a: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个微信公众号共计发文超</a:t>
                      </a:r>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1</a:t>
                      </a: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万篇，累计阅读量超</a:t>
                      </a:r>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8</a:t>
                      </a: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亿，阅读量</a:t>
                      </a:r>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10</a:t>
                      </a: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万</a:t>
                      </a:r>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a:t>
                      </a: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的文章数达</a:t>
                      </a:r>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5320</a:t>
                      </a: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篇，其中</a:t>
                      </a:r>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a:t>
                      </a: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央视新闻公众号的累计阅读量超</a:t>
                      </a:r>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3.5</a:t>
                      </a: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亿。在短视频领域，截至</a:t>
                      </a:r>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2020</a:t>
                      </a: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年</a:t>
                      </a:r>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6</a:t>
                      </a: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月</a:t>
                      </a:r>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30</a:t>
                      </a: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日，总台共有</a:t>
                      </a:r>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9</a:t>
                      </a: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个粉丝量达千万级的头部短视频账号，其中</a:t>
                      </a:r>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a:t>
                      </a: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央视新闻的抖音号、快手号的粉丝量分别为</a:t>
                      </a:r>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8600</a:t>
                      </a: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万和</a:t>
                      </a:r>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4200</a:t>
                      </a: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万，在总台账号中位列前茅，</a:t>
                      </a:r>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9</a:t>
                      </a: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个账号</a:t>
                      </a:r>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2020</a:t>
                      </a: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年上半年累计获得近</a:t>
                      </a:r>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30</a:t>
                      </a: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亿人次互动</a:t>
                      </a:r>
                      <a:endParaRPr lang="zh-CN" altLang="en-US" sz="1400"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3589677888"/>
                  </a:ext>
                </a:extLst>
              </a:tr>
              <a:tr h="370840">
                <a:tc>
                  <a:txBody>
                    <a:bodyPr/>
                    <a:lstStyle/>
                    <a:p>
                      <a:r>
                        <a:rPr lang="zh-CN" altLang="en-US" sz="1800" kern="1200" dirty="0">
                          <a:solidFill>
                            <a:schemeClr val="dk1"/>
                          </a:solidFill>
                          <a:effectLst/>
                          <a:latin typeface="微软雅黑" panose="020B0503020204020204" pitchFamily="34" charset="-122"/>
                          <a:ea typeface="微软雅黑" panose="020B0503020204020204" pitchFamily="34" charset="-122"/>
                          <a:cs typeface="+mn-cs"/>
                        </a:rPr>
                        <a:t>新闻联播</a:t>
                      </a:r>
                      <a:endParaRPr lang="zh-CN" altLang="en-US" dirty="0">
                        <a:latin typeface="微软雅黑" panose="020B0503020204020204" pitchFamily="34" charset="-122"/>
                        <a:ea typeface="微软雅黑" panose="020B0503020204020204" pitchFamily="34" charset="-122"/>
                      </a:endParaRPr>
                    </a:p>
                  </a:txBody>
                  <a:tcPr anchor="ctr" anchorCtr="1"/>
                </a:tc>
                <a:tc>
                  <a:txBody>
                    <a:bodyPr/>
                    <a:lstStyle/>
                    <a:p>
                      <a:pPr algn="just"/>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a:t>
                      </a: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央视新闻上线一年就发布了</a:t>
                      </a:r>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8000</a:t>
                      </a: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余条微博，拥有了</a:t>
                      </a:r>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260</a:t>
                      </a: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多万名粉丝；</a:t>
                      </a:r>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2020</a:t>
                      </a: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年</a:t>
                      </a:r>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1</a:t>
                      </a: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月，它的粉丝量接近</a:t>
                      </a:r>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1.1</a:t>
                      </a: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亿，发布的微博数量超过了</a:t>
                      </a:r>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12</a:t>
                      </a: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万条。</a:t>
                      </a:r>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2019</a:t>
                      </a: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年</a:t>
                      </a:r>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8</a:t>
                      </a: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月</a:t>
                      </a:r>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24</a:t>
                      </a: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日，</a:t>
                      </a:r>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a:t>
                      </a: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新闻联播又同时正式入驻了快手和抖音两大短视频平台。在入驻后短短一天的时间内，</a:t>
                      </a:r>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a:t>
                      </a: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新闻联播就分别获得了</a:t>
                      </a:r>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1661</a:t>
                      </a: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万名快手粉丝和</a:t>
                      </a:r>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1602</a:t>
                      </a: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名的抖音粉丝</a:t>
                      </a:r>
                      <a:endParaRPr lang="zh-CN" altLang="en-US" sz="1400"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2382281143"/>
                  </a:ext>
                </a:extLst>
              </a:tr>
              <a:tr h="370840">
                <a:tc>
                  <a:txBody>
                    <a:bodyPr/>
                    <a:lstStyle/>
                    <a:p>
                      <a:r>
                        <a:rPr lang="zh-CN" altLang="en-US" sz="1800" kern="1200" dirty="0">
                          <a:solidFill>
                            <a:schemeClr val="dk1"/>
                          </a:solidFill>
                          <a:effectLst/>
                          <a:latin typeface="微软雅黑" panose="020B0503020204020204" pitchFamily="34" charset="-122"/>
                          <a:ea typeface="微软雅黑" panose="020B0503020204020204" pitchFamily="34" charset="-122"/>
                          <a:cs typeface="+mn-cs"/>
                        </a:rPr>
                        <a:t>澎湃新闻</a:t>
                      </a:r>
                      <a:endParaRPr lang="zh-CN" altLang="en-US" dirty="0">
                        <a:latin typeface="微软雅黑" panose="020B0503020204020204" pitchFamily="34" charset="-122"/>
                        <a:ea typeface="微软雅黑" panose="020B0503020204020204" pitchFamily="34" charset="-122"/>
                      </a:endParaRPr>
                    </a:p>
                  </a:txBody>
                  <a:tcPr anchor="ctr" anchorCtr="1"/>
                </a:tc>
                <a:tc>
                  <a:txBody>
                    <a:bodyPr/>
                    <a:lstStyle/>
                    <a:p>
                      <a:pPr algn="just"/>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澎湃新闻的大量报道都融合了图片、音频、视频、</a:t>
                      </a:r>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Flash</a:t>
                      </a: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动画、</a:t>
                      </a:r>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H5</a:t>
                      </a: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动画、虚拟现实、直播等多种内容形态，并在内容传播过程中强化与用户的互动，从而获得了良好的传播效果。比如，在其制作的纪念改革开放</a:t>
                      </a:r>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40</a:t>
                      </a: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周年的互动作品</a:t>
                      </a:r>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《40</a:t>
                      </a: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年家国协奏曲</a:t>
                      </a:r>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a:t>
                      </a: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中，用户可以选择关于“家”“城”“国”的影像上传，并选择相应的音乐、文字、图片等元素，系统就会自动生成专属于用户个人的微视频</a:t>
                      </a:r>
                      <a:endParaRPr lang="zh-CN" altLang="en-US" sz="1400"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3939127220"/>
                  </a:ext>
                </a:extLst>
              </a:tr>
              <a:tr h="370840">
                <a:tc>
                  <a:txBody>
                    <a:bodyPr/>
                    <a:lstStyle/>
                    <a:p>
                      <a:r>
                        <a:rPr lang="zh-CN" altLang="en-US" sz="1800" kern="1200" dirty="0">
                          <a:solidFill>
                            <a:schemeClr val="dk1"/>
                          </a:solidFill>
                          <a:effectLst/>
                          <a:latin typeface="微软雅黑" panose="020B0503020204020204" pitchFamily="34" charset="-122"/>
                          <a:ea typeface="微软雅黑" panose="020B0503020204020204" pitchFamily="34" charset="-122"/>
                          <a:cs typeface="+mn-cs"/>
                        </a:rPr>
                        <a:t>北京商报</a:t>
                      </a:r>
                      <a:endParaRPr lang="zh-CN" altLang="en-US" dirty="0">
                        <a:latin typeface="微软雅黑" panose="020B0503020204020204" pitchFamily="34" charset="-122"/>
                        <a:ea typeface="微软雅黑" panose="020B0503020204020204" pitchFamily="34" charset="-122"/>
                      </a:endParaRPr>
                    </a:p>
                  </a:txBody>
                  <a:tcPr anchor="ctr" anchorCtr="1"/>
                </a:tc>
                <a:tc>
                  <a:txBody>
                    <a:bodyPr/>
                    <a:lstStyle/>
                    <a:p>
                      <a:pPr algn="just"/>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a:t>
                      </a:r>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1+N+3</a:t>
                      </a: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”模式：“</a:t>
                      </a:r>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1</a:t>
                      </a: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”指的是作为基础信息传播平台的是北京商报网，该网站平均每天发布的原创新闻数量超过</a:t>
                      </a:r>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200</a:t>
                      </a: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条，平均每日的页面浏览量超过</a:t>
                      </a:r>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280</a:t>
                      </a: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万；“</a:t>
                      </a:r>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N</a:t>
                      </a: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”指的是北京商报网、北京商报移动客户端、微信微博官方账号以及北京商报社多年来建立的多种多样的内容平台，它们共同打造了北京商报社面向全网进行信息传播和内容分发的强大能力；“</a:t>
                      </a:r>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3</a:t>
                      </a: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”则是指北京商报社旗下现有的三大传统媒体产品，它们是一份报纸</a:t>
                      </a:r>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a:t>
                      </a: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北京商报</a:t>
                      </a:r>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a:t>
                      </a: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、两份杂志</a:t>
                      </a:r>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a:t>
                      </a: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数据</a:t>
                      </a:r>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a:t>
                      </a: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和</a:t>
                      </a:r>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a:t>
                      </a: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中外企业文化</a:t>
                      </a:r>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a:t>
                      </a:r>
                      <a:endParaRPr lang="zh-CN" altLang="en-US" sz="1400"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1794032431"/>
                  </a:ext>
                </a:extLst>
              </a:tr>
            </a:tbl>
          </a:graphicData>
        </a:graphic>
      </p:graphicFrame>
      <p:sp>
        <p:nvSpPr>
          <p:cNvPr id="3" name="文本框 2">
            <a:extLst>
              <a:ext uri="{FF2B5EF4-FFF2-40B4-BE49-F238E27FC236}">
                <a16:creationId xmlns:a16="http://schemas.microsoft.com/office/drawing/2014/main" id="{30A0CED5-3A04-498E-86D9-7C51D9875AC5}"/>
              </a:ext>
            </a:extLst>
          </p:cNvPr>
          <p:cNvSpPr txBox="1"/>
          <p:nvPr/>
        </p:nvSpPr>
        <p:spPr>
          <a:xfrm>
            <a:off x="3049918" y="597212"/>
            <a:ext cx="6092157" cy="461665"/>
          </a:xfrm>
          <a:prstGeom prst="rect">
            <a:avLst/>
          </a:prstGeom>
          <a:noFill/>
        </p:spPr>
        <p:txBody>
          <a:bodyPr wrap="square" rtlCol="0">
            <a:spAutoFit/>
          </a:bodyPr>
          <a:lstStyle/>
          <a:p>
            <a:r>
              <a:rPr lang="zh-CN" altLang="en-US" sz="2400" dirty="0">
                <a:solidFill>
                  <a:srgbClr val="000000"/>
                </a:solidFill>
                <a:effectLst/>
                <a:latin typeface="微软雅黑" panose="020B0503020204020204" pitchFamily="34" charset="-122"/>
                <a:ea typeface="微软雅黑" panose="020B0503020204020204" pitchFamily="34" charset="-122"/>
              </a:rPr>
              <a:t>不同机构的全媒体矩阵布局与媒体融合实践</a:t>
            </a:r>
            <a:endParaRPr lang="zh-CN" altLang="en-US" sz="24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45805" y="294968"/>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9984658" y="4866967"/>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403122" y="449825"/>
            <a:ext cx="11385755" cy="5958349"/>
          </a:xfrm>
          <a:prstGeom prst="roundRect">
            <a:avLst>
              <a:gd name="adj" fmla="val 1568"/>
            </a:avLst>
          </a:prstGeom>
          <a:solidFill>
            <a:schemeClr val="bg1"/>
          </a:solidFill>
          <a:ln>
            <a:noFill/>
          </a:ln>
          <a:effectLst>
            <a:glow rad="228600">
              <a:srgbClr val="02615A">
                <a:alpha val="3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000255" y="850612"/>
            <a:ext cx="4566531" cy="584775"/>
          </a:xfrm>
          <a:prstGeom prst="rect">
            <a:avLst/>
          </a:prstGeom>
          <a:noFill/>
        </p:spPr>
        <p:txBody>
          <a:bodyPr wrap="square" rtlCol="0">
            <a:spAutoFit/>
          </a:bodyPr>
          <a:lstStyle/>
          <a:p>
            <a:r>
              <a:rPr lang="en-US" altLang="zh-CN" sz="3200" dirty="0">
                <a:solidFill>
                  <a:srgbClr val="1C4885"/>
                </a:solidFill>
                <a:latin typeface="微软雅黑" panose="020B0503020204020204" pitchFamily="34" charset="-122"/>
                <a:ea typeface="微软雅黑" panose="020B0503020204020204" pitchFamily="34" charset="-122"/>
              </a:rPr>
              <a:t>8.4 </a:t>
            </a:r>
            <a:r>
              <a:rPr lang="zh-CN" altLang="en-US" sz="3200" dirty="0">
                <a:solidFill>
                  <a:srgbClr val="1C4885"/>
                </a:solidFill>
                <a:latin typeface="微软雅黑" panose="020B0503020204020204" pitchFamily="34" charset="-122"/>
                <a:ea typeface="微软雅黑" panose="020B0503020204020204" pitchFamily="34" charset="-122"/>
              </a:rPr>
              <a:t>矩阵运营的具体案例</a:t>
            </a:r>
          </a:p>
        </p:txBody>
      </p:sp>
      <p:sp>
        <p:nvSpPr>
          <p:cNvPr id="2" name="文本框 1">
            <a:extLst>
              <a:ext uri="{FF2B5EF4-FFF2-40B4-BE49-F238E27FC236}">
                <a16:creationId xmlns:a16="http://schemas.microsoft.com/office/drawing/2014/main" id="{E70D5C19-AD7D-4D71-92F4-F1AA79A41492}"/>
              </a:ext>
            </a:extLst>
          </p:cNvPr>
          <p:cNvSpPr txBox="1"/>
          <p:nvPr/>
        </p:nvSpPr>
        <p:spPr>
          <a:xfrm>
            <a:off x="1505299" y="1836174"/>
            <a:ext cx="3556441" cy="461665"/>
          </a:xfrm>
          <a:prstGeom prst="rect">
            <a:avLst/>
          </a:prstGeom>
          <a:noFill/>
        </p:spPr>
        <p:txBody>
          <a:bodyPr wrap="square" rtlCol="0">
            <a:spAutoFit/>
          </a:bodyPr>
          <a:lstStyle/>
          <a:p>
            <a:pPr algn="ctr"/>
            <a:r>
              <a:rPr lang="en-US" altLang="zh-CN" sz="2400" dirty="0">
                <a:solidFill>
                  <a:srgbClr val="000000"/>
                </a:solidFill>
                <a:effectLst/>
                <a:latin typeface="微软雅黑" panose="020B0503020204020204" pitchFamily="34" charset="-122"/>
                <a:ea typeface="微软雅黑" panose="020B0503020204020204" pitchFamily="34" charset="-122"/>
              </a:rPr>
              <a:t>@</a:t>
            </a:r>
            <a:r>
              <a:rPr lang="zh-CN" altLang="en-US" sz="2400" dirty="0">
                <a:solidFill>
                  <a:srgbClr val="000000"/>
                </a:solidFill>
                <a:effectLst/>
                <a:latin typeface="微软雅黑" panose="020B0503020204020204" pitchFamily="34" charset="-122"/>
                <a:ea typeface="微软雅黑" panose="020B0503020204020204" pitchFamily="34" charset="-122"/>
              </a:rPr>
              <a:t>李子柒的矩阵运营案例</a:t>
            </a:r>
            <a:endParaRPr lang="zh-CN" altLang="en-US" sz="2400" dirty="0">
              <a:latin typeface="微软雅黑" panose="020B0503020204020204" pitchFamily="34" charset="-122"/>
              <a:ea typeface="微软雅黑" panose="020B0503020204020204" pitchFamily="34" charset="-122"/>
            </a:endParaRPr>
          </a:p>
        </p:txBody>
      </p:sp>
      <p:sp>
        <p:nvSpPr>
          <p:cNvPr id="3" name="文本框 2">
            <a:extLst>
              <a:ext uri="{FF2B5EF4-FFF2-40B4-BE49-F238E27FC236}">
                <a16:creationId xmlns:a16="http://schemas.microsoft.com/office/drawing/2014/main" id="{D6651184-CC43-46C3-91B7-A75A50B69EAE}"/>
              </a:ext>
            </a:extLst>
          </p:cNvPr>
          <p:cNvSpPr txBox="1"/>
          <p:nvPr/>
        </p:nvSpPr>
        <p:spPr>
          <a:xfrm>
            <a:off x="2860403" y="2698626"/>
            <a:ext cx="6471192" cy="1938992"/>
          </a:xfrm>
          <a:prstGeom prst="rect">
            <a:avLst/>
          </a:prstGeom>
          <a:noFill/>
        </p:spPr>
        <p:txBody>
          <a:bodyPr wrap="square" rtlCol="0">
            <a:spAutoFit/>
          </a:bodyPr>
          <a:lstStyle/>
          <a:p>
            <a:pPr algn="just"/>
            <a:r>
              <a:rPr lang="en-US" altLang="zh-CN" sz="2000" dirty="0">
                <a:solidFill>
                  <a:srgbClr val="000000"/>
                </a:solidFill>
                <a:latin typeface="微软雅黑" panose="020B0503020204020204" pitchFamily="34" charset="-122"/>
                <a:ea typeface="微软雅黑" panose="020B0503020204020204" pitchFamily="34" charset="-122"/>
              </a:rPr>
              <a:t>       </a:t>
            </a:r>
            <a:r>
              <a:rPr lang="en-US" altLang="zh-CN" sz="2000" dirty="0">
                <a:solidFill>
                  <a:srgbClr val="000000"/>
                </a:solidFill>
                <a:effectLst/>
                <a:latin typeface="微软雅黑" panose="020B0503020204020204" pitchFamily="34" charset="-122"/>
                <a:ea typeface="微软雅黑" panose="020B0503020204020204" pitchFamily="34" charset="-122"/>
              </a:rPr>
              <a:t>2019</a:t>
            </a:r>
            <a:r>
              <a:rPr lang="zh-CN" altLang="en-US" sz="2000" dirty="0">
                <a:solidFill>
                  <a:srgbClr val="000000"/>
                </a:solidFill>
                <a:effectLst/>
                <a:latin typeface="微软雅黑" panose="020B0503020204020204" pitchFamily="34" charset="-122"/>
                <a:ea typeface="微软雅黑" panose="020B0503020204020204" pitchFamily="34" charset="-122"/>
              </a:rPr>
              <a:t>年</a:t>
            </a:r>
            <a:r>
              <a:rPr lang="en-US" altLang="zh-CN" sz="2000" dirty="0">
                <a:solidFill>
                  <a:srgbClr val="000000"/>
                </a:solidFill>
                <a:effectLst/>
                <a:latin typeface="微软雅黑" panose="020B0503020204020204" pitchFamily="34" charset="-122"/>
                <a:ea typeface="微软雅黑" panose="020B0503020204020204" pitchFamily="34" charset="-122"/>
              </a:rPr>
              <a:t>12</a:t>
            </a:r>
            <a:r>
              <a:rPr lang="zh-CN" altLang="en-US" sz="2000" dirty="0">
                <a:solidFill>
                  <a:srgbClr val="000000"/>
                </a:solidFill>
                <a:effectLst/>
                <a:latin typeface="微软雅黑" panose="020B0503020204020204" pitchFamily="34" charset="-122"/>
                <a:ea typeface="微软雅黑" panose="020B0503020204020204" pitchFamily="34" charset="-122"/>
              </a:rPr>
              <a:t>月</a:t>
            </a:r>
            <a:r>
              <a:rPr lang="en-US" altLang="zh-CN" sz="2000" dirty="0">
                <a:solidFill>
                  <a:srgbClr val="000000"/>
                </a:solidFill>
                <a:effectLst/>
                <a:latin typeface="微软雅黑" panose="020B0503020204020204" pitchFamily="34" charset="-122"/>
                <a:ea typeface="微软雅黑" panose="020B0503020204020204" pitchFamily="34" charset="-122"/>
              </a:rPr>
              <a:t>6</a:t>
            </a:r>
            <a:r>
              <a:rPr lang="zh-CN" altLang="en-US" sz="2000" dirty="0">
                <a:solidFill>
                  <a:srgbClr val="000000"/>
                </a:solidFill>
                <a:effectLst/>
                <a:latin typeface="微软雅黑" panose="020B0503020204020204" pitchFamily="34" charset="-122"/>
                <a:ea typeface="微软雅黑" panose="020B0503020204020204" pitchFamily="34" charset="-122"/>
              </a:rPr>
              <a:t>日，“</a:t>
            </a:r>
            <a:r>
              <a:rPr lang="en-US" altLang="zh-CN" sz="2000" dirty="0">
                <a:solidFill>
                  <a:srgbClr val="000000"/>
                </a:solidFill>
                <a:effectLst/>
                <a:latin typeface="微软雅黑" panose="020B0503020204020204" pitchFamily="34" charset="-122"/>
                <a:ea typeface="微软雅黑" panose="020B0503020204020204" pitchFamily="34" charset="-122"/>
              </a:rPr>
              <a:t>@</a:t>
            </a:r>
            <a:r>
              <a:rPr lang="zh-CN" altLang="en-US" sz="2000" dirty="0">
                <a:solidFill>
                  <a:srgbClr val="000000"/>
                </a:solidFill>
                <a:effectLst/>
                <a:latin typeface="微软雅黑" panose="020B0503020204020204" pitchFamily="34" charset="-122"/>
                <a:ea typeface="微软雅黑" panose="020B0503020204020204" pitchFamily="34" charset="-122"/>
              </a:rPr>
              <a:t>李子柒是不是文化输出”的话题上了微博热搜榜单，该话题的阅读量达到了</a:t>
            </a:r>
            <a:r>
              <a:rPr lang="en-US" altLang="zh-CN" sz="2000" dirty="0">
                <a:solidFill>
                  <a:srgbClr val="000000"/>
                </a:solidFill>
                <a:effectLst/>
                <a:latin typeface="微软雅黑" panose="020B0503020204020204" pitchFamily="34" charset="-122"/>
                <a:ea typeface="微软雅黑" panose="020B0503020204020204" pitchFamily="34" charset="-122"/>
              </a:rPr>
              <a:t>7.5</a:t>
            </a:r>
            <a:r>
              <a:rPr lang="zh-CN" altLang="en-US" sz="2000" dirty="0">
                <a:solidFill>
                  <a:srgbClr val="000000"/>
                </a:solidFill>
                <a:effectLst/>
                <a:latin typeface="微软雅黑" panose="020B0503020204020204" pitchFamily="34" charset="-122"/>
                <a:ea typeface="微软雅黑" panose="020B0503020204020204" pitchFamily="34" charset="-122"/>
              </a:rPr>
              <a:t>亿。相关话题于</a:t>
            </a:r>
            <a:r>
              <a:rPr lang="en-US" altLang="zh-CN" sz="2000" dirty="0">
                <a:solidFill>
                  <a:srgbClr val="000000"/>
                </a:solidFill>
                <a:effectLst/>
                <a:latin typeface="微软雅黑" panose="020B0503020204020204" pitchFamily="34" charset="-122"/>
                <a:ea typeface="微软雅黑" panose="020B0503020204020204" pitchFamily="34" charset="-122"/>
              </a:rPr>
              <a:t>2020</a:t>
            </a:r>
            <a:r>
              <a:rPr lang="zh-CN" altLang="en-US" sz="2000" dirty="0">
                <a:solidFill>
                  <a:srgbClr val="000000"/>
                </a:solidFill>
                <a:effectLst/>
                <a:latin typeface="微软雅黑" panose="020B0503020204020204" pitchFamily="34" charset="-122"/>
                <a:ea typeface="微软雅黑" panose="020B0503020204020204" pitchFamily="34" charset="-122"/>
              </a:rPr>
              <a:t>年</a:t>
            </a:r>
            <a:r>
              <a:rPr lang="en-US" altLang="zh-CN" sz="2000" dirty="0">
                <a:solidFill>
                  <a:srgbClr val="000000"/>
                </a:solidFill>
                <a:effectLst/>
                <a:latin typeface="微软雅黑" panose="020B0503020204020204" pitchFamily="34" charset="-122"/>
                <a:ea typeface="微软雅黑" panose="020B0503020204020204" pitchFamily="34" charset="-122"/>
              </a:rPr>
              <a:t>1</a:t>
            </a:r>
            <a:r>
              <a:rPr lang="zh-CN" altLang="en-US" sz="2000" dirty="0">
                <a:solidFill>
                  <a:srgbClr val="000000"/>
                </a:solidFill>
                <a:effectLst/>
                <a:latin typeface="微软雅黑" panose="020B0503020204020204" pitchFamily="34" charset="-122"/>
                <a:ea typeface="微软雅黑" panose="020B0503020204020204" pitchFamily="34" charset="-122"/>
              </a:rPr>
              <a:t>月</a:t>
            </a:r>
            <a:r>
              <a:rPr lang="en-US" altLang="zh-CN" sz="2000" dirty="0">
                <a:solidFill>
                  <a:srgbClr val="000000"/>
                </a:solidFill>
                <a:effectLst/>
                <a:latin typeface="微软雅黑" panose="020B0503020204020204" pitchFamily="34" charset="-122"/>
                <a:ea typeface="微软雅黑" panose="020B0503020204020204" pitchFamily="34" charset="-122"/>
              </a:rPr>
              <a:t>10</a:t>
            </a:r>
            <a:r>
              <a:rPr lang="zh-CN" altLang="en-US" sz="2000" dirty="0">
                <a:solidFill>
                  <a:srgbClr val="000000"/>
                </a:solidFill>
                <a:effectLst/>
                <a:latin typeface="微软雅黑" panose="020B0503020204020204" pitchFamily="34" charset="-122"/>
                <a:ea typeface="微软雅黑" panose="020B0503020204020204" pitchFamily="34" charset="-122"/>
              </a:rPr>
              <a:t>日再度登上热搜榜单，讨论的焦点是“</a:t>
            </a:r>
            <a:r>
              <a:rPr lang="en-US" altLang="zh-CN" sz="2000" dirty="0">
                <a:solidFill>
                  <a:srgbClr val="000000"/>
                </a:solidFill>
                <a:effectLst/>
                <a:latin typeface="微软雅黑" panose="020B0503020204020204" pitchFamily="34" charset="-122"/>
                <a:ea typeface="微软雅黑" panose="020B0503020204020204" pitchFamily="34" charset="-122"/>
              </a:rPr>
              <a:t>@</a:t>
            </a:r>
            <a:r>
              <a:rPr lang="zh-CN" altLang="en-US" sz="2000" dirty="0">
                <a:solidFill>
                  <a:srgbClr val="000000"/>
                </a:solidFill>
                <a:effectLst/>
                <a:latin typeface="微软雅黑" panose="020B0503020204020204" pitchFamily="34" charset="-122"/>
                <a:ea typeface="微软雅黑" panose="020B0503020204020204" pitchFamily="34" charset="-122"/>
              </a:rPr>
              <a:t>李子柒否认收入达</a:t>
            </a:r>
            <a:r>
              <a:rPr lang="en-US" altLang="zh-CN" sz="2000" dirty="0">
                <a:solidFill>
                  <a:srgbClr val="000000"/>
                </a:solidFill>
                <a:effectLst/>
                <a:latin typeface="微软雅黑" panose="020B0503020204020204" pitchFamily="34" charset="-122"/>
                <a:ea typeface="微软雅黑" panose="020B0503020204020204" pitchFamily="34" charset="-122"/>
              </a:rPr>
              <a:t>1.68</a:t>
            </a:r>
            <a:r>
              <a:rPr lang="zh-CN" altLang="en-US" sz="2000" dirty="0">
                <a:solidFill>
                  <a:srgbClr val="000000"/>
                </a:solidFill>
                <a:effectLst/>
                <a:latin typeface="微软雅黑" panose="020B0503020204020204" pitchFamily="34" charset="-122"/>
                <a:ea typeface="微软雅黑" panose="020B0503020204020204" pitchFamily="34" charset="-122"/>
              </a:rPr>
              <a:t>亿元”。</a:t>
            </a:r>
            <a:r>
              <a:rPr lang="en-US" altLang="zh-CN" sz="2000" dirty="0">
                <a:solidFill>
                  <a:srgbClr val="000000"/>
                </a:solidFill>
                <a:effectLst/>
                <a:latin typeface="微软雅黑" panose="020B0503020204020204" pitchFamily="34" charset="-122"/>
                <a:ea typeface="微软雅黑" panose="020B0503020204020204" pitchFamily="34" charset="-122"/>
              </a:rPr>
              <a:t>@</a:t>
            </a:r>
            <a:r>
              <a:rPr lang="zh-CN" altLang="en-US" sz="2000" dirty="0">
                <a:solidFill>
                  <a:srgbClr val="000000"/>
                </a:solidFill>
                <a:effectLst/>
                <a:latin typeface="微软雅黑" panose="020B0503020204020204" pitchFamily="34" charset="-122"/>
                <a:ea typeface="微软雅黑" panose="020B0503020204020204" pitchFamily="34" charset="-122"/>
              </a:rPr>
              <a:t>李子柒的短视频具有两个传播特点：一是多平台组合以实现链式传播，二是跨界合作以达成社群互通。</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070B6F9D-20BE-4028-9430-319F4D8AA98F}"/>
              </a:ext>
            </a:extLst>
          </p:cNvPr>
          <p:cNvGrpSpPr/>
          <p:nvPr/>
        </p:nvGrpSpPr>
        <p:grpSpPr>
          <a:xfrm>
            <a:off x="879518" y="1419627"/>
            <a:ext cx="3052596" cy="5051790"/>
            <a:chOff x="796411" y="1621506"/>
            <a:chExt cx="2865120" cy="5051790"/>
          </a:xfrm>
        </p:grpSpPr>
        <p:sp>
          <p:nvSpPr>
            <p:cNvPr id="12" name="文本框 11"/>
            <p:cNvSpPr txBox="1"/>
            <p:nvPr/>
          </p:nvSpPr>
          <p:spPr>
            <a:xfrm>
              <a:off x="1354683" y="1621506"/>
              <a:ext cx="2225040" cy="400110"/>
            </a:xfrm>
            <a:prstGeom prst="rect">
              <a:avLst/>
            </a:prstGeom>
            <a:noFill/>
            <a:effectLst/>
          </p:spPr>
          <p:txBody>
            <a:bodyPr wrap="square" rtlCol="0">
              <a:spAutoFit/>
            </a:bodyPr>
            <a:lstStyle/>
            <a:p>
              <a:pPr algn="r"/>
              <a:r>
                <a:rPr lang="en-US" altLang="zh-CN" sz="2000" dirty="0">
                  <a:solidFill>
                    <a:srgbClr val="000000"/>
                  </a:solidFill>
                  <a:effectLst/>
                  <a:latin typeface="微软雅黑" panose="020B0503020204020204" pitchFamily="34" charset="-122"/>
                  <a:ea typeface="微软雅黑" panose="020B0503020204020204" pitchFamily="34" charset="-122"/>
                </a:rPr>
                <a:t>1</a:t>
              </a:r>
              <a:r>
                <a:rPr lang="zh-CN" altLang="en-US" sz="2000" dirty="0">
                  <a:solidFill>
                    <a:srgbClr val="000000"/>
                  </a:solidFill>
                  <a:effectLst/>
                  <a:latin typeface="微软雅黑" panose="020B0503020204020204" pitchFamily="34" charset="-122"/>
                  <a:ea typeface="微软雅黑" panose="020B0503020204020204" pitchFamily="34" charset="-122"/>
                </a:rPr>
                <a:t>．全媒体布局</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796411" y="2148981"/>
              <a:ext cx="2865120" cy="4524315"/>
            </a:xfrm>
            <a:prstGeom prst="rect">
              <a:avLst/>
            </a:prstGeom>
            <a:noFill/>
            <a:effectLst/>
          </p:spPr>
          <p:txBody>
            <a:bodyPr wrap="square" rtlCol="0">
              <a:spAutoFit/>
            </a:bodyPr>
            <a:lstStyle/>
            <a:p>
              <a:r>
                <a:rPr lang="en-US" altLang="zh-CN" dirty="0">
                  <a:solidFill>
                    <a:srgbClr val="000000"/>
                  </a:solidFill>
                  <a:effectLst/>
                  <a:latin typeface="微软雅黑" panose="020B0503020204020204" pitchFamily="34" charset="-122"/>
                  <a:ea typeface="微软雅黑" panose="020B0503020204020204" pitchFamily="34" charset="-122"/>
                </a:rPr>
                <a:t>       @</a:t>
              </a:r>
              <a:r>
                <a:rPr lang="zh-CN" altLang="en-US" dirty="0">
                  <a:solidFill>
                    <a:srgbClr val="000000"/>
                  </a:solidFill>
                  <a:effectLst/>
                  <a:latin typeface="微软雅黑" panose="020B0503020204020204" pitchFamily="34" charset="-122"/>
                  <a:ea typeface="微软雅黑" panose="020B0503020204020204" pitchFamily="34" charset="-122"/>
                </a:rPr>
                <a:t>李子柒的短视频在多个平台上发布，不局限于单一的视频媒介，而是覆盖了当下各大主流渠道</a:t>
              </a:r>
              <a:r>
                <a:rPr lang="en-US" altLang="zh-CN" dirty="0">
                  <a:solidFill>
                    <a:srgbClr val="000000"/>
                  </a:solidFill>
                  <a:effectLst/>
                  <a:latin typeface="微软雅黑" panose="020B0503020204020204" pitchFamily="34" charset="-122"/>
                  <a:ea typeface="微软雅黑" panose="020B0503020204020204" pitchFamily="34" charset="-122"/>
                </a:rPr>
                <a:t>——</a:t>
              </a:r>
              <a:r>
                <a:rPr lang="zh-CN" altLang="en-US" dirty="0">
                  <a:solidFill>
                    <a:srgbClr val="000000"/>
                  </a:solidFill>
                  <a:effectLst/>
                  <a:latin typeface="微软雅黑" panose="020B0503020204020204" pitchFamily="34" charset="-122"/>
                  <a:ea typeface="微软雅黑" panose="020B0503020204020204" pitchFamily="34" charset="-122"/>
                </a:rPr>
                <a:t>从长视频平台爱奇艺、优酷、腾讯、</a:t>
              </a:r>
              <a:r>
                <a:rPr lang="en-US" altLang="zh-CN" dirty="0">
                  <a:solidFill>
                    <a:srgbClr val="000000"/>
                  </a:solidFill>
                  <a:effectLst/>
                  <a:latin typeface="微软雅黑" panose="020B0503020204020204" pitchFamily="34" charset="-122"/>
                  <a:ea typeface="微软雅黑" panose="020B0503020204020204" pitchFamily="34" charset="-122"/>
                </a:rPr>
                <a:t>B</a:t>
              </a:r>
              <a:r>
                <a:rPr lang="zh-CN" altLang="en-US" dirty="0">
                  <a:solidFill>
                    <a:srgbClr val="000000"/>
                  </a:solidFill>
                  <a:effectLst/>
                  <a:latin typeface="微软雅黑" panose="020B0503020204020204" pitchFamily="34" charset="-122"/>
                  <a:ea typeface="微软雅黑" panose="020B0503020204020204" pitchFamily="34" charset="-122"/>
                </a:rPr>
                <a:t>站，到短视频平台抖音、快手；从社交类平台微博、微信公众号，到资讯类平台学习强国，再到电商平台淘宝、天猫。该团队根据多维度的媒体矩阵进行精准的内容投放，并将社交传播与短视频传播结合起来，以最大限度地积聚粉丝和流量。</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24" name="文本框 23">
            <a:extLst>
              <a:ext uri="{FF2B5EF4-FFF2-40B4-BE49-F238E27FC236}">
                <a16:creationId xmlns:a16="http://schemas.microsoft.com/office/drawing/2014/main" id="{AF7EFA6B-74F0-4F0A-AA04-22BDB21B609B}"/>
              </a:ext>
            </a:extLst>
          </p:cNvPr>
          <p:cNvSpPr txBox="1"/>
          <p:nvPr/>
        </p:nvSpPr>
        <p:spPr>
          <a:xfrm>
            <a:off x="879518" y="386583"/>
            <a:ext cx="3404714" cy="523220"/>
          </a:xfrm>
          <a:prstGeom prst="rect">
            <a:avLst/>
          </a:prstGeom>
          <a:noFill/>
        </p:spPr>
        <p:txBody>
          <a:bodyPr wrap="square" rtlCol="0">
            <a:spAutoFit/>
          </a:bodyPr>
          <a:lstStyle/>
          <a:p>
            <a:pPr algn="ctr"/>
            <a:r>
              <a:rPr lang="zh-CN" altLang="en-US" sz="2800" dirty="0">
                <a:solidFill>
                  <a:srgbClr val="1C4885"/>
                </a:solidFill>
                <a:latin typeface="微软雅黑" panose="020B0503020204020204" pitchFamily="34" charset="-122"/>
                <a:ea typeface="微软雅黑" panose="020B0503020204020204" pitchFamily="34" charset="-122"/>
              </a:rPr>
              <a:t>矩阵运营的具体案例</a:t>
            </a:r>
          </a:p>
        </p:txBody>
      </p:sp>
      <p:pic>
        <p:nvPicPr>
          <p:cNvPr id="6" name="图片 5">
            <a:extLst>
              <a:ext uri="{FF2B5EF4-FFF2-40B4-BE49-F238E27FC236}">
                <a16:creationId xmlns:a16="http://schemas.microsoft.com/office/drawing/2014/main" id="{338598D2-9277-4B23-BE42-76AFE42DC031}"/>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084941" y="2657486"/>
            <a:ext cx="2520000" cy="3600000"/>
          </a:xfrm>
          <a:prstGeom prst="rect">
            <a:avLst/>
          </a:prstGeom>
        </p:spPr>
      </p:pic>
      <p:pic>
        <p:nvPicPr>
          <p:cNvPr id="8" name="图片 7">
            <a:extLst>
              <a:ext uri="{FF2B5EF4-FFF2-40B4-BE49-F238E27FC236}">
                <a16:creationId xmlns:a16="http://schemas.microsoft.com/office/drawing/2014/main" id="{31B3EDB0-5607-4D63-83A7-A1A4641FDA1D}"/>
              </a:ext>
            </a:extLst>
          </p:cNvPr>
          <p:cNvPicPr>
            <a:picLocks/>
          </p:cNvPicPr>
          <p:nvPr/>
        </p:nvPicPr>
        <p:blipFill rotWithShape="1">
          <a:blip r:embed="rId4" cstate="print">
            <a:extLst>
              <a:ext uri="{28A0092B-C50C-407E-A947-70E740481C1C}">
                <a14:useLocalDpi xmlns:a14="http://schemas.microsoft.com/office/drawing/2010/main" val="0"/>
              </a:ext>
            </a:extLst>
          </a:blip>
          <a:srcRect t="-1" b="2160"/>
          <a:stretch/>
        </p:blipFill>
        <p:spPr>
          <a:xfrm>
            <a:off x="6757768" y="2657486"/>
            <a:ext cx="2520000" cy="3600000"/>
          </a:xfrm>
          <a:prstGeom prst="rect">
            <a:avLst/>
          </a:prstGeom>
        </p:spPr>
      </p:pic>
      <p:pic>
        <p:nvPicPr>
          <p:cNvPr id="10" name="图片 9">
            <a:extLst>
              <a:ext uri="{FF2B5EF4-FFF2-40B4-BE49-F238E27FC236}">
                <a16:creationId xmlns:a16="http://schemas.microsoft.com/office/drawing/2014/main" id="{E37458C5-BDC3-4991-868F-FD4B03EA171E}"/>
              </a:ext>
            </a:extLst>
          </p:cNvPr>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9430595" y="2657486"/>
            <a:ext cx="2520000" cy="3600000"/>
          </a:xfrm>
          <a:prstGeom prst="rect">
            <a:avLst/>
          </a:prstGeom>
        </p:spPr>
      </p:pic>
      <p:pic>
        <p:nvPicPr>
          <p:cNvPr id="16" name="图片 15">
            <a:extLst>
              <a:ext uri="{FF2B5EF4-FFF2-40B4-BE49-F238E27FC236}">
                <a16:creationId xmlns:a16="http://schemas.microsoft.com/office/drawing/2014/main" id="{F1A227E5-0325-4714-9981-A022F1DE8BC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04636" y="386583"/>
            <a:ext cx="3932255" cy="1943593"/>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245962" y="4986487"/>
            <a:ext cx="4280301" cy="307777"/>
          </a:xfrm>
          <a:prstGeom prst="rect">
            <a:avLst/>
          </a:prstGeom>
          <a:noFill/>
        </p:spPr>
        <p:txBody>
          <a:bodyPr wrap="square" rtlCol="0">
            <a:spAutoFit/>
          </a:bodyPr>
          <a:lstStyle/>
          <a:p>
            <a:pPr algn="ctr"/>
            <a:r>
              <a:rPr lang="zh-CN" altLang="en-US" sz="1400" dirty="0">
                <a:solidFill>
                  <a:srgbClr val="000000"/>
                </a:solidFill>
                <a:effectLst/>
                <a:latin typeface="微软雅黑" panose="020B0503020204020204" pitchFamily="34" charset="-122"/>
                <a:ea typeface="微软雅黑" panose="020B0503020204020204" pitchFamily="34" charset="-122"/>
              </a:rPr>
              <a:t>京东网站上与李子柒</a:t>
            </a:r>
            <a:r>
              <a:rPr lang="en-US" altLang="zh-CN" sz="1400" dirty="0">
                <a:solidFill>
                  <a:srgbClr val="000000"/>
                </a:solidFill>
                <a:effectLst/>
                <a:latin typeface="微软雅黑" panose="020B0503020204020204" pitchFamily="34" charset="-122"/>
                <a:ea typeface="微软雅黑" panose="020B0503020204020204" pitchFamily="34" charset="-122"/>
              </a:rPr>
              <a:t>IP</a:t>
            </a:r>
            <a:r>
              <a:rPr lang="zh-CN" altLang="en-US" sz="1400" dirty="0">
                <a:solidFill>
                  <a:srgbClr val="000000"/>
                </a:solidFill>
                <a:effectLst/>
                <a:latin typeface="微软雅黑" panose="020B0503020204020204" pitchFamily="34" charset="-122"/>
                <a:ea typeface="微软雅黑" panose="020B0503020204020204" pitchFamily="34" charset="-122"/>
              </a:rPr>
              <a:t>相关的电商商品</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2" name="组合 1">
            <a:extLst>
              <a:ext uri="{FF2B5EF4-FFF2-40B4-BE49-F238E27FC236}">
                <a16:creationId xmlns:a16="http://schemas.microsoft.com/office/drawing/2014/main" id="{7D8FB984-32EC-41D2-8732-1CF513A60490}"/>
              </a:ext>
            </a:extLst>
          </p:cNvPr>
          <p:cNvGrpSpPr/>
          <p:nvPr/>
        </p:nvGrpSpPr>
        <p:grpSpPr>
          <a:xfrm>
            <a:off x="1290681" y="1694203"/>
            <a:ext cx="3639537" cy="4186030"/>
            <a:chOff x="8530467" y="1656270"/>
            <a:chExt cx="2865122" cy="4186030"/>
          </a:xfrm>
        </p:grpSpPr>
        <p:sp>
          <p:nvSpPr>
            <p:cNvPr id="14" name="文本框 13"/>
            <p:cNvSpPr txBox="1"/>
            <p:nvPr/>
          </p:nvSpPr>
          <p:spPr>
            <a:xfrm>
              <a:off x="8530467" y="1656270"/>
              <a:ext cx="2225040" cy="400110"/>
            </a:xfrm>
            <a:prstGeom prst="rect">
              <a:avLst/>
            </a:prstGeom>
            <a:noFill/>
            <a:effectLst/>
          </p:spPr>
          <p:txBody>
            <a:bodyPr wrap="square" rtlCol="0">
              <a:spAutoFit/>
            </a:bodyPr>
            <a:lstStyle>
              <a:defPPr>
                <a:defRPr lang="zh-CN"/>
              </a:defPPr>
              <a:lvl1pPr algn="r">
                <a:defRPr>
                  <a:solidFill>
                    <a:schemeClr val="bg1"/>
                  </a:solidFill>
                  <a:effectLst>
                    <a:outerShdw blurRad="152400" dist="50800" dir="5400000" algn="ctr" rotWithShape="0">
                      <a:schemeClr val="tx1"/>
                    </a:outerShdw>
                  </a:effectLst>
                  <a:latin typeface="FZZhengHeiS-DB-GB" panose="02000000000000000000" pitchFamily="2" charset="0"/>
                  <a:ea typeface="FZZhengHeiS-DB-GB" panose="02000000000000000000" pitchFamily="2" charset="0"/>
                </a:defRPr>
              </a:lvl1pPr>
            </a:lstStyle>
            <a:p>
              <a:pPr algn="l"/>
              <a:r>
                <a:rPr lang="en-US" altLang="zh-CN" sz="2000" dirty="0">
                  <a:solidFill>
                    <a:srgbClr val="000000"/>
                  </a:solidFill>
                  <a:effectLst/>
                  <a:latin typeface="微软雅黑" panose="020B0503020204020204" pitchFamily="34" charset="-122"/>
                  <a:ea typeface="微软雅黑" panose="020B0503020204020204" pitchFamily="34" charset="-122"/>
                </a:rPr>
                <a:t>2</a:t>
              </a:r>
              <a:r>
                <a:rPr lang="zh-CN" altLang="en-US" sz="2000" dirty="0">
                  <a:solidFill>
                    <a:srgbClr val="000000"/>
                  </a:solidFill>
                  <a:effectLst/>
                  <a:latin typeface="微软雅黑" panose="020B0503020204020204" pitchFamily="34" charset="-122"/>
                  <a:ea typeface="微软雅黑" panose="020B0503020204020204" pitchFamily="34" charset="-122"/>
                </a:rPr>
                <a:t>．跨行业变现</a:t>
              </a:r>
              <a:endParaRPr lang="zh-CN" altLang="en-US" sz="2000" dirty="0">
                <a:solidFill>
                  <a:schemeClr val="tx1">
                    <a:lumMod val="75000"/>
                    <a:lumOff val="25000"/>
                  </a:schemeClr>
                </a:solidFill>
                <a:effectLst/>
                <a:latin typeface="微软雅黑" panose="020B0503020204020204" pitchFamily="34" charset="-122"/>
                <a:ea typeface="微软雅黑" panose="020B0503020204020204" pitchFamily="34" charset="-122"/>
              </a:endParaRPr>
            </a:p>
          </p:txBody>
        </p:sp>
        <p:sp>
          <p:nvSpPr>
            <p:cNvPr id="15" name="文本框 14"/>
            <p:cNvSpPr txBox="1"/>
            <p:nvPr/>
          </p:nvSpPr>
          <p:spPr>
            <a:xfrm>
              <a:off x="8530469" y="2148981"/>
              <a:ext cx="2865120" cy="3693319"/>
            </a:xfrm>
            <a:prstGeom prst="rect">
              <a:avLst/>
            </a:prstGeom>
            <a:noFill/>
            <a:effectLst/>
          </p:spPr>
          <p:txBody>
            <a:bodyPr wrap="square" rtlCol="0">
              <a:spAutoFit/>
            </a:bodyPr>
            <a:lstStyle/>
            <a:p>
              <a:r>
                <a:rPr lang="zh-CN" altLang="en-US" dirty="0">
                  <a:solidFill>
                    <a:srgbClr val="000000"/>
                  </a:solidFill>
                  <a:effectLst/>
                  <a:latin typeface="微软雅黑" panose="020B0503020204020204" pitchFamily="34" charset="-122"/>
                  <a:ea typeface="微软雅黑" panose="020B0503020204020204" pitchFamily="34" charset="-122"/>
                </a:rPr>
                <a:t>       现有的“网红”变现主要有广告、付费内容、电商三大模式，而</a:t>
              </a:r>
              <a:r>
                <a:rPr lang="en-US" altLang="zh-CN" dirty="0">
                  <a:solidFill>
                    <a:srgbClr val="000000"/>
                  </a:solidFill>
                  <a:effectLst/>
                  <a:latin typeface="微软雅黑" panose="020B0503020204020204" pitchFamily="34" charset="-122"/>
                  <a:ea typeface="微软雅黑" panose="020B0503020204020204" pitchFamily="34" charset="-122"/>
                </a:rPr>
                <a:t>@</a:t>
              </a:r>
              <a:r>
                <a:rPr lang="zh-CN" altLang="en-US" dirty="0">
                  <a:solidFill>
                    <a:srgbClr val="000000"/>
                  </a:solidFill>
                  <a:effectLst/>
                  <a:latin typeface="微软雅黑" panose="020B0503020204020204" pitchFamily="34" charset="-122"/>
                  <a:ea typeface="微软雅黑" panose="020B0503020204020204" pitchFamily="34" charset="-122"/>
                </a:rPr>
                <a:t>李子柒采用的流量变现模式是电商，</a:t>
              </a:r>
              <a:r>
                <a:rPr lang="en-US" altLang="zh-CN" dirty="0">
                  <a:solidFill>
                    <a:srgbClr val="000000"/>
                  </a:solidFill>
                  <a:effectLst/>
                  <a:latin typeface="微软雅黑" panose="020B0503020204020204" pitchFamily="34" charset="-122"/>
                  <a:ea typeface="微软雅黑" panose="020B0503020204020204" pitchFamily="34" charset="-122"/>
                </a:rPr>
                <a:t>@</a:t>
              </a:r>
              <a:r>
                <a:rPr lang="zh-CN" altLang="en-US" dirty="0">
                  <a:solidFill>
                    <a:srgbClr val="000000"/>
                  </a:solidFill>
                  <a:effectLst/>
                  <a:latin typeface="微软雅黑" panose="020B0503020204020204" pitchFamily="34" charset="-122"/>
                  <a:ea typeface="微软雅黑" panose="020B0503020204020204" pitchFamily="34" charset="-122"/>
                </a:rPr>
                <a:t>李子柒在粉丝突破 </a:t>
              </a:r>
              <a:r>
                <a:rPr lang="en-US" altLang="zh-CN" dirty="0">
                  <a:solidFill>
                    <a:srgbClr val="000000"/>
                  </a:solidFill>
                  <a:effectLst/>
                  <a:latin typeface="微软雅黑" panose="020B0503020204020204" pitchFamily="34" charset="-122"/>
                  <a:ea typeface="微软雅黑" panose="020B0503020204020204" pitchFamily="34" charset="-122"/>
                </a:rPr>
                <a:t>1000 </a:t>
              </a:r>
              <a:r>
                <a:rPr lang="zh-CN" altLang="en-US" dirty="0">
                  <a:solidFill>
                    <a:srgbClr val="000000"/>
                  </a:solidFill>
                  <a:effectLst/>
                  <a:latin typeface="微软雅黑" panose="020B0503020204020204" pitchFamily="34" charset="-122"/>
                  <a:ea typeface="微软雅黑" panose="020B0503020204020204" pitchFamily="34" charset="-122"/>
                </a:rPr>
                <a:t>万之后，宣告她的旗舰店正式开始营业。李子柒品牌已与故宫食品、综艺</a:t>
              </a:r>
              <a:r>
                <a:rPr lang="en-US" altLang="zh-CN" dirty="0">
                  <a:solidFill>
                    <a:srgbClr val="000000"/>
                  </a:solidFill>
                  <a:effectLst/>
                  <a:latin typeface="微软雅黑" panose="020B0503020204020204" pitchFamily="34" charset="-122"/>
                  <a:ea typeface="微软雅黑" panose="020B0503020204020204" pitchFamily="34" charset="-122"/>
                </a:rPr>
                <a:t>《</a:t>
              </a:r>
              <a:r>
                <a:rPr lang="zh-CN" altLang="en-US" dirty="0">
                  <a:solidFill>
                    <a:srgbClr val="000000"/>
                  </a:solidFill>
                  <a:effectLst/>
                  <a:latin typeface="微软雅黑" panose="020B0503020204020204" pitchFamily="34" charset="-122"/>
                  <a:ea typeface="微软雅黑" panose="020B0503020204020204" pitchFamily="34" charset="-122"/>
                </a:rPr>
                <a:t>国家宝藏</a:t>
              </a:r>
              <a:r>
                <a:rPr lang="en-US" altLang="zh-CN" dirty="0">
                  <a:solidFill>
                    <a:srgbClr val="000000"/>
                  </a:solidFill>
                  <a:effectLst/>
                  <a:latin typeface="微软雅黑" panose="020B0503020204020204" pitchFamily="34" charset="-122"/>
                  <a:ea typeface="微软雅黑" panose="020B0503020204020204" pitchFamily="34" charset="-122"/>
                </a:rPr>
                <a:t>》</a:t>
              </a:r>
              <a:r>
                <a:rPr lang="zh-CN" altLang="en-US" dirty="0">
                  <a:solidFill>
                    <a:srgbClr val="000000"/>
                  </a:solidFill>
                  <a:effectLst/>
                  <a:latin typeface="微软雅黑" panose="020B0503020204020204" pitchFamily="34" charset="-122"/>
                  <a:ea typeface="微软雅黑" panose="020B0503020204020204" pitchFamily="34" charset="-122"/>
                </a:rPr>
                <a:t>等品牌达成了合作，不同粉丝社群的跨社群认同，能够促使双方品牌突破原有的圈层，实现联动传播效应。</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pic>
        <p:nvPicPr>
          <p:cNvPr id="3" name="图片 2">
            <a:extLst>
              <a:ext uri="{FF2B5EF4-FFF2-40B4-BE49-F238E27FC236}">
                <a16:creationId xmlns:a16="http://schemas.microsoft.com/office/drawing/2014/main" id="{19473188-A2A1-458E-9CF9-2A4A54CE171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8913"/>
          <a:stretch/>
        </p:blipFill>
        <p:spPr>
          <a:xfrm>
            <a:off x="6095998" y="1964732"/>
            <a:ext cx="4580230" cy="2928535"/>
          </a:xfrm>
          <a:prstGeom prst="rect">
            <a:avLst/>
          </a:prstGeom>
        </p:spPr>
      </p:pic>
      <p:sp>
        <p:nvSpPr>
          <p:cNvPr id="24" name="文本框 23">
            <a:extLst>
              <a:ext uri="{FF2B5EF4-FFF2-40B4-BE49-F238E27FC236}">
                <a16:creationId xmlns:a16="http://schemas.microsoft.com/office/drawing/2014/main" id="{AF7EFA6B-74F0-4F0A-AA04-22BDB21B609B}"/>
              </a:ext>
            </a:extLst>
          </p:cNvPr>
          <p:cNvSpPr txBox="1"/>
          <p:nvPr/>
        </p:nvSpPr>
        <p:spPr>
          <a:xfrm>
            <a:off x="3805883" y="435590"/>
            <a:ext cx="4580230" cy="523220"/>
          </a:xfrm>
          <a:prstGeom prst="rect">
            <a:avLst/>
          </a:prstGeom>
          <a:noFill/>
        </p:spPr>
        <p:txBody>
          <a:bodyPr wrap="square" rtlCol="0">
            <a:spAutoFit/>
          </a:bodyPr>
          <a:lstStyle/>
          <a:p>
            <a:pPr algn="ctr"/>
            <a:r>
              <a:rPr lang="zh-CN" altLang="en-US" sz="2800" dirty="0">
                <a:solidFill>
                  <a:srgbClr val="1C4885"/>
                </a:solidFill>
                <a:latin typeface="微软雅黑" panose="020B0503020204020204" pitchFamily="34" charset="-122"/>
                <a:ea typeface="微软雅黑" panose="020B0503020204020204" pitchFamily="34" charset="-122"/>
              </a:rPr>
              <a:t>矩阵运营的具体案例</a:t>
            </a:r>
          </a:p>
        </p:txBody>
      </p:sp>
    </p:spTree>
    <p:extLst>
      <p:ext uri="{BB962C8B-B14F-4D97-AF65-F5344CB8AC3E}">
        <p14:creationId xmlns:p14="http://schemas.microsoft.com/office/powerpoint/2010/main" val="32583981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45805" y="294968"/>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9984658" y="4866967"/>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403122" y="449825"/>
            <a:ext cx="11385755" cy="5958349"/>
          </a:xfrm>
          <a:prstGeom prst="roundRect">
            <a:avLst>
              <a:gd name="adj" fmla="val 1568"/>
            </a:avLst>
          </a:prstGeom>
          <a:solidFill>
            <a:schemeClr val="bg1"/>
          </a:solidFill>
          <a:ln>
            <a:noFill/>
          </a:ln>
          <a:effectLst>
            <a:glow rad="228600">
              <a:srgbClr val="02615A">
                <a:alpha val="3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000255" y="850612"/>
            <a:ext cx="4566531" cy="584775"/>
          </a:xfrm>
          <a:prstGeom prst="rect">
            <a:avLst/>
          </a:prstGeom>
          <a:noFill/>
        </p:spPr>
        <p:txBody>
          <a:bodyPr wrap="square" rtlCol="0">
            <a:spAutoFit/>
          </a:bodyPr>
          <a:lstStyle/>
          <a:p>
            <a:r>
              <a:rPr lang="en-US" altLang="zh-CN" sz="3200" dirty="0">
                <a:solidFill>
                  <a:srgbClr val="1C4885"/>
                </a:solidFill>
                <a:latin typeface="微软雅黑" panose="020B0503020204020204" pitchFamily="34" charset="-122"/>
                <a:ea typeface="微软雅黑" panose="020B0503020204020204" pitchFamily="34" charset="-122"/>
              </a:rPr>
              <a:t>8.4 </a:t>
            </a:r>
            <a:r>
              <a:rPr lang="zh-CN" altLang="en-US" sz="3200" dirty="0">
                <a:solidFill>
                  <a:srgbClr val="1C4885"/>
                </a:solidFill>
                <a:latin typeface="微软雅黑" panose="020B0503020204020204" pitchFamily="34" charset="-122"/>
                <a:ea typeface="微软雅黑" panose="020B0503020204020204" pitchFamily="34" charset="-122"/>
              </a:rPr>
              <a:t>矩阵运营的具体案例</a:t>
            </a:r>
          </a:p>
        </p:txBody>
      </p:sp>
      <p:sp>
        <p:nvSpPr>
          <p:cNvPr id="2" name="文本框 1">
            <a:extLst>
              <a:ext uri="{FF2B5EF4-FFF2-40B4-BE49-F238E27FC236}">
                <a16:creationId xmlns:a16="http://schemas.microsoft.com/office/drawing/2014/main" id="{E70D5C19-AD7D-4D71-92F4-F1AA79A41492}"/>
              </a:ext>
            </a:extLst>
          </p:cNvPr>
          <p:cNvSpPr txBox="1"/>
          <p:nvPr/>
        </p:nvSpPr>
        <p:spPr>
          <a:xfrm>
            <a:off x="1353259" y="1836174"/>
            <a:ext cx="3860521" cy="461665"/>
          </a:xfrm>
          <a:prstGeom prst="rect">
            <a:avLst/>
          </a:prstGeom>
          <a:noFill/>
        </p:spPr>
        <p:txBody>
          <a:bodyPr wrap="square" rtlCol="0">
            <a:spAutoFit/>
          </a:bodyPr>
          <a:lstStyle/>
          <a:p>
            <a:pPr algn="ctr"/>
            <a:r>
              <a:rPr lang="en-US" altLang="zh-CN" sz="2400" dirty="0">
                <a:solidFill>
                  <a:srgbClr val="000000"/>
                </a:solidFill>
                <a:effectLst/>
                <a:latin typeface="微软雅黑" panose="020B0503020204020204" pitchFamily="34" charset="-122"/>
                <a:ea typeface="微软雅黑" panose="020B0503020204020204" pitchFamily="34" charset="-122"/>
              </a:rPr>
              <a:t>@</a:t>
            </a:r>
            <a:r>
              <a:rPr lang="zh-CN" altLang="en-US" sz="2400" dirty="0">
                <a:solidFill>
                  <a:srgbClr val="000000"/>
                </a:solidFill>
                <a:effectLst/>
                <a:latin typeface="微软雅黑" panose="020B0503020204020204" pitchFamily="34" charset="-122"/>
                <a:ea typeface="微软雅黑" panose="020B0503020204020204" pitchFamily="34" charset="-122"/>
              </a:rPr>
              <a:t>蛋解创业的矩阵运营案例</a:t>
            </a:r>
            <a:endParaRPr lang="zh-CN" altLang="en-US" sz="2400" dirty="0">
              <a:latin typeface="微软雅黑" panose="020B0503020204020204" pitchFamily="34" charset="-122"/>
              <a:ea typeface="微软雅黑" panose="020B0503020204020204" pitchFamily="34" charset="-122"/>
            </a:endParaRPr>
          </a:p>
        </p:txBody>
      </p:sp>
      <p:sp>
        <p:nvSpPr>
          <p:cNvPr id="3" name="文本框 2">
            <a:extLst>
              <a:ext uri="{FF2B5EF4-FFF2-40B4-BE49-F238E27FC236}">
                <a16:creationId xmlns:a16="http://schemas.microsoft.com/office/drawing/2014/main" id="{D6651184-CC43-46C3-91B7-A75A50B69EAE}"/>
              </a:ext>
            </a:extLst>
          </p:cNvPr>
          <p:cNvSpPr txBox="1"/>
          <p:nvPr/>
        </p:nvSpPr>
        <p:spPr>
          <a:xfrm>
            <a:off x="2860403" y="2698626"/>
            <a:ext cx="6471192" cy="1631216"/>
          </a:xfrm>
          <a:prstGeom prst="rect">
            <a:avLst/>
          </a:prstGeom>
          <a:noFill/>
        </p:spPr>
        <p:txBody>
          <a:bodyPr wrap="square" rtlCol="0">
            <a:spAutoFit/>
          </a:bodyPr>
          <a:lstStyle/>
          <a:p>
            <a:pPr algn="just"/>
            <a:r>
              <a:rPr lang="en-US" altLang="zh-CN" sz="2000" dirty="0">
                <a:solidFill>
                  <a:srgbClr val="000000"/>
                </a:solidFill>
                <a:latin typeface="微软雅黑" panose="020B0503020204020204" pitchFamily="34" charset="-122"/>
                <a:ea typeface="微软雅黑" panose="020B0503020204020204" pitchFamily="34" charset="-122"/>
              </a:rPr>
              <a:t>       </a:t>
            </a:r>
            <a:r>
              <a:rPr lang="en-US" altLang="zh-CN" sz="2000" dirty="0">
                <a:solidFill>
                  <a:srgbClr val="000000"/>
                </a:solidFill>
                <a:effectLst/>
                <a:latin typeface="微软雅黑" panose="020B0503020204020204" pitchFamily="34" charset="-122"/>
                <a:ea typeface="微软雅黑" panose="020B0503020204020204" pitchFamily="34" charset="-122"/>
              </a:rPr>
              <a:t>@</a:t>
            </a:r>
            <a:r>
              <a:rPr lang="zh-CN" altLang="en-US" sz="2000" dirty="0">
                <a:solidFill>
                  <a:srgbClr val="000000"/>
                </a:solidFill>
                <a:effectLst/>
                <a:latin typeface="微软雅黑" panose="020B0503020204020204" pitchFamily="34" charset="-122"/>
                <a:ea typeface="微软雅黑" panose="020B0503020204020204" pitchFamily="34" charset="-122"/>
              </a:rPr>
              <a:t>蛋解创业的创始人耿伟在谈到短视频矩阵孵化时认为，大部分短视频创作者如果不能做到专业化、批量化生产的话，很难做到“日更”。短视频内容比较复杂，但是如果能把内容结构化，生产内容的效率就会大大提高，从而形成一个结构化、程序化和流水线化的模式。</a:t>
            </a:r>
            <a:endParaRPr lang="zh-CN" altLang="en-US"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465386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45805" y="294968"/>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9984658" y="4866967"/>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403122" y="449825"/>
            <a:ext cx="11385755" cy="5958349"/>
          </a:xfrm>
          <a:prstGeom prst="roundRect">
            <a:avLst>
              <a:gd name="adj" fmla="val 1568"/>
            </a:avLst>
          </a:prstGeom>
          <a:solidFill>
            <a:schemeClr val="bg1"/>
          </a:solidFill>
          <a:ln>
            <a:noFill/>
          </a:ln>
          <a:effectLst>
            <a:glow rad="228600">
              <a:srgbClr val="02615A">
                <a:alpha val="3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solidFill>
                <a:schemeClr val="tx1"/>
              </a:solidFill>
            </a:endParaRPr>
          </a:p>
          <a:p>
            <a:pPr algn="ctr"/>
            <a:endParaRPr lang="en-US" altLang="zh-CN" dirty="0">
              <a:solidFill>
                <a:schemeClr val="tx1"/>
              </a:solidFill>
            </a:endParaRPr>
          </a:p>
          <a:p>
            <a:pPr algn="ctr"/>
            <a:endParaRPr lang="en-US" altLang="zh-CN" dirty="0">
              <a:solidFill>
                <a:schemeClr val="tx1"/>
              </a:solidFill>
            </a:endParaRPr>
          </a:p>
          <a:p>
            <a:pPr algn="ctr"/>
            <a:endParaRPr lang="en-US" altLang="zh-CN" dirty="0">
              <a:solidFill>
                <a:schemeClr val="tx1"/>
              </a:solidFill>
            </a:endParaRPr>
          </a:p>
          <a:p>
            <a:pPr algn="ctr"/>
            <a:endParaRPr lang="en-US" altLang="zh-CN" dirty="0">
              <a:solidFill>
                <a:schemeClr val="tx1"/>
              </a:solidFill>
            </a:endParaRPr>
          </a:p>
          <a:p>
            <a:pPr algn="ctr"/>
            <a:endParaRPr lang="en-US" altLang="zh-CN" dirty="0">
              <a:solidFill>
                <a:schemeClr val="tx1"/>
              </a:solidFill>
            </a:endParaRPr>
          </a:p>
          <a:p>
            <a:pPr algn="ctr"/>
            <a:endParaRPr lang="en-US" altLang="zh-CN" dirty="0">
              <a:solidFill>
                <a:schemeClr val="tx1"/>
              </a:solidFill>
            </a:endParaRPr>
          </a:p>
          <a:p>
            <a:pPr algn="ctr"/>
            <a:endParaRPr lang="en-US" altLang="zh-CN" dirty="0">
              <a:solidFill>
                <a:schemeClr val="tx1"/>
              </a:solidFill>
            </a:endParaRPr>
          </a:p>
          <a:p>
            <a:r>
              <a:rPr lang="en-US" altLang="zh-CN" dirty="0"/>
              <a:t>t</a:t>
            </a:r>
            <a:endParaRPr lang="zh-CN" altLang="en-US" dirty="0"/>
          </a:p>
        </p:txBody>
      </p:sp>
      <p:sp>
        <p:nvSpPr>
          <p:cNvPr id="3" name="文本框 2">
            <a:extLst>
              <a:ext uri="{FF2B5EF4-FFF2-40B4-BE49-F238E27FC236}">
                <a16:creationId xmlns:a16="http://schemas.microsoft.com/office/drawing/2014/main" id="{D6651184-CC43-46C3-91B7-A75A50B69EAE}"/>
              </a:ext>
            </a:extLst>
          </p:cNvPr>
          <p:cNvSpPr txBox="1"/>
          <p:nvPr/>
        </p:nvSpPr>
        <p:spPr>
          <a:xfrm>
            <a:off x="2950838" y="1693792"/>
            <a:ext cx="6595096" cy="1323439"/>
          </a:xfrm>
          <a:prstGeom prst="rect">
            <a:avLst/>
          </a:prstGeom>
          <a:noFill/>
        </p:spPr>
        <p:txBody>
          <a:bodyPr wrap="square" rtlCol="0">
            <a:spAutoFit/>
          </a:bodyPr>
          <a:lstStyle/>
          <a:p>
            <a:pPr algn="just"/>
            <a:r>
              <a:rPr lang="zh-CN" altLang="en-US" sz="2000" dirty="0">
                <a:solidFill>
                  <a:srgbClr val="000000"/>
                </a:solidFill>
                <a:latin typeface="微软雅黑" panose="020B0503020204020204" pitchFamily="34" charset="-122"/>
                <a:ea typeface="微软雅黑" panose="020B0503020204020204" pitchFamily="34" charset="-122"/>
              </a:rPr>
              <a:t>例如，</a:t>
            </a:r>
            <a:r>
              <a:rPr lang="en-US" altLang="zh-CN" sz="2000" dirty="0">
                <a:solidFill>
                  <a:srgbClr val="000000"/>
                </a:solidFill>
                <a:latin typeface="微软雅黑" panose="020B0503020204020204" pitchFamily="34" charset="-122"/>
                <a:ea typeface="微软雅黑" panose="020B0503020204020204" pitchFamily="34" charset="-122"/>
              </a:rPr>
              <a:t>@</a:t>
            </a:r>
            <a:r>
              <a:rPr lang="zh-CN" altLang="en-US" sz="2000" dirty="0">
                <a:solidFill>
                  <a:srgbClr val="000000"/>
                </a:solidFill>
                <a:latin typeface="微软雅黑" panose="020B0503020204020204" pitchFamily="34" charset="-122"/>
                <a:ea typeface="微软雅黑" panose="020B0503020204020204" pitchFamily="34" charset="-122"/>
              </a:rPr>
              <a:t>蛋解创业的账号</a:t>
            </a:r>
            <a:r>
              <a:rPr lang="en-US" altLang="zh-CN" sz="2000" dirty="0">
                <a:solidFill>
                  <a:srgbClr val="000000"/>
                </a:solidFill>
                <a:latin typeface="微软雅黑" panose="020B0503020204020204" pitchFamily="34" charset="-122"/>
                <a:ea typeface="微软雅黑" panose="020B0503020204020204" pitchFamily="34" charset="-122"/>
              </a:rPr>
              <a:t>@</a:t>
            </a:r>
            <a:r>
              <a:rPr lang="zh-CN" altLang="en-US" sz="2000" dirty="0">
                <a:solidFill>
                  <a:srgbClr val="000000"/>
                </a:solidFill>
                <a:latin typeface="微软雅黑" panose="020B0503020204020204" pitchFamily="34" charset="-122"/>
                <a:ea typeface="微软雅黑" panose="020B0503020204020204" pitchFamily="34" charset="-122"/>
              </a:rPr>
              <a:t>店侦探的每条视频都是结构化的：一开场会告诉用户今天要去揭秘什么行业的内幕，第二部分就讲一些无良商家的做法，第三部分讲什么是正确的做法，最后来一句“别问我是谁，我也怕被打”</a:t>
            </a:r>
            <a:endParaRPr lang="zh-CN" altLang="en-US" sz="2000" dirty="0">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id="{C226FC09-0FC2-4A78-BEE6-5AD94A8F3104}"/>
              </a:ext>
            </a:extLst>
          </p:cNvPr>
          <p:cNvSpPr txBox="1"/>
          <p:nvPr/>
        </p:nvSpPr>
        <p:spPr>
          <a:xfrm>
            <a:off x="1224507" y="840976"/>
            <a:ext cx="2280302" cy="461665"/>
          </a:xfrm>
          <a:prstGeom prst="rect">
            <a:avLst/>
          </a:prstGeom>
          <a:noFill/>
        </p:spPr>
        <p:txBody>
          <a:bodyPr wrap="square" rtlCol="0">
            <a:spAutoFit/>
          </a:bodyPr>
          <a:lstStyle/>
          <a:p>
            <a:pPr algn="ctr"/>
            <a:r>
              <a:rPr lang="en-US" altLang="zh-CN" sz="2400" dirty="0">
                <a:solidFill>
                  <a:srgbClr val="000000"/>
                </a:solidFill>
                <a:effectLst/>
                <a:latin typeface="微软雅黑" panose="020B0503020204020204" pitchFamily="34" charset="-122"/>
                <a:ea typeface="微软雅黑" panose="020B0503020204020204" pitchFamily="34" charset="-122"/>
              </a:rPr>
              <a:t>1</a:t>
            </a:r>
            <a:r>
              <a:rPr lang="zh-CN" altLang="en-US" sz="2400" dirty="0">
                <a:solidFill>
                  <a:srgbClr val="000000"/>
                </a:solidFill>
                <a:effectLst/>
                <a:latin typeface="微软雅黑" panose="020B0503020204020204" pitchFamily="34" charset="-122"/>
                <a:ea typeface="微软雅黑" panose="020B0503020204020204" pitchFamily="34" charset="-122"/>
              </a:rPr>
              <a:t>．内容结构化</a:t>
            </a:r>
            <a:endParaRPr lang="zh-CN" altLang="en-US" sz="2400" dirty="0">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id="{BF112BBB-DDAA-4DFB-8708-DA8B29B3A80B}"/>
              </a:ext>
            </a:extLst>
          </p:cNvPr>
          <p:cNvSpPr txBox="1"/>
          <p:nvPr/>
        </p:nvSpPr>
        <p:spPr>
          <a:xfrm>
            <a:off x="4303193" y="3666638"/>
            <a:ext cx="3890386" cy="1200329"/>
          </a:xfrm>
          <a:prstGeom prst="rect">
            <a:avLst/>
          </a:prstGeom>
          <a:noFill/>
        </p:spPr>
        <p:txBody>
          <a:bodyPr wrap="square" rtlCol="0">
            <a:spAutoFit/>
          </a:bodyPr>
          <a:lstStyle/>
          <a:p>
            <a:r>
              <a:rPr lang="en-US" altLang="zh-CN" dirty="0">
                <a:solidFill>
                  <a:schemeClr val="tx1"/>
                </a:solidFill>
              </a:rPr>
              <a:t>Part1</a:t>
            </a:r>
            <a:r>
              <a:rPr lang="zh-CN" altLang="en-US" dirty="0">
                <a:solidFill>
                  <a:schemeClr val="tx1"/>
                </a:solidFill>
              </a:rPr>
              <a:t>：今天带你去揭秘</a:t>
            </a:r>
            <a:r>
              <a:rPr lang="en-US" altLang="zh-CN" dirty="0">
                <a:solidFill>
                  <a:schemeClr val="tx1"/>
                </a:solidFill>
              </a:rPr>
              <a:t>……</a:t>
            </a:r>
            <a:r>
              <a:rPr lang="zh-CN" altLang="en-US" dirty="0">
                <a:solidFill>
                  <a:schemeClr val="tx1"/>
                </a:solidFill>
              </a:rPr>
              <a:t>的内容</a:t>
            </a:r>
            <a:endParaRPr lang="en-US" altLang="zh-CN" dirty="0">
              <a:solidFill>
                <a:schemeClr val="tx1"/>
              </a:solidFill>
            </a:endParaRPr>
          </a:p>
          <a:p>
            <a:r>
              <a:rPr lang="en-US" altLang="zh-CN" dirty="0">
                <a:solidFill>
                  <a:schemeClr val="tx1"/>
                </a:solidFill>
              </a:rPr>
              <a:t>Part2</a:t>
            </a:r>
            <a:r>
              <a:rPr lang="zh-CN" altLang="en-US" dirty="0">
                <a:solidFill>
                  <a:schemeClr val="tx1"/>
                </a:solidFill>
              </a:rPr>
              <a:t>：无良商家的做法</a:t>
            </a:r>
            <a:endParaRPr lang="en-US" altLang="zh-CN" dirty="0">
              <a:solidFill>
                <a:schemeClr val="tx1"/>
              </a:solidFill>
            </a:endParaRPr>
          </a:p>
          <a:p>
            <a:r>
              <a:rPr lang="en-US" altLang="zh-CN" dirty="0">
                <a:solidFill>
                  <a:schemeClr val="tx1"/>
                </a:solidFill>
              </a:rPr>
              <a:t>part3</a:t>
            </a:r>
            <a:r>
              <a:rPr lang="zh-CN" altLang="en-US" dirty="0">
                <a:solidFill>
                  <a:schemeClr val="tx1"/>
                </a:solidFill>
              </a:rPr>
              <a:t>：正确的做法（反常识）</a:t>
            </a:r>
            <a:endParaRPr lang="en-US" altLang="zh-CN" dirty="0">
              <a:solidFill>
                <a:schemeClr val="tx1"/>
              </a:solidFill>
            </a:endParaRPr>
          </a:p>
          <a:p>
            <a:r>
              <a:rPr lang="en-US" altLang="zh-CN" dirty="0">
                <a:solidFill>
                  <a:schemeClr val="tx1"/>
                </a:solidFill>
              </a:rPr>
              <a:t>Part4</a:t>
            </a:r>
            <a:r>
              <a:rPr lang="zh-CN" altLang="en-US" dirty="0">
                <a:solidFill>
                  <a:schemeClr val="tx1"/>
                </a:solidFill>
              </a:rPr>
              <a:t>：别问我是谁，我也怕被打</a:t>
            </a:r>
            <a:endParaRPr lang="zh-CN" altLang="en-US" dirty="0"/>
          </a:p>
        </p:txBody>
      </p:sp>
    </p:spTree>
    <p:extLst>
      <p:ext uri="{BB962C8B-B14F-4D97-AF65-F5344CB8AC3E}">
        <p14:creationId xmlns:p14="http://schemas.microsoft.com/office/powerpoint/2010/main" val="1378455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45805" y="294968"/>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9984658" y="4866967"/>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403122" y="449825"/>
            <a:ext cx="11385755" cy="5958349"/>
          </a:xfrm>
          <a:prstGeom prst="roundRect">
            <a:avLst>
              <a:gd name="adj" fmla="val 1568"/>
            </a:avLst>
          </a:prstGeom>
          <a:solidFill>
            <a:schemeClr val="bg1"/>
          </a:solidFill>
          <a:ln>
            <a:noFill/>
          </a:ln>
          <a:effectLst>
            <a:glow rad="228600">
              <a:srgbClr val="02615A">
                <a:alpha val="3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solidFill>
                <a:schemeClr val="tx1"/>
              </a:solidFill>
            </a:endParaRPr>
          </a:p>
        </p:txBody>
      </p:sp>
      <p:sp>
        <p:nvSpPr>
          <p:cNvPr id="3" name="文本框 2">
            <a:extLst>
              <a:ext uri="{FF2B5EF4-FFF2-40B4-BE49-F238E27FC236}">
                <a16:creationId xmlns:a16="http://schemas.microsoft.com/office/drawing/2014/main" id="{D6651184-CC43-46C3-91B7-A75A50B69EAE}"/>
              </a:ext>
            </a:extLst>
          </p:cNvPr>
          <p:cNvSpPr txBox="1"/>
          <p:nvPr/>
        </p:nvSpPr>
        <p:spPr>
          <a:xfrm>
            <a:off x="2579089" y="1693792"/>
            <a:ext cx="7033820" cy="2246769"/>
          </a:xfrm>
          <a:prstGeom prst="rect">
            <a:avLst/>
          </a:prstGeom>
          <a:noFill/>
        </p:spPr>
        <p:txBody>
          <a:bodyPr wrap="square" rtlCol="0">
            <a:spAutoFit/>
          </a:bodyPr>
          <a:lstStyle/>
          <a:p>
            <a:pPr algn="just"/>
            <a:r>
              <a:rPr lang="zh-CN" altLang="en-US" sz="2000" dirty="0">
                <a:solidFill>
                  <a:srgbClr val="000000"/>
                </a:solidFill>
                <a:latin typeface="微软雅黑" panose="020B0503020204020204" pitchFamily="34" charset="-122"/>
                <a:ea typeface="微软雅黑" panose="020B0503020204020204" pitchFamily="34" charset="-122"/>
              </a:rPr>
              <a:t>       怎么突破账号粉丝规模和发文数量的天花板呢？</a:t>
            </a:r>
            <a:r>
              <a:rPr lang="en-US" altLang="zh-CN" sz="2000" dirty="0">
                <a:solidFill>
                  <a:srgbClr val="000000"/>
                </a:solidFill>
                <a:latin typeface="微软雅黑" panose="020B0503020204020204" pitchFamily="34" charset="-122"/>
                <a:ea typeface="微软雅黑" panose="020B0503020204020204" pitchFamily="34" charset="-122"/>
              </a:rPr>
              <a:t>@</a:t>
            </a:r>
            <a:r>
              <a:rPr lang="zh-CN" altLang="en-US" sz="2000" dirty="0">
                <a:solidFill>
                  <a:srgbClr val="000000"/>
                </a:solidFill>
                <a:latin typeface="微软雅黑" panose="020B0503020204020204" pitchFamily="34" charset="-122"/>
                <a:ea typeface="微软雅黑" panose="020B0503020204020204" pitchFamily="34" charset="-122"/>
              </a:rPr>
              <a:t>蛋解创业的解决方案就是打造矩阵。突破天花板的方式只有两种，一种是做更多的直播配合视频“带货”，第二种是做更多的账号提高销售额和收入。</a:t>
            </a:r>
            <a:r>
              <a:rPr lang="en-US" altLang="zh-CN" sz="2000" dirty="0">
                <a:solidFill>
                  <a:srgbClr val="000000"/>
                </a:solidFill>
                <a:latin typeface="微软雅黑" panose="020B0503020204020204" pitchFamily="34" charset="-122"/>
                <a:ea typeface="微软雅黑" panose="020B0503020204020204" pitchFamily="34" charset="-122"/>
              </a:rPr>
              <a:t>@</a:t>
            </a:r>
            <a:r>
              <a:rPr lang="zh-CN" altLang="en-US" sz="2000" dirty="0">
                <a:solidFill>
                  <a:srgbClr val="000000"/>
                </a:solidFill>
                <a:latin typeface="微软雅黑" panose="020B0503020204020204" pitchFamily="34" charset="-122"/>
                <a:ea typeface="微软雅黑" panose="020B0503020204020204" pitchFamily="34" charset="-122"/>
              </a:rPr>
              <a:t>蛋解创业选择了后者，因为直播太耽误时间了，与其每天准备直播或招一个团队选品，不如多做几个账号。因为这家公司的优势在于内容，如果有十几二十个账号，一个月就可能有两三千万元的收入。</a:t>
            </a:r>
            <a:endParaRPr lang="zh-CN" altLang="en-US" sz="2000" dirty="0">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id="{C226FC09-0FC2-4A78-BEE6-5AD94A8F3104}"/>
              </a:ext>
            </a:extLst>
          </p:cNvPr>
          <p:cNvSpPr txBox="1"/>
          <p:nvPr/>
        </p:nvSpPr>
        <p:spPr>
          <a:xfrm>
            <a:off x="1224507" y="840976"/>
            <a:ext cx="2280302" cy="461665"/>
          </a:xfrm>
          <a:prstGeom prst="rect">
            <a:avLst/>
          </a:prstGeom>
          <a:noFill/>
        </p:spPr>
        <p:txBody>
          <a:bodyPr wrap="square" rtlCol="0">
            <a:spAutoFit/>
          </a:bodyPr>
          <a:lstStyle/>
          <a:p>
            <a:pPr algn="ctr"/>
            <a:r>
              <a:rPr lang="en-US" altLang="zh-CN" sz="2400" dirty="0">
                <a:solidFill>
                  <a:srgbClr val="000000"/>
                </a:solidFill>
                <a:effectLst/>
                <a:latin typeface="微软雅黑" panose="020B0503020204020204" pitchFamily="34" charset="-122"/>
                <a:ea typeface="微软雅黑" panose="020B0503020204020204" pitchFamily="34" charset="-122"/>
              </a:rPr>
              <a:t>2</a:t>
            </a:r>
            <a:r>
              <a:rPr lang="zh-CN" altLang="en-US" sz="2400" dirty="0">
                <a:solidFill>
                  <a:srgbClr val="000000"/>
                </a:solidFill>
                <a:effectLst/>
                <a:latin typeface="微软雅黑" panose="020B0503020204020204" pitchFamily="34" charset="-122"/>
                <a:ea typeface="微软雅黑" panose="020B0503020204020204" pitchFamily="34" charset="-122"/>
              </a:rPr>
              <a:t>．账号矩阵化</a:t>
            </a:r>
            <a:endParaRPr lang="zh-CN" altLang="en-US"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64079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988709" y="5737122"/>
            <a:ext cx="3957485" cy="825909"/>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45804" y="294968"/>
            <a:ext cx="3957485" cy="825909"/>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560439" y="449825"/>
            <a:ext cx="11385755" cy="5958349"/>
          </a:xfrm>
          <a:prstGeom prst="roundRect">
            <a:avLst>
              <a:gd name="adj" fmla="val 1568"/>
            </a:avLst>
          </a:prstGeom>
          <a:solidFill>
            <a:schemeClr val="bg1"/>
          </a:solidFill>
          <a:ln>
            <a:noFill/>
          </a:ln>
          <a:effectLst>
            <a:glow rad="228600">
              <a:schemeClr val="tx1">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908283" y="1106536"/>
            <a:ext cx="3243820" cy="830997"/>
          </a:xfrm>
          <a:prstGeom prst="rect">
            <a:avLst/>
          </a:prstGeom>
          <a:noFill/>
        </p:spPr>
        <p:txBody>
          <a:bodyPr wrap="square" rtlCol="0">
            <a:spAutoFit/>
          </a:bodyPr>
          <a:lstStyle/>
          <a:p>
            <a:pPr algn="ctr"/>
            <a:r>
              <a:rPr lang="zh-CN" altLang="en-US" sz="4800" dirty="0">
                <a:solidFill>
                  <a:srgbClr val="1C4885"/>
                </a:solidFill>
                <a:latin typeface="微软雅黑" panose="020B0503020204020204" pitchFamily="34" charset="-122"/>
                <a:ea typeface="微软雅黑" panose="020B0503020204020204" pitchFamily="34" charset="-122"/>
              </a:rPr>
              <a:t>新媒体矩阵</a:t>
            </a:r>
          </a:p>
        </p:txBody>
      </p:sp>
      <p:sp>
        <p:nvSpPr>
          <p:cNvPr id="10" name="文本框 9"/>
          <p:cNvSpPr txBox="1"/>
          <p:nvPr/>
        </p:nvSpPr>
        <p:spPr>
          <a:xfrm>
            <a:off x="1391278" y="2594244"/>
            <a:ext cx="4277830" cy="1938992"/>
          </a:xfrm>
          <a:prstGeom prst="rect">
            <a:avLst/>
          </a:prstGeom>
          <a:noFill/>
        </p:spPr>
        <p:txBody>
          <a:bodyPr wrap="square" rtlCol="0">
            <a:spAutoFit/>
          </a:bodyPr>
          <a:lstStyle/>
          <a:p>
            <a:pPr algn="just"/>
            <a:r>
              <a:rPr lang="zh-CN" altLang="en-US" sz="2400" dirty="0">
                <a:solidFill>
                  <a:srgbClr val="000000"/>
                </a:solidFill>
                <a:effectLst/>
                <a:latin typeface="微软雅黑" panose="020B0503020204020204" pitchFamily="34" charset="-122"/>
                <a:ea typeface="微软雅黑" panose="020B0503020204020204" pitchFamily="34" charset="-122"/>
              </a:rPr>
              <a:t>       对于新媒体矩阵，虽然目前行业内还没有统一的定义，但大部分人都倾向 于将它定义为能够触达目标群体的多种新媒体渠道组合。</a:t>
            </a:r>
            <a:endParaRPr lang="zh-CN" altLang="en-US" sz="2400" dirty="0">
              <a:latin typeface="微软雅黑" panose="020B0503020204020204" pitchFamily="34" charset="-122"/>
              <a:ea typeface="微软雅黑" panose="020B0503020204020204" pitchFamily="34" charset="-122"/>
            </a:endParaRPr>
          </a:p>
        </p:txBody>
      </p:sp>
      <p:pic>
        <p:nvPicPr>
          <p:cNvPr id="3" name="图片 2">
            <a:extLst>
              <a:ext uri="{FF2B5EF4-FFF2-40B4-BE49-F238E27FC236}">
                <a16:creationId xmlns:a16="http://schemas.microsoft.com/office/drawing/2014/main" id="{808EAC86-9EC5-440B-B070-C813C6E783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4244" y="1855838"/>
            <a:ext cx="5586813" cy="314632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45805" y="294968"/>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9984658" y="4866967"/>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403122" y="449825"/>
            <a:ext cx="11385755" cy="5958349"/>
          </a:xfrm>
          <a:prstGeom prst="roundRect">
            <a:avLst>
              <a:gd name="adj" fmla="val 1568"/>
            </a:avLst>
          </a:prstGeom>
          <a:solidFill>
            <a:schemeClr val="bg1"/>
          </a:solidFill>
          <a:ln>
            <a:noFill/>
          </a:ln>
          <a:effectLst>
            <a:glow rad="228600">
              <a:srgbClr val="02615A">
                <a:alpha val="3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solidFill>
                <a:schemeClr val="tx1"/>
              </a:solidFill>
            </a:endParaRPr>
          </a:p>
        </p:txBody>
      </p:sp>
      <p:sp>
        <p:nvSpPr>
          <p:cNvPr id="3" name="文本框 2">
            <a:extLst>
              <a:ext uri="{FF2B5EF4-FFF2-40B4-BE49-F238E27FC236}">
                <a16:creationId xmlns:a16="http://schemas.microsoft.com/office/drawing/2014/main" id="{D6651184-CC43-46C3-91B7-A75A50B69EAE}"/>
              </a:ext>
            </a:extLst>
          </p:cNvPr>
          <p:cNvSpPr txBox="1"/>
          <p:nvPr/>
        </p:nvSpPr>
        <p:spPr>
          <a:xfrm>
            <a:off x="2579089" y="1693792"/>
            <a:ext cx="7158800" cy="2062103"/>
          </a:xfrm>
          <a:prstGeom prst="rect">
            <a:avLst/>
          </a:prstGeom>
          <a:noFill/>
        </p:spPr>
        <p:txBody>
          <a:bodyPr wrap="square" rtlCol="0">
            <a:spAutoFit/>
          </a:bodyPr>
          <a:lstStyle/>
          <a:p>
            <a:pPr algn="just"/>
            <a:r>
              <a:rPr lang="zh-CN" altLang="en-US" dirty="0">
                <a:solidFill>
                  <a:srgbClr val="000000"/>
                </a:solidFill>
                <a:latin typeface="微软雅黑" panose="020B0503020204020204" pitchFamily="34" charset="-122"/>
                <a:ea typeface="微软雅黑" panose="020B0503020204020204" pitchFamily="34" charset="-122"/>
              </a:rPr>
              <a:t>       </a:t>
            </a:r>
            <a:r>
              <a:rPr lang="en-US" altLang="zh-CN" dirty="0">
                <a:solidFill>
                  <a:srgbClr val="000000"/>
                </a:solidFill>
                <a:effectLst/>
                <a:latin typeface="微软雅黑" panose="020B0503020204020204" pitchFamily="34" charset="-122"/>
                <a:ea typeface="微软雅黑" panose="020B0503020204020204" pitchFamily="34" charset="-122"/>
              </a:rPr>
              <a:t>@</a:t>
            </a:r>
            <a:r>
              <a:rPr lang="zh-CN" altLang="en-US" dirty="0">
                <a:solidFill>
                  <a:srgbClr val="000000"/>
                </a:solidFill>
                <a:effectLst/>
                <a:latin typeface="微软雅黑" panose="020B0503020204020204" pitchFamily="34" charset="-122"/>
                <a:ea typeface="微软雅黑" panose="020B0503020204020204" pitchFamily="34" charset="-122"/>
              </a:rPr>
              <a:t>蛋解创业的团队之前做的是音频自媒体，</a:t>
            </a:r>
            <a:r>
              <a:rPr lang="en-US" altLang="zh-CN" dirty="0">
                <a:solidFill>
                  <a:srgbClr val="000000"/>
                </a:solidFill>
                <a:effectLst/>
                <a:latin typeface="微软雅黑" panose="020B0503020204020204" pitchFamily="34" charset="-122"/>
                <a:ea typeface="微软雅黑" panose="020B0503020204020204" pitchFamily="34" charset="-122"/>
              </a:rPr>
              <a:t>2019</a:t>
            </a:r>
            <a:r>
              <a:rPr lang="zh-CN" altLang="en-US" dirty="0">
                <a:solidFill>
                  <a:srgbClr val="000000"/>
                </a:solidFill>
                <a:effectLst/>
                <a:latin typeface="微软雅黑" panose="020B0503020204020204" pitchFamily="34" charset="-122"/>
                <a:ea typeface="微软雅黑" panose="020B0503020204020204" pitchFamily="34" charset="-122"/>
              </a:rPr>
              <a:t>年</a:t>
            </a:r>
            <a:r>
              <a:rPr lang="en-US" altLang="zh-CN" dirty="0">
                <a:solidFill>
                  <a:srgbClr val="000000"/>
                </a:solidFill>
                <a:effectLst/>
                <a:latin typeface="微软雅黑" panose="020B0503020204020204" pitchFamily="34" charset="-122"/>
                <a:ea typeface="微软雅黑" panose="020B0503020204020204" pitchFamily="34" charset="-122"/>
              </a:rPr>
              <a:t>3</a:t>
            </a:r>
            <a:r>
              <a:rPr lang="zh-CN" altLang="en-US" dirty="0">
                <a:solidFill>
                  <a:srgbClr val="000000"/>
                </a:solidFill>
                <a:effectLst/>
                <a:latin typeface="微软雅黑" panose="020B0503020204020204" pitchFamily="34" charset="-122"/>
                <a:ea typeface="微软雅黑" panose="020B0503020204020204" pitchFamily="34" charset="-122"/>
              </a:rPr>
              <a:t>月才开始接触短视频，他们只用了</a:t>
            </a:r>
            <a:r>
              <a:rPr lang="en-US" altLang="zh-CN" dirty="0">
                <a:solidFill>
                  <a:srgbClr val="000000"/>
                </a:solidFill>
                <a:effectLst/>
                <a:latin typeface="微软雅黑" panose="020B0503020204020204" pitchFamily="34" charset="-122"/>
                <a:ea typeface="微软雅黑" panose="020B0503020204020204" pitchFamily="34" charset="-122"/>
              </a:rPr>
              <a:t>58</a:t>
            </a:r>
            <a:r>
              <a:rPr lang="zh-CN" altLang="en-US" dirty="0">
                <a:solidFill>
                  <a:srgbClr val="000000"/>
                </a:solidFill>
                <a:effectLst/>
                <a:latin typeface="微软雅黑" panose="020B0503020204020204" pitchFamily="34" charset="-122"/>
                <a:ea typeface="微软雅黑" panose="020B0503020204020204" pitchFamily="34" charset="-122"/>
              </a:rPr>
              <a:t>个小时就吸引了</a:t>
            </a:r>
            <a:r>
              <a:rPr lang="en-US" altLang="zh-CN" dirty="0">
                <a:solidFill>
                  <a:srgbClr val="000000"/>
                </a:solidFill>
                <a:effectLst/>
                <a:latin typeface="微软雅黑" panose="020B0503020204020204" pitchFamily="34" charset="-122"/>
                <a:ea typeface="微软雅黑" panose="020B0503020204020204" pitchFamily="34" charset="-122"/>
              </a:rPr>
              <a:t>100</a:t>
            </a:r>
            <a:r>
              <a:rPr lang="zh-CN" altLang="en-US" dirty="0">
                <a:solidFill>
                  <a:srgbClr val="000000"/>
                </a:solidFill>
                <a:effectLst/>
                <a:latin typeface="微软雅黑" panose="020B0503020204020204" pitchFamily="34" charset="-122"/>
                <a:ea typeface="微软雅黑" panose="020B0503020204020204" pitchFamily="34" charset="-122"/>
              </a:rPr>
              <a:t>万名粉丝，到</a:t>
            </a:r>
            <a:r>
              <a:rPr lang="en-US" altLang="zh-CN" dirty="0">
                <a:solidFill>
                  <a:srgbClr val="000000"/>
                </a:solidFill>
                <a:effectLst/>
                <a:latin typeface="微软雅黑" panose="020B0503020204020204" pitchFamily="34" charset="-122"/>
                <a:ea typeface="微软雅黑" panose="020B0503020204020204" pitchFamily="34" charset="-122"/>
              </a:rPr>
              <a:t>2019</a:t>
            </a:r>
            <a:r>
              <a:rPr lang="zh-CN" altLang="en-US" dirty="0">
                <a:solidFill>
                  <a:srgbClr val="000000"/>
                </a:solidFill>
                <a:effectLst/>
                <a:latin typeface="微软雅黑" panose="020B0503020204020204" pitchFamily="34" charset="-122"/>
                <a:ea typeface="微软雅黑" panose="020B0503020204020204" pitchFamily="34" charset="-122"/>
              </a:rPr>
              <a:t>年年底基本上有 </a:t>
            </a:r>
            <a:r>
              <a:rPr lang="en-US" altLang="zh-CN" dirty="0">
                <a:solidFill>
                  <a:srgbClr val="000000"/>
                </a:solidFill>
                <a:effectLst/>
                <a:latin typeface="微软雅黑" panose="020B0503020204020204" pitchFamily="34" charset="-122"/>
                <a:ea typeface="微软雅黑" panose="020B0503020204020204" pitchFamily="34" charset="-122"/>
              </a:rPr>
              <a:t>200 </a:t>
            </a:r>
            <a:r>
              <a:rPr lang="zh-CN" altLang="en-US" dirty="0">
                <a:solidFill>
                  <a:srgbClr val="000000"/>
                </a:solidFill>
                <a:effectLst/>
                <a:latin typeface="微软雅黑" panose="020B0503020204020204" pitchFamily="34" charset="-122"/>
                <a:ea typeface="微软雅黑" panose="020B0503020204020204" pitchFamily="34" charset="-122"/>
              </a:rPr>
              <a:t>多万名粉丝，到</a:t>
            </a:r>
            <a:r>
              <a:rPr lang="en-US" altLang="zh-CN" dirty="0">
                <a:solidFill>
                  <a:srgbClr val="000000"/>
                </a:solidFill>
                <a:effectLst/>
                <a:latin typeface="微软雅黑" panose="020B0503020204020204" pitchFamily="34" charset="-122"/>
                <a:ea typeface="微软雅黑" panose="020B0503020204020204" pitchFamily="34" charset="-122"/>
              </a:rPr>
              <a:t>2020</a:t>
            </a:r>
            <a:r>
              <a:rPr lang="zh-CN" altLang="en-US" dirty="0">
                <a:solidFill>
                  <a:srgbClr val="000000"/>
                </a:solidFill>
                <a:effectLst/>
                <a:latin typeface="微软雅黑" panose="020B0503020204020204" pitchFamily="34" charset="-122"/>
                <a:ea typeface="微软雅黑" panose="020B0503020204020204" pitchFamily="34" charset="-122"/>
              </a:rPr>
              <a:t>年年底有</a:t>
            </a:r>
            <a:r>
              <a:rPr lang="en-US" altLang="zh-CN" dirty="0">
                <a:solidFill>
                  <a:srgbClr val="000000"/>
                </a:solidFill>
                <a:effectLst/>
                <a:latin typeface="微软雅黑" panose="020B0503020204020204" pitchFamily="34" charset="-122"/>
                <a:ea typeface="微软雅黑" panose="020B0503020204020204" pitchFamily="34" charset="-122"/>
              </a:rPr>
              <a:t>400</a:t>
            </a:r>
            <a:r>
              <a:rPr lang="zh-CN" altLang="en-US" dirty="0">
                <a:solidFill>
                  <a:srgbClr val="000000"/>
                </a:solidFill>
                <a:effectLst/>
                <a:latin typeface="微软雅黑" panose="020B0503020204020204" pitchFamily="34" charset="-122"/>
                <a:ea typeface="微软雅黑" panose="020B0503020204020204" pitchFamily="34" charset="-122"/>
              </a:rPr>
              <a:t>万名粉丝。之后，他们又通过同样的内容流水线生产方式，孵化了不同的风格和调性的短视频账号，比如</a:t>
            </a:r>
            <a:r>
              <a:rPr lang="en-US" altLang="zh-CN" dirty="0">
                <a:solidFill>
                  <a:srgbClr val="000000"/>
                </a:solidFill>
                <a:effectLst/>
                <a:latin typeface="微软雅黑" panose="020B0503020204020204" pitchFamily="34" charset="-122"/>
                <a:ea typeface="微软雅黑" panose="020B0503020204020204" pitchFamily="34" charset="-122"/>
              </a:rPr>
              <a:t>@</a:t>
            </a:r>
            <a:r>
              <a:rPr lang="zh-CN" altLang="en-US" dirty="0">
                <a:solidFill>
                  <a:srgbClr val="000000"/>
                </a:solidFill>
                <a:effectLst/>
                <a:latin typeface="微软雅黑" panose="020B0503020204020204" pitchFamily="34" charset="-122"/>
                <a:ea typeface="微软雅黑" panose="020B0503020204020204" pitchFamily="34" charset="-122"/>
              </a:rPr>
              <a:t>店侦探、</a:t>
            </a:r>
            <a:r>
              <a:rPr lang="en-US" altLang="zh-CN" dirty="0">
                <a:solidFill>
                  <a:srgbClr val="000000"/>
                </a:solidFill>
                <a:effectLst/>
                <a:latin typeface="微软雅黑" panose="020B0503020204020204" pitchFamily="34" charset="-122"/>
                <a:ea typeface="微软雅黑" panose="020B0503020204020204" pitchFamily="34" charset="-122"/>
              </a:rPr>
              <a:t>@</a:t>
            </a:r>
            <a:r>
              <a:rPr lang="zh-CN" altLang="en-US" dirty="0">
                <a:solidFill>
                  <a:srgbClr val="000000"/>
                </a:solidFill>
                <a:effectLst/>
                <a:latin typeface="微软雅黑" panose="020B0503020204020204" pitchFamily="34" charset="-122"/>
                <a:ea typeface="微软雅黑" panose="020B0503020204020204" pitchFamily="34" charset="-122"/>
              </a:rPr>
              <a:t>暴躁财经等商业财经账号，从而形成了精炼的短视频账号矩阵，并与自身的音频、图文等方面的新媒体账号共同构成了新媒体矩阵。</a:t>
            </a:r>
            <a:endParaRPr lang="zh-CN" altLang="en-US" dirty="0">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id="{C226FC09-0FC2-4A78-BEE6-5AD94A8F3104}"/>
              </a:ext>
            </a:extLst>
          </p:cNvPr>
          <p:cNvSpPr txBox="1"/>
          <p:nvPr/>
        </p:nvSpPr>
        <p:spPr>
          <a:xfrm>
            <a:off x="1224507" y="840976"/>
            <a:ext cx="2280302" cy="461665"/>
          </a:xfrm>
          <a:prstGeom prst="rect">
            <a:avLst/>
          </a:prstGeom>
          <a:noFill/>
        </p:spPr>
        <p:txBody>
          <a:bodyPr wrap="square" rtlCol="0">
            <a:spAutoFit/>
          </a:bodyPr>
          <a:lstStyle/>
          <a:p>
            <a:pPr algn="ctr"/>
            <a:r>
              <a:rPr lang="en-US" altLang="zh-CN" sz="2400" dirty="0">
                <a:solidFill>
                  <a:srgbClr val="000000"/>
                </a:solidFill>
                <a:effectLst/>
                <a:latin typeface="微软雅黑" panose="020B0503020204020204" pitchFamily="34" charset="-122"/>
                <a:ea typeface="微软雅黑" panose="020B0503020204020204" pitchFamily="34" charset="-122"/>
              </a:rPr>
              <a:t>2</a:t>
            </a:r>
            <a:r>
              <a:rPr lang="zh-CN" altLang="en-US" sz="2400" dirty="0">
                <a:solidFill>
                  <a:srgbClr val="000000"/>
                </a:solidFill>
                <a:effectLst/>
                <a:latin typeface="微软雅黑" panose="020B0503020204020204" pitchFamily="34" charset="-122"/>
                <a:ea typeface="微软雅黑" panose="020B0503020204020204" pitchFamily="34" charset="-122"/>
              </a:rPr>
              <a:t>．账号矩阵化</a:t>
            </a:r>
            <a:endParaRPr lang="zh-CN" altLang="en-US"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493134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984658" y="4866967"/>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45805" y="294968"/>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45805" y="4866967"/>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9984658" y="294968"/>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403122" y="405580"/>
            <a:ext cx="11385755" cy="5958349"/>
          </a:xfrm>
          <a:prstGeom prst="roundRect">
            <a:avLst>
              <a:gd name="adj" fmla="val 1568"/>
            </a:avLst>
          </a:prstGeom>
          <a:solidFill>
            <a:schemeClr val="bg1"/>
          </a:solidFill>
          <a:ln>
            <a:noFill/>
          </a:ln>
          <a:effectLst>
            <a:glow rad="228600">
              <a:schemeClr val="tx1">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3591385" y="2598003"/>
            <a:ext cx="5009228" cy="830997"/>
          </a:xfrm>
          <a:prstGeom prst="rect">
            <a:avLst/>
          </a:prstGeom>
          <a:noFill/>
        </p:spPr>
        <p:txBody>
          <a:bodyPr wrap="square" rtlCol="0">
            <a:spAutoFit/>
          </a:bodyPr>
          <a:lstStyle/>
          <a:p>
            <a:pPr algn="dist"/>
            <a:r>
              <a:rPr lang="zh-CN" altLang="en-US" sz="4800" dirty="0">
                <a:solidFill>
                  <a:srgbClr val="1C4885"/>
                </a:solidFill>
                <a:latin typeface="微软雅黑" panose="020B0503020204020204" pitchFamily="34" charset="-122"/>
                <a:ea typeface="微软雅黑" panose="020B0503020204020204" pitchFamily="34" charset="-122"/>
              </a:rPr>
              <a:t>感谢聆听</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45805" y="294968"/>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9984658" y="4866967"/>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403122" y="449825"/>
            <a:ext cx="11385755" cy="5958349"/>
          </a:xfrm>
          <a:prstGeom prst="roundRect">
            <a:avLst>
              <a:gd name="adj" fmla="val 1568"/>
            </a:avLst>
          </a:prstGeom>
          <a:solidFill>
            <a:schemeClr val="bg1"/>
          </a:solidFill>
          <a:ln>
            <a:noFill/>
          </a:ln>
          <a:effectLst>
            <a:glow rad="228600">
              <a:srgbClr val="02615A">
                <a:alpha val="3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2901563" y="1132996"/>
            <a:ext cx="2679291" cy="830997"/>
          </a:xfrm>
          <a:prstGeom prst="rect">
            <a:avLst/>
          </a:prstGeom>
          <a:noFill/>
        </p:spPr>
        <p:txBody>
          <a:bodyPr wrap="square" rtlCol="0">
            <a:spAutoFit/>
          </a:bodyPr>
          <a:lstStyle/>
          <a:p>
            <a:pPr algn="just"/>
            <a:r>
              <a:rPr lang="zh-CN" altLang="en-US" sz="4800" dirty="0">
                <a:solidFill>
                  <a:srgbClr val="1C4885"/>
                </a:solidFill>
                <a:latin typeface="微软雅黑" panose="020B0503020204020204" pitchFamily="34" charset="-122"/>
                <a:ea typeface="微软雅黑" panose="020B0503020204020204" pitchFamily="34" charset="-122"/>
              </a:rPr>
              <a:t>矩阵运营</a:t>
            </a:r>
          </a:p>
        </p:txBody>
      </p:sp>
      <p:sp>
        <p:nvSpPr>
          <p:cNvPr id="10" name="文本框 9"/>
          <p:cNvSpPr txBox="1"/>
          <p:nvPr/>
        </p:nvSpPr>
        <p:spPr>
          <a:xfrm>
            <a:off x="1452713" y="2318710"/>
            <a:ext cx="5576989" cy="3416320"/>
          </a:xfrm>
          <a:prstGeom prst="rect">
            <a:avLst/>
          </a:prstGeom>
          <a:noFill/>
        </p:spPr>
        <p:txBody>
          <a:bodyPr wrap="square" rtlCol="0">
            <a:spAutoFit/>
          </a:bodyPr>
          <a:lstStyle/>
          <a:p>
            <a:pPr algn="just"/>
            <a:r>
              <a:rPr lang="zh-CN" altLang="en-US" sz="2400" dirty="0">
                <a:solidFill>
                  <a:srgbClr val="000000"/>
                </a:solidFill>
                <a:effectLst/>
                <a:latin typeface="微软雅黑" panose="020B0503020204020204" pitchFamily="34" charset="-122"/>
                <a:ea typeface="微软雅黑" panose="020B0503020204020204" pitchFamily="34" charset="-122"/>
              </a:rPr>
              <a:t>       简单来说，矩阵运营是指组织或个人在新媒体领域不应该仅仅只运营一个新媒体账号，而是应该同时多点布局，连点成线、连线成面，形成一个无论是人群覆盖、平台覆盖还是领域覆盖、内容覆盖都相对较为全面、广泛且相互补充、相互协同的新媒体账号矩阵，从而提高运营的效率和效益、增强运营的效果。</a:t>
            </a:r>
            <a:endPar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3" name="图片 2">
            <a:extLst>
              <a:ext uri="{FF2B5EF4-FFF2-40B4-BE49-F238E27FC236}">
                <a16:creationId xmlns:a16="http://schemas.microsoft.com/office/drawing/2014/main" id="{442F1DE5-30BF-47FB-8BE1-F0BDF3E10E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9872" y="831408"/>
            <a:ext cx="2679291" cy="519518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09705" y="458955"/>
            <a:ext cx="4454354" cy="1569660"/>
          </a:xfrm>
          <a:prstGeom prst="rect">
            <a:avLst/>
          </a:prstGeom>
          <a:noFill/>
        </p:spPr>
        <p:txBody>
          <a:bodyPr wrap="square" rtlCol="0">
            <a:spAutoFit/>
          </a:bodyPr>
          <a:lstStyle/>
          <a:p>
            <a:pPr algn="ctr"/>
            <a:r>
              <a:rPr lang="zh-CN" altLang="en-US" sz="4800" dirty="0">
                <a:solidFill>
                  <a:srgbClr val="1C4885"/>
                </a:solidFill>
                <a:latin typeface="微软雅黑" panose="020B0503020204020204" pitchFamily="34" charset="-122"/>
                <a:ea typeface="微软雅黑" panose="020B0503020204020204" pitchFamily="34" charset="-122"/>
              </a:rPr>
              <a:t>矩阵运营的主要类型</a:t>
            </a:r>
          </a:p>
        </p:txBody>
      </p:sp>
      <p:sp>
        <p:nvSpPr>
          <p:cNvPr id="43" name="文本框 42"/>
          <p:cNvSpPr txBox="1"/>
          <p:nvPr/>
        </p:nvSpPr>
        <p:spPr>
          <a:xfrm>
            <a:off x="909705" y="3249889"/>
            <a:ext cx="4454354" cy="2308324"/>
          </a:xfrm>
          <a:prstGeom prst="rect">
            <a:avLst/>
          </a:prstGeom>
          <a:noFill/>
        </p:spPr>
        <p:txBody>
          <a:bodyPr wrap="square" rtlCol="0">
            <a:spAutoFit/>
          </a:bodyPr>
          <a:lstStyle/>
          <a:p>
            <a:pPr algn="just"/>
            <a:r>
              <a:rPr lang="zh-CN" altLang="en-US" sz="2400" dirty="0">
                <a:solidFill>
                  <a:srgbClr val="000000"/>
                </a:solidFill>
                <a:effectLst/>
                <a:latin typeface="微软雅黑" panose="020B0503020204020204" pitchFamily="34" charset="-122"/>
                <a:ea typeface="微软雅黑" panose="020B0503020204020204" pitchFamily="34" charset="-122"/>
              </a:rPr>
              <a:t>       横向型矩阵运营是指同一主体分别按照不同的垂直和细分领域开设了不同的新媒体账号，这些领域之间虽然也存在一定的关联，但它们之间的区别也很明显。</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3" name="图片 2">
            <a:extLst>
              <a:ext uri="{FF2B5EF4-FFF2-40B4-BE49-F238E27FC236}">
                <a16:creationId xmlns:a16="http://schemas.microsoft.com/office/drawing/2014/main" id="{FD4EE463-557C-4D2C-BC15-C200DBFA2D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8387" y="368823"/>
            <a:ext cx="3523323" cy="6120353"/>
          </a:xfrm>
          <a:prstGeom prst="rect">
            <a:avLst/>
          </a:prstGeom>
        </p:spPr>
      </p:pic>
      <p:sp>
        <p:nvSpPr>
          <p:cNvPr id="25" name="文本框 24">
            <a:extLst>
              <a:ext uri="{FF2B5EF4-FFF2-40B4-BE49-F238E27FC236}">
                <a16:creationId xmlns:a16="http://schemas.microsoft.com/office/drawing/2014/main" id="{40E07BC9-7BC7-480C-A421-68D61292ED94}"/>
              </a:ext>
            </a:extLst>
          </p:cNvPr>
          <p:cNvSpPr txBox="1"/>
          <p:nvPr/>
        </p:nvSpPr>
        <p:spPr>
          <a:xfrm>
            <a:off x="1751038" y="2622974"/>
            <a:ext cx="2771688" cy="523220"/>
          </a:xfrm>
          <a:prstGeom prst="rect">
            <a:avLst/>
          </a:prstGeom>
          <a:noFill/>
        </p:spPr>
        <p:txBody>
          <a:bodyPr wrap="square" rtlCol="0">
            <a:spAutoFit/>
          </a:bodyPr>
          <a:lstStyle/>
          <a:p>
            <a:pPr algn="ctr"/>
            <a:r>
              <a:rPr lang="zh-CN" altLang="en-US" sz="2800" dirty="0">
                <a:solidFill>
                  <a:srgbClr val="1C4885"/>
                </a:solidFill>
                <a:latin typeface="微软雅黑" panose="020B0503020204020204" pitchFamily="34" charset="-122"/>
                <a:ea typeface="微软雅黑" panose="020B0503020204020204" pitchFamily="34" charset="-122"/>
              </a:rPr>
              <a:t>横向型矩阵运营</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8BFC222F-3E00-4E36-8B4D-8E15186E97AF}"/>
              </a:ext>
            </a:extLst>
          </p:cNvPr>
          <p:cNvSpPr txBox="1"/>
          <p:nvPr/>
        </p:nvSpPr>
        <p:spPr>
          <a:xfrm>
            <a:off x="6096000" y="2644169"/>
            <a:ext cx="4627142" cy="2677656"/>
          </a:xfrm>
          <a:prstGeom prst="rect">
            <a:avLst/>
          </a:prstGeom>
          <a:noFill/>
        </p:spPr>
        <p:txBody>
          <a:bodyPr wrap="square" rtlCol="0">
            <a:spAutoFit/>
          </a:bodyPr>
          <a:lstStyle/>
          <a:p>
            <a:pPr algn="just"/>
            <a:r>
              <a:rPr lang="zh-CN" altLang="en-US" sz="2400" dirty="0">
                <a:solidFill>
                  <a:srgbClr val="000000"/>
                </a:solidFill>
                <a:effectLst/>
                <a:latin typeface="微软雅黑" panose="020B0503020204020204" pitchFamily="34" charset="-122"/>
                <a:ea typeface="微软雅黑" panose="020B0503020204020204" pitchFamily="34" charset="-122"/>
              </a:rPr>
              <a:t>       纵向型矩阵运营主要指组织或个人在某一新媒体平台的生态布局，是其各个产品线的纵深布局。</a:t>
            </a:r>
            <a:r>
              <a:rPr lang="zh-CN" altLang="en-US" sz="2400" dirty="0">
                <a:solidFill>
                  <a:srgbClr val="000000"/>
                </a:solidFill>
                <a:latin typeface="微软雅黑" panose="020B0503020204020204" pitchFamily="34" charset="-122"/>
                <a:ea typeface="微软雅黑" panose="020B0503020204020204" pitchFamily="34" charset="-122"/>
              </a:rPr>
              <a:t>这些平台一般都是大平台，比如微信。在微信平台，组织或个人可以布局订阅号、服务号或个人号、社群及小程序。</a:t>
            </a:r>
          </a:p>
        </p:txBody>
      </p:sp>
      <p:pic>
        <p:nvPicPr>
          <p:cNvPr id="3" name="图片 2">
            <a:extLst>
              <a:ext uri="{FF2B5EF4-FFF2-40B4-BE49-F238E27FC236}">
                <a16:creationId xmlns:a16="http://schemas.microsoft.com/office/drawing/2014/main" id="{12958B90-8C3F-43A5-B3ED-67F366FB93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8858" y="454843"/>
            <a:ext cx="3203731" cy="5948313"/>
          </a:xfrm>
          <a:prstGeom prst="rect">
            <a:avLst/>
          </a:prstGeom>
        </p:spPr>
      </p:pic>
      <p:sp>
        <p:nvSpPr>
          <p:cNvPr id="9" name="文本框 8">
            <a:extLst>
              <a:ext uri="{FF2B5EF4-FFF2-40B4-BE49-F238E27FC236}">
                <a16:creationId xmlns:a16="http://schemas.microsoft.com/office/drawing/2014/main" id="{C6BFC0CE-6F29-47DB-A9D2-CA2456D2E8EE}"/>
              </a:ext>
            </a:extLst>
          </p:cNvPr>
          <p:cNvSpPr txBox="1"/>
          <p:nvPr/>
        </p:nvSpPr>
        <p:spPr>
          <a:xfrm>
            <a:off x="6807705" y="1878534"/>
            <a:ext cx="3203732" cy="584775"/>
          </a:xfrm>
          <a:prstGeom prst="rect">
            <a:avLst/>
          </a:prstGeom>
          <a:noFill/>
        </p:spPr>
        <p:txBody>
          <a:bodyPr wrap="square" rtlCol="0">
            <a:spAutoFit/>
          </a:bodyPr>
          <a:lstStyle/>
          <a:p>
            <a:pPr algn="ctr"/>
            <a:r>
              <a:rPr lang="zh-CN" altLang="en-US" sz="3200" dirty="0">
                <a:solidFill>
                  <a:srgbClr val="1C4885"/>
                </a:solidFill>
                <a:latin typeface="微软雅黑" panose="020B0503020204020204" pitchFamily="34" charset="-122"/>
                <a:ea typeface="微软雅黑" panose="020B0503020204020204" pitchFamily="34" charset="-122"/>
              </a:rPr>
              <a:t>纵向型矩阵运营</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89483" y="480937"/>
            <a:ext cx="3101750" cy="584775"/>
          </a:xfrm>
          <a:prstGeom prst="rect">
            <a:avLst/>
          </a:prstGeom>
          <a:noFill/>
        </p:spPr>
        <p:txBody>
          <a:bodyPr wrap="square" rtlCol="0">
            <a:spAutoFit/>
          </a:bodyPr>
          <a:lstStyle/>
          <a:p>
            <a:pPr algn="ctr"/>
            <a:r>
              <a:rPr lang="zh-CN" altLang="en-US" sz="3200" dirty="0">
                <a:solidFill>
                  <a:srgbClr val="1C4885"/>
                </a:solidFill>
                <a:latin typeface="微软雅黑" panose="020B0503020204020204" pitchFamily="34" charset="-122"/>
                <a:ea typeface="微软雅黑" panose="020B0503020204020204" pitchFamily="34" charset="-122"/>
              </a:rPr>
              <a:t>单平台矩阵运营</a:t>
            </a: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2623389" y="1180871"/>
            <a:ext cx="6945222" cy="2369880"/>
          </a:xfrm>
          <a:prstGeom prst="rect">
            <a:avLst/>
          </a:prstGeom>
          <a:noFill/>
        </p:spPr>
        <p:txBody>
          <a:bodyPr wrap="square" rtlCol="0">
            <a:spAutoFit/>
          </a:bodyPr>
          <a:lstStyle/>
          <a:p>
            <a:pPr algn="just"/>
            <a:r>
              <a:rPr lang="zh-CN" altLang="en-US" sz="2400" dirty="0">
                <a:solidFill>
                  <a:srgbClr val="000000"/>
                </a:solidFill>
                <a:effectLst/>
                <a:latin typeface="微软雅黑" panose="020B0503020204020204" pitchFamily="34" charset="-122"/>
                <a:ea typeface="微软雅黑" panose="020B0503020204020204" pitchFamily="34" charset="-122"/>
              </a:rPr>
              <a:t>       单平台矩阵运营是指组织或个人只专注于在某一特定的新媒体平台上进行多点布局形成矩阵，而不过多运营其他新媒体平台的账号。例如，有些企业只有微博账号而没有微信公众号，有些企业只有抖音账号而没有快手账号等。</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endParaRPr lang="zh-CN" altLang="en-US" sz="2800" dirty="0">
              <a:solidFill>
                <a:schemeClr val="tx1">
                  <a:lumMod val="75000"/>
                  <a:lumOff val="25000"/>
                </a:schemeClr>
              </a:solidFill>
              <a:latin typeface="FZZhengHeiS-DB-GB" panose="02000000000000000000" pitchFamily="2" charset="0"/>
              <a:ea typeface="FZZhengHeiS-DB-GB" panose="02000000000000000000" pitchFamily="2"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80289" y="480937"/>
            <a:ext cx="3035761" cy="584775"/>
          </a:xfrm>
          <a:prstGeom prst="rect">
            <a:avLst/>
          </a:prstGeom>
          <a:noFill/>
        </p:spPr>
        <p:txBody>
          <a:bodyPr wrap="square" rtlCol="0">
            <a:spAutoFit/>
          </a:bodyPr>
          <a:lstStyle/>
          <a:p>
            <a:pPr algn="ctr"/>
            <a:r>
              <a:rPr lang="zh-CN" altLang="en-US" sz="3200" dirty="0">
                <a:solidFill>
                  <a:srgbClr val="1C4885"/>
                </a:solidFill>
                <a:latin typeface="微软雅黑" panose="020B0503020204020204" pitchFamily="34" charset="-122"/>
                <a:ea typeface="微软雅黑" panose="020B0503020204020204" pitchFamily="34" charset="-122"/>
              </a:rPr>
              <a:t>多平台矩阵运营 </a:t>
            </a: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952350" y="1720840"/>
            <a:ext cx="4051093" cy="3416320"/>
          </a:xfrm>
          <a:prstGeom prst="rect">
            <a:avLst/>
          </a:prstGeom>
          <a:noFill/>
        </p:spPr>
        <p:txBody>
          <a:bodyPr wrap="square" rtlCol="0">
            <a:spAutoFit/>
          </a:bodyPr>
          <a:lstStyle/>
          <a:p>
            <a:pPr algn="just"/>
            <a:r>
              <a:rPr lang="zh-CN" altLang="en-US" sz="2400" dirty="0">
                <a:solidFill>
                  <a:srgbClr val="000000"/>
                </a:solidFill>
                <a:effectLst/>
                <a:latin typeface="微软雅黑" panose="020B0503020204020204" pitchFamily="34" charset="-122"/>
                <a:ea typeface="微软雅黑" panose="020B0503020204020204" pitchFamily="34" charset="-122"/>
              </a:rPr>
              <a:t>       多平台矩阵运营是指组织或个人在微博、微信、抖音、快手、小红书、</a:t>
            </a:r>
            <a:r>
              <a:rPr lang="en-US" altLang="zh-CN" sz="2400" dirty="0">
                <a:solidFill>
                  <a:srgbClr val="000000"/>
                </a:solidFill>
                <a:effectLst/>
                <a:latin typeface="微软雅黑" panose="020B0503020204020204" pitchFamily="34" charset="-122"/>
                <a:ea typeface="微软雅黑" panose="020B0503020204020204" pitchFamily="34" charset="-122"/>
              </a:rPr>
              <a:t>B</a:t>
            </a:r>
            <a:r>
              <a:rPr lang="zh-CN" altLang="en-US" sz="2400" dirty="0">
                <a:solidFill>
                  <a:srgbClr val="000000"/>
                </a:solidFill>
                <a:effectLst/>
                <a:latin typeface="微软雅黑" panose="020B0503020204020204" pitchFamily="34" charset="-122"/>
                <a:ea typeface="微软雅黑" panose="020B0503020204020204" pitchFamily="34" charset="-122"/>
              </a:rPr>
              <a:t>站、知乎等各大新媒体平台上都开设了相应的账号，并且努力使这些账号发挥协同效应，以获取更好的传播和营销效果。例如：共青团中央</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7" name="图片 6">
            <a:extLst>
              <a:ext uri="{FF2B5EF4-FFF2-40B4-BE49-F238E27FC236}">
                <a16:creationId xmlns:a16="http://schemas.microsoft.com/office/drawing/2014/main" id="{7BD1DA41-B191-4EA7-9D2B-8EE258A814B8}"/>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399951" y="3405590"/>
            <a:ext cx="3168000" cy="1958400"/>
          </a:xfrm>
          <a:prstGeom prst="rect">
            <a:avLst/>
          </a:prstGeom>
        </p:spPr>
      </p:pic>
      <p:pic>
        <p:nvPicPr>
          <p:cNvPr id="9" name="图片 8">
            <a:extLst>
              <a:ext uri="{FF2B5EF4-FFF2-40B4-BE49-F238E27FC236}">
                <a16:creationId xmlns:a16="http://schemas.microsoft.com/office/drawing/2014/main" id="{BD383E14-75DD-4FB3-8C88-4A2683881EDA}"/>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8619587" y="3405590"/>
            <a:ext cx="3168000" cy="1958400"/>
          </a:xfrm>
          <a:prstGeom prst="rect">
            <a:avLst/>
          </a:prstGeom>
        </p:spPr>
      </p:pic>
      <p:pic>
        <p:nvPicPr>
          <p:cNvPr id="11" name="图片 10">
            <a:extLst>
              <a:ext uri="{FF2B5EF4-FFF2-40B4-BE49-F238E27FC236}">
                <a16:creationId xmlns:a16="http://schemas.microsoft.com/office/drawing/2014/main" id="{94BB7421-6218-4FF6-9680-FB172026E71F}"/>
              </a:ext>
            </a:extLst>
          </p:cNvPr>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8619587" y="1098110"/>
            <a:ext cx="3168000" cy="1958400"/>
          </a:xfrm>
          <a:prstGeom prst="rect">
            <a:avLst/>
          </a:prstGeom>
        </p:spPr>
      </p:pic>
      <p:pic>
        <p:nvPicPr>
          <p:cNvPr id="13" name="图片 12">
            <a:extLst>
              <a:ext uri="{FF2B5EF4-FFF2-40B4-BE49-F238E27FC236}">
                <a16:creationId xmlns:a16="http://schemas.microsoft.com/office/drawing/2014/main" id="{8687823C-D9EB-4A45-8766-1EFBA3FD6A1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99951" y="1065712"/>
            <a:ext cx="3169410" cy="195982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002965" y="480937"/>
            <a:ext cx="3047926" cy="584775"/>
          </a:xfrm>
          <a:prstGeom prst="rect">
            <a:avLst/>
          </a:prstGeom>
          <a:noFill/>
        </p:spPr>
        <p:txBody>
          <a:bodyPr wrap="square" rtlCol="0">
            <a:spAutoFit/>
          </a:bodyPr>
          <a:lstStyle/>
          <a:p>
            <a:pPr algn="ctr"/>
            <a:r>
              <a:rPr lang="zh-CN" altLang="en-US" sz="3200" dirty="0">
                <a:solidFill>
                  <a:srgbClr val="1C4885"/>
                </a:solidFill>
                <a:latin typeface="微软雅黑" panose="020B0503020204020204" pitchFamily="34" charset="-122"/>
                <a:ea typeface="微软雅黑" panose="020B0503020204020204" pitchFamily="34" charset="-122"/>
              </a:rPr>
              <a:t>综合型矩阵运营</a:t>
            </a: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6007817" y="1536174"/>
            <a:ext cx="5574583" cy="3785652"/>
          </a:xfrm>
          <a:prstGeom prst="rect">
            <a:avLst/>
          </a:prstGeom>
          <a:noFill/>
        </p:spPr>
        <p:txBody>
          <a:bodyPr wrap="square" rtlCol="0">
            <a:spAutoFit/>
          </a:bodyPr>
          <a:lstStyle/>
          <a:p>
            <a:pPr algn="just"/>
            <a:r>
              <a:rPr lang="zh-CN" altLang="en-US" sz="2400" dirty="0">
                <a:solidFill>
                  <a:srgbClr val="000000"/>
                </a:solidFill>
                <a:effectLst/>
                <a:latin typeface="微软雅黑" panose="020B0503020204020204" pitchFamily="34" charset="-122"/>
                <a:ea typeface="微软雅黑" panose="020B0503020204020204" pitchFamily="34" charset="-122"/>
              </a:rPr>
              <a:t>       随着媒体传播技术的快速发展，各类组织和个人越来越重视通过各种新媒体平台与用户开展深度互动，并在此基础上完成产品研发、生产、营销、物流及售后等相关工作。这时候的新媒体运营就从单一账号运营扩展为矩阵运营，从单一平台运营扩展为多平台运营，从横向运营、纵向运营扩展为交叉融合运营。</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7" name="图片 6">
            <a:extLst>
              <a:ext uri="{FF2B5EF4-FFF2-40B4-BE49-F238E27FC236}">
                <a16:creationId xmlns:a16="http://schemas.microsoft.com/office/drawing/2014/main" id="{5F4E1657-F357-486E-95D5-036D917716E1}"/>
              </a:ext>
            </a:extLst>
          </p:cNvPr>
          <p:cNvPicPr>
            <a:picLocks noChangeAspect="1"/>
          </p:cNvPicPr>
          <p:nvPr/>
        </p:nvPicPr>
        <p:blipFill rotWithShape="1">
          <a:blip r:embed="rId3">
            <a:extLst>
              <a:ext uri="{28A0092B-C50C-407E-A947-70E740481C1C}">
                <a14:useLocalDpi xmlns:a14="http://schemas.microsoft.com/office/drawing/2010/main" val="0"/>
              </a:ext>
            </a:extLst>
          </a:blip>
          <a:srcRect l="2762" r="4861"/>
          <a:stretch/>
        </p:blipFill>
        <p:spPr>
          <a:xfrm>
            <a:off x="126587" y="1832381"/>
            <a:ext cx="5881230" cy="3193238"/>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蓝色简洁毕业答辩PPT模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491</TotalTime>
  <Words>4327</Words>
  <Application>Microsoft Office PowerPoint</Application>
  <PresentationFormat>宽屏</PresentationFormat>
  <Paragraphs>219</Paragraphs>
  <Slides>31</Slides>
  <Notes>31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31</vt:i4>
      </vt:variant>
    </vt:vector>
  </HeadingPairs>
  <TitlesOfParts>
    <vt:vector size="39" baseType="lpstr">
      <vt:lpstr>微软雅黑</vt:lpstr>
      <vt:lpstr>Arial</vt:lpstr>
      <vt:lpstr>FZZhengHeiS-DB-GB</vt:lpstr>
      <vt:lpstr>FuturaBookC</vt:lpstr>
      <vt:lpstr>等线</vt:lpstr>
      <vt:lpstr>等线 Light</vt:lpstr>
      <vt:lpstr>锐字逼格青春粗黑体简2.0</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dc:title>
  <dc:creator/>
  <cp:lastModifiedBy>MACHENIKE</cp:lastModifiedBy>
  <cp:revision>26</cp:revision>
  <dcterms:created xsi:type="dcterms:W3CDTF">2022-03-30T07:01:33Z</dcterms:created>
  <dcterms:modified xsi:type="dcterms:W3CDTF">2022-04-13T13:34:21Z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D60F2669B7BB445AA036AF70BDF4A1E1</vt:lpwstr>
  </property>
  <property fmtid="{D5CDD505-2E9C-101B-9397-08002B2CF9AE}" pid="3" name="KSOProductBuildVer">
    <vt:lpwstr>2052-11.1.0.11365</vt:lpwstr>
  </property>
</Properties>
</file>