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58" r:id="rId5"/>
    <p:sldId id="284" r:id="rId6"/>
    <p:sldId id="287" r:id="rId7"/>
    <p:sldId id="285" r:id="rId8"/>
    <p:sldId id="259" r:id="rId9"/>
    <p:sldId id="286" r:id="rId10"/>
    <p:sldId id="304" r:id="rId11"/>
    <p:sldId id="305" r:id="rId12"/>
    <p:sldId id="260" r:id="rId13"/>
    <p:sldId id="297" r:id="rId14"/>
    <p:sldId id="306" r:id="rId15"/>
    <p:sldId id="307" r:id="rId16"/>
    <p:sldId id="299" r:id="rId17"/>
    <p:sldId id="261" r:id="rId18"/>
    <p:sldId id="298" r:id="rId19"/>
    <p:sldId id="264" r:id="rId20"/>
    <p:sldId id="300" r:id="rId21"/>
    <p:sldId id="295" r:id="rId22"/>
    <p:sldId id="279" r:id="rId23"/>
    <p:sldId id="301" r:id="rId24"/>
    <p:sldId id="289" r:id="rId25"/>
    <p:sldId id="266" r:id="rId26"/>
    <p:sldId id="294" r:id="rId27"/>
    <p:sldId id="268" r:id="rId28"/>
    <p:sldId id="308" r:id="rId29"/>
    <p:sldId id="265" r:id="rId30"/>
    <p:sldId id="274" r:id="rId31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  <p:embeddedFont>
      <p:font typeface="等线 Light" panose="02010600030101010101" pitchFamily="2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FuturaBookC" charset="-52"/>
      <p:regular r:id="rId45"/>
    </p:embeddedFont>
    <p:embeddedFont>
      <p:font typeface="等线" panose="02010600030101010101" pitchFamily="2" charset="-122"/>
      <p:regular r:id="rId46"/>
      <p:bold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08" y="40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FD657-37C3-4306-A911-37E49F06C07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BB36FD-53CC-4B42-8BB3-E3FD635D7B18}">
      <dgm:prSet phldrT="[文本]"/>
      <dgm:spPr/>
      <dgm:t>
        <a:bodyPr/>
        <a:lstStyle/>
        <a:p>
          <a:r>
            <a:rPr lang="en-US" dirty="0"/>
            <a:t>.</a:t>
          </a:r>
          <a:r>
            <a:rPr lang="zh-CN" dirty="0">
              <a:solidFill>
                <a:schemeClr val="tx1"/>
              </a:solidFill>
            </a:rPr>
            <a:t>业缘社群的变现</a:t>
          </a:r>
          <a:endParaRPr lang="zh-CN" altLang="en-US" dirty="0">
            <a:solidFill>
              <a:schemeClr val="tx1"/>
            </a:solidFill>
          </a:endParaRPr>
        </a:p>
      </dgm:t>
    </dgm:pt>
    <dgm:pt modelId="{09413846-A448-4603-9FAB-24CD34FC0359}" type="parTrans" cxnId="{151044AE-57FF-4B03-89DD-5667D1FE6FEF}">
      <dgm:prSet/>
      <dgm:spPr/>
      <dgm:t>
        <a:bodyPr/>
        <a:lstStyle/>
        <a:p>
          <a:endParaRPr lang="zh-CN" altLang="en-US"/>
        </a:p>
      </dgm:t>
    </dgm:pt>
    <dgm:pt modelId="{08C2377B-5B73-4B3F-8669-F6A3D78CD400}" type="sibTrans" cxnId="{151044AE-57FF-4B03-89DD-5667D1FE6FEF}">
      <dgm:prSet/>
      <dgm:spPr/>
      <dgm:t>
        <a:bodyPr/>
        <a:lstStyle/>
        <a:p>
          <a:endParaRPr lang="zh-CN" altLang="en-US"/>
        </a:p>
      </dgm:t>
    </dgm:pt>
    <dgm:pt modelId="{A171AC4B-F948-4BBB-BD84-DCD7AF316AEA}">
      <dgm:prSet phldrT="[文本]"/>
      <dgm:spPr/>
      <dgm:t>
        <a:bodyPr/>
        <a:lstStyle/>
        <a:p>
          <a:r>
            <a:rPr lang="zh-CN" dirty="0">
              <a:solidFill>
                <a:schemeClr val="tx1"/>
              </a:solidFill>
            </a:rPr>
            <a:t>趣缘社群的变现</a:t>
          </a:r>
          <a:endParaRPr lang="zh-CN" altLang="en-US" dirty="0">
            <a:solidFill>
              <a:schemeClr val="tx1"/>
            </a:solidFill>
          </a:endParaRPr>
        </a:p>
      </dgm:t>
    </dgm:pt>
    <dgm:pt modelId="{4758D5C1-41CD-4B74-9BDF-959E63F6470A}" type="parTrans" cxnId="{303D70A1-842C-443F-943C-BE0F6F653A53}">
      <dgm:prSet/>
      <dgm:spPr/>
      <dgm:t>
        <a:bodyPr/>
        <a:lstStyle/>
        <a:p>
          <a:endParaRPr lang="zh-CN" altLang="en-US"/>
        </a:p>
      </dgm:t>
    </dgm:pt>
    <dgm:pt modelId="{94FFAAD4-5B9D-48DE-AFE8-F4CDE0FE74E1}" type="sibTrans" cxnId="{303D70A1-842C-443F-943C-BE0F6F653A53}">
      <dgm:prSet/>
      <dgm:spPr/>
      <dgm:t>
        <a:bodyPr/>
        <a:lstStyle/>
        <a:p>
          <a:endParaRPr lang="zh-CN" altLang="en-US"/>
        </a:p>
      </dgm:t>
    </dgm:pt>
    <dgm:pt modelId="{295A5ED9-B3BA-491A-AF9E-3277BDF5F7CC}">
      <dgm:prSet phldrT="[文本]"/>
      <dgm:spPr/>
      <dgm:t>
        <a:bodyPr/>
        <a:lstStyle/>
        <a:p>
          <a:r>
            <a:rPr lang="zh-CN" dirty="0">
              <a:solidFill>
                <a:schemeClr val="tx1"/>
              </a:solidFill>
            </a:rPr>
            <a:t>地缘社群的变现</a:t>
          </a:r>
          <a:endParaRPr lang="zh-CN" altLang="en-US" dirty="0">
            <a:solidFill>
              <a:schemeClr val="tx1"/>
            </a:solidFill>
          </a:endParaRPr>
        </a:p>
      </dgm:t>
    </dgm:pt>
    <dgm:pt modelId="{8EF75A11-9722-4B41-8895-36034A95D62C}" type="parTrans" cxnId="{1D4F3ED2-DACB-43BB-A383-301D2B856F14}">
      <dgm:prSet/>
      <dgm:spPr/>
      <dgm:t>
        <a:bodyPr/>
        <a:lstStyle/>
        <a:p>
          <a:endParaRPr lang="zh-CN" altLang="en-US"/>
        </a:p>
      </dgm:t>
    </dgm:pt>
    <dgm:pt modelId="{11260A6E-915F-4BA1-BAEB-9145C679159B}" type="sibTrans" cxnId="{1D4F3ED2-DACB-43BB-A383-301D2B856F14}">
      <dgm:prSet/>
      <dgm:spPr/>
      <dgm:t>
        <a:bodyPr/>
        <a:lstStyle/>
        <a:p>
          <a:endParaRPr lang="zh-CN" altLang="en-US"/>
        </a:p>
      </dgm:t>
    </dgm:pt>
    <dgm:pt modelId="{1EA834D8-C0E6-43E5-936B-EB5F3A0FCB8B}" type="pres">
      <dgm:prSet presAssocID="{4F1FD657-37C3-4306-A911-37E49F06C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AE0014-0F9B-47A5-86D5-AC20204CCDA9}" type="pres">
      <dgm:prSet presAssocID="{DCBB36FD-53CC-4B42-8BB3-E3FD635D7B18}" presName="composite" presStyleCnt="0"/>
      <dgm:spPr/>
    </dgm:pt>
    <dgm:pt modelId="{C76BAC24-FAA9-4757-A249-CA6924A8B78F}" type="pres">
      <dgm:prSet presAssocID="{DCBB36FD-53CC-4B42-8BB3-E3FD635D7B18}" presName="rect1" presStyleLbl="bgShp" presStyleIdx="0" presStyleCnt="3" custScaleY="157319" custLinFactNeighborX="-127" custLinFactNeighborY="0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02CBA65D-6749-423E-A592-C00436BACF47}" type="pres">
      <dgm:prSet presAssocID="{DCBB36FD-53CC-4B42-8BB3-E3FD635D7B18}" presName="rect2" presStyleLbl="trBgShp" presStyleIdx="0" presStyleCnt="3" custLinFactY="100000" custLinFactNeighborX="-221" custLinFactNeighborY="1870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7729F-1C1F-48EA-B458-98070C713092}" type="pres">
      <dgm:prSet presAssocID="{08C2377B-5B73-4B3F-8669-F6A3D78CD400}" presName="sibTrans" presStyleCnt="0"/>
      <dgm:spPr/>
    </dgm:pt>
    <dgm:pt modelId="{9D36A3D8-6B9E-4E2E-BF92-3A3844F7F0FE}" type="pres">
      <dgm:prSet presAssocID="{A171AC4B-F948-4BBB-BD84-DCD7AF316AEA}" presName="composite" presStyleCnt="0"/>
      <dgm:spPr/>
    </dgm:pt>
    <dgm:pt modelId="{8132AECC-A1C1-4170-8501-9A786A1D8E1E}" type="pres">
      <dgm:prSet presAssocID="{A171AC4B-F948-4BBB-BD84-DCD7AF316AEA}" presName="rect1" presStyleLbl="bgShp" presStyleIdx="1" presStyleCnt="3" custScaleY="156368" custLinFactNeighborX="1238" custLinFactNeighborY="0"/>
      <dgm:spPr>
        <a:blipFill rotWithShape="1">
          <a:blip xmlns:r="http://schemas.openxmlformats.org/officeDocument/2006/relationships" r:embed="rId2"/>
          <a:srcRect/>
          <a:stretch>
            <a:fillRect t="-43000" b="-43000"/>
          </a:stretch>
        </a:blipFill>
      </dgm:spPr>
    </dgm:pt>
    <dgm:pt modelId="{63C630A2-7B99-404A-9803-D8BAF4DFA308}" type="pres">
      <dgm:prSet presAssocID="{A171AC4B-F948-4BBB-BD84-DCD7AF316AEA}" presName="rect2" presStyleLbl="trBgShp" presStyleIdx="1" presStyleCnt="3" custLinFactY="100000" custLinFactNeighborX="-1525" custLinFactNeighborY="1851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5F4175-EBF9-4998-85B7-A1F1487428DA}" type="pres">
      <dgm:prSet presAssocID="{94FFAAD4-5B9D-48DE-AFE8-F4CDE0FE74E1}" presName="sibTrans" presStyleCnt="0"/>
      <dgm:spPr/>
    </dgm:pt>
    <dgm:pt modelId="{B64CB654-EC4A-4D31-B208-621E33E2A600}" type="pres">
      <dgm:prSet presAssocID="{295A5ED9-B3BA-491A-AF9E-3277BDF5F7CC}" presName="composite" presStyleCnt="0"/>
      <dgm:spPr/>
    </dgm:pt>
    <dgm:pt modelId="{4435EDD2-0BB3-4DC0-8012-CB9F86391810}" type="pres">
      <dgm:prSet presAssocID="{295A5ED9-B3BA-491A-AF9E-3277BDF5F7CC}" presName="rect1" presStyleLbl="bgShp" presStyleIdx="2" presStyleCnt="3" custScaleY="146257"/>
      <dgm:spPr>
        <a:blipFill rotWithShape="1">
          <a:blip xmlns:r="http://schemas.openxmlformats.org/officeDocument/2006/relationships" r:embed="rId3"/>
          <a:srcRect/>
          <a:stretch>
            <a:fillRect t="-32000" b="-32000"/>
          </a:stretch>
        </a:blipFill>
      </dgm:spPr>
    </dgm:pt>
    <dgm:pt modelId="{43209028-6B47-4093-84E9-273E75467E85}" type="pres">
      <dgm:prSet presAssocID="{295A5ED9-B3BA-491A-AF9E-3277BDF5F7CC}" presName="rect2" presStyleLbl="trBgShp" presStyleIdx="2" presStyleCnt="3" custLinFactY="100000" custLinFactNeighborX="5248" custLinFactNeighborY="1806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41BFF6-FEEF-41AC-B8AD-957C26A66EF4}" type="presOf" srcId="{DCBB36FD-53CC-4B42-8BB3-E3FD635D7B18}" destId="{02CBA65D-6749-423E-A592-C00436BACF47}" srcOrd="0" destOrd="0" presId="urn:microsoft.com/office/officeart/2008/layout/BendingPictureSemiTransparentText"/>
    <dgm:cxn modelId="{8F365D04-5CA2-43AA-B923-5BF6387D60CA}" type="presOf" srcId="{295A5ED9-B3BA-491A-AF9E-3277BDF5F7CC}" destId="{43209028-6B47-4093-84E9-273E75467E85}" srcOrd="0" destOrd="0" presId="urn:microsoft.com/office/officeart/2008/layout/BendingPictureSemiTransparentText"/>
    <dgm:cxn modelId="{303D70A1-842C-443F-943C-BE0F6F653A53}" srcId="{4F1FD657-37C3-4306-A911-37E49F06C070}" destId="{A171AC4B-F948-4BBB-BD84-DCD7AF316AEA}" srcOrd="1" destOrd="0" parTransId="{4758D5C1-41CD-4B74-9BDF-959E63F6470A}" sibTransId="{94FFAAD4-5B9D-48DE-AFE8-F4CDE0FE74E1}"/>
    <dgm:cxn modelId="{151044AE-57FF-4B03-89DD-5667D1FE6FEF}" srcId="{4F1FD657-37C3-4306-A911-37E49F06C070}" destId="{DCBB36FD-53CC-4B42-8BB3-E3FD635D7B18}" srcOrd="0" destOrd="0" parTransId="{09413846-A448-4603-9FAB-24CD34FC0359}" sibTransId="{08C2377B-5B73-4B3F-8669-F6A3D78CD400}"/>
    <dgm:cxn modelId="{6D23A309-5671-4BAD-B825-96FD31A424E1}" type="presOf" srcId="{A171AC4B-F948-4BBB-BD84-DCD7AF316AEA}" destId="{63C630A2-7B99-404A-9803-D8BAF4DFA308}" srcOrd="0" destOrd="0" presId="urn:microsoft.com/office/officeart/2008/layout/BendingPictureSemiTransparentText"/>
    <dgm:cxn modelId="{3DB7C3E2-1EF1-4E96-95D1-DEE707B41EA5}" type="presOf" srcId="{4F1FD657-37C3-4306-A911-37E49F06C070}" destId="{1EA834D8-C0E6-43E5-936B-EB5F3A0FCB8B}" srcOrd="0" destOrd="0" presId="urn:microsoft.com/office/officeart/2008/layout/BendingPictureSemiTransparentText"/>
    <dgm:cxn modelId="{1D4F3ED2-DACB-43BB-A383-301D2B856F14}" srcId="{4F1FD657-37C3-4306-A911-37E49F06C070}" destId="{295A5ED9-B3BA-491A-AF9E-3277BDF5F7CC}" srcOrd="2" destOrd="0" parTransId="{8EF75A11-9722-4B41-8895-36034A95D62C}" sibTransId="{11260A6E-915F-4BA1-BAEB-9145C679159B}"/>
    <dgm:cxn modelId="{693F5395-F6AB-4270-83D9-B13C0DBD2E4D}" type="presParOf" srcId="{1EA834D8-C0E6-43E5-936B-EB5F3A0FCB8B}" destId="{44AE0014-0F9B-47A5-86D5-AC20204CCDA9}" srcOrd="0" destOrd="0" presId="urn:microsoft.com/office/officeart/2008/layout/BendingPictureSemiTransparentText"/>
    <dgm:cxn modelId="{C7679BED-C75D-4CD6-8461-C70A7FF6DDD1}" type="presParOf" srcId="{44AE0014-0F9B-47A5-86D5-AC20204CCDA9}" destId="{C76BAC24-FAA9-4757-A249-CA6924A8B78F}" srcOrd="0" destOrd="0" presId="urn:microsoft.com/office/officeart/2008/layout/BendingPictureSemiTransparentText"/>
    <dgm:cxn modelId="{3FC3C797-4187-4FFC-9C8B-C7A7CD65B320}" type="presParOf" srcId="{44AE0014-0F9B-47A5-86D5-AC20204CCDA9}" destId="{02CBA65D-6749-423E-A592-C00436BACF47}" srcOrd="1" destOrd="0" presId="urn:microsoft.com/office/officeart/2008/layout/BendingPictureSemiTransparentText"/>
    <dgm:cxn modelId="{316C5AEC-FD7A-4821-B20B-97E15995EA79}" type="presParOf" srcId="{1EA834D8-C0E6-43E5-936B-EB5F3A0FCB8B}" destId="{62C7729F-1C1F-48EA-B458-98070C713092}" srcOrd="1" destOrd="0" presId="urn:microsoft.com/office/officeart/2008/layout/BendingPictureSemiTransparentText"/>
    <dgm:cxn modelId="{B8350095-52FF-4CE1-92E1-2B17E7742728}" type="presParOf" srcId="{1EA834D8-C0E6-43E5-936B-EB5F3A0FCB8B}" destId="{9D36A3D8-6B9E-4E2E-BF92-3A3844F7F0FE}" srcOrd="2" destOrd="0" presId="urn:microsoft.com/office/officeart/2008/layout/BendingPictureSemiTransparentText"/>
    <dgm:cxn modelId="{93EE8921-889A-4B9D-96C0-6C1BB19AFB3B}" type="presParOf" srcId="{9D36A3D8-6B9E-4E2E-BF92-3A3844F7F0FE}" destId="{8132AECC-A1C1-4170-8501-9A786A1D8E1E}" srcOrd="0" destOrd="0" presId="urn:microsoft.com/office/officeart/2008/layout/BendingPictureSemiTransparentText"/>
    <dgm:cxn modelId="{23D9B461-D1AF-4A35-A3B2-45EF46A4B5D7}" type="presParOf" srcId="{9D36A3D8-6B9E-4E2E-BF92-3A3844F7F0FE}" destId="{63C630A2-7B99-404A-9803-D8BAF4DFA308}" srcOrd="1" destOrd="0" presId="urn:microsoft.com/office/officeart/2008/layout/BendingPictureSemiTransparentText"/>
    <dgm:cxn modelId="{AD1295E1-6282-4EFF-AFB9-1858B74335B8}" type="presParOf" srcId="{1EA834D8-C0E6-43E5-936B-EB5F3A0FCB8B}" destId="{665F4175-EBF9-4998-85B7-A1F1487428DA}" srcOrd="3" destOrd="0" presId="urn:microsoft.com/office/officeart/2008/layout/BendingPictureSemiTransparentText"/>
    <dgm:cxn modelId="{503A3DEC-8963-4E45-ACA7-1DF7B31689DC}" type="presParOf" srcId="{1EA834D8-C0E6-43E5-936B-EB5F3A0FCB8B}" destId="{B64CB654-EC4A-4D31-B208-621E33E2A600}" srcOrd="4" destOrd="0" presId="urn:microsoft.com/office/officeart/2008/layout/BendingPictureSemiTransparentText"/>
    <dgm:cxn modelId="{DE084498-3C7C-4792-8846-36705FE32AC8}" type="presParOf" srcId="{B64CB654-EC4A-4D31-B208-621E33E2A600}" destId="{4435EDD2-0BB3-4DC0-8012-CB9F86391810}" srcOrd="0" destOrd="0" presId="urn:microsoft.com/office/officeart/2008/layout/BendingPictureSemiTransparentText"/>
    <dgm:cxn modelId="{593B9572-9C70-4ED4-A9F7-1D7754A7D0AA}" type="presParOf" srcId="{B64CB654-EC4A-4D31-B208-621E33E2A600}" destId="{43209028-6B47-4093-84E9-273E75467E85}" srcOrd="1" destOrd="0" presId="urn:microsoft.com/office/officeart/2008/layout/BendingPictureSemiTransparentTex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BAC24-FAA9-4757-A249-CA6924A8B78F}">
      <dsp:nvSpPr>
        <dsp:cNvPr id="0" name=""/>
        <dsp:cNvSpPr/>
      </dsp:nvSpPr>
      <dsp:spPr>
        <a:xfrm>
          <a:off x="0" y="898690"/>
          <a:ext cx="2685597" cy="362128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BA65D-6749-423E-A592-C00436BACF47}">
      <dsp:nvSpPr>
        <dsp:cNvPr id="0" name=""/>
        <dsp:cNvSpPr/>
      </dsp:nvSpPr>
      <dsp:spPr>
        <a:xfrm>
          <a:off x="0" y="4755300"/>
          <a:ext cx="2685597" cy="55245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.</a:t>
          </a:r>
          <a:r>
            <a:rPr lang="zh-CN" sz="2600" kern="1200" dirty="0">
              <a:solidFill>
                <a:schemeClr val="tx1"/>
              </a:solidFill>
            </a:rPr>
            <a:t>业缘社群的变现</a:t>
          </a:r>
          <a:endParaRPr lang="zh-CN" altLang="en-US" sz="2600" kern="1200" dirty="0">
            <a:solidFill>
              <a:schemeClr val="tx1"/>
            </a:solidFill>
          </a:endParaRPr>
        </a:p>
      </dsp:txBody>
      <dsp:txXfrm>
        <a:off x="0" y="4755300"/>
        <a:ext cx="2685597" cy="552450"/>
      </dsp:txXfrm>
    </dsp:sp>
    <dsp:sp modelId="{8132AECC-A1C1-4170-8501-9A786A1D8E1E}">
      <dsp:nvSpPr>
        <dsp:cNvPr id="0" name=""/>
        <dsp:cNvSpPr/>
      </dsp:nvSpPr>
      <dsp:spPr>
        <a:xfrm>
          <a:off x="2994594" y="909635"/>
          <a:ext cx="2685597" cy="359939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43000" b="-4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30A2-7B99-404A-9803-D8BAF4DFA308}">
      <dsp:nvSpPr>
        <dsp:cNvPr id="0" name=""/>
        <dsp:cNvSpPr/>
      </dsp:nvSpPr>
      <dsp:spPr>
        <a:xfrm>
          <a:off x="2920391" y="4745224"/>
          <a:ext cx="2685597" cy="55245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>
              <a:solidFill>
                <a:schemeClr val="tx1"/>
              </a:solidFill>
            </a:rPr>
            <a:t>趣缘社群的变现</a:t>
          </a:r>
          <a:endParaRPr lang="zh-CN" altLang="en-US" sz="2600" kern="1200" dirty="0">
            <a:solidFill>
              <a:schemeClr val="tx1"/>
            </a:solidFill>
          </a:endParaRPr>
        </a:p>
      </dsp:txBody>
      <dsp:txXfrm>
        <a:off x="2920391" y="4745224"/>
        <a:ext cx="2685597" cy="552450"/>
      </dsp:txXfrm>
    </dsp:sp>
    <dsp:sp modelId="{4435EDD2-0BB3-4DC0-8012-CB9F86391810}">
      <dsp:nvSpPr>
        <dsp:cNvPr id="0" name=""/>
        <dsp:cNvSpPr/>
      </dsp:nvSpPr>
      <dsp:spPr>
        <a:xfrm>
          <a:off x="5920867" y="1026006"/>
          <a:ext cx="2685597" cy="336665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32000" b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9028-6B47-4093-84E9-273E75467E85}">
      <dsp:nvSpPr>
        <dsp:cNvPr id="0" name=""/>
        <dsp:cNvSpPr/>
      </dsp:nvSpPr>
      <dsp:spPr>
        <a:xfrm>
          <a:off x="5922693" y="4720065"/>
          <a:ext cx="2685597" cy="55245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>
              <a:solidFill>
                <a:schemeClr val="tx1"/>
              </a:solidFill>
            </a:rPr>
            <a:t>地缘社群的变现</a:t>
          </a:r>
          <a:endParaRPr lang="zh-CN" altLang="en-US" sz="2600" kern="1200" dirty="0">
            <a:solidFill>
              <a:schemeClr val="tx1"/>
            </a:solidFill>
          </a:endParaRPr>
        </a:p>
      </dsp:txBody>
      <dsp:txXfrm>
        <a:off x="5922693" y="4720065"/>
        <a:ext cx="2685597" cy="55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2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1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28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85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47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3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5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35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08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13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3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92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69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0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66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7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04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5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14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03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92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8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15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43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09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9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67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4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0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3800" y="1824073"/>
            <a:ext cx="1034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变现运营：创新最良性的变现策略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8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植入广告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IMG_256">
            <a:extLst>
              <a:ext uri="{FF2B5EF4-FFF2-40B4-BE49-F238E27FC236}">
                <a16:creationId xmlns:a16="http://schemas.microsoft.com/office/drawing/2014/main" xmlns="" id="{F66297DE-3526-4D98-BE9C-8F54650E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81" y="2114001"/>
            <a:ext cx="3800361" cy="2629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EJQWXC%RF}LF70MCD7[1FZ0">
            <a:extLst>
              <a:ext uri="{FF2B5EF4-FFF2-40B4-BE49-F238E27FC236}">
                <a16:creationId xmlns:a16="http://schemas.microsoft.com/office/drawing/2014/main" xmlns="" id="{B619A095-DA57-480E-A11C-F53077D83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2082707"/>
            <a:ext cx="3800361" cy="26612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A42A4B2-14F1-4C26-8C1F-BB624BAAE052}"/>
              </a:ext>
            </a:extLst>
          </p:cNvPr>
          <p:cNvSpPr txBox="1"/>
          <p:nvPr/>
        </p:nvSpPr>
        <p:spPr>
          <a:xfrm>
            <a:off x="2518728" y="5300246"/>
            <a:ext cx="609322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7-2 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papi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酱拍摄的短视频《致未来的我》植入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New Balance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品牌</a:t>
            </a:r>
          </a:p>
        </p:txBody>
      </p:sp>
    </p:spTree>
    <p:extLst>
      <p:ext uri="{BB962C8B-B14F-4D97-AF65-F5344CB8AC3E}">
        <p14:creationId xmlns:p14="http://schemas.microsoft.com/office/powerpoint/2010/main" val="14076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8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产品效果广告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957da5211fbdbbe1e8e9584e458a1e3">
            <a:extLst>
              <a:ext uri="{FF2B5EF4-FFF2-40B4-BE49-F238E27FC236}">
                <a16:creationId xmlns:a16="http://schemas.microsoft.com/office/drawing/2014/main" xmlns="" id="{0A75E70E-4981-44EB-A535-D8CD5742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98" y="1089447"/>
            <a:ext cx="2926076" cy="40578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F341299-EB3C-468B-8DF0-A654B83867CF}"/>
              </a:ext>
            </a:extLst>
          </p:cNvPr>
          <p:cNvSpPr txBox="1"/>
          <p:nvPr/>
        </p:nvSpPr>
        <p:spPr>
          <a:xfrm>
            <a:off x="3049386" y="5360108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7-3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通管道下水道疏通器进行使用效果展示</a:t>
            </a:r>
          </a:p>
        </p:txBody>
      </p:sp>
    </p:spTree>
    <p:extLst>
      <p:ext uri="{BB962C8B-B14F-4D97-AF65-F5344CB8AC3E}">
        <p14:creationId xmlns:p14="http://schemas.microsoft.com/office/powerpoint/2010/main" val="30293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知识变现策略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知识付费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IMG_256">
            <a:extLst>
              <a:ext uri="{FF2B5EF4-FFF2-40B4-BE49-F238E27FC236}">
                <a16:creationId xmlns:a16="http://schemas.microsoft.com/office/drawing/2014/main" xmlns="" id="{973DCAF8-313A-4307-96D2-56657FBF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02" y="1435823"/>
            <a:ext cx="5993335" cy="31665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82D02FC-8EE8-4E62-9390-1E2633F8D304}"/>
              </a:ext>
            </a:extLst>
          </p:cNvPr>
          <p:cNvSpPr txBox="1"/>
          <p:nvPr/>
        </p:nvSpPr>
        <p:spPr>
          <a:xfrm>
            <a:off x="2834009" y="5013732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爱奇艺旗下的部分付费的短视频内容</a:t>
            </a:r>
          </a:p>
        </p:txBody>
      </p:sp>
    </p:spTree>
    <p:extLst>
      <p:ext uri="{BB962C8B-B14F-4D97-AF65-F5344CB8AC3E}">
        <p14:creationId xmlns:p14="http://schemas.microsoft.com/office/powerpoint/2010/main" val="35722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知识付费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IMG_256">
            <a:extLst>
              <a:ext uri="{FF2B5EF4-FFF2-40B4-BE49-F238E27FC236}">
                <a16:creationId xmlns:a16="http://schemas.microsoft.com/office/drawing/2014/main" xmlns="" id="{4080E6A9-120A-467F-B34C-A4D9D2CC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89" y="1844268"/>
            <a:ext cx="6335621" cy="25096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25F4258-B077-4FDA-8D7C-F2D84BC70DE9}"/>
              </a:ext>
            </a:extLst>
          </p:cNvPr>
          <p:cNvSpPr txBox="1"/>
          <p:nvPr/>
        </p:nvSpPr>
        <p:spPr>
          <a:xfrm>
            <a:off x="3049385" y="4951944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7-5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爱奇艺旗下的的付费短视频《电影自习室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PRO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3590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知识付费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4CA1876F40D6F0DB5992AD16C31D5ADA">
            <a:extLst>
              <a:ext uri="{FF2B5EF4-FFF2-40B4-BE49-F238E27FC236}">
                <a16:creationId xmlns:a16="http://schemas.microsoft.com/office/drawing/2014/main" xmlns="" id="{CAD370A1-8557-493A-B196-25FFD721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347" y="1225737"/>
            <a:ext cx="2277486" cy="33411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D9359E0-D2FE-4F2F-8962-E05014F835FC}"/>
              </a:ext>
            </a:extLst>
          </p:cNvPr>
          <p:cNvSpPr txBox="1"/>
          <p:nvPr/>
        </p:nvSpPr>
        <p:spPr>
          <a:xfrm>
            <a:off x="3279371" y="5223818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7-6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针对女性的相关课程</a:t>
            </a:r>
          </a:p>
        </p:txBody>
      </p:sp>
    </p:spTree>
    <p:extLst>
      <p:ext uri="{BB962C8B-B14F-4D97-AF65-F5344CB8AC3E}">
        <p14:creationId xmlns:p14="http://schemas.microsoft.com/office/powerpoint/2010/main" val="4447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49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典型群体的知识付费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C449A4F4-230A-464F-A45E-C3EAF500F7FD}"/>
              </a:ext>
            </a:extLst>
          </p:cNvPr>
          <p:cNvSpPr/>
          <p:nvPr/>
        </p:nvSpPr>
        <p:spPr>
          <a:xfrm>
            <a:off x="1" y="2094807"/>
            <a:ext cx="2005284" cy="1354974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学生群体的提升型产品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2CC57E5D-53C0-4B63-B6C3-4A9BDEA709EB}"/>
              </a:ext>
            </a:extLst>
          </p:cNvPr>
          <p:cNvSpPr/>
          <p:nvPr/>
        </p:nvSpPr>
        <p:spPr>
          <a:xfrm>
            <a:off x="5702260" y="2094807"/>
            <a:ext cx="1887767" cy="169396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职场群体的提升型产品</a:t>
            </a:r>
          </a:p>
        </p:txBody>
      </p:sp>
      <p:pic>
        <p:nvPicPr>
          <p:cNvPr id="11" name="图片 10" descr="Screenshot_20210301_211548_com.ss.android.ugc.awe">
            <a:extLst>
              <a:ext uri="{FF2B5EF4-FFF2-40B4-BE49-F238E27FC236}">
                <a16:creationId xmlns:a16="http://schemas.microsoft.com/office/drawing/2014/main" xmlns="" id="{453517E7-F414-41E3-B398-8180AA85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01" y="2632480"/>
            <a:ext cx="1941974" cy="29420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B271773-3669-4620-8659-82646FC93703}"/>
              </a:ext>
            </a:extLst>
          </p:cNvPr>
          <p:cNvSpPr txBox="1"/>
          <p:nvPr/>
        </p:nvSpPr>
        <p:spPr>
          <a:xfrm>
            <a:off x="14634" y="6196574"/>
            <a:ext cx="670005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7-7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短视频账号“文老师教语文”橱窗中的部分知识产品</a:t>
            </a:r>
          </a:p>
        </p:txBody>
      </p:sp>
      <p:pic>
        <p:nvPicPr>
          <p:cNvPr id="14" name="图片 13" descr="3006959b0a33ca98d65080a9449c66b">
            <a:extLst>
              <a:ext uri="{FF2B5EF4-FFF2-40B4-BE49-F238E27FC236}">
                <a16:creationId xmlns:a16="http://schemas.microsoft.com/office/drawing/2014/main" xmlns="" id="{F92CF22D-F6EB-4BC6-AE28-765EBDCDA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950" y="1978777"/>
            <a:ext cx="2265246" cy="294200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9C6DF0C-D962-4FDB-997B-3CDBF039DEDD}"/>
              </a:ext>
            </a:extLst>
          </p:cNvPr>
          <p:cNvSpPr txBox="1"/>
          <p:nvPr/>
        </p:nvSpPr>
        <p:spPr>
          <a:xfrm>
            <a:off x="5968538" y="5166043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7-8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抖音号“秋叶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”在橱窗中的销售表现</a:t>
            </a:r>
          </a:p>
        </p:txBody>
      </p:sp>
    </p:spTree>
    <p:extLst>
      <p:ext uri="{BB962C8B-B14F-4D97-AF65-F5344CB8AC3E}">
        <p14:creationId xmlns:p14="http://schemas.microsoft.com/office/powerpoint/2010/main" val="23189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社群变现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社群打通线上线下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2d9d382aeb2777ad202f617d58de97a">
            <a:extLst>
              <a:ext uri="{FF2B5EF4-FFF2-40B4-BE49-F238E27FC236}">
                <a16:creationId xmlns:a16="http://schemas.microsoft.com/office/drawing/2014/main" xmlns="" id="{F597A4EB-7633-4F51-BF21-D20018C3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48" y="1313462"/>
            <a:ext cx="2640820" cy="4231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6BAD90C-8EEA-405B-B1B5-F602AED1F786}"/>
              </a:ext>
            </a:extLst>
          </p:cNvPr>
          <p:cNvSpPr txBox="1"/>
          <p:nvPr/>
        </p:nvSpPr>
        <p:spPr>
          <a:xfrm>
            <a:off x="2752409" y="5816021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7-9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抖音平台上“潜能宇哥”的工作室</a:t>
            </a:r>
          </a:p>
        </p:txBody>
      </p:sp>
    </p:spTree>
    <p:extLst>
      <p:ext uri="{BB962C8B-B14F-4D97-AF65-F5344CB8AC3E}">
        <p14:creationId xmlns:p14="http://schemas.microsoft.com/office/powerpoint/2010/main" val="7265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1" y="409927"/>
            <a:ext cx="456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典型社群的变现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63586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21210" y="1860717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42544" y="2028470"/>
            <a:ext cx="3084401" cy="4003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72664" y="933147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32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画面呈现</a:t>
            </a:r>
          </a:p>
        </p:txBody>
      </p:sp>
      <p:sp>
        <p:nvSpPr>
          <p:cNvPr id="20" name="矩形 19"/>
          <p:cNvSpPr/>
          <p:nvPr/>
        </p:nvSpPr>
        <p:spPr>
          <a:xfrm>
            <a:off x="6645494" y="2049252"/>
            <a:ext cx="2987388" cy="3897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6" y="2197634"/>
            <a:ext cx="762348" cy="7623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94" y="2163172"/>
            <a:ext cx="762348" cy="762348"/>
          </a:xfrm>
          <a:prstGeom prst="rect">
            <a:avLst/>
          </a:prstGeom>
        </p:spPr>
      </p:pic>
      <p:pic>
        <p:nvPicPr>
          <p:cNvPr id="26" name="图片 25" descr="e3d6a28d6edc206f78d092622f55fd2">
            <a:extLst>
              <a:ext uri="{FF2B5EF4-FFF2-40B4-BE49-F238E27FC236}">
                <a16:creationId xmlns:a16="http://schemas.microsoft.com/office/drawing/2014/main" xmlns="" id="{201C0D17-E39C-4408-8074-C6A34858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93" y="2693685"/>
            <a:ext cx="2225040" cy="325282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63EE7F6-A141-4159-B0B6-128066633FBA}"/>
              </a:ext>
            </a:extLst>
          </p:cNvPr>
          <p:cNvSpPr txBox="1"/>
          <p:nvPr/>
        </p:nvSpPr>
        <p:spPr>
          <a:xfrm>
            <a:off x="-378229" y="6196574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双层床的画面呈现</a:t>
            </a:r>
          </a:p>
        </p:txBody>
      </p:sp>
      <p:pic>
        <p:nvPicPr>
          <p:cNvPr id="29" name="图片 28" descr="IMG_256">
            <a:extLst>
              <a:ext uri="{FF2B5EF4-FFF2-40B4-BE49-F238E27FC236}">
                <a16:creationId xmlns:a16="http://schemas.microsoft.com/office/drawing/2014/main" xmlns="" id="{093C86E0-6DED-4212-B986-699A41080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668" y="2719566"/>
            <a:ext cx="2280587" cy="3226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FD6F0158-6C7D-4756-90ED-3D72117C11F7}"/>
              </a:ext>
            </a:extLst>
          </p:cNvPr>
          <p:cNvSpPr txBox="1"/>
          <p:nvPr/>
        </p:nvSpPr>
        <p:spPr>
          <a:xfrm>
            <a:off x="5170517" y="6212616"/>
            <a:ext cx="6284420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6-5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化妆品类的画面呈现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73712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294968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流量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8282" y="1533116"/>
            <a:ext cx="2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08283" y="1152768"/>
            <a:ext cx="23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C4885"/>
                </a:solidFill>
                <a:latin typeface="FuturaBookC" charset="-52"/>
                <a:ea typeface="微软雅黑" panose="020B0503020204020204" pitchFamily="34" charset="-122"/>
              </a:rPr>
              <a:t>CONTENT</a:t>
            </a:r>
            <a:endParaRPr lang="zh-CN" altLang="en-US" sz="2000" dirty="0">
              <a:solidFill>
                <a:srgbClr val="1C4885"/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31773" y="310517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2779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变现运营概述</a:t>
            </a:r>
          </a:p>
        </p:txBody>
      </p:sp>
      <p:sp>
        <p:nvSpPr>
          <p:cNvPr id="12" name="椭圆 11"/>
          <p:cNvSpPr/>
          <p:nvPr/>
        </p:nvSpPr>
        <p:spPr>
          <a:xfrm>
            <a:off x="6495346" y="311251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59842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广告变现策略</a:t>
            </a:r>
          </a:p>
        </p:txBody>
      </p:sp>
      <p:sp>
        <p:nvSpPr>
          <p:cNvPr id="15" name="椭圆 14"/>
          <p:cNvSpPr/>
          <p:nvPr/>
        </p:nvSpPr>
        <p:spPr>
          <a:xfrm>
            <a:off x="1908283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9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知识变现策略</a:t>
            </a:r>
          </a:p>
        </p:txBody>
      </p:sp>
      <p:sp>
        <p:nvSpPr>
          <p:cNvPr id="18" name="椭圆 17"/>
          <p:cNvSpPr/>
          <p:nvPr/>
        </p:nvSpPr>
        <p:spPr>
          <a:xfrm>
            <a:off x="6495346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9842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社群变现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26E2FB1B-62F6-4DA7-94C3-8E568400B476}"/>
              </a:ext>
            </a:extLst>
          </p:cNvPr>
          <p:cNvSpPr/>
          <p:nvPr/>
        </p:nvSpPr>
        <p:spPr>
          <a:xfrm>
            <a:off x="1931773" y="5434701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trike="sngStrike" dirty="0">
                <a:solidFill>
                  <a:schemeClr val="bg1"/>
                </a:solidFill>
                <a:latin typeface="FuturaBookC" charset="-52"/>
              </a:rPr>
              <a:t>5555</a:t>
            </a:r>
            <a:endParaRPr lang="zh-CN" altLang="en-US" sz="1200" b="1" strike="sngStrike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417FFE0-B9A5-4588-9920-D03484994207}"/>
              </a:ext>
            </a:extLst>
          </p:cNvPr>
          <p:cNvSpPr txBox="1"/>
          <p:nvPr/>
        </p:nvSpPr>
        <p:spPr>
          <a:xfrm>
            <a:off x="2039499" y="557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16E1DCCA-C251-4E66-BDA6-5DB6E752379E}"/>
              </a:ext>
            </a:extLst>
          </p:cNvPr>
          <p:cNvSpPr/>
          <p:nvPr/>
        </p:nvSpPr>
        <p:spPr>
          <a:xfrm>
            <a:off x="6495346" y="546833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FuturaBookC" charset="-52"/>
              </a:rPr>
              <a:t>6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271953BE-C162-44AA-B048-17A2E4C0CB6E}"/>
              </a:ext>
            </a:extLst>
          </p:cNvPr>
          <p:cNvSpPr txBox="1"/>
          <p:nvPr/>
        </p:nvSpPr>
        <p:spPr>
          <a:xfrm>
            <a:off x="6609393" y="55979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10915DEC-31EF-417F-BB41-3A5EBD16EBB7}"/>
              </a:ext>
            </a:extLst>
          </p:cNvPr>
          <p:cNvSpPr txBox="1"/>
          <p:nvPr/>
        </p:nvSpPr>
        <p:spPr>
          <a:xfrm>
            <a:off x="2559935" y="5498234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多元变现策略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6785D5E-467E-4A0B-8F0F-A383A779CF86}"/>
              </a:ext>
            </a:extLst>
          </p:cNvPr>
          <p:cNvSpPr txBox="1"/>
          <p:nvPr/>
        </p:nvSpPr>
        <p:spPr>
          <a:xfrm>
            <a:off x="7333583" y="5551821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变现运营的具体案例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1" y="409927"/>
            <a:ext cx="456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典型社群的变现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E4BB41E6-1834-407A-BBDC-3EBDB464E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334417"/>
              </p:ext>
            </p:extLst>
          </p:nvPr>
        </p:nvGraphicFramePr>
        <p:xfrm>
          <a:off x="2031999" y="719666"/>
          <a:ext cx="86082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2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多元变现策略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5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4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51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用户打赏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08222" y="2597246"/>
            <a:ext cx="1310538" cy="1096406"/>
            <a:chOff x="6028109" y="2818441"/>
            <a:chExt cx="1310538" cy="1096406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593759" y="3360619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096000" y="2818441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6373635" y="2922113"/>
            <a:ext cx="5273755" cy="2084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417440" y="342900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07005" y="3413920"/>
            <a:ext cx="4180336" cy="110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用户打赏这种形式操作简单，直播过程中，主播可以利用各种策略，充分调动粉丝的积极性，鼓励他们多多打赏。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 descr="10fa391652aad8c5c45434dc0d6cb50">
            <a:extLst>
              <a:ext uri="{FF2B5EF4-FFF2-40B4-BE49-F238E27FC236}">
                <a16:creationId xmlns:a16="http://schemas.microsoft.com/office/drawing/2014/main" xmlns="" id="{BDFD602A-9A89-4993-9BF9-AC8AFE41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40" y="1684260"/>
            <a:ext cx="2614640" cy="360425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B54F8F3-47A3-4C17-9FC5-178B14F7C781}"/>
              </a:ext>
            </a:extLst>
          </p:cNvPr>
          <p:cNvSpPr txBox="1"/>
          <p:nvPr/>
        </p:nvSpPr>
        <p:spPr>
          <a:xfrm>
            <a:off x="-527858" y="5835404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7-13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粉丝对主播的打赏物品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51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付费订阅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1b3f9108f2b97c2e6c0e3b0f41dfa76">
            <a:extLst>
              <a:ext uri="{FF2B5EF4-FFF2-40B4-BE49-F238E27FC236}">
                <a16:creationId xmlns:a16="http://schemas.microsoft.com/office/drawing/2014/main" xmlns="" id="{AC50BF9A-C8F4-43F8-A407-325283A7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22" y="1326456"/>
            <a:ext cx="2775903" cy="39134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B0AA6AC-26E7-4014-B7EE-03962EA8043D}"/>
              </a:ext>
            </a:extLst>
          </p:cNvPr>
          <p:cNvSpPr txBox="1"/>
          <p:nvPr/>
        </p:nvSpPr>
        <p:spPr>
          <a:xfrm>
            <a:off x="109542" y="2528478"/>
            <a:ext cx="609322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付费订阅是一种重要的视频盈利模式。这种模式下，一般需要用户付费或者购买平台的会员才能收看相关内容。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9FD4553-4943-4877-9716-D2B14457C51B}"/>
              </a:ext>
            </a:extLst>
          </p:cNvPr>
          <p:cNvSpPr txBox="1"/>
          <p:nvPr/>
        </p:nvSpPr>
        <p:spPr>
          <a:xfrm>
            <a:off x="5224550" y="5905632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7-14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爱奇艺平台上的付费节目《大王不高兴》</a:t>
            </a:r>
          </a:p>
        </p:txBody>
      </p:sp>
    </p:spTree>
    <p:extLst>
      <p:ext uri="{BB962C8B-B14F-4D97-AF65-F5344CB8AC3E}">
        <p14:creationId xmlns:p14="http://schemas.microsoft.com/office/powerpoint/2010/main" val="12238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1" y="456917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线上电商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线下门店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IMG_256">
            <a:extLst>
              <a:ext uri="{FF2B5EF4-FFF2-40B4-BE49-F238E27FC236}">
                <a16:creationId xmlns:a16="http://schemas.microsoft.com/office/drawing/2014/main" xmlns="" id="{032A5460-12F2-4885-8F5B-2AB74CC3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648" y="1652398"/>
            <a:ext cx="5820093" cy="29366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D3633-14A1-408F-B685-CB554CF52D3F}"/>
              </a:ext>
            </a:extLst>
          </p:cNvPr>
          <p:cNvSpPr txBox="1"/>
          <p:nvPr/>
        </p:nvSpPr>
        <p:spPr>
          <a:xfrm>
            <a:off x="2751513" y="5199780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7-15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“一条”电商平台的电商模块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4528836" y="2030612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2700000">
            <a:off x="4565964" y="3243669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786830" y="3249310"/>
            <a:ext cx="1578078" cy="1578078"/>
          </a:xfrm>
          <a:custGeom>
            <a:avLst/>
            <a:gdLst>
              <a:gd name="connsiteX0" fmla="*/ 600331 w 1578078"/>
              <a:gd name="connsiteY0" fmla="*/ 25247 h 1578078"/>
              <a:gd name="connsiteX1" fmla="*/ 630020 w 1578078"/>
              <a:gd name="connsiteY1" fmla="*/ 16030 h 1578078"/>
              <a:gd name="connsiteX2" fmla="*/ 789039 w 1578078"/>
              <a:gd name="connsiteY2" fmla="*/ 0 h 1578078"/>
              <a:gd name="connsiteX3" fmla="*/ 1578078 w 1578078"/>
              <a:gd name="connsiteY3" fmla="*/ 789039 h 1578078"/>
              <a:gd name="connsiteX4" fmla="*/ 789039 w 1578078"/>
              <a:gd name="connsiteY4" fmla="*/ 1578078 h 1578078"/>
              <a:gd name="connsiteX5" fmla="*/ 0 w 1578078"/>
              <a:gd name="connsiteY5" fmla="*/ 789039 h 1578078"/>
              <a:gd name="connsiteX6" fmla="*/ 16031 w 1578078"/>
              <a:gd name="connsiteY6" fmla="*/ 630020 h 1578078"/>
              <a:gd name="connsiteX7" fmla="*/ 25247 w 1578078"/>
              <a:gd name="connsiteY7" fmla="*/ 600331 h 1578078"/>
              <a:gd name="connsiteX8" fmla="*/ 143668 w 1578078"/>
              <a:gd name="connsiteY8" fmla="*/ 563571 h 1578078"/>
              <a:gd name="connsiteX9" fmla="*/ 563570 w 1578078"/>
              <a:gd name="connsiteY9" fmla="*/ 143669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078" h="1578078">
                <a:moveTo>
                  <a:pt x="600331" y="25247"/>
                </a:moveTo>
                <a:lnTo>
                  <a:pt x="630020" y="16030"/>
                </a:lnTo>
                <a:cubicBezTo>
                  <a:pt x="681385" y="5520"/>
                  <a:pt x="734567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353265" y="1578078"/>
                  <a:pt x="0" y="1224813"/>
                  <a:pt x="0" y="789039"/>
                </a:cubicBezTo>
                <a:cubicBezTo>
                  <a:pt x="0" y="734567"/>
                  <a:pt x="5520" y="681385"/>
                  <a:pt x="16031" y="630020"/>
                </a:cubicBezTo>
                <a:lnTo>
                  <a:pt x="25247" y="600331"/>
                </a:lnTo>
                <a:lnTo>
                  <a:pt x="143668" y="563571"/>
                </a:lnTo>
                <a:cubicBezTo>
                  <a:pt x="332466" y="483716"/>
                  <a:pt x="483715" y="332467"/>
                  <a:pt x="563570" y="143669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700000">
            <a:off x="5814802" y="2044595"/>
            <a:ext cx="1578078" cy="1578078"/>
          </a:xfrm>
          <a:custGeom>
            <a:avLst/>
            <a:gdLst>
              <a:gd name="connsiteX0" fmla="*/ 231104 w 1578078"/>
              <a:gd name="connsiteY0" fmla="*/ 231104 h 1578078"/>
              <a:gd name="connsiteX1" fmla="*/ 789039 w 1578078"/>
              <a:gd name="connsiteY1" fmla="*/ 0 h 1578078"/>
              <a:gd name="connsiteX2" fmla="*/ 1578078 w 1578078"/>
              <a:gd name="connsiteY2" fmla="*/ 789039 h 1578078"/>
              <a:gd name="connsiteX3" fmla="*/ 789039 w 1578078"/>
              <a:gd name="connsiteY3" fmla="*/ 1578078 h 1578078"/>
              <a:gd name="connsiteX4" fmla="*/ 630020 w 1578078"/>
              <a:gd name="connsiteY4" fmla="*/ 1562047 h 1578078"/>
              <a:gd name="connsiteX5" fmla="*/ 600332 w 1578078"/>
              <a:gd name="connsiteY5" fmla="*/ 1552832 h 1578078"/>
              <a:gd name="connsiteX6" fmla="*/ 563572 w 1578078"/>
              <a:gd name="connsiteY6" fmla="*/ 1434409 h 1578078"/>
              <a:gd name="connsiteX7" fmla="*/ 143669 w 1578078"/>
              <a:gd name="connsiteY7" fmla="*/ 1014506 h 1578078"/>
              <a:gd name="connsiteX8" fmla="*/ 25246 w 1578078"/>
              <a:gd name="connsiteY8" fmla="*/ 977746 h 1578078"/>
              <a:gd name="connsiteX9" fmla="*/ 16031 w 1578078"/>
              <a:gd name="connsiteY9" fmla="*/ 948058 h 1578078"/>
              <a:gd name="connsiteX10" fmla="*/ 0 w 1578078"/>
              <a:gd name="connsiteY10" fmla="*/ 789039 h 1578078"/>
              <a:gd name="connsiteX11" fmla="*/ 231104 w 1578078"/>
              <a:gd name="connsiteY11" fmla="*/ 231104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8078" h="1578078">
                <a:moveTo>
                  <a:pt x="231104" y="231104"/>
                </a:moveTo>
                <a:cubicBezTo>
                  <a:pt x="373892" y="88316"/>
                  <a:pt x="571152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734567" y="1578078"/>
                  <a:pt x="681385" y="1572558"/>
                  <a:pt x="630020" y="1562047"/>
                </a:cubicBezTo>
                <a:lnTo>
                  <a:pt x="600332" y="1552832"/>
                </a:lnTo>
                <a:lnTo>
                  <a:pt x="563572" y="1434409"/>
                </a:lnTo>
                <a:cubicBezTo>
                  <a:pt x="483717" y="1245611"/>
                  <a:pt x="332467" y="1094361"/>
                  <a:pt x="143669" y="1014506"/>
                </a:cubicBezTo>
                <a:lnTo>
                  <a:pt x="25246" y="977746"/>
                </a:lnTo>
                <a:lnTo>
                  <a:pt x="16031" y="948058"/>
                </a:lnTo>
                <a:cubicBezTo>
                  <a:pt x="5520" y="896693"/>
                  <a:pt x="0" y="843511"/>
                  <a:pt x="0" y="789039"/>
                </a:cubicBezTo>
                <a:cubicBezTo>
                  <a:pt x="0" y="571152"/>
                  <a:pt x="88316" y="373892"/>
                  <a:pt x="231104" y="231104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3687" y="2203441"/>
            <a:ext cx="366795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账号代运营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648" y="4268565"/>
            <a:ext cx="3589595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开展相关培训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61837" y="2314135"/>
            <a:ext cx="3726104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创作优质内容再变现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48262" y="4430861"/>
            <a:ext cx="3239679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其他形式的探索</a:t>
            </a:r>
            <a:endParaRPr lang="zh-CN" altLang="zh-CN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2516101"/>
            <a:ext cx="510223" cy="5102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0" y="2661727"/>
            <a:ext cx="510223" cy="5102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3863139"/>
            <a:ext cx="510223" cy="51022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17" y="3845454"/>
            <a:ext cx="510223" cy="51022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9489F46-80BC-4859-993B-1FA657D380DB}"/>
              </a:ext>
            </a:extLst>
          </p:cNvPr>
          <p:cNvSpPr txBox="1"/>
          <p:nvPr/>
        </p:nvSpPr>
        <p:spPr>
          <a:xfrm>
            <a:off x="345405" y="357046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变现模式创新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变现运营的具体案例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6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541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一条与一条生活馆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533051" y="4192331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12988" y="4544605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91357" y="2787930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71294" y="3140204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04647" y="1333499"/>
            <a:ext cx="5191353" cy="850022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25000"/>
              </a:lnSpc>
            </a:pP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媒体短视频平台“一条”成立于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388245" y="2579188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月，一条生活美学电商“一条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”正式上线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536461" y="3680453"/>
            <a:ext cx="4457910" cy="1041176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l">
              <a:lnSpc>
                <a:spcPct val="125000"/>
              </a:lnSpc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月开始，一条在上海开出三家线下实体店，成为线上线下均有布局的新零售代表。</a:t>
            </a: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xmlns="" id="{250FEA61-D8A8-4FBC-9953-B3E2123FD19C}"/>
              </a:ext>
            </a:extLst>
          </p:cNvPr>
          <p:cNvSpPr/>
          <p:nvPr/>
        </p:nvSpPr>
        <p:spPr>
          <a:xfrm>
            <a:off x="6684677" y="5117752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年，一条电商曾创下单日最高销售额超过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亿元的纪录。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541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一条与一条生活馆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533051" y="4192331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12988" y="4544605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91357" y="2787930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71294" y="3140204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956ADAE-FCD8-4C7F-8641-A5C5EA789E7E}"/>
              </a:ext>
            </a:extLst>
          </p:cNvPr>
          <p:cNvSpPr txBox="1"/>
          <p:nvPr/>
        </p:nvSpPr>
        <p:spPr>
          <a:xfrm>
            <a:off x="1349205" y="2214286"/>
            <a:ext cx="7994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思考：</a:t>
            </a:r>
          </a:p>
          <a:p>
            <a:r>
              <a:rPr lang="zh-CN" altLang="en-US" dirty="0"/>
              <a:t>梳理“一条”的发展，思考短视频平台如何像“一条”做到线上线下同时运营？</a:t>
            </a:r>
          </a:p>
        </p:txBody>
      </p:sp>
    </p:spTree>
    <p:extLst>
      <p:ext uri="{BB962C8B-B14F-4D97-AF65-F5344CB8AC3E}">
        <p14:creationId xmlns:p14="http://schemas.microsoft.com/office/powerpoint/2010/main" val="624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10536" y="2064773"/>
            <a:ext cx="5388077" cy="345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04648" y="409927"/>
            <a:ext cx="593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办公室小野的变现之路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6413" y="2064773"/>
            <a:ext cx="5388077" cy="3451123"/>
          </a:xfrm>
          <a:prstGeom prst="rect">
            <a:avLst/>
          </a:prstGeom>
          <a:solidFill>
            <a:srgbClr val="1C4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F9AF1EB-1115-4A51-88A6-AC81D888C08A}"/>
              </a:ext>
            </a:extLst>
          </p:cNvPr>
          <p:cNvSpPr txBox="1"/>
          <p:nvPr/>
        </p:nvSpPr>
        <p:spPr>
          <a:xfrm>
            <a:off x="975539" y="2280065"/>
            <a:ext cx="5120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美食类短视频办公室小野原本是“洋葱视频”的员工，从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年开始发布短视频。截止到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日，其在抖音上的粉丝超过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1600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万，在快手上的粉丝超过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540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万，在微博上的粉丝超过</a:t>
            </a:r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800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万。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450F7BB-0EEC-45E2-90A4-CE24BE563E96}"/>
              </a:ext>
            </a:extLst>
          </p:cNvPr>
          <p:cNvSpPr txBox="1"/>
          <p:nvPr/>
        </p:nvSpPr>
        <p:spPr>
          <a:xfrm>
            <a:off x="6838595" y="2913171"/>
            <a:ext cx="4241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思考：</a:t>
            </a:r>
          </a:p>
          <a:p>
            <a:r>
              <a:rPr lang="zh-CN" altLang="en-US" sz="27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在短视频平台寻找一个类似的账号，思考其变现的特点是什么？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24845" y="1666134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4497444" y="179907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58751" y="324301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458751" y="4659595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417031" y="2989897"/>
            <a:ext cx="4446809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24845" y="4497549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44092" y="1839522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07120" y="328350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06881" y="486791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67873" y="1894799"/>
            <a:ext cx="460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了解变现运营的价值、原则、逻辑等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59223" y="3413475"/>
            <a:ext cx="444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理解广告变现、知识变现、社群变现等不同的变现方式；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5778" y="4864496"/>
            <a:ext cx="458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掌握企业如何结合自身资源，选择合适的变现策略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18927" y="2080651"/>
            <a:ext cx="675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3659" y="2420811"/>
            <a:ext cx="5273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变现运营概述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5642" y="416119"/>
            <a:ext cx="381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变现运营的概念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一个圆顶角，剪去另一个顶角 2">
            <a:extLst>
              <a:ext uri="{FF2B5EF4-FFF2-40B4-BE49-F238E27FC236}">
                <a16:creationId xmlns:a16="http://schemas.microsoft.com/office/drawing/2014/main" xmlns="" id="{8343C9DC-27D6-449A-ADDC-D77D8B31A900}"/>
              </a:ext>
            </a:extLst>
          </p:cNvPr>
          <p:cNvSpPr/>
          <p:nvPr/>
        </p:nvSpPr>
        <p:spPr>
          <a:xfrm>
            <a:off x="1612669" y="1712422"/>
            <a:ext cx="8695113" cy="4206240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25000"/>
              </a:lnSpc>
            </a:pP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变现是经营领域的一个重要术语，核心就是一种价值向另一种价值的转化。就短视频而言，其本身具有信息、娱乐等多方面的价值。通过运营，在短视频内容、形式上加入一定的策略，上述价值可以转化为商业价值。简单来说，从信息、娱乐等价值到商业价值的转化的过程就是变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7893" y="457203"/>
            <a:ext cx="544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变现运营的原则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手动操作 6">
            <a:extLst>
              <a:ext uri="{FF2B5EF4-FFF2-40B4-BE49-F238E27FC236}">
                <a16:creationId xmlns:a16="http://schemas.microsoft.com/office/drawing/2014/main" xmlns="" id="{BB24CE4E-C67C-4ADC-99AB-DD3EC5865121}"/>
              </a:ext>
            </a:extLst>
          </p:cNvPr>
          <p:cNvSpPr/>
          <p:nvPr/>
        </p:nvSpPr>
        <p:spPr>
          <a:xfrm rot="16200000">
            <a:off x="191808" y="2009164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8" name="流程图: 手动操作 4">
            <a:extLst>
              <a:ext uri="{FF2B5EF4-FFF2-40B4-BE49-F238E27FC236}">
                <a16:creationId xmlns:a16="http://schemas.microsoft.com/office/drawing/2014/main" xmlns="" id="{23A3FBE6-8B36-4D7A-BD39-9F851B487445}"/>
              </a:ext>
            </a:extLst>
          </p:cNvPr>
          <p:cNvSpPr txBox="1"/>
          <p:nvPr/>
        </p:nvSpPr>
        <p:spPr>
          <a:xfrm>
            <a:off x="1285257" y="2506984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垂直性</a:t>
            </a:r>
          </a:p>
        </p:txBody>
      </p:sp>
      <p:sp>
        <p:nvSpPr>
          <p:cNvPr id="11" name="流程图: 手动操作 10">
            <a:extLst>
              <a:ext uri="{FF2B5EF4-FFF2-40B4-BE49-F238E27FC236}">
                <a16:creationId xmlns:a16="http://schemas.microsoft.com/office/drawing/2014/main" xmlns="" id="{00345937-E5F7-46FE-A27D-08EAE98A55CD}"/>
              </a:ext>
            </a:extLst>
          </p:cNvPr>
          <p:cNvSpPr/>
          <p:nvPr/>
        </p:nvSpPr>
        <p:spPr>
          <a:xfrm rot="16200000">
            <a:off x="3463593" y="2009163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3" name="流程图: 手动操作 12">
            <a:extLst>
              <a:ext uri="{FF2B5EF4-FFF2-40B4-BE49-F238E27FC236}">
                <a16:creationId xmlns:a16="http://schemas.microsoft.com/office/drawing/2014/main" xmlns="" id="{E9FB6FC4-E81A-4A50-B2F0-87DAABD7B6EC}"/>
              </a:ext>
            </a:extLst>
          </p:cNvPr>
          <p:cNvSpPr/>
          <p:nvPr/>
        </p:nvSpPr>
        <p:spPr>
          <a:xfrm rot="16200000">
            <a:off x="7199490" y="2009162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流程图: 手动操作 4">
            <a:extLst>
              <a:ext uri="{FF2B5EF4-FFF2-40B4-BE49-F238E27FC236}">
                <a16:creationId xmlns:a16="http://schemas.microsoft.com/office/drawing/2014/main" xmlns="" id="{C089D869-F734-4614-9FAC-7A2778AE8ABD}"/>
              </a:ext>
            </a:extLst>
          </p:cNvPr>
          <p:cNvSpPr txBox="1"/>
          <p:nvPr/>
        </p:nvSpPr>
        <p:spPr>
          <a:xfrm>
            <a:off x="4821850" y="2488800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ysClr val="windowText" lastClr="000000"/>
                </a:solidFill>
                <a:latin typeface="Century Gothic" panose="020B0502020202020204"/>
                <a:ea typeface="宋体" panose="02010600030101010101" pitchFamily="2" charset="-122"/>
              </a:rPr>
              <a:t>多元化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流程图: 手动操作 4">
            <a:extLst>
              <a:ext uri="{FF2B5EF4-FFF2-40B4-BE49-F238E27FC236}">
                <a16:creationId xmlns:a16="http://schemas.microsoft.com/office/drawing/2014/main" xmlns="" id="{D315315A-320F-4563-9479-A4CC9F1E154B}"/>
              </a:ext>
            </a:extLst>
          </p:cNvPr>
          <p:cNvSpPr txBox="1"/>
          <p:nvPr/>
        </p:nvSpPr>
        <p:spPr>
          <a:xfrm>
            <a:off x="8309563" y="2506984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ysClr val="windowText" lastClr="000000"/>
                </a:solidFill>
                <a:latin typeface="Century Gothic" panose="020B0502020202020204"/>
                <a:ea typeface="宋体" panose="02010600030101010101" pitchFamily="2" charset="-122"/>
              </a:rPr>
              <a:t>可持续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变现运营的逻辑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78663" y="2743835"/>
            <a:ext cx="10034674" cy="237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短视频账号如果提供的是有价值的内容或者信息，用户为了满足物质方面的使用价值、精神层面的情怀等需求，会投入精力去观看这些内容或者信息，从而成为平台流量的一部分，平台会根据流量大多少对账号进行不同程度的补贴。用户还可以以付费购买的方式获取部分知识产品，让账号获取经济价值，账号将产品或者服务让渡给粉丝们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广告变现策略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8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内容即广告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IMG_256">
            <a:extLst>
              <a:ext uri="{FF2B5EF4-FFF2-40B4-BE49-F238E27FC236}">
                <a16:creationId xmlns:a16="http://schemas.microsoft.com/office/drawing/2014/main" xmlns="" id="{7153D28E-E43B-417B-B671-87DFFEFA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23" y="1893122"/>
            <a:ext cx="5942810" cy="3071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1F3807-2420-4E04-A814-C1B6D851DD52}"/>
              </a:ext>
            </a:extLst>
          </p:cNvPr>
          <p:cNvSpPr txBox="1"/>
          <p:nvPr/>
        </p:nvSpPr>
        <p:spPr>
          <a:xfrm>
            <a:off x="2654405" y="5407862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7-1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得到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在罗振宇抖音直播中的品牌形象展示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914</Words>
  <Application>Microsoft Office PowerPoint</Application>
  <PresentationFormat>宽屏</PresentationFormat>
  <Paragraphs>133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Century Gothic</vt:lpstr>
      <vt:lpstr>黑体</vt:lpstr>
      <vt:lpstr>宋体</vt:lpstr>
      <vt:lpstr>Arial</vt:lpstr>
      <vt:lpstr>等线 Light</vt:lpstr>
      <vt:lpstr>Calibri</vt:lpstr>
      <vt:lpstr>微软雅黑</vt:lpstr>
      <vt:lpstr>Times New Roman</vt:lpstr>
      <vt:lpstr>FuturaBookC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Lenovo</dc:creator>
  <cp:lastModifiedBy>Windows 用户</cp:lastModifiedBy>
  <cp:revision>8</cp:revision>
  <dcterms:created xsi:type="dcterms:W3CDTF">2022-03-30T07:01:33Z</dcterms:created>
  <dcterms:modified xsi:type="dcterms:W3CDTF">2022-04-09T00:49:38Z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D60F2669B7BB445AA036AF70BDF4A1E1</vt:lpwstr>
  </property>
  <property fmtid="{D5CDD505-2E9C-101B-9397-08002B2CF9AE}" pid="3" name="KSOProductBuildVer">
    <vt:lpwstr>2052-11.1.0.11365</vt:lpwstr>
  </property>
</Properties>
</file>