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80" r:id="rId4"/>
    <p:sldId id="258" r:id="rId5"/>
    <p:sldId id="284" r:id="rId6"/>
    <p:sldId id="287" r:id="rId7"/>
    <p:sldId id="259" r:id="rId8"/>
    <p:sldId id="285" r:id="rId9"/>
    <p:sldId id="286" r:id="rId10"/>
    <p:sldId id="297" r:id="rId11"/>
    <p:sldId id="299" r:id="rId12"/>
    <p:sldId id="298" r:id="rId13"/>
    <p:sldId id="260" r:id="rId14"/>
    <p:sldId id="264" r:id="rId15"/>
    <p:sldId id="300" r:id="rId16"/>
    <p:sldId id="279" r:id="rId17"/>
    <p:sldId id="301" r:id="rId18"/>
    <p:sldId id="261" r:id="rId19"/>
    <p:sldId id="289" r:id="rId20"/>
    <p:sldId id="302" r:id="rId21"/>
    <p:sldId id="303" r:id="rId22"/>
    <p:sldId id="295" r:id="rId23"/>
    <p:sldId id="268" r:id="rId24"/>
    <p:sldId id="265" r:id="rId25"/>
    <p:sldId id="266" r:id="rId26"/>
    <p:sldId id="263" r:id="rId27"/>
    <p:sldId id="296" r:id="rId28"/>
    <p:sldId id="294" r:id="rId29"/>
    <p:sldId id="270" r:id="rId30"/>
    <p:sldId id="274" r:id="rId31"/>
  </p:sldIdLst>
  <p:sldSz cx="12192000" cy="6858000"/>
  <p:notesSz cx="6858000" cy="9144000"/>
  <p:embeddedFontLst>
    <p:embeddedFont>
      <p:font typeface="Century Gothic" panose="020B0502020202020204" pitchFamily="34" charset="0"/>
      <p:regular r:id="rId33"/>
      <p:bold r:id="rId34"/>
      <p:italic r:id="rId35"/>
      <p:boldItalic r:id="rId36"/>
    </p:embeddedFont>
    <p:embeddedFont>
      <p:font typeface="等线 Light" panose="02010600030101010101" pitchFamily="2" charset="-122"/>
      <p:regular r:id="rId37"/>
    </p:embeddedFont>
    <p:embeddedFont>
      <p:font typeface="黑体" panose="02010609060101010101" pitchFamily="49" charset="-122"/>
      <p:regular r:id="rId38"/>
    </p:embeddedFont>
    <p:embeddedFont>
      <p:font typeface="FuturaBookC" charset="-52"/>
      <p:regular r:id="rId39"/>
    </p:embeddedFont>
    <p:embeddedFont>
      <p:font typeface="等线" panose="02010600030101010101" pitchFamily="2" charset="-122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微软雅黑" panose="020B0503020204020204" pitchFamily="34" charset="-122"/>
      <p:regular r:id="rId46"/>
      <p:bold r:id="rId47"/>
    </p:embeddedFont>
    <p:embeddedFont>
      <p:font typeface="锐字逼格青春粗黑体简2.0" panose="02010600030101010101" charset="-122"/>
      <p:regular r:id="rId48"/>
    </p:embeddedFont>
  </p:embeddedFontLst>
  <p:custDataLst>
    <p:tags r:id="rId4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885"/>
    <a:srgbClr val="20B3A1"/>
    <a:srgbClr val="D6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08" y="40"/>
      </p:cViewPr>
      <p:guideLst>
        <p:guide orient="horz" pos="116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CA0BB-AA2F-498C-A0A1-7E8CC4D013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FE728DE9-6BC6-4E35-9ED6-DEFA290F160C}">
      <dgm:prSet phldrT="[文本]" custT="1"/>
      <dgm:spPr/>
      <dgm:t>
        <a:bodyPr/>
        <a:lstStyle/>
        <a:p>
          <a:r>
            <a:rPr lang="zh-CN" altLang="en-US" sz="3600" dirty="0"/>
            <a:t>从品牌运营角度来看</a:t>
          </a:r>
        </a:p>
      </dgm:t>
    </dgm:pt>
    <dgm:pt modelId="{432B1FBF-891D-4177-9924-F70686B7EAAF}" type="parTrans" cxnId="{B64C4E4C-6C36-4F24-BFBF-CDEB9FE005D0}">
      <dgm:prSet/>
      <dgm:spPr/>
      <dgm:t>
        <a:bodyPr/>
        <a:lstStyle/>
        <a:p>
          <a:endParaRPr lang="zh-CN" altLang="en-US"/>
        </a:p>
      </dgm:t>
    </dgm:pt>
    <dgm:pt modelId="{AF248C08-FD08-4B28-B388-FA6551993457}" type="sibTrans" cxnId="{B64C4E4C-6C36-4F24-BFBF-CDEB9FE005D0}">
      <dgm:prSet/>
      <dgm:spPr/>
      <dgm:t>
        <a:bodyPr/>
        <a:lstStyle/>
        <a:p>
          <a:endParaRPr lang="zh-CN" altLang="en-US"/>
        </a:p>
      </dgm:t>
    </dgm:pt>
    <dgm:pt modelId="{04335D37-D433-4633-9AAB-930C80E6E2A2}">
      <dgm:prSet phldrT="[文本]" custT="1"/>
      <dgm:spPr/>
      <dgm:t>
        <a:bodyPr/>
        <a:lstStyle/>
        <a:p>
          <a:r>
            <a:rPr lang="zh-CN" altLang="en-US" sz="2800" dirty="0"/>
            <a:t>品牌宣传</a:t>
          </a:r>
        </a:p>
      </dgm:t>
    </dgm:pt>
    <dgm:pt modelId="{B129B745-3CB9-49EA-ACD2-8873AF3E01CC}" type="parTrans" cxnId="{7BB593B3-FF81-4FDC-9ED8-B58836D9A3F2}">
      <dgm:prSet/>
      <dgm:spPr/>
      <dgm:t>
        <a:bodyPr/>
        <a:lstStyle/>
        <a:p>
          <a:endParaRPr lang="zh-CN" altLang="en-US"/>
        </a:p>
      </dgm:t>
    </dgm:pt>
    <dgm:pt modelId="{A558E90A-2E34-41DF-98BF-AE080B464A2E}" type="sibTrans" cxnId="{7BB593B3-FF81-4FDC-9ED8-B58836D9A3F2}">
      <dgm:prSet/>
      <dgm:spPr/>
      <dgm:t>
        <a:bodyPr/>
        <a:lstStyle/>
        <a:p>
          <a:endParaRPr lang="zh-CN" altLang="en-US"/>
        </a:p>
      </dgm:t>
    </dgm:pt>
    <dgm:pt modelId="{B731C9A6-3508-4381-8311-2FF030110A1F}">
      <dgm:prSet phldrT="[文本]" custT="1"/>
      <dgm:spPr/>
      <dgm:t>
        <a:bodyPr/>
        <a:lstStyle/>
        <a:p>
          <a:r>
            <a:rPr lang="zh-CN" altLang="en-US" sz="3600" dirty="0"/>
            <a:t>从地方经济发展的角度来看</a:t>
          </a:r>
        </a:p>
      </dgm:t>
    </dgm:pt>
    <dgm:pt modelId="{A21E1508-68DE-4EAB-A4A9-FCCF182E1915}" type="parTrans" cxnId="{52CE636D-9901-4B4A-AC2A-69B7898D37C9}">
      <dgm:prSet/>
      <dgm:spPr/>
      <dgm:t>
        <a:bodyPr/>
        <a:lstStyle/>
        <a:p>
          <a:endParaRPr lang="zh-CN" altLang="en-US"/>
        </a:p>
      </dgm:t>
    </dgm:pt>
    <dgm:pt modelId="{D080A2CD-55C4-4119-BBCF-F45954D5B5EB}" type="sibTrans" cxnId="{52CE636D-9901-4B4A-AC2A-69B7898D37C9}">
      <dgm:prSet/>
      <dgm:spPr/>
      <dgm:t>
        <a:bodyPr/>
        <a:lstStyle/>
        <a:p>
          <a:endParaRPr lang="zh-CN" altLang="en-US"/>
        </a:p>
      </dgm:t>
    </dgm:pt>
    <dgm:pt modelId="{EDECC8F4-1D63-4C1F-B4B4-2906616F1C34}">
      <dgm:prSet phldrT="[文本]" custT="1"/>
      <dgm:spPr/>
      <dgm:t>
        <a:bodyPr/>
        <a:lstStyle/>
        <a:p>
          <a:r>
            <a:rPr lang="zh-CN" altLang="en-US" sz="2800" dirty="0"/>
            <a:t>现场销售</a:t>
          </a:r>
        </a:p>
      </dgm:t>
    </dgm:pt>
    <dgm:pt modelId="{39007550-437C-46BB-B25C-1E761D3486A4}" type="parTrans" cxnId="{AB9A910E-6174-41BF-9B32-90E279E2D42F}">
      <dgm:prSet/>
      <dgm:spPr/>
      <dgm:t>
        <a:bodyPr/>
        <a:lstStyle/>
        <a:p>
          <a:endParaRPr lang="zh-CN" altLang="en-US"/>
        </a:p>
      </dgm:t>
    </dgm:pt>
    <dgm:pt modelId="{75A4E60A-9E58-4DBA-94B1-CA2B5B69C046}" type="sibTrans" cxnId="{AB9A910E-6174-41BF-9B32-90E279E2D42F}">
      <dgm:prSet/>
      <dgm:spPr/>
      <dgm:t>
        <a:bodyPr/>
        <a:lstStyle/>
        <a:p>
          <a:endParaRPr lang="zh-CN" altLang="en-US"/>
        </a:p>
      </dgm:t>
    </dgm:pt>
    <dgm:pt modelId="{48CBF1E7-DA0E-48A3-89E7-58280B030D34}" type="pres">
      <dgm:prSet presAssocID="{8C5CA0BB-AA2F-498C-A0A1-7E8CC4D013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B805F03-C0A4-4C0F-B584-CDA992235A63}" type="pres">
      <dgm:prSet presAssocID="{FE728DE9-6BC6-4E35-9ED6-DEFA290F160C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79B1504-DCA2-44E1-B867-7854D2B3185F}" type="pres">
      <dgm:prSet presAssocID="{FE728DE9-6BC6-4E35-9ED6-DEFA290F160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68C0B0-0F2E-45D3-85EA-0B01B66D3697}" type="pres">
      <dgm:prSet presAssocID="{B731C9A6-3508-4381-8311-2FF030110A1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B9A910E-6174-41BF-9B32-90E279E2D42F}" srcId="{FE728DE9-6BC6-4E35-9ED6-DEFA290F160C}" destId="{EDECC8F4-1D63-4C1F-B4B4-2906616F1C34}" srcOrd="1" destOrd="0" parTransId="{39007550-437C-46BB-B25C-1E761D3486A4}" sibTransId="{75A4E60A-9E58-4DBA-94B1-CA2B5B69C046}"/>
    <dgm:cxn modelId="{B64C4E4C-6C36-4F24-BFBF-CDEB9FE005D0}" srcId="{8C5CA0BB-AA2F-498C-A0A1-7E8CC4D01314}" destId="{FE728DE9-6BC6-4E35-9ED6-DEFA290F160C}" srcOrd="0" destOrd="0" parTransId="{432B1FBF-891D-4177-9924-F70686B7EAAF}" sibTransId="{AF248C08-FD08-4B28-B388-FA6551993457}"/>
    <dgm:cxn modelId="{79F7F4C9-0975-4501-90D2-730254E815AA}" type="presOf" srcId="{B731C9A6-3508-4381-8311-2FF030110A1F}" destId="{D868C0B0-0F2E-45D3-85EA-0B01B66D3697}" srcOrd="0" destOrd="0" presId="urn:microsoft.com/office/officeart/2005/8/layout/vList2"/>
    <dgm:cxn modelId="{55E015EE-EDC4-4684-9BCF-DA33FD57DB19}" type="presOf" srcId="{EDECC8F4-1D63-4C1F-B4B4-2906616F1C34}" destId="{E79B1504-DCA2-44E1-B867-7854D2B3185F}" srcOrd="0" destOrd="1" presId="urn:microsoft.com/office/officeart/2005/8/layout/vList2"/>
    <dgm:cxn modelId="{FEE5FD47-6E9E-47D9-BF1A-7384BCB2CE68}" type="presOf" srcId="{8C5CA0BB-AA2F-498C-A0A1-7E8CC4D01314}" destId="{48CBF1E7-DA0E-48A3-89E7-58280B030D34}" srcOrd="0" destOrd="0" presId="urn:microsoft.com/office/officeart/2005/8/layout/vList2"/>
    <dgm:cxn modelId="{CE90E947-FB32-48E4-8A26-E68647BCA420}" type="presOf" srcId="{04335D37-D433-4633-9AAB-930C80E6E2A2}" destId="{E79B1504-DCA2-44E1-B867-7854D2B3185F}" srcOrd="0" destOrd="0" presId="urn:microsoft.com/office/officeart/2005/8/layout/vList2"/>
    <dgm:cxn modelId="{7BB593B3-FF81-4FDC-9ED8-B58836D9A3F2}" srcId="{FE728DE9-6BC6-4E35-9ED6-DEFA290F160C}" destId="{04335D37-D433-4633-9AAB-930C80E6E2A2}" srcOrd="0" destOrd="0" parTransId="{B129B745-3CB9-49EA-ACD2-8873AF3E01CC}" sibTransId="{A558E90A-2E34-41DF-98BF-AE080B464A2E}"/>
    <dgm:cxn modelId="{4C87FBF0-870D-4160-B701-A201AD1D038E}" type="presOf" srcId="{FE728DE9-6BC6-4E35-9ED6-DEFA290F160C}" destId="{CB805F03-C0A4-4C0F-B584-CDA992235A63}" srcOrd="0" destOrd="0" presId="urn:microsoft.com/office/officeart/2005/8/layout/vList2"/>
    <dgm:cxn modelId="{52CE636D-9901-4B4A-AC2A-69B7898D37C9}" srcId="{8C5CA0BB-AA2F-498C-A0A1-7E8CC4D01314}" destId="{B731C9A6-3508-4381-8311-2FF030110A1F}" srcOrd="1" destOrd="0" parTransId="{A21E1508-68DE-4EAB-A4A9-FCCF182E1915}" sibTransId="{D080A2CD-55C4-4119-BBCF-F45954D5B5EB}"/>
    <dgm:cxn modelId="{A194A285-B023-429B-9B12-6C7B992707DE}" type="presParOf" srcId="{48CBF1E7-DA0E-48A3-89E7-58280B030D34}" destId="{CB805F03-C0A4-4C0F-B584-CDA992235A63}" srcOrd="0" destOrd="0" presId="urn:microsoft.com/office/officeart/2005/8/layout/vList2"/>
    <dgm:cxn modelId="{15200F09-D5B0-4FA6-A3A2-28C3129C3EAF}" type="presParOf" srcId="{48CBF1E7-DA0E-48A3-89E7-58280B030D34}" destId="{E79B1504-DCA2-44E1-B867-7854D2B3185F}" srcOrd="1" destOrd="0" presId="urn:microsoft.com/office/officeart/2005/8/layout/vList2"/>
    <dgm:cxn modelId="{373A1911-4FC3-4844-9493-EFDD9D0DBD92}" type="presParOf" srcId="{48CBF1E7-DA0E-48A3-89E7-58280B030D34}" destId="{D868C0B0-0F2E-45D3-85EA-0B01B66D36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86715A-FF7A-432C-AB24-4727B3D980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63ED5B-D778-43B5-8A28-398BAC74F3EB}">
      <dgm:prSet phldrT="[文本]"/>
      <dgm:spPr/>
      <dgm:t>
        <a:bodyPr/>
        <a:lstStyle/>
        <a:p>
          <a:r>
            <a:rPr lang="zh-CN" b="1" dirty="0"/>
            <a:t>根据季节进行选择</a:t>
          </a:r>
          <a:endParaRPr lang="zh-CN" altLang="en-US" dirty="0"/>
        </a:p>
      </dgm:t>
    </dgm:pt>
    <dgm:pt modelId="{E509369E-3C8B-48CF-A1B8-6305EE6E725B}" type="parTrans" cxnId="{165F4DD1-0ED1-47E9-ACE8-C7416353E96C}">
      <dgm:prSet/>
      <dgm:spPr/>
      <dgm:t>
        <a:bodyPr/>
        <a:lstStyle/>
        <a:p>
          <a:endParaRPr lang="zh-CN" altLang="en-US"/>
        </a:p>
      </dgm:t>
    </dgm:pt>
    <dgm:pt modelId="{8B56DE93-4302-496A-B414-1918063E7086}" type="sibTrans" cxnId="{165F4DD1-0ED1-47E9-ACE8-C7416353E96C}">
      <dgm:prSet/>
      <dgm:spPr/>
      <dgm:t>
        <a:bodyPr/>
        <a:lstStyle/>
        <a:p>
          <a:endParaRPr lang="zh-CN" altLang="en-US"/>
        </a:p>
      </dgm:t>
    </dgm:pt>
    <dgm:pt modelId="{56C3B41C-9A1C-4016-ACB4-CAEA2C349D17}">
      <dgm:prSet phldrT="[文本]"/>
      <dgm:spPr/>
      <dgm:t>
        <a:bodyPr/>
        <a:lstStyle/>
        <a:p>
          <a:r>
            <a:rPr lang="zh-CN" b="1" dirty="0"/>
            <a:t>根据产品产地选择</a:t>
          </a:r>
          <a:endParaRPr lang="zh-CN" altLang="en-US" dirty="0"/>
        </a:p>
      </dgm:t>
    </dgm:pt>
    <dgm:pt modelId="{2C33FB93-2890-4325-AD79-DB3CB68C0A08}" type="parTrans" cxnId="{DDC8A902-E3BC-4060-AA0C-3E2EE8F6204A}">
      <dgm:prSet/>
      <dgm:spPr/>
      <dgm:t>
        <a:bodyPr/>
        <a:lstStyle/>
        <a:p>
          <a:endParaRPr lang="zh-CN" altLang="en-US"/>
        </a:p>
      </dgm:t>
    </dgm:pt>
    <dgm:pt modelId="{D2372D63-ABE2-4097-BE5C-404D3BF10EB1}" type="sibTrans" cxnId="{DDC8A902-E3BC-4060-AA0C-3E2EE8F6204A}">
      <dgm:prSet/>
      <dgm:spPr/>
      <dgm:t>
        <a:bodyPr/>
        <a:lstStyle/>
        <a:p>
          <a:endParaRPr lang="zh-CN" altLang="en-US"/>
        </a:p>
      </dgm:t>
    </dgm:pt>
    <dgm:pt modelId="{7AEDCB17-AB99-4F82-B131-EDCF6151309B}">
      <dgm:prSet phldrT="[文本]"/>
      <dgm:spPr/>
      <dgm:t>
        <a:bodyPr/>
        <a:lstStyle/>
        <a:p>
          <a:r>
            <a:rPr lang="zh-CN" b="1" dirty="0"/>
            <a:t>根据主播人设选择</a:t>
          </a:r>
          <a:endParaRPr lang="zh-CN" altLang="en-US" dirty="0"/>
        </a:p>
      </dgm:t>
    </dgm:pt>
    <dgm:pt modelId="{FE9D5410-3412-466F-BC4B-3AC2408997D2}" type="parTrans" cxnId="{7116E7BA-36DD-46AC-AF52-8E6774B4183A}">
      <dgm:prSet/>
      <dgm:spPr/>
      <dgm:t>
        <a:bodyPr/>
        <a:lstStyle/>
        <a:p>
          <a:endParaRPr lang="zh-CN" altLang="en-US"/>
        </a:p>
      </dgm:t>
    </dgm:pt>
    <dgm:pt modelId="{0E910413-6FBE-458F-A8FB-459B6BBB076E}" type="sibTrans" cxnId="{7116E7BA-36DD-46AC-AF52-8E6774B4183A}">
      <dgm:prSet/>
      <dgm:spPr/>
      <dgm:t>
        <a:bodyPr/>
        <a:lstStyle/>
        <a:p>
          <a:endParaRPr lang="zh-CN" altLang="en-US"/>
        </a:p>
      </dgm:t>
    </dgm:pt>
    <dgm:pt modelId="{2072BEE2-2E13-4C61-B526-9CD269F64BDE}" type="pres">
      <dgm:prSet presAssocID="{7C86715A-FF7A-432C-AB24-4727B3D98069}" presName="Name0" presStyleCnt="0">
        <dgm:presLayoutVars>
          <dgm:dir/>
          <dgm:resizeHandles val="exact"/>
        </dgm:presLayoutVars>
      </dgm:prSet>
      <dgm:spPr/>
    </dgm:pt>
    <dgm:pt modelId="{A5BDEC57-B2BE-4015-989C-9B74F9D9E3AC}" type="pres">
      <dgm:prSet presAssocID="{9663ED5B-D778-43B5-8A28-398BAC74F3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0EC3557-B3B8-4AA1-BADF-86518DF1860F}" type="pres">
      <dgm:prSet presAssocID="{8B56DE93-4302-496A-B414-1918063E7086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02C45F1C-E7E7-4109-9297-BF34D4BD8217}" type="pres">
      <dgm:prSet presAssocID="{8B56DE93-4302-496A-B414-1918063E7086}" presName="connectorText" presStyleLbl="sibTrans2D1" presStyleIdx="0" presStyleCnt="2"/>
      <dgm:spPr/>
      <dgm:t>
        <a:bodyPr/>
        <a:lstStyle/>
        <a:p>
          <a:endParaRPr lang="zh-CN" altLang="en-US"/>
        </a:p>
      </dgm:t>
    </dgm:pt>
    <dgm:pt modelId="{70B13AF6-8B79-4C5F-AA97-3A823E33AA15}" type="pres">
      <dgm:prSet presAssocID="{56C3B41C-9A1C-4016-ACB4-CAEA2C349D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3EB11E5-4695-4C87-9129-2DCC934A7431}" type="pres">
      <dgm:prSet presAssocID="{D2372D63-ABE2-4097-BE5C-404D3BF10EB1}" presName="sibTrans" presStyleLbl="sibTrans2D1" presStyleIdx="1" presStyleCnt="2"/>
      <dgm:spPr/>
      <dgm:t>
        <a:bodyPr/>
        <a:lstStyle/>
        <a:p>
          <a:endParaRPr lang="zh-CN" altLang="en-US"/>
        </a:p>
      </dgm:t>
    </dgm:pt>
    <dgm:pt modelId="{B780A0F0-713A-46D5-B0AE-9FF0651C2517}" type="pres">
      <dgm:prSet presAssocID="{D2372D63-ABE2-4097-BE5C-404D3BF10EB1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ADAAE323-1DCE-46B2-A116-A4B1A05771EA}" type="pres">
      <dgm:prSet presAssocID="{7AEDCB17-AB99-4F82-B131-EDCF615130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65F4DD1-0ED1-47E9-ACE8-C7416353E96C}" srcId="{7C86715A-FF7A-432C-AB24-4727B3D98069}" destId="{9663ED5B-D778-43B5-8A28-398BAC74F3EB}" srcOrd="0" destOrd="0" parTransId="{E509369E-3C8B-48CF-A1B8-6305EE6E725B}" sibTransId="{8B56DE93-4302-496A-B414-1918063E7086}"/>
    <dgm:cxn modelId="{FC372974-D5E9-4F10-BC48-DDF8B4B7290B}" type="presOf" srcId="{7C86715A-FF7A-432C-AB24-4727B3D98069}" destId="{2072BEE2-2E13-4C61-B526-9CD269F64BDE}" srcOrd="0" destOrd="0" presId="urn:microsoft.com/office/officeart/2005/8/layout/process1"/>
    <dgm:cxn modelId="{B325EE56-9069-4CF9-B7C6-D2A95373C997}" type="presOf" srcId="{D2372D63-ABE2-4097-BE5C-404D3BF10EB1}" destId="{A3EB11E5-4695-4C87-9129-2DCC934A7431}" srcOrd="0" destOrd="0" presId="urn:microsoft.com/office/officeart/2005/8/layout/process1"/>
    <dgm:cxn modelId="{9D1593E4-AC1C-48D6-9703-035080DC7386}" type="presOf" srcId="{56C3B41C-9A1C-4016-ACB4-CAEA2C349D17}" destId="{70B13AF6-8B79-4C5F-AA97-3A823E33AA15}" srcOrd="0" destOrd="0" presId="urn:microsoft.com/office/officeart/2005/8/layout/process1"/>
    <dgm:cxn modelId="{484C7A0C-D819-4A26-B5B8-B8026DF6B868}" type="presOf" srcId="{8B56DE93-4302-496A-B414-1918063E7086}" destId="{60EC3557-B3B8-4AA1-BADF-86518DF1860F}" srcOrd="0" destOrd="0" presId="urn:microsoft.com/office/officeart/2005/8/layout/process1"/>
    <dgm:cxn modelId="{E75E0ADB-A9CE-4A89-BFCA-02553D68A213}" type="presOf" srcId="{7AEDCB17-AB99-4F82-B131-EDCF6151309B}" destId="{ADAAE323-1DCE-46B2-A116-A4B1A05771EA}" srcOrd="0" destOrd="0" presId="urn:microsoft.com/office/officeart/2005/8/layout/process1"/>
    <dgm:cxn modelId="{7116E7BA-36DD-46AC-AF52-8E6774B4183A}" srcId="{7C86715A-FF7A-432C-AB24-4727B3D98069}" destId="{7AEDCB17-AB99-4F82-B131-EDCF6151309B}" srcOrd="2" destOrd="0" parTransId="{FE9D5410-3412-466F-BC4B-3AC2408997D2}" sibTransId="{0E910413-6FBE-458F-A8FB-459B6BBB076E}"/>
    <dgm:cxn modelId="{3CB2EA5B-FD41-4C2B-826A-F784383A143C}" type="presOf" srcId="{9663ED5B-D778-43B5-8A28-398BAC74F3EB}" destId="{A5BDEC57-B2BE-4015-989C-9B74F9D9E3AC}" srcOrd="0" destOrd="0" presId="urn:microsoft.com/office/officeart/2005/8/layout/process1"/>
    <dgm:cxn modelId="{B4394788-AC3E-4C86-8283-DDA878636BE5}" type="presOf" srcId="{8B56DE93-4302-496A-B414-1918063E7086}" destId="{02C45F1C-E7E7-4109-9297-BF34D4BD8217}" srcOrd="1" destOrd="0" presId="urn:microsoft.com/office/officeart/2005/8/layout/process1"/>
    <dgm:cxn modelId="{DDC8A902-E3BC-4060-AA0C-3E2EE8F6204A}" srcId="{7C86715A-FF7A-432C-AB24-4727B3D98069}" destId="{56C3B41C-9A1C-4016-ACB4-CAEA2C349D17}" srcOrd="1" destOrd="0" parTransId="{2C33FB93-2890-4325-AD79-DB3CB68C0A08}" sibTransId="{D2372D63-ABE2-4097-BE5C-404D3BF10EB1}"/>
    <dgm:cxn modelId="{0BD5F15E-9694-49D7-A9F0-E3A130B417EC}" type="presOf" srcId="{D2372D63-ABE2-4097-BE5C-404D3BF10EB1}" destId="{B780A0F0-713A-46D5-B0AE-9FF0651C2517}" srcOrd="1" destOrd="0" presId="urn:microsoft.com/office/officeart/2005/8/layout/process1"/>
    <dgm:cxn modelId="{8F2483B1-1BD7-4AE0-9EF0-ED1475C4AAB4}" type="presParOf" srcId="{2072BEE2-2E13-4C61-B526-9CD269F64BDE}" destId="{A5BDEC57-B2BE-4015-989C-9B74F9D9E3AC}" srcOrd="0" destOrd="0" presId="urn:microsoft.com/office/officeart/2005/8/layout/process1"/>
    <dgm:cxn modelId="{5C9C39BF-13A0-4B4A-B258-28CC50BE7139}" type="presParOf" srcId="{2072BEE2-2E13-4C61-B526-9CD269F64BDE}" destId="{60EC3557-B3B8-4AA1-BADF-86518DF1860F}" srcOrd="1" destOrd="0" presId="urn:microsoft.com/office/officeart/2005/8/layout/process1"/>
    <dgm:cxn modelId="{00806ED0-D651-429B-B653-25F32E59E6AB}" type="presParOf" srcId="{60EC3557-B3B8-4AA1-BADF-86518DF1860F}" destId="{02C45F1C-E7E7-4109-9297-BF34D4BD8217}" srcOrd="0" destOrd="0" presId="urn:microsoft.com/office/officeart/2005/8/layout/process1"/>
    <dgm:cxn modelId="{FEEDDE6D-1419-40DB-A977-AF4696484FA7}" type="presParOf" srcId="{2072BEE2-2E13-4C61-B526-9CD269F64BDE}" destId="{70B13AF6-8B79-4C5F-AA97-3A823E33AA15}" srcOrd="2" destOrd="0" presId="urn:microsoft.com/office/officeart/2005/8/layout/process1"/>
    <dgm:cxn modelId="{BC95AD93-B9D6-4C77-85D6-387A64196C3E}" type="presParOf" srcId="{2072BEE2-2E13-4C61-B526-9CD269F64BDE}" destId="{A3EB11E5-4695-4C87-9129-2DCC934A7431}" srcOrd="3" destOrd="0" presId="urn:microsoft.com/office/officeart/2005/8/layout/process1"/>
    <dgm:cxn modelId="{159B160E-A8EA-4D62-8702-659BD3EF25D2}" type="presParOf" srcId="{A3EB11E5-4695-4C87-9129-2DCC934A7431}" destId="{B780A0F0-713A-46D5-B0AE-9FF0651C2517}" srcOrd="0" destOrd="0" presId="urn:microsoft.com/office/officeart/2005/8/layout/process1"/>
    <dgm:cxn modelId="{8CFB9B29-3DCA-49EF-B0DB-AC9A0C09E48C}" type="presParOf" srcId="{2072BEE2-2E13-4C61-B526-9CD269F64BDE}" destId="{ADAAE323-1DCE-46B2-A116-A4B1A05771E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E40BB5-6755-4898-BBCD-494CEA3FA13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1BBB0D78-9047-41F0-A33E-AC3245A72C36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b="1" dirty="0"/>
            <a:t>带货的产品为自家生产</a:t>
          </a:r>
          <a:endParaRPr lang="zh-CN" altLang="en-US" dirty="0"/>
        </a:p>
      </dgm:t>
    </dgm:pt>
    <dgm:pt modelId="{C2746383-A926-472D-8D99-86AAD7FA875E}" type="parTrans" cxnId="{FFF673D7-9B3E-44A7-B91B-D64A49603E72}">
      <dgm:prSet/>
      <dgm:spPr/>
      <dgm:t>
        <a:bodyPr/>
        <a:lstStyle/>
        <a:p>
          <a:endParaRPr lang="zh-CN" altLang="en-US"/>
        </a:p>
      </dgm:t>
    </dgm:pt>
    <dgm:pt modelId="{464DA109-4DBC-4DC8-BC02-3B13345A48AA}" type="sibTrans" cxnId="{FFF673D7-9B3E-44A7-B91B-D64A49603E72}">
      <dgm:prSet/>
      <dgm:spPr/>
      <dgm:t>
        <a:bodyPr/>
        <a:lstStyle/>
        <a:p>
          <a:endParaRPr lang="zh-CN" altLang="en-US"/>
        </a:p>
      </dgm:t>
    </dgm:pt>
    <dgm:pt modelId="{85CA44D7-0909-4A12-A324-DB5737FDE451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b="1" dirty="0"/>
            <a:t>从生产源头进行采购</a:t>
          </a:r>
          <a:endParaRPr lang="zh-CN" altLang="en-US" dirty="0"/>
        </a:p>
      </dgm:t>
    </dgm:pt>
    <dgm:pt modelId="{DF35019D-671C-476A-92AD-5A6020272888}" type="parTrans" cxnId="{E0D33075-43C5-4374-8A54-7A623F42567F}">
      <dgm:prSet/>
      <dgm:spPr/>
      <dgm:t>
        <a:bodyPr/>
        <a:lstStyle/>
        <a:p>
          <a:endParaRPr lang="zh-CN" altLang="en-US"/>
        </a:p>
      </dgm:t>
    </dgm:pt>
    <dgm:pt modelId="{68977779-A5A9-49ED-B861-59EB48D4EA77}" type="sibTrans" cxnId="{E0D33075-43C5-4374-8A54-7A623F42567F}">
      <dgm:prSet/>
      <dgm:spPr/>
      <dgm:t>
        <a:bodyPr/>
        <a:lstStyle/>
        <a:p>
          <a:endParaRPr lang="zh-CN" altLang="en-US"/>
        </a:p>
      </dgm:t>
    </dgm:pt>
    <dgm:pt modelId="{BDDE0AB9-3CB0-4EEB-B714-6B72CB794883}">
      <dgm:prSet phldrT="[文本]"/>
      <dgm:spPr/>
      <dgm:t>
        <a:bodyPr/>
        <a:lstStyle/>
        <a:p>
          <a:pPr>
            <a:buFont typeface="+mj-lt"/>
            <a:buAutoNum type="arabicPeriod"/>
          </a:pPr>
          <a:r>
            <a:rPr lang="zh-CN" b="1" dirty="0"/>
            <a:t>与产品分销商进行合作</a:t>
          </a:r>
          <a:endParaRPr lang="zh-CN" altLang="en-US" dirty="0"/>
        </a:p>
      </dgm:t>
    </dgm:pt>
    <dgm:pt modelId="{C0034FDA-596F-458E-959F-166397897CF5}" type="parTrans" cxnId="{43B34737-AD3F-40C5-81BA-3C0FE39B2C5C}">
      <dgm:prSet/>
      <dgm:spPr/>
      <dgm:t>
        <a:bodyPr/>
        <a:lstStyle/>
        <a:p>
          <a:endParaRPr lang="zh-CN" altLang="en-US"/>
        </a:p>
      </dgm:t>
    </dgm:pt>
    <dgm:pt modelId="{A87EE073-8DB9-40D5-A79E-417509D4B296}" type="sibTrans" cxnId="{43B34737-AD3F-40C5-81BA-3C0FE39B2C5C}">
      <dgm:prSet/>
      <dgm:spPr/>
      <dgm:t>
        <a:bodyPr/>
        <a:lstStyle/>
        <a:p>
          <a:endParaRPr lang="zh-CN" altLang="en-US"/>
        </a:p>
      </dgm:t>
    </dgm:pt>
    <dgm:pt modelId="{0A96BF4F-ADCC-4D95-872E-643FB9C509C8}" type="pres">
      <dgm:prSet presAssocID="{1AE40BB5-6755-4898-BBCD-494CEA3FA13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338F3C2D-5E76-4320-A755-13C782C68EC6}" type="pres">
      <dgm:prSet presAssocID="{1BBB0D78-9047-41F0-A33E-AC3245A72C36}" presName="hierRoot1" presStyleCnt="0">
        <dgm:presLayoutVars>
          <dgm:hierBranch val="init"/>
        </dgm:presLayoutVars>
      </dgm:prSet>
      <dgm:spPr/>
    </dgm:pt>
    <dgm:pt modelId="{A190A149-BE25-4968-992A-432CCBCA63AB}" type="pres">
      <dgm:prSet presAssocID="{1BBB0D78-9047-41F0-A33E-AC3245A72C36}" presName="rootComposite1" presStyleCnt="0"/>
      <dgm:spPr/>
    </dgm:pt>
    <dgm:pt modelId="{F57B5292-105C-46DA-A5A5-B4604ED49E36}" type="pres">
      <dgm:prSet presAssocID="{1BBB0D78-9047-41F0-A33E-AC3245A72C36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6E14633-7245-4D5B-86B5-AADEA731A05C}" type="pres">
      <dgm:prSet presAssocID="{1BBB0D78-9047-41F0-A33E-AC3245A72C36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343F201F-511F-4068-82E9-5B52C133CD4C}" type="pres">
      <dgm:prSet presAssocID="{1BBB0D78-9047-41F0-A33E-AC3245A72C36}" presName="hierChild2" presStyleCnt="0"/>
      <dgm:spPr/>
    </dgm:pt>
    <dgm:pt modelId="{B7080028-D948-4E54-B103-87B317171997}" type="pres">
      <dgm:prSet presAssocID="{1BBB0D78-9047-41F0-A33E-AC3245A72C36}" presName="hierChild3" presStyleCnt="0"/>
      <dgm:spPr/>
    </dgm:pt>
    <dgm:pt modelId="{D7464204-BC99-4B42-AC8C-1E90A944D801}" type="pres">
      <dgm:prSet presAssocID="{85CA44D7-0909-4A12-A324-DB5737FDE451}" presName="hierRoot1" presStyleCnt="0">
        <dgm:presLayoutVars>
          <dgm:hierBranch val="init"/>
        </dgm:presLayoutVars>
      </dgm:prSet>
      <dgm:spPr/>
    </dgm:pt>
    <dgm:pt modelId="{158A9555-7C45-4409-AC5D-A1D05F0EFB06}" type="pres">
      <dgm:prSet presAssocID="{85CA44D7-0909-4A12-A324-DB5737FDE451}" presName="rootComposite1" presStyleCnt="0"/>
      <dgm:spPr/>
    </dgm:pt>
    <dgm:pt modelId="{B19CA10A-2060-421B-94F1-3C768219497D}" type="pres">
      <dgm:prSet presAssocID="{85CA44D7-0909-4A12-A324-DB5737FDE451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87AD06-2D9B-4DF3-8D57-5741811D0D68}" type="pres">
      <dgm:prSet presAssocID="{85CA44D7-0909-4A12-A324-DB5737FDE451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AD76F15A-C789-4874-A3D6-70BA5C44CCB2}" type="pres">
      <dgm:prSet presAssocID="{85CA44D7-0909-4A12-A324-DB5737FDE451}" presName="hierChild2" presStyleCnt="0"/>
      <dgm:spPr/>
    </dgm:pt>
    <dgm:pt modelId="{4E3761FC-D9D9-4F26-8535-1977CB498EFA}" type="pres">
      <dgm:prSet presAssocID="{85CA44D7-0909-4A12-A324-DB5737FDE451}" presName="hierChild3" presStyleCnt="0"/>
      <dgm:spPr/>
    </dgm:pt>
    <dgm:pt modelId="{1DBE2D93-0081-451F-B077-FA058CD4C57C}" type="pres">
      <dgm:prSet presAssocID="{BDDE0AB9-3CB0-4EEB-B714-6B72CB794883}" presName="hierRoot1" presStyleCnt="0">
        <dgm:presLayoutVars>
          <dgm:hierBranch val="init"/>
        </dgm:presLayoutVars>
      </dgm:prSet>
      <dgm:spPr/>
    </dgm:pt>
    <dgm:pt modelId="{AF3AE539-0FCC-4A3B-B5FF-9C483205D65B}" type="pres">
      <dgm:prSet presAssocID="{BDDE0AB9-3CB0-4EEB-B714-6B72CB794883}" presName="rootComposite1" presStyleCnt="0"/>
      <dgm:spPr/>
    </dgm:pt>
    <dgm:pt modelId="{B2CB0DF3-39E7-4CEE-8C8F-170DBB59FDBF}" type="pres">
      <dgm:prSet presAssocID="{BDDE0AB9-3CB0-4EEB-B714-6B72CB794883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CB5B2EC-39B5-4991-B7D3-95923A891DAC}" type="pres">
      <dgm:prSet presAssocID="{BDDE0AB9-3CB0-4EEB-B714-6B72CB794883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72E29222-B60B-4301-9541-CAF3865D708A}" type="pres">
      <dgm:prSet presAssocID="{BDDE0AB9-3CB0-4EEB-B714-6B72CB794883}" presName="hierChild2" presStyleCnt="0"/>
      <dgm:spPr/>
    </dgm:pt>
    <dgm:pt modelId="{FD94D0EF-5785-40B6-8B0B-DA2D2AA2525D}" type="pres">
      <dgm:prSet presAssocID="{BDDE0AB9-3CB0-4EEB-B714-6B72CB794883}" presName="hierChild3" presStyleCnt="0"/>
      <dgm:spPr/>
    </dgm:pt>
  </dgm:ptLst>
  <dgm:cxnLst>
    <dgm:cxn modelId="{99B8B4F7-D1A9-486F-BA09-530A2FC4706B}" type="presOf" srcId="{1BBB0D78-9047-41F0-A33E-AC3245A72C36}" destId="{F57B5292-105C-46DA-A5A5-B4604ED49E36}" srcOrd="0" destOrd="0" presId="urn:microsoft.com/office/officeart/2005/8/layout/orgChart1"/>
    <dgm:cxn modelId="{FFF673D7-9B3E-44A7-B91B-D64A49603E72}" srcId="{1AE40BB5-6755-4898-BBCD-494CEA3FA13B}" destId="{1BBB0D78-9047-41F0-A33E-AC3245A72C36}" srcOrd="0" destOrd="0" parTransId="{C2746383-A926-472D-8D99-86AAD7FA875E}" sibTransId="{464DA109-4DBC-4DC8-BC02-3B13345A48AA}"/>
    <dgm:cxn modelId="{EE580595-6242-45CB-9F1D-F9677D468AC5}" type="presOf" srcId="{BDDE0AB9-3CB0-4EEB-B714-6B72CB794883}" destId="{B2CB0DF3-39E7-4CEE-8C8F-170DBB59FDBF}" srcOrd="0" destOrd="0" presId="urn:microsoft.com/office/officeart/2005/8/layout/orgChart1"/>
    <dgm:cxn modelId="{43B34737-AD3F-40C5-81BA-3C0FE39B2C5C}" srcId="{1AE40BB5-6755-4898-BBCD-494CEA3FA13B}" destId="{BDDE0AB9-3CB0-4EEB-B714-6B72CB794883}" srcOrd="2" destOrd="0" parTransId="{C0034FDA-596F-458E-959F-166397897CF5}" sibTransId="{A87EE073-8DB9-40D5-A79E-417509D4B296}"/>
    <dgm:cxn modelId="{5CF89663-B0B6-4A5C-924E-4548288A8633}" type="presOf" srcId="{1AE40BB5-6755-4898-BBCD-494CEA3FA13B}" destId="{0A96BF4F-ADCC-4D95-872E-643FB9C509C8}" srcOrd="0" destOrd="0" presId="urn:microsoft.com/office/officeart/2005/8/layout/orgChart1"/>
    <dgm:cxn modelId="{B01A9AFD-8C24-4424-A89C-B62C3AD30C80}" type="presOf" srcId="{85CA44D7-0909-4A12-A324-DB5737FDE451}" destId="{F787AD06-2D9B-4DF3-8D57-5741811D0D68}" srcOrd="1" destOrd="0" presId="urn:microsoft.com/office/officeart/2005/8/layout/orgChart1"/>
    <dgm:cxn modelId="{E0D33075-43C5-4374-8A54-7A623F42567F}" srcId="{1AE40BB5-6755-4898-BBCD-494CEA3FA13B}" destId="{85CA44D7-0909-4A12-A324-DB5737FDE451}" srcOrd="1" destOrd="0" parTransId="{DF35019D-671C-476A-92AD-5A6020272888}" sibTransId="{68977779-A5A9-49ED-B861-59EB48D4EA77}"/>
    <dgm:cxn modelId="{299AFB68-C06B-4C87-A2E1-31EA8791B844}" type="presOf" srcId="{85CA44D7-0909-4A12-A324-DB5737FDE451}" destId="{B19CA10A-2060-421B-94F1-3C768219497D}" srcOrd="0" destOrd="0" presId="urn:microsoft.com/office/officeart/2005/8/layout/orgChart1"/>
    <dgm:cxn modelId="{DDDA5A6C-67E4-4FD4-AA8F-9AC6AE95081E}" type="presOf" srcId="{BDDE0AB9-3CB0-4EEB-B714-6B72CB794883}" destId="{4CB5B2EC-39B5-4991-B7D3-95923A891DAC}" srcOrd="1" destOrd="0" presId="urn:microsoft.com/office/officeart/2005/8/layout/orgChart1"/>
    <dgm:cxn modelId="{3F923DD1-E89E-4BA0-BF91-97637DB4C115}" type="presOf" srcId="{1BBB0D78-9047-41F0-A33E-AC3245A72C36}" destId="{26E14633-7245-4D5B-86B5-AADEA731A05C}" srcOrd="1" destOrd="0" presId="urn:microsoft.com/office/officeart/2005/8/layout/orgChart1"/>
    <dgm:cxn modelId="{E44E1A1D-51D7-4388-B30E-AA6F73BA5871}" type="presParOf" srcId="{0A96BF4F-ADCC-4D95-872E-643FB9C509C8}" destId="{338F3C2D-5E76-4320-A755-13C782C68EC6}" srcOrd="0" destOrd="0" presId="urn:microsoft.com/office/officeart/2005/8/layout/orgChart1"/>
    <dgm:cxn modelId="{9A2E84B9-178D-43C0-8BEB-64FFA41E7239}" type="presParOf" srcId="{338F3C2D-5E76-4320-A755-13C782C68EC6}" destId="{A190A149-BE25-4968-992A-432CCBCA63AB}" srcOrd="0" destOrd="0" presId="urn:microsoft.com/office/officeart/2005/8/layout/orgChart1"/>
    <dgm:cxn modelId="{9B689A0B-89CB-48BC-A3CC-DD0A948B3900}" type="presParOf" srcId="{A190A149-BE25-4968-992A-432CCBCA63AB}" destId="{F57B5292-105C-46DA-A5A5-B4604ED49E36}" srcOrd="0" destOrd="0" presId="urn:microsoft.com/office/officeart/2005/8/layout/orgChart1"/>
    <dgm:cxn modelId="{EB81FBCE-8EC4-4EA6-A77F-47B29512D7E7}" type="presParOf" srcId="{A190A149-BE25-4968-992A-432CCBCA63AB}" destId="{26E14633-7245-4D5B-86B5-AADEA731A05C}" srcOrd="1" destOrd="0" presId="urn:microsoft.com/office/officeart/2005/8/layout/orgChart1"/>
    <dgm:cxn modelId="{93E4825F-BA60-4097-8F55-3882785B0C89}" type="presParOf" srcId="{338F3C2D-5E76-4320-A755-13C782C68EC6}" destId="{343F201F-511F-4068-82E9-5B52C133CD4C}" srcOrd="1" destOrd="0" presId="urn:microsoft.com/office/officeart/2005/8/layout/orgChart1"/>
    <dgm:cxn modelId="{CA9779E0-EF8A-4078-A14E-2A09BD1AE83C}" type="presParOf" srcId="{338F3C2D-5E76-4320-A755-13C782C68EC6}" destId="{B7080028-D948-4E54-B103-87B317171997}" srcOrd="2" destOrd="0" presId="urn:microsoft.com/office/officeart/2005/8/layout/orgChart1"/>
    <dgm:cxn modelId="{CDAD9CA5-8FEE-46DD-ADB8-9595F52EBCBB}" type="presParOf" srcId="{0A96BF4F-ADCC-4D95-872E-643FB9C509C8}" destId="{D7464204-BC99-4B42-AC8C-1E90A944D801}" srcOrd="1" destOrd="0" presId="urn:microsoft.com/office/officeart/2005/8/layout/orgChart1"/>
    <dgm:cxn modelId="{DBC933D9-AFC2-41AA-BE5B-5FEF4D681401}" type="presParOf" srcId="{D7464204-BC99-4B42-AC8C-1E90A944D801}" destId="{158A9555-7C45-4409-AC5D-A1D05F0EFB06}" srcOrd="0" destOrd="0" presId="urn:microsoft.com/office/officeart/2005/8/layout/orgChart1"/>
    <dgm:cxn modelId="{4F58B8FD-4256-47DB-BCDB-A994A69F5D1B}" type="presParOf" srcId="{158A9555-7C45-4409-AC5D-A1D05F0EFB06}" destId="{B19CA10A-2060-421B-94F1-3C768219497D}" srcOrd="0" destOrd="0" presId="urn:microsoft.com/office/officeart/2005/8/layout/orgChart1"/>
    <dgm:cxn modelId="{AA0279A6-03CB-454E-8FCE-547EBD4DE16A}" type="presParOf" srcId="{158A9555-7C45-4409-AC5D-A1D05F0EFB06}" destId="{F787AD06-2D9B-4DF3-8D57-5741811D0D68}" srcOrd="1" destOrd="0" presId="urn:microsoft.com/office/officeart/2005/8/layout/orgChart1"/>
    <dgm:cxn modelId="{171B4D18-0191-45CE-9E7B-E894E376A843}" type="presParOf" srcId="{D7464204-BC99-4B42-AC8C-1E90A944D801}" destId="{AD76F15A-C789-4874-A3D6-70BA5C44CCB2}" srcOrd="1" destOrd="0" presId="urn:microsoft.com/office/officeart/2005/8/layout/orgChart1"/>
    <dgm:cxn modelId="{B129BE11-F649-455A-9EB6-E871C78E3DDB}" type="presParOf" srcId="{D7464204-BC99-4B42-AC8C-1E90A944D801}" destId="{4E3761FC-D9D9-4F26-8535-1977CB498EFA}" srcOrd="2" destOrd="0" presId="urn:microsoft.com/office/officeart/2005/8/layout/orgChart1"/>
    <dgm:cxn modelId="{BBB96B50-138A-4A0E-83EB-2AE137C0EEB0}" type="presParOf" srcId="{0A96BF4F-ADCC-4D95-872E-643FB9C509C8}" destId="{1DBE2D93-0081-451F-B077-FA058CD4C57C}" srcOrd="2" destOrd="0" presId="urn:microsoft.com/office/officeart/2005/8/layout/orgChart1"/>
    <dgm:cxn modelId="{9A6A732F-AB32-4FCF-B57B-B9794886B873}" type="presParOf" srcId="{1DBE2D93-0081-451F-B077-FA058CD4C57C}" destId="{AF3AE539-0FCC-4A3B-B5FF-9C483205D65B}" srcOrd="0" destOrd="0" presId="urn:microsoft.com/office/officeart/2005/8/layout/orgChart1"/>
    <dgm:cxn modelId="{6AE97967-2161-4CAE-BC6C-0A29BC9A3B37}" type="presParOf" srcId="{AF3AE539-0FCC-4A3B-B5FF-9C483205D65B}" destId="{B2CB0DF3-39E7-4CEE-8C8F-170DBB59FDBF}" srcOrd="0" destOrd="0" presId="urn:microsoft.com/office/officeart/2005/8/layout/orgChart1"/>
    <dgm:cxn modelId="{6E3A358B-93BC-4B6C-9968-8D0E28495176}" type="presParOf" srcId="{AF3AE539-0FCC-4A3B-B5FF-9C483205D65B}" destId="{4CB5B2EC-39B5-4991-B7D3-95923A891DAC}" srcOrd="1" destOrd="0" presId="urn:microsoft.com/office/officeart/2005/8/layout/orgChart1"/>
    <dgm:cxn modelId="{67F1F408-B893-4A87-AE70-4724D5BEB7F6}" type="presParOf" srcId="{1DBE2D93-0081-451F-B077-FA058CD4C57C}" destId="{72E29222-B60B-4301-9541-CAF3865D708A}" srcOrd="1" destOrd="0" presId="urn:microsoft.com/office/officeart/2005/8/layout/orgChart1"/>
    <dgm:cxn modelId="{35213BC6-6411-466D-A760-2AA77E513A9F}" type="presParOf" srcId="{1DBE2D93-0081-451F-B077-FA058CD4C57C}" destId="{FD94D0EF-5785-40B6-8B0B-DA2D2AA252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805F03-C0A4-4C0F-B584-CDA992235A63}">
      <dsp:nvSpPr>
        <dsp:cNvPr id="0" name=""/>
        <dsp:cNvSpPr/>
      </dsp:nvSpPr>
      <dsp:spPr>
        <a:xfrm>
          <a:off x="0" y="954333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/>
            <a:t>从品牌运营角度来看</a:t>
          </a:r>
        </a:p>
      </dsp:txBody>
      <dsp:txXfrm>
        <a:off x="59399" y="1013732"/>
        <a:ext cx="8009202" cy="1098002"/>
      </dsp:txXfrm>
    </dsp:sp>
    <dsp:sp modelId="{E79B1504-DCA2-44E1-B867-7854D2B3185F}">
      <dsp:nvSpPr>
        <dsp:cNvPr id="0" name=""/>
        <dsp:cNvSpPr/>
      </dsp:nvSpPr>
      <dsp:spPr>
        <a:xfrm>
          <a:off x="0" y="2171133"/>
          <a:ext cx="8128000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06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/>
            <a:t>品牌宣传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altLang="en-US" sz="2800" kern="1200" dirty="0"/>
            <a:t>现场销售</a:t>
          </a:r>
        </a:p>
      </dsp:txBody>
      <dsp:txXfrm>
        <a:off x="0" y="2171133"/>
        <a:ext cx="8128000" cy="1076400"/>
      </dsp:txXfrm>
    </dsp:sp>
    <dsp:sp modelId="{D868C0B0-0F2E-45D3-85EA-0B01B66D3697}">
      <dsp:nvSpPr>
        <dsp:cNvPr id="0" name=""/>
        <dsp:cNvSpPr/>
      </dsp:nvSpPr>
      <dsp:spPr>
        <a:xfrm>
          <a:off x="0" y="3247533"/>
          <a:ext cx="81280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/>
            <a:t>从地方经济发展的角度来看</a:t>
          </a:r>
        </a:p>
      </dsp:txBody>
      <dsp:txXfrm>
        <a:off x="59399" y="3306932"/>
        <a:ext cx="8009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BDEC57-B2BE-4015-989C-9B74F9D9E3AC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b="1" kern="1200" dirty="0"/>
            <a:t>根据季节进行选择</a:t>
          </a:r>
          <a:endParaRPr lang="zh-CN" altLang="en-US" sz="3000" kern="1200" dirty="0"/>
        </a:p>
      </dsp:txBody>
      <dsp:txXfrm>
        <a:off x="44665" y="2106299"/>
        <a:ext cx="2060143" cy="1206068"/>
      </dsp:txXfrm>
    </dsp:sp>
    <dsp:sp modelId="{60EC3557-B3B8-4AA1-BADF-86518DF1860F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2355850" y="2550475"/>
        <a:ext cx="316861" cy="317716"/>
      </dsp:txXfrm>
    </dsp:sp>
    <dsp:sp modelId="{70B13AF6-8B79-4C5F-AA97-3A823E33AA15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b="1" kern="1200" dirty="0"/>
            <a:t>根据产品产地选择</a:t>
          </a:r>
          <a:endParaRPr lang="zh-CN" altLang="en-US" sz="3000" kern="1200" dirty="0"/>
        </a:p>
      </dsp:txBody>
      <dsp:txXfrm>
        <a:off x="3033928" y="2106299"/>
        <a:ext cx="2060143" cy="1206068"/>
      </dsp:txXfrm>
    </dsp:sp>
    <dsp:sp modelId="{A3EB11E5-4695-4C87-9129-2DCC934A7431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900" kern="1200"/>
        </a:p>
      </dsp:txBody>
      <dsp:txXfrm>
        <a:off x="5345112" y="2550475"/>
        <a:ext cx="316861" cy="317716"/>
      </dsp:txXfrm>
    </dsp:sp>
    <dsp:sp modelId="{ADAAE323-1DCE-46B2-A116-A4B1A05771EA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3000" b="1" kern="1200" dirty="0"/>
            <a:t>根据主播人设选择</a:t>
          </a:r>
          <a:endParaRPr lang="zh-CN" altLang="en-US" sz="3000" kern="1200" dirty="0"/>
        </a:p>
      </dsp:txBody>
      <dsp:txXfrm>
        <a:off x="6023190" y="2106299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B5292-105C-46DA-A5A5-B4604ED49E36}">
      <dsp:nvSpPr>
        <dsp:cNvPr id="0" name=""/>
        <dsp:cNvSpPr/>
      </dsp:nvSpPr>
      <dsp:spPr>
        <a:xfrm>
          <a:off x="545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zh-CN" sz="3100" b="1" kern="1200" dirty="0"/>
            <a:t>带货的产品为自家生产</a:t>
          </a:r>
          <a:endParaRPr lang="zh-CN" altLang="en-US" sz="3100" kern="1200" dirty="0"/>
        </a:p>
      </dsp:txBody>
      <dsp:txXfrm>
        <a:off x="545" y="2115261"/>
        <a:ext cx="2376289" cy="1188144"/>
      </dsp:txXfrm>
    </dsp:sp>
    <dsp:sp modelId="{B19CA10A-2060-421B-94F1-3C768219497D}">
      <dsp:nvSpPr>
        <dsp:cNvPr id="0" name=""/>
        <dsp:cNvSpPr/>
      </dsp:nvSpPr>
      <dsp:spPr>
        <a:xfrm>
          <a:off x="2875855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zh-CN" sz="3100" b="1" kern="1200" dirty="0"/>
            <a:t>从生产源头进行采购</a:t>
          </a:r>
          <a:endParaRPr lang="zh-CN" altLang="en-US" sz="3100" kern="1200" dirty="0"/>
        </a:p>
      </dsp:txBody>
      <dsp:txXfrm>
        <a:off x="2875855" y="2115261"/>
        <a:ext cx="2376289" cy="1188144"/>
      </dsp:txXfrm>
    </dsp:sp>
    <dsp:sp modelId="{B2CB0DF3-39E7-4CEE-8C8F-170DBB59FDBF}">
      <dsp:nvSpPr>
        <dsp:cNvPr id="0" name=""/>
        <dsp:cNvSpPr/>
      </dsp:nvSpPr>
      <dsp:spPr>
        <a:xfrm>
          <a:off x="5751165" y="2115261"/>
          <a:ext cx="2376289" cy="11881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AutoNum type="arabicPeriod"/>
          </a:pPr>
          <a:r>
            <a:rPr lang="zh-CN" sz="3100" b="1" kern="1200" dirty="0"/>
            <a:t>与产品分销商进行合作</a:t>
          </a:r>
          <a:endParaRPr lang="zh-CN" altLang="en-US" sz="3100" kern="1200" dirty="0"/>
        </a:p>
      </dsp:txBody>
      <dsp:txXfrm>
        <a:off x="5751165" y="2115261"/>
        <a:ext cx="2376289" cy="1188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B725A-BFDD-44D0-A8D3-61766B07B7F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C932-0C1F-4C94-8B9A-3944ABBB4E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074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057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130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0821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93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1844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7506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96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176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72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2128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325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29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422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8456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480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976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1281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9359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0130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1415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841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08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5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708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29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864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696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673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CC932-0C1F-4C94-8B9A-3944ABBB4E3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159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6F278-ABF0-48CA-ADF0-1D43CCA8A181}" type="datetimeFigureOut">
              <a:rPr lang="zh-CN" altLang="en-US" smtClean="0"/>
              <a:t>2022/4/9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99FB-52B8-4698-BECF-01ADD9E846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3800" y="1824073"/>
            <a:ext cx="10342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b="1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带货运营：开发最爆款的电商品类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产品的选择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BDC8B10C-82D5-439D-9664-929786B010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57091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22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价格的选择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>
            <a:extLst>
              <a:ext uri="{FF2B5EF4-FFF2-40B4-BE49-F238E27FC236}">
                <a16:creationId xmlns:a16="http://schemas.microsoft.com/office/drawing/2014/main" xmlns="" id="{C449A4F4-230A-464F-A45E-C3EAF500F7FD}"/>
              </a:ext>
            </a:extLst>
          </p:cNvPr>
          <p:cNvSpPr/>
          <p:nvPr/>
        </p:nvSpPr>
        <p:spPr>
          <a:xfrm>
            <a:off x="343080" y="3429000"/>
            <a:ext cx="2826327" cy="2094807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prstClr val="white"/>
                </a:solidFill>
                <a:latin typeface="等线"/>
                <a:ea typeface="等线" panose="02010600030101010101" pitchFamily="2" charset="-122"/>
              </a:rPr>
              <a:t>突出低价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2CC57E5D-53C0-4B63-B6C3-4A9BDEA709EB}"/>
              </a:ext>
            </a:extLst>
          </p:cNvPr>
          <p:cNvSpPr/>
          <p:nvPr/>
        </p:nvSpPr>
        <p:spPr>
          <a:xfrm>
            <a:off x="6286646" y="3429000"/>
            <a:ext cx="2826327" cy="2094807"/>
          </a:xfrm>
          <a:prstGeom prst="ellips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000" b="1" dirty="0">
                <a:solidFill>
                  <a:prstClr val="white"/>
                </a:solidFill>
                <a:latin typeface="等线"/>
                <a:ea typeface="等线" panose="02010600030101010101" pitchFamily="2" charset="-122"/>
              </a:rPr>
              <a:t>突出品质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32A1325-A24D-4561-910F-473EA3D5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959" y="1634390"/>
            <a:ext cx="2341067" cy="13778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285467-64E7-4F49-AEC6-47918C8625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7689" y="1634390"/>
            <a:ext cx="1530229" cy="2469094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B0654A4-4FF5-4BF6-8516-3D8DB12496D3}"/>
              </a:ext>
            </a:extLst>
          </p:cNvPr>
          <p:cNvSpPr txBox="1"/>
          <p:nvPr/>
        </p:nvSpPr>
        <p:spPr>
          <a:xfrm>
            <a:off x="1207879" y="3268831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6-2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大部分消费者首选性价比高的产品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5065A91-9DCE-49AE-9800-41929FCA3634}"/>
              </a:ext>
            </a:extLst>
          </p:cNvPr>
          <p:cNvSpPr txBox="1"/>
          <p:nvPr/>
        </p:nvSpPr>
        <p:spPr>
          <a:xfrm>
            <a:off x="7301107" y="4333997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6-3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玉器产品的直播</a:t>
            </a:r>
          </a:p>
        </p:txBody>
      </p:sp>
    </p:spTree>
    <p:extLst>
      <p:ext uri="{BB962C8B-B14F-4D97-AF65-F5344CB8AC3E}">
        <p14:creationId xmlns:p14="http://schemas.microsoft.com/office/powerpoint/2010/main" val="23189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供应商的选择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图示 13">
            <a:extLst>
              <a:ext uri="{FF2B5EF4-FFF2-40B4-BE49-F238E27FC236}">
                <a16:creationId xmlns:a16="http://schemas.microsoft.com/office/drawing/2014/main" xmlns="" id="{302BC36D-5DB5-475C-A955-942D91DF90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95629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654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3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带货话术的打造策略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1" y="409927"/>
            <a:ext cx="456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短视频带货的商品呈现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163586" y="1844675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221210" y="1860717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342544" y="2028470"/>
            <a:ext cx="3084401" cy="4003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472664" y="933147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32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画面呈现</a:t>
            </a:r>
          </a:p>
        </p:txBody>
      </p:sp>
      <p:sp>
        <p:nvSpPr>
          <p:cNvPr id="20" name="矩形 19"/>
          <p:cNvSpPr/>
          <p:nvPr/>
        </p:nvSpPr>
        <p:spPr>
          <a:xfrm>
            <a:off x="6645494" y="2049252"/>
            <a:ext cx="2987388" cy="38972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6" y="2197634"/>
            <a:ext cx="762348" cy="762348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494" y="2163172"/>
            <a:ext cx="762348" cy="762348"/>
          </a:xfrm>
          <a:prstGeom prst="rect">
            <a:avLst/>
          </a:prstGeom>
        </p:spPr>
      </p:pic>
      <p:pic>
        <p:nvPicPr>
          <p:cNvPr id="26" name="图片 25" descr="e3d6a28d6edc206f78d092622f55fd2">
            <a:extLst>
              <a:ext uri="{FF2B5EF4-FFF2-40B4-BE49-F238E27FC236}">
                <a16:creationId xmlns:a16="http://schemas.microsoft.com/office/drawing/2014/main" xmlns="" id="{201C0D17-E39C-4408-8074-C6A34858C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193" y="2693685"/>
            <a:ext cx="2225040" cy="3252828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63EE7F6-A141-4159-B0B6-128066633FBA}"/>
              </a:ext>
            </a:extLst>
          </p:cNvPr>
          <p:cNvSpPr txBox="1"/>
          <p:nvPr/>
        </p:nvSpPr>
        <p:spPr>
          <a:xfrm>
            <a:off x="-378229" y="6196574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6-4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双层床的画面呈现</a:t>
            </a:r>
          </a:p>
        </p:txBody>
      </p:sp>
      <p:pic>
        <p:nvPicPr>
          <p:cNvPr id="29" name="图片 28" descr="IMG_256">
            <a:extLst>
              <a:ext uri="{FF2B5EF4-FFF2-40B4-BE49-F238E27FC236}">
                <a16:creationId xmlns:a16="http://schemas.microsoft.com/office/drawing/2014/main" xmlns="" id="{093C86E0-6DED-4212-B986-699A41080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668" y="2719566"/>
            <a:ext cx="2280587" cy="32269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FD6F0158-6C7D-4756-90ED-3D72117C11F7}"/>
              </a:ext>
            </a:extLst>
          </p:cNvPr>
          <p:cNvSpPr txBox="1"/>
          <p:nvPr/>
        </p:nvSpPr>
        <p:spPr>
          <a:xfrm>
            <a:off x="5170517" y="6212616"/>
            <a:ext cx="6284420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6-5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化妆品类的画面呈现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37964" y="420763"/>
            <a:ext cx="4566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短视频带货的商品呈现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867582" y="1737918"/>
            <a:ext cx="805458" cy="167753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046540" y="1921713"/>
            <a:ext cx="3084401" cy="4003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08888" y="1237019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l"/>
            <a:r>
              <a:rPr lang="zh-CN" altLang="en-US" sz="3200" dirty="0">
                <a:solidFill>
                  <a:srgbClr val="1C4885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语言呈现</a:t>
            </a:r>
          </a:p>
        </p:txBody>
      </p:sp>
      <p:pic>
        <p:nvPicPr>
          <p:cNvPr id="16" name="图片 15" descr="Screenshot_20210219_114711_com.ss.android.ugc.awe">
            <a:extLst>
              <a:ext uri="{FF2B5EF4-FFF2-40B4-BE49-F238E27FC236}">
                <a16:creationId xmlns:a16="http://schemas.microsoft.com/office/drawing/2014/main" xmlns="" id="{4554D127-01FE-4198-883F-9AC350B57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2664" y="2576366"/>
            <a:ext cx="2159213" cy="31970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90AB91F4-8FD0-4C21-87CA-7227B64901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540" y="1948094"/>
            <a:ext cx="762348" cy="762348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CD60B4DC-2DFC-42AF-B61F-60860509FD59}"/>
              </a:ext>
            </a:extLst>
          </p:cNvPr>
          <p:cNvSpPr txBox="1"/>
          <p:nvPr/>
        </p:nvSpPr>
        <p:spPr>
          <a:xfrm>
            <a:off x="2505656" y="6243850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6-6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粘胶的呈现</a:t>
            </a:r>
          </a:p>
        </p:txBody>
      </p:sp>
    </p:spTree>
    <p:extLst>
      <p:ext uri="{BB962C8B-B14F-4D97-AF65-F5344CB8AC3E}">
        <p14:creationId xmlns:p14="http://schemas.microsoft.com/office/powerpoint/2010/main" val="270729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511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短视频带货的引导话术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6177683" y="1666134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6297560" y="1769806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6297560" y="4595640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6177683" y="4497549"/>
            <a:ext cx="1362525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6417439" y="1973020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417439" y="4852956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449827" y="2083383"/>
            <a:ext cx="3253306" cy="408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价格优势明显，最好尽快购买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502756" y="4765672"/>
            <a:ext cx="31657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别人已经试用或者购买，效果不错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4" name="图片 23" descr="Screenshot_20210218_211222_com.taobao.taobao">
            <a:extLst>
              <a:ext uri="{FF2B5EF4-FFF2-40B4-BE49-F238E27FC236}">
                <a16:creationId xmlns:a16="http://schemas.microsoft.com/office/drawing/2014/main" xmlns="" id="{7738FC07-F6FB-428F-AD17-2C4323E94B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753" y="1717970"/>
            <a:ext cx="3603641" cy="4150842"/>
          </a:xfrm>
          <a:prstGeom prst="rect">
            <a:avLst/>
          </a:prstGeom>
        </p:spPr>
      </p:pic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9F586053-D4F4-42B6-AC3D-430F277D4D89}"/>
              </a:ext>
            </a:extLst>
          </p:cNvPr>
          <p:cNvSpPr txBox="1"/>
          <p:nvPr/>
        </p:nvSpPr>
        <p:spPr>
          <a:xfrm>
            <a:off x="-134041" y="6039628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6-7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主播进行现场试吃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03652" y="409927"/>
            <a:ext cx="5115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短视频带货的语言风格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D6BB62E6-6C50-4E35-B896-6905AE8379D4}"/>
              </a:ext>
            </a:extLst>
          </p:cNvPr>
          <p:cNvSpPr txBox="1"/>
          <p:nvPr/>
        </p:nvSpPr>
        <p:spPr>
          <a:xfrm>
            <a:off x="1636169" y="1254985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25000"/>
              </a:lnSpc>
              <a:buFont typeface="+mj-lt"/>
              <a:buAutoNum type="arabicPeriod"/>
            </a:pPr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风趣幽默类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2" name="图片 31" descr="男人坐在桌子前&#10;&#10;中度可信度描述已自动生成">
            <a:extLst>
              <a:ext uri="{FF2B5EF4-FFF2-40B4-BE49-F238E27FC236}">
                <a16:creationId xmlns:a16="http://schemas.microsoft.com/office/drawing/2014/main" xmlns="" id="{ED029282-5567-426C-84F5-9337F8F8B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6168" y="1918868"/>
            <a:ext cx="2087933" cy="316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D6BFB6FA-42C0-448C-9477-4EB18C2AB43A}"/>
              </a:ext>
            </a:extLst>
          </p:cNvPr>
          <p:cNvSpPr txBox="1"/>
          <p:nvPr/>
        </p:nvSpPr>
        <p:spPr>
          <a:xfrm>
            <a:off x="-594360" y="5603015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6-8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济南市商河县副县长进行直播带货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705688DD-037D-45D3-8048-FB71BFB25820}"/>
              </a:ext>
            </a:extLst>
          </p:cNvPr>
          <p:cNvSpPr txBox="1"/>
          <p:nvPr/>
        </p:nvSpPr>
        <p:spPr>
          <a:xfrm>
            <a:off x="7053349" y="1254985"/>
            <a:ext cx="6392486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en-US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2 . </a:t>
            </a:r>
            <a:r>
              <a:rPr lang="zh-CN" altLang="zh-CN" sz="1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专业严谨类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6" name="图片 35" descr="IMG_256">
            <a:extLst>
              <a:ext uri="{FF2B5EF4-FFF2-40B4-BE49-F238E27FC236}">
                <a16:creationId xmlns:a16="http://schemas.microsoft.com/office/drawing/2014/main" xmlns="" id="{71246778-7CBF-420E-85CE-D7028E353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471" y="1918868"/>
            <a:ext cx="2566859" cy="331804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D6F8EBD9-08A4-4A58-9BAB-E317447B2C43}"/>
              </a:ext>
            </a:extLst>
          </p:cNvPr>
          <p:cNvSpPr txBox="1"/>
          <p:nvPr/>
        </p:nvSpPr>
        <p:spPr>
          <a:xfrm>
            <a:off x="4955773" y="5549181"/>
            <a:ext cx="7024254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6-9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董明珠进行直播带货</a:t>
            </a:r>
          </a:p>
        </p:txBody>
      </p:sp>
    </p:spTree>
    <p:extLst>
      <p:ext uri="{BB962C8B-B14F-4D97-AF65-F5344CB8AC3E}">
        <p14:creationId xmlns:p14="http://schemas.microsoft.com/office/powerpoint/2010/main" val="12238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4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带货内容的创新策略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1" y="456917"/>
            <a:ext cx="53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原生营销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IMG_256">
            <a:extLst>
              <a:ext uri="{FF2B5EF4-FFF2-40B4-BE49-F238E27FC236}">
                <a16:creationId xmlns:a16="http://schemas.microsoft.com/office/drawing/2014/main" xmlns="" id="{003A15E0-07B8-42A1-811C-DFC8C04C1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02" y="1839709"/>
            <a:ext cx="5258403" cy="28819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AD34323F-42FE-4CFD-B133-1061E3900510}"/>
              </a:ext>
            </a:extLst>
          </p:cNvPr>
          <p:cNvSpPr txBox="1"/>
          <p:nvPr/>
        </p:nvSpPr>
        <p:spPr>
          <a:xfrm>
            <a:off x="2614354" y="5199781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6-10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李子柒在做家务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8709" y="5737122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4" y="294968"/>
            <a:ext cx="3957485" cy="825909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1551" y="33141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流量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908282" y="1533116"/>
            <a:ext cx="2325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908283" y="1152768"/>
            <a:ext cx="2325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rgbClr val="1C4885"/>
                </a:solidFill>
                <a:latin typeface="FuturaBookC" charset="-52"/>
                <a:ea typeface="微软雅黑" panose="020B0503020204020204" pitchFamily="34" charset="-122"/>
              </a:rPr>
              <a:t>CONTENT</a:t>
            </a:r>
            <a:endParaRPr lang="zh-CN" altLang="en-US" sz="2000" dirty="0">
              <a:solidFill>
                <a:srgbClr val="1C4885"/>
              </a:solidFill>
              <a:latin typeface="FuturaBookC" charset="-52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931773" y="310517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01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72779" y="3105175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带货运营概述</a:t>
            </a:r>
          </a:p>
        </p:txBody>
      </p:sp>
      <p:sp>
        <p:nvSpPr>
          <p:cNvPr id="12" name="椭圆 11"/>
          <p:cNvSpPr/>
          <p:nvPr/>
        </p:nvSpPr>
        <p:spPr>
          <a:xfrm>
            <a:off x="6495346" y="3112512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02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259842" y="3105175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带货选品的策略</a:t>
            </a:r>
          </a:p>
        </p:txBody>
      </p:sp>
      <p:sp>
        <p:nvSpPr>
          <p:cNvPr id="15" name="椭圆 14"/>
          <p:cNvSpPr/>
          <p:nvPr/>
        </p:nvSpPr>
        <p:spPr>
          <a:xfrm>
            <a:off x="1908283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03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672779" y="4347913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带货话术的打造策略</a:t>
            </a:r>
          </a:p>
        </p:txBody>
      </p:sp>
      <p:sp>
        <p:nvSpPr>
          <p:cNvPr id="18" name="椭圆 17"/>
          <p:cNvSpPr/>
          <p:nvPr/>
        </p:nvSpPr>
        <p:spPr>
          <a:xfrm>
            <a:off x="6495346" y="4355250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FuturaBookC" charset="-52"/>
              </a:rPr>
              <a:t>04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259842" y="4347913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带货内容的创新策略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xmlns="" id="{26E2FB1B-62F6-4DA7-94C3-8E568400B476}"/>
              </a:ext>
            </a:extLst>
          </p:cNvPr>
          <p:cNvSpPr/>
          <p:nvPr/>
        </p:nvSpPr>
        <p:spPr>
          <a:xfrm>
            <a:off x="1931773" y="5434701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strike="sngStrike" dirty="0">
                <a:solidFill>
                  <a:schemeClr val="bg1"/>
                </a:solidFill>
                <a:latin typeface="FuturaBookC" charset="-52"/>
              </a:rPr>
              <a:t>5555</a:t>
            </a:r>
            <a:endParaRPr lang="zh-CN" altLang="en-US" sz="1200" b="1" strike="sngStrike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xmlns="" id="{2417FFE0-B9A5-4588-9920-D03484994207}"/>
              </a:ext>
            </a:extLst>
          </p:cNvPr>
          <p:cNvSpPr txBox="1"/>
          <p:nvPr/>
        </p:nvSpPr>
        <p:spPr>
          <a:xfrm>
            <a:off x="2039499" y="557192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05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xmlns="" id="{16E1DCCA-C251-4E66-BDA6-5DB6E752379E}"/>
              </a:ext>
            </a:extLst>
          </p:cNvPr>
          <p:cNvSpPr/>
          <p:nvPr/>
        </p:nvSpPr>
        <p:spPr>
          <a:xfrm>
            <a:off x="6495346" y="5468335"/>
            <a:ext cx="643774" cy="643774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  <a:latin typeface="FuturaBookC" charset="-52"/>
              </a:rPr>
              <a:t>6</a:t>
            </a:r>
            <a:endParaRPr lang="zh-CN" altLang="en-US" sz="12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271953BE-C162-44AA-B048-17A2E4C0CB6E}"/>
              </a:ext>
            </a:extLst>
          </p:cNvPr>
          <p:cNvSpPr txBox="1"/>
          <p:nvPr/>
        </p:nvSpPr>
        <p:spPr>
          <a:xfrm>
            <a:off x="6609393" y="559798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06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10915DEC-31EF-417F-BB41-3A5EBD16EBB7}"/>
              </a:ext>
            </a:extLst>
          </p:cNvPr>
          <p:cNvSpPr txBox="1"/>
          <p:nvPr/>
        </p:nvSpPr>
        <p:spPr>
          <a:xfrm>
            <a:off x="2559935" y="5498234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带货直播的探索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86785D5E-467E-4A0B-8F0F-A383A779CF86}"/>
              </a:ext>
            </a:extLst>
          </p:cNvPr>
          <p:cNvSpPr txBox="1"/>
          <p:nvPr/>
        </p:nvSpPr>
        <p:spPr>
          <a:xfrm>
            <a:off x="7333583" y="5551821"/>
            <a:ext cx="370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带货运营的具体案例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1" y="456917"/>
            <a:ext cx="53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边看边买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2681ce1a88aa5d4b881267cb066ffb8">
            <a:extLst>
              <a:ext uri="{FF2B5EF4-FFF2-40B4-BE49-F238E27FC236}">
                <a16:creationId xmlns:a16="http://schemas.microsoft.com/office/drawing/2014/main" xmlns="" id="{A69D8AFC-CF12-43DE-A290-364958620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157" y="1377636"/>
            <a:ext cx="2303303" cy="3574858"/>
          </a:xfrm>
          <a:prstGeom prst="rect">
            <a:avLst/>
          </a:prstGeom>
        </p:spPr>
      </p:pic>
      <p:pic>
        <p:nvPicPr>
          <p:cNvPr id="9" name="图片 8" descr="7a3a9976795531d77ba5828ce92d1a3">
            <a:extLst>
              <a:ext uri="{FF2B5EF4-FFF2-40B4-BE49-F238E27FC236}">
                <a16:creationId xmlns:a16="http://schemas.microsoft.com/office/drawing/2014/main" xmlns="" id="{69757E7B-7B37-4589-8F7A-39A3BDC81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195" y="1377636"/>
            <a:ext cx="2267525" cy="355938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BCFC571-73FF-4FEC-B86D-920118B802D1}"/>
              </a:ext>
            </a:extLst>
          </p:cNvPr>
          <p:cNvSpPr txBox="1"/>
          <p:nvPr/>
        </p:nvSpPr>
        <p:spPr>
          <a:xfrm>
            <a:off x="2534846" y="5480364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6-11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通过讲故事引导粉丝购买</a:t>
            </a:r>
          </a:p>
        </p:txBody>
      </p:sp>
    </p:spTree>
    <p:extLst>
      <p:ext uri="{BB962C8B-B14F-4D97-AF65-F5344CB8AC3E}">
        <p14:creationId xmlns:p14="http://schemas.microsoft.com/office/powerpoint/2010/main" val="123343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1" y="456917"/>
            <a:ext cx="53298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量身定制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 descr="IMG_256">
            <a:extLst>
              <a:ext uri="{FF2B5EF4-FFF2-40B4-BE49-F238E27FC236}">
                <a16:creationId xmlns:a16="http://schemas.microsoft.com/office/drawing/2014/main" xmlns="" id="{8E35B95D-E598-46C6-9AF1-15307E6CC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864" y="2014997"/>
            <a:ext cx="5688296" cy="260436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3760E5EB-AFF1-4974-B63A-905BCB203D8E}"/>
              </a:ext>
            </a:extLst>
          </p:cNvPr>
          <p:cNvSpPr txBox="1"/>
          <p:nvPr/>
        </p:nvSpPr>
        <p:spPr>
          <a:xfrm>
            <a:off x="2290932" y="5388445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6-12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罗振宇在抖音进行知识直播</a:t>
            </a:r>
          </a:p>
        </p:txBody>
      </p:sp>
    </p:spTree>
    <p:extLst>
      <p:ext uri="{BB962C8B-B14F-4D97-AF65-F5344CB8AC3E}">
        <p14:creationId xmlns:p14="http://schemas.microsoft.com/office/powerpoint/2010/main" val="132280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03926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带货直播的探索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78D0B2F-6F1B-42C0-87A7-95544B224FC7}"/>
              </a:ext>
            </a:extLst>
          </p:cNvPr>
          <p:cNvSpPr/>
          <p:nvPr/>
        </p:nvSpPr>
        <p:spPr>
          <a:xfrm>
            <a:off x="2424939" y="2701473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5</a:t>
            </a:r>
            <a:endParaRPr lang="zh-CN" altLang="en-US" sz="5400" b="0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48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5413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短视频带货的优势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1533051" y="4192331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2512988" y="4544605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3291357" y="2787930"/>
            <a:ext cx="22250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1600" dirty="0"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输入你的标题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4271294" y="3140204"/>
            <a:ext cx="2651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圆角矩形 22"/>
          <p:cNvSpPr/>
          <p:nvPr/>
        </p:nvSpPr>
        <p:spPr>
          <a:xfrm>
            <a:off x="904648" y="1333499"/>
            <a:ext cx="4296432" cy="850022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266700" algn="just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拥有数量庞大的现实和潜在消费群体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2388245" y="2579188"/>
            <a:ext cx="4296432" cy="892523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对粉丝在视觉、听觉上进行全方位影响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4536461" y="3829563"/>
            <a:ext cx="4296432" cy="892066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品牌传播与品牌销售协同</a:t>
            </a:r>
          </a:p>
        </p:txBody>
      </p:sp>
      <p:sp>
        <p:nvSpPr>
          <p:cNvPr id="26" name="圆角矩形 22">
            <a:extLst>
              <a:ext uri="{FF2B5EF4-FFF2-40B4-BE49-F238E27FC236}">
                <a16:creationId xmlns:a16="http://schemas.microsoft.com/office/drawing/2014/main" xmlns="" id="{250FEA61-D8A8-4FBC-9953-B3E2123FD19C}"/>
              </a:ext>
            </a:extLst>
          </p:cNvPr>
          <p:cNvSpPr/>
          <p:nvPr/>
        </p:nvSpPr>
        <p:spPr>
          <a:xfrm>
            <a:off x="6684677" y="5117752"/>
            <a:ext cx="4296432" cy="892523"/>
          </a:xfrm>
          <a:prstGeom prst="roundRect">
            <a:avLst/>
          </a:prstGeom>
          <a:solidFill>
            <a:srgbClr val="1C4885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短视频带货具有较长的影响力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110536" y="2064773"/>
            <a:ext cx="5388077" cy="34511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904648" y="409927"/>
            <a:ext cx="478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短视频带货的劣势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6413" y="2064773"/>
            <a:ext cx="5388077" cy="3451123"/>
          </a:xfrm>
          <a:prstGeom prst="rect">
            <a:avLst/>
          </a:prstGeom>
          <a:solidFill>
            <a:srgbClr val="1C48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362333" y="3112251"/>
            <a:ext cx="61630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893328" y="3112251"/>
            <a:ext cx="616308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BF9AF1EB-1115-4A51-88A6-AC81D888C08A}"/>
              </a:ext>
            </a:extLst>
          </p:cNvPr>
          <p:cNvSpPr txBox="1"/>
          <p:nvPr/>
        </p:nvSpPr>
        <p:spPr>
          <a:xfrm>
            <a:off x="2205009" y="3353332"/>
            <a:ext cx="3142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成交率较低，尤其是和直播带货相比</a:t>
            </a:r>
            <a:r>
              <a:rPr lang="zh-CN" altLang="zh-CN" sz="2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6450F7BB-0EEC-45E2-90A4-CE24BE563E96}"/>
              </a:ext>
            </a:extLst>
          </p:cNvPr>
          <p:cNvSpPr txBox="1"/>
          <p:nvPr/>
        </p:nvSpPr>
        <p:spPr>
          <a:xfrm>
            <a:off x="7154479" y="3282503"/>
            <a:ext cx="424110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产品及其服务链条不完善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8" y="409927"/>
            <a:ext cx="4263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直播带货的优劣势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 rot="2700000">
            <a:off x="4528836" y="2030612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 rot="2700000">
            <a:off x="4565964" y="3243669"/>
            <a:ext cx="1578077" cy="1578077"/>
          </a:xfrm>
          <a:prstGeom prst="ellipse">
            <a:avLst/>
          </a:pr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786830" y="3249310"/>
            <a:ext cx="1578078" cy="1578078"/>
          </a:xfrm>
          <a:custGeom>
            <a:avLst/>
            <a:gdLst>
              <a:gd name="connsiteX0" fmla="*/ 600331 w 1578078"/>
              <a:gd name="connsiteY0" fmla="*/ 25247 h 1578078"/>
              <a:gd name="connsiteX1" fmla="*/ 630020 w 1578078"/>
              <a:gd name="connsiteY1" fmla="*/ 16030 h 1578078"/>
              <a:gd name="connsiteX2" fmla="*/ 789039 w 1578078"/>
              <a:gd name="connsiteY2" fmla="*/ 0 h 1578078"/>
              <a:gd name="connsiteX3" fmla="*/ 1578078 w 1578078"/>
              <a:gd name="connsiteY3" fmla="*/ 789039 h 1578078"/>
              <a:gd name="connsiteX4" fmla="*/ 789039 w 1578078"/>
              <a:gd name="connsiteY4" fmla="*/ 1578078 h 1578078"/>
              <a:gd name="connsiteX5" fmla="*/ 0 w 1578078"/>
              <a:gd name="connsiteY5" fmla="*/ 789039 h 1578078"/>
              <a:gd name="connsiteX6" fmla="*/ 16031 w 1578078"/>
              <a:gd name="connsiteY6" fmla="*/ 630020 h 1578078"/>
              <a:gd name="connsiteX7" fmla="*/ 25247 w 1578078"/>
              <a:gd name="connsiteY7" fmla="*/ 600331 h 1578078"/>
              <a:gd name="connsiteX8" fmla="*/ 143668 w 1578078"/>
              <a:gd name="connsiteY8" fmla="*/ 563571 h 1578078"/>
              <a:gd name="connsiteX9" fmla="*/ 563570 w 1578078"/>
              <a:gd name="connsiteY9" fmla="*/ 143669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8078" h="1578078">
                <a:moveTo>
                  <a:pt x="600331" y="25247"/>
                </a:moveTo>
                <a:lnTo>
                  <a:pt x="630020" y="16030"/>
                </a:lnTo>
                <a:cubicBezTo>
                  <a:pt x="681385" y="5520"/>
                  <a:pt x="734567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353265" y="1578078"/>
                  <a:pt x="0" y="1224813"/>
                  <a:pt x="0" y="789039"/>
                </a:cubicBezTo>
                <a:cubicBezTo>
                  <a:pt x="0" y="734567"/>
                  <a:pt x="5520" y="681385"/>
                  <a:pt x="16031" y="630020"/>
                </a:cubicBezTo>
                <a:lnTo>
                  <a:pt x="25247" y="600331"/>
                </a:lnTo>
                <a:lnTo>
                  <a:pt x="143668" y="563571"/>
                </a:lnTo>
                <a:cubicBezTo>
                  <a:pt x="332466" y="483716"/>
                  <a:pt x="483715" y="332467"/>
                  <a:pt x="563570" y="143669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任意多边形 10"/>
          <p:cNvSpPr/>
          <p:nvPr/>
        </p:nvSpPr>
        <p:spPr>
          <a:xfrm rot="2700000">
            <a:off x="5814802" y="2044595"/>
            <a:ext cx="1578078" cy="1578078"/>
          </a:xfrm>
          <a:custGeom>
            <a:avLst/>
            <a:gdLst>
              <a:gd name="connsiteX0" fmla="*/ 231104 w 1578078"/>
              <a:gd name="connsiteY0" fmla="*/ 231104 h 1578078"/>
              <a:gd name="connsiteX1" fmla="*/ 789039 w 1578078"/>
              <a:gd name="connsiteY1" fmla="*/ 0 h 1578078"/>
              <a:gd name="connsiteX2" fmla="*/ 1578078 w 1578078"/>
              <a:gd name="connsiteY2" fmla="*/ 789039 h 1578078"/>
              <a:gd name="connsiteX3" fmla="*/ 789039 w 1578078"/>
              <a:gd name="connsiteY3" fmla="*/ 1578078 h 1578078"/>
              <a:gd name="connsiteX4" fmla="*/ 630020 w 1578078"/>
              <a:gd name="connsiteY4" fmla="*/ 1562047 h 1578078"/>
              <a:gd name="connsiteX5" fmla="*/ 600332 w 1578078"/>
              <a:gd name="connsiteY5" fmla="*/ 1552832 h 1578078"/>
              <a:gd name="connsiteX6" fmla="*/ 563572 w 1578078"/>
              <a:gd name="connsiteY6" fmla="*/ 1434409 h 1578078"/>
              <a:gd name="connsiteX7" fmla="*/ 143669 w 1578078"/>
              <a:gd name="connsiteY7" fmla="*/ 1014506 h 1578078"/>
              <a:gd name="connsiteX8" fmla="*/ 25246 w 1578078"/>
              <a:gd name="connsiteY8" fmla="*/ 977746 h 1578078"/>
              <a:gd name="connsiteX9" fmla="*/ 16031 w 1578078"/>
              <a:gd name="connsiteY9" fmla="*/ 948058 h 1578078"/>
              <a:gd name="connsiteX10" fmla="*/ 0 w 1578078"/>
              <a:gd name="connsiteY10" fmla="*/ 789039 h 1578078"/>
              <a:gd name="connsiteX11" fmla="*/ 231104 w 1578078"/>
              <a:gd name="connsiteY11" fmla="*/ 231104 h 1578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78078" h="1578078">
                <a:moveTo>
                  <a:pt x="231104" y="231104"/>
                </a:moveTo>
                <a:cubicBezTo>
                  <a:pt x="373892" y="88316"/>
                  <a:pt x="571152" y="0"/>
                  <a:pt x="789039" y="0"/>
                </a:cubicBezTo>
                <a:cubicBezTo>
                  <a:pt x="1224813" y="0"/>
                  <a:pt x="1578078" y="353265"/>
                  <a:pt x="1578078" y="789039"/>
                </a:cubicBezTo>
                <a:cubicBezTo>
                  <a:pt x="1578078" y="1224813"/>
                  <a:pt x="1224813" y="1578078"/>
                  <a:pt x="789039" y="1578078"/>
                </a:cubicBezTo>
                <a:cubicBezTo>
                  <a:pt x="734567" y="1578078"/>
                  <a:pt x="681385" y="1572558"/>
                  <a:pt x="630020" y="1562047"/>
                </a:cubicBezTo>
                <a:lnTo>
                  <a:pt x="600332" y="1552832"/>
                </a:lnTo>
                <a:lnTo>
                  <a:pt x="563572" y="1434409"/>
                </a:lnTo>
                <a:cubicBezTo>
                  <a:pt x="483717" y="1245611"/>
                  <a:pt x="332467" y="1094361"/>
                  <a:pt x="143669" y="1014506"/>
                </a:cubicBezTo>
                <a:lnTo>
                  <a:pt x="25246" y="977746"/>
                </a:lnTo>
                <a:lnTo>
                  <a:pt x="16031" y="948058"/>
                </a:lnTo>
                <a:cubicBezTo>
                  <a:pt x="5520" y="896693"/>
                  <a:pt x="0" y="843511"/>
                  <a:pt x="0" y="789039"/>
                </a:cubicBezTo>
                <a:cubicBezTo>
                  <a:pt x="0" y="571152"/>
                  <a:pt x="88316" y="373892"/>
                  <a:pt x="231104" y="231104"/>
                </a:cubicBezTo>
                <a:close/>
              </a:path>
            </a:pathLst>
          </a:custGeom>
          <a:solidFill>
            <a:srgbClr val="1C4885"/>
          </a:solidFill>
          <a:ln w="508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53687" y="2203441"/>
            <a:ext cx="3667950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全方位展示产品信息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04648" y="4268565"/>
            <a:ext cx="3589595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just">
              <a:lnSpc>
                <a:spcPct val="125000"/>
              </a:lnSpc>
            </a:pPr>
            <a:r>
              <a:rPr lang="zh-CN" altLang="en-US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促成即时的购买行为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861837" y="2314135"/>
            <a:ext cx="3726104" cy="11226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lnSpc>
                <a:spcPct val="125000"/>
              </a:lnSpc>
            </a:pPr>
            <a:r>
              <a:rPr lang="zh-CN" altLang="en-US" sz="28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看似红火，实则难以保障利润</a:t>
            </a:r>
            <a:endParaRPr lang="zh-CN" altLang="zh-CN" sz="2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348262" y="4430861"/>
            <a:ext cx="3239679" cy="58407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r"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lvl="0" algn="just">
              <a:lnSpc>
                <a:spcPct val="125000"/>
              </a:lnSpc>
            </a:pPr>
            <a:r>
              <a:rPr lang="zh-CN" altLang="en-US" sz="28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对品牌形象不利</a:t>
            </a:r>
            <a:endParaRPr lang="zh-CN" altLang="zh-CN" sz="2800" b="1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2516101"/>
            <a:ext cx="510223" cy="51022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730" y="2661727"/>
            <a:ext cx="510223" cy="5102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761" y="3863139"/>
            <a:ext cx="510223" cy="51022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917" y="3845454"/>
            <a:ext cx="510223" cy="51022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DABEA778-6C46-46F2-A5BC-AA4968FDD3BB}"/>
              </a:ext>
            </a:extLst>
          </p:cNvPr>
          <p:cNvSpPr txBox="1"/>
          <p:nvPr/>
        </p:nvSpPr>
        <p:spPr>
          <a:xfrm>
            <a:off x="2447928" y="1370033"/>
            <a:ext cx="125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优势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142A0C81-C8A8-4F9F-B943-4B7B5D5E23D4}"/>
              </a:ext>
            </a:extLst>
          </p:cNvPr>
          <p:cNvSpPr txBox="1"/>
          <p:nvPr/>
        </p:nvSpPr>
        <p:spPr>
          <a:xfrm flipH="1">
            <a:off x="8039921" y="1370033"/>
            <a:ext cx="1995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劣势</a:t>
            </a: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xmlns="" id="{2FEA128F-2E39-443D-BB61-0C804EBC1FE5}"/>
              </a:ext>
            </a:extLst>
          </p:cNvPr>
          <p:cNvSpPr/>
          <p:nvPr/>
        </p:nvSpPr>
        <p:spPr>
          <a:xfrm>
            <a:off x="8958084" y="1200200"/>
            <a:ext cx="514522" cy="862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xmlns="" id="{2B716A28-F943-422E-BA6E-2C0CDFC3A4E6}"/>
              </a:ext>
            </a:extLst>
          </p:cNvPr>
          <p:cNvSpPr/>
          <p:nvPr/>
        </p:nvSpPr>
        <p:spPr>
          <a:xfrm>
            <a:off x="1963324" y="1272338"/>
            <a:ext cx="514522" cy="862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96412" y="424125"/>
            <a:ext cx="4357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短视频</a:t>
            </a:r>
            <a:r>
              <a:rPr lang="en-US" altLang="zh-CN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直播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上箭头 7"/>
          <p:cNvSpPr/>
          <p:nvPr/>
        </p:nvSpPr>
        <p:spPr>
          <a:xfrm rot="21318819">
            <a:off x="4757308" y="3635409"/>
            <a:ext cx="820057" cy="2550453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0" name="上箭头 9"/>
          <p:cNvSpPr/>
          <p:nvPr/>
        </p:nvSpPr>
        <p:spPr>
          <a:xfrm rot="405670">
            <a:off x="6080317" y="4255552"/>
            <a:ext cx="737281" cy="1960333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BFBFB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1" name="上箭头 10"/>
          <p:cNvSpPr/>
          <p:nvPr/>
        </p:nvSpPr>
        <p:spPr>
          <a:xfrm>
            <a:off x="5378908" y="3526377"/>
            <a:ext cx="820057" cy="2891864"/>
          </a:xfrm>
          <a:prstGeom prst="upArrow">
            <a:avLst>
              <a:gd name="adj1" fmla="val 50000"/>
              <a:gd name="adj2" fmla="val 180974"/>
            </a:avLst>
          </a:prstGeom>
          <a:solidFill>
            <a:srgbClr val="1C488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锐字逼格青春粗黑体简2.0" panose="02010604000000000000" pitchFamily="2" charset="-122"/>
              <a:ea typeface="锐字逼格青春粗黑体简2.0" panose="02010604000000000000" pitchFamily="2" charset="-122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4061504" y="6095897"/>
            <a:ext cx="1446804" cy="791031"/>
          </a:xfrm>
          <a:custGeom>
            <a:avLst/>
            <a:gdLst>
              <a:gd name="connsiteX0" fmla="*/ 1031189 w 1446804"/>
              <a:gd name="connsiteY0" fmla="*/ 0 h 791031"/>
              <a:gd name="connsiteX1" fmla="*/ 1446804 w 1446804"/>
              <a:gd name="connsiteY1" fmla="*/ 0 h 791031"/>
              <a:gd name="connsiteX2" fmla="*/ 415615 w 1446804"/>
              <a:gd name="connsiteY2" fmla="*/ 791031 h 791031"/>
              <a:gd name="connsiteX3" fmla="*/ 0 w 1446804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6804" h="791031">
                <a:moveTo>
                  <a:pt x="1031189" y="0"/>
                </a:moveTo>
                <a:lnTo>
                  <a:pt x="1446804" y="0"/>
                </a:lnTo>
                <a:lnTo>
                  <a:pt x="415615" y="791031"/>
                </a:lnTo>
                <a:lnTo>
                  <a:pt x="0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>
            <a:off x="5444302" y="6334298"/>
            <a:ext cx="650084" cy="523703"/>
          </a:xfrm>
          <a:custGeom>
            <a:avLst/>
            <a:gdLst>
              <a:gd name="connsiteX0" fmla="*/ 129013 w 650084"/>
              <a:gd name="connsiteY0" fmla="*/ 0 h 835275"/>
              <a:gd name="connsiteX1" fmla="*/ 521070 w 650084"/>
              <a:gd name="connsiteY1" fmla="*/ 0 h 835275"/>
              <a:gd name="connsiteX2" fmla="*/ 650084 w 650084"/>
              <a:gd name="connsiteY2" fmla="*/ 835275 h 835275"/>
              <a:gd name="connsiteX3" fmla="*/ 0 w 650084"/>
              <a:gd name="connsiteY3" fmla="*/ 835275 h 835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0084" h="835275">
                <a:moveTo>
                  <a:pt x="129013" y="0"/>
                </a:moveTo>
                <a:lnTo>
                  <a:pt x="521070" y="0"/>
                </a:lnTo>
                <a:lnTo>
                  <a:pt x="650084" y="835275"/>
                </a:lnTo>
                <a:lnTo>
                  <a:pt x="0" y="835275"/>
                </a:lnTo>
                <a:close/>
              </a:path>
            </a:pathLst>
          </a:cu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任意多边形 14"/>
          <p:cNvSpPr/>
          <p:nvPr/>
        </p:nvSpPr>
        <p:spPr>
          <a:xfrm flipH="1">
            <a:off x="6139358" y="6152016"/>
            <a:ext cx="858228" cy="791031"/>
          </a:xfrm>
          <a:custGeom>
            <a:avLst/>
            <a:gdLst>
              <a:gd name="connsiteX0" fmla="*/ 858228 w 858228"/>
              <a:gd name="connsiteY0" fmla="*/ 0 h 791031"/>
              <a:gd name="connsiteX1" fmla="*/ 448189 w 858228"/>
              <a:gd name="connsiteY1" fmla="*/ 0 h 791031"/>
              <a:gd name="connsiteX2" fmla="*/ 0 w 858228"/>
              <a:gd name="connsiteY2" fmla="*/ 791031 h 791031"/>
              <a:gd name="connsiteX3" fmla="*/ 410039 w 858228"/>
              <a:gd name="connsiteY3" fmla="*/ 791031 h 791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8228" h="791031">
                <a:moveTo>
                  <a:pt x="858228" y="0"/>
                </a:moveTo>
                <a:lnTo>
                  <a:pt x="448189" y="0"/>
                </a:lnTo>
                <a:lnTo>
                  <a:pt x="0" y="791031"/>
                </a:lnTo>
                <a:lnTo>
                  <a:pt x="410039" y="791031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5A9ACFE4-9E1B-4145-AB0B-6ED03D4AFDD0}"/>
              </a:ext>
            </a:extLst>
          </p:cNvPr>
          <p:cNvSpPr txBox="1"/>
          <p:nvPr/>
        </p:nvSpPr>
        <p:spPr>
          <a:xfrm>
            <a:off x="1036761" y="1639426"/>
            <a:ext cx="10324407" cy="144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短视频和直播是当前许多企业和个人进行带货的两种重要方式。如前所述，每一种方式都有其自身的优势和劣势。直播具有即时性，而短视频具有长期性；短视频时间较短，符合现代人碎片化的收看习惯，但其在信息呈现方面不如直播。直播的门槛相对较高，其互动性比短视频提高了很多，主播可以在直播带货过程中和粉丝开展多样化的互动，从而增强主播和粉丝之间的黏性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 7">
            <a:extLst>
              <a:ext uri="{FF2B5EF4-FFF2-40B4-BE49-F238E27FC236}">
                <a16:creationId xmlns:a16="http://schemas.microsoft.com/office/drawing/2014/main" xmlns="" id="{EAB0D934-AD3E-453E-9267-EAC9F5ED513F}"/>
              </a:ext>
            </a:extLst>
          </p:cNvPr>
          <p:cNvSpPr/>
          <p:nvPr/>
        </p:nvSpPr>
        <p:spPr>
          <a:xfrm>
            <a:off x="2842933" y="1020247"/>
            <a:ext cx="2883610" cy="2445011"/>
          </a:xfrm>
          <a:custGeom>
            <a:avLst/>
            <a:gdLst>
              <a:gd name="connsiteX0" fmla="*/ 1270000 w 2520733"/>
              <a:gd name="connsiteY0" fmla="*/ 0 h 2445011"/>
              <a:gd name="connsiteX1" fmla="*/ 2514198 w 2520733"/>
              <a:gd name="connsiteY1" fmla="*/ 1014051 h 2445011"/>
              <a:gd name="connsiteX2" fmla="*/ 2520733 w 2520733"/>
              <a:gd name="connsiteY2" fmla="*/ 1056868 h 2445011"/>
              <a:gd name="connsiteX3" fmla="*/ 2483803 w 2520733"/>
              <a:gd name="connsiteY3" fmla="*/ 1090431 h 2445011"/>
              <a:gd name="connsiteX4" fmla="*/ 2111829 w 2520733"/>
              <a:gd name="connsiteY4" fmla="*/ 1988457 h 2445011"/>
              <a:gd name="connsiteX5" fmla="*/ 2118386 w 2520733"/>
              <a:gd name="connsiteY5" fmla="*/ 2118307 h 2445011"/>
              <a:gd name="connsiteX6" fmla="*/ 2131096 w 2520733"/>
              <a:gd name="connsiteY6" fmla="*/ 2201890 h 2445011"/>
              <a:gd name="connsiteX7" fmla="*/ 2097177 w 2520733"/>
              <a:gd name="connsiteY7" fmla="*/ 2232418 h 2445011"/>
              <a:gd name="connsiteX8" fmla="*/ 1874293 w 2520733"/>
              <a:gd name="connsiteY8" fmla="*/ 2163231 h 2445011"/>
              <a:gd name="connsiteX9" fmla="*/ 1618343 w 2520733"/>
              <a:gd name="connsiteY9" fmla="*/ 2137429 h 2445011"/>
              <a:gd name="connsiteX10" fmla="*/ 810505 w 2520733"/>
              <a:gd name="connsiteY10" fmla="*/ 2427435 h 2445011"/>
              <a:gd name="connsiteX11" fmla="*/ 791167 w 2520733"/>
              <a:gd name="connsiteY11" fmla="*/ 2445011 h 2445011"/>
              <a:gd name="connsiteX12" fmla="*/ 775659 w 2520733"/>
              <a:gd name="connsiteY12" fmla="*/ 2440197 h 2445011"/>
              <a:gd name="connsiteX13" fmla="*/ 0 w 2520733"/>
              <a:gd name="connsiteY13" fmla="*/ 1270000 h 2445011"/>
              <a:gd name="connsiteX14" fmla="*/ 1270000 w 2520733"/>
              <a:gd name="connsiteY14" fmla="*/ 0 h 244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520733" h="2445011">
                <a:moveTo>
                  <a:pt x="1270000" y="0"/>
                </a:moveTo>
                <a:cubicBezTo>
                  <a:pt x="1883727" y="0"/>
                  <a:pt x="2395776" y="435333"/>
                  <a:pt x="2514198" y="1014051"/>
                </a:cubicBezTo>
                <a:lnTo>
                  <a:pt x="2520733" y="1056868"/>
                </a:lnTo>
                <a:lnTo>
                  <a:pt x="2483803" y="1090431"/>
                </a:lnTo>
                <a:cubicBezTo>
                  <a:pt x="2253979" y="1320256"/>
                  <a:pt x="2111829" y="1637756"/>
                  <a:pt x="2111829" y="1988457"/>
                </a:cubicBezTo>
                <a:cubicBezTo>
                  <a:pt x="2111829" y="2032295"/>
                  <a:pt x="2114050" y="2075614"/>
                  <a:pt x="2118386" y="2118307"/>
                </a:cubicBezTo>
                <a:lnTo>
                  <a:pt x="2131096" y="2201890"/>
                </a:lnTo>
                <a:lnTo>
                  <a:pt x="2097177" y="2232418"/>
                </a:lnTo>
                <a:lnTo>
                  <a:pt x="1874293" y="2163231"/>
                </a:lnTo>
                <a:cubicBezTo>
                  <a:pt x="1791619" y="2146314"/>
                  <a:pt x="1706018" y="2137429"/>
                  <a:pt x="1618343" y="2137429"/>
                </a:cubicBezTo>
                <a:cubicBezTo>
                  <a:pt x="1311480" y="2137429"/>
                  <a:pt x="1030036" y="2246262"/>
                  <a:pt x="810505" y="2427435"/>
                </a:cubicBezTo>
                <a:lnTo>
                  <a:pt x="791167" y="2445011"/>
                </a:lnTo>
                <a:lnTo>
                  <a:pt x="775659" y="2440197"/>
                </a:lnTo>
                <a:cubicBezTo>
                  <a:pt x="319837" y="2247401"/>
                  <a:pt x="0" y="179605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solidFill>
            <a:schemeClr val="bg1">
              <a:lumMod val="95000"/>
              <a:alpha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4" name="任意多边形 8">
            <a:extLst>
              <a:ext uri="{FF2B5EF4-FFF2-40B4-BE49-F238E27FC236}">
                <a16:creationId xmlns:a16="http://schemas.microsoft.com/office/drawing/2014/main" xmlns="" id="{3F43B167-A079-4F4E-8B3C-1E37DFA3CC0A}"/>
              </a:ext>
            </a:extLst>
          </p:cNvPr>
          <p:cNvSpPr/>
          <p:nvPr/>
        </p:nvSpPr>
        <p:spPr>
          <a:xfrm>
            <a:off x="3156723" y="3126972"/>
            <a:ext cx="2905651" cy="2540000"/>
          </a:xfrm>
          <a:custGeom>
            <a:avLst/>
            <a:gdLst>
              <a:gd name="connsiteX0" fmla="*/ 1270000 w 2540000"/>
              <a:gd name="connsiteY0" fmla="*/ 0 h 2540000"/>
              <a:gd name="connsiteX1" fmla="*/ 1764342 w 2540000"/>
              <a:gd name="connsiteY1" fmla="*/ 99803 h 2540000"/>
              <a:gd name="connsiteX2" fmla="*/ 1790709 w 2540000"/>
              <a:gd name="connsiteY2" fmla="*/ 112505 h 2540000"/>
              <a:gd name="connsiteX3" fmla="*/ 1820583 w 2540000"/>
              <a:gd name="connsiteY3" fmla="*/ 228687 h 2540000"/>
              <a:gd name="connsiteX4" fmla="*/ 2428128 w 2540000"/>
              <a:gd name="connsiteY4" fmla="*/ 967746 h 2540000"/>
              <a:gd name="connsiteX5" fmla="*/ 2512777 w 2540000"/>
              <a:gd name="connsiteY5" fmla="*/ 1008523 h 2540000"/>
              <a:gd name="connsiteX6" fmla="*/ 2514198 w 2540000"/>
              <a:gd name="connsiteY6" fmla="*/ 1014051 h 2540000"/>
              <a:gd name="connsiteX7" fmla="*/ 2540000 w 2540000"/>
              <a:gd name="connsiteY7" fmla="*/ 1270000 h 2540000"/>
              <a:gd name="connsiteX8" fmla="*/ 1270000 w 2540000"/>
              <a:gd name="connsiteY8" fmla="*/ 2540000 h 2540000"/>
              <a:gd name="connsiteX9" fmla="*/ 0 w 2540000"/>
              <a:gd name="connsiteY9" fmla="*/ 1270000 h 2540000"/>
              <a:gd name="connsiteX10" fmla="*/ 1270000 w 2540000"/>
              <a:gd name="connsiteY10" fmla="*/ 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0000" h="2540000">
                <a:moveTo>
                  <a:pt x="1270000" y="0"/>
                </a:moveTo>
                <a:cubicBezTo>
                  <a:pt x="1445351" y="0"/>
                  <a:pt x="1612401" y="35538"/>
                  <a:pt x="1764342" y="99803"/>
                </a:cubicBezTo>
                <a:lnTo>
                  <a:pt x="1790709" y="112505"/>
                </a:lnTo>
                <a:lnTo>
                  <a:pt x="1820583" y="228687"/>
                </a:lnTo>
                <a:cubicBezTo>
                  <a:pt x="1919534" y="546827"/>
                  <a:pt x="2140208" y="811338"/>
                  <a:pt x="2428128" y="967746"/>
                </a:cubicBezTo>
                <a:lnTo>
                  <a:pt x="2512777" y="1008523"/>
                </a:lnTo>
                <a:lnTo>
                  <a:pt x="2514198" y="1014051"/>
                </a:lnTo>
                <a:cubicBezTo>
                  <a:pt x="2531116" y="1096725"/>
                  <a:pt x="2540000" y="1182325"/>
                  <a:pt x="2540000" y="1270000"/>
                </a:cubicBezTo>
                <a:cubicBezTo>
                  <a:pt x="2540000" y="1971402"/>
                  <a:pt x="1971402" y="2540000"/>
                  <a:pt x="1270000" y="2540000"/>
                </a:cubicBezTo>
                <a:cubicBezTo>
                  <a:pt x="568598" y="2540000"/>
                  <a:pt x="0" y="1971402"/>
                  <a:pt x="0" y="1270000"/>
                </a:cubicBezTo>
                <a:cubicBezTo>
                  <a:pt x="0" y="568598"/>
                  <a:pt x="568598" y="0"/>
                  <a:pt x="127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  <a:alpha val="8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60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5A4E262F-3128-41EB-8ED2-D04D554253E1}"/>
              </a:ext>
            </a:extLst>
          </p:cNvPr>
          <p:cNvSpPr/>
          <p:nvPr/>
        </p:nvSpPr>
        <p:spPr>
          <a:xfrm>
            <a:off x="5143467" y="1838175"/>
            <a:ext cx="2905651" cy="2540000"/>
          </a:xfrm>
          <a:prstGeom prst="ellipse">
            <a:avLst/>
          </a:prstGeom>
          <a:solidFill>
            <a:srgbClr val="1C4885">
              <a:alpha val="9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702EAA7-F10C-40B0-BFFF-9CBA953EFA5F}"/>
              </a:ext>
            </a:extLst>
          </p:cNvPr>
          <p:cNvSpPr txBox="1"/>
          <p:nvPr/>
        </p:nvSpPr>
        <p:spPr>
          <a:xfrm>
            <a:off x="3157785" y="1942261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直播前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04881D3C-91BD-4404-8934-23E671ECCB10}"/>
              </a:ext>
            </a:extLst>
          </p:cNvPr>
          <p:cNvSpPr txBox="1"/>
          <p:nvPr/>
        </p:nvSpPr>
        <p:spPr>
          <a:xfrm>
            <a:off x="904648" y="409927"/>
            <a:ext cx="4781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直播带货的流程设计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5DB4D6F-F8E9-4EDA-A006-5E47A16FBF24}"/>
              </a:ext>
            </a:extLst>
          </p:cNvPr>
          <p:cNvSpPr txBox="1"/>
          <p:nvPr/>
        </p:nvSpPr>
        <p:spPr>
          <a:xfrm>
            <a:off x="5825344" y="2865362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直播中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ACF47790-BEF7-48BE-91DC-7933177747AA}"/>
              </a:ext>
            </a:extLst>
          </p:cNvPr>
          <p:cNvSpPr txBox="1"/>
          <p:nvPr/>
        </p:nvSpPr>
        <p:spPr>
          <a:xfrm>
            <a:off x="3647881" y="4220651"/>
            <a:ext cx="222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/>
                </a:solidFill>
                <a:effectLst>
                  <a:outerShdw blurRad="152400" dist="50800" dir="5400000" algn="ctr" rotWithShape="0">
                    <a:schemeClr val="tx1"/>
                  </a:outerShdw>
                </a:effectLst>
                <a:latin typeface="FZZhengHeiS-DB-GB" panose="02000000000000000000" pitchFamily="2" charset="0"/>
                <a:ea typeface="FZZhengHeiS-DB-GB" panose="02000000000000000000" pitchFamily="2" charset="0"/>
              </a:defRPr>
            </a:lvl1pPr>
          </a:lstStyle>
          <a:p>
            <a:pPr algn="ctr"/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rPr>
              <a:t>直播后</a:t>
            </a:r>
          </a:p>
        </p:txBody>
      </p:sp>
    </p:spTree>
    <p:extLst>
      <p:ext uri="{BB962C8B-B14F-4D97-AF65-F5344CB8AC3E}">
        <p14:creationId xmlns:p14="http://schemas.microsoft.com/office/powerpoint/2010/main" val="7268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4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903926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带货运营的具体案例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B78D0B2F-6F1B-42C0-87A7-95544B224FC7}"/>
              </a:ext>
            </a:extLst>
          </p:cNvPr>
          <p:cNvSpPr/>
          <p:nvPr/>
        </p:nvSpPr>
        <p:spPr>
          <a:xfrm>
            <a:off x="2424939" y="2701473"/>
            <a:ext cx="550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3000" endA="300" endPos="35500" dir="5400000" sy="-90000" algn="bl" rotWithShape="0"/>
                </a:effectLst>
              </a:rPr>
              <a:t>6</a:t>
            </a:r>
            <a:endParaRPr lang="zh-CN" altLang="en-US" sz="5400" b="0" cap="none" spc="0" dirty="0">
              <a:ln w="0"/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911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22685" y="530031"/>
            <a:ext cx="833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央视新闻与国美零售联合发起家电直播盛宴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388963" y="3774369"/>
            <a:ext cx="286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粉丝裂变</a:t>
            </a:r>
          </a:p>
        </p:txBody>
      </p:sp>
      <p:pic>
        <p:nvPicPr>
          <p:cNvPr id="16" name="图片 15" descr="IMG_256">
            <a:extLst>
              <a:ext uri="{FF2B5EF4-FFF2-40B4-BE49-F238E27FC236}">
                <a16:creationId xmlns:a16="http://schemas.microsoft.com/office/drawing/2014/main" xmlns="" id="{9D5B913E-12E2-4903-AF8E-019797696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799" y="1462724"/>
            <a:ext cx="6536401" cy="312122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75E9880-2FFE-495C-ACEB-BD03CD3E5B4C}"/>
              </a:ext>
            </a:extLst>
          </p:cNvPr>
          <p:cNvSpPr txBox="1"/>
          <p:nvPr/>
        </p:nvSpPr>
        <p:spPr>
          <a:xfrm>
            <a:off x="2827799" y="4830360"/>
            <a:ext cx="6093228" cy="408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ctr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6-13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央视主持人进行带货直播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00746F99-AEFE-4B2D-A4AD-E6F438B1A85D}"/>
              </a:ext>
            </a:extLst>
          </p:cNvPr>
          <p:cNvSpPr txBox="1"/>
          <p:nvPr/>
        </p:nvSpPr>
        <p:spPr>
          <a:xfrm>
            <a:off x="1296785" y="5395276"/>
            <a:ext cx="10498359" cy="110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l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思考：</a:t>
            </a:r>
          </a:p>
          <a:p>
            <a:pPr indent="266700" algn="l">
              <a:lnSpc>
                <a:spcPct val="1250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在线直播有哪些优势？企业如何运用好这种新的营销方式？</a:t>
            </a:r>
          </a:p>
          <a:p>
            <a:pPr algn="l">
              <a:lnSpc>
                <a:spcPct val="125000"/>
              </a:lnSpc>
            </a:pP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从短视频平台找</a:t>
            </a:r>
            <a:r>
              <a:rPr lang="en-US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2-3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个类似普通人做起来的热门账号，总结账号运营的规律。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283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3424845" y="1666134"/>
            <a:ext cx="4115364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28" name="矩形 2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矩形 30"/>
          <p:cNvSpPr/>
          <p:nvPr/>
        </p:nvSpPr>
        <p:spPr>
          <a:xfrm>
            <a:off x="4497444" y="1799072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4458751" y="3243012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458751" y="4659595"/>
            <a:ext cx="4842879" cy="1150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3417031" y="2989897"/>
            <a:ext cx="4446809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5" name="矩形 34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424845" y="4497549"/>
            <a:ext cx="4115364" cy="988578"/>
            <a:chOff x="6177683" y="1666134"/>
            <a:chExt cx="1362525" cy="988578"/>
          </a:xfrm>
          <a:solidFill>
            <a:srgbClr val="1C4885"/>
          </a:solidFill>
        </p:grpSpPr>
        <p:sp>
          <p:nvSpPr>
            <p:cNvPr id="38" name="矩形 37"/>
            <p:cNvSpPr/>
            <p:nvPr/>
          </p:nvSpPr>
          <p:spPr>
            <a:xfrm rot="5400000">
              <a:off x="5743333" y="2100484"/>
              <a:ext cx="988578" cy="119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矩形 38"/>
            <p:cNvSpPr/>
            <p:nvPr/>
          </p:nvSpPr>
          <p:spPr>
            <a:xfrm>
              <a:off x="6297561" y="1666134"/>
              <a:ext cx="1242647" cy="1036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3744092" y="1839522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01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707120" y="3283509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02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706881" y="4867919"/>
            <a:ext cx="1032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FuturaBookC" charset="-52"/>
              </a:rPr>
              <a:t>03</a:t>
            </a:r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FuturaBookC" charset="-5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667873" y="1894799"/>
            <a:ext cx="4603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了解带货运营的价值、原则、逻辑等</a:t>
            </a:r>
            <a:endParaRPr lang="zh-CN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59223" y="3413475"/>
            <a:ext cx="44419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理解如何进行带货选品、带货话术的打造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55778" y="4864496"/>
            <a:ext cx="45846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2400" b="1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掌握带货的内容如何创新、发挥好短视频和直播的协同作用。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5805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984658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03122" y="405580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chemeClr val="tx1">
                <a:alpha val="3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18927" y="2080651"/>
            <a:ext cx="67541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8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谢谢观看！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5401597" y="3738717"/>
            <a:ext cx="13888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1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带货运营概述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65642" y="416119"/>
            <a:ext cx="381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带货运营的价值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图示 1">
            <a:extLst>
              <a:ext uri="{FF2B5EF4-FFF2-40B4-BE49-F238E27FC236}">
                <a16:creationId xmlns:a16="http://schemas.microsoft.com/office/drawing/2014/main" xmlns="" id="{EB76E5F0-1D7D-4BC5-A519-1D5E1616CE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55615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544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流量运营的原则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流程图: 手动操作 6">
            <a:extLst>
              <a:ext uri="{FF2B5EF4-FFF2-40B4-BE49-F238E27FC236}">
                <a16:creationId xmlns:a16="http://schemas.microsoft.com/office/drawing/2014/main" xmlns="" id="{BB24CE4E-C67C-4ADC-99AB-DD3EC5865121}"/>
              </a:ext>
            </a:extLst>
          </p:cNvPr>
          <p:cNvSpPr/>
          <p:nvPr/>
        </p:nvSpPr>
        <p:spPr>
          <a:xfrm rot="16200000">
            <a:off x="650150" y="2009164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8" name="流程图: 手动操作 4">
            <a:extLst>
              <a:ext uri="{FF2B5EF4-FFF2-40B4-BE49-F238E27FC236}">
                <a16:creationId xmlns:a16="http://schemas.microsoft.com/office/drawing/2014/main" xmlns="" id="{23A3FBE6-8B36-4D7A-BD39-9F851B487445}"/>
              </a:ext>
            </a:extLst>
          </p:cNvPr>
          <p:cNvSpPr txBox="1"/>
          <p:nvPr/>
        </p:nvSpPr>
        <p:spPr>
          <a:xfrm>
            <a:off x="1328196" y="2488800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真实性</a:t>
            </a:r>
          </a:p>
        </p:txBody>
      </p:sp>
      <p:sp>
        <p:nvSpPr>
          <p:cNvPr id="11" name="流程图: 手动操作 10">
            <a:extLst>
              <a:ext uri="{FF2B5EF4-FFF2-40B4-BE49-F238E27FC236}">
                <a16:creationId xmlns:a16="http://schemas.microsoft.com/office/drawing/2014/main" xmlns="" id="{00345937-E5F7-46FE-A27D-08EAE98A55CD}"/>
              </a:ext>
            </a:extLst>
          </p:cNvPr>
          <p:cNvSpPr/>
          <p:nvPr/>
        </p:nvSpPr>
        <p:spPr>
          <a:xfrm rot="16200000">
            <a:off x="2455107" y="1910754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zh-CN" altLang="en-US" dirty="0"/>
          </a:p>
        </p:txBody>
      </p:sp>
      <p:sp>
        <p:nvSpPr>
          <p:cNvPr id="13" name="流程图: 手动操作 12">
            <a:extLst>
              <a:ext uri="{FF2B5EF4-FFF2-40B4-BE49-F238E27FC236}">
                <a16:creationId xmlns:a16="http://schemas.microsoft.com/office/drawing/2014/main" xmlns="" id="{E9FB6FC4-E81A-4A50-B2F0-87DAABD7B6EC}"/>
              </a:ext>
            </a:extLst>
          </p:cNvPr>
          <p:cNvSpPr/>
          <p:nvPr/>
        </p:nvSpPr>
        <p:spPr>
          <a:xfrm rot="16200000">
            <a:off x="5108216" y="2088664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4" name="流程图: 手动操作 4">
            <a:extLst>
              <a:ext uri="{FF2B5EF4-FFF2-40B4-BE49-F238E27FC236}">
                <a16:creationId xmlns:a16="http://schemas.microsoft.com/office/drawing/2014/main" xmlns="" id="{C089D869-F734-4614-9FAC-7A2778AE8ABD}"/>
              </a:ext>
            </a:extLst>
          </p:cNvPr>
          <p:cNvSpPr txBox="1"/>
          <p:nvPr/>
        </p:nvSpPr>
        <p:spPr>
          <a:xfrm>
            <a:off x="3300645" y="2478751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ysClr val="windowText" lastClr="000000"/>
                </a:solidFill>
                <a:latin typeface="Century Gothic" panose="020B0502020202020204"/>
                <a:ea typeface="宋体" panose="02010600030101010101" pitchFamily="2" charset="-122"/>
              </a:rPr>
              <a:t>劝服性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流程图: 手动操作 4">
            <a:extLst>
              <a:ext uri="{FF2B5EF4-FFF2-40B4-BE49-F238E27FC236}">
                <a16:creationId xmlns:a16="http://schemas.microsoft.com/office/drawing/2014/main" xmlns="" id="{D315315A-320F-4563-9479-A4CC9F1E154B}"/>
              </a:ext>
            </a:extLst>
          </p:cNvPr>
          <p:cNvSpPr txBox="1"/>
          <p:nvPr/>
        </p:nvSpPr>
        <p:spPr>
          <a:xfrm>
            <a:off x="5786262" y="2468702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600" dirty="0">
                <a:solidFill>
                  <a:sysClr val="windowText" lastClr="000000"/>
                </a:solidFill>
                <a:latin typeface="Century Gothic" panose="020B0502020202020204"/>
                <a:ea typeface="宋体" panose="02010600030101010101" pitchFamily="2" charset="-122"/>
              </a:rPr>
              <a:t>紧张感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流程图: 手动操作 9">
            <a:extLst>
              <a:ext uri="{FF2B5EF4-FFF2-40B4-BE49-F238E27FC236}">
                <a16:creationId xmlns:a16="http://schemas.microsoft.com/office/drawing/2014/main" xmlns="" id="{72A662ED-60FB-49FB-8191-8667D376DBD5}"/>
              </a:ext>
            </a:extLst>
          </p:cNvPr>
          <p:cNvSpPr/>
          <p:nvPr/>
        </p:nvSpPr>
        <p:spPr>
          <a:xfrm rot="16200000">
            <a:off x="7675770" y="2088663"/>
            <a:ext cx="4195762" cy="2839671"/>
          </a:xfrm>
          <a:prstGeom prst="flowChartManualOperation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sp>
        <p:nvSpPr>
          <p:cNvPr id="12" name="流程图: 手动操作 4">
            <a:extLst>
              <a:ext uri="{FF2B5EF4-FFF2-40B4-BE49-F238E27FC236}">
                <a16:creationId xmlns:a16="http://schemas.microsoft.com/office/drawing/2014/main" xmlns="" id="{7A032268-F5E4-48DC-877D-BACE493A8302}"/>
              </a:ext>
            </a:extLst>
          </p:cNvPr>
          <p:cNvSpPr txBox="1"/>
          <p:nvPr/>
        </p:nvSpPr>
        <p:spPr>
          <a:xfrm>
            <a:off x="8625933" y="2468702"/>
            <a:ext cx="2839671" cy="25174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flat" dir="t"/>
          </a:scene3d>
          <a:sp3d/>
        </p:spPr>
        <p:txBody>
          <a:bodyPr spcFirstLastPara="0" vert="horz" wrap="square" lIns="120650" tIns="0" rIns="121047" bIns="0" numCol="1" spcCol="1270" anchor="t" anchorCtr="0">
            <a:noAutofit/>
          </a:bodyPr>
          <a:lstStyle/>
          <a:p>
            <a:pPr marL="0" marR="0" lvl="0" indent="0" algn="l" defTabSz="84455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/>
                <a:ea typeface="宋体" panose="02010600030101010101" pitchFamily="2" charset="-122"/>
                <a:cs typeface="+mn-cs"/>
              </a:rPr>
              <a:t>娱乐性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5805" y="294968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984658" y="4866967"/>
            <a:ext cx="1961536" cy="1696064"/>
          </a:xfrm>
          <a:prstGeom prst="rect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403122" y="449825"/>
            <a:ext cx="11385755" cy="5958349"/>
          </a:xfrm>
          <a:prstGeom prst="roundRect">
            <a:avLst>
              <a:gd name="adj" fmla="val 1568"/>
            </a:avLst>
          </a:prstGeom>
          <a:solidFill>
            <a:schemeClr val="bg1"/>
          </a:solidFill>
          <a:ln>
            <a:noFill/>
          </a:ln>
          <a:effectLst>
            <a:glow rad="228600">
              <a:srgbClr val="02615A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887301" y="2420811"/>
            <a:ext cx="1592179" cy="1592179"/>
          </a:xfrm>
          <a:prstGeom prst="ellipse">
            <a:avLst/>
          </a:prstGeom>
          <a:solidFill>
            <a:srgbClr val="1C48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800" b="1" dirty="0">
                <a:solidFill>
                  <a:schemeClr val="bg1"/>
                </a:solidFill>
                <a:latin typeface="FuturaBookC" charset="-52"/>
              </a:rPr>
              <a:t>2</a:t>
            </a:r>
            <a:endParaRPr lang="zh-CN" altLang="en-US" sz="13800" b="1" dirty="0">
              <a:solidFill>
                <a:schemeClr val="bg1"/>
              </a:solidFill>
              <a:latin typeface="FuturaBookC" charset="-5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476985" y="2420811"/>
            <a:ext cx="576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带货选品的策略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663554" y="3428999"/>
            <a:ext cx="1112406" cy="0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10170" y="457203"/>
            <a:ext cx="3484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带货选品的策略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1078663" y="2743835"/>
            <a:ext cx="100346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>
              <a:lnSpc>
                <a:spcPct val="125000"/>
              </a:lnSpc>
            </a:pPr>
            <a:r>
              <a:rPr lang="zh-CN" altLang="en-US" sz="2400" kern="100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带货选品的策略可以从品牌的选择、产品的选择、价格的选择、供应商的选择四个大方面进行考量。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04642" y="456917"/>
            <a:ext cx="380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C4885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品类的选择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96413" y="457203"/>
            <a:ext cx="0" cy="632244"/>
          </a:xfrm>
          <a:prstGeom prst="line">
            <a:avLst/>
          </a:prstGeom>
          <a:ln w="76200">
            <a:solidFill>
              <a:srgbClr val="1C48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E802EF21-6436-49F5-9604-5A6D2A5C0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994840"/>
              </p:ext>
            </p:extLst>
          </p:nvPr>
        </p:nvGraphicFramePr>
        <p:xfrm>
          <a:off x="1795549" y="1246909"/>
          <a:ext cx="8362604" cy="4754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2412">
                  <a:extLst>
                    <a:ext uri="{9D8B030D-6E8A-4147-A177-3AD203B41FA5}">
                      <a16:colId xmlns:a16="http://schemas.microsoft.com/office/drawing/2014/main" xmlns="" val="1649278912"/>
                    </a:ext>
                  </a:extLst>
                </a:gridCol>
                <a:gridCol w="7020192">
                  <a:extLst>
                    <a:ext uri="{9D8B030D-6E8A-4147-A177-3AD203B41FA5}">
                      <a16:colId xmlns:a16="http://schemas.microsoft.com/office/drawing/2014/main" xmlns="" val="1881939220"/>
                    </a:ext>
                  </a:extLst>
                </a:gridCol>
              </a:tblGrid>
              <a:tr h="363407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品类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代表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8887042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珠宝首饰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翡翠、玉石、手镯、项链等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63504306"/>
                  </a:ext>
                </a:extLst>
              </a:tr>
              <a:tr h="365645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服饰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棉衣、外套、裤子、鞋子、运动服装、内衣、丝袜、打底裤、围巾等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5984366"/>
                  </a:ext>
                </a:extLst>
              </a:tr>
              <a:tr h="75517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生活服务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漏斗、衣架、垃圾桶、凳子、防堵模头、座便器、粘胶、汽车发动机、密码锁、室内楼梯、电钻等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19070796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饮食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茶叶、麦酥果、鱼虾、火锅外卖、肉、牛奶、汤圆、水果、坚果等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94632530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酒水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白酒、啤酒、红酒等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40383095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家具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浴室柜、桌子、衣柜、床等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85225379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家电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空调、洗衣机、冰箱、豆浆机、电视等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47825167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电子产品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手机、智能播放器、摄像头、智能门锁、行车记录仪、移动电源等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67910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出行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电动轿车、电动摩托车、电动自行车、发电机、小拉车、手提包、旅游等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6136862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洗化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面霜、面膜等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07239820"/>
                  </a:ext>
                </a:extLst>
              </a:tr>
              <a:tr h="363407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>
                          <a:effectLst/>
                        </a:rPr>
                        <a:t>知识</a:t>
                      </a:r>
                      <a:endParaRPr lang="zh-CN" sz="105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</a:pPr>
                      <a:r>
                        <a:rPr lang="zh-CN" sz="1050" kern="100" dirty="0">
                          <a:effectLst/>
                        </a:rPr>
                        <a:t>书籍、讲座等</a:t>
                      </a:r>
                      <a:endParaRPr lang="zh-CN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5843573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简洁毕业答辩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891</Words>
  <Application>Microsoft Office PowerPoint</Application>
  <PresentationFormat>宽屏</PresentationFormat>
  <Paragraphs>170</Paragraphs>
  <Slides>30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Century Gothic</vt:lpstr>
      <vt:lpstr>等线 Light</vt:lpstr>
      <vt:lpstr>黑体</vt:lpstr>
      <vt:lpstr>FuturaBookC</vt:lpstr>
      <vt:lpstr>宋体</vt:lpstr>
      <vt:lpstr>Arial</vt:lpstr>
      <vt:lpstr>等线</vt:lpstr>
      <vt:lpstr>Calibri</vt:lpstr>
      <vt:lpstr>微软雅黑</vt:lpstr>
      <vt:lpstr>Times New Roman</vt:lpstr>
      <vt:lpstr>锐字逼格青春粗黑体简2.0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Lenovo</dc:creator>
  <cp:lastModifiedBy>Windows 用户</cp:lastModifiedBy>
  <cp:revision>7</cp:revision>
  <dcterms:created xsi:type="dcterms:W3CDTF">2022-03-30T07:01:33Z</dcterms:created>
  <dcterms:modified xsi:type="dcterms:W3CDTF">2022-04-09T00:48:45Z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D60F2669B7BB445AA036AF70BDF4A1E1</vt:lpwstr>
  </property>
  <property fmtid="{D5CDD505-2E9C-101B-9397-08002B2CF9AE}" pid="3" name="KSOProductBuildVer">
    <vt:lpwstr>2052-11.1.0.11365</vt:lpwstr>
  </property>
</Properties>
</file>