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0" r:id="rId4"/>
    <p:sldId id="258" r:id="rId5"/>
    <p:sldId id="284" r:id="rId6"/>
    <p:sldId id="285" r:id="rId7"/>
    <p:sldId id="286" r:id="rId8"/>
    <p:sldId id="287" r:id="rId9"/>
    <p:sldId id="259" r:id="rId10"/>
    <p:sldId id="264" r:id="rId11"/>
    <p:sldId id="279" r:id="rId12"/>
    <p:sldId id="288" r:id="rId13"/>
    <p:sldId id="260" r:id="rId14"/>
    <p:sldId id="289" r:id="rId15"/>
    <p:sldId id="290" r:id="rId16"/>
    <p:sldId id="263" r:id="rId17"/>
    <p:sldId id="261" r:id="rId18"/>
    <p:sldId id="293" r:id="rId19"/>
    <p:sldId id="266" r:id="rId20"/>
    <p:sldId id="292" r:id="rId21"/>
    <p:sldId id="295" r:id="rId22"/>
    <p:sldId id="265" r:id="rId23"/>
    <p:sldId id="268" r:id="rId24"/>
    <p:sldId id="296" r:id="rId25"/>
    <p:sldId id="270" r:id="rId26"/>
    <p:sldId id="294" r:id="rId27"/>
    <p:sldId id="271" r:id="rId28"/>
    <p:sldId id="273" r:id="rId29"/>
    <p:sldId id="272" r:id="rId30"/>
    <p:sldId id="269" r:id="rId31"/>
    <p:sldId id="274" r:id="rId32"/>
  </p:sldIdLst>
  <p:sldSz cx="12192000" cy="6858000"/>
  <p:notesSz cx="6858000" cy="9144000"/>
  <p:embeddedFontLst>
    <p:embeddedFont>
      <p:font typeface="锐字逼格青春粗黑体简2.0" panose="02010604000000000000" pitchFamily="2" charset="-122"/>
      <p:regular r:id="rId34"/>
    </p:embeddedFont>
    <p:embeddedFont>
      <p:font typeface="等线" panose="02010600030101010101" pitchFamily="2" charset="-122"/>
      <p:regular r:id="rId35"/>
      <p:bold r:id="rId36"/>
    </p:embeddedFont>
    <p:embeddedFont>
      <p:font typeface="黑体" panose="02010609060101010101" pitchFamily="49" charset="-122"/>
      <p:regular r:id="rId37"/>
    </p:embeddedFont>
    <p:embeddedFont>
      <p:font typeface="微软雅黑" panose="020B0503020204020204" pitchFamily="34" charset="-122"/>
      <p:regular r:id="rId38"/>
      <p:bold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entury Gothic" panose="020B0502020202020204" pitchFamily="34" charset="0"/>
      <p:regular r:id="rId44"/>
      <p:bold r:id="rId45"/>
      <p:italic r:id="rId46"/>
      <p:boldItalic r:id="rId47"/>
    </p:embeddedFont>
    <p:embeddedFont>
      <p:font typeface="FuturaBookC" pitchFamily="2" charset="0"/>
      <p:regular r:id="rId48"/>
    </p:embeddedFont>
  </p:embeddedFontLst>
  <p:custDataLst>
    <p:tags r:id="rId4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885"/>
    <a:srgbClr val="20B3A1"/>
    <a:srgbClr val="D6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64" autoAdjust="0"/>
    <p:restoredTop sz="94681" autoAdjust="0"/>
  </p:normalViewPr>
  <p:slideViewPr>
    <p:cSldViewPr snapToGrid="0" showGuides="1">
      <p:cViewPr varScale="1">
        <p:scale>
          <a:sx n="107" d="100"/>
          <a:sy n="107" d="100"/>
        </p:scale>
        <p:origin x="536" y="176"/>
      </p:cViewPr>
      <p:guideLst>
        <p:guide orient="horz" pos="116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B725A-BFDD-44D0-A8D3-61766B07B7F1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CC932-0C1F-4C94-8B9A-3944ABBB4E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28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221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018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501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276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208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605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948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476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578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146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324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997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000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4801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2928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4298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8607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1415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3807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5798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5090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558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5697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757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477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366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351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890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413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674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6F278-ABF0-48CA-ADF0-1D43CCA8A181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finance.ifeng.com/c/7yBczCLsp29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xueqiu.com/1332553270/151677310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45805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984658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403122" y="367873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33800" y="1824073"/>
            <a:ext cx="10342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流量运营：获取最精准的流量转换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5401597" y="3738717"/>
            <a:ext cx="138880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03652" y="409927"/>
            <a:ext cx="283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流量分发方式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163586" y="1844675"/>
            <a:ext cx="805458" cy="167753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692398" y="1844675"/>
            <a:ext cx="805458" cy="167753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221210" y="1860717"/>
            <a:ext cx="805458" cy="167753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750022" y="1844675"/>
            <a:ext cx="805458" cy="167753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163586" y="1941093"/>
            <a:ext cx="2273750" cy="35538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330910" y="3909104"/>
            <a:ext cx="22250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algn="l"/>
            <a:r>
              <a:rPr lang="zh-CN" altLang="en-US" sz="2800" dirty="0">
                <a:solidFill>
                  <a:srgbClr val="1C4885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搜索分发</a:t>
            </a:r>
          </a:p>
          <a:p>
            <a:pPr algn="l"/>
            <a:endParaRPr lang="zh-CN" altLang="en-US" dirty="0">
              <a:solidFill>
                <a:srgbClr val="1C4885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418648" y="3586394"/>
            <a:ext cx="265167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692398" y="1941093"/>
            <a:ext cx="2273750" cy="35538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859722" y="3909104"/>
            <a:ext cx="222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algn="l"/>
            <a:r>
              <a:rPr lang="zh-CN" altLang="en-US" sz="2800" dirty="0">
                <a:solidFill>
                  <a:srgbClr val="1C4885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算法分发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3947460" y="3586394"/>
            <a:ext cx="265167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6221210" y="1951404"/>
            <a:ext cx="2273750" cy="35538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6388534" y="3919415"/>
            <a:ext cx="222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algn="l"/>
            <a:r>
              <a:rPr lang="zh-CN" altLang="en-US" sz="2800" dirty="0">
                <a:solidFill>
                  <a:srgbClr val="1C4885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社交推荐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6476272" y="3596705"/>
            <a:ext cx="265167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8750022" y="1932218"/>
            <a:ext cx="2273750" cy="35538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8917346" y="3900229"/>
            <a:ext cx="222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algn="l"/>
            <a:r>
              <a:rPr lang="zh-CN" altLang="en-US" sz="2800" dirty="0">
                <a:solidFill>
                  <a:srgbClr val="1C4885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人工分发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9005084" y="3577519"/>
            <a:ext cx="265167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346" y="2197634"/>
            <a:ext cx="762348" cy="7623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534" y="2197634"/>
            <a:ext cx="762348" cy="76234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722" y="2197634"/>
            <a:ext cx="762348" cy="76234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10" y="2197634"/>
            <a:ext cx="762348" cy="762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03652" y="409927"/>
            <a:ext cx="5115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不同平台的流量分发逻辑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6177683" y="1666134"/>
            <a:ext cx="1362525" cy="988578"/>
            <a:chOff x="6177683" y="1666134"/>
            <a:chExt cx="1362525" cy="988578"/>
          </a:xfrm>
          <a:solidFill>
            <a:srgbClr val="1C4885"/>
          </a:solidFill>
        </p:grpSpPr>
        <p:sp>
          <p:nvSpPr>
            <p:cNvPr id="28" name="矩形 27"/>
            <p:cNvSpPr/>
            <p:nvPr/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矩形 30"/>
          <p:cNvSpPr/>
          <p:nvPr/>
        </p:nvSpPr>
        <p:spPr>
          <a:xfrm>
            <a:off x="6297560" y="1769806"/>
            <a:ext cx="4842879" cy="1150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6297560" y="3182723"/>
            <a:ext cx="4842879" cy="1150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297560" y="4595640"/>
            <a:ext cx="4842879" cy="1150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6177683" y="3078968"/>
            <a:ext cx="1362525" cy="988578"/>
            <a:chOff x="6177683" y="1666134"/>
            <a:chExt cx="1362525" cy="988578"/>
          </a:xfrm>
          <a:solidFill>
            <a:srgbClr val="1C4885"/>
          </a:solidFill>
        </p:grpSpPr>
        <p:sp>
          <p:nvSpPr>
            <p:cNvPr id="35" name="矩形 34"/>
            <p:cNvSpPr/>
            <p:nvPr/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177683" y="4497549"/>
            <a:ext cx="1362525" cy="988578"/>
            <a:chOff x="6177683" y="1666134"/>
            <a:chExt cx="1362525" cy="988578"/>
          </a:xfrm>
          <a:solidFill>
            <a:srgbClr val="1C4885"/>
          </a:solidFill>
        </p:grpSpPr>
        <p:sp>
          <p:nvSpPr>
            <p:cNvPr id="38" name="矩形 37"/>
            <p:cNvSpPr/>
            <p:nvPr/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6417439" y="1973020"/>
            <a:ext cx="1032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BookC" charset="-52"/>
              </a:rPr>
              <a:t>01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FuturaBookC" charset="-5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417439" y="3403967"/>
            <a:ext cx="1032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BookC" charset="-52"/>
              </a:rPr>
              <a:t>02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FuturaBookC" charset="-5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417439" y="4800810"/>
            <a:ext cx="1032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BookC" charset="-52"/>
              </a:rPr>
              <a:t>03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FuturaBookC" charset="-5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449827" y="2083383"/>
            <a:ext cx="3253306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zh-CN" sz="18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抖</a:t>
            </a:r>
            <a:r>
              <a:rPr lang="zh-CN" altLang="zh-CN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音：让强者越强，流量高度</a:t>
            </a:r>
            <a:r>
              <a:rPr lang="zh-CN" altLang="zh-CN" sz="18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集中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540050" y="3496300"/>
            <a:ext cx="3158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8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快手：</a:t>
            </a:r>
            <a:r>
              <a:rPr lang="zh-CN" altLang="zh-CN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普惠，给更多人机会</a:t>
            </a:r>
            <a:r>
              <a:rPr lang="zh-CN" altLang="zh-CN" sz="1800" b="1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502756" y="4765672"/>
            <a:ext cx="3165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8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视频号：社交推荐、系统推荐相结合，高度重视社交推荐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07"/>
          <a:stretch>
            <a:fillRect/>
          </a:stretch>
        </p:blipFill>
        <p:spPr>
          <a:xfrm>
            <a:off x="743965" y="1681374"/>
            <a:ext cx="4742436" cy="407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642" y="456917"/>
            <a:ext cx="283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图片展示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C87A6D65-63DE-4D22-B7BD-65F688462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873" y="1618974"/>
            <a:ext cx="2543998" cy="411262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AC19F48-18C2-4C09-AE61-580324BE3014}"/>
              </a:ext>
            </a:extLst>
          </p:cNvPr>
          <p:cNvSpPr txBox="1"/>
          <p:nvPr/>
        </p:nvSpPr>
        <p:spPr>
          <a:xfrm>
            <a:off x="0" y="6196572"/>
            <a:ext cx="6093228" cy="408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ctr">
              <a:lnSpc>
                <a:spcPct val="125000"/>
              </a:lnSpc>
              <a:tabLst>
                <a:tab pos="4017010" algn="l"/>
              </a:tabLst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5-4 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快手上的号主</a:t>
            </a:r>
          </a:p>
        </p:txBody>
      </p:sp>
      <p:pic>
        <p:nvPicPr>
          <p:cNvPr id="8" name="图片 7" descr="c3277b3e98a45b69423966906c20445">
            <a:extLst>
              <a:ext uri="{FF2B5EF4-FFF2-40B4-BE49-F238E27FC236}">
                <a16:creationId xmlns:a16="http://schemas.microsoft.com/office/drawing/2014/main" id="{9BA7F4A8-4184-4FF8-B8EA-3943FE62C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6130" y="1618974"/>
            <a:ext cx="2578536" cy="411262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D29070B-55B5-4F8E-B58C-715CB248C69E}"/>
              </a:ext>
            </a:extLst>
          </p:cNvPr>
          <p:cNvSpPr txBox="1"/>
          <p:nvPr/>
        </p:nvSpPr>
        <p:spPr>
          <a:xfrm>
            <a:off x="5533506" y="6196573"/>
            <a:ext cx="6658494" cy="408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ctr">
              <a:lnSpc>
                <a:spcPct val="125000"/>
              </a:lnSpc>
            </a:pPr>
            <a:r>
              <a:rPr lang="zh-CN" altLang="zh-CN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5-5 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视频号上的社交推荐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49825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887301" y="2420811"/>
            <a:ext cx="1592179" cy="1592179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b="1" dirty="0">
                <a:solidFill>
                  <a:schemeClr val="bg1"/>
                </a:solidFill>
                <a:latin typeface="FuturaBookC" charset="-52"/>
              </a:rPr>
              <a:t>3</a:t>
            </a:r>
            <a:endParaRPr lang="zh-CN" altLang="en-US" sz="13800" b="1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6985" y="2420811"/>
            <a:ext cx="576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掌握扩大流量的策略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663554" y="3428999"/>
            <a:ext cx="111240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9C8F50E4-1392-4B55-A5CF-68E988633B04}"/>
              </a:ext>
            </a:extLst>
          </p:cNvPr>
          <p:cNvSpPr/>
          <p:nvPr/>
        </p:nvSpPr>
        <p:spPr>
          <a:xfrm>
            <a:off x="7812795" y="1862051"/>
            <a:ext cx="1180407" cy="3491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E10EAC78-AFF9-40BD-86BC-7966AF44827E}"/>
              </a:ext>
            </a:extLst>
          </p:cNvPr>
          <p:cNvSpPr/>
          <p:nvPr/>
        </p:nvSpPr>
        <p:spPr>
          <a:xfrm>
            <a:off x="2389183" y="1862051"/>
            <a:ext cx="1180407" cy="3491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04641" y="456917"/>
            <a:ext cx="5329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主动流量与自然流量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530FB206-C91A-4D1B-A63E-476915DE56BE}"/>
              </a:ext>
            </a:extLst>
          </p:cNvPr>
          <p:cNvSpPr txBox="1"/>
          <p:nvPr/>
        </p:nvSpPr>
        <p:spPr>
          <a:xfrm>
            <a:off x="2603052" y="2626821"/>
            <a:ext cx="738664" cy="27265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/>
              <a:t>主动流量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41BBCF9-4734-44CC-BC15-476A7A892102}"/>
              </a:ext>
            </a:extLst>
          </p:cNvPr>
          <p:cNvSpPr txBox="1"/>
          <p:nvPr/>
        </p:nvSpPr>
        <p:spPr>
          <a:xfrm>
            <a:off x="8045121" y="2626821"/>
            <a:ext cx="738664" cy="24605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/>
              <a:t>自然流量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642" y="456917"/>
            <a:ext cx="4814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获取自然流量的策略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箭头: 右 1">
            <a:extLst>
              <a:ext uri="{FF2B5EF4-FFF2-40B4-BE49-F238E27FC236}">
                <a16:creationId xmlns:a16="http://schemas.microsoft.com/office/drawing/2014/main" id="{7005A457-3843-4398-941F-135AA0C83209}"/>
              </a:ext>
            </a:extLst>
          </p:cNvPr>
          <p:cNvSpPr/>
          <p:nvPr/>
        </p:nvSpPr>
        <p:spPr>
          <a:xfrm>
            <a:off x="1845425" y="2460566"/>
            <a:ext cx="2460568" cy="16459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形式方面</a:t>
            </a:r>
          </a:p>
        </p:txBody>
      </p:sp>
      <p:sp>
        <p:nvSpPr>
          <p:cNvPr id="3" name="箭头: 右 2">
            <a:extLst>
              <a:ext uri="{FF2B5EF4-FFF2-40B4-BE49-F238E27FC236}">
                <a16:creationId xmlns:a16="http://schemas.microsoft.com/office/drawing/2014/main" id="{F721D792-6771-43DC-8D4E-E6C562B60B69}"/>
              </a:ext>
            </a:extLst>
          </p:cNvPr>
          <p:cNvSpPr/>
          <p:nvPr/>
        </p:nvSpPr>
        <p:spPr>
          <a:xfrm>
            <a:off x="7032567" y="2414846"/>
            <a:ext cx="2693324" cy="177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内容方面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96412" y="424125"/>
            <a:ext cx="4357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使用加速加热的工具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上箭头 7"/>
          <p:cNvSpPr/>
          <p:nvPr/>
        </p:nvSpPr>
        <p:spPr>
          <a:xfrm>
            <a:off x="4796515" y="2699655"/>
            <a:ext cx="820057" cy="3367314"/>
          </a:xfrm>
          <a:prstGeom prst="upArrow">
            <a:avLst>
              <a:gd name="adj1" fmla="val 50000"/>
              <a:gd name="adj2" fmla="val 180974"/>
            </a:avLst>
          </a:prstGeom>
          <a:solidFill>
            <a:srgbClr val="BFBF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锐字逼格青春粗黑体简2.0" panose="02010604000000000000" pitchFamily="2" charset="-122"/>
              <a:ea typeface="锐字逼格青春粗黑体简2.0" panose="02010604000000000000" pitchFamily="2" charset="-122"/>
            </a:endParaRPr>
          </a:p>
        </p:txBody>
      </p:sp>
      <p:sp>
        <p:nvSpPr>
          <p:cNvPr id="10" name="上箭头 9"/>
          <p:cNvSpPr/>
          <p:nvPr/>
        </p:nvSpPr>
        <p:spPr>
          <a:xfrm>
            <a:off x="6038304" y="3651115"/>
            <a:ext cx="820057" cy="2365829"/>
          </a:xfrm>
          <a:prstGeom prst="upArrow">
            <a:avLst>
              <a:gd name="adj1" fmla="val 50000"/>
              <a:gd name="adj2" fmla="val 180974"/>
            </a:avLst>
          </a:prstGeom>
          <a:solidFill>
            <a:srgbClr val="BFBF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锐字逼格青春粗黑体简2.0" panose="02010604000000000000" pitchFamily="2" charset="-122"/>
              <a:ea typeface="锐字逼格青春粗黑体简2.0" panose="02010604000000000000" pitchFamily="2" charset="-122"/>
            </a:endParaRPr>
          </a:p>
        </p:txBody>
      </p:sp>
      <p:sp>
        <p:nvSpPr>
          <p:cNvPr id="11" name="上箭头 10"/>
          <p:cNvSpPr/>
          <p:nvPr/>
        </p:nvSpPr>
        <p:spPr>
          <a:xfrm>
            <a:off x="5359629" y="2169887"/>
            <a:ext cx="820057" cy="3911598"/>
          </a:xfrm>
          <a:prstGeom prst="upArrow">
            <a:avLst>
              <a:gd name="adj1" fmla="val 50000"/>
              <a:gd name="adj2" fmla="val 180974"/>
            </a:avLst>
          </a:prstGeom>
          <a:solidFill>
            <a:srgbClr val="1C488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锐字逼格青春粗黑体简2.0" panose="02010604000000000000" pitchFamily="2" charset="-122"/>
              <a:ea typeface="锐字逼格青春粗黑体简2.0" panose="02010604000000000000" pitchFamily="2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3964754" y="6066969"/>
            <a:ext cx="1446804" cy="791031"/>
          </a:xfrm>
          <a:custGeom>
            <a:avLst/>
            <a:gdLst>
              <a:gd name="connsiteX0" fmla="*/ 1031189 w 1446804"/>
              <a:gd name="connsiteY0" fmla="*/ 0 h 791031"/>
              <a:gd name="connsiteX1" fmla="*/ 1446804 w 1446804"/>
              <a:gd name="connsiteY1" fmla="*/ 0 h 791031"/>
              <a:gd name="connsiteX2" fmla="*/ 415615 w 1446804"/>
              <a:gd name="connsiteY2" fmla="*/ 791031 h 791031"/>
              <a:gd name="connsiteX3" fmla="*/ 0 w 1446804"/>
              <a:gd name="connsiteY3" fmla="*/ 791031 h 79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6804" h="791031">
                <a:moveTo>
                  <a:pt x="1031189" y="0"/>
                </a:moveTo>
                <a:lnTo>
                  <a:pt x="1446804" y="0"/>
                </a:lnTo>
                <a:lnTo>
                  <a:pt x="415615" y="791031"/>
                </a:lnTo>
                <a:lnTo>
                  <a:pt x="0" y="79103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5444302" y="6022726"/>
            <a:ext cx="650084" cy="835275"/>
          </a:xfrm>
          <a:custGeom>
            <a:avLst/>
            <a:gdLst>
              <a:gd name="connsiteX0" fmla="*/ 129013 w 650084"/>
              <a:gd name="connsiteY0" fmla="*/ 0 h 835275"/>
              <a:gd name="connsiteX1" fmla="*/ 521070 w 650084"/>
              <a:gd name="connsiteY1" fmla="*/ 0 h 835275"/>
              <a:gd name="connsiteX2" fmla="*/ 650084 w 650084"/>
              <a:gd name="connsiteY2" fmla="*/ 835275 h 835275"/>
              <a:gd name="connsiteX3" fmla="*/ 0 w 650084"/>
              <a:gd name="connsiteY3" fmla="*/ 835275 h 83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0084" h="835275">
                <a:moveTo>
                  <a:pt x="129013" y="0"/>
                </a:moveTo>
                <a:lnTo>
                  <a:pt x="521070" y="0"/>
                </a:lnTo>
                <a:lnTo>
                  <a:pt x="650084" y="835275"/>
                </a:lnTo>
                <a:lnTo>
                  <a:pt x="0" y="835275"/>
                </a:lnTo>
                <a:close/>
              </a:path>
            </a:pathLst>
          </a:cu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任意多边形 14"/>
          <p:cNvSpPr/>
          <p:nvPr/>
        </p:nvSpPr>
        <p:spPr>
          <a:xfrm flipH="1">
            <a:off x="6235069" y="6022726"/>
            <a:ext cx="858228" cy="791031"/>
          </a:xfrm>
          <a:custGeom>
            <a:avLst/>
            <a:gdLst>
              <a:gd name="connsiteX0" fmla="*/ 858228 w 858228"/>
              <a:gd name="connsiteY0" fmla="*/ 0 h 791031"/>
              <a:gd name="connsiteX1" fmla="*/ 448189 w 858228"/>
              <a:gd name="connsiteY1" fmla="*/ 0 h 791031"/>
              <a:gd name="connsiteX2" fmla="*/ 0 w 858228"/>
              <a:gd name="connsiteY2" fmla="*/ 791031 h 791031"/>
              <a:gd name="connsiteX3" fmla="*/ 410039 w 858228"/>
              <a:gd name="connsiteY3" fmla="*/ 791031 h 79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228" h="791031">
                <a:moveTo>
                  <a:pt x="858228" y="0"/>
                </a:moveTo>
                <a:lnTo>
                  <a:pt x="448189" y="0"/>
                </a:lnTo>
                <a:lnTo>
                  <a:pt x="0" y="791031"/>
                </a:lnTo>
                <a:lnTo>
                  <a:pt x="410039" y="79103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77262" y="1846721"/>
            <a:ext cx="27430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zh-CN" sz="28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抖音的</a:t>
            </a:r>
            <a:r>
              <a:rPr lang="en-US" altLang="zh-CN" sz="28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Dou+</a:t>
            </a:r>
            <a:endParaRPr lang="zh-CN" altLang="zh-CN" sz="2800" b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191752" y="1185077"/>
            <a:ext cx="4271278" cy="58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</a:pPr>
            <a:r>
              <a:rPr lang="zh-CN" altLang="zh-CN" sz="28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快手小店通和作品推广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108811" y="3497228"/>
            <a:ext cx="3077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视频号推广</a:t>
            </a:r>
          </a:p>
        </p:txBody>
      </p:sp>
      <p:pic>
        <p:nvPicPr>
          <p:cNvPr id="24" name="图片 23" descr="87b305a49cfe42eb85a7cb18b367ace">
            <a:extLst>
              <a:ext uri="{FF2B5EF4-FFF2-40B4-BE49-F238E27FC236}">
                <a16:creationId xmlns:a16="http://schemas.microsoft.com/office/drawing/2014/main" id="{9EE3209C-53F5-4A5D-A80E-1099DB70C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16" y="2851522"/>
            <a:ext cx="1545590" cy="2776855"/>
          </a:xfrm>
          <a:prstGeom prst="rect">
            <a:avLst/>
          </a:prstGeom>
        </p:spPr>
      </p:pic>
      <p:pic>
        <p:nvPicPr>
          <p:cNvPr id="25" name="图片 24" descr="875f93e402956351724b1b411bb8952">
            <a:extLst>
              <a:ext uri="{FF2B5EF4-FFF2-40B4-BE49-F238E27FC236}">
                <a16:creationId xmlns:a16="http://schemas.microsoft.com/office/drawing/2014/main" id="{BE829081-436B-4B92-8B21-90D53367F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416" y="2852028"/>
            <a:ext cx="1630045" cy="2778760"/>
          </a:xfrm>
          <a:prstGeom prst="rect">
            <a:avLst/>
          </a:prstGeom>
        </p:spPr>
      </p:pic>
      <p:pic>
        <p:nvPicPr>
          <p:cNvPr id="26" name="图片 25" descr="IMG_256">
            <a:extLst>
              <a:ext uri="{FF2B5EF4-FFF2-40B4-BE49-F238E27FC236}">
                <a16:creationId xmlns:a16="http://schemas.microsoft.com/office/drawing/2014/main" id="{D44E67C3-D09B-4CEE-9744-2EE5C4952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0931" y="900004"/>
            <a:ext cx="1885496" cy="24241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图片 26" descr="图片包含 文本&#10;&#10;描述已自动生成">
            <a:extLst>
              <a:ext uri="{FF2B5EF4-FFF2-40B4-BE49-F238E27FC236}">
                <a16:creationId xmlns:a16="http://schemas.microsoft.com/office/drawing/2014/main" id="{B1B519A2-E0FF-4C8E-A24C-5AF0A524B2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8901" y="4020448"/>
            <a:ext cx="1960540" cy="2685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49824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887301" y="2420811"/>
            <a:ext cx="1592179" cy="1592179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b="1" dirty="0">
                <a:solidFill>
                  <a:schemeClr val="bg1"/>
                </a:solidFill>
                <a:latin typeface="FuturaBookC" charset="-52"/>
              </a:rPr>
              <a:t>4</a:t>
            </a:r>
            <a:endParaRPr lang="zh-CN" altLang="en-US" sz="13800" b="1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6985" y="2420811"/>
            <a:ext cx="576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合理利用公域流量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663554" y="3428999"/>
            <a:ext cx="111240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641" y="456917"/>
            <a:ext cx="3993513" cy="643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1300"/>
              </a:spcBef>
              <a:spcAft>
                <a:spcPts val="1300"/>
              </a:spcAft>
            </a:pPr>
            <a:r>
              <a:rPr lang="zh-CN" altLang="zh-CN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合理利用公域流量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452437" y="1330671"/>
            <a:ext cx="11287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公域流量就是短视频平台的流量，流量属于整个平台，而不是平台上的某个品牌或者企业，这些流量对平台上的个体或者商家开放，品牌或者企业可以利用公域流量为企业服务。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 descr="d44a3e406715be23090d9088ab6a62f">
            <a:extLst>
              <a:ext uri="{FF2B5EF4-FFF2-40B4-BE49-F238E27FC236}">
                <a16:creationId xmlns:a16="http://schemas.microsoft.com/office/drawing/2014/main" id="{57C52F1E-7F50-49B5-92F0-9754C571E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064" y="2207695"/>
            <a:ext cx="1983134" cy="4001119"/>
          </a:xfrm>
          <a:prstGeom prst="rect">
            <a:avLst/>
          </a:prstGeom>
        </p:spPr>
      </p:pic>
      <p:pic>
        <p:nvPicPr>
          <p:cNvPr id="7" name="图片 6" descr="4989d90a1705920ba5d91874a78b84c">
            <a:extLst>
              <a:ext uri="{FF2B5EF4-FFF2-40B4-BE49-F238E27FC236}">
                <a16:creationId xmlns:a16="http://schemas.microsoft.com/office/drawing/2014/main" id="{5F14A0D0-C4F1-4B3E-9792-276B07F02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664" y="2207695"/>
            <a:ext cx="2080888" cy="3981568"/>
          </a:xfrm>
          <a:prstGeom prst="rect">
            <a:avLst/>
          </a:prstGeom>
        </p:spPr>
      </p:pic>
      <p:pic>
        <p:nvPicPr>
          <p:cNvPr id="8" name="图片 7" descr="2d3f9dc545a27b77e37af2fb017ae3a">
            <a:extLst>
              <a:ext uri="{FF2B5EF4-FFF2-40B4-BE49-F238E27FC236}">
                <a16:creationId xmlns:a16="http://schemas.microsoft.com/office/drawing/2014/main" id="{3F544147-5FBB-4061-9F8A-EF073AA3C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289" y="2207695"/>
            <a:ext cx="1814827" cy="398751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D827EB0-0EDE-40FE-8580-275784604CBE}"/>
              </a:ext>
            </a:extLst>
          </p:cNvPr>
          <p:cNvSpPr txBox="1"/>
          <p:nvPr/>
        </p:nvSpPr>
        <p:spPr>
          <a:xfrm>
            <a:off x="2831988" y="6401083"/>
            <a:ext cx="6093228" cy="408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ctr">
              <a:lnSpc>
                <a:spcPct val="125000"/>
              </a:lnSpc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5-9 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部分短视频平台的公域流量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648" y="409927"/>
            <a:ext cx="4263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公域流量的特征</a:t>
            </a:r>
          </a:p>
          <a:p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 rot="2700000">
            <a:off x="4633834" y="1982174"/>
            <a:ext cx="1578077" cy="1578077"/>
          </a:xfrm>
          <a:prstGeom prst="ellipse">
            <a:avLst/>
          </a:prstGeom>
          <a:solidFill>
            <a:srgbClr val="1C4885"/>
          </a:solidFill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 rot="2700000">
            <a:off x="4633834" y="3329212"/>
            <a:ext cx="1578077" cy="1578077"/>
          </a:xfrm>
          <a:prstGeom prst="ellipse">
            <a:avLst/>
          </a:prstGeom>
          <a:solidFill>
            <a:srgbClr val="1C4885"/>
          </a:solidFill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 rot="2700000">
            <a:off x="5980871" y="3329211"/>
            <a:ext cx="1578078" cy="1578078"/>
          </a:xfrm>
          <a:custGeom>
            <a:avLst/>
            <a:gdLst>
              <a:gd name="connsiteX0" fmla="*/ 600331 w 1578078"/>
              <a:gd name="connsiteY0" fmla="*/ 25247 h 1578078"/>
              <a:gd name="connsiteX1" fmla="*/ 630020 w 1578078"/>
              <a:gd name="connsiteY1" fmla="*/ 16030 h 1578078"/>
              <a:gd name="connsiteX2" fmla="*/ 789039 w 1578078"/>
              <a:gd name="connsiteY2" fmla="*/ 0 h 1578078"/>
              <a:gd name="connsiteX3" fmla="*/ 1578078 w 1578078"/>
              <a:gd name="connsiteY3" fmla="*/ 789039 h 1578078"/>
              <a:gd name="connsiteX4" fmla="*/ 789039 w 1578078"/>
              <a:gd name="connsiteY4" fmla="*/ 1578078 h 1578078"/>
              <a:gd name="connsiteX5" fmla="*/ 0 w 1578078"/>
              <a:gd name="connsiteY5" fmla="*/ 789039 h 1578078"/>
              <a:gd name="connsiteX6" fmla="*/ 16031 w 1578078"/>
              <a:gd name="connsiteY6" fmla="*/ 630020 h 1578078"/>
              <a:gd name="connsiteX7" fmla="*/ 25247 w 1578078"/>
              <a:gd name="connsiteY7" fmla="*/ 600331 h 1578078"/>
              <a:gd name="connsiteX8" fmla="*/ 143668 w 1578078"/>
              <a:gd name="connsiteY8" fmla="*/ 563571 h 1578078"/>
              <a:gd name="connsiteX9" fmla="*/ 563570 w 1578078"/>
              <a:gd name="connsiteY9" fmla="*/ 143669 h 157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8078" h="1578078">
                <a:moveTo>
                  <a:pt x="600331" y="25247"/>
                </a:moveTo>
                <a:lnTo>
                  <a:pt x="630020" y="16030"/>
                </a:lnTo>
                <a:cubicBezTo>
                  <a:pt x="681385" y="5520"/>
                  <a:pt x="734567" y="0"/>
                  <a:pt x="789039" y="0"/>
                </a:cubicBezTo>
                <a:cubicBezTo>
                  <a:pt x="1224813" y="0"/>
                  <a:pt x="1578078" y="353265"/>
                  <a:pt x="1578078" y="789039"/>
                </a:cubicBezTo>
                <a:cubicBezTo>
                  <a:pt x="1578078" y="1224813"/>
                  <a:pt x="1224813" y="1578078"/>
                  <a:pt x="789039" y="1578078"/>
                </a:cubicBezTo>
                <a:cubicBezTo>
                  <a:pt x="353265" y="1578078"/>
                  <a:pt x="0" y="1224813"/>
                  <a:pt x="0" y="789039"/>
                </a:cubicBezTo>
                <a:cubicBezTo>
                  <a:pt x="0" y="734567"/>
                  <a:pt x="5520" y="681385"/>
                  <a:pt x="16031" y="630020"/>
                </a:cubicBezTo>
                <a:lnTo>
                  <a:pt x="25247" y="600331"/>
                </a:lnTo>
                <a:lnTo>
                  <a:pt x="143668" y="563571"/>
                </a:lnTo>
                <a:cubicBezTo>
                  <a:pt x="332466" y="483716"/>
                  <a:pt x="483715" y="332467"/>
                  <a:pt x="563570" y="143669"/>
                </a:cubicBezTo>
                <a:close/>
              </a:path>
            </a:pathLst>
          </a:custGeom>
          <a:solidFill>
            <a:srgbClr val="1C4885"/>
          </a:solidFill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 rot="2700000">
            <a:off x="5980871" y="1982173"/>
            <a:ext cx="1578078" cy="1578078"/>
          </a:xfrm>
          <a:custGeom>
            <a:avLst/>
            <a:gdLst>
              <a:gd name="connsiteX0" fmla="*/ 231104 w 1578078"/>
              <a:gd name="connsiteY0" fmla="*/ 231104 h 1578078"/>
              <a:gd name="connsiteX1" fmla="*/ 789039 w 1578078"/>
              <a:gd name="connsiteY1" fmla="*/ 0 h 1578078"/>
              <a:gd name="connsiteX2" fmla="*/ 1578078 w 1578078"/>
              <a:gd name="connsiteY2" fmla="*/ 789039 h 1578078"/>
              <a:gd name="connsiteX3" fmla="*/ 789039 w 1578078"/>
              <a:gd name="connsiteY3" fmla="*/ 1578078 h 1578078"/>
              <a:gd name="connsiteX4" fmla="*/ 630020 w 1578078"/>
              <a:gd name="connsiteY4" fmla="*/ 1562047 h 1578078"/>
              <a:gd name="connsiteX5" fmla="*/ 600332 w 1578078"/>
              <a:gd name="connsiteY5" fmla="*/ 1552832 h 1578078"/>
              <a:gd name="connsiteX6" fmla="*/ 563572 w 1578078"/>
              <a:gd name="connsiteY6" fmla="*/ 1434409 h 1578078"/>
              <a:gd name="connsiteX7" fmla="*/ 143669 w 1578078"/>
              <a:gd name="connsiteY7" fmla="*/ 1014506 h 1578078"/>
              <a:gd name="connsiteX8" fmla="*/ 25246 w 1578078"/>
              <a:gd name="connsiteY8" fmla="*/ 977746 h 1578078"/>
              <a:gd name="connsiteX9" fmla="*/ 16031 w 1578078"/>
              <a:gd name="connsiteY9" fmla="*/ 948058 h 1578078"/>
              <a:gd name="connsiteX10" fmla="*/ 0 w 1578078"/>
              <a:gd name="connsiteY10" fmla="*/ 789039 h 1578078"/>
              <a:gd name="connsiteX11" fmla="*/ 231104 w 1578078"/>
              <a:gd name="connsiteY11" fmla="*/ 231104 h 157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8078" h="1578078">
                <a:moveTo>
                  <a:pt x="231104" y="231104"/>
                </a:moveTo>
                <a:cubicBezTo>
                  <a:pt x="373892" y="88316"/>
                  <a:pt x="571152" y="0"/>
                  <a:pt x="789039" y="0"/>
                </a:cubicBezTo>
                <a:cubicBezTo>
                  <a:pt x="1224813" y="0"/>
                  <a:pt x="1578078" y="353265"/>
                  <a:pt x="1578078" y="789039"/>
                </a:cubicBezTo>
                <a:cubicBezTo>
                  <a:pt x="1578078" y="1224813"/>
                  <a:pt x="1224813" y="1578078"/>
                  <a:pt x="789039" y="1578078"/>
                </a:cubicBezTo>
                <a:cubicBezTo>
                  <a:pt x="734567" y="1578078"/>
                  <a:pt x="681385" y="1572558"/>
                  <a:pt x="630020" y="1562047"/>
                </a:cubicBezTo>
                <a:lnTo>
                  <a:pt x="600332" y="1552832"/>
                </a:lnTo>
                <a:lnTo>
                  <a:pt x="563572" y="1434409"/>
                </a:lnTo>
                <a:cubicBezTo>
                  <a:pt x="483717" y="1245611"/>
                  <a:pt x="332467" y="1094361"/>
                  <a:pt x="143669" y="1014506"/>
                </a:cubicBezTo>
                <a:lnTo>
                  <a:pt x="25246" y="977746"/>
                </a:lnTo>
                <a:lnTo>
                  <a:pt x="16031" y="948058"/>
                </a:lnTo>
                <a:cubicBezTo>
                  <a:pt x="5520" y="896693"/>
                  <a:pt x="0" y="843511"/>
                  <a:pt x="0" y="789039"/>
                </a:cubicBezTo>
                <a:cubicBezTo>
                  <a:pt x="0" y="571152"/>
                  <a:pt x="88316" y="373892"/>
                  <a:pt x="231104" y="231104"/>
                </a:cubicBezTo>
                <a:close/>
              </a:path>
            </a:pathLst>
          </a:custGeom>
          <a:solidFill>
            <a:srgbClr val="1C4885"/>
          </a:solidFill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96597" y="2203441"/>
            <a:ext cx="2225040" cy="5840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</a:pPr>
            <a:r>
              <a:rPr lang="zh-CN" altLang="zh-CN" sz="28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付费购买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69203" y="4268565"/>
            <a:ext cx="2225040" cy="5840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algn="just">
              <a:lnSpc>
                <a:spcPct val="125000"/>
              </a:lnSpc>
            </a:pPr>
            <a:r>
              <a:rPr lang="zh-CN" altLang="en-US" sz="2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广而告之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348263" y="2314135"/>
            <a:ext cx="2225040" cy="5840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</a:pPr>
            <a:r>
              <a:rPr lang="zh-CN" altLang="zh-CN" sz="28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可控性差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348263" y="4430861"/>
            <a:ext cx="2225040" cy="5840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lvl="0" algn="just">
              <a:lnSpc>
                <a:spcPct val="125000"/>
              </a:lnSpc>
            </a:pPr>
            <a:r>
              <a:rPr lang="zh-CN" altLang="zh-CN" sz="2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精准性弱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761" y="2516101"/>
            <a:ext cx="510223" cy="51022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799" y="2516101"/>
            <a:ext cx="510223" cy="51022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761" y="3863139"/>
            <a:ext cx="510223" cy="51022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799" y="3863139"/>
            <a:ext cx="510223" cy="510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88709" y="5737122"/>
            <a:ext cx="3957485" cy="825909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45804" y="294968"/>
            <a:ext cx="3957485" cy="825909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294968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流量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908282" y="1533116"/>
            <a:ext cx="2325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08283" y="1152768"/>
            <a:ext cx="2325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1C4885"/>
                </a:solidFill>
                <a:latin typeface="FuturaBookC" charset="-52"/>
                <a:ea typeface="微软雅黑" panose="020B0503020204020204" pitchFamily="34" charset="-122"/>
              </a:rPr>
              <a:t>CONTENT</a:t>
            </a:r>
            <a:endParaRPr lang="zh-CN" altLang="en-US" sz="2000" dirty="0">
              <a:solidFill>
                <a:srgbClr val="1C4885"/>
              </a:solidFill>
              <a:latin typeface="FuturaBookC" charset="-5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931773" y="3105175"/>
            <a:ext cx="643774" cy="643774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FuturaBookC" charset="-52"/>
              </a:rPr>
              <a:t>01</a:t>
            </a:r>
            <a:endParaRPr lang="zh-CN" altLang="en-US" sz="1200" b="1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72779" y="3105175"/>
            <a:ext cx="370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流量运营的概述</a:t>
            </a:r>
          </a:p>
        </p:txBody>
      </p:sp>
      <p:sp>
        <p:nvSpPr>
          <p:cNvPr id="12" name="椭圆 11"/>
          <p:cNvSpPr/>
          <p:nvPr/>
        </p:nvSpPr>
        <p:spPr>
          <a:xfrm>
            <a:off x="6495346" y="3112512"/>
            <a:ext cx="643774" cy="643774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FuturaBookC" charset="-52"/>
              </a:rPr>
              <a:t>02</a:t>
            </a:r>
            <a:endParaRPr lang="zh-CN" altLang="en-US" sz="1200" b="1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59842" y="3105175"/>
            <a:ext cx="370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平台的流量分发方式</a:t>
            </a:r>
          </a:p>
        </p:txBody>
      </p:sp>
      <p:sp>
        <p:nvSpPr>
          <p:cNvPr id="15" name="椭圆 14"/>
          <p:cNvSpPr/>
          <p:nvPr/>
        </p:nvSpPr>
        <p:spPr>
          <a:xfrm>
            <a:off x="1908283" y="4355250"/>
            <a:ext cx="643774" cy="643774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FuturaBookC" charset="-52"/>
              </a:rPr>
              <a:t>03</a:t>
            </a:r>
            <a:endParaRPr lang="zh-CN" altLang="en-US" sz="1200" b="1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672779" y="4347913"/>
            <a:ext cx="370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掌握扩大流量的策略</a:t>
            </a:r>
          </a:p>
        </p:txBody>
      </p:sp>
      <p:sp>
        <p:nvSpPr>
          <p:cNvPr id="18" name="椭圆 17"/>
          <p:cNvSpPr/>
          <p:nvPr/>
        </p:nvSpPr>
        <p:spPr>
          <a:xfrm>
            <a:off x="6495346" y="4355250"/>
            <a:ext cx="643774" cy="643774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FuturaBookC" charset="-52"/>
              </a:rPr>
              <a:t>04</a:t>
            </a:r>
            <a:endParaRPr lang="zh-CN" altLang="en-US" sz="1200" b="1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259842" y="4347913"/>
            <a:ext cx="370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合理利用公域流量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26E2FB1B-62F6-4DA7-94C3-8E568400B476}"/>
              </a:ext>
            </a:extLst>
          </p:cNvPr>
          <p:cNvSpPr/>
          <p:nvPr/>
        </p:nvSpPr>
        <p:spPr>
          <a:xfrm>
            <a:off x="1931773" y="5434701"/>
            <a:ext cx="643774" cy="643774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strike="sngStrike" dirty="0">
                <a:solidFill>
                  <a:schemeClr val="bg1"/>
                </a:solidFill>
                <a:latin typeface="FuturaBookC" charset="-52"/>
              </a:rPr>
              <a:t>5555</a:t>
            </a:r>
            <a:endParaRPr lang="zh-CN" altLang="en-US" sz="1200" b="1" strike="sngStrike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417FFE0-B9A5-4588-9920-D03484994207}"/>
              </a:ext>
            </a:extLst>
          </p:cNvPr>
          <p:cNvSpPr txBox="1"/>
          <p:nvPr/>
        </p:nvSpPr>
        <p:spPr>
          <a:xfrm>
            <a:off x="2039499" y="557192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05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16E1DCCA-C251-4E66-BDA6-5DB6E752379E}"/>
              </a:ext>
            </a:extLst>
          </p:cNvPr>
          <p:cNvSpPr/>
          <p:nvPr/>
        </p:nvSpPr>
        <p:spPr>
          <a:xfrm>
            <a:off x="6495346" y="5468335"/>
            <a:ext cx="643774" cy="643774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  <a:latin typeface="FuturaBookC" charset="-52"/>
              </a:rPr>
              <a:t>6</a:t>
            </a:r>
            <a:endParaRPr lang="zh-CN" altLang="en-US" sz="1200" b="1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71953BE-C162-44AA-B048-17A2E4C0CB6E}"/>
              </a:ext>
            </a:extLst>
          </p:cNvPr>
          <p:cNvSpPr txBox="1"/>
          <p:nvPr/>
        </p:nvSpPr>
        <p:spPr>
          <a:xfrm>
            <a:off x="6609393" y="55979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06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0915DEC-31EF-417F-BB41-3A5EBD16EBB7}"/>
              </a:ext>
            </a:extLst>
          </p:cNvPr>
          <p:cNvSpPr txBox="1"/>
          <p:nvPr/>
        </p:nvSpPr>
        <p:spPr>
          <a:xfrm>
            <a:off x="2559935" y="5498234"/>
            <a:ext cx="370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充分开发私域流量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6785D5E-467E-4A0B-8F0F-A383A779CF86}"/>
              </a:ext>
            </a:extLst>
          </p:cNvPr>
          <p:cNvSpPr txBox="1"/>
          <p:nvPr/>
        </p:nvSpPr>
        <p:spPr>
          <a:xfrm>
            <a:off x="7333583" y="5551821"/>
            <a:ext cx="370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流量运营的具体案例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波形 2">
            <a:extLst>
              <a:ext uri="{FF2B5EF4-FFF2-40B4-BE49-F238E27FC236}">
                <a16:creationId xmlns:a16="http://schemas.microsoft.com/office/drawing/2014/main" id="{6064B949-7B67-45EE-83AA-F9CF1EC93957}"/>
              </a:ext>
            </a:extLst>
          </p:cNvPr>
          <p:cNvSpPr/>
          <p:nvPr/>
        </p:nvSpPr>
        <p:spPr>
          <a:xfrm>
            <a:off x="2471649" y="1729331"/>
            <a:ext cx="7248699" cy="467175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04641" y="456917"/>
            <a:ext cx="370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公域流量的利用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3285445" y="2881614"/>
            <a:ext cx="5621106" cy="2367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25000"/>
              </a:lnSpc>
            </a:pPr>
            <a:r>
              <a:rPr lang="zh-CN" altLang="zh-CN" sz="20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公域流量本身具有特定的价值。网络时代，流量代表着用户，代表着业务。公域流量最大的特点是具有广泛的覆盖面，能够形成品牌的巨大声量，对于品牌的传播具有很大的价值，对于一些大品牌，往往会利用公域流量形成品牌的强大势能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49824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903926" y="2420811"/>
            <a:ext cx="1592179" cy="1592179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800" b="1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6985" y="2420811"/>
            <a:ext cx="576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充分开发私域流量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663554" y="3428999"/>
            <a:ext cx="111240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B78D0B2F-6F1B-42C0-87A7-95544B224FC7}"/>
              </a:ext>
            </a:extLst>
          </p:cNvPr>
          <p:cNvSpPr/>
          <p:nvPr/>
        </p:nvSpPr>
        <p:spPr>
          <a:xfrm>
            <a:off x="2424939" y="2701473"/>
            <a:ext cx="550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</a:rPr>
              <a:t>5</a:t>
            </a:r>
            <a:endParaRPr lang="zh-CN" altLang="en-US" sz="5400" b="0" cap="none" spc="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348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6110536" y="2064773"/>
            <a:ext cx="5388077" cy="3451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904648" y="409927"/>
            <a:ext cx="4781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充分开发私域流量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96413" y="2064773"/>
            <a:ext cx="5388077" cy="3451123"/>
          </a:xfrm>
          <a:prstGeom prst="rect">
            <a:avLst/>
          </a:prstGeom>
          <a:solidFill>
            <a:srgbClr val="1C48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1362333" y="3112251"/>
            <a:ext cx="61630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893328" y="3112251"/>
            <a:ext cx="616308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BF9AF1EB-1115-4A51-88A6-AC81D888C08A}"/>
              </a:ext>
            </a:extLst>
          </p:cNvPr>
          <p:cNvSpPr txBox="1"/>
          <p:nvPr/>
        </p:nvSpPr>
        <p:spPr>
          <a:xfrm>
            <a:off x="2319407" y="2622364"/>
            <a:ext cx="31422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私域流量是个人或者品牌在特定渠道拥有的、可以反复利用、随时沟通的流量。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450F7BB-0EEC-45E2-90A4-CE24BE563E96}"/>
              </a:ext>
            </a:extLst>
          </p:cNvPr>
          <p:cNvSpPr txBox="1"/>
          <p:nvPr/>
        </p:nvSpPr>
        <p:spPr>
          <a:xfrm>
            <a:off x="7482329" y="2327565"/>
            <a:ext cx="424110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7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简而言之，私域流量运营就是把想要的精准群体存储在自己的平台，无需经过其他平台就可以直接接触用户，并通过与用户的互动建立信任感、提高复购率。</a:t>
            </a: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648" y="409927"/>
            <a:ext cx="541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私域流量的特征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1533051" y="4192331"/>
            <a:ext cx="222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algn="ctr"/>
            <a:r>
              <a:rPr lang="zh-CN" altLang="en-US" sz="160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输入你的标题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2512988" y="4544605"/>
            <a:ext cx="26516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3291357" y="2787930"/>
            <a:ext cx="222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algn="ctr"/>
            <a:r>
              <a:rPr lang="zh-CN" altLang="en-US" sz="160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输入你的标题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4271294" y="3140204"/>
            <a:ext cx="26516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圆角矩形 22"/>
          <p:cNvSpPr/>
          <p:nvPr/>
        </p:nvSpPr>
        <p:spPr>
          <a:xfrm>
            <a:off x="904648" y="1333499"/>
            <a:ext cx="4296432" cy="850022"/>
          </a:xfrm>
          <a:prstGeom prst="roundRect">
            <a:avLst/>
          </a:prstGeom>
          <a:solidFill>
            <a:srgbClr val="1C488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信任度、忠诚度高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2388245" y="2579188"/>
            <a:ext cx="4296432" cy="892523"/>
          </a:xfrm>
          <a:prstGeom prst="roundRect">
            <a:avLst/>
          </a:prstGeom>
          <a:solidFill>
            <a:srgbClr val="1C488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低成本、精准地与粉丝直接互动</a:t>
            </a:r>
          </a:p>
        </p:txBody>
      </p:sp>
      <p:sp>
        <p:nvSpPr>
          <p:cNvPr id="25" name="圆角矩形 24"/>
          <p:cNvSpPr/>
          <p:nvPr/>
        </p:nvSpPr>
        <p:spPr>
          <a:xfrm>
            <a:off x="4536461" y="3829563"/>
            <a:ext cx="4296432" cy="892066"/>
          </a:xfrm>
          <a:prstGeom prst="roundRect">
            <a:avLst/>
          </a:prstGeom>
          <a:solidFill>
            <a:srgbClr val="1C488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构建持续的客户关系，积累长期价值</a:t>
            </a:r>
          </a:p>
        </p:txBody>
      </p:sp>
      <p:sp>
        <p:nvSpPr>
          <p:cNvPr id="26" name="圆角矩形 22">
            <a:extLst>
              <a:ext uri="{FF2B5EF4-FFF2-40B4-BE49-F238E27FC236}">
                <a16:creationId xmlns:a16="http://schemas.microsoft.com/office/drawing/2014/main" id="{250FEA61-D8A8-4FBC-9953-B3E2123FD19C}"/>
              </a:ext>
            </a:extLst>
          </p:cNvPr>
          <p:cNvSpPr/>
          <p:nvPr/>
        </p:nvSpPr>
        <p:spPr>
          <a:xfrm>
            <a:off x="6684677" y="5117752"/>
            <a:ext cx="4296432" cy="892523"/>
          </a:xfrm>
          <a:prstGeom prst="roundRect">
            <a:avLst/>
          </a:prstGeom>
          <a:solidFill>
            <a:srgbClr val="1C488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掌握在账号主体手中，更加可控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7">
            <a:extLst>
              <a:ext uri="{FF2B5EF4-FFF2-40B4-BE49-F238E27FC236}">
                <a16:creationId xmlns:a16="http://schemas.microsoft.com/office/drawing/2014/main" id="{EAB0D934-AD3E-453E-9267-EAC9F5ED513F}"/>
              </a:ext>
            </a:extLst>
          </p:cNvPr>
          <p:cNvSpPr/>
          <p:nvPr/>
        </p:nvSpPr>
        <p:spPr>
          <a:xfrm>
            <a:off x="3212390" y="1189510"/>
            <a:ext cx="2883610" cy="2445011"/>
          </a:xfrm>
          <a:custGeom>
            <a:avLst/>
            <a:gdLst>
              <a:gd name="connsiteX0" fmla="*/ 1270000 w 2520733"/>
              <a:gd name="connsiteY0" fmla="*/ 0 h 2445011"/>
              <a:gd name="connsiteX1" fmla="*/ 2514198 w 2520733"/>
              <a:gd name="connsiteY1" fmla="*/ 1014051 h 2445011"/>
              <a:gd name="connsiteX2" fmla="*/ 2520733 w 2520733"/>
              <a:gd name="connsiteY2" fmla="*/ 1056868 h 2445011"/>
              <a:gd name="connsiteX3" fmla="*/ 2483803 w 2520733"/>
              <a:gd name="connsiteY3" fmla="*/ 1090431 h 2445011"/>
              <a:gd name="connsiteX4" fmla="*/ 2111829 w 2520733"/>
              <a:gd name="connsiteY4" fmla="*/ 1988457 h 2445011"/>
              <a:gd name="connsiteX5" fmla="*/ 2118386 w 2520733"/>
              <a:gd name="connsiteY5" fmla="*/ 2118307 h 2445011"/>
              <a:gd name="connsiteX6" fmla="*/ 2131096 w 2520733"/>
              <a:gd name="connsiteY6" fmla="*/ 2201890 h 2445011"/>
              <a:gd name="connsiteX7" fmla="*/ 2097177 w 2520733"/>
              <a:gd name="connsiteY7" fmla="*/ 2232418 h 2445011"/>
              <a:gd name="connsiteX8" fmla="*/ 1874293 w 2520733"/>
              <a:gd name="connsiteY8" fmla="*/ 2163231 h 2445011"/>
              <a:gd name="connsiteX9" fmla="*/ 1618343 w 2520733"/>
              <a:gd name="connsiteY9" fmla="*/ 2137429 h 2445011"/>
              <a:gd name="connsiteX10" fmla="*/ 810505 w 2520733"/>
              <a:gd name="connsiteY10" fmla="*/ 2427435 h 2445011"/>
              <a:gd name="connsiteX11" fmla="*/ 791167 w 2520733"/>
              <a:gd name="connsiteY11" fmla="*/ 2445011 h 2445011"/>
              <a:gd name="connsiteX12" fmla="*/ 775659 w 2520733"/>
              <a:gd name="connsiteY12" fmla="*/ 2440197 h 2445011"/>
              <a:gd name="connsiteX13" fmla="*/ 0 w 2520733"/>
              <a:gd name="connsiteY13" fmla="*/ 1270000 h 2445011"/>
              <a:gd name="connsiteX14" fmla="*/ 1270000 w 2520733"/>
              <a:gd name="connsiteY14" fmla="*/ 0 h 2445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0733" h="2445011">
                <a:moveTo>
                  <a:pt x="1270000" y="0"/>
                </a:moveTo>
                <a:cubicBezTo>
                  <a:pt x="1883727" y="0"/>
                  <a:pt x="2395776" y="435333"/>
                  <a:pt x="2514198" y="1014051"/>
                </a:cubicBezTo>
                <a:lnTo>
                  <a:pt x="2520733" y="1056868"/>
                </a:lnTo>
                <a:lnTo>
                  <a:pt x="2483803" y="1090431"/>
                </a:lnTo>
                <a:cubicBezTo>
                  <a:pt x="2253979" y="1320256"/>
                  <a:pt x="2111829" y="1637756"/>
                  <a:pt x="2111829" y="1988457"/>
                </a:cubicBezTo>
                <a:cubicBezTo>
                  <a:pt x="2111829" y="2032295"/>
                  <a:pt x="2114050" y="2075614"/>
                  <a:pt x="2118386" y="2118307"/>
                </a:cubicBezTo>
                <a:lnTo>
                  <a:pt x="2131096" y="2201890"/>
                </a:lnTo>
                <a:lnTo>
                  <a:pt x="2097177" y="2232418"/>
                </a:lnTo>
                <a:lnTo>
                  <a:pt x="1874293" y="2163231"/>
                </a:lnTo>
                <a:cubicBezTo>
                  <a:pt x="1791619" y="2146314"/>
                  <a:pt x="1706018" y="2137429"/>
                  <a:pt x="1618343" y="2137429"/>
                </a:cubicBezTo>
                <a:cubicBezTo>
                  <a:pt x="1311480" y="2137429"/>
                  <a:pt x="1030036" y="2246262"/>
                  <a:pt x="810505" y="2427435"/>
                </a:cubicBezTo>
                <a:lnTo>
                  <a:pt x="791167" y="2445011"/>
                </a:lnTo>
                <a:lnTo>
                  <a:pt x="775659" y="2440197"/>
                </a:lnTo>
                <a:cubicBezTo>
                  <a:pt x="319837" y="2247401"/>
                  <a:pt x="0" y="1796052"/>
                  <a:pt x="0" y="1270000"/>
                </a:cubicBezTo>
                <a:cubicBezTo>
                  <a:pt x="0" y="568598"/>
                  <a:pt x="568598" y="0"/>
                  <a:pt x="1270000" y="0"/>
                </a:cubicBezTo>
                <a:close/>
              </a:path>
            </a:pathLst>
          </a:custGeom>
          <a:solidFill>
            <a:schemeClr val="bg1">
              <a:lumMod val="95000"/>
              <a:alpha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600"/>
          </a:p>
        </p:txBody>
      </p:sp>
      <p:sp>
        <p:nvSpPr>
          <p:cNvPr id="4" name="任意多边形 8">
            <a:extLst>
              <a:ext uri="{FF2B5EF4-FFF2-40B4-BE49-F238E27FC236}">
                <a16:creationId xmlns:a16="http://schemas.microsoft.com/office/drawing/2014/main" id="{3F43B167-A079-4F4E-8B3C-1E37DFA3CC0A}"/>
              </a:ext>
            </a:extLst>
          </p:cNvPr>
          <p:cNvSpPr/>
          <p:nvPr/>
        </p:nvSpPr>
        <p:spPr>
          <a:xfrm>
            <a:off x="3392250" y="3326854"/>
            <a:ext cx="2905651" cy="2540000"/>
          </a:xfrm>
          <a:custGeom>
            <a:avLst/>
            <a:gdLst>
              <a:gd name="connsiteX0" fmla="*/ 1270000 w 2540000"/>
              <a:gd name="connsiteY0" fmla="*/ 0 h 2540000"/>
              <a:gd name="connsiteX1" fmla="*/ 1764342 w 2540000"/>
              <a:gd name="connsiteY1" fmla="*/ 99803 h 2540000"/>
              <a:gd name="connsiteX2" fmla="*/ 1790709 w 2540000"/>
              <a:gd name="connsiteY2" fmla="*/ 112505 h 2540000"/>
              <a:gd name="connsiteX3" fmla="*/ 1820583 w 2540000"/>
              <a:gd name="connsiteY3" fmla="*/ 228687 h 2540000"/>
              <a:gd name="connsiteX4" fmla="*/ 2428128 w 2540000"/>
              <a:gd name="connsiteY4" fmla="*/ 967746 h 2540000"/>
              <a:gd name="connsiteX5" fmla="*/ 2512777 w 2540000"/>
              <a:gd name="connsiteY5" fmla="*/ 1008523 h 2540000"/>
              <a:gd name="connsiteX6" fmla="*/ 2514198 w 2540000"/>
              <a:gd name="connsiteY6" fmla="*/ 1014051 h 2540000"/>
              <a:gd name="connsiteX7" fmla="*/ 2540000 w 2540000"/>
              <a:gd name="connsiteY7" fmla="*/ 1270000 h 2540000"/>
              <a:gd name="connsiteX8" fmla="*/ 1270000 w 2540000"/>
              <a:gd name="connsiteY8" fmla="*/ 2540000 h 2540000"/>
              <a:gd name="connsiteX9" fmla="*/ 0 w 2540000"/>
              <a:gd name="connsiteY9" fmla="*/ 1270000 h 2540000"/>
              <a:gd name="connsiteX10" fmla="*/ 1270000 w 2540000"/>
              <a:gd name="connsiteY10" fmla="*/ 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0000" h="2540000">
                <a:moveTo>
                  <a:pt x="1270000" y="0"/>
                </a:moveTo>
                <a:cubicBezTo>
                  <a:pt x="1445351" y="0"/>
                  <a:pt x="1612401" y="35538"/>
                  <a:pt x="1764342" y="99803"/>
                </a:cubicBezTo>
                <a:lnTo>
                  <a:pt x="1790709" y="112505"/>
                </a:lnTo>
                <a:lnTo>
                  <a:pt x="1820583" y="228687"/>
                </a:lnTo>
                <a:cubicBezTo>
                  <a:pt x="1919534" y="546827"/>
                  <a:pt x="2140208" y="811338"/>
                  <a:pt x="2428128" y="967746"/>
                </a:cubicBezTo>
                <a:lnTo>
                  <a:pt x="2512777" y="1008523"/>
                </a:lnTo>
                <a:lnTo>
                  <a:pt x="2514198" y="1014051"/>
                </a:lnTo>
                <a:cubicBezTo>
                  <a:pt x="2531116" y="1096725"/>
                  <a:pt x="2540000" y="1182325"/>
                  <a:pt x="2540000" y="1270000"/>
                </a:cubicBezTo>
                <a:cubicBezTo>
                  <a:pt x="2540000" y="1971402"/>
                  <a:pt x="1971402" y="2540000"/>
                  <a:pt x="1270000" y="2540000"/>
                </a:cubicBezTo>
                <a:cubicBezTo>
                  <a:pt x="568598" y="2540000"/>
                  <a:pt x="0" y="1971402"/>
                  <a:pt x="0" y="1270000"/>
                </a:cubicBezTo>
                <a:cubicBezTo>
                  <a:pt x="0" y="568598"/>
                  <a:pt x="568598" y="0"/>
                  <a:pt x="127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  <a:alpha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60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5A4E262F-3128-41EB-8ED2-D04D554253E1}"/>
              </a:ext>
            </a:extLst>
          </p:cNvPr>
          <p:cNvSpPr/>
          <p:nvPr/>
        </p:nvSpPr>
        <p:spPr>
          <a:xfrm>
            <a:off x="5219033" y="1907882"/>
            <a:ext cx="2905651" cy="2540000"/>
          </a:xfrm>
          <a:prstGeom prst="ellipse">
            <a:avLst/>
          </a:prstGeom>
          <a:solidFill>
            <a:srgbClr val="1C4885">
              <a:alpha val="90000"/>
            </a:srgb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702EAA7-F10C-40B0-BFFF-9CBA953EFA5F}"/>
              </a:ext>
            </a:extLst>
          </p:cNvPr>
          <p:cNvSpPr txBox="1"/>
          <p:nvPr/>
        </p:nvSpPr>
        <p:spPr>
          <a:xfrm>
            <a:off x="3600304" y="2115566"/>
            <a:ext cx="222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建立社群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4881D3C-91BD-4404-8934-23E671ECCB10}"/>
              </a:ext>
            </a:extLst>
          </p:cNvPr>
          <p:cNvSpPr txBox="1"/>
          <p:nvPr/>
        </p:nvSpPr>
        <p:spPr>
          <a:xfrm>
            <a:off x="904648" y="409927"/>
            <a:ext cx="4781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私域流量的社群化管理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5DB4D6F-F8E9-4EDA-A006-5E47A16FBF24}"/>
              </a:ext>
            </a:extLst>
          </p:cNvPr>
          <p:cNvSpPr txBox="1"/>
          <p:nvPr/>
        </p:nvSpPr>
        <p:spPr>
          <a:xfrm>
            <a:off x="5554688" y="3052454"/>
            <a:ext cx="222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活跃社群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CF47790-BEF7-48BE-91DC-7933177747AA}"/>
              </a:ext>
            </a:extLst>
          </p:cNvPr>
          <p:cNvSpPr txBox="1"/>
          <p:nvPr/>
        </p:nvSpPr>
        <p:spPr>
          <a:xfrm>
            <a:off x="3727905" y="4487438"/>
            <a:ext cx="222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精细运营</a:t>
            </a:r>
          </a:p>
        </p:txBody>
      </p:sp>
    </p:spTree>
    <p:extLst>
      <p:ext uri="{BB962C8B-B14F-4D97-AF65-F5344CB8AC3E}">
        <p14:creationId xmlns:p14="http://schemas.microsoft.com/office/powerpoint/2010/main" val="72685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36869" y="264526"/>
            <a:ext cx="3639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私域流量的获得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任意多边形 7"/>
          <p:cNvSpPr/>
          <p:nvPr/>
        </p:nvSpPr>
        <p:spPr>
          <a:xfrm rot="5400000">
            <a:off x="3275465" y="206176"/>
            <a:ext cx="762001" cy="4439191"/>
          </a:xfrm>
          <a:custGeom>
            <a:avLst/>
            <a:gdLst>
              <a:gd name="connsiteX0" fmla="*/ 70116 w 762001"/>
              <a:gd name="connsiteY0" fmla="*/ 4052106 h 4439191"/>
              <a:gd name="connsiteX1" fmla="*/ 381001 w 762001"/>
              <a:gd name="connsiteY1" fmla="*/ 4362991 h 4439191"/>
              <a:gd name="connsiteX2" fmla="*/ 691886 w 762001"/>
              <a:gd name="connsiteY2" fmla="*/ 4052106 h 4439191"/>
              <a:gd name="connsiteX3" fmla="*/ 381001 w 762001"/>
              <a:gd name="connsiteY3" fmla="*/ 3741221 h 4439191"/>
              <a:gd name="connsiteX4" fmla="*/ 70116 w 762001"/>
              <a:gd name="connsiteY4" fmla="*/ 4052106 h 4439191"/>
              <a:gd name="connsiteX5" fmla="*/ 0 w 762001"/>
              <a:gd name="connsiteY5" fmla="*/ 4058191 h 4439191"/>
              <a:gd name="connsiteX6" fmla="*/ 0 w 762001"/>
              <a:gd name="connsiteY6" fmla="*/ 514891 h 4439191"/>
              <a:gd name="connsiteX7" fmla="*/ 232698 w 762001"/>
              <a:gd name="connsiteY7" fmla="*/ 163832 h 4439191"/>
              <a:gd name="connsiteX8" fmla="*/ 293045 w 762001"/>
              <a:gd name="connsiteY8" fmla="*/ 151648 h 4439191"/>
              <a:gd name="connsiteX9" fmla="*/ 381001 w 762001"/>
              <a:gd name="connsiteY9" fmla="*/ 0 h 4439191"/>
              <a:gd name="connsiteX10" fmla="*/ 468957 w 762001"/>
              <a:gd name="connsiteY10" fmla="*/ 151648 h 4439191"/>
              <a:gd name="connsiteX11" fmla="*/ 529303 w 762001"/>
              <a:gd name="connsiteY11" fmla="*/ 163832 h 4439191"/>
              <a:gd name="connsiteX12" fmla="*/ 762001 w 762001"/>
              <a:gd name="connsiteY12" fmla="*/ 514891 h 4439191"/>
              <a:gd name="connsiteX13" fmla="*/ 762001 w 762001"/>
              <a:gd name="connsiteY13" fmla="*/ 4058191 h 4439191"/>
              <a:gd name="connsiteX14" fmla="*/ 381001 w 762001"/>
              <a:gd name="connsiteY14" fmla="*/ 4439191 h 4439191"/>
              <a:gd name="connsiteX15" fmla="*/ 0 w 762001"/>
              <a:gd name="connsiteY15" fmla="*/ 4058191 h 44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2001" h="4439191">
                <a:moveTo>
                  <a:pt x="70116" y="4052106"/>
                </a:moveTo>
                <a:cubicBezTo>
                  <a:pt x="70116" y="4223803"/>
                  <a:pt x="209304" y="4362991"/>
                  <a:pt x="381001" y="4362991"/>
                </a:cubicBezTo>
                <a:cubicBezTo>
                  <a:pt x="552698" y="4362991"/>
                  <a:pt x="691886" y="4223803"/>
                  <a:pt x="691886" y="4052106"/>
                </a:cubicBezTo>
                <a:cubicBezTo>
                  <a:pt x="691886" y="3880409"/>
                  <a:pt x="552698" y="3741221"/>
                  <a:pt x="381001" y="3741221"/>
                </a:cubicBezTo>
                <a:cubicBezTo>
                  <a:pt x="209304" y="3741221"/>
                  <a:pt x="70116" y="3880409"/>
                  <a:pt x="70116" y="4052106"/>
                </a:cubicBezTo>
                <a:close/>
                <a:moveTo>
                  <a:pt x="0" y="4058191"/>
                </a:moveTo>
                <a:lnTo>
                  <a:pt x="0" y="514891"/>
                </a:lnTo>
                <a:cubicBezTo>
                  <a:pt x="0" y="357076"/>
                  <a:pt x="95952" y="221671"/>
                  <a:pt x="232698" y="163832"/>
                </a:cubicBezTo>
                <a:lnTo>
                  <a:pt x="293045" y="151648"/>
                </a:lnTo>
                <a:lnTo>
                  <a:pt x="381001" y="0"/>
                </a:lnTo>
                <a:lnTo>
                  <a:pt x="468957" y="151648"/>
                </a:lnTo>
                <a:lnTo>
                  <a:pt x="529303" y="163832"/>
                </a:lnTo>
                <a:cubicBezTo>
                  <a:pt x="666049" y="221671"/>
                  <a:pt x="762001" y="357076"/>
                  <a:pt x="762001" y="514891"/>
                </a:cubicBezTo>
                <a:lnTo>
                  <a:pt x="762001" y="4058191"/>
                </a:lnTo>
                <a:cubicBezTo>
                  <a:pt x="762001" y="4268611"/>
                  <a:pt x="591421" y="4439191"/>
                  <a:pt x="381001" y="4439191"/>
                </a:cubicBezTo>
                <a:cubicBezTo>
                  <a:pt x="170580" y="4439191"/>
                  <a:pt x="0" y="4268611"/>
                  <a:pt x="0" y="4058191"/>
                </a:cubicBezTo>
                <a:close/>
              </a:path>
            </a:pathLst>
          </a:cu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 rot="5400000">
            <a:off x="3275465" y="1343552"/>
            <a:ext cx="762001" cy="4439191"/>
          </a:xfrm>
          <a:custGeom>
            <a:avLst/>
            <a:gdLst>
              <a:gd name="connsiteX0" fmla="*/ 55209 w 762001"/>
              <a:gd name="connsiteY0" fmla="*/ 4052106 h 4439191"/>
              <a:gd name="connsiteX1" fmla="*/ 366094 w 762001"/>
              <a:gd name="connsiteY1" fmla="*/ 4362991 h 4439191"/>
              <a:gd name="connsiteX2" fmla="*/ 676979 w 762001"/>
              <a:gd name="connsiteY2" fmla="*/ 4052106 h 4439191"/>
              <a:gd name="connsiteX3" fmla="*/ 366094 w 762001"/>
              <a:gd name="connsiteY3" fmla="*/ 3741221 h 4439191"/>
              <a:gd name="connsiteX4" fmla="*/ 55209 w 762001"/>
              <a:gd name="connsiteY4" fmla="*/ 4052106 h 4439191"/>
              <a:gd name="connsiteX5" fmla="*/ 0 w 762001"/>
              <a:gd name="connsiteY5" fmla="*/ 4058191 h 4439191"/>
              <a:gd name="connsiteX6" fmla="*/ 0 w 762001"/>
              <a:gd name="connsiteY6" fmla="*/ 514891 h 4439191"/>
              <a:gd name="connsiteX7" fmla="*/ 232698 w 762001"/>
              <a:gd name="connsiteY7" fmla="*/ 163832 h 4439191"/>
              <a:gd name="connsiteX8" fmla="*/ 293045 w 762001"/>
              <a:gd name="connsiteY8" fmla="*/ 151648 h 4439191"/>
              <a:gd name="connsiteX9" fmla="*/ 381001 w 762001"/>
              <a:gd name="connsiteY9" fmla="*/ 0 h 4439191"/>
              <a:gd name="connsiteX10" fmla="*/ 468957 w 762001"/>
              <a:gd name="connsiteY10" fmla="*/ 151648 h 4439191"/>
              <a:gd name="connsiteX11" fmla="*/ 529303 w 762001"/>
              <a:gd name="connsiteY11" fmla="*/ 163832 h 4439191"/>
              <a:gd name="connsiteX12" fmla="*/ 762001 w 762001"/>
              <a:gd name="connsiteY12" fmla="*/ 514891 h 4439191"/>
              <a:gd name="connsiteX13" fmla="*/ 762001 w 762001"/>
              <a:gd name="connsiteY13" fmla="*/ 4058191 h 4439191"/>
              <a:gd name="connsiteX14" fmla="*/ 381001 w 762001"/>
              <a:gd name="connsiteY14" fmla="*/ 4439191 h 4439191"/>
              <a:gd name="connsiteX15" fmla="*/ 0 w 762001"/>
              <a:gd name="connsiteY15" fmla="*/ 4058191 h 44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2001" h="4439191">
                <a:moveTo>
                  <a:pt x="55209" y="4052106"/>
                </a:moveTo>
                <a:cubicBezTo>
                  <a:pt x="55209" y="4223803"/>
                  <a:pt x="194397" y="4362991"/>
                  <a:pt x="366094" y="4362991"/>
                </a:cubicBezTo>
                <a:cubicBezTo>
                  <a:pt x="537791" y="4362991"/>
                  <a:pt x="676979" y="4223803"/>
                  <a:pt x="676979" y="4052106"/>
                </a:cubicBezTo>
                <a:cubicBezTo>
                  <a:pt x="676979" y="3880409"/>
                  <a:pt x="537791" y="3741221"/>
                  <a:pt x="366094" y="3741221"/>
                </a:cubicBezTo>
                <a:cubicBezTo>
                  <a:pt x="194397" y="3741221"/>
                  <a:pt x="55209" y="3880409"/>
                  <a:pt x="55209" y="4052106"/>
                </a:cubicBezTo>
                <a:close/>
                <a:moveTo>
                  <a:pt x="0" y="4058191"/>
                </a:moveTo>
                <a:lnTo>
                  <a:pt x="0" y="514891"/>
                </a:lnTo>
                <a:cubicBezTo>
                  <a:pt x="0" y="357076"/>
                  <a:pt x="95952" y="221671"/>
                  <a:pt x="232698" y="163832"/>
                </a:cubicBezTo>
                <a:lnTo>
                  <a:pt x="293045" y="151648"/>
                </a:lnTo>
                <a:lnTo>
                  <a:pt x="381001" y="0"/>
                </a:lnTo>
                <a:lnTo>
                  <a:pt x="468957" y="151648"/>
                </a:lnTo>
                <a:lnTo>
                  <a:pt x="529303" y="163832"/>
                </a:lnTo>
                <a:cubicBezTo>
                  <a:pt x="666049" y="221671"/>
                  <a:pt x="762001" y="357076"/>
                  <a:pt x="762001" y="514891"/>
                </a:cubicBezTo>
                <a:lnTo>
                  <a:pt x="762001" y="4058191"/>
                </a:lnTo>
                <a:cubicBezTo>
                  <a:pt x="762001" y="4268611"/>
                  <a:pt x="591421" y="4439191"/>
                  <a:pt x="381001" y="4439191"/>
                </a:cubicBezTo>
                <a:cubicBezTo>
                  <a:pt x="170580" y="4439191"/>
                  <a:pt x="0" y="4268611"/>
                  <a:pt x="0" y="405819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 rot="16200000">
            <a:off x="8227558" y="624453"/>
            <a:ext cx="762001" cy="4439191"/>
          </a:xfrm>
          <a:custGeom>
            <a:avLst/>
            <a:gdLst>
              <a:gd name="connsiteX0" fmla="*/ 691886 w 762001"/>
              <a:gd name="connsiteY0" fmla="*/ 4058191 h 4439191"/>
              <a:gd name="connsiteX1" fmla="*/ 381001 w 762001"/>
              <a:gd name="connsiteY1" fmla="*/ 3747306 h 4439191"/>
              <a:gd name="connsiteX2" fmla="*/ 70116 w 762001"/>
              <a:gd name="connsiteY2" fmla="*/ 4058191 h 4439191"/>
              <a:gd name="connsiteX3" fmla="*/ 381001 w 762001"/>
              <a:gd name="connsiteY3" fmla="*/ 4369076 h 4439191"/>
              <a:gd name="connsiteX4" fmla="*/ 691886 w 762001"/>
              <a:gd name="connsiteY4" fmla="*/ 4058191 h 4439191"/>
              <a:gd name="connsiteX5" fmla="*/ 762001 w 762001"/>
              <a:gd name="connsiteY5" fmla="*/ 514891 h 4439191"/>
              <a:gd name="connsiteX6" fmla="*/ 762001 w 762001"/>
              <a:gd name="connsiteY6" fmla="*/ 4058191 h 4439191"/>
              <a:gd name="connsiteX7" fmla="*/ 381001 w 762001"/>
              <a:gd name="connsiteY7" fmla="*/ 4439191 h 4439191"/>
              <a:gd name="connsiteX8" fmla="*/ 0 w 762001"/>
              <a:gd name="connsiteY8" fmla="*/ 4058191 h 4439191"/>
              <a:gd name="connsiteX9" fmla="*/ 0 w 762001"/>
              <a:gd name="connsiteY9" fmla="*/ 514891 h 4439191"/>
              <a:gd name="connsiteX10" fmla="*/ 232698 w 762001"/>
              <a:gd name="connsiteY10" fmla="*/ 163832 h 4439191"/>
              <a:gd name="connsiteX11" fmla="*/ 293045 w 762001"/>
              <a:gd name="connsiteY11" fmla="*/ 151648 h 4439191"/>
              <a:gd name="connsiteX12" fmla="*/ 381001 w 762001"/>
              <a:gd name="connsiteY12" fmla="*/ 0 h 4439191"/>
              <a:gd name="connsiteX13" fmla="*/ 468957 w 762001"/>
              <a:gd name="connsiteY13" fmla="*/ 151648 h 4439191"/>
              <a:gd name="connsiteX14" fmla="*/ 529303 w 762001"/>
              <a:gd name="connsiteY14" fmla="*/ 163832 h 4439191"/>
              <a:gd name="connsiteX15" fmla="*/ 762001 w 762001"/>
              <a:gd name="connsiteY15" fmla="*/ 514891 h 44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2001" h="4439191">
                <a:moveTo>
                  <a:pt x="691886" y="4058191"/>
                </a:moveTo>
                <a:cubicBezTo>
                  <a:pt x="691886" y="3886494"/>
                  <a:pt x="552698" y="3747306"/>
                  <a:pt x="381001" y="3747306"/>
                </a:cubicBezTo>
                <a:cubicBezTo>
                  <a:pt x="209304" y="3747306"/>
                  <a:pt x="70116" y="3886494"/>
                  <a:pt x="70116" y="4058191"/>
                </a:cubicBezTo>
                <a:cubicBezTo>
                  <a:pt x="70116" y="4229888"/>
                  <a:pt x="209304" y="4369076"/>
                  <a:pt x="381001" y="4369076"/>
                </a:cubicBezTo>
                <a:cubicBezTo>
                  <a:pt x="552698" y="4369076"/>
                  <a:pt x="691886" y="4229888"/>
                  <a:pt x="691886" y="4058191"/>
                </a:cubicBezTo>
                <a:close/>
                <a:moveTo>
                  <a:pt x="762001" y="514891"/>
                </a:moveTo>
                <a:lnTo>
                  <a:pt x="762001" y="4058191"/>
                </a:lnTo>
                <a:cubicBezTo>
                  <a:pt x="762001" y="4268611"/>
                  <a:pt x="591421" y="4439191"/>
                  <a:pt x="381001" y="4439191"/>
                </a:cubicBezTo>
                <a:cubicBezTo>
                  <a:pt x="170580" y="4439191"/>
                  <a:pt x="0" y="4268611"/>
                  <a:pt x="0" y="4058191"/>
                </a:cubicBezTo>
                <a:lnTo>
                  <a:pt x="0" y="514891"/>
                </a:lnTo>
                <a:cubicBezTo>
                  <a:pt x="0" y="357076"/>
                  <a:pt x="95952" y="221671"/>
                  <a:pt x="232698" y="163832"/>
                </a:cubicBezTo>
                <a:lnTo>
                  <a:pt x="293045" y="151648"/>
                </a:lnTo>
                <a:lnTo>
                  <a:pt x="381001" y="0"/>
                </a:lnTo>
                <a:lnTo>
                  <a:pt x="468957" y="151648"/>
                </a:lnTo>
                <a:lnTo>
                  <a:pt x="529303" y="163832"/>
                </a:lnTo>
                <a:cubicBezTo>
                  <a:pt x="666049" y="221671"/>
                  <a:pt x="762001" y="357076"/>
                  <a:pt x="762001" y="51489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 rot="16200000">
            <a:off x="8227558" y="1785607"/>
            <a:ext cx="762001" cy="4439191"/>
          </a:xfrm>
          <a:custGeom>
            <a:avLst/>
            <a:gdLst>
              <a:gd name="connsiteX0" fmla="*/ 691886 w 762001"/>
              <a:gd name="connsiteY0" fmla="*/ 4058191 h 4439191"/>
              <a:gd name="connsiteX1" fmla="*/ 381001 w 762001"/>
              <a:gd name="connsiteY1" fmla="*/ 3747306 h 4439191"/>
              <a:gd name="connsiteX2" fmla="*/ 70116 w 762001"/>
              <a:gd name="connsiteY2" fmla="*/ 4058191 h 4439191"/>
              <a:gd name="connsiteX3" fmla="*/ 381001 w 762001"/>
              <a:gd name="connsiteY3" fmla="*/ 4369076 h 4439191"/>
              <a:gd name="connsiteX4" fmla="*/ 691886 w 762001"/>
              <a:gd name="connsiteY4" fmla="*/ 4058191 h 4439191"/>
              <a:gd name="connsiteX5" fmla="*/ 762001 w 762001"/>
              <a:gd name="connsiteY5" fmla="*/ 514891 h 4439191"/>
              <a:gd name="connsiteX6" fmla="*/ 762001 w 762001"/>
              <a:gd name="connsiteY6" fmla="*/ 4058191 h 4439191"/>
              <a:gd name="connsiteX7" fmla="*/ 381001 w 762001"/>
              <a:gd name="connsiteY7" fmla="*/ 4439191 h 4439191"/>
              <a:gd name="connsiteX8" fmla="*/ 0 w 762001"/>
              <a:gd name="connsiteY8" fmla="*/ 4058191 h 4439191"/>
              <a:gd name="connsiteX9" fmla="*/ 0 w 762001"/>
              <a:gd name="connsiteY9" fmla="*/ 514891 h 4439191"/>
              <a:gd name="connsiteX10" fmla="*/ 232698 w 762001"/>
              <a:gd name="connsiteY10" fmla="*/ 163832 h 4439191"/>
              <a:gd name="connsiteX11" fmla="*/ 293045 w 762001"/>
              <a:gd name="connsiteY11" fmla="*/ 151648 h 4439191"/>
              <a:gd name="connsiteX12" fmla="*/ 381001 w 762001"/>
              <a:gd name="connsiteY12" fmla="*/ 0 h 4439191"/>
              <a:gd name="connsiteX13" fmla="*/ 468957 w 762001"/>
              <a:gd name="connsiteY13" fmla="*/ 151648 h 4439191"/>
              <a:gd name="connsiteX14" fmla="*/ 529303 w 762001"/>
              <a:gd name="connsiteY14" fmla="*/ 163832 h 4439191"/>
              <a:gd name="connsiteX15" fmla="*/ 762001 w 762001"/>
              <a:gd name="connsiteY15" fmla="*/ 514891 h 44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2001" h="4439191">
                <a:moveTo>
                  <a:pt x="691886" y="4058191"/>
                </a:moveTo>
                <a:cubicBezTo>
                  <a:pt x="691886" y="3886494"/>
                  <a:pt x="552698" y="3747306"/>
                  <a:pt x="381001" y="3747306"/>
                </a:cubicBezTo>
                <a:cubicBezTo>
                  <a:pt x="209304" y="3747306"/>
                  <a:pt x="70116" y="3886494"/>
                  <a:pt x="70116" y="4058191"/>
                </a:cubicBezTo>
                <a:cubicBezTo>
                  <a:pt x="70116" y="4229888"/>
                  <a:pt x="209304" y="4369076"/>
                  <a:pt x="381001" y="4369076"/>
                </a:cubicBezTo>
                <a:cubicBezTo>
                  <a:pt x="552698" y="4369076"/>
                  <a:pt x="691886" y="4229888"/>
                  <a:pt x="691886" y="4058191"/>
                </a:cubicBezTo>
                <a:close/>
                <a:moveTo>
                  <a:pt x="762001" y="514891"/>
                </a:moveTo>
                <a:lnTo>
                  <a:pt x="762001" y="4058191"/>
                </a:lnTo>
                <a:cubicBezTo>
                  <a:pt x="762001" y="4268611"/>
                  <a:pt x="591421" y="4439191"/>
                  <a:pt x="381001" y="4439191"/>
                </a:cubicBezTo>
                <a:cubicBezTo>
                  <a:pt x="170580" y="4439191"/>
                  <a:pt x="0" y="4268611"/>
                  <a:pt x="0" y="4058191"/>
                </a:cubicBezTo>
                <a:lnTo>
                  <a:pt x="0" y="514891"/>
                </a:lnTo>
                <a:cubicBezTo>
                  <a:pt x="0" y="357076"/>
                  <a:pt x="95952" y="221671"/>
                  <a:pt x="232698" y="163832"/>
                </a:cubicBezTo>
                <a:lnTo>
                  <a:pt x="293045" y="151648"/>
                </a:lnTo>
                <a:lnTo>
                  <a:pt x="381001" y="0"/>
                </a:lnTo>
                <a:lnTo>
                  <a:pt x="468957" y="151648"/>
                </a:lnTo>
                <a:lnTo>
                  <a:pt x="529303" y="163832"/>
                </a:lnTo>
                <a:cubicBezTo>
                  <a:pt x="666049" y="221671"/>
                  <a:pt x="762001" y="357076"/>
                  <a:pt x="762001" y="514891"/>
                </a:cubicBezTo>
                <a:close/>
              </a:path>
            </a:pathLst>
          </a:cu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30402" y="2190314"/>
            <a:ext cx="3591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打造个人品牌，吸引用户关注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388963" y="3774369"/>
            <a:ext cx="286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粉丝裂变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985670" y="2590424"/>
            <a:ext cx="2865120" cy="513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25000"/>
              </a:lnSpc>
            </a:pPr>
            <a:r>
              <a:rPr lang="zh-CN" altLang="zh-CN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粉丝购买或交流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211040" y="3345584"/>
            <a:ext cx="3549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给予利益激励，实现用户导入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49824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903926" y="2420811"/>
            <a:ext cx="1592179" cy="1592179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800" b="1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6985" y="2420811"/>
            <a:ext cx="576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流量运营的具体案例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663554" y="3428999"/>
            <a:ext cx="111240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B78D0B2F-6F1B-42C0-87A7-95544B224FC7}"/>
              </a:ext>
            </a:extLst>
          </p:cNvPr>
          <p:cNvSpPr/>
          <p:nvPr/>
        </p:nvSpPr>
        <p:spPr>
          <a:xfrm>
            <a:off x="2424939" y="2701473"/>
            <a:ext cx="550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</a:rPr>
              <a:t>6</a:t>
            </a:r>
            <a:endParaRPr lang="zh-CN" altLang="en-US" sz="5400" b="0" cap="none" spc="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911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648" y="409927"/>
            <a:ext cx="4448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案例</a:t>
            </a:r>
            <a:r>
              <a:rPr lang="en-US" altLang="zh-CN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  </a:t>
            </a:r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梵蜜琳的崛起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486468" y="4284197"/>
            <a:ext cx="2455549" cy="1292073"/>
          </a:xfrm>
          <a:prstGeom prst="rect">
            <a:avLst/>
          </a:prstGeom>
          <a:solidFill>
            <a:srgbClr val="EDE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未完待续</a:t>
            </a:r>
          </a:p>
        </p:txBody>
      </p:sp>
      <p:sp>
        <p:nvSpPr>
          <p:cNvPr id="9" name="矩形 8"/>
          <p:cNvSpPr/>
          <p:nvPr/>
        </p:nvSpPr>
        <p:spPr>
          <a:xfrm>
            <a:off x="7551058" y="1148439"/>
            <a:ext cx="2390964" cy="1824515"/>
          </a:xfrm>
          <a:prstGeom prst="rect">
            <a:avLst/>
          </a:prstGeom>
          <a:solidFill>
            <a:srgbClr val="EDE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zh-CN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直至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2019</a:t>
            </a:r>
            <a:r>
              <a:rPr lang="zh-CN" altLang="zh-CN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年，梵蜜琳的营销升级，意在打响品牌知名度，在多个综艺节目上都能看到梵蜜琳的冠名。</a:t>
            </a:r>
            <a:endParaRPr lang="zh-CN" altLang="en-US" sz="1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11685" y="4733959"/>
            <a:ext cx="3025826" cy="1999350"/>
          </a:xfrm>
          <a:prstGeom prst="rect">
            <a:avLst/>
          </a:prstGeom>
          <a:solidFill>
            <a:srgbClr val="EDE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2020</a:t>
            </a:r>
            <a:r>
              <a:rPr lang="zh-CN" altLang="zh-CN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年，赞助《乘风破浪的姐姐》爆火，</a:t>
            </a:r>
            <a:r>
              <a:rPr lang="en-US" altLang="zh-CN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"30+</a:t>
            </a:r>
            <a:r>
              <a:rPr lang="zh-CN" altLang="zh-CN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女星</a:t>
            </a:r>
            <a:r>
              <a:rPr lang="en-US" altLang="zh-CN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"</a:t>
            </a:r>
            <a:r>
              <a:rPr lang="zh-CN" altLang="zh-CN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"</a:t>
            </a:r>
            <a:r>
              <a:rPr lang="zh-CN" altLang="zh-CN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贵妇</a:t>
            </a:r>
            <a:r>
              <a:rPr lang="en-US" altLang="zh-CN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"</a:t>
            </a:r>
            <a:r>
              <a:rPr lang="zh-CN" altLang="zh-CN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概念完美契合，主打高端护肤的梵蜜琳由此真正走向大众</a:t>
            </a:r>
            <a:endParaRPr lang="zh-CN" altLang="en-US" sz="1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97908" y="2102035"/>
            <a:ext cx="2135052" cy="1804947"/>
          </a:xfrm>
          <a:prstGeom prst="rect">
            <a:avLst/>
          </a:prstGeom>
          <a:solidFill>
            <a:srgbClr val="EDE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zh-CN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蜜琳成立于</a:t>
            </a:r>
            <a:r>
              <a:rPr lang="en-US" altLang="zh-CN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2015</a:t>
            </a:r>
            <a:r>
              <a:rPr lang="zh-CN" altLang="zh-CN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zh-CN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月，主营中高端精致护肤彩妆产品</a:t>
            </a:r>
            <a:endParaRPr lang="zh-CN" altLang="en-US" sz="1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096000" y="1724664"/>
            <a:ext cx="0" cy="4252686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5943600" y="1724664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1C4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943600" y="567255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1C4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943600" y="3040626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1C4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5936343" y="4356588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1C4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2494279" y="1455800"/>
            <a:ext cx="2264230" cy="449943"/>
          </a:xfrm>
          <a:custGeom>
            <a:avLst/>
            <a:gdLst>
              <a:gd name="connsiteX0" fmla="*/ 74992 w 2264230"/>
              <a:gd name="connsiteY0" fmla="*/ 0 h 449943"/>
              <a:gd name="connsiteX1" fmla="*/ 2087637 w 2264230"/>
              <a:gd name="connsiteY1" fmla="*/ 0 h 449943"/>
              <a:gd name="connsiteX2" fmla="*/ 2162629 w 2264230"/>
              <a:gd name="connsiteY2" fmla="*/ 74992 h 449943"/>
              <a:gd name="connsiteX3" fmla="*/ 2162629 w 2264230"/>
              <a:gd name="connsiteY3" fmla="*/ 166043 h 449943"/>
              <a:gd name="connsiteX4" fmla="*/ 2264230 w 2264230"/>
              <a:gd name="connsiteY4" fmla="*/ 224971 h 449943"/>
              <a:gd name="connsiteX5" fmla="*/ 2162629 w 2264230"/>
              <a:gd name="connsiteY5" fmla="*/ 283900 h 449943"/>
              <a:gd name="connsiteX6" fmla="*/ 2162629 w 2264230"/>
              <a:gd name="connsiteY6" fmla="*/ 374951 h 449943"/>
              <a:gd name="connsiteX7" fmla="*/ 2087637 w 2264230"/>
              <a:gd name="connsiteY7" fmla="*/ 449943 h 449943"/>
              <a:gd name="connsiteX8" fmla="*/ 74992 w 2264230"/>
              <a:gd name="connsiteY8" fmla="*/ 449943 h 449943"/>
              <a:gd name="connsiteX9" fmla="*/ 0 w 2264230"/>
              <a:gd name="connsiteY9" fmla="*/ 374951 h 449943"/>
              <a:gd name="connsiteX10" fmla="*/ 0 w 2264230"/>
              <a:gd name="connsiteY10" fmla="*/ 74992 h 449943"/>
              <a:gd name="connsiteX11" fmla="*/ 74992 w 2264230"/>
              <a:gd name="connsiteY11" fmla="*/ 0 h 44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4230" h="449943">
                <a:moveTo>
                  <a:pt x="74992" y="0"/>
                </a:moveTo>
                <a:lnTo>
                  <a:pt x="2087637" y="0"/>
                </a:lnTo>
                <a:cubicBezTo>
                  <a:pt x="2129054" y="0"/>
                  <a:pt x="2162629" y="33575"/>
                  <a:pt x="2162629" y="74992"/>
                </a:cubicBezTo>
                <a:lnTo>
                  <a:pt x="2162629" y="166043"/>
                </a:lnTo>
                <a:lnTo>
                  <a:pt x="2264230" y="224971"/>
                </a:lnTo>
                <a:lnTo>
                  <a:pt x="2162629" y="283900"/>
                </a:lnTo>
                <a:lnTo>
                  <a:pt x="2162629" y="374951"/>
                </a:lnTo>
                <a:cubicBezTo>
                  <a:pt x="2162629" y="416368"/>
                  <a:pt x="2129054" y="449943"/>
                  <a:pt x="2087637" y="449943"/>
                </a:cubicBezTo>
                <a:lnTo>
                  <a:pt x="74992" y="449943"/>
                </a:lnTo>
                <a:cubicBezTo>
                  <a:pt x="33575" y="449943"/>
                  <a:pt x="0" y="416368"/>
                  <a:pt x="0" y="374951"/>
                </a:cubicBezTo>
                <a:lnTo>
                  <a:pt x="0" y="74992"/>
                </a:lnTo>
                <a:cubicBezTo>
                  <a:pt x="0" y="33575"/>
                  <a:pt x="33575" y="0"/>
                  <a:pt x="74992" y="0"/>
                </a:cubicBezTo>
                <a:close/>
              </a:path>
            </a:pathLst>
          </a:cu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二零一五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2494279" y="4284016"/>
            <a:ext cx="2264230" cy="449943"/>
          </a:xfrm>
          <a:custGeom>
            <a:avLst/>
            <a:gdLst>
              <a:gd name="connsiteX0" fmla="*/ 74992 w 2264230"/>
              <a:gd name="connsiteY0" fmla="*/ 0 h 449943"/>
              <a:gd name="connsiteX1" fmla="*/ 2087637 w 2264230"/>
              <a:gd name="connsiteY1" fmla="*/ 0 h 449943"/>
              <a:gd name="connsiteX2" fmla="*/ 2162629 w 2264230"/>
              <a:gd name="connsiteY2" fmla="*/ 74992 h 449943"/>
              <a:gd name="connsiteX3" fmla="*/ 2162629 w 2264230"/>
              <a:gd name="connsiteY3" fmla="*/ 166043 h 449943"/>
              <a:gd name="connsiteX4" fmla="*/ 2264230 w 2264230"/>
              <a:gd name="connsiteY4" fmla="*/ 224971 h 449943"/>
              <a:gd name="connsiteX5" fmla="*/ 2162629 w 2264230"/>
              <a:gd name="connsiteY5" fmla="*/ 283900 h 449943"/>
              <a:gd name="connsiteX6" fmla="*/ 2162629 w 2264230"/>
              <a:gd name="connsiteY6" fmla="*/ 374951 h 449943"/>
              <a:gd name="connsiteX7" fmla="*/ 2087637 w 2264230"/>
              <a:gd name="connsiteY7" fmla="*/ 449943 h 449943"/>
              <a:gd name="connsiteX8" fmla="*/ 74992 w 2264230"/>
              <a:gd name="connsiteY8" fmla="*/ 449943 h 449943"/>
              <a:gd name="connsiteX9" fmla="*/ 0 w 2264230"/>
              <a:gd name="connsiteY9" fmla="*/ 374951 h 449943"/>
              <a:gd name="connsiteX10" fmla="*/ 0 w 2264230"/>
              <a:gd name="connsiteY10" fmla="*/ 74992 h 449943"/>
              <a:gd name="connsiteX11" fmla="*/ 74992 w 2264230"/>
              <a:gd name="connsiteY11" fmla="*/ 0 h 44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4230" h="449943">
                <a:moveTo>
                  <a:pt x="74992" y="0"/>
                </a:moveTo>
                <a:lnTo>
                  <a:pt x="2087637" y="0"/>
                </a:lnTo>
                <a:cubicBezTo>
                  <a:pt x="2129054" y="0"/>
                  <a:pt x="2162629" y="33575"/>
                  <a:pt x="2162629" y="74992"/>
                </a:cubicBezTo>
                <a:lnTo>
                  <a:pt x="2162629" y="166043"/>
                </a:lnTo>
                <a:lnTo>
                  <a:pt x="2264230" y="224971"/>
                </a:lnTo>
                <a:lnTo>
                  <a:pt x="2162629" y="283900"/>
                </a:lnTo>
                <a:lnTo>
                  <a:pt x="2162629" y="374951"/>
                </a:lnTo>
                <a:cubicBezTo>
                  <a:pt x="2162629" y="416368"/>
                  <a:pt x="2129054" y="449943"/>
                  <a:pt x="2087637" y="449943"/>
                </a:cubicBezTo>
                <a:lnTo>
                  <a:pt x="74992" y="449943"/>
                </a:lnTo>
                <a:cubicBezTo>
                  <a:pt x="33575" y="449943"/>
                  <a:pt x="0" y="416368"/>
                  <a:pt x="0" y="374951"/>
                </a:cubicBezTo>
                <a:lnTo>
                  <a:pt x="0" y="74992"/>
                </a:lnTo>
                <a:cubicBezTo>
                  <a:pt x="0" y="33575"/>
                  <a:pt x="33575" y="0"/>
                  <a:pt x="74992" y="0"/>
                </a:cubicBezTo>
                <a:close/>
              </a:path>
            </a:pathLst>
          </a:cu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二零二零</a:t>
            </a:r>
          </a:p>
        </p:txBody>
      </p:sp>
      <p:sp>
        <p:nvSpPr>
          <p:cNvPr id="19" name="任意多边形 18"/>
          <p:cNvSpPr/>
          <p:nvPr/>
        </p:nvSpPr>
        <p:spPr>
          <a:xfrm rot="10800000" flipV="1">
            <a:off x="7551058" y="3082445"/>
            <a:ext cx="2264230" cy="440146"/>
          </a:xfrm>
          <a:custGeom>
            <a:avLst/>
            <a:gdLst>
              <a:gd name="connsiteX0" fmla="*/ 74992 w 2264230"/>
              <a:gd name="connsiteY0" fmla="*/ 0 h 449943"/>
              <a:gd name="connsiteX1" fmla="*/ 2087637 w 2264230"/>
              <a:gd name="connsiteY1" fmla="*/ 0 h 449943"/>
              <a:gd name="connsiteX2" fmla="*/ 2162629 w 2264230"/>
              <a:gd name="connsiteY2" fmla="*/ 74992 h 449943"/>
              <a:gd name="connsiteX3" fmla="*/ 2162629 w 2264230"/>
              <a:gd name="connsiteY3" fmla="*/ 166043 h 449943"/>
              <a:gd name="connsiteX4" fmla="*/ 2264230 w 2264230"/>
              <a:gd name="connsiteY4" fmla="*/ 224971 h 449943"/>
              <a:gd name="connsiteX5" fmla="*/ 2162629 w 2264230"/>
              <a:gd name="connsiteY5" fmla="*/ 283900 h 449943"/>
              <a:gd name="connsiteX6" fmla="*/ 2162629 w 2264230"/>
              <a:gd name="connsiteY6" fmla="*/ 374951 h 449943"/>
              <a:gd name="connsiteX7" fmla="*/ 2087637 w 2264230"/>
              <a:gd name="connsiteY7" fmla="*/ 449943 h 449943"/>
              <a:gd name="connsiteX8" fmla="*/ 74992 w 2264230"/>
              <a:gd name="connsiteY8" fmla="*/ 449943 h 449943"/>
              <a:gd name="connsiteX9" fmla="*/ 0 w 2264230"/>
              <a:gd name="connsiteY9" fmla="*/ 374951 h 449943"/>
              <a:gd name="connsiteX10" fmla="*/ 0 w 2264230"/>
              <a:gd name="connsiteY10" fmla="*/ 74992 h 449943"/>
              <a:gd name="connsiteX11" fmla="*/ 74992 w 2264230"/>
              <a:gd name="connsiteY11" fmla="*/ 0 h 44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4230" h="449943">
                <a:moveTo>
                  <a:pt x="74992" y="0"/>
                </a:moveTo>
                <a:lnTo>
                  <a:pt x="2087637" y="0"/>
                </a:lnTo>
                <a:cubicBezTo>
                  <a:pt x="2129054" y="0"/>
                  <a:pt x="2162629" y="33575"/>
                  <a:pt x="2162629" y="74992"/>
                </a:cubicBezTo>
                <a:lnTo>
                  <a:pt x="2162629" y="166043"/>
                </a:lnTo>
                <a:lnTo>
                  <a:pt x="2264230" y="224971"/>
                </a:lnTo>
                <a:lnTo>
                  <a:pt x="2162629" y="283900"/>
                </a:lnTo>
                <a:lnTo>
                  <a:pt x="2162629" y="374951"/>
                </a:lnTo>
                <a:cubicBezTo>
                  <a:pt x="2162629" y="416368"/>
                  <a:pt x="2129054" y="449943"/>
                  <a:pt x="2087637" y="449943"/>
                </a:cubicBezTo>
                <a:lnTo>
                  <a:pt x="74992" y="449943"/>
                </a:lnTo>
                <a:cubicBezTo>
                  <a:pt x="33575" y="449943"/>
                  <a:pt x="0" y="416368"/>
                  <a:pt x="0" y="374951"/>
                </a:cubicBezTo>
                <a:lnTo>
                  <a:pt x="0" y="74992"/>
                </a:lnTo>
                <a:cubicBezTo>
                  <a:pt x="0" y="33575"/>
                  <a:pt x="33575" y="0"/>
                  <a:pt x="74992" y="0"/>
                </a:cubicBezTo>
                <a:close/>
              </a:path>
            </a:pathLst>
          </a:cu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二零一九</a:t>
            </a:r>
          </a:p>
        </p:txBody>
      </p:sp>
      <p:sp>
        <p:nvSpPr>
          <p:cNvPr id="20" name="任意多边形 19"/>
          <p:cNvSpPr/>
          <p:nvPr/>
        </p:nvSpPr>
        <p:spPr>
          <a:xfrm rot="10800000" flipV="1">
            <a:off x="7551058" y="5900264"/>
            <a:ext cx="2264230" cy="440146"/>
          </a:xfrm>
          <a:custGeom>
            <a:avLst/>
            <a:gdLst>
              <a:gd name="connsiteX0" fmla="*/ 74992 w 2264230"/>
              <a:gd name="connsiteY0" fmla="*/ 0 h 449943"/>
              <a:gd name="connsiteX1" fmla="*/ 2087637 w 2264230"/>
              <a:gd name="connsiteY1" fmla="*/ 0 h 449943"/>
              <a:gd name="connsiteX2" fmla="*/ 2162629 w 2264230"/>
              <a:gd name="connsiteY2" fmla="*/ 74992 h 449943"/>
              <a:gd name="connsiteX3" fmla="*/ 2162629 w 2264230"/>
              <a:gd name="connsiteY3" fmla="*/ 166043 h 449943"/>
              <a:gd name="connsiteX4" fmla="*/ 2264230 w 2264230"/>
              <a:gd name="connsiteY4" fmla="*/ 224971 h 449943"/>
              <a:gd name="connsiteX5" fmla="*/ 2162629 w 2264230"/>
              <a:gd name="connsiteY5" fmla="*/ 283900 h 449943"/>
              <a:gd name="connsiteX6" fmla="*/ 2162629 w 2264230"/>
              <a:gd name="connsiteY6" fmla="*/ 374951 h 449943"/>
              <a:gd name="connsiteX7" fmla="*/ 2087637 w 2264230"/>
              <a:gd name="connsiteY7" fmla="*/ 449943 h 449943"/>
              <a:gd name="connsiteX8" fmla="*/ 74992 w 2264230"/>
              <a:gd name="connsiteY8" fmla="*/ 449943 h 449943"/>
              <a:gd name="connsiteX9" fmla="*/ 0 w 2264230"/>
              <a:gd name="connsiteY9" fmla="*/ 374951 h 449943"/>
              <a:gd name="connsiteX10" fmla="*/ 0 w 2264230"/>
              <a:gd name="connsiteY10" fmla="*/ 74992 h 449943"/>
              <a:gd name="connsiteX11" fmla="*/ 74992 w 2264230"/>
              <a:gd name="connsiteY11" fmla="*/ 0 h 44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4230" h="449943">
                <a:moveTo>
                  <a:pt x="74992" y="0"/>
                </a:moveTo>
                <a:lnTo>
                  <a:pt x="2087637" y="0"/>
                </a:lnTo>
                <a:cubicBezTo>
                  <a:pt x="2129054" y="0"/>
                  <a:pt x="2162629" y="33575"/>
                  <a:pt x="2162629" y="74992"/>
                </a:cubicBezTo>
                <a:lnTo>
                  <a:pt x="2162629" y="166043"/>
                </a:lnTo>
                <a:lnTo>
                  <a:pt x="2264230" y="224971"/>
                </a:lnTo>
                <a:lnTo>
                  <a:pt x="2162629" y="283900"/>
                </a:lnTo>
                <a:lnTo>
                  <a:pt x="2162629" y="374951"/>
                </a:lnTo>
                <a:cubicBezTo>
                  <a:pt x="2162629" y="416368"/>
                  <a:pt x="2129054" y="449943"/>
                  <a:pt x="2087637" y="449943"/>
                </a:cubicBezTo>
                <a:lnTo>
                  <a:pt x="74992" y="449943"/>
                </a:lnTo>
                <a:cubicBezTo>
                  <a:pt x="33575" y="449943"/>
                  <a:pt x="0" y="416368"/>
                  <a:pt x="0" y="374951"/>
                </a:cubicBezTo>
                <a:lnTo>
                  <a:pt x="0" y="74992"/>
                </a:lnTo>
                <a:cubicBezTo>
                  <a:pt x="0" y="33575"/>
                  <a:pt x="33575" y="0"/>
                  <a:pt x="74992" y="0"/>
                </a:cubicBezTo>
                <a:close/>
              </a:path>
            </a:pathLst>
          </a:cu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二零二二</a:t>
            </a:r>
          </a:p>
        </p:txBody>
      </p:sp>
      <p:cxnSp>
        <p:nvCxnSpPr>
          <p:cNvPr id="21" name="直接连接符 20"/>
          <p:cNvCxnSpPr>
            <a:endCxn id="13" idx="2"/>
          </p:cNvCxnSpPr>
          <p:nvPr/>
        </p:nvCxnSpPr>
        <p:spPr>
          <a:xfrm>
            <a:off x="4731658" y="1877064"/>
            <a:ext cx="1211942" cy="0"/>
          </a:xfrm>
          <a:prstGeom prst="line">
            <a:avLst/>
          </a:prstGeom>
          <a:ln w="25400">
            <a:solidFill>
              <a:srgbClr val="1C488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6282510" y="3185891"/>
            <a:ext cx="1166222" cy="15239"/>
          </a:xfrm>
          <a:prstGeom prst="line">
            <a:avLst/>
          </a:prstGeom>
          <a:ln w="25400">
            <a:solidFill>
              <a:srgbClr val="1C488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6297749" y="5778625"/>
            <a:ext cx="1166222" cy="15239"/>
          </a:xfrm>
          <a:prstGeom prst="line">
            <a:avLst/>
          </a:prstGeom>
          <a:ln w="25400">
            <a:solidFill>
              <a:srgbClr val="1C488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endCxn id="16" idx="2"/>
          </p:cNvCxnSpPr>
          <p:nvPr/>
        </p:nvCxnSpPr>
        <p:spPr>
          <a:xfrm flipV="1">
            <a:off x="4743269" y="4508988"/>
            <a:ext cx="1193074" cy="15239"/>
          </a:xfrm>
          <a:prstGeom prst="line">
            <a:avLst/>
          </a:prstGeom>
          <a:ln w="25400">
            <a:solidFill>
              <a:srgbClr val="1C488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5219772" y="3733798"/>
            <a:ext cx="1752456" cy="1754999"/>
          </a:xfrm>
          <a:prstGeom prst="roundRect">
            <a:avLst>
              <a:gd name="adj" fmla="val 9951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5219772" y="3148799"/>
            <a:ext cx="1752456" cy="1754999"/>
          </a:xfrm>
          <a:prstGeom prst="roundRect">
            <a:avLst>
              <a:gd name="adj" fmla="val 9951"/>
            </a:avLst>
          </a:prstGeom>
          <a:solidFill>
            <a:srgbClr val="1C4885"/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5219772" y="2563799"/>
            <a:ext cx="1752456" cy="1754999"/>
          </a:xfrm>
          <a:prstGeom prst="roundRect">
            <a:avLst>
              <a:gd name="adj" fmla="val 9951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5219772" y="1978799"/>
            <a:ext cx="1752456" cy="1754999"/>
          </a:xfrm>
          <a:prstGeom prst="roundRect">
            <a:avLst>
              <a:gd name="adj" fmla="val 9951"/>
            </a:avLst>
          </a:prstGeom>
          <a:solidFill>
            <a:srgbClr val="1C4885"/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753850" y="2165682"/>
            <a:ext cx="609600" cy="609600"/>
          </a:xfrm>
          <a:prstGeom prst="ellipse">
            <a:avLst/>
          </a:prstGeom>
          <a:solidFill>
            <a:srgbClr val="1C488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753850" y="4318798"/>
            <a:ext cx="609600" cy="609600"/>
          </a:xfrm>
          <a:prstGeom prst="ellipse">
            <a:avLst/>
          </a:prstGeom>
          <a:solidFill>
            <a:srgbClr val="1C488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7684172" y="4318798"/>
            <a:ext cx="609600" cy="609600"/>
          </a:xfrm>
          <a:prstGeom prst="ellipse">
            <a:avLst/>
          </a:prstGeom>
          <a:solidFill>
            <a:srgbClr val="1C488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684172" y="2165682"/>
            <a:ext cx="609600" cy="609600"/>
          </a:xfrm>
          <a:prstGeom prst="ellipse">
            <a:avLst/>
          </a:prstGeom>
          <a:solidFill>
            <a:srgbClr val="1C488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992" y="2283624"/>
            <a:ext cx="381216" cy="3812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03" y="4415028"/>
            <a:ext cx="392538" cy="39253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52" y="4415028"/>
            <a:ext cx="392538" cy="39253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070" y="2283624"/>
            <a:ext cx="392538" cy="392538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0F2045B8-24E0-4898-9060-560815DC7A34}"/>
              </a:ext>
            </a:extLst>
          </p:cNvPr>
          <p:cNvSpPr txBox="1"/>
          <p:nvPr/>
        </p:nvSpPr>
        <p:spPr>
          <a:xfrm>
            <a:off x="3443101" y="5585027"/>
            <a:ext cx="6093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思考：</a:t>
            </a:r>
          </a:p>
          <a:p>
            <a:r>
              <a:rPr lang="zh-CN" altLang="en-US" dirty="0"/>
              <a:t>通过上述案例，可以对流量运营带来什么启发？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6E80F53-8D23-4E34-93B1-3F2D345F4497}"/>
              </a:ext>
            </a:extLst>
          </p:cNvPr>
          <p:cNvSpPr txBox="1"/>
          <p:nvPr/>
        </p:nvSpPr>
        <p:spPr>
          <a:xfrm>
            <a:off x="3558858" y="1096805"/>
            <a:ext cx="609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800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hlinkClick r:id="rId7"/>
              </a:rPr>
              <a:t>参考：</a:t>
            </a:r>
            <a:r>
              <a:rPr lang="zh-CN" altLang="zh-CN" sz="1800" kern="100" dirty="0">
                <a:solidFill>
                  <a:srgbClr val="00FF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hlinkClick r:id="rId7"/>
              </a:rPr>
              <a:t>起底</a:t>
            </a:r>
            <a:r>
              <a:rPr lang="zh-CN" altLang="zh-CN" sz="1800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hlinkClick r:id="rId7"/>
              </a:rPr>
              <a:t>高端国货品牌</a:t>
            </a:r>
            <a:r>
              <a:rPr lang="zh-CN" altLang="zh-CN" sz="1800" kern="100" dirty="0">
                <a:solidFill>
                  <a:srgbClr val="00FF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hlinkClick r:id="rId7"/>
              </a:rPr>
              <a:t>梵蜜</a:t>
            </a:r>
            <a:r>
              <a:rPr lang="zh-CN" altLang="zh-CN" sz="1800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hlinkClick r:id="rId7"/>
              </a:rPr>
              <a:t>琳的成名之路）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4DA785E-A5B6-5649-B262-6EA27324C8EA}"/>
              </a:ext>
            </a:extLst>
          </p:cNvPr>
          <p:cNvSpPr txBox="1"/>
          <p:nvPr/>
        </p:nvSpPr>
        <p:spPr>
          <a:xfrm>
            <a:off x="904648" y="409927"/>
            <a:ext cx="4448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案例</a:t>
            </a:r>
            <a:r>
              <a:rPr lang="en-US" altLang="zh-CN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  </a:t>
            </a:r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梵蜜琳的崛起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648" y="409927"/>
            <a:ext cx="4898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  </a:t>
            </a:r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安踏的私域流量运营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/>
          <p:cNvSpPr/>
          <p:nvPr/>
        </p:nvSpPr>
        <p:spPr>
          <a:xfrm rot="8100000">
            <a:off x="6532365" y="1234751"/>
            <a:ext cx="2818805" cy="2055195"/>
          </a:xfrm>
          <a:custGeom>
            <a:avLst/>
            <a:gdLst>
              <a:gd name="connsiteX0" fmla="*/ 1027597 w 2818805"/>
              <a:gd name="connsiteY0" fmla="*/ 2055195 h 2055195"/>
              <a:gd name="connsiteX1" fmla="*/ 254013 w 2818805"/>
              <a:gd name="connsiteY1" fmla="*/ 1281610 h 2055195"/>
              <a:gd name="connsiteX2" fmla="*/ 0 w 2818805"/>
              <a:gd name="connsiteY2" fmla="*/ 1027597 h 2055195"/>
              <a:gd name="connsiteX3" fmla="*/ 254013 w 2818805"/>
              <a:gd name="connsiteY3" fmla="*/ 773585 h 2055195"/>
              <a:gd name="connsiteX4" fmla="*/ 1027597 w 2818805"/>
              <a:gd name="connsiteY4" fmla="*/ 0 h 2055195"/>
              <a:gd name="connsiteX5" fmla="*/ 1281610 w 2818805"/>
              <a:gd name="connsiteY5" fmla="*/ 254013 h 2055195"/>
              <a:gd name="connsiteX6" fmla="*/ 668098 w 2818805"/>
              <a:gd name="connsiteY6" fmla="*/ 867524 h 2055195"/>
              <a:gd name="connsiteX7" fmla="*/ 2818805 w 2818805"/>
              <a:gd name="connsiteY7" fmla="*/ 867524 h 2055195"/>
              <a:gd name="connsiteX8" fmla="*/ 2818805 w 2818805"/>
              <a:gd name="connsiteY8" fmla="*/ 1187670 h 2055195"/>
              <a:gd name="connsiteX9" fmla="*/ 668098 w 2818805"/>
              <a:gd name="connsiteY9" fmla="*/ 1187670 h 2055195"/>
              <a:gd name="connsiteX10" fmla="*/ 1281610 w 2818805"/>
              <a:gd name="connsiteY10" fmla="*/ 1801182 h 205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8805" h="2055195">
                <a:moveTo>
                  <a:pt x="1027597" y="2055195"/>
                </a:moveTo>
                <a:lnTo>
                  <a:pt x="254013" y="1281610"/>
                </a:lnTo>
                <a:lnTo>
                  <a:pt x="0" y="1027597"/>
                </a:lnTo>
                <a:lnTo>
                  <a:pt x="254013" y="773585"/>
                </a:lnTo>
                <a:lnTo>
                  <a:pt x="1027597" y="0"/>
                </a:lnTo>
                <a:lnTo>
                  <a:pt x="1281610" y="254013"/>
                </a:lnTo>
                <a:lnTo>
                  <a:pt x="668098" y="867524"/>
                </a:lnTo>
                <a:lnTo>
                  <a:pt x="2818805" y="867524"/>
                </a:lnTo>
                <a:lnTo>
                  <a:pt x="2818805" y="1187670"/>
                </a:lnTo>
                <a:lnTo>
                  <a:pt x="668098" y="1187670"/>
                </a:lnTo>
                <a:lnTo>
                  <a:pt x="1281610" y="180118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 rot="8100000">
            <a:off x="1944252" y="2700541"/>
            <a:ext cx="2818805" cy="2055195"/>
          </a:xfrm>
          <a:custGeom>
            <a:avLst/>
            <a:gdLst>
              <a:gd name="connsiteX0" fmla="*/ 1027597 w 2818805"/>
              <a:gd name="connsiteY0" fmla="*/ 2055195 h 2055195"/>
              <a:gd name="connsiteX1" fmla="*/ 254013 w 2818805"/>
              <a:gd name="connsiteY1" fmla="*/ 1281610 h 2055195"/>
              <a:gd name="connsiteX2" fmla="*/ 0 w 2818805"/>
              <a:gd name="connsiteY2" fmla="*/ 1027597 h 2055195"/>
              <a:gd name="connsiteX3" fmla="*/ 254013 w 2818805"/>
              <a:gd name="connsiteY3" fmla="*/ 773585 h 2055195"/>
              <a:gd name="connsiteX4" fmla="*/ 1027597 w 2818805"/>
              <a:gd name="connsiteY4" fmla="*/ 0 h 2055195"/>
              <a:gd name="connsiteX5" fmla="*/ 1281610 w 2818805"/>
              <a:gd name="connsiteY5" fmla="*/ 254013 h 2055195"/>
              <a:gd name="connsiteX6" fmla="*/ 668098 w 2818805"/>
              <a:gd name="connsiteY6" fmla="*/ 867524 h 2055195"/>
              <a:gd name="connsiteX7" fmla="*/ 2818805 w 2818805"/>
              <a:gd name="connsiteY7" fmla="*/ 867524 h 2055195"/>
              <a:gd name="connsiteX8" fmla="*/ 2818805 w 2818805"/>
              <a:gd name="connsiteY8" fmla="*/ 1187670 h 2055195"/>
              <a:gd name="connsiteX9" fmla="*/ 668098 w 2818805"/>
              <a:gd name="connsiteY9" fmla="*/ 1187670 h 2055195"/>
              <a:gd name="connsiteX10" fmla="*/ 1281610 w 2818805"/>
              <a:gd name="connsiteY10" fmla="*/ 1801182 h 205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8805" h="2055195">
                <a:moveTo>
                  <a:pt x="1027597" y="2055195"/>
                </a:moveTo>
                <a:lnTo>
                  <a:pt x="254013" y="1281610"/>
                </a:lnTo>
                <a:lnTo>
                  <a:pt x="0" y="1027597"/>
                </a:lnTo>
                <a:lnTo>
                  <a:pt x="254013" y="773585"/>
                </a:lnTo>
                <a:lnTo>
                  <a:pt x="1027597" y="0"/>
                </a:lnTo>
                <a:lnTo>
                  <a:pt x="1281610" y="254013"/>
                </a:lnTo>
                <a:lnTo>
                  <a:pt x="668098" y="867524"/>
                </a:lnTo>
                <a:lnTo>
                  <a:pt x="2818805" y="867524"/>
                </a:lnTo>
                <a:lnTo>
                  <a:pt x="2818805" y="1187670"/>
                </a:lnTo>
                <a:lnTo>
                  <a:pt x="668098" y="1187670"/>
                </a:lnTo>
                <a:lnTo>
                  <a:pt x="1281610" y="1801182"/>
                </a:lnTo>
                <a:close/>
              </a:path>
            </a:pathLst>
          </a:custGeom>
          <a:solidFill>
            <a:srgbClr val="1C488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38135" y="4486067"/>
            <a:ext cx="740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BookC" charset="-52"/>
              </a:rPr>
              <a:t>01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FuturaBookC" charset="-5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398573" y="3435750"/>
            <a:ext cx="740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BookC" charset="-52"/>
              </a:rPr>
              <a:t>02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FuturaBookC" charset="-5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581749" y="4316790"/>
            <a:ext cx="222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私域流量的价值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895961" y="5303062"/>
            <a:ext cx="222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面对疫情，积极自救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642" y="456917"/>
            <a:ext cx="283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学习目标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3424845" y="1666134"/>
            <a:ext cx="4115364" cy="988578"/>
            <a:chOff x="6177683" y="1666134"/>
            <a:chExt cx="1362525" cy="988578"/>
          </a:xfrm>
          <a:solidFill>
            <a:srgbClr val="1C4885"/>
          </a:solidFill>
        </p:grpSpPr>
        <p:sp>
          <p:nvSpPr>
            <p:cNvPr id="28" name="矩形 27"/>
            <p:cNvSpPr/>
            <p:nvPr/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矩形 30"/>
          <p:cNvSpPr/>
          <p:nvPr/>
        </p:nvSpPr>
        <p:spPr>
          <a:xfrm>
            <a:off x="4497444" y="1799072"/>
            <a:ext cx="4842879" cy="1150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4458751" y="3243012"/>
            <a:ext cx="4842879" cy="1150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458751" y="4659595"/>
            <a:ext cx="4842879" cy="1150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3417031" y="2989897"/>
            <a:ext cx="4446809" cy="988578"/>
            <a:chOff x="6177683" y="1666134"/>
            <a:chExt cx="1362525" cy="988578"/>
          </a:xfrm>
          <a:solidFill>
            <a:srgbClr val="1C4885"/>
          </a:solidFill>
        </p:grpSpPr>
        <p:sp>
          <p:nvSpPr>
            <p:cNvPr id="35" name="矩形 34"/>
            <p:cNvSpPr/>
            <p:nvPr/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424845" y="4497549"/>
            <a:ext cx="4115364" cy="988578"/>
            <a:chOff x="6177683" y="1666134"/>
            <a:chExt cx="1362525" cy="988578"/>
          </a:xfrm>
          <a:solidFill>
            <a:srgbClr val="1C4885"/>
          </a:solidFill>
        </p:grpSpPr>
        <p:sp>
          <p:nvSpPr>
            <p:cNvPr id="38" name="矩形 37"/>
            <p:cNvSpPr/>
            <p:nvPr/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3744092" y="1839522"/>
            <a:ext cx="1032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BookC" charset="-52"/>
              </a:rPr>
              <a:t>01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FuturaBookC" charset="-5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707120" y="3283509"/>
            <a:ext cx="1032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BookC" charset="-52"/>
              </a:rPr>
              <a:t>02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FuturaBookC" charset="-5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706881" y="4867919"/>
            <a:ext cx="1032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BookC" charset="-52"/>
              </a:rPr>
              <a:t>03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FuturaBookC" charset="-5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667873" y="1894799"/>
            <a:ext cx="4603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了解流量运营的价值、原则、逻辑等基础知识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659223" y="3568031"/>
            <a:ext cx="4441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理解平台如何进行流量分发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655778" y="4864496"/>
            <a:ext cx="4584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掌握扩大流量的方法，如何利用好</a:t>
            </a:r>
            <a:r>
              <a:rPr lang="zh-CN" altLang="zh-CN" sz="2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公域流量、私域流量</a:t>
            </a:r>
            <a:r>
              <a:rPr lang="zh-CN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的方法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648" y="409927"/>
            <a:ext cx="418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私域流量的获得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1017640" y="1874326"/>
            <a:ext cx="3377381" cy="3377381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7" t="3629" r="22469" b="1356"/>
          <a:stretch>
            <a:fillRect/>
          </a:stretch>
        </p:blipFill>
        <p:spPr>
          <a:xfrm>
            <a:off x="1183559" y="2040245"/>
            <a:ext cx="3045542" cy="3045542"/>
          </a:xfrm>
          <a:custGeom>
            <a:avLst/>
            <a:gdLst>
              <a:gd name="connsiteX0" fmla="*/ 3185652 w 6371304"/>
              <a:gd name="connsiteY0" fmla="*/ 0 h 6371304"/>
              <a:gd name="connsiteX1" fmla="*/ 6371304 w 6371304"/>
              <a:gd name="connsiteY1" fmla="*/ 3185652 h 6371304"/>
              <a:gd name="connsiteX2" fmla="*/ 3185652 w 6371304"/>
              <a:gd name="connsiteY2" fmla="*/ 6371304 h 6371304"/>
              <a:gd name="connsiteX3" fmla="*/ 0 w 6371304"/>
              <a:gd name="connsiteY3" fmla="*/ 3185652 h 6371304"/>
              <a:gd name="connsiteX4" fmla="*/ 3185652 w 6371304"/>
              <a:gd name="connsiteY4" fmla="*/ 0 h 637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1304" h="6371304">
                <a:moveTo>
                  <a:pt x="3185652" y="0"/>
                </a:moveTo>
                <a:cubicBezTo>
                  <a:pt x="4945039" y="0"/>
                  <a:pt x="6371304" y="1426265"/>
                  <a:pt x="6371304" y="3185652"/>
                </a:cubicBezTo>
                <a:cubicBezTo>
                  <a:pt x="6371304" y="4945039"/>
                  <a:pt x="4945039" y="6371304"/>
                  <a:pt x="3185652" y="6371304"/>
                </a:cubicBezTo>
                <a:cubicBezTo>
                  <a:pt x="1426265" y="6371304"/>
                  <a:pt x="0" y="4945039"/>
                  <a:pt x="0" y="3185652"/>
                </a:cubicBezTo>
                <a:cubicBezTo>
                  <a:pt x="0" y="1426265"/>
                  <a:pt x="1426265" y="0"/>
                  <a:pt x="3185652" y="0"/>
                </a:cubicBezTo>
                <a:close/>
              </a:path>
            </a:pathLst>
          </a:custGeom>
        </p:spPr>
      </p:pic>
      <p:sp>
        <p:nvSpPr>
          <p:cNvPr id="10" name="文本框 9"/>
          <p:cNvSpPr txBox="1"/>
          <p:nvPr/>
        </p:nvSpPr>
        <p:spPr>
          <a:xfrm>
            <a:off x="5440372" y="1689660"/>
            <a:ext cx="573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hlinkClick r:id="rId4"/>
              </a:rPr>
              <a:t>参考：私域流量的胜利：后疫情时代，安踏的零售法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86718" y="4559209"/>
            <a:ext cx="5571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思考：</a:t>
            </a:r>
          </a:p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结合上述案例，谈一下实体店如何利用好私域流量？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175206" y="2149206"/>
            <a:ext cx="265167" cy="0"/>
          </a:xfrm>
          <a:prstGeom prst="line">
            <a:avLst/>
          </a:prstGeom>
          <a:ln w="254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45805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984658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403122" y="405580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718927" y="2080651"/>
            <a:ext cx="6754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谢谢观看！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401597" y="3738717"/>
            <a:ext cx="138880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49825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887301" y="2420811"/>
            <a:ext cx="1592179" cy="1592179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b="1" dirty="0">
                <a:solidFill>
                  <a:schemeClr val="bg1"/>
                </a:solidFill>
                <a:latin typeface="FuturaBookC" charset="-52"/>
              </a:rPr>
              <a:t>1</a:t>
            </a:r>
            <a:endParaRPr lang="zh-CN" altLang="en-US" sz="13800" b="1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6985" y="2420811"/>
            <a:ext cx="576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流量运营的概念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663554" y="3428999"/>
            <a:ext cx="111240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642" y="456917"/>
            <a:ext cx="283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流量运营概述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id="{33951316-6B75-4F5B-9EEA-27D2A031E729}"/>
              </a:ext>
            </a:extLst>
          </p:cNvPr>
          <p:cNvGrpSpPr/>
          <p:nvPr/>
        </p:nvGrpSpPr>
        <p:grpSpPr>
          <a:xfrm>
            <a:off x="4676164" y="1514000"/>
            <a:ext cx="2906173" cy="4836924"/>
            <a:chOff x="3053738" y="0"/>
            <a:chExt cx="2906173" cy="4195762"/>
          </a:xfrm>
        </p:grpSpPr>
        <p:sp>
          <p:nvSpPr>
            <p:cNvPr id="7" name="流程图: 手动操作 6">
              <a:extLst>
                <a:ext uri="{FF2B5EF4-FFF2-40B4-BE49-F238E27FC236}">
                  <a16:creationId xmlns:a16="http://schemas.microsoft.com/office/drawing/2014/main" id="{A216D07E-0904-47C4-91EA-349C309D4F09}"/>
                </a:ext>
              </a:extLst>
            </p:cNvPr>
            <p:cNvSpPr/>
            <p:nvPr/>
          </p:nvSpPr>
          <p:spPr>
            <a:xfrm rot="16200000">
              <a:off x="2375693" y="678045"/>
              <a:ext cx="4195762" cy="2839671"/>
            </a:xfrm>
            <a:prstGeom prst="flowChartManualOperati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流程图: 手动操作 4">
              <a:extLst>
                <a:ext uri="{FF2B5EF4-FFF2-40B4-BE49-F238E27FC236}">
                  <a16:creationId xmlns:a16="http://schemas.microsoft.com/office/drawing/2014/main" id="{9F9987D7-11D9-4AC8-AC19-CCDA4EB0A1B7}"/>
                </a:ext>
              </a:extLst>
            </p:cNvPr>
            <p:cNvSpPr txBox="1"/>
            <p:nvPr/>
          </p:nvSpPr>
          <p:spPr>
            <a:xfrm>
              <a:off x="3120240" y="1343909"/>
              <a:ext cx="2839671" cy="25174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0" tIns="0" rIns="121047" bIns="0" numCol="1" spcCol="1270" anchor="t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400" kern="1200" dirty="0">
                  <a:solidFill>
                    <a:schemeClr val="tx1"/>
                  </a:solidFill>
                </a:rPr>
                <a:t>流量运营的价值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11D86913-C0E0-47D6-80F5-734085CF815B}"/>
              </a:ext>
            </a:extLst>
          </p:cNvPr>
          <p:cNvGrpSpPr/>
          <p:nvPr/>
        </p:nvGrpSpPr>
        <p:grpSpPr>
          <a:xfrm>
            <a:off x="1165421" y="1380996"/>
            <a:ext cx="2972675" cy="4836924"/>
            <a:chOff x="1092" y="0"/>
            <a:chExt cx="2972675" cy="4195762"/>
          </a:xfrm>
        </p:grpSpPr>
        <p:sp>
          <p:nvSpPr>
            <p:cNvPr id="10" name="流程图: 手动操作 9">
              <a:extLst>
                <a:ext uri="{FF2B5EF4-FFF2-40B4-BE49-F238E27FC236}">
                  <a16:creationId xmlns:a16="http://schemas.microsoft.com/office/drawing/2014/main" id="{1B2F116D-D83B-4455-965D-55E9D00F2C95}"/>
                </a:ext>
              </a:extLst>
            </p:cNvPr>
            <p:cNvSpPr/>
            <p:nvPr/>
          </p:nvSpPr>
          <p:spPr>
            <a:xfrm rot="16200000">
              <a:off x="-676953" y="678045"/>
              <a:ext cx="4195762" cy="2839671"/>
            </a:xfrm>
            <a:prstGeom prst="flowChartManualOperati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流程图: 手动操作 4">
              <a:extLst>
                <a:ext uri="{FF2B5EF4-FFF2-40B4-BE49-F238E27FC236}">
                  <a16:creationId xmlns:a16="http://schemas.microsoft.com/office/drawing/2014/main" id="{11C789B5-93A4-46E9-84DE-862E25D6E384}"/>
                </a:ext>
              </a:extLst>
            </p:cNvPr>
            <p:cNvSpPr txBox="1"/>
            <p:nvPr/>
          </p:nvSpPr>
          <p:spPr>
            <a:xfrm>
              <a:off x="134096" y="1459282"/>
              <a:ext cx="2839671" cy="25174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0" tIns="0" rIns="121047" bIns="0" numCol="1" spcCol="1270" anchor="t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400" kern="1200" dirty="0">
                  <a:solidFill>
                    <a:schemeClr val="tx1"/>
                  </a:solidFill>
                </a:rPr>
                <a:t>流量运营的概念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 sz="2400" kern="1200" dirty="0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0007E6D-A1F2-4D22-9B56-83A96C04A830}"/>
              </a:ext>
            </a:extLst>
          </p:cNvPr>
          <p:cNvGrpSpPr/>
          <p:nvPr/>
        </p:nvGrpSpPr>
        <p:grpSpPr>
          <a:xfrm>
            <a:off x="8186907" y="1380996"/>
            <a:ext cx="3105680" cy="4836924"/>
            <a:chOff x="6106386" y="0"/>
            <a:chExt cx="3105680" cy="4195762"/>
          </a:xfrm>
        </p:grpSpPr>
        <p:sp>
          <p:nvSpPr>
            <p:cNvPr id="13" name="流程图: 手动操作 12">
              <a:extLst>
                <a:ext uri="{FF2B5EF4-FFF2-40B4-BE49-F238E27FC236}">
                  <a16:creationId xmlns:a16="http://schemas.microsoft.com/office/drawing/2014/main" id="{0A754688-268D-4B8F-B895-9CC7CA1A08C9}"/>
                </a:ext>
              </a:extLst>
            </p:cNvPr>
            <p:cNvSpPr/>
            <p:nvPr/>
          </p:nvSpPr>
          <p:spPr>
            <a:xfrm rot="16200000">
              <a:off x="5428341" y="678045"/>
              <a:ext cx="4195762" cy="2839671"/>
            </a:xfrm>
            <a:prstGeom prst="flowChartManualOperati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流程图: 手动操作 4">
              <a:extLst>
                <a:ext uri="{FF2B5EF4-FFF2-40B4-BE49-F238E27FC236}">
                  <a16:creationId xmlns:a16="http://schemas.microsoft.com/office/drawing/2014/main" id="{B3A45849-DB48-4916-AA78-93413CE96348}"/>
                </a:ext>
              </a:extLst>
            </p:cNvPr>
            <p:cNvSpPr txBox="1"/>
            <p:nvPr/>
          </p:nvSpPr>
          <p:spPr>
            <a:xfrm>
              <a:off x="6372395" y="1459282"/>
              <a:ext cx="2839671" cy="25174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0" tIns="0" rIns="121047" bIns="0" numCol="1" spcCol="1270" anchor="t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400" kern="1200" dirty="0">
                  <a:solidFill>
                    <a:schemeClr val="tx1"/>
                  </a:solidFill>
                </a:rPr>
                <a:t>流量运营的原则</a:t>
              </a:r>
            </a:p>
            <a:p>
              <a:pPr marL="0" lvl="1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zh-CN" altLang="en-US" sz="2400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642" y="456917"/>
            <a:ext cx="3484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流量运营的概念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078663" y="2743835"/>
            <a:ext cx="100346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25000"/>
              </a:lnSpc>
            </a:pPr>
            <a:r>
              <a: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流量运营就是通过策划，持续不断地获得流量，让流量进来，让流量变成粉丝，让粉丝持续活跃，让粉丝变成用户，从用户身上进行变现，最终让流量完成价值的转化。因此，流量运营是将用户的关注转换成短视频商业价值的过程。</a:t>
            </a:r>
          </a:p>
          <a:p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642" y="456917"/>
            <a:ext cx="3800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流量运营的价值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8E882128-2B0F-4CB9-B280-5CAD68A4DF83}"/>
              </a:ext>
            </a:extLst>
          </p:cNvPr>
          <p:cNvSpPr txBox="1"/>
          <p:nvPr/>
        </p:nvSpPr>
        <p:spPr>
          <a:xfrm>
            <a:off x="8538340" y="1089446"/>
            <a:ext cx="738664" cy="52614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分类粉丝、精准转化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E04E0E1-342E-4700-8BF1-8F1B8D2E8D95}"/>
              </a:ext>
            </a:extLst>
          </p:cNvPr>
          <p:cNvSpPr txBox="1"/>
          <p:nvPr/>
        </p:nvSpPr>
        <p:spPr>
          <a:xfrm>
            <a:off x="5357336" y="773325"/>
            <a:ext cx="738664" cy="56194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吸引粉丝、增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Ebrima" panose="02000000000000000000" pitchFamily="2" charset="0"/>
              </a:rPr>
              <a:t>强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粘性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37893" y="457203"/>
            <a:ext cx="5446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流量运营的原则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流程图: 手动操作 6">
            <a:extLst>
              <a:ext uri="{FF2B5EF4-FFF2-40B4-BE49-F238E27FC236}">
                <a16:creationId xmlns:a16="http://schemas.microsoft.com/office/drawing/2014/main" id="{BB24CE4E-C67C-4ADC-99AB-DD3EC5865121}"/>
              </a:ext>
            </a:extLst>
          </p:cNvPr>
          <p:cNvSpPr/>
          <p:nvPr/>
        </p:nvSpPr>
        <p:spPr>
          <a:xfrm rot="16200000">
            <a:off x="1529902" y="1910754"/>
            <a:ext cx="4195762" cy="2839671"/>
          </a:xfrm>
          <a:prstGeom prst="flowChartManualOperati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8" name="流程图: 手动操作 4">
            <a:extLst>
              <a:ext uri="{FF2B5EF4-FFF2-40B4-BE49-F238E27FC236}">
                <a16:creationId xmlns:a16="http://schemas.microsoft.com/office/drawing/2014/main" id="{23A3FBE6-8B36-4D7A-BD39-9F851B487445}"/>
              </a:ext>
            </a:extLst>
          </p:cNvPr>
          <p:cNvSpPr txBox="1"/>
          <p:nvPr/>
        </p:nvSpPr>
        <p:spPr>
          <a:xfrm>
            <a:off x="2291985" y="2863259"/>
            <a:ext cx="2839671" cy="251745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120650" tIns="0" rIns="121047" bIns="0" numCol="1" spcCol="1270" anchor="t" anchorCtr="0">
            <a:noAutofit/>
          </a:bodyPr>
          <a:lstStyle/>
          <a:p>
            <a:pPr marL="0" marR="0" lvl="0" indent="0" algn="l" defTabSz="8445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dirty="0">
                <a:solidFill>
                  <a:sysClr val="windowText" lastClr="000000"/>
                </a:solidFill>
                <a:latin typeface="Century Gothic" panose="020B0502020202020204"/>
                <a:ea typeface="宋体" panose="02010600030101010101" pitchFamily="2" charset="-122"/>
              </a:rPr>
              <a:t>互动性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流程图: 手动操作 10">
            <a:extLst>
              <a:ext uri="{FF2B5EF4-FFF2-40B4-BE49-F238E27FC236}">
                <a16:creationId xmlns:a16="http://schemas.microsoft.com/office/drawing/2014/main" id="{00345937-E5F7-46FE-A27D-08EAE98A55CD}"/>
              </a:ext>
            </a:extLst>
          </p:cNvPr>
          <p:cNvSpPr/>
          <p:nvPr/>
        </p:nvSpPr>
        <p:spPr>
          <a:xfrm rot="16200000">
            <a:off x="3626667" y="1815246"/>
            <a:ext cx="4195762" cy="2839671"/>
          </a:xfrm>
          <a:prstGeom prst="flowChartManualOperati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13" name="流程图: 手动操作 12">
            <a:extLst>
              <a:ext uri="{FF2B5EF4-FFF2-40B4-BE49-F238E27FC236}">
                <a16:creationId xmlns:a16="http://schemas.microsoft.com/office/drawing/2014/main" id="{E9FB6FC4-E81A-4A50-B2F0-87DAABD7B6EC}"/>
              </a:ext>
            </a:extLst>
          </p:cNvPr>
          <p:cNvSpPr/>
          <p:nvPr/>
        </p:nvSpPr>
        <p:spPr>
          <a:xfrm rot="16200000">
            <a:off x="5517709" y="1767492"/>
            <a:ext cx="4195762" cy="2839671"/>
          </a:xfrm>
          <a:prstGeom prst="flowChartManualOperati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14" name="流程图: 手动操作 4">
            <a:extLst>
              <a:ext uri="{FF2B5EF4-FFF2-40B4-BE49-F238E27FC236}">
                <a16:creationId xmlns:a16="http://schemas.microsoft.com/office/drawing/2014/main" id="{C089D869-F734-4614-9FAC-7A2778AE8ABD}"/>
              </a:ext>
            </a:extLst>
          </p:cNvPr>
          <p:cNvSpPr txBox="1"/>
          <p:nvPr/>
        </p:nvSpPr>
        <p:spPr>
          <a:xfrm>
            <a:off x="4576411" y="2911013"/>
            <a:ext cx="2839671" cy="251745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120650" tIns="0" rIns="121047" bIns="0" numCol="1" spcCol="1270" anchor="t" anchorCtr="0">
            <a:noAutofit/>
          </a:bodyPr>
          <a:lstStyle/>
          <a:p>
            <a:pPr marL="0" marR="0" lvl="0" indent="0" algn="l" defTabSz="8445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n-cs"/>
              </a:rPr>
              <a:t>精细化</a:t>
            </a:r>
          </a:p>
        </p:txBody>
      </p:sp>
      <p:sp>
        <p:nvSpPr>
          <p:cNvPr id="15" name="流程图: 手动操作 4">
            <a:extLst>
              <a:ext uri="{FF2B5EF4-FFF2-40B4-BE49-F238E27FC236}">
                <a16:creationId xmlns:a16="http://schemas.microsoft.com/office/drawing/2014/main" id="{D315315A-320F-4563-9479-A4CC9F1E154B}"/>
              </a:ext>
            </a:extLst>
          </p:cNvPr>
          <p:cNvSpPr txBox="1"/>
          <p:nvPr/>
        </p:nvSpPr>
        <p:spPr>
          <a:xfrm>
            <a:off x="6670070" y="2849448"/>
            <a:ext cx="2839671" cy="251745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120650" tIns="0" rIns="121047" bIns="0" numCol="1" spcCol="1270" anchor="t" anchorCtr="0">
            <a:noAutofit/>
          </a:bodyPr>
          <a:lstStyle/>
          <a:p>
            <a:pPr marL="0" marR="0" lvl="0" indent="0" algn="l" defTabSz="8445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n-cs"/>
              </a:rPr>
              <a:t>持续性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49825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887301" y="2420811"/>
            <a:ext cx="1592179" cy="1592179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b="1" dirty="0">
                <a:solidFill>
                  <a:schemeClr val="bg1"/>
                </a:solidFill>
                <a:latin typeface="FuturaBookC" charset="-52"/>
              </a:rPr>
              <a:t>2</a:t>
            </a:r>
            <a:endParaRPr lang="zh-CN" altLang="en-US" sz="13800" b="1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6985" y="2420811"/>
            <a:ext cx="576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平台的流量分发模式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663554" y="3428999"/>
            <a:ext cx="111240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色简洁毕业答辩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879</Words>
  <Application>Microsoft Macintosh PowerPoint</Application>
  <PresentationFormat>宽屏</PresentationFormat>
  <Paragraphs>157</Paragraphs>
  <Slides>31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0" baseType="lpstr">
      <vt:lpstr>黑体</vt:lpstr>
      <vt:lpstr>FuturaBookC</vt:lpstr>
      <vt:lpstr>锐字逼格青春粗黑体简2.0</vt:lpstr>
      <vt:lpstr>Century Gothic</vt:lpstr>
      <vt:lpstr>Calibri</vt:lpstr>
      <vt:lpstr>等线</vt:lpstr>
      <vt:lpstr>Arial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Lenovo</dc:creator>
  <cp:lastModifiedBy>pl0325</cp:lastModifiedBy>
  <cp:revision>8</cp:revision>
  <dcterms:created xsi:type="dcterms:W3CDTF">2022-03-30T07:01:33Z</dcterms:created>
  <dcterms:modified xsi:type="dcterms:W3CDTF">2022-04-13T00:50:46Z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D60F2669B7BB445AA036AF70BDF4A1E1</vt:lpwstr>
  </property>
  <property fmtid="{D5CDD505-2E9C-101B-9397-08002B2CF9AE}" pid="3" name="KSOProductBuildVer">
    <vt:lpwstr>2052-11.1.0.11365</vt:lpwstr>
  </property>
</Properties>
</file>