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333" r:id="rId5"/>
    <p:sldId id="371" r:id="rId6"/>
    <p:sldId id="311" r:id="rId7"/>
    <p:sldId id="372" r:id="rId8"/>
    <p:sldId id="373" r:id="rId9"/>
    <p:sldId id="312" r:id="rId10"/>
    <p:sldId id="375" r:id="rId11"/>
    <p:sldId id="387" r:id="rId12"/>
    <p:sldId id="376" r:id="rId13"/>
    <p:sldId id="377" r:id="rId14"/>
    <p:sldId id="378" r:id="rId15"/>
    <p:sldId id="379" r:id="rId16"/>
    <p:sldId id="380" r:id="rId17"/>
    <p:sldId id="382" r:id="rId18"/>
    <p:sldId id="384" r:id="rId19"/>
    <p:sldId id="385" r:id="rId20"/>
    <p:sldId id="386" r:id="rId21"/>
    <p:sldId id="366" r:id="rId22"/>
    <p:sldId id="280" r:id="rId23"/>
    <p:sldId id="388" r:id="rId24"/>
    <p:sldId id="389" r:id="rId25"/>
    <p:sldId id="390" r:id="rId26"/>
    <p:sldId id="391" r:id="rId27"/>
    <p:sldId id="392" r:id="rId28"/>
    <p:sldId id="393" r:id="rId29"/>
    <p:sldId id="272" r:id="rId30"/>
  </p:sldIdLst>
  <p:sldSz cx="12192000" cy="6858000"/>
  <p:notesSz cx="6858000" cy="9144000"/>
  <p:embeddedFontLst>
    <p:embeddedFont>
      <p:font typeface="等线" panose="02010600030101010101" pitchFamily="2" charset="-122"/>
      <p:regular r:id="rId32"/>
      <p:bold r:id="rId33"/>
    </p:embeddedFont>
    <p:embeddedFont>
      <p:font typeface="等线 Light" panose="02010600030101010101" pitchFamily="2" charset="-122"/>
      <p:regular r:id="rId34"/>
    </p:embeddedFont>
    <p:embeddedFont>
      <p:font typeface="黑体" panose="02010609060101010101" pitchFamily="49" charset="-122"/>
      <p:regular r:id="rId35"/>
    </p:embeddedFont>
    <p:embeddedFont>
      <p:font typeface="黑体" panose="02010609060101010101" pitchFamily="49" charset="-122"/>
      <p:regular r:id="rId35"/>
    </p:embeddedFont>
    <p:embeddedFont>
      <p:font typeface="微软雅黑" panose="020B0503020204020204" pitchFamily="34" charset="-122"/>
      <p:regular r:id="rId36"/>
      <p:bold r:id="rId37"/>
    </p:embeddedFont>
    <p:embeddedFont>
      <p:font typeface="Calibri" panose="020F0502020204030204" pitchFamily="34" charset="0"/>
      <p:regular r:id="rId38"/>
      <p:bold r:id="rId39"/>
      <p:italic r:id="rId40"/>
      <p:boldItalic r:id="rId41"/>
    </p:embeddedFont>
    <p:embeddedFont>
      <p:font typeface="FuturaBookC" pitchFamily="2" charset="0"/>
      <p:regular r:id="rId42"/>
    </p:embeddedFont>
    <p:embeddedFont>
      <p:font typeface="FZZhengHeiS-DB-GB" panose="02000000000000000000" pitchFamily="2" charset="0"/>
      <p:regular r:id="rId43"/>
    </p:embeddedFont>
  </p:embeddedFontLst>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3">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7" autoAdjust="0"/>
    <p:restoredTop sz="94689"/>
  </p:normalViewPr>
  <p:slideViewPr>
    <p:cSldViewPr snapToGrid="0" showGuides="1">
      <p:cViewPr varScale="1">
        <p:scale>
          <a:sx n="108" d="100"/>
          <a:sy n="108" d="100"/>
        </p:scale>
        <p:origin x="536" y="184"/>
      </p:cViewPr>
      <p:guideLst>
        <p:guide orient="horz" pos="103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A7DBB-4BCF-CB42-B420-54A1F322411A}" type="doc">
      <dgm:prSet loTypeId="urn:microsoft.com/office/officeart/2005/8/layout/cycle8" loCatId="" qsTypeId="urn:microsoft.com/office/officeart/2005/8/quickstyle/simple1" qsCatId="simple" csTypeId="urn:microsoft.com/office/officeart/2005/8/colors/accent1_2" csCatId="accent1" phldr="1"/>
      <dgm:spPr/>
    </dgm:pt>
    <dgm:pt modelId="{00A22662-AD22-6343-A414-8A7552D99A89}">
      <dgm:prSet phldrT="[文本]"/>
      <dgm:spPr/>
      <dgm:t>
        <a:bodyPr/>
        <a:lstStyle/>
        <a:p>
          <a:r>
            <a:rPr lang="zh-CN" altLang="en-US" dirty="0"/>
            <a:t>过程说</a:t>
          </a:r>
        </a:p>
      </dgm:t>
    </dgm:pt>
    <dgm:pt modelId="{670941AC-58C2-4345-AE46-ECA950E910FF}" type="parTrans" cxnId="{68D2588C-4CC0-7B47-BCE3-F776E5B75BE4}">
      <dgm:prSet/>
      <dgm:spPr/>
      <dgm:t>
        <a:bodyPr/>
        <a:lstStyle/>
        <a:p>
          <a:endParaRPr lang="zh-CN" altLang="en-US"/>
        </a:p>
      </dgm:t>
    </dgm:pt>
    <dgm:pt modelId="{06A1BD9A-7450-814B-B5C4-69CD2899C6F7}" type="sibTrans" cxnId="{68D2588C-4CC0-7B47-BCE3-F776E5B75BE4}">
      <dgm:prSet/>
      <dgm:spPr/>
      <dgm:t>
        <a:bodyPr/>
        <a:lstStyle/>
        <a:p>
          <a:endParaRPr lang="zh-CN" altLang="en-US"/>
        </a:p>
      </dgm:t>
    </dgm:pt>
    <dgm:pt modelId="{DC626F67-7CB2-E44F-B525-19D8B980A670}">
      <dgm:prSet phldrT="[文本]"/>
      <dgm:spPr/>
      <dgm:t>
        <a:bodyPr/>
        <a:lstStyle/>
        <a:p>
          <a:r>
            <a:rPr lang="zh-CN" altLang="en-US" dirty="0"/>
            <a:t>产品说</a:t>
          </a:r>
        </a:p>
      </dgm:t>
    </dgm:pt>
    <dgm:pt modelId="{52A1144B-A47E-3A42-BA55-56E2D525E958}" type="parTrans" cxnId="{CB9EE206-6DC4-584A-A97C-8F1630F93773}">
      <dgm:prSet/>
      <dgm:spPr/>
      <dgm:t>
        <a:bodyPr/>
        <a:lstStyle/>
        <a:p>
          <a:endParaRPr lang="zh-CN" altLang="en-US"/>
        </a:p>
      </dgm:t>
    </dgm:pt>
    <dgm:pt modelId="{4066E9F6-0A83-0F46-9A1E-22A0D2D5F737}" type="sibTrans" cxnId="{CB9EE206-6DC4-584A-A97C-8F1630F93773}">
      <dgm:prSet/>
      <dgm:spPr/>
      <dgm:t>
        <a:bodyPr/>
        <a:lstStyle/>
        <a:p>
          <a:endParaRPr lang="zh-CN" altLang="en-US"/>
        </a:p>
      </dgm:t>
    </dgm:pt>
    <dgm:pt modelId="{20D8EB84-0AFE-1F4F-9E38-2319E1ACBF43}">
      <dgm:prSet phldrT="[文本]"/>
      <dgm:spPr/>
      <dgm:t>
        <a:bodyPr/>
        <a:lstStyle/>
        <a:p>
          <a:r>
            <a:rPr lang="zh-CN" altLang="en-US" dirty="0"/>
            <a:t>连接说</a:t>
          </a:r>
        </a:p>
      </dgm:t>
    </dgm:pt>
    <dgm:pt modelId="{94391923-1BE5-C74E-AF6E-751E6B67136D}" type="parTrans" cxnId="{4085812C-9AC2-C04F-BD88-01DA06211437}">
      <dgm:prSet/>
      <dgm:spPr/>
      <dgm:t>
        <a:bodyPr/>
        <a:lstStyle/>
        <a:p>
          <a:endParaRPr lang="zh-CN" altLang="en-US"/>
        </a:p>
      </dgm:t>
    </dgm:pt>
    <dgm:pt modelId="{C38C1D59-7AAF-E943-BD4F-2EB83F6134C1}" type="sibTrans" cxnId="{4085812C-9AC2-C04F-BD88-01DA06211437}">
      <dgm:prSet/>
      <dgm:spPr/>
      <dgm:t>
        <a:bodyPr/>
        <a:lstStyle/>
        <a:p>
          <a:endParaRPr lang="zh-CN" altLang="en-US"/>
        </a:p>
      </dgm:t>
    </dgm:pt>
    <dgm:pt modelId="{198EA724-FD96-4B41-811B-143A3E69840D}" type="pres">
      <dgm:prSet presAssocID="{0F0A7DBB-4BCF-CB42-B420-54A1F322411A}" presName="compositeShape" presStyleCnt="0">
        <dgm:presLayoutVars>
          <dgm:chMax val="7"/>
          <dgm:dir/>
          <dgm:resizeHandles val="exact"/>
        </dgm:presLayoutVars>
      </dgm:prSet>
      <dgm:spPr/>
    </dgm:pt>
    <dgm:pt modelId="{804AC307-29A3-4848-8AA6-A2D96EDBA88E}" type="pres">
      <dgm:prSet presAssocID="{0F0A7DBB-4BCF-CB42-B420-54A1F322411A}" presName="wedge1" presStyleLbl="node1" presStyleIdx="0" presStyleCnt="3"/>
      <dgm:spPr/>
    </dgm:pt>
    <dgm:pt modelId="{7EB638C5-C94B-9C48-8910-0B9E82030BF4}" type="pres">
      <dgm:prSet presAssocID="{0F0A7DBB-4BCF-CB42-B420-54A1F322411A}" presName="dummy1a" presStyleCnt="0"/>
      <dgm:spPr/>
    </dgm:pt>
    <dgm:pt modelId="{B54AD111-D1A3-7942-A89A-34E003422ED7}" type="pres">
      <dgm:prSet presAssocID="{0F0A7DBB-4BCF-CB42-B420-54A1F322411A}" presName="dummy1b" presStyleCnt="0"/>
      <dgm:spPr/>
    </dgm:pt>
    <dgm:pt modelId="{7A5118FD-A698-8343-B73F-B832288F9254}" type="pres">
      <dgm:prSet presAssocID="{0F0A7DBB-4BCF-CB42-B420-54A1F322411A}" presName="wedge1Tx" presStyleLbl="node1" presStyleIdx="0" presStyleCnt="3">
        <dgm:presLayoutVars>
          <dgm:chMax val="0"/>
          <dgm:chPref val="0"/>
          <dgm:bulletEnabled val="1"/>
        </dgm:presLayoutVars>
      </dgm:prSet>
      <dgm:spPr/>
    </dgm:pt>
    <dgm:pt modelId="{8C88B325-FF65-BE4B-98F0-14AE7801A26D}" type="pres">
      <dgm:prSet presAssocID="{0F0A7DBB-4BCF-CB42-B420-54A1F322411A}" presName="wedge2" presStyleLbl="node1" presStyleIdx="1" presStyleCnt="3"/>
      <dgm:spPr/>
    </dgm:pt>
    <dgm:pt modelId="{31CBF599-947A-0B4B-8165-64479F9E1C27}" type="pres">
      <dgm:prSet presAssocID="{0F0A7DBB-4BCF-CB42-B420-54A1F322411A}" presName="dummy2a" presStyleCnt="0"/>
      <dgm:spPr/>
    </dgm:pt>
    <dgm:pt modelId="{34E3EE2C-7CCF-9343-A670-7F2C924AAED7}" type="pres">
      <dgm:prSet presAssocID="{0F0A7DBB-4BCF-CB42-B420-54A1F322411A}" presName="dummy2b" presStyleCnt="0"/>
      <dgm:spPr/>
    </dgm:pt>
    <dgm:pt modelId="{24051EF9-435F-EC4C-9376-1FC9E81470E3}" type="pres">
      <dgm:prSet presAssocID="{0F0A7DBB-4BCF-CB42-B420-54A1F322411A}" presName="wedge2Tx" presStyleLbl="node1" presStyleIdx="1" presStyleCnt="3">
        <dgm:presLayoutVars>
          <dgm:chMax val="0"/>
          <dgm:chPref val="0"/>
          <dgm:bulletEnabled val="1"/>
        </dgm:presLayoutVars>
      </dgm:prSet>
      <dgm:spPr/>
    </dgm:pt>
    <dgm:pt modelId="{614FF88B-6812-E44B-97BE-0AC10E6D3D68}" type="pres">
      <dgm:prSet presAssocID="{0F0A7DBB-4BCF-CB42-B420-54A1F322411A}" presName="wedge3" presStyleLbl="node1" presStyleIdx="2" presStyleCnt="3"/>
      <dgm:spPr/>
    </dgm:pt>
    <dgm:pt modelId="{927163B8-F79F-9C47-AC2F-68FBDF636CD3}" type="pres">
      <dgm:prSet presAssocID="{0F0A7DBB-4BCF-CB42-B420-54A1F322411A}" presName="dummy3a" presStyleCnt="0"/>
      <dgm:spPr/>
    </dgm:pt>
    <dgm:pt modelId="{3FF94A90-818B-E04E-ABA2-8030CBFB251D}" type="pres">
      <dgm:prSet presAssocID="{0F0A7DBB-4BCF-CB42-B420-54A1F322411A}" presName="dummy3b" presStyleCnt="0"/>
      <dgm:spPr/>
    </dgm:pt>
    <dgm:pt modelId="{1C49CC7F-8D5F-AD4E-8FE4-85F66CEBD8AE}" type="pres">
      <dgm:prSet presAssocID="{0F0A7DBB-4BCF-CB42-B420-54A1F322411A}" presName="wedge3Tx" presStyleLbl="node1" presStyleIdx="2" presStyleCnt="3">
        <dgm:presLayoutVars>
          <dgm:chMax val="0"/>
          <dgm:chPref val="0"/>
          <dgm:bulletEnabled val="1"/>
        </dgm:presLayoutVars>
      </dgm:prSet>
      <dgm:spPr/>
    </dgm:pt>
    <dgm:pt modelId="{E057E1AD-096C-2647-AA4C-9BB9A9265CCF}" type="pres">
      <dgm:prSet presAssocID="{06A1BD9A-7450-814B-B5C4-69CD2899C6F7}" presName="arrowWedge1" presStyleLbl="fgSibTrans2D1" presStyleIdx="0" presStyleCnt="3"/>
      <dgm:spPr/>
    </dgm:pt>
    <dgm:pt modelId="{D2881157-70CB-3849-B3DF-7277605B35CE}" type="pres">
      <dgm:prSet presAssocID="{4066E9F6-0A83-0F46-9A1E-22A0D2D5F737}" presName="arrowWedge2" presStyleLbl="fgSibTrans2D1" presStyleIdx="1" presStyleCnt="3"/>
      <dgm:spPr/>
    </dgm:pt>
    <dgm:pt modelId="{AD5D658F-685E-4F44-9286-24A9F84DD97F}" type="pres">
      <dgm:prSet presAssocID="{C38C1D59-7AAF-E943-BD4F-2EB83F6134C1}" presName="arrowWedge3" presStyleLbl="fgSibTrans2D1" presStyleIdx="2" presStyleCnt="3"/>
      <dgm:spPr/>
    </dgm:pt>
  </dgm:ptLst>
  <dgm:cxnLst>
    <dgm:cxn modelId="{CB9EE206-6DC4-584A-A97C-8F1630F93773}" srcId="{0F0A7DBB-4BCF-CB42-B420-54A1F322411A}" destId="{DC626F67-7CB2-E44F-B525-19D8B980A670}" srcOrd="1" destOrd="0" parTransId="{52A1144B-A47E-3A42-BA55-56E2D525E958}" sibTransId="{4066E9F6-0A83-0F46-9A1E-22A0D2D5F737}"/>
    <dgm:cxn modelId="{AB799910-CCD6-E445-990F-F8C3B507C988}" type="presOf" srcId="{DC626F67-7CB2-E44F-B525-19D8B980A670}" destId="{8C88B325-FF65-BE4B-98F0-14AE7801A26D}" srcOrd="0" destOrd="0" presId="urn:microsoft.com/office/officeart/2005/8/layout/cycle8"/>
    <dgm:cxn modelId="{4085812C-9AC2-C04F-BD88-01DA06211437}" srcId="{0F0A7DBB-4BCF-CB42-B420-54A1F322411A}" destId="{20D8EB84-0AFE-1F4F-9E38-2319E1ACBF43}" srcOrd="2" destOrd="0" parTransId="{94391923-1BE5-C74E-AF6E-751E6B67136D}" sibTransId="{C38C1D59-7AAF-E943-BD4F-2EB83F6134C1}"/>
    <dgm:cxn modelId="{E16DB476-D778-7144-826A-2F60E11637C6}" type="presOf" srcId="{00A22662-AD22-6343-A414-8A7552D99A89}" destId="{804AC307-29A3-4848-8AA6-A2D96EDBA88E}" srcOrd="0" destOrd="0" presId="urn:microsoft.com/office/officeart/2005/8/layout/cycle8"/>
    <dgm:cxn modelId="{C85D4985-307C-4B44-8E16-D9F64CC6D741}" type="presOf" srcId="{00A22662-AD22-6343-A414-8A7552D99A89}" destId="{7A5118FD-A698-8343-B73F-B832288F9254}" srcOrd="1" destOrd="0" presId="urn:microsoft.com/office/officeart/2005/8/layout/cycle8"/>
    <dgm:cxn modelId="{68D2588C-4CC0-7B47-BCE3-F776E5B75BE4}" srcId="{0F0A7DBB-4BCF-CB42-B420-54A1F322411A}" destId="{00A22662-AD22-6343-A414-8A7552D99A89}" srcOrd="0" destOrd="0" parTransId="{670941AC-58C2-4345-AE46-ECA950E910FF}" sibTransId="{06A1BD9A-7450-814B-B5C4-69CD2899C6F7}"/>
    <dgm:cxn modelId="{EEBFFC92-BD0A-8946-8C18-06D1DC2C34D3}" type="presOf" srcId="{0F0A7DBB-4BCF-CB42-B420-54A1F322411A}" destId="{198EA724-FD96-4B41-811B-143A3E69840D}" srcOrd="0" destOrd="0" presId="urn:microsoft.com/office/officeart/2005/8/layout/cycle8"/>
    <dgm:cxn modelId="{4EE3D7A9-BB2E-3347-A76F-2FF8917EAE16}" type="presOf" srcId="{DC626F67-7CB2-E44F-B525-19D8B980A670}" destId="{24051EF9-435F-EC4C-9376-1FC9E81470E3}" srcOrd="1" destOrd="0" presId="urn:microsoft.com/office/officeart/2005/8/layout/cycle8"/>
    <dgm:cxn modelId="{6FFBF5B1-8602-DC42-95D1-8D58E831AE68}" type="presOf" srcId="{20D8EB84-0AFE-1F4F-9E38-2319E1ACBF43}" destId="{614FF88B-6812-E44B-97BE-0AC10E6D3D68}" srcOrd="0" destOrd="0" presId="urn:microsoft.com/office/officeart/2005/8/layout/cycle8"/>
    <dgm:cxn modelId="{E6687DCF-7AE3-CB48-A5EB-3F52364A1050}" type="presOf" srcId="{20D8EB84-0AFE-1F4F-9E38-2319E1ACBF43}" destId="{1C49CC7F-8D5F-AD4E-8FE4-85F66CEBD8AE}" srcOrd="1" destOrd="0" presId="urn:microsoft.com/office/officeart/2005/8/layout/cycle8"/>
    <dgm:cxn modelId="{6D255A9D-C9AE-FD43-B32D-79E6D6E9CA39}" type="presParOf" srcId="{198EA724-FD96-4B41-811B-143A3E69840D}" destId="{804AC307-29A3-4848-8AA6-A2D96EDBA88E}" srcOrd="0" destOrd="0" presId="urn:microsoft.com/office/officeart/2005/8/layout/cycle8"/>
    <dgm:cxn modelId="{573DF811-0551-B440-AED8-C9D869159C93}" type="presParOf" srcId="{198EA724-FD96-4B41-811B-143A3E69840D}" destId="{7EB638C5-C94B-9C48-8910-0B9E82030BF4}" srcOrd="1" destOrd="0" presId="urn:microsoft.com/office/officeart/2005/8/layout/cycle8"/>
    <dgm:cxn modelId="{F1538275-BC76-1E4C-973B-6DB1AA4E389A}" type="presParOf" srcId="{198EA724-FD96-4B41-811B-143A3E69840D}" destId="{B54AD111-D1A3-7942-A89A-34E003422ED7}" srcOrd="2" destOrd="0" presId="urn:microsoft.com/office/officeart/2005/8/layout/cycle8"/>
    <dgm:cxn modelId="{DD623B36-A370-3841-8D3F-A857C14618A6}" type="presParOf" srcId="{198EA724-FD96-4B41-811B-143A3E69840D}" destId="{7A5118FD-A698-8343-B73F-B832288F9254}" srcOrd="3" destOrd="0" presId="urn:microsoft.com/office/officeart/2005/8/layout/cycle8"/>
    <dgm:cxn modelId="{EEB9630A-6C94-B34A-86CE-A536ED70813C}" type="presParOf" srcId="{198EA724-FD96-4B41-811B-143A3E69840D}" destId="{8C88B325-FF65-BE4B-98F0-14AE7801A26D}" srcOrd="4" destOrd="0" presId="urn:microsoft.com/office/officeart/2005/8/layout/cycle8"/>
    <dgm:cxn modelId="{EEBACD9D-D08F-BC49-A9A6-731AFD75FDA1}" type="presParOf" srcId="{198EA724-FD96-4B41-811B-143A3E69840D}" destId="{31CBF599-947A-0B4B-8165-64479F9E1C27}" srcOrd="5" destOrd="0" presId="urn:microsoft.com/office/officeart/2005/8/layout/cycle8"/>
    <dgm:cxn modelId="{84FEC38B-31CC-E04A-9F0B-04815A5E1F68}" type="presParOf" srcId="{198EA724-FD96-4B41-811B-143A3E69840D}" destId="{34E3EE2C-7CCF-9343-A670-7F2C924AAED7}" srcOrd="6" destOrd="0" presId="urn:microsoft.com/office/officeart/2005/8/layout/cycle8"/>
    <dgm:cxn modelId="{FB1D4C5C-5C68-724E-9A80-D2CBBB95131E}" type="presParOf" srcId="{198EA724-FD96-4B41-811B-143A3E69840D}" destId="{24051EF9-435F-EC4C-9376-1FC9E81470E3}" srcOrd="7" destOrd="0" presId="urn:microsoft.com/office/officeart/2005/8/layout/cycle8"/>
    <dgm:cxn modelId="{1852FBA4-2B28-0345-ADC0-D536AFE1679C}" type="presParOf" srcId="{198EA724-FD96-4B41-811B-143A3E69840D}" destId="{614FF88B-6812-E44B-97BE-0AC10E6D3D68}" srcOrd="8" destOrd="0" presId="urn:microsoft.com/office/officeart/2005/8/layout/cycle8"/>
    <dgm:cxn modelId="{5B7EA7DD-980F-BB41-8E0B-582677636D47}" type="presParOf" srcId="{198EA724-FD96-4B41-811B-143A3E69840D}" destId="{927163B8-F79F-9C47-AC2F-68FBDF636CD3}" srcOrd="9" destOrd="0" presId="urn:microsoft.com/office/officeart/2005/8/layout/cycle8"/>
    <dgm:cxn modelId="{A756E7E1-E7CD-5443-8D7E-0D697AE2AC52}" type="presParOf" srcId="{198EA724-FD96-4B41-811B-143A3E69840D}" destId="{3FF94A90-818B-E04E-ABA2-8030CBFB251D}" srcOrd="10" destOrd="0" presId="urn:microsoft.com/office/officeart/2005/8/layout/cycle8"/>
    <dgm:cxn modelId="{42E404ED-18EC-8842-BFAB-029929BF06C9}" type="presParOf" srcId="{198EA724-FD96-4B41-811B-143A3E69840D}" destId="{1C49CC7F-8D5F-AD4E-8FE4-85F66CEBD8AE}" srcOrd="11" destOrd="0" presId="urn:microsoft.com/office/officeart/2005/8/layout/cycle8"/>
    <dgm:cxn modelId="{1FE5BC0D-85AA-D540-AAFF-711F75682C74}" type="presParOf" srcId="{198EA724-FD96-4B41-811B-143A3E69840D}" destId="{E057E1AD-096C-2647-AA4C-9BB9A9265CCF}" srcOrd="12" destOrd="0" presId="urn:microsoft.com/office/officeart/2005/8/layout/cycle8"/>
    <dgm:cxn modelId="{A4FF8977-84EF-0844-99D6-0CA13B193D93}" type="presParOf" srcId="{198EA724-FD96-4B41-811B-143A3E69840D}" destId="{D2881157-70CB-3849-B3DF-7277605B35CE}" srcOrd="13" destOrd="0" presId="urn:microsoft.com/office/officeart/2005/8/layout/cycle8"/>
    <dgm:cxn modelId="{1ACEC212-7216-5942-98BE-CADC6E4A687E}" type="presParOf" srcId="{198EA724-FD96-4B41-811B-143A3E69840D}" destId="{AD5D658F-685E-4F44-9286-24A9F84DD97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A361A-C15B-954D-87E0-515DCC748418}"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zh-CN" altLang="en-US"/>
        </a:p>
      </dgm:t>
    </dgm:pt>
    <dgm:pt modelId="{F69A03FB-5A99-BA4A-9D88-EB3639D18B62}">
      <dgm:prSet/>
      <dgm:spPr/>
      <dgm:t>
        <a:bodyPr/>
        <a:lstStyle/>
        <a:p>
          <a:r>
            <a:rPr lang="zh-CN" dirty="0"/>
            <a:t>新媒体运营</a:t>
          </a:r>
        </a:p>
      </dgm:t>
    </dgm:pt>
    <dgm:pt modelId="{C48B4336-762C-2744-A657-A3E90A8382F4}" type="parTrans" cxnId="{5ACE7819-74FD-DC42-9802-4AC2B92D2860}">
      <dgm:prSet/>
      <dgm:spPr/>
      <dgm:t>
        <a:bodyPr/>
        <a:lstStyle/>
        <a:p>
          <a:endParaRPr lang="zh-CN" altLang="en-US"/>
        </a:p>
      </dgm:t>
    </dgm:pt>
    <dgm:pt modelId="{771E5A52-44A2-1B45-8634-601E3D7EFCFF}" type="sibTrans" cxnId="{5ACE7819-74FD-DC42-9802-4AC2B92D2860}">
      <dgm:prSet/>
      <dgm:spPr/>
      <dgm:t>
        <a:bodyPr/>
        <a:lstStyle/>
        <a:p>
          <a:endParaRPr lang="zh-CN" altLang="en-US"/>
        </a:p>
      </dgm:t>
    </dgm:pt>
    <dgm:pt modelId="{7E390931-CDFE-5A47-ADA8-62AD0C5D3CEE}">
      <dgm:prSet/>
      <dgm:spPr/>
      <dgm:t>
        <a:bodyPr/>
        <a:lstStyle/>
        <a:p>
          <a:r>
            <a:rPr lang="zh-CN" dirty="0"/>
            <a:t>运营新媒体</a:t>
          </a:r>
        </a:p>
      </dgm:t>
    </dgm:pt>
    <dgm:pt modelId="{C5625B8B-8D37-6F44-9FA3-E183ED6AB81A}" type="parTrans" cxnId="{28BFCE71-66A1-C24F-8EE5-891EAE41B659}">
      <dgm:prSet/>
      <dgm:spPr/>
      <dgm:t>
        <a:bodyPr/>
        <a:lstStyle/>
        <a:p>
          <a:endParaRPr lang="zh-CN" altLang="en-US"/>
        </a:p>
      </dgm:t>
    </dgm:pt>
    <dgm:pt modelId="{51FFEB5E-5D59-4340-AE10-3CAEB911D3C7}" type="sibTrans" cxnId="{28BFCE71-66A1-C24F-8EE5-891EAE41B659}">
      <dgm:prSet/>
      <dgm:spPr/>
      <dgm:t>
        <a:bodyPr/>
        <a:lstStyle/>
        <a:p>
          <a:endParaRPr lang="zh-CN" altLang="en-US"/>
        </a:p>
      </dgm:t>
    </dgm:pt>
    <dgm:pt modelId="{0F2292CF-E3B3-7740-B3D6-E75A4E562341}">
      <dgm:prSet/>
      <dgm:spPr/>
      <dgm:t>
        <a:bodyPr/>
        <a:lstStyle/>
        <a:p>
          <a:r>
            <a:rPr lang="zh-CN"/>
            <a:t>是借助新媒体的手段，完成围绕用户的市场、研发、营销、销售等企业各个环节的具体工作。在这里，新媒体是手段，运营是目标。</a:t>
          </a:r>
          <a:endParaRPr lang="zh-CN" altLang="en-US"/>
        </a:p>
      </dgm:t>
    </dgm:pt>
    <dgm:pt modelId="{C680D57F-55DF-D745-BE92-7D8078135F99}" type="parTrans" cxnId="{FB749249-73F3-474B-B372-57DDCCD915BB}">
      <dgm:prSet/>
      <dgm:spPr/>
      <dgm:t>
        <a:bodyPr/>
        <a:lstStyle/>
        <a:p>
          <a:endParaRPr lang="zh-CN" altLang="en-US"/>
        </a:p>
      </dgm:t>
    </dgm:pt>
    <dgm:pt modelId="{E0A95A80-2B88-3D4B-9917-4ADF8103CE8F}" type="sibTrans" cxnId="{FB749249-73F3-474B-B372-57DDCCD915BB}">
      <dgm:prSet/>
      <dgm:spPr/>
      <dgm:t>
        <a:bodyPr/>
        <a:lstStyle/>
        <a:p>
          <a:endParaRPr lang="zh-CN" altLang="en-US"/>
        </a:p>
      </dgm:t>
    </dgm:pt>
    <dgm:pt modelId="{13EC1D6F-7C04-564A-80D8-1FAAAAD74CEC}">
      <dgm:prSet/>
      <dgm:spPr/>
      <dgm:t>
        <a:bodyPr/>
        <a:lstStyle/>
        <a:p>
          <a:r>
            <a:rPr lang="zh-CN"/>
            <a:t>是更具体、更细分、更繁琐的一系列工作，它主要涉及运营企业在不同新媒体平台开设的各类账号，例如运营微信公众号、运营抖音号等。在这里，运营是行为，新媒体是对象。</a:t>
          </a:r>
          <a:endParaRPr lang="zh-CN" altLang="en-US"/>
        </a:p>
      </dgm:t>
    </dgm:pt>
    <dgm:pt modelId="{2460CD7E-1916-0041-967D-3DF08CEADCDC}" type="parTrans" cxnId="{A391DE16-633C-714E-A820-9182F8F3ABC4}">
      <dgm:prSet/>
      <dgm:spPr/>
      <dgm:t>
        <a:bodyPr/>
        <a:lstStyle/>
        <a:p>
          <a:endParaRPr lang="zh-CN" altLang="en-US"/>
        </a:p>
      </dgm:t>
    </dgm:pt>
    <dgm:pt modelId="{79C69092-3954-1945-9A4B-7F478D0C1206}" type="sibTrans" cxnId="{A391DE16-633C-714E-A820-9182F8F3ABC4}">
      <dgm:prSet/>
      <dgm:spPr/>
      <dgm:t>
        <a:bodyPr/>
        <a:lstStyle/>
        <a:p>
          <a:endParaRPr lang="zh-CN" altLang="en-US"/>
        </a:p>
      </dgm:t>
    </dgm:pt>
    <dgm:pt modelId="{DDAC059F-A2E6-0948-B4B0-2F58C3FF6EF5}" type="pres">
      <dgm:prSet presAssocID="{EEEA361A-C15B-954D-87E0-515DCC748418}" presName="Name0" presStyleCnt="0">
        <dgm:presLayoutVars>
          <dgm:dir/>
          <dgm:animLvl val="lvl"/>
          <dgm:resizeHandles/>
        </dgm:presLayoutVars>
      </dgm:prSet>
      <dgm:spPr/>
    </dgm:pt>
    <dgm:pt modelId="{5E4AF053-30B3-4943-942B-5E42218772B2}" type="pres">
      <dgm:prSet presAssocID="{F69A03FB-5A99-BA4A-9D88-EB3639D18B62}" presName="linNode" presStyleCnt="0"/>
      <dgm:spPr/>
    </dgm:pt>
    <dgm:pt modelId="{2970A60A-34BD-E94A-83B6-6BA0C19C7228}" type="pres">
      <dgm:prSet presAssocID="{F69A03FB-5A99-BA4A-9D88-EB3639D18B62}" presName="parentShp" presStyleLbl="node1" presStyleIdx="0" presStyleCnt="2">
        <dgm:presLayoutVars>
          <dgm:bulletEnabled val="1"/>
        </dgm:presLayoutVars>
      </dgm:prSet>
      <dgm:spPr/>
    </dgm:pt>
    <dgm:pt modelId="{81D235CE-889A-E744-8BAC-F56AA47BF653}" type="pres">
      <dgm:prSet presAssocID="{F69A03FB-5A99-BA4A-9D88-EB3639D18B62}" presName="childShp" presStyleLbl="bgAccFollowNode1" presStyleIdx="0" presStyleCnt="2">
        <dgm:presLayoutVars>
          <dgm:bulletEnabled val="1"/>
        </dgm:presLayoutVars>
      </dgm:prSet>
      <dgm:spPr/>
    </dgm:pt>
    <dgm:pt modelId="{13BA6C5A-F704-1F41-886E-50613D3EF093}" type="pres">
      <dgm:prSet presAssocID="{771E5A52-44A2-1B45-8634-601E3D7EFCFF}" presName="spacing" presStyleCnt="0"/>
      <dgm:spPr/>
    </dgm:pt>
    <dgm:pt modelId="{BABB1356-C7D5-5F45-94EC-C3E828FC0A16}" type="pres">
      <dgm:prSet presAssocID="{7E390931-CDFE-5A47-ADA8-62AD0C5D3CEE}" presName="linNode" presStyleCnt="0"/>
      <dgm:spPr/>
    </dgm:pt>
    <dgm:pt modelId="{2F0DFD44-F955-264A-B734-12C48072E6C0}" type="pres">
      <dgm:prSet presAssocID="{7E390931-CDFE-5A47-ADA8-62AD0C5D3CEE}" presName="parentShp" presStyleLbl="node1" presStyleIdx="1" presStyleCnt="2">
        <dgm:presLayoutVars>
          <dgm:bulletEnabled val="1"/>
        </dgm:presLayoutVars>
      </dgm:prSet>
      <dgm:spPr/>
    </dgm:pt>
    <dgm:pt modelId="{C324FB39-FFAC-1E4F-832D-68336F8A6679}" type="pres">
      <dgm:prSet presAssocID="{7E390931-CDFE-5A47-ADA8-62AD0C5D3CEE}" presName="childShp" presStyleLbl="bgAccFollowNode1" presStyleIdx="1" presStyleCnt="2">
        <dgm:presLayoutVars>
          <dgm:bulletEnabled val="1"/>
        </dgm:presLayoutVars>
      </dgm:prSet>
      <dgm:spPr/>
    </dgm:pt>
  </dgm:ptLst>
  <dgm:cxnLst>
    <dgm:cxn modelId="{0C30AE05-8ABB-5A4F-ABCA-CE01348D79B2}" type="presOf" srcId="{7E390931-CDFE-5A47-ADA8-62AD0C5D3CEE}" destId="{2F0DFD44-F955-264A-B734-12C48072E6C0}" srcOrd="0" destOrd="0" presId="urn:microsoft.com/office/officeart/2005/8/layout/vList6"/>
    <dgm:cxn modelId="{A391DE16-633C-714E-A820-9182F8F3ABC4}" srcId="{7E390931-CDFE-5A47-ADA8-62AD0C5D3CEE}" destId="{13EC1D6F-7C04-564A-80D8-1FAAAAD74CEC}" srcOrd="0" destOrd="0" parTransId="{2460CD7E-1916-0041-967D-3DF08CEADCDC}" sibTransId="{79C69092-3954-1945-9A4B-7F478D0C1206}"/>
    <dgm:cxn modelId="{5ACE7819-74FD-DC42-9802-4AC2B92D2860}" srcId="{EEEA361A-C15B-954D-87E0-515DCC748418}" destId="{F69A03FB-5A99-BA4A-9D88-EB3639D18B62}" srcOrd="0" destOrd="0" parTransId="{C48B4336-762C-2744-A657-A3E90A8382F4}" sibTransId="{771E5A52-44A2-1B45-8634-601E3D7EFCFF}"/>
    <dgm:cxn modelId="{2998F530-7D9F-1341-8360-1E64539DCBA8}" type="presOf" srcId="{EEEA361A-C15B-954D-87E0-515DCC748418}" destId="{DDAC059F-A2E6-0948-B4B0-2F58C3FF6EF5}" srcOrd="0" destOrd="0" presId="urn:microsoft.com/office/officeart/2005/8/layout/vList6"/>
    <dgm:cxn modelId="{FB749249-73F3-474B-B372-57DDCCD915BB}" srcId="{F69A03FB-5A99-BA4A-9D88-EB3639D18B62}" destId="{0F2292CF-E3B3-7740-B3D6-E75A4E562341}" srcOrd="0" destOrd="0" parTransId="{C680D57F-55DF-D745-BE92-7D8078135F99}" sibTransId="{E0A95A80-2B88-3D4B-9917-4ADF8103CE8F}"/>
    <dgm:cxn modelId="{542FD45D-69EC-0348-949E-6FB757AFBAD9}" type="presOf" srcId="{0F2292CF-E3B3-7740-B3D6-E75A4E562341}" destId="{81D235CE-889A-E744-8BAC-F56AA47BF653}" srcOrd="0" destOrd="0" presId="urn:microsoft.com/office/officeart/2005/8/layout/vList6"/>
    <dgm:cxn modelId="{28BFCE71-66A1-C24F-8EE5-891EAE41B659}" srcId="{EEEA361A-C15B-954D-87E0-515DCC748418}" destId="{7E390931-CDFE-5A47-ADA8-62AD0C5D3CEE}" srcOrd="1" destOrd="0" parTransId="{C5625B8B-8D37-6F44-9FA3-E183ED6AB81A}" sibTransId="{51FFEB5E-5D59-4340-AE10-3CAEB911D3C7}"/>
    <dgm:cxn modelId="{7B96DFA2-AD32-4548-910B-84C01CA513FB}" type="presOf" srcId="{F69A03FB-5A99-BA4A-9D88-EB3639D18B62}" destId="{2970A60A-34BD-E94A-83B6-6BA0C19C7228}" srcOrd="0" destOrd="0" presId="urn:microsoft.com/office/officeart/2005/8/layout/vList6"/>
    <dgm:cxn modelId="{AA4B88D3-2B00-4A4D-9BA0-2B0ED47B0645}" type="presOf" srcId="{13EC1D6F-7C04-564A-80D8-1FAAAAD74CEC}" destId="{C324FB39-FFAC-1E4F-832D-68336F8A6679}" srcOrd="0" destOrd="0" presId="urn:microsoft.com/office/officeart/2005/8/layout/vList6"/>
    <dgm:cxn modelId="{477A5652-B77F-C44A-AE64-C55A2C012592}" type="presParOf" srcId="{DDAC059F-A2E6-0948-B4B0-2F58C3FF6EF5}" destId="{5E4AF053-30B3-4943-942B-5E42218772B2}" srcOrd="0" destOrd="0" presId="urn:microsoft.com/office/officeart/2005/8/layout/vList6"/>
    <dgm:cxn modelId="{3637281E-2672-DE49-8CE0-8DC1DACDCC14}" type="presParOf" srcId="{5E4AF053-30B3-4943-942B-5E42218772B2}" destId="{2970A60A-34BD-E94A-83B6-6BA0C19C7228}" srcOrd="0" destOrd="0" presId="urn:microsoft.com/office/officeart/2005/8/layout/vList6"/>
    <dgm:cxn modelId="{B8BD6353-D975-054A-9B8B-2CA28D08C48F}" type="presParOf" srcId="{5E4AF053-30B3-4943-942B-5E42218772B2}" destId="{81D235CE-889A-E744-8BAC-F56AA47BF653}" srcOrd="1" destOrd="0" presId="urn:microsoft.com/office/officeart/2005/8/layout/vList6"/>
    <dgm:cxn modelId="{14C7C67F-F19B-2E46-A50E-56F8FF29A37F}" type="presParOf" srcId="{DDAC059F-A2E6-0948-B4B0-2F58C3FF6EF5}" destId="{13BA6C5A-F704-1F41-886E-50613D3EF093}" srcOrd="1" destOrd="0" presId="urn:microsoft.com/office/officeart/2005/8/layout/vList6"/>
    <dgm:cxn modelId="{22FF054D-4642-C04F-BE8E-D3227982A358}" type="presParOf" srcId="{DDAC059F-A2E6-0948-B4B0-2F58C3FF6EF5}" destId="{BABB1356-C7D5-5F45-94EC-C3E828FC0A16}" srcOrd="2" destOrd="0" presId="urn:microsoft.com/office/officeart/2005/8/layout/vList6"/>
    <dgm:cxn modelId="{D12C6A9E-4EFA-F74B-94F7-CDEAA24009FB}" type="presParOf" srcId="{BABB1356-C7D5-5F45-94EC-C3E828FC0A16}" destId="{2F0DFD44-F955-264A-B734-12C48072E6C0}" srcOrd="0" destOrd="0" presId="urn:microsoft.com/office/officeart/2005/8/layout/vList6"/>
    <dgm:cxn modelId="{F5DE9909-F5B7-C94E-846C-5B7316861F82}" type="presParOf" srcId="{BABB1356-C7D5-5F45-94EC-C3E828FC0A16}" destId="{C324FB39-FFAC-1E4F-832D-68336F8A667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9DD9C-0287-A640-AE8F-4E7E82A8DC2A}" type="doc">
      <dgm:prSet loTypeId="urn:microsoft.com/office/officeart/2005/8/layout/vProcess5" loCatId="" qsTypeId="urn:microsoft.com/office/officeart/2005/8/quickstyle/simple1" qsCatId="simple" csTypeId="urn:microsoft.com/office/officeart/2005/8/colors/accent1_1" csCatId="accent1"/>
      <dgm:spPr/>
      <dgm:t>
        <a:bodyPr/>
        <a:lstStyle/>
        <a:p>
          <a:endParaRPr lang="zh-CN" altLang="en-US"/>
        </a:p>
      </dgm:t>
    </dgm:pt>
    <dgm:pt modelId="{22074D63-90AA-6341-BDA8-6EF2CE4489E4}">
      <dgm:prSet custT="1"/>
      <dgm:spPr/>
      <dgm:t>
        <a:bodyPr/>
        <a:lstStyle/>
        <a:p>
          <a:r>
            <a:rPr lang="zh-CN" altLang="en-US" sz="1600" b="1"/>
            <a:t>正面态度：</a:t>
          </a:r>
          <a:r>
            <a:rPr lang="zh-CN" altLang="en-US" sz="1600"/>
            <a:t>现代人的生活节奏快、工作压力大、碎片化时间多，短视频能够很好地为用户提供娱乐休闲内容，缓解焦虑情绪。</a:t>
          </a:r>
        </a:p>
      </dgm:t>
    </dgm:pt>
    <dgm:pt modelId="{816D9D64-04FC-4B40-9155-3F724557477F}" type="parTrans" cxnId="{3FD021F4-DB05-8143-BECB-4780CE46FF9F}">
      <dgm:prSet/>
      <dgm:spPr/>
      <dgm:t>
        <a:bodyPr/>
        <a:lstStyle/>
        <a:p>
          <a:endParaRPr lang="zh-CN" altLang="en-US" sz="2400"/>
        </a:p>
      </dgm:t>
    </dgm:pt>
    <dgm:pt modelId="{480901E6-ECC7-894A-91A9-1FB929C5E382}" type="sibTrans" cxnId="{3FD021F4-DB05-8143-BECB-4780CE46FF9F}">
      <dgm:prSet custT="1"/>
      <dgm:spPr/>
      <dgm:t>
        <a:bodyPr/>
        <a:lstStyle/>
        <a:p>
          <a:endParaRPr lang="zh-CN" altLang="en-US" sz="3600"/>
        </a:p>
      </dgm:t>
    </dgm:pt>
    <dgm:pt modelId="{81858000-243A-264B-A550-EF6769AD1A65}">
      <dgm:prSet custT="1"/>
      <dgm:spPr/>
      <dgm:t>
        <a:bodyPr/>
        <a:lstStyle/>
        <a:p>
          <a:r>
            <a:rPr lang="zh-CN" altLang="en-US" sz="1600" b="1"/>
            <a:t>负面态度：</a:t>
          </a:r>
          <a:r>
            <a:rPr lang="zh-CN" altLang="en-US" sz="1600"/>
            <a:t>高产量、快节奏的短视频形式意味着不可能承载较为复杂的逻辑、深刻的思想和丰富的智慧，最终只能在快速吸引注意力之后快速消散，并被打上“娱乐至死”“泛娱乐化”“粗俗化”的标签。</a:t>
          </a:r>
        </a:p>
      </dgm:t>
    </dgm:pt>
    <dgm:pt modelId="{09721BE5-40A9-A047-AF9A-1020398CD344}" type="parTrans" cxnId="{72D9A5CA-C642-D94F-88B3-32C499EB9185}">
      <dgm:prSet/>
      <dgm:spPr/>
      <dgm:t>
        <a:bodyPr/>
        <a:lstStyle/>
        <a:p>
          <a:endParaRPr lang="zh-CN" altLang="en-US" sz="2400"/>
        </a:p>
      </dgm:t>
    </dgm:pt>
    <dgm:pt modelId="{FF2E3168-9493-4E4B-8AF2-6F4F677BFDAA}" type="sibTrans" cxnId="{72D9A5CA-C642-D94F-88B3-32C499EB9185}">
      <dgm:prSet custT="1"/>
      <dgm:spPr/>
      <dgm:t>
        <a:bodyPr/>
        <a:lstStyle/>
        <a:p>
          <a:endParaRPr lang="zh-CN" altLang="en-US" sz="3600"/>
        </a:p>
      </dgm:t>
    </dgm:pt>
    <dgm:pt modelId="{B7D9092A-BC5D-1E4C-AB6F-C86F70BD75DA}">
      <dgm:prSet custT="1"/>
      <dgm:spPr/>
      <dgm:t>
        <a:bodyPr/>
        <a:lstStyle/>
        <a:p>
          <a:r>
            <a:rPr lang="zh-CN" altLang="en-US" sz="1600" b="1"/>
            <a:t>中立态度：</a:t>
          </a:r>
          <a:r>
            <a:rPr lang="zh-CN" altLang="en-US" sz="1600"/>
            <a:t>短视频既有它的娱乐价值，同时也有明显的娱乐过度的问题，政府、社会、组织和个人都应该客观地看待并用好这一工具，扬长避短，形成良性的短视频生态。</a:t>
          </a:r>
        </a:p>
      </dgm:t>
    </dgm:pt>
    <dgm:pt modelId="{67EF16ED-9AFD-6E44-AF83-7B7357DA5C12}" type="parTrans" cxnId="{0326E7B3-F9DA-614A-92BB-A7C715A2CA6C}">
      <dgm:prSet/>
      <dgm:spPr/>
      <dgm:t>
        <a:bodyPr/>
        <a:lstStyle/>
        <a:p>
          <a:endParaRPr lang="zh-CN" altLang="en-US" sz="2400"/>
        </a:p>
      </dgm:t>
    </dgm:pt>
    <dgm:pt modelId="{8C5F60CA-1E02-6F4C-9B61-5A8251DD4453}" type="sibTrans" cxnId="{0326E7B3-F9DA-614A-92BB-A7C715A2CA6C}">
      <dgm:prSet/>
      <dgm:spPr/>
      <dgm:t>
        <a:bodyPr/>
        <a:lstStyle/>
        <a:p>
          <a:endParaRPr lang="zh-CN" altLang="en-US" sz="2400"/>
        </a:p>
      </dgm:t>
    </dgm:pt>
    <dgm:pt modelId="{C44F6687-7EEA-6040-83F9-6C93B4A48585}" type="pres">
      <dgm:prSet presAssocID="{1B49DD9C-0287-A640-AE8F-4E7E82A8DC2A}" presName="outerComposite" presStyleCnt="0">
        <dgm:presLayoutVars>
          <dgm:chMax val="5"/>
          <dgm:dir/>
          <dgm:resizeHandles val="exact"/>
        </dgm:presLayoutVars>
      </dgm:prSet>
      <dgm:spPr/>
    </dgm:pt>
    <dgm:pt modelId="{F4633DDB-6FE6-6A4D-8315-858144E2BFB8}" type="pres">
      <dgm:prSet presAssocID="{1B49DD9C-0287-A640-AE8F-4E7E82A8DC2A}" presName="dummyMaxCanvas" presStyleCnt="0">
        <dgm:presLayoutVars/>
      </dgm:prSet>
      <dgm:spPr/>
    </dgm:pt>
    <dgm:pt modelId="{9390B3DC-D29C-B941-8F7C-D7F2EF91891E}" type="pres">
      <dgm:prSet presAssocID="{1B49DD9C-0287-A640-AE8F-4E7E82A8DC2A}" presName="ThreeNodes_1" presStyleLbl="node1" presStyleIdx="0" presStyleCnt="3">
        <dgm:presLayoutVars>
          <dgm:bulletEnabled val="1"/>
        </dgm:presLayoutVars>
      </dgm:prSet>
      <dgm:spPr/>
    </dgm:pt>
    <dgm:pt modelId="{38BEF2ED-F5EB-FB4A-86AB-368B641EFFF9}" type="pres">
      <dgm:prSet presAssocID="{1B49DD9C-0287-A640-AE8F-4E7E82A8DC2A}" presName="ThreeNodes_2" presStyleLbl="node1" presStyleIdx="1" presStyleCnt="3">
        <dgm:presLayoutVars>
          <dgm:bulletEnabled val="1"/>
        </dgm:presLayoutVars>
      </dgm:prSet>
      <dgm:spPr/>
    </dgm:pt>
    <dgm:pt modelId="{9D5FA961-A77E-AF46-B414-532F3683F40A}" type="pres">
      <dgm:prSet presAssocID="{1B49DD9C-0287-A640-AE8F-4E7E82A8DC2A}" presName="ThreeNodes_3" presStyleLbl="node1" presStyleIdx="2" presStyleCnt="3">
        <dgm:presLayoutVars>
          <dgm:bulletEnabled val="1"/>
        </dgm:presLayoutVars>
      </dgm:prSet>
      <dgm:spPr/>
    </dgm:pt>
    <dgm:pt modelId="{FF0F70EA-216F-A347-8EB5-E0078E68B62D}" type="pres">
      <dgm:prSet presAssocID="{1B49DD9C-0287-A640-AE8F-4E7E82A8DC2A}" presName="ThreeConn_1-2" presStyleLbl="fgAccFollowNode1" presStyleIdx="0" presStyleCnt="2">
        <dgm:presLayoutVars>
          <dgm:bulletEnabled val="1"/>
        </dgm:presLayoutVars>
      </dgm:prSet>
      <dgm:spPr/>
    </dgm:pt>
    <dgm:pt modelId="{82F0B367-A7A7-A64C-B149-2404EA30EB16}" type="pres">
      <dgm:prSet presAssocID="{1B49DD9C-0287-A640-AE8F-4E7E82A8DC2A}" presName="ThreeConn_2-3" presStyleLbl="fgAccFollowNode1" presStyleIdx="1" presStyleCnt="2">
        <dgm:presLayoutVars>
          <dgm:bulletEnabled val="1"/>
        </dgm:presLayoutVars>
      </dgm:prSet>
      <dgm:spPr/>
    </dgm:pt>
    <dgm:pt modelId="{A42DA72F-0580-D740-B8CE-B8E9B56E0766}" type="pres">
      <dgm:prSet presAssocID="{1B49DD9C-0287-A640-AE8F-4E7E82A8DC2A}" presName="ThreeNodes_1_text" presStyleLbl="node1" presStyleIdx="2" presStyleCnt="3">
        <dgm:presLayoutVars>
          <dgm:bulletEnabled val="1"/>
        </dgm:presLayoutVars>
      </dgm:prSet>
      <dgm:spPr/>
    </dgm:pt>
    <dgm:pt modelId="{D7C01658-6B77-EE4D-8A96-8B3CD878F7ED}" type="pres">
      <dgm:prSet presAssocID="{1B49DD9C-0287-A640-AE8F-4E7E82A8DC2A}" presName="ThreeNodes_2_text" presStyleLbl="node1" presStyleIdx="2" presStyleCnt="3">
        <dgm:presLayoutVars>
          <dgm:bulletEnabled val="1"/>
        </dgm:presLayoutVars>
      </dgm:prSet>
      <dgm:spPr/>
    </dgm:pt>
    <dgm:pt modelId="{8991CDAD-E922-B14F-88A2-F7641428F489}" type="pres">
      <dgm:prSet presAssocID="{1B49DD9C-0287-A640-AE8F-4E7E82A8DC2A}" presName="ThreeNodes_3_text" presStyleLbl="node1" presStyleIdx="2" presStyleCnt="3">
        <dgm:presLayoutVars>
          <dgm:bulletEnabled val="1"/>
        </dgm:presLayoutVars>
      </dgm:prSet>
      <dgm:spPr/>
    </dgm:pt>
  </dgm:ptLst>
  <dgm:cxnLst>
    <dgm:cxn modelId="{36C7E060-F2B0-E74D-A508-D67C007BC030}" type="presOf" srcId="{FF2E3168-9493-4E4B-8AF2-6F4F677BFDAA}" destId="{82F0B367-A7A7-A64C-B149-2404EA30EB16}" srcOrd="0" destOrd="0" presId="urn:microsoft.com/office/officeart/2005/8/layout/vProcess5"/>
    <dgm:cxn modelId="{82C4AB68-51B5-634F-B2D2-22ED95E1DE8A}" type="presOf" srcId="{22074D63-90AA-6341-BDA8-6EF2CE4489E4}" destId="{A42DA72F-0580-D740-B8CE-B8E9B56E0766}" srcOrd="1" destOrd="0" presId="urn:microsoft.com/office/officeart/2005/8/layout/vProcess5"/>
    <dgm:cxn modelId="{1D839E7D-D3D3-B942-A2DA-FE96B64ABA4A}" type="presOf" srcId="{81858000-243A-264B-A550-EF6769AD1A65}" destId="{38BEF2ED-F5EB-FB4A-86AB-368B641EFFF9}" srcOrd="0" destOrd="0" presId="urn:microsoft.com/office/officeart/2005/8/layout/vProcess5"/>
    <dgm:cxn modelId="{5AFC5A8D-5DDB-A844-806E-4E76337604A0}" type="presOf" srcId="{B7D9092A-BC5D-1E4C-AB6F-C86F70BD75DA}" destId="{8991CDAD-E922-B14F-88A2-F7641428F489}" srcOrd="1" destOrd="0" presId="urn:microsoft.com/office/officeart/2005/8/layout/vProcess5"/>
    <dgm:cxn modelId="{1DFDF997-22C3-4B40-BF77-81519560E153}" type="presOf" srcId="{1B49DD9C-0287-A640-AE8F-4E7E82A8DC2A}" destId="{C44F6687-7EEA-6040-83F9-6C93B4A48585}" srcOrd="0" destOrd="0" presId="urn:microsoft.com/office/officeart/2005/8/layout/vProcess5"/>
    <dgm:cxn modelId="{DF5435B1-F36D-D44A-A033-F4B2C3858B82}" type="presOf" srcId="{81858000-243A-264B-A550-EF6769AD1A65}" destId="{D7C01658-6B77-EE4D-8A96-8B3CD878F7ED}" srcOrd="1" destOrd="0" presId="urn:microsoft.com/office/officeart/2005/8/layout/vProcess5"/>
    <dgm:cxn modelId="{0326E7B3-F9DA-614A-92BB-A7C715A2CA6C}" srcId="{1B49DD9C-0287-A640-AE8F-4E7E82A8DC2A}" destId="{B7D9092A-BC5D-1E4C-AB6F-C86F70BD75DA}" srcOrd="2" destOrd="0" parTransId="{67EF16ED-9AFD-6E44-AF83-7B7357DA5C12}" sibTransId="{8C5F60CA-1E02-6F4C-9B61-5A8251DD4453}"/>
    <dgm:cxn modelId="{DBD3CBC2-A433-4749-AC9B-F92A76F16103}" type="presOf" srcId="{22074D63-90AA-6341-BDA8-6EF2CE4489E4}" destId="{9390B3DC-D29C-B941-8F7C-D7F2EF91891E}" srcOrd="0" destOrd="0" presId="urn:microsoft.com/office/officeart/2005/8/layout/vProcess5"/>
    <dgm:cxn modelId="{72D9A5CA-C642-D94F-88B3-32C499EB9185}" srcId="{1B49DD9C-0287-A640-AE8F-4E7E82A8DC2A}" destId="{81858000-243A-264B-A550-EF6769AD1A65}" srcOrd="1" destOrd="0" parTransId="{09721BE5-40A9-A047-AF9A-1020398CD344}" sibTransId="{FF2E3168-9493-4E4B-8AF2-6F4F677BFDAA}"/>
    <dgm:cxn modelId="{F5244EDA-B517-2843-84A1-D2A5123184B4}" type="presOf" srcId="{480901E6-ECC7-894A-91A9-1FB929C5E382}" destId="{FF0F70EA-216F-A347-8EB5-E0078E68B62D}" srcOrd="0" destOrd="0" presId="urn:microsoft.com/office/officeart/2005/8/layout/vProcess5"/>
    <dgm:cxn modelId="{779428E2-1DC2-DE49-A046-8A91351E7236}" type="presOf" srcId="{B7D9092A-BC5D-1E4C-AB6F-C86F70BD75DA}" destId="{9D5FA961-A77E-AF46-B414-532F3683F40A}" srcOrd="0" destOrd="0" presId="urn:microsoft.com/office/officeart/2005/8/layout/vProcess5"/>
    <dgm:cxn modelId="{3FD021F4-DB05-8143-BECB-4780CE46FF9F}" srcId="{1B49DD9C-0287-A640-AE8F-4E7E82A8DC2A}" destId="{22074D63-90AA-6341-BDA8-6EF2CE4489E4}" srcOrd="0" destOrd="0" parTransId="{816D9D64-04FC-4B40-9155-3F724557477F}" sibTransId="{480901E6-ECC7-894A-91A9-1FB929C5E382}"/>
    <dgm:cxn modelId="{99ED6882-BDAD-0E43-8173-F5F3317FF39A}" type="presParOf" srcId="{C44F6687-7EEA-6040-83F9-6C93B4A48585}" destId="{F4633DDB-6FE6-6A4D-8315-858144E2BFB8}" srcOrd="0" destOrd="0" presId="urn:microsoft.com/office/officeart/2005/8/layout/vProcess5"/>
    <dgm:cxn modelId="{8EF350A5-7ACE-3A4B-B7AC-3624B3243F00}" type="presParOf" srcId="{C44F6687-7EEA-6040-83F9-6C93B4A48585}" destId="{9390B3DC-D29C-B941-8F7C-D7F2EF91891E}" srcOrd="1" destOrd="0" presId="urn:microsoft.com/office/officeart/2005/8/layout/vProcess5"/>
    <dgm:cxn modelId="{27E432FE-F1D7-1A47-8F68-867BFAAF6DE6}" type="presParOf" srcId="{C44F6687-7EEA-6040-83F9-6C93B4A48585}" destId="{38BEF2ED-F5EB-FB4A-86AB-368B641EFFF9}" srcOrd="2" destOrd="0" presId="urn:microsoft.com/office/officeart/2005/8/layout/vProcess5"/>
    <dgm:cxn modelId="{610CFA18-C871-E34F-A88D-12F2BE9DC4FB}" type="presParOf" srcId="{C44F6687-7EEA-6040-83F9-6C93B4A48585}" destId="{9D5FA961-A77E-AF46-B414-532F3683F40A}" srcOrd="3" destOrd="0" presId="urn:microsoft.com/office/officeart/2005/8/layout/vProcess5"/>
    <dgm:cxn modelId="{D43CA88E-EDAB-2B45-9BB9-89BA72776014}" type="presParOf" srcId="{C44F6687-7EEA-6040-83F9-6C93B4A48585}" destId="{FF0F70EA-216F-A347-8EB5-E0078E68B62D}" srcOrd="4" destOrd="0" presId="urn:microsoft.com/office/officeart/2005/8/layout/vProcess5"/>
    <dgm:cxn modelId="{21CC95E0-1CEC-D346-BFC3-A25668D49DA6}" type="presParOf" srcId="{C44F6687-7EEA-6040-83F9-6C93B4A48585}" destId="{82F0B367-A7A7-A64C-B149-2404EA30EB16}" srcOrd="5" destOrd="0" presId="urn:microsoft.com/office/officeart/2005/8/layout/vProcess5"/>
    <dgm:cxn modelId="{46731032-B2A6-1246-A31E-8A740FB21E2D}" type="presParOf" srcId="{C44F6687-7EEA-6040-83F9-6C93B4A48585}" destId="{A42DA72F-0580-D740-B8CE-B8E9B56E0766}" srcOrd="6" destOrd="0" presId="urn:microsoft.com/office/officeart/2005/8/layout/vProcess5"/>
    <dgm:cxn modelId="{F9217C22-A96E-3945-9C95-03FAA477E48A}" type="presParOf" srcId="{C44F6687-7EEA-6040-83F9-6C93B4A48585}" destId="{D7C01658-6B77-EE4D-8A96-8B3CD878F7ED}" srcOrd="7" destOrd="0" presId="urn:microsoft.com/office/officeart/2005/8/layout/vProcess5"/>
    <dgm:cxn modelId="{E48B9DD9-29F4-8442-845D-F9C836E1E5C1}" type="presParOf" srcId="{C44F6687-7EEA-6040-83F9-6C93B4A48585}" destId="{8991CDAD-E922-B14F-88A2-F7641428F48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6F48A6-4DDE-C543-94D2-76B0224342BC}"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zh-CN" altLang="en-US"/>
        </a:p>
      </dgm:t>
    </dgm:pt>
    <dgm:pt modelId="{A22BC097-67B1-874E-AEE5-97E923522A1F}">
      <dgm:prSet custT="1"/>
      <dgm:spPr/>
      <dgm:t>
        <a:bodyPr/>
        <a:lstStyle/>
        <a:p>
          <a:r>
            <a:rPr lang="zh-CN" altLang="en-US" sz="2000" b="1"/>
            <a:t>激活内容形成广泛传播</a:t>
          </a:r>
          <a:endParaRPr lang="zh-CN" altLang="en-US" sz="2000"/>
        </a:p>
      </dgm:t>
    </dgm:pt>
    <dgm:pt modelId="{87C79BDF-78BA-684F-8B59-05D61D121CA8}" type="parTrans" cxnId="{AC0BAF96-64A2-5642-934B-812603CB9ED7}">
      <dgm:prSet/>
      <dgm:spPr/>
      <dgm:t>
        <a:bodyPr/>
        <a:lstStyle/>
        <a:p>
          <a:endParaRPr lang="zh-CN" altLang="en-US" sz="2400"/>
        </a:p>
      </dgm:t>
    </dgm:pt>
    <dgm:pt modelId="{54E520CD-5832-E442-AB97-3510771CC463}" type="sibTrans" cxnId="{AC0BAF96-64A2-5642-934B-812603CB9ED7}">
      <dgm:prSet/>
      <dgm:spPr/>
      <dgm:t>
        <a:bodyPr/>
        <a:lstStyle/>
        <a:p>
          <a:endParaRPr lang="zh-CN" altLang="en-US" sz="2400"/>
        </a:p>
      </dgm:t>
    </dgm:pt>
    <dgm:pt modelId="{52EFA402-2E11-F04F-A973-22D64B3C46F7}">
      <dgm:prSet custT="1"/>
      <dgm:spPr/>
      <dgm:t>
        <a:bodyPr/>
        <a:lstStyle/>
        <a:p>
          <a:r>
            <a:rPr lang="zh-CN" altLang="en-US" sz="2000" b="1" dirty="0"/>
            <a:t>获取流量带来粉丝增长</a:t>
          </a:r>
          <a:endParaRPr lang="zh-CN" altLang="en-US" sz="2000" dirty="0"/>
        </a:p>
      </dgm:t>
    </dgm:pt>
    <dgm:pt modelId="{E29D3AD3-97CB-D64C-9489-007C8DB04BD0}" type="parTrans" cxnId="{5769431D-DBF8-9946-B310-8ECC3A8D3A8E}">
      <dgm:prSet/>
      <dgm:spPr/>
      <dgm:t>
        <a:bodyPr/>
        <a:lstStyle/>
        <a:p>
          <a:endParaRPr lang="zh-CN" altLang="en-US" sz="2400"/>
        </a:p>
      </dgm:t>
    </dgm:pt>
    <dgm:pt modelId="{E07BFB6D-43E7-4248-995A-03C681082E56}" type="sibTrans" cxnId="{5769431D-DBF8-9946-B310-8ECC3A8D3A8E}">
      <dgm:prSet/>
      <dgm:spPr/>
      <dgm:t>
        <a:bodyPr/>
        <a:lstStyle/>
        <a:p>
          <a:endParaRPr lang="zh-CN" altLang="en-US" sz="2400"/>
        </a:p>
      </dgm:t>
    </dgm:pt>
    <dgm:pt modelId="{EF55539F-8E92-494F-A5F1-320690616842}">
      <dgm:prSet custT="1"/>
      <dgm:spPr/>
      <dgm:t>
        <a:bodyPr/>
        <a:lstStyle/>
        <a:p>
          <a:r>
            <a:rPr lang="zh-CN" altLang="en-US" sz="2000" b="1"/>
            <a:t>深挖价值实现持续收益</a:t>
          </a:r>
          <a:endParaRPr lang="zh-CN" altLang="en-US" sz="2000"/>
        </a:p>
      </dgm:t>
    </dgm:pt>
    <dgm:pt modelId="{CB1E3915-DF7E-2F4B-AD02-166F60FADE26}" type="parTrans" cxnId="{FD4F78CD-59BF-F742-B1E0-C0F92D2F0B48}">
      <dgm:prSet/>
      <dgm:spPr/>
      <dgm:t>
        <a:bodyPr/>
        <a:lstStyle/>
        <a:p>
          <a:endParaRPr lang="zh-CN" altLang="en-US" sz="2400"/>
        </a:p>
      </dgm:t>
    </dgm:pt>
    <dgm:pt modelId="{14E46CA2-2010-7C4D-A18F-2D5037333F01}" type="sibTrans" cxnId="{FD4F78CD-59BF-F742-B1E0-C0F92D2F0B48}">
      <dgm:prSet/>
      <dgm:spPr/>
      <dgm:t>
        <a:bodyPr/>
        <a:lstStyle/>
        <a:p>
          <a:endParaRPr lang="zh-CN" altLang="en-US" sz="2400"/>
        </a:p>
      </dgm:t>
    </dgm:pt>
    <dgm:pt modelId="{EFBFC2B6-FEF3-454A-9776-D59176B2590A}">
      <dgm:prSet custT="1"/>
      <dgm:spPr/>
      <dgm:t>
        <a:bodyPr/>
        <a:lstStyle/>
        <a:p>
          <a:r>
            <a:rPr lang="zh-CN" altLang="en-US" sz="2000" b="1" dirty="0"/>
            <a:t>服务用户繁荣社会文化</a:t>
          </a:r>
          <a:endParaRPr lang="zh-CN" altLang="en-US" sz="2000" dirty="0"/>
        </a:p>
      </dgm:t>
    </dgm:pt>
    <dgm:pt modelId="{BA607718-A884-D843-8FA4-E7B6737843E2}" type="parTrans" cxnId="{A30ED752-8813-CD4D-93B3-C3C7F8A021F8}">
      <dgm:prSet/>
      <dgm:spPr/>
      <dgm:t>
        <a:bodyPr/>
        <a:lstStyle/>
        <a:p>
          <a:endParaRPr lang="zh-CN" altLang="en-US" sz="2400"/>
        </a:p>
      </dgm:t>
    </dgm:pt>
    <dgm:pt modelId="{8F2038D2-45CA-E744-9B18-9C035741A4C7}" type="sibTrans" cxnId="{A30ED752-8813-CD4D-93B3-C3C7F8A021F8}">
      <dgm:prSet/>
      <dgm:spPr/>
      <dgm:t>
        <a:bodyPr/>
        <a:lstStyle/>
        <a:p>
          <a:endParaRPr lang="zh-CN" altLang="en-US" sz="2400"/>
        </a:p>
      </dgm:t>
    </dgm:pt>
    <dgm:pt modelId="{06A2167F-F9A9-B54D-A3C6-FD560BC7DA50}" type="pres">
      <dgm:prSet presAssocID="{346F48A6-4DDE-C543-94D2-76B0224342BC}" presName="matrix" presStyleCnt="0">
        <dgm:presLayoutVars>
          <dgm:chMax val="1"/>
          <dgm:dir/>
          <dgm:resizeHandles val="exact"/>
        </dgm:presLayoutVars>
      </dgm:prSet>
      <dgm:spPr/>
    </dgm:pt>
    <dgm:pt modelId="{9FF0205C-9C7C-604B-9B3D-E157534A4555}" type="pres">
      <dgm:prSet presAssocID="{346F48A6-4DDE-C543-94D2-76B0224342BC}" presName="diamond" presStyleLbl="bgShp" presStyleIdx="0" presStyleCnt="1"/>
      <dgm:spPr/>
    </dgm:pt>
    <dgm:pt modelId="{3FB08A17-E34D-F648-A87D-E16DA77ABB91}" type="pres">
      <dgm:prSet presAssocID="{346F48A6-4DDE-C543-94D2-76B0224342BC}" presName="quad1" presStyleLbl="node1" presStyleIdx="0" presStyleCnt="4">
        <dgm:presLayoutVars>
          <dgm:chMax val="0"/>
          <dgm:chPref val="0"/>
          <dgm:bulletEnabled val="1"/>
        </dgm:presLayoutVars>
      </dgm:prSet>
      <dgm:spPr/>
    </dgm:pt>
    <dgm:pt modelId="{3A42F3C5-3AFD-8C45-80C1-6EAE29846D81}" type="pres">
      <dgm:prSet presAssocID="{346F48A6-4DDE-C543-94D2-76B0224342BC}" presName="quad2" presStyleLbl="node1" presStyleIdx="1" presStyleCnt="4">
        <dgm:presLayoutVars>
          <dgm:chMax val="0"/>
          <dgm:chPref val="0"/>
          <dgm:bulletEnabled val="1"/>
        </dgm:presLayoutVars>
      </dgm:prSet>
      <dgm:spPr/>
    </dgm:pt>
    <dgm:pt modelId="{33E1F235-650E-D641-8D60-C612B07784E2}" type="pres">
      <dgm:prSet presAssocID="{346F48A6-4DDE-C543-94D2-76B0224342BC}" presName="quad3" presStyleLbl="node1" presStyleIdx="2" presStyleCnt="4">
        <dgm:presLayoutVars>
          <dgm:chMax val="0"/>
          <dgm:chPref val="0"/>
          <dgm:bulletEnabled val="1"/>
        </dgm:presLayoutVars>
      </dgm:prSet>
      <dgm:spPr/>
    </dgm:pt>
    <dgm:pt modelId="{4E819BCE-644E-964E-B103-9C47A6B985BA}" type="pres">
      <dgm:prSet presAssocID="{346F48A6-4DDE-C543-94D2-76B0224342BC}" presName="quad4" presStyleLbl="node1" presStyleIdx="3" presStyleCnt="4">
        <dgm:presLayoutVars>
          <dgm:chMax val="0"/>
          <dgm:chPref val="0"/>
          <dgm:bulletEnabled val="1"/>
        </dgm:presLayoutVars>
      </dgm:prSet>
      <dgm:spPr/>
    </dgm:pt>
  </dgm:ptLst>
  <dgm:cxnLst>
    <dgm:cxn modelId="{B1573600-0F12-C74F-888E-F698C6D790FF}" type="presOf" srcId="{52EFA402-2E11-F04F-A973-22D64B3C46F7}" destId="{3A42F3C5-3AFD-8C45-80C1-6EAE29846D81}" srcOrd="0" destOrd="0" presId="urn:microsoft.com/office/officeart/2005/8/layout/matrix3"/>
    <dgm:cxn modelId="{5769431D-DBF8-9946-B310-8ECC3A8D3A8E}" srcId="{346F48A6-4DDE-C543-94D2-76B0224342BC}" destId="{52EFA402-2E11-F04F-A973-22D64B3C46F7}" srcOrd="1" destOrd="0" parTransId="{E29D3AD3-97CB-D64C-9489-007C8DB04BD0}" sibTransId="{E07BFB6D-43E7-4248-995A-03C681082E56}"/>
    <dgm:cxn modelId="{A2FB0B38-2812-EB41-8E5C-D21EEECD0627}" type="presOf" srcId="{A22BC097-67B1-874E-AEE5-97E923522A1F}" destId="{3FB08A17-E34D-F648-A87D-E16DA77ABB91}" srcOrd="0" destOrd="0" presId="urn:microsoft.com/office/officeart/2005/8/layout/matrix3"/>
    <dgm:cxn modelId="{146D4246-2646-D746-8441-485FDFB91156}" type="presOf" srcId="{EF55539F-8E92-494F-A5F1-320690616842}" destId="{33E1F235-650E-D641-8D60-C612B07784E2}" srcOrd="0" destOrd="0" presId="urn:microsoft.com/office/officeart/2005/8/layout/matrix3"/>
    <dgm:cxn modelId="{A30ED752-8813-CD4D-93B3-C3C7F8A021F8}" srcId="{346F48A6-4DDE-C543-94D2-76B0224342BC}" destId="{EFBFC2B6-FEF3-454A-9776-D59176B2590A}" srcOrd="3" destOrd="0" parTransId="{BA607718-A884-D843-8FA4-E7B6737843E2}" sibTransId="{8F2038D2-45CA-E744-9B18-9C035741A4C7}"/>
    <dgm:cxn modelId="{AC0BAF96-64A2-5642-934B-812603CB9ED7}" srcId="{346F48A6-4DDE-C543-94D2-76B0224342BC}" destId="{A22BC097-67B1-874E-AEE5-97E923522A1F}" srcOrd="0" destOrd="0" parTransId="{87C79BDF-78BA-684F-8B59-05D61D121CA8}" sibTransId="{54E520CD-5832-E442-AB97-3510771CC463}"/>
    <dgm:cxn modelId="{F3EBBB96-3EE0-CF48-BC16-1FB04F027909}" type="presOf" srcId="{EFBFC2B6-FEF3-454A-9776-D59176B2590A}" destId="{4E819BCE-644E-964E-B103-9C47A6B985BA}" srcOrd="0" destOrd="0" presId="urn:microsoft.com/office/officeart/2005/8/layout/matrix3"/>
    <dgm:cxn modelId="{306987B5-3557-E445-9303-4BDAC0B3BBBB}" type="presOf" srcId="{346F48A6-4DDE-C543-94D2-76B0224342BC}" destId="{06A2167F-F9A9-B54D-A3C6-FD560BC7DA50}" srcOrd="0" destOrd="0" presId="urn:microsoft.com/office/officeart/2005/8/layout/matrix3"/>
    <dgm:cxn modelId="{FD4F78CD-59BF-F742-B1E0-C0F92D2F0B48}" srcId="{346F48A6-4DDE-C543-94D2-76B0224342BC}" destId="{EF55539F-8E92-494F-A5F1-320690616842}" srcOrd="2" destOrd="0" parTransId="{CB1E3915-DF7E-2F4B-AD02-166F60FADE26}" sibTransId="{14E46CA2-2010-7C4D-A18F-2D5037333F01}"/>
    <dgm:cxn modelId="{89D1CC8F-A813-6948-A91B-45FE75BC3528}" type="presParOf" srcId="{06A2167F-F9A9-B54D-A3C6-FD560BC7DA50}" destId="{9FF0205C-9C7C-604B-9B3D-E157534A4555}" srcOrd="0" destOrd="0" presId="urn:microsoft.com/office/officeart/2005/8/layout/matrix3"/>
    <dgm:cxn modelId="{F1675CFC-4E6A-DF4F-A983-69AC51C0E5A9}" type="presParOf" srcId="{06A2167F-F9A9-B54D-A3C6-FD560BC7DA50}" destId="{3FB08A17-E34D-F648-A87D-E16DA77ABB91}" srcOrd="1" destOrd="0" presId="urn:microsoft.com/office/officeart/2005/8/layout/matrix3"/>
    <dgm:cxn modelId="{B6711842-93E8-E341-A2B5-0C64526E628E}" type="presParOf" srcId="{06A2167F-F9A9-B54D-A3C6-FD560BC7DA50}" destId="{3A42F3C5-3AFD-8C45-80C1-6EAE29846D81}" srcOrd="2" destOrd="0" presId="urn:microsoft.com/office/officeart/2005/8/layout/matrix3"/>
    <dgm:cxn modelId="{E16FE047-4B9A-284C-AA22-E5B6531EC08B}" type="presParOf" srcId="{06A2167F-F9A9-B54D-A3C6-FD560BC7DA50}" destId="{33E1F235-650E-D641-8D60-C612B07784E2}" srcOrd="3" destOrd="0" presId="urn:microsoft.com/office/officeart/2005/8/layout/matrix3"/>
    <dgm:cxn modelId="{F45EF63A-CE22-9B48-92FA-B6A219AF9FCD}" type="presParOf" srcId="{06A2167F-F9A9-B54D-A3C6-FD560BC7DA50}" destId="{4E819BCE-644E-964E-B103-9C47A6B985B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56480D-7301-C841-86C3-71BF44D0F6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21BC0B14-3B67-CA46-82FA-AAF59C3B8649}">
      <dgm:prSet/>
      <dgm:spPr/>
      <dgm:t>
        <a:bodyPr/>
        <a:lstStyle/>
        <a:p>
          <a:r>
            <a:rPr kumimoji="1" lang="zh-CN" dirty="0"/>
            <a:t>新内容的冷启动</a:t>
          </a:r>
          <a:endParaRPr lang="zh-CN" dirty="0"/>
        </a:p>
      </dgm:t>
    </dgm:pt>
    <dgm:pt modelId="{A07FD034-81EF-0745-B4D6-523A6D1F1FCF}" type="parTrans" cxnId="{77C0FFD5-DD6A-4443-9E3A-6523064C5893}">
      <dgm:prSet/>
      <dgm:spPr/>
      <dgm:t>
        <a:bodyPr/>
        <a:lstStyle/>
        <a:p>
          <a:endParaRPr lang="zh-CN" altLang="en-US"/>
        </a:p>
      </dgm:t>
    </dgm:pt>
    <dgm:pt modelId="{DE5482DB-D101-5347-AF9B-6576AD49CF09}" type="sibTrans" cxnId="{77C0FFD5-DD6A-4443-9E3A-6523064C5893}">
      <dgm:prSet/>
      <dgm:spPr/>
      <dgm:t>
        <a:bodyPr/>
        <a:lstStyle/>
        <a:p>
          <a:endParaRPr lang="zh-CN" altLang="en-US"/>
        </a:p>
      </dgm:t>
    </dgm:pt>
    <dgm:pt modelId="{4FF57ED4-91A9-AC4C-96C3-791AA244A326}">
      <dgm:prSet/>
      <dgm:spPr/>
      <dgm:t>
        <a:bodyPr/>
        <a:lstStyle/>
        <a:p>
          <a:r>
            <a:rPr kumimoji="1" lang="zh-CN"/>
            <a:t>老内容的再加热</a:t>
          </a:r>
          <a:endParaRPr lang="zh-CN"/>
        </a:p>
      </dgm:t>
    </dgm:pt>
    <dgm:pt modelId="{D2D65540-4E9C-7E4F-9BA5-E2938890506C}" type="parTrans" cxnId="{29C0391B-AAEB-9F42-896D-8D1231F95F95}">
      <dgm:prSet/>
      <dgm:spPr/>
      <dgm:t>
        <a:bodyPr/>
        <a:lstStyle/>
        <a:p>
          <a:endParaRPr lang="zh-CN" altLang="en-US"/>
        </a:p>
      </dgm:t>
    </dgm:pt>
    <dgm:pt modelId="{2AAAEB90-F304-DF42-9D7E-F48E77CC28EF}" type="sibTrans" cxnId="{29C0391B-AAEB-9F42-896D-8D1231F95F95}">
      <dgm:prSet/>
      <dgm:spPr/>
      <dgm:t>
        <a:bodyPr/>
        <a:lstStyle/>
        <a:p>
          <a:endParaRPr lang="zh-CN" altLang="en-US"/>
        </a:p>
      </dgm:t>
    </dgm:pt>
    <dgm:pt modelId="{9D1CB622-49D5-7D4A-93F5-C6774BAD108A}" type="pres">
      <dgm:prSet presAssocID="{8956480D-7301-C841-86C3-71BF44D0F64E}" presName="linear" presStyleCnt="0">
        <dgm:presLayoutVars>
          <dgm:animLvl val="lvl"/>
          <dgm:resizeHandles val="exact"/>
        </dgm:presLayoutVars>
      </dgm:prSet>
      <dgm:spPr/>
    </dgm:pt>
    <dgm:pt modelId="{FF38D081-75DF-E240-8531-EF044C929CD9}" type="pres">
      <dgm:prSet presAssocID="{21BC0B14-3B67-CA46-82FA-AAF59C3B8649}" presName="parentText" presStyleLbl="node1" presStyleIdx="0" presStyleCnt="2">
        <dgm:presLayoutVars>
          <dgm:chMax val="0"/>
          <dgm:bulletEnabled val="1"/>
        </dgm:presLayoutVars>
      </dgm:prSet>
      <dgm:spPr/>
    </dgm:pt>
    <dgm:pt modelId="{3024F9F5-0839-3E40-83E9-9202970629E0}" type="pres">
      <dgm:prSet presAssocID="{DE5482DB-D101-5347-AF9B-6576AD49CF09}" presName="spacer" presStyleCnt="0"/>
      <dgm:spPr/>
    </dgm:pt>
    <dgm:pt modelId="{802E0965-E738-FA4E-8E08-BFA27BFCABE3}" type="pres">
      <dgm:prSet presAssocID="{4FF57ED4-91A9-AC4C-96C3-791AA244A326}" presName="parentText" presStyleLbl="node1" presStyleIdx="1" presStyleCnt="2">
        <dgm:presLayoutVars>
          <dgm:chMax val="0"/>
          <dgm:bulletEnabled val="1"/>
        </dgm:presLayoutVars>
      </dgm:prSet>
      <dgm:spPr/>
    </dgm:pt>
  </dgm:ptLst>
  <dgm:cxnLst>
    <dgm:cxn modelId="{29C0391B-AAEB-9F42-896D-8D1231F95F95}" srcId="{8956480D-7301-C841-86C3-71BF44D0F64E}" destId="{4FF57ED4-91A9-AC4C-96C3-791AA244A326}" srcOrd="1" destOrd="0" parTransId="{D2D65540-4E9C-7E4F-9BA5-E2938890506C}" sibTransId="{2AAAEB90-F304-DF42-9D7E-F48E77CC28EF}"/>
    <dgm:cxn modelId="{23B38DAF-1E13-674C-8EDD-B8F106A97782}" type="presOf" srcId="{8956480D-7301-C841-86C3-71BF44D0F64E}" destId="{9D1CB622-49D5-7D4A-93F5-C6774BAD108A}" srcOrd="0" destOrd="0" presId="urn:microsoft.com/office/officeart/2005/8/layout/vList2"/>
    <dgm:cxn modelId="{87383FC5-8EBE-8D4F-A791-CB1FD577A5CE}" type="presOf" srcId="{4FF57ED4-91A9-AC4C-96C3-791AA244A326}" destId="{802E0965-E738-FA4E-8E08-BFA27BFCABE3}" srcOrd="0" destOrd="0" presId="urn:microsoft.com/office/officeart/2005/8/layout/vList2"/>
    <dgm:cxn modelId="{B017BFCF-69AF-E243-94D0-1B7AD1732933}" type="presOf" srcId="{21BC0B14-3B67-CA46-82FA-AAF59C3B8649}" destId="{FF38D081-75DF-E240-8531-EF044C929CD9}" srcOrd="0" destOrd="0" presId="urn:microsoft.com/office/officeart/2005/8/layout/vList2"/>
    <dgm:cxn modelId="{77C0FFD5-DD6A-4443-9E3A-6523064C5893}" srcId="{8956480D-7301-C841-86C3-71BF44D0F64E}" destId="{21BC0B14-3B67-CA46-82FA-AAF59C3B8649}" srcOrd="0" destOrd="0" parTransId="{A07FD034-81EF-0745-B4D6-523A6D1F1FCF}" sibTransId="{DE5482DB-D101-5347-AF9B-6576AD49CF09}"/>
    <dgm:cxn modelId="{DB920456-01F1-8B4A-A8A2-A358AB85DD68}" type="presParOf" srcId="{9D1CB622-49D5-7D4A-93F5-C6774BAD108A}" destId="{FF38D081-75DF-E240-8531-EF044C929CD9}" srcOrd="0" destOrd="0" presId="urn:microsoft.com/office/officeart/2005/8/layout/vList2"/>
    <dgm:cxn modelId="{6C7C53A1-3FF8-DB4D-95C6-5D3AC78EC627}" type="presParOf" srcId="{9D1CB622-49D5-7D4A-93F5-C6774BAD108A}" destId="{3024F9F5-0839-3E40-83E9-9202970629E0}" srcOrd="1" destOrd="0" presId="urn:microsoft.com/office/officeart/2005/8/layout/vList2"/>
    <dgm:cxn modelId="{078DD307-4545-5343-A546-FDBB0CD583CF}" type="presParOf" srcId="{9D1CB622-49D5-7D4A-93F5-C6774BAD108A}" destId="{802E0965-E738-FA4E-8E08-BFA27BFCABE3}"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D1C1B3-D89A-A848-B7BD-BCBD01F8F402}"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zh-CN" altLang="en-US"/>
        </a:p>
      </dgm:t>
    </dgm:pt>
    <dgm:pt modelId="{C6236EAE-9264-7640-A001-097DEC32B70C}">
      <dgm:prSet/>
      <dgm:spPr/>
      <dgm:t>
        <a:bodyPr/>
        <a:lstStyle/>
        <a:p>
          <a:r>
            <a:rPr lang="zh-CN" b="1"/>
            <a:t>内容海量化</a:t>
          </a:r>
          <a:endParaRPr lang="zh-CN"/>
        </a:p>
      </dgm:t>
    </dgm:pt>
    <dgm:pt modelId="{282BBD1C-D27F-C54F-989D-E08B1946B1E8}" type="parTrans" cxnId="{DDE18EBF-B864-6D41-8615-90791610F169}">
      <dgm:prSet/>
      <dgm:spPr/>
      <dgm:t>
        <a:bodyPr/>
        <a:lstStyle/>
        <a:p>
          <a:endParaRPr lang="zh-CN" altLang="en-US"/>
        </a:p>
      </dgm:t>
    </dgm:pt>
    <dgm:pt modelId="{6581EEE4-C37C-2642-940E-BA774026EC5F}" type="sibTrans" cxnId="{DDE18EBF-B864-6D41-8615-90791610F169}">
      <dgm:prSet/>
      <dgm:spPr/>
      <dgm:t>
        <a:bodyPr/>
        <a:lstStyle/>
        <a:p>
          <a:endParaRPr lang="zh-CN" altLang="en-US"/>
        </a:p>
      </dgm:t>
    </dgm:pt>
    <dgm:pt modelId="{132BAB0D-9106-6C49-8302-13CDC217D319}">
      <dgm:prSet/>
      <dgm:spPr/>
      <dgm:t>
        <a:bodyPr/>
        <a:lstStyle/>
        <a:p>
          <a:r>
            <a:rPr lang="zh-CN" b="1"/>
            <a:t>场景碎片化</a:t>
          </a:r>
          <a:endParaRPr lang="zh-CN"/>
        </a:p>
      </dgm:t>
    </dgm:pt>
    <dgm:pt modelId="{3DFB4DA0-114D-C94F-942C-5CA33B737B23}" type="parTrans" cxnId="{3749B5D9-834F-2542-BCA2-AD0F30C0E96F}">
      <dgm:prSet/>
      <dgm:spPr/>
      <dgm:t>
        <a:bodyPr/>
        <a:lstStyle/>
        <a:p>
          <a:endParaRPr lang="zh-CN" altLang="en-US"/>
        </a:p>
      </dgm:t>
    </dgm:pt>
    <dgm:pt modelId="{DCA7E6CB-F8E8-F84D-9BBC-EED9FD1CA55B}" type="sibTrans" cxnId="{3749B5D9-834F-2542-BCA2-AD0F30C0E96F}">
      <dgm:prSet/>
      <dgm:spPr/>
      <dgm:t>
        <a:bodyPr/>
        <a:lstStyle/>
        <a:p>
          <a:endParaRPr lang="zh-CN" altLang="en-US"/>
        </a:p>
      </dgm:t>
    </dgm:pt>
    <dgm:pt modelId="{1DD9CB10-B4A6-CF4E-946E-FAE1013CFE27}">
      <dgm:prSet/>
      <dgm:spPr/>
      <dgm:t>
        <a:bodyPr/>
        <a:lstStyle/>
        <a:p>
          <a:r>
            <a:rPr lang="zh-CN" b="1"/>
            <a:t>用户个性化</a:t>
          </a:r>
          <a:endParaRPr lang="zh-CN"/>
        </a:p>
      </dgm:t>
    </dgm:pt>
    <dgm:pt modelId="{BCC5BF2F-21B0-084F-8375-44DDBED88B2E}" type="parTrans" cxnId="{5BBA3BFC-46E7-1B4B-9B40-0BE4B9922F92}">
      <dgm:prSet/>
      <dgm:spPr/>
      <dgm:t>
        <a:bodyPr/>
        <a:lstStyle/>
        <a:p>
          <a:endParaRPr lang="zh-CN" altLang="en-US"/>
        </a:p>
      </dgm:t>
    </dgm:pt>
    <dgm:pt modelId="{8A32E852-E6B1-294A-8E04-A7E495FB7510}" type="sibTrans" cxnId="{5BBA3BFC-46E7-1B4B-9B40-0BE4B9922F92}">
      <dgm:prSet/>
      <dgm:spPr/>
      <dgm:t>
        <a:bodyPr/>
        <a:lstStyle/>
        <a:p>
          <a:endParaRPr lang="zh-CN" altLang="en-US"/>
        </a:p>
      </dgm:t>
    </dgm:pt>
    <dgm:pt modelId="{09B57E22-F947-4545-A32B-D9CFCD66ADD5}" type="pres">
      <dgm:prSet presAssocID="{80D1C1B3-D89A-A848-B7BD-BCBD01F8F402}" presName="compositeShape" presStyleCnt="0">
        <dgm:presLayoutVars>
          <dgm:chMax val="7"/>
          <dgm:dir/>
          <dgm:resizeHandles val="exact"/>
        </dgm:presLayoutVars>
      </dgm:prSet>
      <dgm:spPr/>
    </dgm:pt>
    <dgm:pt modelId="{FBE088EE-EF85-7844-9E41-39BDCB35AC58}" type="pres">
      <dgm:prSet presAssocID="{C6236EAE-9264-7640-A001-097DEC32B70C}" presName="circ1" presStyleLbl="vennNode1" presStyleIdx="0" presStyleCnt="3"/>
      <dgm:spPr/>
    </dgm:pt>
    <dgm:pt modelId="{9CC17B20-47BB-FF4D-9C58-7AF6448730D0}" type="pres">
      <dgm:prSet presAssocID="{C6236EAE-9264-7640-A001-097DEC32B70C}" presName="circ1Tx" presStyleLbl="revTx" presStyleIdx="0" presStyleCnt="0">
        <dgm:presLayoutVars>
          <dgm:chMax val="0"/>
          <dgm:chPref val="0"/>
          <dgm:bulletEnabled val="1"/>
        </dgm:presLayoutVars>
      </dgm:prSet>
      <dgm:spPr/>
    </dgm:pt>
    <dgm:pt modelId="{68CB5CC4-DB57-5648-85BF-16AD10F866FB}" type="pres">
      <dgm:prSet presAssocID="{132BAB0D-9106-6C49-8302-13CDC217D319}" presName="circ2" presStyleLbl="vennNode1" presStyleIdx="1" presStyleCnt="3"/>
      <dgm:spPr/>
    </dgm:pt>
    <dgm:pt modelId="{0904D7B3-AA37-2C49-9071-4F188DEBFD37}" type="pres">
      <dgm:prSet presAssocID="{132BAB0D-9106-6C49-8302-13CDC217D319}" presName="circ2Tx" presStyleLbl="revTx" presStyleIdx="0" presStyleCnt="0">
        <dgm:presLayoutVars>
          <dgm:chMax val="0"/>
          <dgm:chPref val="0"/>
          <dgm:bulletEnabled val="1"/>
        </dgm:presLayoutVars>
      </dgm:prSet>
      <dgm:spPr/>
    </dgm:pt>
    <dgm:pt modelId="{9F390B2D-32EB-B84F-86CC-AD06C6F7204F}" type="pres">
      <dgm:prSet presAssocID="{1DD9CB10-B4A6-CF4E-946E-FAE1013CFE27}" presName="circ3" presStyleLbl="vennNode1" presStyleIdx="2" presStyleCnt="3"/>
      <dgm:spPr/>
    </dgm:pt>
    <dgm:pt modelId="{1B82BBC6-88D0-4E43-B2FE-AAE45DB0CC64}" type="pres">
      <dgm:prSet presAssocID="{1DD9CB10-B4A6-CF4E-946E-FAE1013CFE27}" presName="circ3Tx" presStyleLbl="revTx" presStyleIdx="0" presStyleCnt="0">
        <dgm:presLayoutVars>
          <dgm:chMax val="0"/>
          <dgm:chPref val="0"/>
          <dgm:bulletEnabled val="1"/>
        </dgm:presLayoutVars>
      </dgm:prSet>
      <dgm:spPr/>
    </dgm:pt>
  </dgm:ptLst>
  <dgm:cxnLst>
    <dgm:cxn modelId="{4D5F0B03-9A6D-6E42-85E6-006BB63151A3}" type="presOf" srcId="{132BAB0D-9106-6C49-8302-13CDC217D319}" destId="{0904D7B3-AA37-2C49-9071-4F188DEBFD37}" srcOrd="1" destOrd="0" presId="urn:microsoft.com/office/officeart/2005/8/layout/venn1"/>
    <dgm:cxn modelId="{70BBD560-4A98-C841-A347-24560AE1018E}" type="presOf" srcId="{1DD9CB10-B4A6-CF4E-946E-FAE1013CFE27}" destId="{9F390B2D-32EB-B84F-86CC-AD06C6F7204F}" srcOrd="0" destOrd="0" presId="urn:microsoft.com/office/officeart/2005/8/layout/venn1"/>
    <dgm:cxn modelId="{1E39F588-D17A-1A4F-95AD-8BDE7FB27EED}" type="presOf" srcId="{C6236EAE-9264-7640-A001-097DEC32B70C}" destId="{9CC17B20-47BB-FF4D-9C58-7AF6448730D0}" srcOrd="1" destOrd="0" presId="urn:microsoft.com/office/officeart/2005/8/layout/venn1"/>
    <dgm:cxn modelId="{A6C98893-FB57-E343-BA8E-B9DC4A58B498}" type="presOf" srcId="{1DD9CB10-B4A6-CF4E-946E-FAE1013CFE27}" destId="{1B82BBC6-88D0-4E43-B2FE-AAE45DB0CC64}" srcOrd="1" destOrd="0" presId="urn:microsoft.com/office/officeart/2005/8/layout/venn1"/>
    <dgm:cxn modelId="{816BE6A8-6212-2B4F-A7C3-EA938152E820}" type="presOf" srcId="{80D1C1B3-D89A-A848-B7BD-BCBD01F8F402}" destId="{09B57E22-F947-4545-A32B-D9CFCD66ADD5}" srcOrd="0" destOrd="0" presId="urn:microsoft.com/office/officeart/2005/8/layout/venn1"/>
    <dgm:cxn modelId="{DDE18EBF-B864-6D41-8615-90791610F169}" srcId="{80D1C1B3-D89A-A848-B7BD-BCBD01F8F402}" destId="{C6236EAE-9264-7640-A001-097DEC32B70C}" srcOrd="0" destOrd="0" parTransId="{282BBD1C-D27F-C54F-989D-E08B1946B1E8}" sibTransId="{6581EEE4-C37C-2642-940E-BA774026EC5F}"/>
    <dgm:cxn modelId="{3749B5D9-834F-2542-BCA2-AD0F30C0E96F}" srcId="{80D1C1B3-D89A-A848-B7BD-BCBD01F8F402}" destId="{132BAB0D-9106-6C49-8302-13CDC217D319}" srcOrd="1" destOrd="0" parTransId="{3DFB4DA0-114D-C94F-942C-5CA33B737B23}" sibTransId="{DCA7E6CB-F8E8-F84D-9BBC-EED9FD1CA55B}"/>
    <dgm:cxn modelId="{F0E029DF-A586-3344-8AC8-2943A660FA09}" type="presOf" srcId="{132BAB0D-9106-6C49-8302-13CDC217D319}" destId="{68CB5CC4-DB57-5648-85BF-16AD10F866FB}" srcOrd="0" destOrd="0" presId="urn:microsoft.com/office/officeart/2005/8/layout/venn1"/>
    <dgm:cxn modelId="{EA3996EF-F2F1-0B4E-A0DD-A106D293910B}" type="presOf" srcId="{C6236EAE-9264-7640-A001-097DEC32B70C}" destId="{FBE088EE-EF85-7844-9E41-39BDCB35AC58}" srcOrd="0" destOrd="0" presId="urn:microsoft.com/office/officeart/2005/8/layout/venn1"/>
    <dgm:cxn modelId="{5BBA3BFC-46E7-1B4B-9B40-0BE4B9922F92}" srcId="{80D1C1B3-D89A-A848-B7BD-BCBD01F8F402}" destId="{1DD9CB10-B4A6-CF4E-946E-FAE1013CFE27}" srcOrd="2" destOrd="0" parTransId="{BCC5BF2F-21B0-084F-8375-44DDBED88B2E}" sibTransId="{8A32E852-E6B1-294A-8E04-A7E495FB7510}"/>
    <dgm:cxn modelId="{64101D72-5EEB-024D-A720-19B5EF82D856}" type="presParOf" srcId="{09B57E22-F947-4545-A32B-D9CFCD66ADD5}" destId="{FBE088EE-EF85-7844-9E41-39BDCB35AC58}" srcOrd="0" destOrd="0" presId="urn:microsoft.com/office/officeart/2005/8/layout/venn1"/>
    <dgm:cxn modelId="{76B602D0-C953-8145-836B-DF9081513A58}" type="presParOf" srcId="{09B57E22-F947-4545-A32B-D9CFCD66ADD5}" destId="{9CC17B20-47BB-FF4D-9C58-7AF6448730D0}" srcOrd="1" destOrd="0" presId="urn:microsoft.com/office/officeart/2005/8/layout/venn1"/>
    <dgm:cxn modelId="{37EC8EAF-B777-0D46-9E6D-5B1E41DDB8D5}" type="presParOf" srcId="{09B57E22-F947-4545-A32B-D9CFCD66ADD5}" destId="{68CB5CC4-DB57-5648-85BF-16AD10F866FB}" srcOrd="2" destOrd="0" presId="urn:microsoft.com/office/officeart/2005/8/layout/venn1"/>
    <dgm:cxn modelId="{969F6649-1DE7-104B-9439-012B12E0C0C0}" type="presParOf" srcId="{09B57E22-F947-4545-A32B-D9CFCD66ADD5}" destId="{0904D7B3-AA37-2C49-9071-4F188DEBFD37}" srcOrd="3" destOrd="0" presId="urn:microsoft.com/office/officeart/2005/8/layout/venn1"/>
    <dgm:cxn modelId="{877D7B03-A09D-BF4B-BE64-C1127229E621}" type="presParOf" srcId="{09B57E22-F947-4545-A32B-D9CFCD66ADD5}" destId="{9F390B2D-32EB-B84F-86CC-AD06C6F7204F}" srcOrd="4" destOrd="0" presId="urn:microsoft.com/office/officeart/2005/8/layout/venn1"/>
    <dgm:cxn modelId="{3752F89D-4CC0-8142-BBA4-3F77D52F0899}" type="presParOf" srcId="{09B57E22-F947-4545-A32B-D9CFCD66ADD5}" destId="{1B82BBC6-88D0-4E43-B2FE-AAE45DB0CC6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F457C0-A4C2-F046-BCDE-665BEC351A49}" type="doc">
      <dgm:prSet loTypeId="urn:microsoft.com/office/officeart/2005/8/layout/gear1" loCatId="" qsTypeId="urn:microsoft.com/office/officeart/2005/8/quickstyle/simple1" qsCatId="simple" csTypeId="urn:microsoft.com/office/officeart/2005/8/colors/accent1_2" csCatId="accent1"/>
      <dgm:spPr/>
      <dgm:t>
        <a:bodyPr/>
        <a:lstStyle/>
        <a:p>
          <a:endParaRPr lang="zh-CN" altLang="en-US"/>
        </a:p>
      </dgm:t>
    </dgm:pt>
    <dgm:pt modelId="{E211D463-2476-634E-9118-45498531D88A}">
      <dgm:prSet/>
      <dgm:spPr/>
      <dgm:t>
        <a:bodyPr/>
        <a:lstStyle/>
        <a:p>
          <a:r>
            <a:rPr kumimoji="1" lang="zh-CN"/>
            <a:t>内容增速快</a:t>
          </a:r>
          <a:endParaRPr lang="zh-CN"/>
        </a:p>
      </dgm:t>
    </dgm:pt>
    <dgm:pt modelId="{CDF7C6C9-B5B4-3143-B54A-2C66563EF107}" type="parTrans" cxnId="{8B9E4CD9-6D64-4645-9C08-B905FEC7FBB6}">
      <dgm:prSet/>
      <dgm:spPr/>
      <dgm:t>
        <a:bodyPr/>
        <a:lstStyle/>
        <a:p>
          <a:endParaRPr lang="zh-CN" altLang="en-US"/>
        </a:p>
      </dgm:t>
    </dgm:pt>
    <dgm:pt modelId="{AB457A02-0D9D-004C-8F32-29DA3F4347DA}" type="sibTrans" cxnId="{8B9E4CD9-6D64-4645-9C08-B905FEC7FBB6}">
      <dgm:prSet/>
      <dgm:spPr/>
      <dgm:t>
        <a:bodyPr/>
        <a:lstStyle/>
        <a:p>
          <a:endParaRPr lang="zh-CN" altLang="en-US"/>
        </a:p>
      </dgm:t>
    </dgm:pt>
    <dgm:pt modelId="{88A5A298-24C3-8B45-8970-D663030E06D1}">
      <dgm:prSet/>
      <dgm:spPr/>
      <dgm:t>
        <a:bodyPr/>
        <a:lstStyle/>
        <a:p>
          <a:r>
            <a:rPr kumimoji="1" lang="zh-CN"/>
            <a:t>内容总量大</a:t>
          </a:r>
          <a:endParaRPr lang="zh-CN"/>
        </a:p>
      </dgm:t>
    </dgm:pt>
    <dgm:pt modelId="{1807BD57-B712-114D-BCB3-D880198A5496}" type="parTrans" cxnId="{4D2F3EBB-83AB-4F42-8C67-BADD2F47EC4D}">
      <dgm:prSet/>
      <dgm:spPr/>
      <dgm:t>
        <a:bodyPr/>
        <a:lstStyle/>
        <a:p>
          <a:endParaRPr lang="zh-CN" altLang="en-US"/>
        </a:p>
      </dgm:t>
    </dgm:pt>
    <dgm:pt modelId="{70201723-E89E-C74F-99C7-F0C4C7D0C856}" type="sibTrans" cxnId="{4D2F3EBB-83AB-4F42-8C67-BADD2F47EC4D}">
      <dgm:prSet/>
      <dgm:spPr/>
      <dgm:t>
        <a:bodyPr/>
        <a:lstStyle/>
        <a:p>
          <a:endParaRPr lang="zh-CN" altLang="en-US"/>
        </a:p>
      </dgm:t>
    </dgm:pt>
    <dgm:pt modelId="{B7665E30-9902-FB48-9DBB-8A03A6AF0F39}">
      <dgm:prSet/>
      <dgm:spPr/>
      <dgm:t>
        <a:bodyPr/>
        <a:lstStyle/>
        <a:p>
          <a:r>
            <a:rPr kumimoji="1" lang="zh-CN"/>
            <a:t>日均上传多</a:t>
          </a:r>
          <a:endParaRPr lang="zh-CN"/>
        </a:p>
      </dgm:t>
    </dgm:pt>
    <dgm:pt modelId="{4D21F5AD-8544-7F4C-A115-920CE526FF84}" type="parTrans" cxnId="{856FB97B-E210-F44F-ADB1-EB891D822327}">
      <dgm:prSet/>
      <dgm:spPr/>
      <dgm:t>
        <a:bodyPr/>
        <a:lstStyle/>
        <a:p>
          <a:endParaRPr lang="zh-CN" altLang="en-US"/>
        </a:p>
      </dgm:t>
    </dgm:pt>
    <dgm:pt modelId="{FA1A57FD-BBCA-A547-A267-CB0900042B95}" type="sibTrans" cxnId="{856FB97B-E210-F44F-ADB1-EB891D822327}">
      <dgm:prSet/>
      <dgm:spPr/>
      <dgm:t>
        <a:bodyPr/>
        <a:lstStyle/>
        <a:p>
          <a:endParaRPr lang="zh-CN" altLang="en-US"/>
        </a:p>
      </dgm:t>
    </dgm:pt>
    <dgm:pt modelId="{17EAEDDF-0F76-0441-AF81-B39ECC471314}" type="pres">
      <dgm:prSet presAssocID="{C7F457C0-A4C2-F046-BCDE-665BEC351A49}" presName="composite" presStyleCnt="0">
        <dgm:presLayoutVars>
          <dgm:chMax val="3"/>
          <dgm:animLvl val="lvl"/>
          <dgm:resizeHandles val="exact"/>
        </dgm:presLayoutVars>
      </dgm:prSet>
      <dgm:spPr/>
    </dgm:pt>
    <dgm:pt modelId="{8442AE3B-7F7F-F641-BC1C-F251F718D6A0}" type="pres">
      <dgm:prSet presAssocID="{E211D463-2476-634E-9118-45498531D88A}" presName="gear1" presStyleLbl="node1" presStyleIdx="0" presStyleCnt="3">
        <dgm:presLayoutVars>
          <dgm:chMax val="1"/>
          <dgm:bulletEnabled val="1"/>
        </dgm:presLayoutVars>
      </dgm:prSet>
      <dgm:spPr/>
    </dgm:pt>
    <dgm:pt modelId="{79B53EFF-F701-4F43-A6BE-AA9613968CD7}" type="pres">
      <dgm:prSet presAssocID="{E211D463-2476-634E-9118-45498531D88A}" presName="gear1srcNode" presStyleLbl="node1" presStyleIdx="0" presStyleCnt="3"/>
      <dgm:spPr/>
    </dgm:pt>
    <dgm:pt modelId="{76EBFE06-77CF-894A-98CE-7032932D30C1}" type="pres">
      <dgm:prSet presAssocID="{E211D463-2476-634E-9118-45498531D88A}" presName="gear1dstNode" presStyleLbl="node1" presStyleIdx="0" presStyleCnt="3"/>
      <dgm:spPr/>
    </dgm:pt>
    <dgm:pt modelId="{12BF5098-D39A-D04D-90E8-2B1E2E4B23BA}" type="pres">
      <dgm:prSet presAssocID="{88A5A298-24C3-8B45-8970-D663030E06D1}" presName="gear2" presStyleLbl="node1" presStyleIdx="1" presStyleCnt="3">
        <dgm:presLayoutVars>
          <dgm:chMax val="1"/>
          <dgm:bulletEnabled val="1"/>
        </dgm:presLayoutVars>
      </dgm:prSet>
      <dgm:spPr/>
    </dgm:pt>
    <dgm:pt modelId="{64033E71-1333-4F45-8882-A89D4BEFCCE4}" type="pres">
      <dgm:prSet presAssocID="{88A5A298-24C3-8B45-8970-D663030E06D1}" presName="gear2srcNode" presStyleLbl="node1" presStyleIdx="1" presStyleCnt="3"/>
      <dgm:spPr/>
    </dgm:pt>
    <dgm:pt modelId="{8B0C8224-CAC2-C24E-B189-E4C7911F2537}" type="pres">
      <dgm:prSet presAssocID="{88A5A298-24C3-8B45-8970-D663030E06D1}" presName="gear2dstNode" presStyleLbl="node1" presStyleIdx="1" presStyleCnt="3"/>
      <dgm:spPr/>
    </dgm:pt>
    <dgm:pt modelId="{94BA49B4-72FD-E042-99B8-5EFAC94D7C8B}" type="pres">
      <dgm:prSet presAssocID="{B7665E30-9902-FB48-9DBB-8A03A6AF0F39}" presName="gear3" presStyleLbl="node1" presStyleIdx="2" presStyleCnt="3"/>
      <dgm:spPr/>
    </dgm:pt>
    <dgm:pt modelId="{09E58533-34CC-D940-9D99-B0C7454D5133}" type="pres">
      <dgm:prSet presAssocID="{B7665E30-9902-FB48-9DBB-8A03A6AF0F39}" presName="gear3tx" presStyleLbl="node1" presStyleIdx="2" presStyleCnt="3">
        <dgm:presLayoutVars>
          <dgm:chMax val="1"/>
          <dgm:bulletEnabled val="1"/>
        </dgm:presLayoutVars>
      </dgm:prSet>
      <dgm:spPr/>
    </dgm:pt>
    <dgm:pt modelId="{B4573E19-A629-D942-BB72-051982D27789}" type="pres">
      <dgm:prSet presAssocID="{B7665E30-9902-FB48-9DBB-8A03A6AF0F39}" presName="gear3srcNode" presStyleLbl="node1" presStyleIdx="2" presStyleCnt="3"/>
      <dgm:spPr/>
    </dgm:pt>
    <dgm:pt modelId="{7676018D-9A5D-5047-A6DF-4A5516F0EE97}" type="pres">
      <dgm:prSet presAssocID="{B7665E30-9902-FB48-9DBB-8A03A6AF0F39}" presName="gear3dstNode" presStyleLbl="node1" presStyleIdx="2" presStyleCnt="3"/>
      <dgm:spPr/>
    </dgm:pt>
    <dgm:pt modelId="{DE4A3BBC-9957-F842-905D-655403A5FF64}" type="pres">
      <dgm:prSet presAssocID="{AB457A02-0D9D-004C-8F32-29DA3F4347DA}" presName="connector1" presStyleLbl="sibTrans2D1" presStyleIdx="0" presStyleCnt="3"/>
      <dgm:spPr/>
    </dgm:pt>
    <dgm:pt modelId="{956EA8F9-679E-E84C-AB97-8026409BEFAA}" type="pres">
      <dgm:prSet presAssocID="{70201723-E89E-C74F-99C7-F0C4C7D0C856}" presName="connector2" presStyleLbl="sibTrans2D1" presStyleIdx="1" presStyleCnt="3"/>
      <dgm:spPr/>
    </dgm:pt>
    <dgm:pt modelId="{D57D1773-0D17-6848-8F7F-C4C815F04D19}" type="pres">
      <dgm:prSet presAssocID="{FA1A57FD-BBCA-A547-A267-CB0900042B95}" presName="connector3" presStyleLbl="sibTrans2D1" presStyleIdx="2" presStyleCnt="3"/>
      <dgm:spPr/>
    </dgm:pt>
  </dgm:ptLst>
  <dgm:cxnLst>
    <dgm:cxn modelId="{811A050D-1AF4-524F-ADF8-40DFED18DF68}" type="presOf" srcId="{88A5A298-24C3-8B45-8970-D663030E06D1}" destId="{8B0C8224-CAC2-C24E-B189-E4C7911F2537}" srcOrd="2" destOrd="0" presId="urn:microsoft.com/office/officeart/2005/8/layout/gear1"/>
    <dgm:cxn modelId="{329FE215-3030-7A45-A6D0-9F7980FBBE5C}" type="presOf" srcId="{B7665E30-9902-FB48-9DBB-8A03A6AF0F39}" destId="{B4573E19-A629-D942-BB72-051982D27789}" srcOrd="2" destOrd="0" presId="urn:microsoft.com/office/officeart/2005/8/layout/gear1"/>
    <dgm:cxn modelId="{AC0AA117-2937-D841-BD86-7186CCBD2615}" type="presOf" srcId="{70201723-E89E-C74F-99C7-F0C4C7D0C856}" destId="{956EA8F9-679E-E84C-AB97-8026409BEFAA}" srcOrd="0" destOrd="0" presId="urn:microsoft.com/office/officeart/2005/8/layout/gear1"/>
    <dgm:cxn modelId="{ECBF9518-07CF-1C46-ADF2-B6F2CA470CF1}" type="presOf" srcId="{88A5A298-24C3-8B45-8970-D663030E06D1}" destId="{64033E71-1333-4F45-8882-A89D4BEFCCE4}" srcOrd="1" destOrd="0" presId="urn:microsoft.com/office/officeart/2005/8/layout/gear1"/>
    <dgm:cxn modelId="{09012143-43AF-1A4D-8971-4279509262D4}" type="presOf" srcId="{E211D463-2476-634E-9118-45498531D88A}" destId="{8442AE3B-7F7F-F641-BC1C-F251F718D6A0}" srcOrd="0" destOrd="0" presId="urn:microsoft.com/office/officeart/2005/8/layout/gear1"/>
    <dgm:cxn modelId="{B4C4A251-B5FD-E84F-BCC9-31F6510EA4F7}" type="presOf" srcId="{C7F457C0-A4C2-F046-BCDE-665BEC351A49}" destId="{17EAEDDF-0F76-0441-AF81-B39ECC471314}" srcOrd="0" destOrd="0" presId="urn:microsoft.com/office/officeart/2005/8/layout/gear1"/>
    <dgm:cxn modelId="{545DB351-5628-BF46-964B-033301184B77}" type="presOf" srcId="{AB457A02-0D9D-004C-8F32-29DA3F4347DA}" destId="{DE4A3BBC-9957-F842-905D-655403A5FF64}" srcOrd="0" destOrd="0" presId="urn:microsoft.com/office/officeart/2005/8/layout/gear1"/>
    <dgm:cxn modelId="{103A5C5B-210C-7942-895A-64C68F098D67}" type="presOf" srcId="{E211D463-2476-634E-9118-45498531D88A}" destId="{76EBFE06-77CF-894A-98CE-7032932D30C1}" srcOrd="2" destOrd="0" presId="urn:microsoft.com/office/officeart/2005/8/layout/gear1"/>
    <dgm:cxn modelId="{276D5E66-C4AC-254F-9376-596DB737D4EE}" type="presOf" srcId="{B7665E30-9902-FB48-9DBB-8A03A6AF0F39}" destId="{09E58533-34CC-D940-9D99-B0C7454D5133}" srcOrd="1" destOrd="0" presId="urn:microsoft.com/office/officeart/2005/8/layout/gear1"/>
    <dgm:cxn modelId="{A422A875-0C57-C44C-9E15-17DFBE4CC17E}" type="presOf" srcId="{B7665E30-9902-FB48-9DBB-8A03A6AF0F39}" destId="{94BA49B4-72FD-E042-99B8-5EFAC94D7C8B}" srcOrd="0" destOrd="0" presId="urn:microsoft.com/office/officeart/2005/8/layout/gear1"/>
    <dgm:cxn modelId="{03B7B27B-1A1C-3F44-B49A-A5DB317D3010}" type="presOf" srcId="{B7665E30-9902-FB48-9DBB-8A03A6AF0F39}" destId="{7676018D-9A5D-5047-A6DF-4A5516F0EE97}" srcOrd="3" destOrd="0" presId="urn:microsoft.com/office/officeart/2005/8/layout/gear1"/>
    <dgm:cxn modelId="{856FB97B-E210-F44F-ADB1-EB891D822327}" srcId="{C7F457C0-A4C2-F046-BCDE-665BEC351A49}" destId="{B7665E30-9902-FB48-9DBB-8A03A6AF0F39}" srcOrd="2" destOrd="0" parTransId="{4D21F5AD-8544-7F4C-A115-920CE526FF84}" sibTransId="{FA1A57FD-BBCA-A547-A267-CB0900042B95}"/>
    <dgm:cxn modelId="{DFFE8E82-26F4-B64A-A83E-09AF1C041486}" type="presOf" srcId="{FA1A57FD-BBCA-A547-A267-CB0900042B95}" destId="{D57D1773-0D17-6848-8F7F-C4C815F04D19}" srcOrd="0" destOrd="0" presId="urn:microsoft.com/office/officeart/2005/8/layout/gear1"/>
    <dgm:cxn modelId="{5F0FEC82-7818-1146-9953-AF4E4A4C4EE9}" type="presOf" srcId="{88A5A298-24C3-8B45-8970-D663030E06D1}" destId="{12BF5098-D39A-D04D-90E8-2B1E2E4B23BA}" srcOrd="0" destOrd="0" presId="urn:microsoft.com/office/officeart/2005/8/layout/gear1"/>
    <dgm:cxn modelId="{4D2F3EBB-83AB-4F42-8C67-BADD2F47EC4D}" srcId="{C7F457C0-A4C2-F046-BCDE-665BEC351A49}" destId="{88A5A298-24C3-8B45-8970-D663030E06D1}" srcOrd="1" destOrd="0" parTransId="{1807BD57-B712-114D-BCB3-D880198A5496}" sibTransId="{70201723-E89E-C74F-99C7-F0C4C7D0C856}"/>
    <dgm:cxn modelId="{8B9E4CD9-6D64-4645-9C08-B905FEC7FBB6}" srcId="{C7F457C0-A4C2-F046-BCDE-665BEC351A49}" destId="{E211D463-2476-634E-9118-45498531D88A}" srcOrd="0" destOrd="0" parTransId="{CDF7C6C9-B5B4-3143-B54A-2C66563EF107}" sibTransId="{AB457A02-0D9D-004C-8F32-29DA3F4347DA}"/>
    <dgm:cxn modelId="{620FDEFB-C76F-6541-B0A6-74F3498B55A4}" type="presOf" srcId="{E211D463-2476-634E-9118-45498531D88A}" destId="{79B53EFF-F701-4F43-A6BE-AA9613968CD7}" srcOrd="1" destOrd="0" presId="urn:microsoft.com/office/officeart/2005/8/layout/gear1"/>
    <dgm:cxn modelId="{6AF224FA-4A23-884B-B127-762D372ECFA8}" type="presParOf" srcId="{17EAEDDF-0F76-0441-AF81-B39ECC471314}" destId="{8442AE3B-7F7F-F641-BC1C-F251F718D6A0}" srcOrd="0" destOrd="0" presId="urn:microsoft.com/office/officeart/2005/8/layout/gear1"/>
    <dgm:cxn modelId="{CC48B2EC-33D9-FE4B-8CFF-7A938B90DBD6}" type="presParOf" srcId="{17EAEDDF-0F76-0441-AF81-B39ECC471314}" destId="{79B53EFF-F701-4F43-A6BE-AA9613968CD7}" srcOrd="1" destOrd="0" presId="urn:microsoft.com/office/officeart/2005/8/layout/gear1"/>
    <dgm:cxn modelId="{F18B3D08-C504-5949-87DE-F916D9B25A9F}" type="presParOf" srcId="{17EAEDDF-0F76-0441-AF81-B39ECC471314}" destId="{76EBFE06-77CF-894A-98CE-7032932D30C1}" srcOrd="2" destOrd="0" presId="urn:microsoft.com/office/officeart/2005/8/layout/gear1"/>
    <dgm:cxn modelId="{1B882429-4390-0E45-91FD-C1BC2F309FB9}" type="presParOf" srcId="{17EAEDDF-0F76-0441-AF81-B39ECC471314}" destId="{12BF5098-D39A-D04D-90E8-2B1E2E4B23BA}" srcOrd="3" destOrd="0" presId="urn:microsoft.com/office/officeart/2005/8/layout/gear1"/>
    <dgm:cxn modelId="{5CBC1784-DFE2-8A4A-ACB1-BD6A4E7E0861}" type="presParOf" srcId="{17EAEDDF-0F76-0441-AF81-B39ECC471314}" destId="{64033E71-1333-4F45-8882-A89D4BEFCCE4}" srcOrd="4" destOrd="0" presId="urn:microsoft.com/office/officeart/2005/8/layout/gear1"/>
    <dgm:cxn modelId="{0153D80A-0343-F945-BEE7-550FEC541645}" type="presParOf" srcId="{17EAEDDF-0F76-0441-AF81-B39ECC471314}" destId="{8B0C8224-CAC2-C24E-B189-E4C7911F2537}" srcOrd="5" destOrd="0" presId="urn:microsoft.com/office/officeart/2005/8/layout/gear1"/>
    <dgm:cxn modelId="{3F04504D-2E5E-D04E-B9A7-EC2A93E56EA8}" type="presParOf" srcId="{17EAEDDF-0F76-0441-AF81-B39ECC471314}" destId="{94BA49B4-72FD-E042-99B8-5EFAC94D7C8B}" srcOrd="6" destOrd="0" presId="urn:microsoft.com/office/officeart/2005/8/layout/gear1"/>
    <dgm:cxn modelId="{0C249570-7C10-1046-BCBF-B4066C5B3A04}" type="presParOf" srcId="{17EAEDDF-0F76-0441-AF81-B39ECC471314}" destId="{09E58533-34CC-D940-9D99-B0C7454D5133}" srcOrd="7" destOrd="0" presId="urn:microsoft.com/office/officeart/2005/8/layout/gear1"/>
    <dgm:cxn modelId="{8CB64FCB-4604-E74B-A85D-AC908E22E9EA}" type="presParOf" srcId="{17EAEDDF-0F76-0441-AF81-B39ECC471314}" destId="{B4573E19-A629-D942-BB72-051982D27789}" srcOrd="8" destOrd="0" presId="urn:microsoft.com/office/officeart/2005/8/layout/gear1"/>
    <dgm:cxn modelId="{91A49AA7-BE20-BB46-91BA-5597E2766C5B}" type="presParOf" srcId="{17EAEDDF-0F76-0441-AF81-B39ECC471314}" destId="{7676018D-9A5D-5047-A6DF-4A5516F0EE97}" srcOrd="9" destOrd="0" presId="urn:microsoft.com/office/officeart/2005/8/layout/gear1"/>
    <dgm:cxn modelId="{82C61E45-7706-B840-9D2F-1CAD74EB53B6}" type="presParOf" srcId="{17EAEDDF-0F76-0441-AF81-B39ECC471314}" destId="{DE4A3BBC-9957-F842-905D-655403A5FF64}" srcOrd="10" destOrd="0" presId="urn:microsoft.com/office/officeart/2005/8/layout/gear1"/>
    <dgm:cxn modelId="{3E94AE48-2DF2-B54A-9119-1848BB4F22FB}" type="presParOf" srcId="{17EAEDDF-0F76-0441-AF81-B39ECC471314}" destId="{956EA8F9-679E-E84C-AB97-8026409BEFAA}" srcOrd="11" destOrd="0" presId="urn:microsoft.com/office/officeart/2005/8/layout/gear1"/>
    <dgm:cxn modelId="{D6D3966F-D2EA-F24C-97A3-BC7E1CC69897}" type="presParOf" srcId="{17EAEDDF-0F76-0441-AF81-B39ECC471314}" destId="{D57D1773-0D17-6848-8F7F-C4C815F04D1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AC307-29A3-4848-8AA6-A2D96EDBA88E}">
      <dsp:nvSpPr>
        <dsp:cNvPr id="0" name=""/>
        <dsp:cNvSpPr/>
      </dsp:nvSpPr>
      <dsp:spPr>
        <a:xfrm>
          <a:off x="1263891" y="139634"/>
          <a:ext cx="1804508" cy="180450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过程说</a:t>
          </a:r>
        </a:p>
      </dsp:txBody>
      <dsp:txXfrm>
        <a:off x="2214910" y="522018"/>
        <a:ext cx="644467" cy="537056"/>
      </dsp:txXfrm>
    </dsp:sp>
    <dsp:sp modelId="{8C88B325-FF65-BE4B-98F0-14AE7801A26D}">
      <dsp:nvSpPr>
        <dsp:cNvPr id="0" name=""/>
        <dsp:cNvSpPr/>
      </dsp:nvSpPr>
      <dsp:spPr>
        <a:xfrm>
          <a:off x="1226727" y="204081"/>
          <a:ext cx="1804508" cy="180450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产品说</a:t>
          </a:r>
        </a:p>
      </dsp:txBody>
      <dsp:txXfrm>
        <a:off x="1656372" y="1374863"/>
        <a:ext cx="966700" cy="472609"/>
      </dsp:txXfrm>
    </dsp:sp>
    <dsp:sp modelId="{614FF88B-6812-E44B-97BE-0AC10E6D3D68}">
      <dsp:nvSpPr>
        <dsp:cNvPr id="0" name=""/>
        <dsp:cNvSpPr/>
      </dsp:nvSpPr>
      <dsp:spPr>
        <a:xfrm>
          <a:off x="1189563" y="139634"/>
          <a:ext cx="1804508" cy="180450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连接说</a:t>
          </a:r>
        </a:p>
      </dsp:txBody>
      <dsp:txXfrm>
        <a:off x="1398585" y="522018"/>
        <a:ext cx="644467" cy="537056"/>
      </dsp:txXfrm>
    </dsp:sp>
    <dsp:sp modelId="{E057E1AD-096C-2647-AA4C-9BB9A9265CCF}">
      <dsp:nvSpPr>
        <dsp:cNvPr id="0" name=""/>
        <dsp:cNvSpPr/>
      </dsp:nvSpPr>
      <dsp:spPr>
        <a:xfrm>
          <a:off x="1152332" y="27926"/>
          <a:ext cx="2027923" cy="202792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881157-70CB-3849-B3DF-7277605B35CE}">
      <dsp:nvSpPr>
        <dsp:cNvPr id="0" name=""/>
        <dsp:cNvSpPr/>
      </dsp:nvSpPr>
      <dsp:spPr>
        <a:xfrm>
          <a:off x="1115019" y="92259"/>
          <a:ext cx="2027923" cy="202792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5D658F-685E-4F44-9286-24A9F84DD97F}">
      <dsp:nvSpPr>
        <dsp:cNvPr id="0" name=""/>
        <dsp:cNvSpPr/>
      </dsp:nvSpPr>
      <dsp:spPr>
        <a:xfrm>
          <a:off x="1077706" y="27926"/>
          <a:ext cx="2027923" cy="202792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235CE-889A-E744-8BAC-F56AA47BF653}">
      <dsp:nvSpPr>
        <dsp:cNvPr id="0" name=""/>
        <dsp:cNvSpPr/>
      </dsp:nvSpPr>
      <dsp:spPr>
        <a:xfrm>
          <a:off x="3966358" y="241"/>
          <a:ext cx="5949537" cy="94138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zh-CN" sz="1400" kern="1200"/>
            <a:t>是借助新媒体的手段，完成围绕用户的市场、研发、营销、销售等企业各个环节的具体工作。在这里，新媒体是手段，运营是目标。</a:t>
          </a:r>
          <a:endParaRPr lang="zh-CN" altLang="en-US" sz="1400" kern="1200"/>
        </a:p>
      </dsp:txBody>
      <dsp:txXfrm>
        <a:off x="3966358" y="117915"/>
        <a:ext cx="5596516" cy="706041"/>
      </dsp:txXfrm>
    </dsp:sp>
    <dsp:sp modelId="{2970A60A-34BD-E94A-83B6-6BA0C19C7228}">
      <dsp:nvSpPr>
        <dsp:cNvPr id="0" name=""/>
        <dsp:cNvSpPr/>
      </dsp:nvSpPr>
      <dsp:spPr>
        <a:xfrm>
          <a:off x="0" y="241"/>
          <a:ext cx="3966358" cy="941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sz="4300" kern="1200" dirty="0"/>
            <a:t>新媒体运营</a:t>
          </a:r>
        </a:p>
      </dsp:txBody>
      <dsp:txXfrm>
        <a:off x="45955" y="46196"/>
        <a:ext cx="3874448" cy="849479"/>
      </dsp:txXfrm>
    </dsp:sp>
    <dsp:sp modelId="{C324FB39-FFAC-1E4F-832D-68336F8A6679}">
      <dsp:nvSpPr>
        <dsp:cNvPr id="0" name=""/>
        <dsp:cNvSpPr/>
      </dsp:nvSpPr>
      <dsp:spPr>
        <a:xfrm>
          <a:off x="3966358" y="1035769"/>
          <a:ext cx="5949537" cy="94138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zh-CN" sz="1400" kern="1200"/>
            <a:t>是更具体、更细分、更繁琐的一系列工作，它主要涉及运营企业在不同新媒体平台开设的各类账号，例如运营微信公众号、运营抖音号等。在这里，运营是行为，新媒体是对象。</a:t>
          </a:r>
          <a:endParaRPr lang="zh-CN" altLang="en-US" sz="1400" kern="1200"/>
        </a:p>
      </dsp:txBody>
      <dsp:txXfrm>
        <a:off x="3966358" y="1153443"/>
        <a:ext cx="5596516" cy="706041"/>
      </dsp:txXfrm>
    </dsp:sp>
    <dsp:sp modelId="{2F0DFD44-F955-264A-B734-12C48072E6C0}">
      <dsp:nvSpPr>
        <dsp:cNvPr id="0" name=""/>
        <dsp:cNvSpPr/>
      </dsp:nvSpPr>
      <dsp:spPr>
        <a:xfrm>
          <a:off x="0" y="1035769"/>
          <a:ext cx="3966358" cy="941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sz="4300" kern="1200" dirty="0"/>
            <a:t>运营新媒体</a:t>
          </a:r>
        </a:p>
      </dsp:txBody>
      <dsp:txXfrm>
        <a:off x="45955" y="1081724"/>
        <a:ext cx="3874448" cy="84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0B3DC-D29C-B941-8F7C-D7F2EF91891E}">
      <dsp:nvSpPr>
        <dsp:cNvPr id="0" name=""/>
        <dsp:cNvSpPr/>
      </dsp:nvSpPr>
      <dsp:spPr>
        <a:xfrm>
          <a:off x="0" y="0"/>
          <a:ext cx="6291100" cy="11612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a:t>正面态度：</a:t>
          </a:r>
          <a:r>
            <a:rPr lang="zh-CN" altLang="en-US" sz="1600" kern="1200"/>
            <a:t>现代人的生活节奏快、工作压力大、碎片化时间多，短视频能够很好地为用户提供娱乐休闲内容，缓解焦虑情绪。</a:t>
          </a:r>
        </a:p>
      </dsp:txBody>
      <dsp:txXfrm>
        <a:off x="34013" y="34013"/>
        <a:ext cx="5037989" cy="1093253"/>
      </dsp:txXfrm>
    </dsp:sp>
    <dsp:sp modelId="{38BEF2ED-F5EB-FB4A-86AB-368B641EFFF9}">
      <dsp:nvSpPr>
        <dsp:cNvPr id="0" name=""/>
        <dsp:cNvSpPr/>
      </dsp:nvSpPr>
      <dsp:spPr>
        <a:xfrm>
          <a:off x="555097" y="1354825"/>
          <a:ext cx="6291100" cy="11612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a:t>负面态度：</a:t>
          </a:r>
          <a:r>
            <a:rPr lang="zh-CN" altLang="en-US" sz="1600" kern="1200"/>
            <a:t>高产量、快节奏的短视频形式意味着不可能承载较为复杂的逻辑、深刻的思想和丰富的智慧，最终只能在快速吸引注意力之后快速消散，并被打上“娱乐至死”“泛娱乐化”“粗俗化”的标签。</a:t>
          </a:r>
        </a:p>
      </dsp:txBody>
      <dsp:txXfrm>
        <a:off x="589110" y="1388838"/>
        <a:ext cx="4913146" cy="1093253"/>
      </dsp:txXfrm>
    </dsp:sp>
    <dsp:sp modelId="{9D5FA961-A77E-AF46-B414-532F3683F40A}">
      <dsp:nvSpPr>
        <dsp:cNvPr id="0" name=""/>
        <dsp:cNvSpPr/>
      </dsp:nvSpPr>
      <dsp:spPr>
        <a:xfrm>
          <a:off x="1110194" y="2709651"/>
          <a:ext cx="6291100" cy="116127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b="1" kern="1200"/>
            <a:t>中立态度：</a:t>
          </a:r>
          <a:r>
            <a:rPr lang="zh-CN" altLang="en-US" sz="1600" kern="1200"/>
            <a:t>短视频既有它的娱乐价值，同时也有明显的娱乐过度的问题，政府、社会、组织和个人都应该客观地看待并用好这一工具，扬长避短，形成良性的短视频生态。</a:t>
          </a:r>
        </a:p>
      </dsp:txBody>
      <dsp:txXfrm>
        <a:off x="1144207" y="2743664"/>
        <a:ext cx="4913146" cy="1093253"/>
      </dsp:txXfrm>
    </dsp:sp>
    <dsp:sp modelId="{FF0F70EA-216F-A347-8EB5-E0078E68B62D}">
      <dsp:nvSpPr>
        <dsp:cNvPr id="0" name=""/>
        <dsp:cNvSpPr/>
      </dsp:nvSpPr>
      <dsp:spPr>
        <a:xfrm>
          <a:off x="5536269" y="880636"/>
          <a:ext cx="754831" cy="754831"/>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5706106" y="880636"/>
        <a:ext cx="415157" cy="568010"/>
      </dsp:txXfrm>
    </dsp:sp>
    <dsp:sp modelId="{82F0B367-A7A7-A64C-B149-2404EA30EB16}">
      <dsp:nvSpPr>
        <dsp:cNvPr id="0" name=""/>
        <dsp:cNvSpPr/>
      </dsp:nvSpPr>
      <dsp:spPr>
        <a:xfrm>
          <a:off x="6091366" y="2227720"/>
          <a:ext cx="754831" cy="754831"/>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6261203" y="2227720"/>
        <a:ext cx="415157" cy="5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205C-9C7C-604B-9B3D-E157534A4555}">
      <dsp:nvSpPr>
        <dsp:cNvPr id="0" name=""/>
        <dsp:cNvSpPr/>
      </dsp:nvSpPr>
      <dsp:spPr>
        <a:xfrm>
          <a:off x="1967032" y="0"/>
          <a:ext cx="3640413" cy="364041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08A17-E34D-F648-A87D-E16DA77ABB91}">
      <dsp:nvSpPr>
        <dsp:cNvPr id="0" name=""/>
        <dsp:cNvSpPr/>
      </dsp:nvSpPr>
      <dsp:spPr>
        <a:xfrm>
          <a:off x="2312871" y="345839"/>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t>激活内容形成广泛传播</a:t>
          </a:r>
          <a:endParaRPr lang="zh-CN" altLang="en-US" sz="2000" kern="1200"/>
        </a:p>
      </dsp:txBody>
      <dsp:txXfrm>
        <a:off x="2382178" y="415146"/>
        <a:ext cx="1281147" cy="1281147"/>
      </dsp:txXfrm>
    </dsp:sp>
    <dsp:sp modelId="{3A42F3C5-3AFD-8C45-80C1-6EAE29846D81}">
      <dsp:nvSpPr>
        <dsp:cNvPr id="0" name=""/>
        <dsp:cNvSpPr/>
      </dsp:nvSpPr>
      <dsp:spPr>
        <a:xfrm>
          <a:off x="3841845" y="345839"/>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获取流量带来粉丝增长</a:t>
          </a:r>
          <a:endParaRPr lang="zh-CN" altLang="en-US" sz="2000" kern="1200" dirty="0"/>
        </a:p>
      </dsp:txBody>
      <dsp:txXfrm>
        <a:off x="3911152" y="415146"/>
        <a:ext cx="1281147" cy="1281147"/>
      </dsp:txXfrm>
    </dsp:sp>
    <dsp:sp modelId="{33E1F235-650E-D641-8D60-C612B07784E2}">
      <dsp:nvSpPr>
        <dsp:cNvPr id="0" name=""/>
        <dsp:cNvSpPr/>
      </dsp:nvSpPr>
      <dsp:spPr>
        <a:xfrm>
          <a:off x="2312871" y="1874812"/>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t>深挖价值实现持续收益</a:t>
          </a:r>
          <a:endParaRPr lang="zh-CN" altLang="en-US" sz="2000" kern="1200"/>
        </a:p>
      </dsp:txBody>
      <dsp:txXfrm>
        <a:off x="2382178" y="1944119"/>
        <a:ext cx="1281147" cy="1281147"/>
      </dsp:txXfrm>
    </dsp:sp>
    <dsp:sp modelId="{4E819BCE-644E-964E-B103-9C47A6B985BA}">
      <dsp:nvSpPr>
        <dsp:cNvPr id="0" name=""/>
        <dsp:cNvSpPr/>
      </dsp:nvSpPr>
      <dsp:spPr>
        <a:xfrm>
          <a:off x="3841845" y="1874812"/>
          <a:ext cx="1419761" cy="1419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服务用户繁荣社会文化</a:t>
          </a:r>
          <a:endParaRPr lang="zh-CN" altLang="en-US" sz="2000" kern="1200" dirty="0"/>
        </a:p>
      </dsp:txBody>
      <dsp:txXfrm>
        <a:off x="3911152" y="1944119"/>
        <a:ext cx="1281147" cy="1281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8D081-75DF-E240-8531-EF044C929CD9}">
      <dsp:nvSpPr>
        <dsp:cNvPr id="0" name=""/>
        <dsp:cNvSpPr/>
      </dsp:nvSpPr>
      <dsp:spPr>
        <a:xfrm>
          <a:off x="0" y="10869"/>
          <a:ext cx="2845522" cy="4738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zh-CN" sz="1800" kern="1200" dirty="0"/>
            <a:t>新内容的冷启动</a:t>
          </a:r>
          <a:endParaRPr lang="zh-CN" sz="1800" kern="1200" dirty="0"/>
        </a:p>
      </dsp:txBody>
      <dsp:txXfrm>
        <a:off x="23131" y="34000"/>
        <a:ext cx="2799260" cy="427587"/>
      </dsp:txXfrm>
    </dsp:sp>
    <dsp:sp modelId="{802E0965-E738-FA4E-8E08-BFA27BFCABE3}">
      <dsp:nvSpPr>
        <dsp:cNvPr id="0" name=""/>
        <dsp:cNvSpPr/>
      </dsp:nvSpPr>
      <dsp:spPr>
        <a:xfrm>
          <a:off x="0" y="536559"/>
          <a:ext cx="2845522" cy="4738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zh-CN" sz="1800" kern="1200"/>
            <a:t>老内容的再加热</a:t>
          </a:r>
          <a:endParaRPr lang="zh-CN" sz="1800" kern="1200"/>
        </a:p>
      </dsp:txBody>
      <dsp:txXfrm>
        <a:off x="23131" y="559690"/>
        <a:ext cx="2799260" cy="427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088EE-EF85-7844-9E41-39BDCB35AC58}">
      <dsp:nvSpPr>
        <dsp:cNvPr id="0" name=""/>
        <dsp:cNvSpPr/>
      </dsp:nvSpPr>
      <dsp:spPr>
        <a:xfrm>
          <a:off x="2105003" y="40755"/>
          <a:ext cx="1956255" cy="19562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sz="2800" b="1" kern="1200"/>
            <a:t>内容海量化</a:t>
          </a:r>
          <a:endParaRPr lang="zh-CN" sz="2800" kern="1200"/>
        </a:p>
      </dsp:txBody>
      <dsp:txXfrm>
        <a:off x="2365837" y="383099"/>
        <a:ext cx="1434587" cy="880314"/>
      </dsp:txXfrm>
    </dsp:sp>
    <dsp:sp modelId="{68CB5CC4-DB57-5648-85BF-16AD10F866FB}">
      <dsp:nvSpPr>
        <dsp:cNvPr id="0" name=""/>
        <dsp:cNvSpPr/>
      </dsp:nvSpPr>
      <dsp:spPr>
        <a:xfrm>
          <a:off x="2810885" y="1263414"/>
          <a:ext cx="1956255" cy="19562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sz="2800" b="1" kern="1200"/>
            <a:t>场景碎片化</a:t>
          </a:r>
          <a:endParaRPr lang="zh-CN" sz="2800" kern="1200"/>
        </a:p>
      </dsp:txBody>
      <dsp:txXfrm>
        <a:off x="3409173" y="1768780"/>
        <a:ext cx="1173753" cy="1075940"/>
      </dsp:txXfrm>
    </dsp:sp>
    <dsp:sp modelId="{9F390B2D-32EB-B84F-86CC-AD06C6F7204F}">
      <dsp:nvSpPr>
        <dsp:cNvPr id="0" name=""/>
        <dsp:cNvSpPr/>
      </dsp:nvSpPr>
      <dsp:spPr>
        <a:xfrm>
          <a:off x="1399121" y="1263414"/>
          <a:ext cx="1956255" cy="19562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sz="2800" b="1" kern="1200"/>
            <a:t>用户个性化</a:t>
          </a:r>
          <a:endParaRPr lang="zh-CN" sz="2800" kern="1200"/>
        </a:p>
      </dsp:txBody>
      <dsp:txXfrm>
        <a:off x="1583335" y="1768780"/>
        <a:ext cx="1173753" cy="1075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2AE3B-7F7F-F641-BC1C-F251F718D6A0}">
      <dsp:nvSpPr>
        <dsp:cNvPr id="0" name=""/>
        <dsp:cNvSpPr/>
      </dsp:nvSpPr>
      <dsp:spPr>
        <a:xfrm>
          <a:off x="2385567" y="1455204"/>
          <a:ext cx="1778582" cy="177858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zh-CN" sz="1500" kern="1200"/>
            <a:t>内容增速快</a:t>
          </a:r>
          <a:endParaRPr lang="zh-CN" sz="1500" kern="1200"/>
        </a:p>
      </dsp:txBody>
      <dsp:txXfrm>
        <a:off x="2743141" y="1871828"/>
        <a:ext cx="1063434" cy="914228"/>
      </dsp:txXfrm>
    </dsp:sp>
    <dsp:sp modelId="{12BF5098-D39A-D04D-90E8-2B1E2E4B23BA}">
      <dsp:nvSpPr>
        <dsp:cNvPr id="0" name=""/>
        <dsp:cNvSpPr/>
      </dsp:nvSpPr>
      <dsp:spPr>
        <a:xfrm>
          <a:off x="1350755" y="1034811"/>
          <a:ext cx="1293514" cy="129351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zh-CN" sz="1500" kern="1200"/>
            <a:t>内容总量大</a:t>
          </a:r>
          <a:endParaRPr lang="zh-CN" sz="1500" kern="1200"/>
        </a:p>
      </dsp:txBody>
      <dsp:txXfrm>
        <a:off x="1676401" y="1362425"/>
        <a:ext cx="642222" cy="638286"/>
      </dsp:txXfrm>
    </dsp:sp>
    <dsp:sp modelId="{94BA49B4-72FD-E042-99B8-5EFAC94D7C8B}">
      <dsp:nvSpPr>
        <dsp:cNvPr id="0" name=""/>
        <dsp:cNvSpPr/>
      </dsp:nvSpPr>
      <dsp:spPr>
        <a:xfrm rot="20700000">
          <a:off x="2075256" y="142418"/>
          <a:ext cx="1267380" cy="126738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zh-CN" sz="1500" kern="1200"/>
            <a:t>日均上传多</a:t>
          </a:r>
          <a:endParaRPr lang="zh-CN" sz="1500" kern="1200"/>
        </a:p>
      </dsp:txBody>
      <dsp:txXfrm rot="-20700000">
        <a:off x="2353229" y="420392"/>
        <a:ext cx="711433" cy="711433"/>
      </dsp:txXfrm>
    </dsp:sp>
    <dsp:sp modelId="{DE4A3BBC-9957-F842-905D-655403A5FF64}">
      <dsp:nvSpPr>
        <dsp:cNvPr id="0" name=""/>
        <dsp:cNvSpPr/>
      </dsp:nvSpPr>
      <dsp:spPr>
        <a:xfrm>
          <a:off x="2238551" y="1192601"/>
          <a:ext cx="2276586" cy="2276586"/>
        </a:xfrm>
        <a:prstGeom prst="circularArrow">
          <a:avLst>
            <a:gd name="adj1" fmla="val 4688"/>
            <a:gd name="adj2" fmla="val 299029"/>
            <a:gd name="adj3" fmla="val 2487912"/>
            <a:gd name="adj4" fmla="val 159235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EA8F9-679E-E84C-AB97-8026409BEFAA}">
      <dsp:nvSpPr>
        <dsp:cNvPr id="0" name=""/>
        <dsp:cNvSpPr/>
      </dsp:nvSpPr>
      <dsp:spPr>
        <a:xfrm>
          <a:off x="1121676" y="752728"/>
          <a:ext cx="1654082" cy="16540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7D1773-0D17-6848-8F7F-C4C815F04D19}">
      <dsp:nvSpPr>
        <dsp:cNvPr id="0" name=""/>
        <dsp:cNvSpPr/>
      </dsp:nvSpPr>
      <dsp:spPr>
        <a:xfrm>
          <a:off x="1782097" y="-131063"/>
          <a:ext cx="1783433" cy="17834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2022/4/19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extLst>
      <p:ext uri="{BB962C8B-B14F-4D97-AF65-F5344CB8AC3E}">
        <p14:creationId xmlns:p14="http://schemas.microsoft.com/office/powerpoint/2010/main" val="196776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extLst>
      <p:ext uri="{BB962C8B-B14F-4D97-AF65-F5344CB8AC3E}">
        <p14:creationId xmlns:p14="http://schemas.microsoft.com/office/powerpoint/2010/main" val="125780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extLst>
      <p:ext uri="{BB962C8B-B14F-4D97-AF65-F5344CB8AC3E}">
        <p14:creationId xmlns:p14="http://schemas.microsoft.com/office/powerpoint/2010/main" val="1274423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13</a:t>
            </a:fld>
            <a:endParaRPr lang="zh-CN" altLang="en-US"/>
          </a:p>
        </p:txBody>
      </p:sp>
    </p:spTree>
    <p:extLst>
      <p:ext uri="{BB962C8B-B14F-4D97-AF65-F5344CB8AC3E}">
        <p14:creationId xmlns:p14="http://schemas.microsoft.com/office/powerpoint/2010/main" val="3149012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14</a:t>
            </a:fld>
            <a:endParaRPr lang="zh-CN" altLang="en-US"/>
          </a:p>
        </p:txBody>
      </p:sp>
    </p:spTree>
    <p:extLst>
      <p:ext uri="{BB962C8B-B14F-4D97-AF65-F5344CB8AC3E}">
        <p14:creationId xmlns:p14="http://schemas.microsoft.com/office/powerpoint/2010/main" val="373031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15</a:t>
            </a:fld>
            <a:endParaRPr lang="zh-CN" altLang="en-US"/>
          </a:p>
        </p:txBody>
      </p:sp>
    </p:spTree>
    <p:extLst>
      <p:ext uri="{BB962C8B-B14F-4D97-AF65-F5344CB8AC3E}">
        <p14:creationId xmlns:p14="http://schemas.microsoft.com/office/powerpoint/2010/main" val="362214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extLst>
      <p:ext uri="{BB962C8B-B14F-4D97-AF65-F5344CB8AC3E}">
        <p14:creationId xmlns:p14="http://schemas.microsoft.com/office/powerpoint/2010/main" val="203607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extLst>
      <p:ext uri="{BB962C8B-B14F-4D97-AF65-F5344CB8AC3E}">
        <p14:creationId xmlns:p14="http://schemas.microsoft.com/office/powerpoint/2010/main" val="326978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extLst>
      <p:ext uri="{BB962C8B-B14F-4D97-AF65-F5344CB8AC3E}">
        <p14:creationId xmlns:p14="http://schemas.microsoft.com/office/powerpoint/2010/main" val="337379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extLst>
      <p:ext uri="{BB962C8B-B14F-4D97-AF65-F5344CB8AC3E}">
        <p14:creationId xmlns:p14="http://schemas.microsoft.com/office/powerpoint/2010/main" val="7487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20</a:t>
            </a:fld>
            <a:endParaRPr lang="zh-CN" altLang="en-US"/>
          </a:p>
        </p:txBody>
      </p:sp>
    </p:spTree>
    <p:extLst>
      <p:ext uri="{BB962C8B-B14F-4D97-AF65-F5344CB8AC3E}">
        <p14:creationId xmlns:p14="http://schemas.microsoft.com/office/powerpoint/2010/main" val="3411341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23</a:t>
            </a:fld>
            <a:endParaRPr lang="zh-CN" altLang="en-US"/>
          </a:p>
        </p:txBody>
      </p:sp>
    </p:spTree>
    <p:extLst>
      <p:ext uri="{BB962C8B-B14F-4D97-AF65-F5344CB8AC3E}">
        <p14:creationId xmlns:p14="http://schemas.microsoft.com/office/powerpoint/2010/main" val="171762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24</a:t>
            </a:fld>
            <a:endParaRPr lang="zh-CN" altLang="en-US"/>
          </a:p>
        </p:txBody>
      </p:sp>
    </p:spTree>
    <p:extLst>
      <p:ext uri="{BB962C8B-B14F-4D97-AF65-F5344CB8AC3E}">
        <p14:creationId xmlns:p14="http://schemas.microsoft.com/office/powerpoint/2010/main" val="1720014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25</a:t>
            </a:fld>
            <a:endParaRPr lang="zh-CN" altLang="en-US"/>
          </a:p>
        </p:txBody>
      </p:sp>
    </p:spTree>
    <p:extLst>
      <p:ext uri="{BB962C8B-B14F-4D97-AF65-F5344CB8AC3E}">
        <p14:creationId xmlns:p14="http://schemas.microsoft.com/office/powerpoint/2010/main" val="286876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26</a:t>
            </a:fld>
            <a:endParaRPr lang="zh-CN" altLang="en-US"/>
          </a:p>
        </p:txBody>
      </p:sp>
    </p:spTree>
    <p:extLst>
      <p:ext uri="{BB962C8B-B14F-4D97-AF65-F5344CB8AC3E}">
        <p14:creationId xmlns:p14="http://schemas.microsoft.com/office/powerpoint/2010/main" val="2494336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27</a:t>
            </a:fld>
            <a:endParaRPr lang="zh-CN" altLang="en-US"/>
          </a:p>
        </p:txBody>
      </p:sp>
    </p:spTree>
    <p:extLst>
      <p:ext uri="{BB962C8B-B14F-4D97-AF65-F5344CB8AC3E}">
        <p14:creationId xmlns:p14="http://schemas.microsoft.com/office/powerpoint/2010/main" val="8374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28</a:t>
            </a:fld>
            <a:endParaRPr lang="zh-CN" altLang="en-US"/>
          </a:p>
        </p:txBody>
      </p:sp>
    </p:spTree>
    <p:extLst>
      <p:ext uri="{BB962C8B-B14F-4D97-AF65-F5344CB8AC3E}">
        <p14:creationId xmlns:p14="http://schemas.microsoft.com/office/powerpoint/2010/main" val="92372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extLst>
      <p:ext uri="{BB962C8B-B14F-4D97-AF65-F5344CB8AC3E}">
        <p14:creationId xmlns:p14="http://schemas.microsoft.com/office/powerpoint/2010/main" val="55223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extLst>
      <p:ext uri="{BB962C8B-B14F-4D97-AF65-F5344CB8AC3E}">
        <p14:creationId xmlns:p14="http://schemas.microsoft.com/office/powerpoint/2010/main" val="49917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extLst>
      <p:ext uri="{BB962C8B-B14F-4D97-AF65-F5344CB8AC3E}">
        <p14:creationId xmlns:p14="http://schemas.microsoft.com/office/powerpoint/2010/main" val="127148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2022/4/19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064385" y="1885315"/>
            <a:ext cx="8155305" cy="1569660"/>
          </a:xfrm>
          <a:prstGeom prst="rect">
            <a:avLst/>
          </a:prstGeom>
          <a:noFill/>
        </p:spPr>
        <p:txBody>
          <a:bodyPr wrap="square" rtlCol="0">
            <a:spAutoFit/>
          </a:bodyPr>
          <a:lstStyle/>
          <a:p>
            <a:pPr algn="dist"/>
            <a:r>
              <a:rPr lang="zh-CN" altLang="en-US" sz="4800" dirty="0">
                <a:solidFill>
                  <a:srgbClr val="1C4885"/>
                </a:solidFill>
                <a:latin typeface="造字工房力黑（非商用）常规体" charset="-122"/>
                <a:ea typeface="造字工房力黑（非商用）常规体" charset="-122"/>
                <a:cs typeface="造字工房力黑（非商用）常规体" charset="-122"/>
              </a:rPr>
              <a:t>第</a:t>
            </a:r>
            <a:r>
              <a:rPr lang="en-US" altLang="zh-CN" sz="4800" dirty="0">
                <a:solidFill>
                  <a:srgbClr val="1C4885"/>
                </a:solidFill>
                <a:latin typeface="造字工房力黑（非商用）常规体" charset="-122"/>
                <a:ea typeface="造字工房力黑（非商用）常规体" charset="-122"/>
                <a:cs typeface="造字工房力黑（非商用）常规体" charset="-122"/>
              </a:rPr>
              <a:t>1</a:t>
            </a:r>
            <a:r>
              <a:rPr lang="zh-CN" altLang="en-US" sz="4800" dirty="0">
                <a:solidFill>
                  <a:srgbClr val="1C4885"/>
                </a:solidFill>
                <a:latin typeface="造字工房力黑（非商用）常规体" charset="-122"/>
                <a:ea typeface="造字工房力黑（非商用）常规体" charset="-122"/>
                <a:cs typeface="造字工房力黑（非商用）常规体" charset="-122"/>
              </a:rPr>
              <a:t>章 短视频运营：</a:t>
            </a:r>
          </a:p>
          <a:p>
            <a:pPr algn="dist"/>
            <a:r>
              <a:rPr lang="zh-CN" altLang="en-US" sz="4800" dirty="0">
                <a:solidFill>
                  <a:srgbClr val="1C4885"/>
                </a:solidFill>
                <a:latin typeface="造字工房力黑（非商用）常规体" charset="-122"/>
                <a:ea typeface="造字工房力黑（非商用）常规体" charset="-122"/>
                <a:cs typeface="造字工房力黑（非商用）常规体" charset="-122"/>
              </a:rPr>
              <a:t>内容是支点，运营是杠杆</a:t>
            </a:r>
          </a:p>
        </p:txBody>
      </p:sp>
      <p:cxnSp>
        <p:nvCxnSpPr>
          <p:cNvPr id="18" name="直接连接符 17"/>
          <p:cNvCxnSpPr/>
          <p:nvPr/>
        </p:nvCxnSpPr>
        <p:spPr>
          <a:xfrm>
            <a:off x="5401597" y="3738717"/>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6425073" cy="584775"/>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a:t>
            </a:r>
            <a:r>
              <a:rPr lang="zh-CN" altLang="en-US" sz="3200" dirty="0">
                <a:solidFill>
                  <a:srgbClr val="1C4885"/>
                </a:solidFill>
                <a:latin typeface="黑体" panose="02010609060101010101" charset="-122"/>
                <a:ea typeface="黑体" panose="02010609060101010101" charset="-122"/>
                <a:cs typeface="黑体" panose="02010609060101010101" charset="-122"/>
              </a:rPr>
              <a:t>.1.</a:t>
            </a:r>
            <a:r>
              <a:rPr lang="en-US" altLang="zh-CN" sz="3200" dirty="0">
                <a:solidFill>
                  <a:srgbClr val="1C4885"/>
                </a:solidFill>
                <a:latin typeface="黑体" panose="02010609060101010101" charset="-122"/>
                <a:ea typeface="黑体" panose="02010609060101010101" charset="-122"/>
                <a:cs typeface="黑体" panose="02010609060101010101" charset="-122"/>
              </a:rPr>
              <a:t>3</a:t>
            </a:r>
            <a:r>
              <a:rPr lang="zh-CN" altLang="en-US" sz="3200" dirty="0">
                <a:solidFill>
                  <a:srgbClr val="1C4885"/>
                </a:solidFill>
                <a:latin typeface="黑体" panose="02010609060101010101" charset="-122"/>
                <a:ea typeface="黑体" panose="02010609060101010101" charset="-122"/>
                <a:cs typeface="黑体" panose="02010609060101010101" charset="-122"/>
              </a:rPr>
              <a:t>短视频运营的概念与范畴 </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153795" y="1666240"/>
            <a:ext cx="4942205" cy="400110"/>
          </a:xfrm>
          <a:prstGeom prst="rect">
            <a:avLst/>
          </a:prstGeom>
          <a:noFill/>
        </p:spPr>
        <p:txBody>
          <a:bodyPr wrap="square" rtlCol="0">
            <a:spAutoFit/>
          </a:bodyPr>
          <a:lstStyle/>
          <a:p>
            <a:r>
              <a:rPr lang="en-US" altLang="zh-CN"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③</a:t>
            </a:r>
            <a:r>
              <a:rPr lang="zh-CN" altLang="en-US"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运营、新媒体运营与短视频运营的关系</a:t>
            </a:r>
          </a:p>
        </p:txBody>
      </p:sp>
      <p:pic>
        <p:nvPicPr>
          <p:cNvPr id="7" name="图片 6">
            <a:extLst>
              <a:ext uri="{FF2B5EF4-FFF2-40B4-BE49-F238E27FC236}">
                <a16:creationId xmlns:a16="http://schemas.microsoft.com/office/drawing/2014/main" id="{5A5CBA53-626B-6842-B2EB-210E05945833}"/>
              </a:ext>
            </a:extLst>
          </p:cNvPr>
          <p:cNvPicPr/>
          <p:nvPr/>
        </p:nvPicPr>
        <p:blipFill>
          <a:blip r:embed="rId3"/>
          <a:stretch>
            <a:fillRect/>
          </a:stretch>
        </p:blipFill>
        <p:spPr>
          <a:xfrm>
            <a:off x="4117411" y="2002642"/>
            <a:ext cx="5518686" cy="4204226"/>
          </a:xfrm>
          <a:prstGeom prst="rect">
            <a:avLst/>
          </a:prstGeom>
          <a:noFill/>
          <a:ln>
            <a:noFill/>
          </a:ln>
        </p:spPr>
      </p:pic>
    </p:spTree>
    <p:extLst>
      <p:ext uri="{BB962C8B-B14F-4D97-AF65-F5344CB8AC3E}">
        <p14:creationId xmlns:p14="http://schemas.microsoft.com/office/powerpoint/2010/main" val="6881249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0" b="1" dirty="0">
                <a:solidFill>
                  <a:schemeClr val="bg1"/>
                </a:solidFill>
                <a:latin typeface="FuturaBookC" charset="-52"/>
              </a:rPr>
              <a:t>二</a:t>
            </a:r>
          </a:p>
        </p:txBody>
      </p:sp>
      <p:sp>
        <p:nvSpPr>
          <p:cNvPr id="8" name="文本框 7"/>
          <p:cNvSpPr txBox="1"/>
          <p:nvPr/>
        </p:nvSpPr>
        <p:spPr>
          <a:xfrm>
            <a:off x="4476985" y="2420811"/>
            <a:ext cx="6590818" cy="769441"/>
          </a:xfrm>
          <a:prstGeom prst="rect">
            <a:avLst/>
          </a:prstGeom>
          <a:noFill/>
        </p:spPr>
        <p:txBody>
          <a:bodyPr wrap="square" rtlCol="0">
            <a:spAutoFit/>
          </a:bodyPr>
          <a:lstStyle/>
          <a:p>
            <a:pPr algn="dist"/>
            <a:r>
              <a:rPr lang="zh-CN" altLang="en-US" sz="4400" dirty="0">
                <a:solidFill>
                  <a:srgbClr val="1C4885"/>
                </a:solidFill>
                <a:latin typeface="黑体" panose="02010609060101010101" charset="-122"/>
                <a:ea typeface="黑体" panose="02010609060101010101" charset="-122"/>
              </a:rPr>
              <a:t>短视频运营的重要价值</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2416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145" name="图片 45" descr="图表, 条形图&#10;&#10;描述已自动生成">
            <a:extLst>
              <a:ext uri="{FF2B5EF4-FFF2-40B4-BE49-F238E27FC236}">
                <a16:creationId xmlns:a16="http://schemas.microsoft.com/office/drawing/2014/main" id="{24CE222F-74D7-724E-9192-EA073A898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140" y="2873828"/>
            <a:ext cx="4897901" cy="2690895"/>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FD25CB51-D546-A747-B5FB-44077C7350C3}"/>
              </a:ext>
            </a:extLst>
          </p:cNvPr>
          <p:cNvSpPr txBox="1"/>
          <p:nvPr/>
        </p:nvSpPr>
        <p:spPr>
          <a:xfrm>
            <a:off x="6267203" y="1920270"/>
            <a:ext cx="6097978" cy="369332"/>
          </a:xfrm>
          <a:prstGeom prst="rect">
            <a:avLst/>
          </a:prstGeom>
          <a:noFill/>
        </p:spPr>
        <p:txBody>
          <a:bodyPr wrap="square">
            <a:spAutoFit/>
          </a:bodyPr>
          <a:lstStyle/>
          <a:p>
            <a:r>
              <a:rPr lang="en-US" altLang="zh-CN" sz="1800" dirty="0"/>
              <a:t>①</a:t>
            </a:r>
            <a:r>
              <a:rPr lang="zh-CN" altLang="en-US" sz="1800" dirty="0"/>
              <a:t>传播价值</a:t>
            </a:r>
          </a:p>
        </p:txBody>
      </p:sp>
      <p:graphicFrame>
        <p:nvGraphicFramePr>
          <p:cNvPr id="12" name="表格 11">
            <a:extLst>
              <a:ext uri="{FF2B5EF4-FFF2-40B4-BE49-F238E27FC236}">
                <a16:creationId xmlns:a16="http://schemas.microsoft.com/office/drawing/2014/main" id="{5BC2B9F5-3EA0-AC49-9693-4CDF74BECE7C}"/>
              </a:ext>
            </a:extLst>
          </p:cNvPr>
          <p:cNvGraphicFramePr>
            <a:graphicFrameLocks noGrp="1"/>
          </p:cNvGraphicFramePr>
          <p:nvPr>
            <p:extLst>
              <p:ext uri="{D42A27DB-BD31-4B8C-83A1-F6EECF244321}">
                <p14:modId xmlns:p14="http://schemas.microsoft.com/office/powerpoint/2010/main" val="927941568"/>
              </p:ext>
            </p:extLst>
          </p:nvPr>
        </p:nvGraphicFramePr>
        <p:xfrm>
          <a:off x="6267203" y="2347206"/>
          <a:ext cx="5350510" cy="3565019"/>
        </p:xfrm>
        <a:graphic>
          <a:graphicData uri="http://schemas.openxmlformats.org/drawingml/2006/table">
            <a:tbl>
              <a:tblPr firstRow="1" firstCol="1" bandRow="1"/>
              <a:tblGrid>
                <a:gridCol w="1129665">
                  <a:extLst>
                    <a:ext uri="{9D8B030D-6E8A-4147-A177-3AD203B41FA5}">
                      <a16:colId xmlns:a16="http://schemas.microsoft.com/office/drawing/2014/main" val="3179867643"/>
                    </a:ext>
                  </a:extLst>
                </a:gridCol>
                <a:gridCol w="2962275">
                  <a:extLst>
                    <a:ext uri="{9D8B030D-6E8A-4147-A177-3AD203B41FA5}">
                      <a16:colId xmlns:a16="http://schemas.microsoft.com/office/drawing/2014/main" val="3843037229"/>
                    </a:ext>
                  </a:extLst>
                </a:gridCol>
                <a:gridCol w="1258570">
                  <a:extLst>
                    <a:ext uri="{9D8B030D-6E8A-4147-A177-3AD203B41FA5}">
                      <a16:colId xmlns:a16="http://schemas.microsoft.com/office/drawing/2014/main" val="3939320643"/>
                    </a:ext>
                  </a:extLst>
                </a:gridCol>
              </a:tblGrid>
              <a:tr h="232410">
                <a:tc>
                  <a:txBody>
                    <a:bodyPr/>
                    <a:lstStyle/>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5i</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传播价值</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举例</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963628"/>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吸睛力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interestingness</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在前三秒激发受众兴趣并争取留存，三秒后需要输出足够的信息量供观看者脑海中加工。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第一印象决定了用户是否继续看下去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438315"/>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信息量</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informativeness</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信息密度高，传播节奏快，争分夺秒满足观众对信息量密集度的需求才能不让人感到无聊。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语速调快、镜头切换频繁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19537"/>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交流感</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interflow</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短视频社交快速兴起，它能在短时间拉近与观众的心理距离，并形成社交货币引爆传播。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短视频弹幕、评论互动、加好友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246288"/>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内化力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internalization</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短视频通过讲故事的方式将观点简单化、标签化降低了用户的认知成本和信任门槛。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短视频内容融入到用户的言谈举止中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884066"/>
                  </a:ext>
                </a:extLst>
              </a:tr>
              <a:tr h="232410">
                <a:tc>
                  <a:txBody>
                    <a:bodyPr/>
                    <a:lstStyle/>
                    <a:p>
                      <a:pPr algn="ctr">
                        <a:lnSpc>
                          <a:spcPct val="125000"/>
                        </a:lnSpc>
                      </a:pPr>
                      <a:r>
                        <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认同力</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25000"/>
                        </a:lnSpc>
                      </a:pPr>
                      <a:r>
                        <a:rPr lang="en-US"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identification</a:t>
                      </a:r>
                      <a:endPar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短视频表达的观点、展示的生活方式经过不断的沉淀和内化，会深刻地影响用户态度和行为。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2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短视频带货，李子柒卖螺蛳粉等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705906"/>
                  </a:ext>
                </a:extLst>
              </a:tr>
            </a:tbl>
          </a:graphicData>
        </a:graphic>
      </p:graphicFrame>
    </p:spTree>
    <p:extLst>
      <p:ext uri="{BB962C8B-B14F-4D97-AF65-F5344CB8AC3E}">
        <p14:creationId xmlns:p14="http://schemas.microsoft.com/office/powerpoint/2010/main" val="300743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FD25CB51-D546-A747-B5FB-44077C7350C3}"/>
              </a:ext>
            </a:extLst>
          </p:cNvPr>
          <p:cNvSpPr txBox="1"/>
          <p:nvPr/>
        </p:nvSpPr>
        <p:spPr>
          <a:xfrm>
            <a:off x="1120140" y="2556411"/>
            <a:ext cx="6097978" cy="369332"/>
          </a:xfrm>
          <a:prstGeom prst="rect">
            <a:avLst/>
          </a:prstGeom>
          <a:noFill/>
        </p:spPr>
        <p:txBody>
          <a:bodyPr wrap="square">
            <a:spAutoFit/>
          </a:bodyPr>
          <a:lstStyle/>
          <a:p>
            <a:r>
              <a:rPr lang="en-US" altLang="zh-CN" sz="1800" dirty="0"/>
              <a:t>②</a:t>
            </a:r>
            <a:r>
              <a:rPr lang="zh-CN" altLang="en-US" dirty="0"/>
              <a:t>娱乐</a:t>
            </a:r>
            <a:r>
              <a:rPr lang="zh-CN" altLang="en-US" sz="1800" dirty="0"/>
              <a:t>价值</a:t>
            </a:r>
          </a:p>
        </p:txBody>
      </p:sp>
      <p:graphicFrame>
        <p:nvGraphicFramePr>
          <p:cNvPr id="8" name="图示 7">
            <a:extLst>
              <a:ext uri="{FF2B5EF4-FFF2-40B4-BE49-F238E27FC236}">
                <a16:creationId xmlns:a16="http://schemas.microsoft.com/office/drawing/2014/main" id="{F63A9C73-C24C-DB45-8E04-F3679C95EE7D}"/>
              </a:ext>
            </a:extLst>
          </p:cNvPr>
          <p:cNvGraphicFramePr/>
          <p:nvPr>
            <p:extLst>
              <p:ext uri="{D42A27DB-BD31-4B8C-83A1-F6EECF244321}">
                <p14:modId xmlns:p14="http://schemas.microsoft.com/office/powerpoint/2010/main" val="4237232857"/>
              </p:ext>
            </p:extLst>
          </p:nvPr>
        </p:nvGraphicFramePr>
        <p:xfrm>
          <a:off x="3016332" y="2556411"/>
          <a:ext cx="7401295" cy="387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89583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FD25CB51-D546-A747-B5FB-44077C7350C3}"/>
              </a:ext>
            </a:extLst>
          </p:cNvPr>
          <p:cNvSpPr txBox="1"/>
          <p:nvPr/>
        </p:nvSpPr>
        <p:spPr>
          <a:xfrm>
            <a:off x="1120140" y="2556411"/>
            <a:ext cx="6097978" cy="369332"/>
          </a:xfrm>
          <a:prstGeom prst="rect">
            <a:avLst/>
          </a:prstGeom>
          <a:noFill/>
        </p:spPr>
        <p:txBody>
          <a:bodyPr wrap="square">
            <a:spAutoFit/>
          </a:bodyPr>
          <a:lstStyle/>
          <a:p>
            <a:r>
              <a:rPr lang="en-US" altLang="zh-CN" dirty="0"/>
              <a:t>③</a:t>
            </a:r>
            <a:r>
              <a:rPr lang="zh-CN" altLang="en-US" sz="1800" dirty="0"/>
              <a:t>营销价值</a:t>
            </a:r>
          </a:p>
        </p:txBody>
      </p:sp>
      <p:sp>
        <p:nvSpPr>
          <p:cNvPr id="5" name="Rectangle 2">
            <a:extLst>
              <a:ext uri="{FF2B5EF4-FFF2-40B4-BE49-F238E27FC236}">
                <a16:creationId xmlns:a16="http://schemas.microsoft.com/office/drawing/2014/main" id="{82800288-DBA5-9646-9192-DF564FBF575F}"/>
              </a:ext>
            </a:extLst>
          </p:cNvPr>
          <p:cNvSpPr>
            <a:spLocks noChangeArrowheads="1"/>
          </p:cNvSpPr>
          <p:nvPr/>
        </p:nvSpPr>
        <p:spPr bwMode="auto">
          <a:xfrm>
            <a:off x="2685415" y="1793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193" name="图片 6" descr="IMG_256">
            <a:extLst>
              <a:ext uri="{FF2B5EF4-FFF2-40B4-BE49-F238E27FC236}">
                <a16:creationId xmlns:a16="http://schemas.microsoft.com/office/drawing/2014/main" id="{B07CF5C5-5747-FC46-89EE-B58B0EA0B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849" y="2556411"/>
            <a:ext cx="5397500" cy="2565400"/>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4813E888-0E99-234A-B182-322C7C1781C6}"/>
              </a:ext>
            </a:extLst>
          </p:cNvPr>
          <p:cNvSpPr txBox="1"/>
          <p:nvPr/>
        </p:nvSpPr>
        <p:spPr>
          <a:xfrm>
            <a:off x="2376055" y="5554256"/>
            <a:ext cx="7439890" cy="369332"/>
          </a:xfrm>
          <a:prstGeom prst="rect">
            <a:avLst/>
          </a:prstGeom>
          <a:noFill/>
        </p:spPr>
        <p:txBody>
          <a:bodyPr wrap="square">
            <a:spAutoFit/>
          </a:bodyPr>
          <a:lstStyle/>
          <a:p>
            <a:pPr algn="ctr"/>
            <a:r>
              <a:rPr lang="zh-CN" altLang="zh-CN" sz="1800" kern="100" dirty="0">
                <a:effectLst/>
                <a:ea typeface="宋体" panose="02010600030101010101" pitchFamily="2" charset="-122"/>
                <a:cs typeface="宋体" panose="02010600030101010101" pitchFamily="2" charset="-122"/>
              </a:rPr>
              <a:t>短视频的“种草</a:t>
            </a:r>
            <a:r>
              <a:rPr lang="en-US" altLang="zh-CN" sz="1800" kern="100" dirty="0">
                <a:effectLst/>
                <a:ea typeface="宋体" panose="02010600030101010101" pitchFamily="2" charset="-122"/>
                <a:cs typeface="宋体" panose="02010600030101010101" pitchFamily="2" charset="-122"/>
              </a:rPr>
              <a:t>+</a:t>
            </a:r>
            <a:r>
              <a:rPr lang="zh-CN" altLang="zh-CN" sz="1800" kern="100" dirty="0">
                <a:effectLst/>
                <a:ea typeface="宋体" panose="02010600030101010101" pitchFamily="2" charset="-122"/>
                <a:cs typeface="宋体" panose="02010600030101010101" pitchFamily="2" charset="-122"/>
              </a:rPr>
              <a:t>转化”营销价值</a:t>
            </a:r>
            <a:r>
              <a:rPr lang="zh-CN" altLang="zh-CN" dirty="0">
                <a:effectLst/>
              </a:rPr>
              <a:t> </a:t>
            </a:r>
            <a:endParaRPr lang="zh-CN" altLang="en-US" dirty="0"/>
          </a:p>
        </p:txBody>
      </p:sp>
    </p:spTree>
    <p:extLst>
      <p:ext uri="{BB962C8B-B14F-4D97-AF65-F5344CB8AC3E}">
        <p14:creationId xmlns:p14="http://schemas.microsoft.com/office/powerpoint/2010/main" val="32901714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830997"/>
          </a:xfrm>
          <a:prstGeom prst="rect">
            <a:avLst/>
          </a:prstGeom>
          <a:noFill/>
        </p:spPr>
        <p:txBody>
          <a:bodyPr wrap="square" rtlCol="0">
            <a:spAutoFit/>
          </a:bodyPr>
          <a:lstStyle/>
          <a:p>
            <a:r>
              <a:rPr lang="en-US" altLang="zh-CN" sz="2400" dirty="0"/>
              <a:t>1.2.1</a:t>
            </a:r>
            <a:r>
              <a:rPr lang="zh-CN" altLang="en-US" sz="2400" dirty="0"/>
              <a:t>短视频的价值</a:t>
            </a:r>
          </a:p>
          <a:p>
            <a:endParaRPr lang="zh-CN" altLang="en-US" sz="2400" dirty="0"/>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FD25CB51-D546-A747-B5FB-44077C7350C3}"/>
              </a:ext>
            </a:extLst>
          </p:cNvPr>
          <p:cNvSpPr txBox="1"/>
          <p:nvPr/>
        </p:nvSpPr>
        <p:spPr>
          <a:xfrm>
            <a:off x="1120140" y="2556411"/>
            <a:ext cx="6097978" cy="369332"/>
          </a:xfrm>
          <a:prstGeom prst="rect">
            <a:avLst/>
          </a:prstGeom>
          <a:noFill/>
        </p:spPr>
        <p:txBody>
          <a:bodyPr wrap="square">
            <a:spAutoFit/>
          </a:bodyPr>
          <a:lstStyle/>
          <a:p>
            <a:r>
              <a:rPr lang="en-US" altLang="zh-CN" sz="1800" dirty="0"/>
              <a:t>④</a:t>
            </a:r>
            <a:r>
              <a:rPr lang="zh-CN" altLang="en-US" dirty="0"/>
              <a:t>文化</a:t>
            </a:r>
            <a:r>
              <a:rPr lang="zh-CN" altLang="en-US" sz="1800" dirty="0"/>
              <a:t>价值</a:t>
            </a:r>
          </a:p>
        </p:txBody>
      </p:sp>
      <p:sp>
        <p:nvSpPr>
          <p:cNvPr id="5" name="Rectangle 2">
            <a:extLst>
              <a:ext uri="{FF2B5EF4-FFF2-40B4-BE49-F238E27FC236}">
                <a16:creationId xmlns:a16="http://schemas.microsoft.com/office/drawing/2014/main" id="{82800288-DBA5-9646-9192-DF564FBF575F}"/>
              </a:ext>
            </a:extLst>
          </p:cNvPr>
          <p:cNvSpPr>
            <a:spLocks noChangeArrowheads="1"/>
          </p:cNvSpPr>
          <p:nvPr/>
        </p:nvSpPr>
        <p:spPr bwMode="auto">
          <a:xfrm>
            <a:off x="2685415" y="1793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表格 8">
            <a:extLst>
              <a:ext uri="{FF2B5EF4-FFF2-40B4-BE49-F238E27FC236}">
                <a16:creationId xmlns:a16="http://schemas.microsoft.com/office/drawing/2014/main" id="{45019D00-DBE3-AF41-8F09-093788E7F389}"/>
              </a:ext>
            </a:extLst>
          </p:cNvPr>
          <p:cNvGraphicFramePr>
            <a:graphicFrameLocks noGrp="1"/>
          </p:cNvGraphicFramePr>
          <p:nvPr>
            <p:extLst>
              <p:ext uri="{D42A27DB-BD31-4B8C-83A1-F6EECF244321}">
                <p14:modId xmlns:p14="http://schemas.microsoft.com/office/powerpoint/2010/main" val="3592084382"/>
              </p:ext>
            </p:extLst>
          </p:nvPr>
        </p:nvGraphicFramePr>
        <p:xfrm>
          <a:off x="2685414" y="2435891"/>
          <a:ext cx="8386445" cy="3695242"/>
        </p:xfrm>
        <a:graphic>
          <a:graphicData uri="http://schemas.openxmlformats.org/drawingml/2006/table">
            <a:tbl>
              <a:tblPr firstRow="1" firstCol="1" bandRow="1"/>
              <a:tblGrid>
                <a:gridCol w="1027394">
                  <a:extLst>
                    <a:ext uri="{9D8B030D-6E8A-4147-A177-3AD203B41FA5}">
                      <a16:colId xmlns:a16="http://schemas.microsoft.com/office/drawing/2014/main" val="3775996416"/>
                    </a:ext>
                  </a:extLst>
                </a:gridCol>
                <a:gridCol w="3527976">
                  <a:extLst>
                    <a:ext uri="{9D8B030D-6E8A-4147-A177-3AD203B41FA5}">
                      <a16:colId xmlns:a16="http://schemas.microsoft.com/office/drawing/2014/main" val="3068306454"/>
                    </a:ext>
                  </a:extLst>
                </a:gridCol>
                <a:gridCol w="3831075">
                  <a:extLst>
                    <a:ext uri="{9D8B030D-6E8A-4147-A177-3AD203B41FA5}">
                      <a16:colId xmlns:a16="http://schemas.microsoft.com/office/drawing/2014/main" val="2218828501"/>
                    </a:ext>
                  </a:extLst>
                </a:gridCol>
              </a:tblGrid>
              <a:tr h="206515">
                <a:tc>
                  <a:txBody>
                    <a:bodyPr/>
                    <a:lstStyle/>
                    <a:p>
                      <a:pPr algn="ctr">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特征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解释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文化价值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15462"/>
                  </a:ext>
                </a:extLst>
              </a:tr>
              <a:tr h="1337462">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片断性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要在相对短的片断中吸引人的注意力，由于其</a:t>
                      </a:r>
                      <a:r>
                        <a:rPr lang="en-US"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短</a:t>
                      </a:r>
                      <a:r>
                        <a:rPr lang="en-US"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，往往就追求一种碎片化的、截取的某些瞬间。这些瞬间让人感兴趣的正是其驳杂丰富的内容中的某些具有某种让它的受众感受到吸引力的片断。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片断性正是其适应青少年文化的特色所在。短小的片断并不追求很深的意义，而是让大量的趣味性片断充斥于应用之中，供处于零碎时间中的年轻人不断用刷屏的形态来汲取。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143784"/>
                  </a:ext>
                </a:extLst>
              </a:tr>
              <a:tr h="1337462">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表演性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需要在其间凸显瞬间所创造的引人注目的某种戏剧性。这往往是一种偶发式、有某种即兴性表演的记录。这些表演形式随意，花样繁多，内容也相当芜杂，往往以模仿流行歌曲或舞蹈等“秀”作为基础。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其中心是一种对于趣味性的追求，一种片断的、瞬间性的“流”状的生活记录“表演性”的展开。大量的短小视频所追求的是某种片刻的“感觉”，其展现的趣味是今天常说的“爽”和“萌”。或让人开心一笑，或让人偶有顿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281627"/>
                  </a:ext>
                </a:extLst>
              </a:tr>
              <a:tr h="658893">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互动性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观看者的反应通过各种方式形成了一种社交效应，让短视频可以被观看的同时还能够随时被讨论、品评。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这种特性具有和多人互动而产生的交流体验，这种交流也是互联网青少年文化的重要需求。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256188"/>
                  </a:ext>
                </a:extLst>
              </a:tr>
            </a:tbl>
          </a:graphicData>
        </a:graphic>
      </p:graphicFrame>
      <p:sp>
        <p:nvSpPr>
          <p:cNvPr id="15" name="文本框 14">
            <a:extLst>
              <a:ext uri="{FF2B5EF4-FFF2-40B4-BE49-F238E27FC236}">
                <a16:creationId xmlns:a16="http://schemas.microsoft.com/office/drawing/2014/main" id="{954AC163-83AA-8B47-A687-5F61F8563083}"/>
              </a:ext>
            </a:extLst>
          </p:cNvPr>
          <p:cNvSpPr txBox="1"/>
          <p:nvPr/>
        </p:nvSpPr>
        <p:spPr>
          <a:xfrm>
            <a:off x="3341684" y="6266763"/>
            <a:ext cx="7439890" cy="369332"/>
          </a:xfrm>
          <a:prstGeom prst="rect">
            <a:avLst/>
          </a:prstGeom>
          <a:noFill/>
        </p:spPr>
        <p:txBody>
          <a:bodyPr wrap="square">
            <a:spAutoFit/>
          </a:bodyPr>
          <a:lstStyle/>
          <a:p>
            <a:pPr algn="ct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短视频的三大特性及其文化价值</a:t>
            </a:r>
            <a:r>
              <a:rPr lang="zh-CN" altLang="zh-CN" dirty="0">
                <a:effectLst/>
              </a:rPr>
              <a:t> </a:t>
            </a:r>
            <a:endParaRPr lang="zh-CN" altLang="en-US" dirty="0"/>
          </a:p>
        </p:txBody>
      </p:sp>
    </p:spTree>
    <p:extLst>
      <p:ext uri="{BB962C8B-B14F-4D97-AF65-F5344CB8AC3E}">
        <p14:creationId xmlns:p14="http://schemas.microsoft.com/office/powerpoint/2010/main" val="1385203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830997"/>
          </a:xfrm>
          <a:prstGeom prst="rect">
            <a:avLst/>
          </a:prstGeom>
          <a:noFill/>
        </p:spPr>
        <p:txBody>
          <a:bodyPr wrap="square" rtlCol="0">
            <a:spAutoFit/>
          </a:bodyPr>
          <a:lstStyle/>
          <a:p>
            <a:r>
              <a:rPr lang="en-US" altLang="zh-CN" sz="2400" dirty="0"/>
              <a:t>1.2.2</a:t>
            </a:r>
            <a:r>
              <a:rPr lang="zh-CN" altLang="en-US" sz="2400" dirty="0"/>
              <a:t>短视频运营的价值</a:t>
            </a:r>
          </a:p>
          <a:p>
            <a:endParaRPr lang="zh-CN" altLang="en-US" sz="2400" dirty="0"/>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图示 8">
            <a:extLst>
              <a:ext uri="{FF2B5EF4-FFF2-40B4-BE49-F238E27FC236}">
                <a16:creationId xmlns:a16="http://schemas.microsoft.com/office/drawing/2014/main" id="{1D5D61FE-D7F6-4748-B2A5-2C46E9D733DB}"/>
              </a:ext>
            </a:extLst>
          </p:cNvPr>
          <p:cNvGraphicFramePr/>
          <p:nvPr>
            <p:extLst>
              <p:ext uri="{D42A27DB-BD31-4B8C-83A1-F6EECF244321}">
                <p14:modId xmlns:p14="http://schemas.microsoft.com/office/powerpoint/2010/main" val="1157662644"/>
              </p:ext>
            </p:extLst>
          </p:nvPr>
        </p:nvGraphicFramePr>
        <p:xfrm>
          <a:off x="2308761" y="2178496"/>
          <a:ext cx="7574478" cy="364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30147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1138773"/>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①</a:t>
            </a:r>
            <a:r>
              <a:rPr lang="zh-CN" altLang="en-US" sz="2000" dirty="0">
                <a:latin typeface="SimHei" panose="02010609060101010101" pitchFamily="49" charset="-122"/>
                <a:ea typeface="SimHei" panose="02010609060101010101" pitchFamily="49" charset="-122"/>
              </a:rPr>
              <a:t>激活内容形成广泛传播</a:t>
            </a:r>
          </a:p>
          <a:p>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图示 7">
            <a:extLst>
              <a:ext uri="{FF2B5EF4-FFF2-40B4-BE49-F238E27FC236}">
                <a16:creationId xmlns:a16="http://schemas.microsoft.com/office/drawing/2014/main" id="{9FB74E1F-F570-1946-968F-0F6D4ECE515D}"/>
              </a:ext>
            </a:extLst>
          </p:cNvPr>
          <p:cNvGraphicFramePr/>
          <p:nvPr>
            <p:extLst>
              <p:ext uri="{D42A27DB-BD31-4B8C-83A1-F6EECF244321}">
                <p14:modId xmlns:p14="http://schemas.microsoft.com/office/powerpoint/2010/main" val="4258824404"/>
              </p:ext>
            </p:extLst>
          </p:nvPr>
        </p:nvGraphicFramePr>
        <p:xfrm>
          <a:off x="1205414" y="2356776"/>
          <a:ext cx="2845522" cy="102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id="{68E08B62-0371-3449-84FC-C1619E227B6C}"/>
              </a:ext>
            </a:extLst>
          </p:cNvPr>
          <p:cNvPicPr/>
          <p:nvPr/>
        </p:nvPicPr>
        <p:blipFill>
          <a:blip r:embed="rId8"/>
          <a:stretch>
            <a:fillRect/>
          </a:stretch>
        </p:blipFill>
        <p:spPr>
          <a:xfrm>
            <a:off x="5300344" y="1928986"/>
            <a:ext cx="5701137" cy="3000027"/>
          </a:xfrm>
          <a:prstGeom prst="rect">
            <a:avLst/>
          </a:prstGeom>
        </p:spPr>
      </p:pic>
      <p:sp>
        <p:nvSpPr>
          <p:cNvPr id="12" name="文本框 11">
            <a:extLst>
              <a:ext uri="{FF2B5EF4-FFF2-40B4-BE49-F238E27FC236}">
                <a16:creationId xmlns:a16="http://schemas.microsoft.com/office/drawing/2014/main" id="{966D693A-3A99-4A4B-BB23-D96EA35CA01B}"/>
              </a:ext>
            </a:extLst>
          </p:cNvPr>
          <p:cNvSpPr txBox="1"/>
          <p:nvPr/>
        </p:nvSpPr>
        <p:spPr>
          <a:xfrm>
            <a:off x="5300344" y="5117168"/>
            <a:ext cx="6097978" cy="373372"/>
          </a:xfrm>
          <a:prstGeom prst="rect">
            <a:avLst/>
          </a:prstGeom>
          <a:noFill/>
        </p:spPr>
        <p:txBody>
          <a:bodyPr wrap="square">
            <a:spAutoFit/>
          </a:bodyPr>
          <a:lstStyle/>
          <a:p>
            <a:pPr algn="ctr">
              <a:lnSpc>
                <a:spcPct val="125000"/>
              </a:lnSpc>
            </a:pPr>
            <a:r>
              <a:rPr lang="zh-CN" altLang="zh-CN" sz="1600" kern="100" dirty="0">
                <a:effectLst/>
                <a:latin typeface="Calibri" panose="020F0502020204030204" pitchFamily="34" charset="0"/>
                <a:ea typeface="宋体" panose="02010600030101010101" pitchFamily="2" charset="-122"/>
                <a:cs typeface="宋体" panose="02010600030101010101" pitchFamily="2" charset="-122"/>
              </a:rPr>
              <a:t>短视频运营要助力内容快速完成首次曝光并进入更大流量池</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162673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769441"/>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②</a:t>
            </a:r>
            <a:r>
              <a:rPr lang="zh-CN" altLang="en-US" sz="2000" dirty="0">
                <a:latin typeface="SimHei" panose="02010609060101010101" pitchFamily="49" charset="-122"/>
                <a:ea typeface="SimHei" panose="02010609060101010101" pitchFamily="49" charset="-122"/>
              </a:rPr>
              <a:t>获取流量带来粉丝增长</a:t>
            </a:r>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文本框 11">
            <a:extLst>
              <a:ext uri="{FF2B5EF4-FFF2-40B4-BE49-F238E27FC236}">
                <a16:creationId xmlns:a16="http://schemas.microsoft.com/office/drawing/2014/main" id="{966D693A-3A99-4A4B-BB23-D96EA35CA01B}"/>
              </a:ext>
            </a:extLst>
          </p:cNvPr>
          <p:cNvSpPr txBox="1"/>
          <p:nvPr/>
        </p:nvSpPr>
        <p:spPr>
          <a:xfrm>
            <a:off x="5300344" y="5117168"/>
            <a:ext cx="6097978" cy="373372"/>
          </a:xfrm>
          <a:prstGeom prst="rect">
            <a:avLst/>
          </a:prstGeom>
          <a:noFill/>
        </p:spPr>
        <p:txBody>
          <a:bodyPr wrap="square">
            <a:spAutoFit/>
          </a:bodyPr>
          <a:lstStyle/>
          <a:p>
            <a:pPr algn="ctr">
              <a:lnSpc>
                <a:spcPct val="125000"/>
              </a:lnSpc>
            </a:pPr>
            <a:r>
              <a:rPr lang="zh-CN" altLang="en-US" sz="1600" kern="100" dirty="0">
                <a:latin typeface="Calibri" panose="020F0502020204030204" pitchFamily="34" charset="0"/>
                <a:ea typeface="宋体" panose="02010600030101010101" pitchFamily="2" charset="-122"/>
                <a:cs typeface="宋体" panose="02010600030101010101" pitchFamily="2" charset="-122"/>
              </a:rPr>
              <a:t>短视频运营乘法法则示意图 </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E0844098-DFDC-2E40-BEE0-5101D319A212}"/>
              </a:ext>
            </a:extLst>
          </p:cNvPr>
          <p:cNvPicPr/>
          <p:nvPr/>
        </p:nvPicPr>
        <p:blipFill>
          <a:blip r:embed="rId3"/>
          <a:srcRect l="12117" t="20240" r="15915" b="10602"/>
          <a:stretch>
            <a:fillRect/>
          </a:stretch>
        </p:blipFill>
        <p:spPr>
          <a:xfrm>
            <a:off x="5485527" y="2144154"/>
            <a:ext cx="5434503" cy="2822690"/>
          </a:xfrm>
          <a:prstGeom prst="rect">
            <a:avLst/>
          </a:prstGeom>
        </p:spPr>
      </p:pic>
      <p:sp>
        <p:nvSpPr>
          <p:cNvPr id="13" name="文本框 12">
            <a:extLst>
              <a:ext uri="{FF2B5EF4-FFF2-40B4-BE49-F238E27FC236}">
                <a16:creationId xmlns:a16="http://schemas.microsoft.com/office/drawing/2014/main" id="{88783FAE-607A-5640-B904-075FC1DE8F81}"/>
              </a:ext>
            </a:extLst>
          </p:cNvPr>
          <p:cNvSpPr txBox="1"/>
          <p:nvPr/>
        </p:nvSpPr>
        <p:spPr>
          <a:xfrm>
            <a:off x="1036319" y="2566556"/>
            <a:ext cx="4010694" cy="1200329"/>
          </a:xfrm>
          <a:prstGeom prst="rect">
            <a:avLst/>
          </a:prstGeom>
          <a:noFill/>
        </p:spPr>
        <p:txBody>
          <a:bodyPr wrap="square">
            <a:spAutoFit/>
          </a:bodyPr>
          <a:lstStyle/>
          <a:p>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如果说短视频内容的自生长遵循的是一种加法法则，那么短视频运营带来的流量和用户增长遵循的则是一种乘法法则</a:t>
            </a:r>
            <a:r>
              <a:rPr lang="zh-CN" altLang="zh-CN" dirty="0">
                <a:effectLst/>
              </a:rPr>
              <a:t> </a:t>
            </a:r>
            <a:endParaRPr lang="zh-CN" altLang="en-US" dirty="0"/>
          </a:p>
        </p:txBody>
      </p:sp>
    </p:spTree>
    <p:extLst>
      <p:ext uri="{BB962C8B-B14F-4D97-AF65-F5344CB8AC3E}">
        <p14:creationId xmlns:p14="http://schemas.microsoft.com/office/powerpoint/2010/main" val="13647258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1138773"/>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③</a:t>
            </a:r>
            <a:r>
              <a:rPr lang="zh-CN" altLang="en-US" sz="2000" dirty="0">
                <a:latin typeface="SimHei" panose="02010609060101010101" pitchFamily="49" charset="-122"/>
                <a:ea typeface="SimHei" panose="02010609060101010101" pitchFamily="49" charset="-122"/>
              </a:rPr>
              <a:t>深挖价值实现持续收益</a:t>
            </a:r>
          </a:p>
          <a:p>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表格 4">
            <a:extLst>
              <a:ext uri="{FF2B5EF4-FFF2-40B4-BE49-F238E27FC236}">
                <a16:creationId xmlns:a16="http://schemas.microsoft.com/office/drawing/2014/main" id="{2B11A0D8-79C2-EB49-8E2E-A60B9AF178C8}"/>
              </a:ext>
            </a:extLst>
          </p:cNvPr>
          <p:cNvGraphicFramePr>
            <a:graphicFrameLocks noGrp="1"/>
          </p:cNvGraphicFramePr>
          <p:nvPr>
            <p:extLst>
              <p:ext uri="{D42A27DB-BD31-4B8C-83A1-F6EECF244321}">
                <p14:modId xmlns:p14="http://schemas.microsoft.com/office/powerpoint/2010/main" val="1223329975"/>
              </p:ext>
            </p:extLst>
          </p:nvPr>
        </p:nvGraphicFramePr>
        <p:xfrm>
          <a:off x="1932823" y="2178496"/>
          <a:ext cx="8517463" cy="2323084"/>
        </p:xfrm>
        <a:graphic>
          <a:graphicData uri="http://schemas.openxmlformats.org/drawingml/2006/table">
            <a:tbl>
              <a:tblPr firstRow="1" firstCol="1" bandRow="1">
                <a:tableStyleId>{5C22544A-7EE6-4342-B048-85BDC9FD1C3A}</a:tableStyleId>
              </a:tblPr>
              <a:tblGrid>
                <a:gridCol w="590276">
                  <a:extLst>
                    <a:ext uri="{9D8B030D-6E8A-4147-A177-3AD203B41FA5}">
                      <a16:colId xmlns:a16="http://schemas.microsoft.com/office/drawing/2014/main" val="3861508384"/>
                    </a:ext>
                  </a:extLst>
                </a:gridCol>
                <a:gridCol w="665232">
                  <a:extLst>
                    <a:ext uri="{9D8B030D-6E8A-4147-A177-3AD203B41FA5}">
                      <a16:colId xmlns:a16="http://schemas.microsoft.com/office/drawing/2014/main" val="2010077677"/>
                    </a:ext>
                  </a:extLst>
                </a:gridCol>
                <a:gridCol w="604643">
                  <a:extLst>
                    <a:ext uri="{9D8B030D-6E8A-4147-A177-3AD203B41FA5}">
                      <a16:colId xmlns:a16="http://schemas.microsoft.com/office/drawing/2014/main" val="2348062950"/>
                    </a:ext>
                  </a:extLst>
                </a:gridCol>
                <a:gridCol w="6657312">
                  <a:extLst>
                    <a:ext uri="{9D8B030D-6E8A-4147-A177-3AD203B41FA5}">
                      <a16:colId xmlns:a16="http://schemas.microsoft.com/office/drawing/2014/main" val="189547324"/>
                    </a:ext>
                  </a:extLst>
                </a:gridCol>
              </a:tblGrid>
              <a:tr h="0">
                <a:tc>
                  <a:txBody>
                    <a:bodyPr/>
                    <a:lstStyle/>
                    <a:p>
                      <a:pPr algn="just">
                        <a:lnSpc>
                          <a:spcPct val="125000"/>
                        </a:lnSpc>
                      </a:pPr>
                      <a:r>
                        <a:rPr lang="zh-CN" sz="1400" kern="100">
                          <a:effectLst/>
                        </a:rPr>
                        <a:t>序号</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底层逻辑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2">
                  <a:txBody>
                    <a:bodyPr/>
                    <a:lstStyle/>
                    <a:p>
                      <a:pPr algn="ctr">
                        <a:lnSpc>
                          <a:spcPct val="125000"/>
                        </a:lnSpc>
                      </a:pPr>
                      <a:r>
                        <a:rPr lang="zh-CN" sz="1400" kern="100">
                          <a:effectLst/>
                        </a:rPr>
                        <a:t>主要体现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3340187311"/>
                  </a:ext>
                </a:extLst>
              </a:tr>
              <a:tr h="0">
                <a:tc rowSpan="2">
                  <a:txBody>
                    <a:bodyPr/>
                    <a:lstStyle/>
                    <a:p>
                      <a:pPr algn="just">
                        <a:lnSpc>
                          <a:spcPct val="125000"/>
                        </a:lnSpc>
                      </a:pPr>
                      <a:r>
                        <a:rPr lang="en-US" sz="1400" kern="100">
                          <a:effectLst/>
                        </a:rPr>
                        <a:t>1</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just">
                        <a:lnSpc>
                          <a:spcPct val="125000"/>
                        </a:lnSpc>
                      </a:pPr>
                      <a:r>
                        <a:rPr lang="zh-CN" sz="1400" kern="100">
                          <a:effectLst/>
                        </a:rPr>
                        <a:t>流量就是货币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平台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流量就是用户的下载量、日活量等这些都可以增加平台的市值、估值和盈利空间</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73283846"/>
                  </a:ext>
                </a:extLst>
              </a:tr>
              <a:tr h="0">
                <a:tc vMerge="1">
                  <a:txBody>
                    <a:bodyPr/>
                    <a:lstStyle/>
                    <a:p>
                      <a:endParaRPr lang="zh-CN" altLang="en-US"/>
                    </a:p>
                  </a:txBody>
                  <a:tcPr/>
                </a:tc>
                <a:tc vMerge="1">
                  <a:txBody>
                    <a:bodyPr/>
                    <a:lstStyle/>
                    <a:p>
                      <a:endParaRPr lang="zh-CN" altLang="en-US"/>
                    </a:p>
                  </a:txBody>
                  <a:tcPr/>
                </a:tc>
                <a:tc>
                  <a:txBody>
                    <a:bodyPr/>
                    <a:lstStyle/>
                    <a:p>
                      <a:pPr algn="just">
                        <a:lnSpc>
                          <a:spcPct val="125000"/>
                        </a:lnSpc>
                      </a:pPr>
                      <a:r>
                        <a:rPr lang="zh-CN" sz="1400" kern="100">
                          <a:effectLst/>
                        </a:rPr>
                        <a:t>创作者</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流量并不只是单纯的粉丝量，短视频平台现在大部分在用算法、</a:t>
                      </a:r>
                      <a:r>
                        <a:rPr lang="en-US" sz="1400" kern="100" dirty="0">
                          <a:effectLst/>
                        </a:rPr>
                        <a:t>AI</a:t>
                      </a:r>
                      <a:r>
                        <a:rPr lang="zh-CN" sz="1400" kern="100" dirty="0">
                          <a:effectLst/>
                        </a:rPr>
                        <a:t>智能进行流量的分发。创作者获取流量的核心是内容，内容即流量。</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22966279"/>
                  </a:ext>
                </a:extLst>
              </a:tr>
              <a:tr h="0">
                <a:tc rowSpan="2">
                  <a:txBody>
                    <a:bodyPr/>
                    <a:lstStyle/>
                    <a:p>
                      <a:pPr algn="just">
                        <a:lnSpc>
                          <a:spcPct val="125000"/>
                        </a:lnSpc>
                      </a:pPr>
                      <a:r>
                        <a:rPr lang="en-US" sz="1400" kern="100">
                          <a:effectLst/>
                        </a:rPr>
                        <a:t>2</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just">
                        <a:lnSpc>
                          <a:spcPct val="125000"/>
                        </a:lnSpc>
                      </a:pPr>
                      <a:r>
                        <a:rPr lang="zh-CN" sz="1400" kern="100">
                          <a:effectLst/>
                        </a:rPr>
                        <a:t>信任就是交易</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平台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强大的品牌效应，良好的用户体验，可吸引大量的用户。平衡创作者、厂商、平台、用户四者的利益和体验关系，可以维护好厂商和创作者的持续跟随以及用户的黏性。</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76863483"/>
                  </a:ext>
                </a:extLst>
              </a:tr>
              <a:tr h="0">
                <a:tc vMerge="1">
                  <a:txBody>
                    <a:bodyPr/>
                    <a:lstStyle/>
                    <a:p>
                      <a:endParaRPr lang="zh-CN" altLang="en-US"/>
                    </a:p>
                  </a:txBody>
                  <a:tcPr/>
                </a:tc>
                <a:tc vMerge="1">
                  <a:txBody>
                    <a:bodyPr/>
                    <a:lstStyle/>
                    <a:p>
                      <a:endParaRPr lang="zh-CN" altLang="en-US"/>
                    </a:p>
                  </a:txBody>
                  <a:tcPr/>
                </a:tc>
                <a:tc>
                  <a:txBody>
                    <a:bodyPr/>
                    <a:lstStyle/>
                    <a:p>
                      <a:pPr algn="just">
                        <a:lnSpc>
                          <a:spcPct val="125000"/>
                        </a:lnSpc>
                      </a:pPr>
                      <a:r>
                        <a:rPr lang="zh-CN" sz="1400" kern="100">
                          <a:effectLst/>
                        </a:rPr>
                        <a:t>创作者</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深度了解各平台的游戏规则和玩法，得到平台的信任。利用内容价值输出来得到粉丝用户的信任，人即是产品。</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69465028"/>
                  </a:ext>
                </a:extLst>
              </a:tr>
            </a:tbl>
          </a:graphicData>
        </a:graphic>
      </p:graphicFrame>
      <p:sp>
        <p:nvSpPr>
          <p:cNvPr id="14" name="文本框 13">
            <a:extLst>
              <a:ext uri="{FF2B5EF4-FFF2-40B4-BE49-F238E27FC236}">
                <a16:creationId xmlns:a16="http://schemas.microsoft.com/office/drawing/2014/main" id="{7E873929-6175-274F-AF02-12A0D5A37A34}"/>
              </a:ext>
            </a:extLst>
          </p:cNvPr>
          <p:cNvSpPr txBox="1"/>
          <p:nvPr/>
        </p:nvSpPr>
        <p:spPr>
          <a:xfrm>
            <a:off x="3168331" y="4844192"/>
            <a:ext cx="6097978" cy="369332"/>
          </a:xfrm>
          <a:prstGeom prst="rect">
            <a:avLst/>
          </a:prstGeom>
          <a:noFill/>
        </p:spPr>
        <p:txBody>
          <a:bodyPr wrap="square">
            <a:spAutoFit/>
          </a:bodyPr>
          <a:lstStyle/>
          <a:p>
            <a:pPr algn="ct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短视频价值闭环的底层逻辑</a:t>
            </a:r>
            <a:r>
              <a:rPr lang="zh-CN" altLang="zh-CN" dirty="0">
                <a:effectLst/>
              </a:rPr>
              <a:t> </a:t>
            </a:r>
            <a:endParaRPr lang="zh-CN" altLang="en-US" dirty="0"/>
          </a:p>
        </p:txBody>
      </p:sp>
    </p:spTree>
    <p:extLst>
      <p:ext uri="{BB962C8B-B14F-4D97-AF65-F5344CB8AC3E}">
        <p14:creationId xmlns:p14="http://schemas.microsoft.com/office/powerpoint/2010/main" val="20192402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5554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8282" y="1533116"/>
            <a:ext cx="23259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目录</a:t>
            </a:r>
          </a:p>
        </p:txBody>
      </p:sp>
      <p:sp>
        <p:nvSpPr>
          <p:cNvPr id="8" name="文本框 7"/>
          <p:cNvSpPr txBox="1"/>
          <p:nvPr/>
        </p:nvSpPr>
        <p:spPr>
          <a:xfrm>
            <a:off x="1908283" y="1152768"/>
            <a:ext cx="2325945" cy="400110"/>
          </a:xfrm>
          <a:prstGeom prst="rect">
            <a:avLst/>
          </a:prstGeom>
          <a:noFill/>
        </p:spPr>
        <p:txBody>
          <a:bodyPr wrap="square" rtlCol="0">
            <a:spAutoFit/>
          </a:bodyPr>
          <a:lstStyle/>
          <a:p>
            <a:pPr algn="dist"/>
            <a:r>
              <a:rPr lang="en-US" altLang="zh-CN" sz="2000" dirty="0">
                <a:solidFill>
                  <a:srgbClr val="1C4885"/>
                </a:solidFill>
                <a:latin typeface="FuturaBookC" charset="-52"/>
                <a:ea typeface="微软雅黑" panose="020B0503020204020204" pitchFamily="34" charset="-122"/>
              </a:rPr>
              <a:t>CONTENT</a:t>
            </a:r>
            <a:endParaRPr lang="zh-CN" altLang="en-US" sz="2000" dirty="0">
              <a:solidFill>
                <a:srgbClr val="1C4885"/>
              </a:solidFill>
              <a:latin typeface="FuturaBookC" charset="-52"/>
              <a:ea typeface="微软雅黑" panose="020B0503020204020204" pitchFamily="34" charset="-122"/>
            </a:endParaRPr>
          </a:p>
        </p:txBody>
      </p:sp>
      <p:sp>
        <p:nvSpPr>
          <p:cNvPr id="9" name="椭圆 8"/>
          <p:cNvSpPr/>
          <p:nvPr/>
        </p:nvSpPr>
        <p:spPr>
          <a:xfrm>
            <a:off x="1917173" y="263245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FuturaBookC" charset="-52"/>
              </a:rPr>
              <a:t>一</a:t>
            </a:r>
          </a:p>
        </p:txBody>
      </p:sp>
      <p:sp>
        <p:nvSpPr>
          <p:cNvPr id="10" name="文本框 9"/>
          <p:cNvSpPr txBox="1"/>
          <p:nvPr/>
        </p:nvSpPr>
        <p:spPr>
          <a:xfrm>
            <a:off x="2681669" y="2699410"/>
            <a:ext cx="3701845" cy="460375"/>
          </a:xfrm>
          <a:prstGeom prst="rect">
            <a:avLst/>
          </a:prstGeom>
          <a:noFill/>
        </p:spPr>
        <p:txBody>
          <a:bodyPr wrap="square" rtlCol="0">
            <a:spAutoFit/>
          </a:bodyPr>
          <a:lstStyle/>
          <a:p>
            <a:pPr algn="just"/>
            <a:r>
              <a:rPr lang="zh-CN" altLang="en-US" sz="2400" dirty="0">
                <a:latin typeface="黑体" panose="02010609060101010101" charset="-122"/>
                <a:ea typeface="黑体" panose="02010609060101010101" charset="-122"/>
              </a:rPr>
              <a:t>短视频运营的基础知识</a:t>
            </a:r>
          </a:p>
        </p:txBody>
      </p:sp>
      <p:sp>
        <p:nvSpPr>
          <p:cNvPr id="12" name="椭圆 11"/>
          <p:cNvSpPr/>
          <p:nvPr/>
        </p:nvSpPr>
        <p:spPr>
          <a:xfrm>
            <a:off x="6504236" y="263245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FuturaBookC" charset="-52"/>
              </a:rPr>
              <a:t>二</a:t>
            </a:r>
          </a:p>
        </p:txBody>
      </p:sp>
      <p:sp>
        <p:nvSpPr>
          <p:cNvPr id="13" name="文本框 12"/>
          <p:cNvSpPr txBox="1"/>
          <p:nvPr/>
        </p:nvSpPr>
        <p:spPr>
          <a:xfrm>
            <a:off x="7268732" y="2724175"/>
            <a:ext cx="3701845" cy="460375"/>
          </a:xfrm>
          <a:prstGeom prst="rect">
            <a:avLst/>
          </a:prstGeom>
          <a:noFill/>
        </p:spPr>
        <p:txBody>
          <a:bodyPr wrap="square" rtlCol="0">
            <a:spAutoFit/>
          </a:bodyPr>
          <a:lstStyle/>
          <a:p>
            <a:pPr algn="just"/>
            <a:r>
              <a:rPr lang="zh-CN" altLang="en-US" sz="2400" dirty="0">
                <a:latin typeface="黑体" panose="02010609060101010101" charset="-122"/>
                <a:ea typeface="黑体" panose="02010609060101010101" charset="-122"/>
              </a:rPr>
              <a:t>短视频运营的重要价值</a:t>
            </a:r>
          </a:p>
        </p:txBody>
      </p:sp>
      <p:sp>
        <p:nvSpPr>
          <p:cNvPr id="15" name="椭圆 14"/>
          <p:cNvSpPr/>
          <p:nvPr/>
        </p:nvSpPr>
        <p:spPr>
          <a:xfrm>
            <a:off x="1908283" y="380407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FuturaBookC" charset="-52"/>
              </a:rPr>
              <a:t>三</a:t>
            </a:r>
            <a:r>
              <a:rPr lang="en-US" altLang="zh-CN" b="1" dirty="0">
                <a:solidFill>
                  <a:schemeClr val="bg1"/>
                </a:solidFill>
                <a:latin typeface="FuturaBookC" charset="-52"/>
              </a:rPr>
              <a:t>5555</a:t>
            </a:r>
            <a:endParaRPr lang="zh-CN" altLang="en-US" sz="1200" b="1" dirty="0">
              <a:solidFill>
                <a:schemeClr val="bg1"/>
              </a:solidFill>
              <a:latin typeface="FuturaBookC" charset="-52"/>
            </a:endParaRPr>
          </a:p>
        </p:txBody>
      </p:sp>
      <p:sp>
        <p:nvSpPr>
          <p:cNvPr id="16" name="文本框 15"/>
          <p:cNvSpPr txBox="1"/>
          <p:nvPr/>
        </p:nvSpPr>
        <p:spPr>
          <a:xfrm>
            <a:off x="2672779" y="3895793"/>
            <a:ext cx="3701845" cy="460375"/>
          </a:xfrm>
          <a:prstGeom prst="rect">
            <a:avLst/>
          </a:prstGeom>
          <a:noFill/>
        </p:spPr>
        <p:txBody>
          <a:bodyPr wrap="square" rtlCol="0">
            <a:spAutoFit/>
          </a:bodyPr>
          <a:lstStyle/>
          <a:p>
            <a:pPr algn="just"/>
            <a:r>
              <a:rPr lang="zh-CN" altLang="en-US" sz="2400" dirty="0">
                <a:latin typeface="黑体" panose="02010609060101010101" charset="-122"/>
                <a:ea typeface="黑体" panose="02010609060101010101" charset="-122"/>
              </a:rPr>
              <a:t>短视频运营的核心逻辑</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610730" cy="954107"/>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2</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短视频运营的重要价值</a:t>
            </a:r>
          </a:p>
          <a:p>
            <a:endPar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036319" y="1224389"/>
            <a:ext cx="4264025" cy="769441"/>
          </a:xfrm>
          <a:prstGeom prst="rect">
            <a:avLst/>
          </a:prstGeom>
          <a:noFill/>
        </p:spPr>
        <p:txBody>
          <a:bodyPr wrap="square" rtlCol="0">
            <a:spAutoFit/>
          </a:bodyPr>
          <a:lstStyle/>
          <a:p>
            <a:r>
              <a:rPr lang="en-US" altLang="zh-CN" sz="2400" dirty="0">
                <a:latin typeface="SimHei" panose="02010609060101010101" pitchFamily="49" charset="-122"/>
                <a:ea typeface="SimHei" panose="02010609060101010101" pitchFamily="49" charset="-122"/>
              </a:rPr>
              <a:t>1.2.2</a:t>
            </a:r>
            <a:r>
              <a:rPr lang="zh-CN" altLang="en-US" sz="2400" dirty="0">
                <a:latin typeface="SimHei" panose="02010609060101010101" pitchFamily="49" charset="-122"/>
                <a:ea typeface="SimHei" panose="02010609060101010101" pitchFamily="49" charset="-122"/>
              </a:rPr>
              <a:t>短视频运营的价值</a:t>
            </a:r>
          </a:p>
          <a:p>
            <a:r>
              <a:rPr lang="en-US" altLang="zh-CN" sz="2000" dirty="0">
                <a:latin typeface="SimHei" panose="02010609060101010101" pitchFamily="49" charset="-122"/>
                <a:ea typeface="SimHei" panose="02010609060101010101" pitchFamily="49" charset="-122"/>
              </a:rPr>
              <a:t>④</a:t>
            </a:r>
            <a:r>
              <a:rPr lang="zh-CN" altLang="en-US" sz="2000" dirty="0">
                <a:latin typeface="SimHei" panose="02010609060101010101" pitchFamily="49" charset="-122"/>
                <a:ea typeface="SimHei" panose="02010609060101010101" pitchFamily="49" charset="-122"/>
              </a:rPr>
              <a:t>服务用户繁荣社会文化 </a:t>
            </a:r>
            <a:endParaRPr lang="zh-CN" altLang="en-US" sz="2400" dirty="0">
              <a:latin typeface="SimHei" panose="02010609060101010101" pitchFamily="49" charset="-122"/>
              <a:ea typeface="SimHei" panose="02010609060101010101" pitchFamily="49" charset="-122"/>
            </a:endParaRPr>
          </a:p>
        </p:txBody>
      </p:sp>
      <p:sp>
        <p:nvSpPr>
          <p:cNvPr id="2" name="Rectangle 2">
            <a:extLst>
              <a:ext uri="{FF2B5EF4-FFF2-40B4-BE49-F238E27FC236}">
                <a16:creationId xmlns:a16="http://schemas.microsoft.com/office/drawing/2014/main" id="{0A392C53-FD93-5E4A-80F0-12CE3D7FD7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7E873929-6175-274F-AF02-12A0D5A37A34}"/>
              </a:ext>
            </a:extLst>
          </p:cNvPr>
          <p:cNvSpPr txBox="1"/>
          <p:nvPr/>
        </p:nvSpPr>
        <p:spPr>
          <a:xfrm>
            <a:off x="3168331" y="5129198"/>
            <a:ext cx="6097978" cy="369332"/>
          </a:xfrm>
          <a:prstGeom prst="rect">
            <a:avLst/>
          </a:prstGeom>
          <a:noFill/>
        </p:spPr>
        <p:txBody>
          <a:bodyPr wrap="square">
            <a:spAutoFit/>
          </a:bodyPr>
          <a:lstStyle/>
          <a:p>
            <a:pPr algn="ctr"/>
            <a:r>
              <a:rPr lang="zh-CN" altLang="zh-CN" dirty="0"/>
              <a:t>“国民团宠”汪汪和喵喵在快手平台的数据表现 </a:t>
            </a:r>
            <a:endParaRPr lang="zh-CN" altLang="en-US" dirty="0"/>
          </a:p>
        </p:txBody>
      </p:sp>
      <p:pic>
        <p:nvPicPr>
          <p:cNvPr id="9" name="图片 8" descr="4034970a304e251f43c4a6bfe283ec107f3e5356">
            <a:extLst>
              <a:ext uri="{FF2B5EF4-FFF2-40B4-BE49-F238E27FC236}">
                <a16:creationId xmlns:a16="http://schemas.microsoft.com/office/drawing/2014/main" id="{208C4841-1454-8A44-9B0F-68EA19AFA4DD}"/>
              </a:ext>
            </a:extLst>
          </p:cNvPr>
          <p:cNvPicPr/>
          <p:nvPr/>
        </p:nvPicPr>
        <p:blipFill>
          <a:blip r:embed="rId3"/>
          <a:stretch>
            <a:fillRect/>
          </a:stretch>
        </p:blipFill>
        <p:spPr>
          <a:xfrm>
            <a:off x="3461385" y="2234138"/>
            <a:ext cx="5269230" cy="2959735"/>
          </a:xfrm>
          <a:prstGeom prst="rect">
            <a:avLst/>
          </a:prstGeom>
        </p:spPr>
      </p:pic>
    </p:spTree>
    <p:extLst>
      <p:ext uri="{BB962C8B-B14F-4D97-AF65-F5344CB8AC3E}">
        <p14:creationId xmlns:p14="http://schemas.microsoft.com/office/powerpoint/2010/main" val="343027797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0" b="1" dirty="0">
                <a:solidFill>
                  <a:schemeClr val="bg1"/>
                </a:solidFill>
                <a:latin typeface="FuturaBookC" charset="-52"/>
              </a:rPr>
              <a:t>三</a:t>
            </a:r>
          </a:p>
        </p:txBody>
      </p:sp>
      <p:sp>
        <p:nvSpPr>
          <p:cNvPr id="8" name="文本框 7"/>
          <p:cNvSpPr txBox="1"/>
          <p:nvPr/>
        </p:nvSpPr>
        <p:spPr>
          <a:xfrm>
            <a:off x="4476984" y="2420811"/>
            <a:ext cx="6388937" cy="769441"/>
          </a:xfrm>
          <a:prstGeom prst="rect">
            <a:avLst/>
          </a:prstGeom>
          <a:noFill/>
        </p:spPr>
        <p:txBody>
          <a:bodyPr wrap="square" rtlCol="0">
            <a:spAutoFit/>
          </a:bodyPr>
          <a:lstStyle/>
          <a:p>
            <a:pPr algn="dist"/>
            <a:r>
              <a:rPr lang="zh-CN" altLang="en-US" sz="4400" dirty="0">
                <a:solidFill>
                  <a:srgbClr val="1C4885"/>
                </a:solidFill>
                <a:latin typeface="黑体" panose="02010609060101010101" charset="-122"/>
                <a:ea typeface="黑体" panose="02010609060101010101" charset="-122"/>
              </a:rPr>
              <a:t>短视频运营的核心逻辑</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graphicFrame>
        <p:nvGraphicFramePr>
          <p:cNvPr id="8" name="图示 7">
            <a:extLst>
              <a:ext uri="{FF2B5EF4-FFF2-40B4-BE49-F238E27FC236}">
                <a16:creationId xmlns:a16="http://schemas.microsoft.com/office/drawing/2014/main" id="{37F333A3-5D29-1F47-B610-601B080AF57E}"/>
              </a:ext>
            </a:extLst>
          </p:cNvPr>
          <p:cNvGraphicFramePr/>
          <p:nvPr>
            <p:extLst>
              <p:ext uri="{D42A27DB-BD31-4B8C-83A1-F6EECF244321}">
                <p14:modId xmlns:p14="http://schemas.microsoft.com/office/powerpoint/2010/main" val="346528703"/>
              </p:ext>
            </p:extLst>
          </p:nvPr>
        </p:nvGraphicFramePr>
        <p:xfrm>
          <a:off x="3012869" y="1979006"/>
          <a:ext cx="6166262" cy="326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graphicFrame>
        <p:nvGraphicFramePr>
          <p:cNvPr id="3" name="图示 2">
            <a:extLst>
              <a:ext uri="{FF2B5EF4-FFF2-40B4-BE49-F238E27FC236}">
                <a16:creationId xmlns:a16="http://schemas.microsoft.com/office/drawing/2014/main" id="{B19D0F1E-81FC-4E4A-B000-5FB42A22D8B8}"/>
              </a:ext>
            </a:extLst>
          </p:cNvPr>
          <p:cNvGraphicFramePr/>
          <p:nvPr>
            <p:extLst>
              <p:ext uri="{D42A27DB-BD31-4B8C-83A1-F6EECF244321}">
                <p14:modId xmlns:p14="http://schemas.microsoft.com/office/powerpoint/2010/main" val="3693314611"/>
              </p:ext>
            </p:extLst>
          </p:nvPr>
        </p:nvGraphicFramePr>
        <p:xfrm>
          <a:off x="6638308" y="2240295"/>
          <a:ext cx="5094514" cy="323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id="{3B3F0477-CC17-6E41-9373-F4D8BDD16860}"/>
              </a:ext>
            </a:extLst>
          </p:cNvPr>
          <p:cNvSpPr txBox="1"/>
          <p:nvPr/>
        </p:nvSpPr>
        <p:spPr>
          <a:xfrm>
            <a:off x="1721922" y="2030681"/>
            <a:ext cx="1569660" cy="369332"/>
          </a:xfrm>
          <a:prstGeom prst="rect">
            <a:avLst/>
          </a:prstGeom>
          <a:noFill/>
        </p:spPr>
        <p:txBody>
          <a:bodyPr wrap="none" rtlCol="0">
            <a:spAutoFit/>
          </a:bodyPr>
          <a:lstStyle/>
          <a:p>
            <a:r>
              <a:rPr kumimoji="1" lang="en-US" altLang="zh-CN" dirty="0"/>
              <a:t>①</a:t>
            </a:r>
            <a:r>
              <a:rPr kumimoji="1" lang="zh-CN" altLang="en-US" dirty="0"/>
              <a:t>内容海量化</a:t>
            </a:r>
          </a:p>
        </p:txBody>
      </p:sp>
      <p:pic>
        <p:nvPicPr>
          <p:cNvPr id="10" name="图片 9" descr="IMG_256">
            <a:extLst>
              <a:ext uri="{FF2B5EF4-FFF2-40B4-BE49-F238E27FC236}">
                <a16:creationId xmlns:a16="http://schemas.microsoft.com/office/drawing/2014/main" id="{2012B31B-7CA0-1A4C-8B8D-446A9690411C}"/>
              </a:ext>
            </a:extLst>
          </p:cNvPr>
          <p:cNvPicPr/>
          <p:nvPr/>
        </p:nvPicPr>
        <p:blipFill>
          <a:blip r:embed="rId8"/>
          <a:stretch>
            <a:fillRect/>
          </a:stretch>
        </p:blipFill>
        <p:spPr>
          <a:xfrm>
            <a:off x="1721922" y="2665444"/>
            <a:ext cx="5259070" cy="2446655"/>
          </a:xfrm>
          <a:prstGeom prst="rect">
            <a:avLst/>
          </a:prstGeom>
          <a:noFill/>
          <a:ln w="9525">
            <a:noFill/>
          </a:ln>
        </p:spPr>
      </p:pic>
      <p:sp>
        <p:nvSpPr>
          <p:cNvPr id="11" name="文本框 10">
            <a:extLst>
              <a:ext uri="{FF2B5EF4-FFF2-40B4-BE49-F238E27FC236}">
                <a16:creationId xmlns:a16="http://schemas.microsoft.com/office/drawing/2014/main" id="{8AE8586B-A9D7-1B46-BB8C-E642E10BF71B}"/>
              </a:ext>
            </a:extLst>
          </p:cNvPr>
          <p:cNvSpPr txBox="1"/>
          <p:nvPr/>
        </p:nvSpPr>
        <p:spPr>
          <a:xfrm>
            <a:off x="1721922" y="5293006"/>
            <a:ext cx="6097978" cy="369332"/>
          </a:xfrm>
          <a:prstGeom prst="rect">
            <a:avLst/>
          </a:prstGeom>
          <a:noFill/>
        </p:spPr>
        <p:txBody>
          <a:bodyPr wrap="square">
            <a:spAutoFit/>
          </a:bodyPr>
          <a:lstStyle/>
          <a:p>
            <a:r>
              <a:rPr lang="zh-CN" altLang="zh-CN" sz="1800" kern="100" dirty="0">
                <a:effectLst/>
                <a:ea typeface="宋体" panose="02010600030101010101" pitchFamily="2" charset="-122"/>
                <a:cs typeface="宋体" panose="02010600030101010101" pitchFamily="2" charset="-122"/>
              </a:rPr>
              <a:t>抖音平台美食类短视频发布量（</a:t>
            </a:r>
            <a:r>
              <a:rPr lang="en-US" altLang="zh-CN" sz="1800" kern="100" dirty="0">
                <a:effectLst/>
                <a:ea typeface="宋体" panose="02010600030101010101" pitchFamily="2" charset="-122"/>
                <a:cs typeface="宋体" panose="02010600030101010101" pitchFamily="2" charset="-122"/>
              </a:rPr>
              <a:t>2020</a:t>
            </a:r>
            <a:r>
              <a:rPr lang="zh-CN" altLang="zh-CN" sz="1800" kern="100" dirty="0">
                <a:effectLst/>
                <a:ea typeface="宋体" panose="02010600030101010101" pitchFamily="2" charset="-122"/>
                <a:cs typeface="宋体" panose="02010600030101010101" pitchFamily="2" charset="-122"/>
              </a:rPr>
              <a:t>年</a:t>
            </a:r>
            <a:r>
              <a:rPr lang="en-US" altLang="zh-CN" sz="1800" kern="100" dirty="0">
                <a:effectLst/>
                <a:ea typeface="宋体" panose="02010600030101010101" pitchFamily="2" charset="-122"/>
                <a:cs typeface="宋体" panose="02010600030101010101" pitchFamily="2" charset="-122"/>
              </a:rPr>
              <a:t>6</a:t>
            </a:r>
            <a:r>
              <a:rPr lang="zh-CN" altLang="zh-CN" sz="1800" kern="100" dirty="0">
                <a:effectLst/>
                <a:ea typeface="宋体" panose="02010600030101010101" pitchFamily="2" charset="-122"/>
                <a:cs typeface="宋体" panose="02010600030101010101" pitchFamily="2" charset="-122"/>
              </a:rPr>
              <a:t>月</a:t>
            </a:r>
            <a:r>
              <a:rPr lang="en-US" altLang="zh-CN" sz="1800" kern="100" dirty="0">
                <a:effectLst/>
                <a:ea typeface="宋体" panose="02010600030101010101" pitchFamily="2" charset="-122"/>
                <a:cs typeface="宋体" panose="02010600030101010101" pitchFamily="2" charset="-122"/>
              </a:rPr>
              <a:t>1-4</a:t>
            </a:r>
            <a:r>
              <a:rPr lang="zh-CN" altLang="zh-CN" sz="1800" kern="100" dirty="0">
                <a:effectLst/>
                <a:ea typeface="宋体" panose="02010600030101010101" pitchFamily="2" charset="-122"/>
                <a:cs typeface="宋体" panose="02010600030101010101" pitchFamily="2" charset="-122"/>
              </a:rPr>
              <a:t>日）</a:t>
            </a:r>
            <a:r>
              <a:rPr lang="zh-CN" altLang="zh-CN" dirty="0">
                <a:effectLst/>
              </a:rPr>
              <a:t> </a:t>
            </a:r>
            <a:endParaRPr lang="zh-CN" altLang="en-US" dirty="0"/>
          </a:p>
        </p:txBody>
      </p:sp>
    </p:spTree>
    <p:extLst>
      <p:ext uri="{BB962C8B-B14F-4D97-AF65-F5344CB8AC3E}">
        <p14:creationId xmlns:p14="http://schemas.microsoft.com/office/powerpoint/2010/main" val="2161292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sp>
        <p:nvSpPr>
          <p:cNvPr id="5" name="文本框 4">
            <a:extLst>
              <a:ext uri="{FF2B5EF4-FFF2-40B4-BE49-F238E27FC236}">
                <a16:creationId xmlns:a16="http://schemas.microsoft.com/office/drawing/2014/main" id="{3B3F0477-CC17-6E41-9373-F4D8BDD16860}"/>
              </a:ext>
            </a:extLst>
          </p:cNvPr>
          <p:cNvSpPr txBox="1"/>
          <p:nvPr/>
        </p:nvSpPr>
        <p:spPr>
          <a:xfrm>
            <a:off x="1721922" y="2030681"/>
            <a:ext cx="1569660" cy="369332"/>
          </a:xfrm>
          <a:prstGeom prst="rect">
            <a:avLst/>
          </a:prstGeom>
          <a:noFill/>
        </p:spPr>
        <p:txBody>
          <a:bodyPr wrap="none" rtlCol="0">
            <a:spAutoFit/>
          </a:bodyPr>
          <a:lstStyle/>
          <a:p>
            <a:r>
              <a:rPr kumimoji="1" lang="en-US" altLang="zh-CN" dirty="0"/>
              <a:t>②</a:t>
            </a:r>
            <a:r>
              <a:rPr kumimoji="1" lang="zh-CN" altLang="en-US" dirty="0"/>
              <a:t>场景碎片化</a:t>
            </a:r>
          </a:p>
        </p:txBody>
      </p:sp>
      <p:sp>
        <p:nvSpPr>
          <p:cNvPr id="12" name="文本框 11">
            <a:extLst>
              <a:ext uri="{FF2B5EF4-FFF2-40B4-BE49-F238E27FC236}">
                <a16:creationId xmlns:a16="http://schemas.microsoft.com/office/drawing/2014/main" id="{DB82FBF1-A330-ED40-A0CC-0ED2616E4073}"/>
              </a:ext>
            </a:extLst>
          </p:cNvPr>
          <p:cNvSpPr txBox="1"/>
          <p:nvPr/>
        </p:nvSpPr>
        <p:spPr>
          <a:xfrm>
            <a:off x="6742217" y="2215347"/>
            <a:ext cx="3007425" cy="3178434"/>
          </a:xfrm>
          <a:prstGeom prst="rect">
            <a:avLst/>
          </a:prstGeom>
          <a:noFill/>
        </p:spPr>
        <p:txBody>
          <a:bodyPr wrap="square">
            <a:spAutoFit/>
          </a:bodyPr>
          <a:lstStyle/>
          <a:p>
            <a:pPr indent="266700" algn="just">
              <a:lnSpc>
                <a:spcPct val="125000"/>
              </a:lnSpc>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快节奏的生活带来了生活场景的频繁切换，使得用户的注意力越来越碎片化，信息消费和内容消费也随之碎片化。比如，城市地区用户在上下班通勤路上收听移动广播或喜马拉雅</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FM</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等移动应用，就是一种典型的碎片化内容消费行为。</a:t>
            </a:r>
          </a:p>
        </p:txBody>
      </p:sp>
      <p:pic>
        <p:nvPicPr>
          <p:cNvPr id="13" name="图片 12">
            <a:extLst>
              <a:ext uri="{FF2B5EF4-FFF2-40B4-BE49-F238E27FC236}">
                <a16:creationId xmlns:a16="http://schemas.microsoft.com/office/drawing/2014/main" id="{99324AD7-D65D-3044-8EED-BB06A4A745F8}"/>
              </a:ext>
            </a:extLst>
          </p:cNvPr>
          <p:cNvPicPr/>
          <p:nvPr/>
        </p:nvPicPr>
        <p:blipFill>
          <a:blip r:embed="rId3"/>
          <a:srcRect l="3665" t="5577" r="5331" b="4462"/>
          <a:stretch>
            <a:fillRect/>
          </a:stretch>
        </p:blipFill>
        <p:spPr>
          <a:xfrm>
            <a:off x="3494405" y="2215347"/>
            <a:ext cx="2601595" cy="3072765"/>
          </a:xfrm>
          <a:prstGeom prst="rect">
            <a:avLst/>
          </a:prstGeom>
        </p:spPr>
      </p:pic>
    </p:spTree>
    <p:extLst>
      <p:ext uri="{BB962C8B-B14F-4D97-AF65-F5344CB8AC3E}">
        <p14:creationId xmlns:p14="http://schemas.microsoft.com/office/powerpoint/2010/main" val="5696645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5616258" cy="523220"/>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1.3.1</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短视频运营的媒体环境 </a:t>
            </a:r>
          </a:p>
        </p:txBody>
      </p:sp>
      <p:sp>
        <p:nvSpPr>
          <p:cNvPr id="5" name="文本框 4">
            <a:extLst>
              <a:ext uri="{FF2B5EF4-FFF2-40B4-BE49-F238E27FC236}">
                <a16:creationId xmlns:a16="http://schemas.microsoft.com/office/drawing/2014/main" id="{3B3F0477-CC17-6E41-9373-F4D8BDD16860}"/>
              </a:ext>
            </a:extLst>
          </p:cNvPr>
          <p:cNvSpPr txBox="1"/>
          <p:nvPr/>
        </p:nvSpPr>
        <p:spPr>
          <a:xfrm>
            <a:off x="1721922" y="2030681"/>
            <a:ext cx="1569660" cy="369332"/>
          </a:xfrm>
          <a:prstGeom prst="rect">
            <a:avLst/>
          </a:prstGeom>
          <a:noFill/>
        </p:spPr>
        <p:txBody>
          <a:bodyPr wrap="none" rtlCol="0">
            <a:spAutoFit/>
          </a:bodyPr>
          <a:lstStyle/>
          <a:p>
            <a:r>
              <a:rPr kumimoji="1" lang="en-US" altLang="zh-CN" dirty="0"/>
              <a:t>③</a:t>
            </a:r>
            <a:r>
              <a:rPr kumimoji="1" lang="zh-CN" altLang="en-US" dirty="0"/>
              <a:t>用户个性化</a:t>
            </a:r>
          </a:p>
        </p:txBody>
      </p:sp>
      <p:sp>
        <p:nvSpPr>
          <p:cNvPr id="3" name="Rectangle 2">
            <a:extLst>
              <a:ext uri="{FF2B5EF4-FFF2-40B4-BE49-F238E27FC236}">
                <a16:creationId xmlns:a16="http://schemas.microsoft.com/office/drawing/2014/main"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385" name="图片 9" descr="TalkingData-快手用户人群洞察报告_1542006924729-16">
            <a:extLst>
              <a:ext uri="{FF2B5EF4-FFF2-40B4-BE49-F238E27FC236}">
                <a16:creationId xmlns:a16="http://schemas.microsoft.com/office/drawing/2014/main" id="{C0C9055F-024A-1A41-8672-7B3EC5BC1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72"/>
          <a:stretch>
            <a:fillRect/>
          </a:stretch>
        </p:blipFill>
        <p:spPr bwMode="auto">
          <a:xfrm>
            <a:off x="3718150" y="2074008"/>
            <a:ext cx="7777324" cy="3541962"/>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47E92808-943B-494E-BBFD-A8F8E6F2CEAC}"/>
              </a:ext>
            </a:extLst>
          </p:cNvPr>
          <p:cNvSpPr txBox="1"/>
          <p:nvPr/>
        </p:nvSpPr>
        <p:spPr>
          <a:xfrm>
            <a:off x="4960917" y="5740062"/>
            <a:ext cx="6097978" cy="369332"/>
          </a:xfrm>
          <a:prstGeom prst="rect">
            <a:avLst/>
          </a:prstGeom>
          <a:noFill/>
        </p:spPr>
        <p:txBody>
          <a:bodyPr wrap="square">
            <a:spAutoFit/>
          </a:bodyPr>
          <a:lstStyle/>
          <a:p>
            <a:pPr algn="ct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快手女性用户的数据画像及美容需求</a:t>
            </a:r>
            <a:r>
              <a:rPr lang="zh-CN" altLang="zh-CN" dirty="0">
                <a:effectLst/>
              </a:rPr>
              <a:t> </a:t>
            </a:r>
            <a:endParaRPr lang="zh-CN" altLang="en-US" dirty="0"/>
          </a:p>
        </p:txBody>
      </p:sp>
    </p:spTree>
    <p:extLst>
      <p:ext uri="{BB962C8B-B14F-4D97-AF65-F5344CB8AC3E}">
        <p14:creationId xmlns:p14="http://schemas.microsoft.com/office/powerpoint/2010/main" val="415363398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6348232" cy="954107"/>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1.3.2</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短视频运营的目标、流程与能力</a:t>
            </a:r>
          </a:p>
          <a:p>
            <a:endParaRPr lang="zh-CN" altLang="en-US" sz="2800" dirty="0">
              <a:solidFill>
                <a:srgbClr val="1C4885"/>
              </a:solidFill>
              <a:latin typeface="黑体" panose="02010609060101010101" charset="-122"/>
              <a:ea typeface="黑体" panose="02010609060101010101" charset="-122"/>
              <a:cs typeface="黑体" panose="02010609060101010101" charset="-122"/>
            </a:endParaRPr>
          </a:p>
        </p:txBody>
      </p:sp>
      <p:sp>
        <p:nvSpPr>
          <p:cNvPr id="5" name="文本框 4">
            <a:extLst>
              <a:ext uri="{FF2B5EF4-FFF2-40B4-BE49-F238E27FC236}">
                <a16:creationId xmlns:a16="http://schemas.microsoft.com/office/drawing/2014/main" id="{3B3F0477-CC17-6E41-9373-F4D8BDD16860}"/>
              </a:ext>
            </a:extLst>
          </p:cNvPr>
          <p:cNvSpPr txBox="1"/>
          <p:nvPr/>
        </p:nvSpPr>
        <p:spPr>
          <a:xfrm>
            <a:off x="1721922" y="2030681"/>
            <a:ext cx="2767104" cy="369332"/>
          </a:xfrm>
          <a:prstGeom prst="rect">
            <a:avLst/>
          </a:prstGeom>
          <a:noFill/>
        </p:spPr>
        <p:txBody>
          <a:bodyPr wrap="none" rtlCol="0">
            <a:spAutoFit/>
          </a:bodyPr>
          <a:lstStyle/>
          <a:p>
            <a:r>
              <a:rPr kumimoji="1" lang="en-US" altLang="zh-CN" dirty="0"/>
              <a:t>①</a:t>
            </a:r>
            <a:r>
              <a:rPr kumimoji="1" lang="zh-CN" altLang="en-US" dirty="0"/>
              <a:t>短视频运营的主要目标</a:t>
            </a:r>
          </a:p>
        </p:txBody>
      </p:sp>
      <p:sp>
        <p:nvSpPr>
          <p:cNvPr id="3" name="Rectangle 2">
            <a:extLst>
              <a:ext uri="{FF2B5EF4-FFF2-40B4-BE49-F238E27FC236}">
                <a16:creationId xmlns:a16="http://schemas.microsoft.com/office/drawing/2014/main"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表格 6">
            <a:extLst>
              <a:ext uri="{FF2B5EF4-FFF2-40B4-BE49-F238E27FC236}">
                <a16:creationId xmlns:a16="http://schemas.microsoft.com/office/drawing/2014/main" id="{BCD68A1D-62BD-A144-8C75-E5C25C3866B1}"/>
              </a:ext>
            </a:extLst>
          </p:cNvPr>
          <p:cNvGraphicFramePr>
            <a:graphicFrameLocks noGrp="1"/>
          </p:cNvGraphicFramePr>
          <p:nvPr>
            <p:extLst>
              <p:ext uri="{D42A27DB-BD31-4B8C-83A1-F6EECF244321}">
                <p14:modId xmlns:p14="http://schemas.microsoft.com/office/powerpoint/2010/main" val="3445037706"/>
              </p:ext>
            </p:extLst>
          </p:nvPr>
        </p:nvGraphicFramePr>
        <p:xfrm>
          <a:off x="1855623" y="2639162"/>
          <a:ext cx="8407730" cy="3331972"/>
        </p:xfrm>
        <a:graphic>
          <a:graphicData uri="http://schemas.openxmlformats.org/drawingml/2006/table">
            <a:tbl>
              <a:tblPr firstRow="1" firstCol="1" bandRow="1">
                <a:tableStyleId>{5C22544A-7EE6-4342-B048-85BDC9FD1C3A}</a:tableStyleId>
              </a:tblPr>
              <a:tblGrid>
                <a:gridCol w="856940">
                  <a:extLst>
                    <a:ext uri="{9D8B030D-6E8A-4147-A177-3AD203B41FA5}">
                      <a16:colId xmlns:a16="http://schemas.microsoft.com/office/drawing/2014/main" val="3089371042"/>
                    </a:ext>
                  </a:extLst>
                </a:gridCol>
                <a:gridCol w="1428233">
                  <a:extLst>
                    <a:ext uri="{9D8B030D-6E8A-4147-A177-3AD203B41FA5}">
                      <a16:colId xmlns:a16="http://schemas.microsoft.com/office/drawing/2014/main" val="432820421"/>
                    </a:ext>
                  </a:extLst>
                </a:gridCol>
                <a:gridCol w="4019881">
                  <a:extLst>
                    <a:ext uri="{9D8B030D-6E8A-4147-A177-3AD203B41FA5}">
                      <a16:colId xmlns:a16="http://schemas.microsoft.com/office/drawing/2014/main" val="123869236"/>
                    </a:ext>
                  </a:extLst>
                </a:gridCol>
                <a:gridCol w="2102676">
                  <a:extLst>
                    <a:ext uri="{9D8B030D-6E8A-4147-A177-3AD203B41FA5}">
                      <a16:colId xmlns:a16="http://schemas.microsoft.com/office/drawing/2014/main" val="2641759087"/>
                    </a:ext>
                  </a:extLst>
                </a:gridCol>
              </a:tblGrid>
              <a:tr h="245577">
                <a:tc>
                  <a:txBody>
                    <a:bodyPr/>
                    <a:lstStyle/>
                    <a:p>
                      <a:pPr algn="just">
                        <a:lnSpc>
                          <a:spcPct val="125000"/>
                        </a:lnSpc>
                      </a:pPr>
                      <a:r>
                        <a:rPr lang="zh-CN" sz="1400" kern="100" dirty="0">
                          <a:effectLst/>
                        </a:rPr>
                        <a:t>序号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目标</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具体内容</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举例</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34321498"/>
                  </a:ext>
                </a:extLst>
              </a:tr>
              <a:tr h="413058">
                <a:tc>
                  <a:txBody>
                    <a:bodyPr/>
                    <a:lstStyle/>
                    <a:p>
                      <a:pPr algn="just">
                        <a:lnSpc>
                          <a:spcPct val="125000"/>
                        </a:lnSpc>
                      </a:pPr>
                      <a:r>
                        <a:rPr lang="en-US" sz="1400" kern="100">
                          <a:effectLst/>
                        </a:rPr>
                        <a:t>1</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流量增长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提升点击量、阅读量、点赞量、转发量、评论量、完播率等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“抖加”推广加热某条短视频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86866800"/>
                  </a:ext>
                </a:extLst>
              </a:tr>
              <a:tr h="413058">
                <a:tc>
                  <a:txBody>
                    <a:bodyPr/>
                    <a:lstStyle/>
                    <a:p>
                      <a:pPr algn="just">
                        <a:lnSpc>
                          <a:spcPct val="125000"/>
                        </a:lnSpc>
                      </a:pPr>
                      <a:r>
                        <a:rPr lang="en-US" sz="1400" kern="100">
                          <a:effectLst/>
                        </a:rPr>
                        <a:t>2</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粉丝增长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从</a:t>
                      </a:r>
                      <a:r>
                        <a:rPr lang="en-US" sz="1400" kern="100">
                          <a:effectLst/>
                        </a:rPr>
                        <a:t>0</a:t>
                      </a:r>
                      <a:r>
                        <a:rPr lang="zh-CN" sz="1400" kern="100">
                          <a:effectLst/>
                        </a:rPr>
                        <a:t>到</a:t>
                      </a:r>
                      <a:r>
                        <a:rPr lang="en-US" sz="1400" kern="100">
                          <a:effectLst/>
                        </a:rPr>
                        <a:t>1</a:t>
                      </a:r>
                      <a:r>
                        <a:rPr lang="zh-CN" sz="1400" kern="100">
                          <a:effectLst/>
                        </a:rPr>
                        <a:t>，从</a:t>
                      </a:r>
                      <a:r>
                        <a:rPr lang="en-US" sz="1400" kern="100">
                          <a:effectLst/>
                        </a:rPr>
                        <a:t>100</a:t>
                      </a:r>
                      <a:r>
                        <a:rPr lang="zh-CN" sz="1400" kern="100">
                          <a:effectLst/>
                        </a:rPr>
                        <a:t>到</a:t>
                      </a:r>
                      <a:r>
                        <a:rPr lang="en-US" sz="1400" kern="100">
                          <a:effectLst/>
                        </a:rPr>
                        <a:t>100</a:t>
                      </a:r>
                      <a:r>
                        <a:rPr lang="zh-CN" sz="1400" kern="100">
                          <a:effectLst/>
                        </a:rPr>
                        <a:t>万，增加粉丝的绝对数量和活跃粉丝的相对数量</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借助相关插件实现粉丝的裂变式增长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8041154"/>
                  </a:ext>
                </a:extLst>
              </a:tr>
              <a:tr h="413058">
                <a:tc>
                  <a:txBody>
                    <a:bodyPr/>
                    <a:lstStyle/>
                    <a:p>
                      <a:pPr algn="just">
                        <a:lnSpc>
                          <a:spcPct val="125000"/>
                        </a:lnSpc>
                      </a:pPr>
                      <a:r>
                        <a:rPr lang="en-US" sz="1400" kern="100">
                          <a:effectLst/>
                        </a:rPr>
                        <a:t>3</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广告曝光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植入客户的品牌广告或效果广告，提升广告的曝光度和品牌的知名度</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旅游类</a:t>
                      </a:r>
                      <a:r>
                        <a:rPr lang="en-US" sz="1400" kern="100">
                          <a:effectLst/>
                        </a:rPr>
                        <a:t>KOL</a:t>
                      </a:r>
                      <a:r>
                        <a:rPr lang="zh-CN" sz="1400" kern="100">
                          <a:effectLst/>
                        </a:rPr>
                        <a:t>为汽车品牌量身定制短视频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38016432"/>
                  </a:ext>
                </a:extLst>
              </a:tr>
              <a:tr h="413058">
                <a:tc>
                  <a:txBody>
                    <a:bodyPr/>
                    <a:lstStyle/>
                    <a:p>
                      <a:pPr algn="just">
                        <a:lnSpc>
                          <a:spcPct val="125000"/>
                        </a:lnSpc>
                      </a:pPr>
                      <a:r>
                        <a:rPr lang="en-US" sz="1400" kern="100">
                          <a:effectLst/>
                        </a:rPr>
                        <a:t>4</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带货销售</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短视频和直播内容中直接嵌入带货商品的链接，引导用户点击下单</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短视频内容中的同款商品或橱窗功能</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6875736"/>
                  </a:ext>
                </a:extLst>
              </a:tr>
              <a:tr h="413058">
                <a:tc>
                  <a:txBody>
                    <a:bodyPr/>
                    <a:lstStyle/>
                    <a:p>
                      <a:pPr algn="just">
                        <a:lnSpc>
                          <a:spcPct val="125000"/>
                        </a:lnSpc>
                      </a:pPr>
                      <a:r>
                        <a:rPr lang="en-US" sz="1400" kern="100">
                          <a:effectLst/>
                        </a:rPr>
                        <a:t>5</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商业变现</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提升短视频账号或企业的多元化经营收入和利润，实现效益的稳步增长</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知识付费，版权售卖，周边开发等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6143005"/>
                  </a:ext>
                </a:extLst>
              </a:tr>
              <a:tr h="413058">
                <a:tc>
                  <a:txBody>
                    <a:bodyPr/>
                    <a:lstStyle/>
                    <a:p>
                      <a:pPr algn="just">
                        <a:lnSpc>
                          <a:spcPct val="125000"/>
                        </a:lnSpc>
                      </a:pPr>
                      <a:r>
                        <a:rPr lang="en-US" sz="1400" kern="100">
                          <a:effectLst/>
                        </a:rPr>
                        <a:t>6</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黏着用户</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为用户提供更加丰富的价值和服务，提升用户的体验和黏着度，增加活跃度</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组织线上线下社群活动等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62353837"/>
                  </a:ext>
                </a:extLst>
              </a:tr>
            </a:tbl>
          </a:graphicData>
        </a:graphic>
      </p:graphicFrame>
    </p:spTree>
    <p:extLst>
      <p:ext uri="{BB962C8B-B14F-4D97-AF65-F5344CB8AC3E}">
        <p14:creationId xmlns:p14="http://schemas.microsoft.com/office/powerpoint/2010/main" val="3420587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6348232" cy="954107"/>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1.3.2</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短视频运营的目标、流程与能力</a:t>
            </a:r>
          </a:p>
          <a:p>
            <a:endParaRPr lang="zh-CN" altLang="en-US" sz="2800" dirty="0">
              <a:solidFill>
                <a:srgbClr val="1C4885"/>
              </a:solidFill>
              <a:latin typeface="黑体" panose="02010609060101010101" charset="-122"/>
              <a:ea typeface="黑体" panose="02010609060101010101" charset="-122"/>
              <a:cs typeface="黑体" panose="02010609060101010101" charset="-122"/>
            </a:endParaRPr>
          </a:p>
        </p:txBody>
      </p:sp>
      <p:sp>
        <p:nvSpPr>
          <p:cNvPr id="5" name="文本框 4">
            <a:extLst>
              <a:ext uri="{FF2B5EF4-FFF2-40B4-BE49-F238E27FC236}">
                <a16:creationId xmlns:a16="http://schemas.microsoft.com/office/drawing/2014/main" id="{3B3F0477-CC17-6E41-9373-F4D8BDD16860}"/>
              </a:ext>
            </a:extLst>
          </p:cNvPr>
          <p:cNvSpPr txBox="1"/>
          <p:nvPr/>
        </p:nvSpPr>
        <p:spPr>
          <a:xfrm>
            <a:off x="1721922" y="2030681"/>
            <a:ext cx="2723823" cy="646331"/>
          </a:xfrm>
          <a:prstGeom prst="rect">
            <a:avLst/>
          </a:prstGeom>
          <a:noFill/>
        </p:spPr>
        <p:txBody>
          <a:bodyPr wrap="none" rtlCol="0">
            <a:spAutoFit/>
          </a:bodyPr>
          <a:lstStyle/>
          <a:p>
            <a:r>
              <a:rPr kumimoji="1" lang="en-US" altLang="zh-CN" dirty="0"/>
              <a:t>②</a:t>
            </a:r>
            <a:r>
              <a:rPr kumimoji="1" lang="zh-CN" altLang="en-US" dirty="0"/>
              <a:t>短视频运营的基本流程</a:t>
            </a:r>
          </a:p>
          <a:p>
            <a:endParaRPr kumimoji="1" lang="zh-CN" altLang="en-US" dirty="0"/>
          </a:p>
        </p:txBody>
      </p:sp>
      <p:sp>
        <p:nvSpPr>
          <p:cNvPr id="3" name="Rectangle 2">
            <a:extLst>
              <a:ext uri="{FF2B5EF4-FFF2-40B4-BE49-F238E27FC236}">
                <a16:creationId xmlns:a16="http://schemas.microsoft.com/office/drawing/2014/main"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descr="图片1">
            <a:extLst>
              <a:ext uri="{FF2B5EF4-FFF2-40B4-BE49-F238E27FC236}">
                <a16:creationId xmlns:a16="http://schemas.microsoft.com/office/drawing/2014/main" id="{DBBD060D-B266-B14D-A3B2-C78E480D3483}"/>
              </a:ext>
            </a:extLst>
          </p:cNvPr>
          <p:cNvPicPr/>
          <p:nvPr/>
        </p:nvPicPr>
        <p:blipFill>
          <a:blip r:embed="rId3"/>
          <a:srcRect t="40482" b="39938"/>
          <a:stretch>
            <a:fillRect/>
          </a:stretch>
        </p:blipFill>
        <p:spPr>
          <a:xfrm>
            <a:off x="2775960" y="2823705"/>
            <a:ext cx="6567055" cy="954107"/>
          </a:xfrm>
          <a:prstGeom prst="rect">
            <a:avLst/>
          </a:prstGeom>
        </p:spPr>
      </p:pic>
    </p:spTree>
    <p:extLst>
      <p:ext uri="{BB962C8B-B14F-4D97-AF65-F5344CB8AC3E}">
        <p14:creationId xmlns:p14="http://schemas.microsoft.com/office/powerpoint/2010/main" val="1343194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5626551" cy="1077218"/>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1.3</a:t>
            </a:r>
            <a:r>
              <a:rPr lang="zh-CN" altLang="en-US" sz="3200" dirty="0">
                <a:solidFill>
                  <a:srgbClr val="1C4885"/>
                </a:solidFill>
                <a:latin typeface="黑体" panose="02010609060101010101" charset="-122"/>
                <a:ea typeface="黑体" panose="02010609060101010101" charset="-122"/>
              </a:rPr>
              <a:t>短视频运营的核心逻辑</a:t>
            </a:r>
          </a:p>
          <a:p>
            <a:pPr algn="ctr"/>
            <a:endParaRPr lang="zh-CN" altLang="en-US" sz="3200" dirty="0">
              <a:solidFill>
                <a:srgbClr val="1C4885"/>
              </a:solidFill>
              <a:latin typeface="黑体" panose="02010609060101010101" charset="-122"/>
              <a:ea typeface="黑体" panose="02010609060101010101" charset="-122"/>
              <a:cs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87602" y="1242030"/>
            <a:ext cx="6348232" cy="954107"/>
          </a:xfrm>
          <a:prstGeom prst="rect">
            <a:avLst/>
          </a:prstGeom>
          <a:noFill/>
        </p:spPr>
        <p:txBody>
          <a:bodyPr wrap="square" rtlCol="0">
            <a:spAutoFit/>
          </a:bodyPr>
          <a:lstStyle/>
          <a:p>
            <a:r>
              <a:rPr lang="en-US" altLang="zh-CN" sz="2800" dirty="0">
                <a:solidFill>
                  <a:srgbClr val="1C4885"/>
                </a:solidFill>
                <a:latin typeface="黑体" panose="02010609060101010101" charset="-122"/>
                <a:ea typeface="黑体" panose="02010609060101010101" charset="-122"/>
                <a:cs typeface="黑体" panose="02010609060101010101" charset="-122"/>
              </a:rPr>
              <a:t>1.3.2</a:t>
            </a:r>
            <a:r>
              <a:rPr lang="zh-CN" altLang="en-US" sz="2800" dirty="0">
                <a:solidFill>
                  <a:srgbClr val="1C4885"/>
                </a:solidFill>
                <a:latin typeface="黑体" panose="02010609060101010101" charset="-122"/>
                <a:ea typeface="黑体" panose="02010609060101010101" charset="-122"/>
                <a:cs typeface="黑体" panose="02010609060101010101" charset="-122"/>
              </a:rPr>
              <a:t>短视频运营的目标、流程与能力</a:t>
            </a:r>
          </a:p>
          <a:p>
            <a:endParaRPr lang="zh-CN" altLang="en-US" sz="2800" dirty="0">
              <a:solidFill>
                <a:srgbClr val="1C4885"/>
              </a:solidFill>
              <a:latin typeface="黑体" panose="02010609060101010101" charset="-122"/>
              <a:ea typeface="黑体" panose="02010609060101010101" charset="-122"/>
              <a:cs typeface="黑体" panose="02010609060101010101" charset="-122"/>
            </a:endParaRPr>
          </a:p>
        </p:txBody>
      </p:sp>
      <p:sp>
        <p:nvSpPr>
          <p:cNvPr id="5" name="文本框 4">
            <a:extLst>
              <a:ext uri="{FF2B5EF4-FFF2-40B4-BE49-F238E27FC236}">
                <a16:creationId xmlns:a16="http://schemas.microsoft.com/office/drawing/2014/main" id="{3B3F0477-CC17-6E41-9373-F4D8BDD16860}"/>
              </a:ext>
            </a:extLst>
          </p:cNvPr>
          <p:cNvSpPr txBox="1"/>
          <p:nvPr/>
        </p:nvSpPr>
        <p:spPr>
          <a:xfrm>
            <a:off x="1721922" y="2030681"/>
            <a:ext cx="3060453" cy="369332"/>
          </a:xfrm>
          <a:prstGeom prst="rect">
            <a:avLst/>
          </a:prstGeom>
          <a:noFill/>
        </p:spPr>
        <p:txBody>
          <a:bodyPr wrap="none" rtlCol="0">
            <a:spAutoFit/>
          </a:bodyPr>
          <a:lstStyle/>
          <a:p>
            <a:r>
              <a:rPr kumimoji="1" lang="en-US" altLang="zh-CN" dirty="0"/>
              <a:t>③</a:t>
            </a:r>
            <a:r>
              <a:rPr kumimoji="1" lang="zh-CN" altLang="en-US" dirty="0"/>
              <a:t>短视频运营的重点及策略</a:t>
            </a:r>
          </a:p>
        </p:txBody>
      </p:sp>
      <p:sp>
        <p:nvSpPr>
          <p:cNvPr id="3" name="Rectangle 2">
            <a:extLst>
              <a:ext uri="{FF2B5EF4-FFF2-40B4-BE49-F238E27FC236}">
                <a16:creationId xmlns:a16="http://schemas.microsoft.com/office/drawing/2014/main" id="{BBC6438A-C467-1442-8C06-A3A3F7C3DC7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表格 6">
            <a:extLst>
              <a:ext uri="{FF2B5EF4-FFF2-40B4-BE49-F238E27FC236}">
                <a16:creationId xmlns:a16="http://schemas.microsoft.com/office/drawing/2014/main" id="{E76030A8-24DB-7E4E-B9EE-FBF4447F0090}"/>
              </a:ext>
            </a:extLst>
          </p:cNvPr>
          <p:cNvGraphicFramePr>
            <a:graphicFrameLocks noGrp="1"/>
          </p:cNvGraphicFramePr>
          <p:nvPr>
            <p:extLst>
              <p:ext uri="{D42A27DB-BD31-4B8C-83A1-F6EECF244321}">
                <p14:modId xmlns:p14="http://schemas.microsoft.com/office/powerpoint/2010/main" val="4234089500"/>
              </p:ext>
            </p:extLst>
          </p:nvPr>
        </p:nvGraphicFramePr>
        <p:xfrm>
          <a:off x="2265878" y="2692400"/>
          <a:ext cx="7587220" cy="2529301"/>
        </p:xfrm>
        <a:graphic>
          <a:graphicData uri="http://schemas.openxmlformats.org/drawingml/2006/table">
            <a:tbl>
              <a:tblPr firstRow="1" firstCol="1" bandRow="1">
                <a:tableStyleId>{5C22544A-7EE6-4342-B048-85BDC9FD1C3A}</a:tableStyleId>
              </a:tblPr>
              <a:tblGrid>
                <a:gridCol w="1045028">
                  <a:extLst>
                    <a:ext uri="{9D8B030D-6E8A-4147-A177-3AD203B41FA5}">
                      <a16:colId xmlns:a16="http://schemas.microsoft.com/office/drawing/2014/main" val="1856301465"/>
                    </a:ext>
                  </a:extLst>
                </a:gridCol>
                <a:gridCol w="1099776">
                  <a:extLst>
                    <a:ext uri="{9D8B030D-6E8A-4147-A177-3AD203B41FA5}">
                      <a16:colId xmlns:a16="http://schemas.microsoft.com/office/drawing/2014/main" val="414810439"/>
                    </a:ext>
                  </a:extLst>
                </a:gridCol>
                <a:gridCol w="5442416">
                  <a:extLst>
                    <a:ext uri="{9D8B030D-6E8A-4147-A177-3AD203B41FA5}">
                      <a16:colId xmlns:a16="http://schemas.microsoft.com/office/drawing/2014/main" val="762445301"/>
                    </a:ext>
                  </a:extLst>
                </a:gridCol>
              </a:tblGrid>
              <a:tr h="246601">
                <a:tc>
                  <a:txBody>
                    <a:bodyPr/>
                    <a:lstStyle/>
                    <a:p>
                      <a:pPr algn="just">
                        <a:lnSpc>
                          <a:spcPct val="125000"/>
                        </a:lnSpc>
                      </a:pPr>
                      <a:r>
                        <a:rPr lang="zh-CN" sz="1400" kern="100">
                          <a:effectLst/>
                        </a:rPr>
                        <a:t>级别</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运营方向</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主要内容</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85989166"/>
                  </a:ext>
                </a:extLst>
              </a:tr>
              <a:tr h="246601">
                <a:tc rowSpan="2">
                  <a:txBody>
                    <a:bodyPr/>
                    <a:lstStyle/>
                    <a:p>
                      <a:pPr algn="just">
                        <a:lnSpc>
                          <a:spcPct val="125000"/>
                        </a:lnSpc>
                      </a:pPr>
                      <a:r>
                        <a:rPr lang="zh-CN" sz="1400" kern="100">
                          <a:effectLst/>
                        </a:rPr>
                        <a:t>初级运营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账号运营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账号名称、简介、视觉形象、基本风格、垂直定位等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21048453"/>
                  </a:ext>
                </a:extLst>
              </a:tr>
              <a:tr h="265843">
                <a:tc vMerge="1">
                  <a:txBody>
                    <a:bodyPr/>
                    <a:lstStyle/>
                    <a:p>
                      <a:endParaRPr lang="zh-CN" altLang="en-US"/>
                    </a:p>
                  </a:txBody>
                  <a:tcPr/>
                </a:tc>
                <a:tc>
                  <a:txBody>
                    <a:bodyPr/>
                    <a:lstStyle/>
                    <a:p>
                      <a:pPr algn="just">
                        <a:lnSpc>
                          <a:spcPct val="125000"/>
                        </a:lnSpc>
                      </a:pPr>
                      <a:r>
                        <a:rPr lang="zh-CN" sz="1400" kern="100">
                          <a:effectLst/>
                        </a:rPr>
                        <a:t>内容运营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内容的选题方向、创意策划、批量生产、持续输出等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98924261"/>
                  </a:ext>
                </a:extLst>
              </a:tr>
              <a:tr h="246601">
                <a:tc rowSpan="2">
                  <a:txBody>
                    <a:bodyPr/>
                    <a:lstStyle/>
                    <a:p>
                      <a:pPr algn="just">
                        <a:lnSpc>
                          <a:spcPct val="125000"/>
                        </a:lnSpc>
                      </a:pPr>
                      <a:r>
                        <a:rPr lang="zh-CN" sz="1400" kern="100">
                          <a:effectLst/>
                        </a:rPr>
                        <a:t>中级运营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en-US" sz="1400" kern="100">
                          <a:effectLst/>
                        </a:rPr>
                        <a:t>IP</a:t>
                      </a:r>
                      <a:r>
                        <a:rPr lang="zh-CN" sz="1400" kern="100">
                          <a:effectLst/>
                        </a:rPr>
                        <a:t>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en-US" sz="1400" kern="100">
                          <a:effectLst/>
                        </a:rPr>
                        <a:t>IP</a:t>
                      </a:r>
                      <a:r>
                        <a:rPr lang="zh-CN" sz="1400" kern="100">
                          <a:effectLst/>
                        </a:rPr>
                        <a:t>的人设标签、系列内容、出圈策略、深度开发等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32434181"/>
                  </a:ext>
                </a:extLst>
              </a:tr>
              <a:tr h="265843">
                <a:tc vMerge="1">
                  <a:txBody>
                    <a:bodyPr/>
                    <a:lstStyle/>
                    <a:p>
                      <a:endParaRPr lang="zh-CN" altLang="en-US"/>
                    </a:p>
                  </a:txBody>
                  <a:tcPr/>
                </a:tc>
                <a:tc>
                  <a:txBody>
                    <a:bodyPr/>
                    <a:lstStyle/>
                    <a:p>
                      <a:pPr algn="just">
                        <a:lnSpc>
                          <a:spcPct val="125000"/>
                        </a:lnSpc>
                      </a:pPr>
                      <a:r>
                        <a:rPr lang="zh-CN" sz="1400" kern="100">
                          <a:effectLst/>
                        </a:rPr>
                        <a:t>流量运营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内容分发、流量扩大、公域流量、私域流量等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34720502"/>
                  </a:ext>
                </a:extLst>
              </a:tr>
              <a:tr h="246601">
                <a:tc rowSpan="3">
                  <a:txBody>
                    <a:bodyPr/>
                    <a:lstStyle/>
                    <a:p>
                      <a:pPr algn="just">
                        <a:lnSpc>
                          <a:spcPct val="125000"/>
                        </a:lnSpc>
                      </a:pPr>
                      <a:r>
                        <a:rPr lang="zh-CN" sz="1400" kern="100">
                          <a:effectLst/>
                        </a:rPr>
                        <a:t>高级运营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带货运营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带货的选品、话术、内容创新、更多探索等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97035479"/>
                  </a:ext>
                </a:extLst>
              </a:tr>
              <a:tr h="246601">
                <a:tc vMerge="1">
                  <a:txBody>
                    <a:bodyPr/>
                    <a:lstStyle/>
                    <a:p>
                      <a:endParaRPr lang="zh-CN" altLang="en-US"/>
                    </a:p>
                  </a:txBody>
                  <a:tcPr/>
                </a:tc>
                <a:tc>
                  <a:txBody>
                    <a:bodyPr/>
                    <a:lstStyle/>
                    <a:p>
                      <a:pPr algn="just">
                        <a:lnSpc>
                          <a:spcPct val="125000"/>
                        </a:lnSpc>
                      </a:pPr>
                      <a:r>
                        <a:rPr lang="zh-CN" sz="1400" kern="100">
                          <a:effectLst/>
                        </a:rPr>
                        <a:t>变现运营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广告变现、知识变现、社群变现及更多变现策略等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40344503"/>
                  </a:ext>
                </a:extLst>
              </a:tr>
              <a:tr h="246601">
                <a:tc vMerge="1">
                  <a:txBody>
                    <a:bodyPr/>
                    <a:lstStyle/>
                    <a:p>
                      <a:endParaRPr lang="zh-CN" altLang="en-US"/>
                    </a:p>
                  </a:txBody>
                  <a:tcPr/>
                </a:tc>
                <a:tc>
                  <a:txBody>
                    <a:bodyPr/>
                    <a:lstStyle/>
                    <a:p>
                      <a:pPr algn="just">
                        <a:lnSpc>
                          <a:spcPct val="125000"/>
                        </a:lnSpc>
                      </a:pPr>
                      <a:r>
                        <a:rPr lang="zh-CN" sz="1400" kern="100">
                          <a:effectLst/>
                        </a:rPr>
                        <a:t>矩阵运营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从短视频到新媒体、从全媒体到全生态的矩阵等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8185554"/>
                  </a:ext>
                </a:extLst>
              </a:tr>
              <a:tr h="246601">
                <a:tc rowSpan="2">
                  <a:txBody>
                    <a:bodyPr/>
                    <a:lstStyle/>
                    <a:p>
                      <a:pPr algn="just">
                        <a:lnSpc>
                          <a:spcPct val="125000"/>
                        </a:lnSpc>
                      </a:pPr>
                      <a:r>
                        <a:rPr lang="zh-CN" sz="1400" kern="100">
                          <a:effectLst/>
                        </a:rPr>
                        <a:t>终级运营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团队运营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a:effectLst/>
                        </a:rPr>
                        <a:t>短视频团队的搭建、激励、考核、文化建设等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35811151"/>
                  </a:ext>
                </a:extLst>
              </a:tr>
              <a:tr h="265843">
                <a:tc vMerge="1">
                  <a:txBody>
                    <a:bodyPr/>
                    <a:lstStyle/>
                    <a:p>
                      <a:endParaRPr lang="zh-CN" altLang="en-US"/>
                    </a:p>
                  </a:txBody>
                  <a:tcPr/>
                </a:tc>
                <a:tc>
                  <a:txBody>
                    <a:bodyPr/>
                    <a:lstStyle/>
                    <a:p>
                      <a:pPr algn="just">
                        <a:lnSpc>
                          <a:spcPct val="125000"/>
                        </a:lnSpc>
                      </a:pPr>
                      <a:r>
                        <a:rPr lang="zh-CN" sz="1400" kern="100">
                          <a:effectLst/>
                        </a:rPr>
                        <a:t>企业运营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400" kern="100" dirty="0">
                          <a:effectLst/>
                        </a:rPr>
                        <a:t>企业的产品、产业、资本、产融等层面的运营等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02776091"/>
                  </a:ext>
                </a:extLst>
              </a:tr>
            </a:tbl>
          </a:graphicData>
        </a:graphic>
      </p:graphicFrame>
    </p:spTree>
    <p:extLst>
      <p:ext uri="{BB962C8B-B14F-4D97-AF65-F5344CB8AC3E}">
        <p14:creationId xmlns:p14="http://schemas.microsoft.com/office/powerpoint/2010/main" val="38370075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0998" y="512162"/>
            <a:ext cx="2538453" cy="52197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拓展实训</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rot="8100000">
            <a:off x="6435337" y="1402782"/>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rot="8100000">
            <a:off x="4552689" y="2045041"/>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8100000">
            <a:off x="2670040" y="2707457"/>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任意多边形 10"/>
          <p:cNvSpPr/>
          <p:nvPr/>
        </p:nvSpPr>
        <p:spPr>
          <a:xfrm rot="8100000">
            <a:off x="801242" y="3363056"/>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709487" y="4767018"/>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01</a:t>
            </a:r>
            <a:endParaRPr lang="zh-CN" altLang="en-US" sz="3200" b="1" dirty="0">
              <a:solidFill>
                <a:schemeClr val="tx1">
                  <a:lumMod val="75000"/>
                  <a:lumOff val="25000"/>
                </a:schemeClr>
              </a:solidFill>
              <a:latin typeface="FuturaBookC" charset="-52"/>
            </a:endParaRPr>
          </a:p>
        </p:txBody>
      </p:sp>
      <p:sp>
        <p:nvSpPr>
          <p:cNvPr id="13" name="文本框 12"/>
          <p:cNvSpPr txBox="1"/>
          <p:nvPr/>
        </p:nvSpPr>
        <p:spPr>
          <a:xfrm>
            <a:off x="4580597" y="4115570"/>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02</a:t>
            </a:r>
            <a:endParaRPr lang="zh-CN" altLang="en-US" sz="3200" b="1" dirty="0">
              <a:solidFill>
                <a:schemeClr val="tx1">
                  <a:lumMod val="75000"/>
                  <a:lumOff val="25000"/>
                </a:schemeClr>
              </a:solidFill>
              <a:latin typeface="FuturaBookC" charset="-52"/>
            </a:endParaRPr>
          </a:p>
        </p:txBody>
      </p:sp>
      <p:sp>
        <p:nvSpPr>
          <p:cNvPr id="14" name="文本框 13"/>
          <p:cNvSpPr txBox="1"/>
          <p:nvPr/>
        </p:nvSpPr>
        <p:spPr>
          <a:xfrm>
            <a:off x="6478975" y="3427885"/>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03</a:t>
            </a:r>
            <a:endParaRPr lang="zh-CN" altLang="en-US" sz="3200" b="1" dirty="0">
              <a:solidFill>
                <a:schemeClr val="tx1">
                  <a:lumMod val="75000"/>
                  <a:lumOff val="25000"/>
                </a:schemeClr>
              </a:solidFill>
              <a:latin typeface="FuturaBookC" charset="-52"/>
            </a:endParaRPr>
          </a:p>
        </p:txBody>
      </p:sp>
      <p:sp>
        <p:nvSpPr>
          <p:cNvPr id="15" name="文本框 14"/>
          <p:cNvSpPr txBox="1"/>
          <p:nvPr/>
        </p:nvSpPr>
        <p:spPr>
          <a:xfrm>
            <a:off x="8364737" y="2788261"/>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04</a:t>
            </a:r>
            <a:endParaRPr lang="zh-CN" altLang="en-US" sz="3200" b="1" dirty="0">
              <a:solidFill>
                <a:schemeClr val="tx1">
                  <a:lumMod val="75000"/>
                  <a:lumOff val="25000"/>
                </a:schemeClr>
              </a:solidFill>
              <a:latin typeface="FuturaBookC" charset="-52"/>
            </a:endParaRPr>
          </a:p>
        </p:txBody>
      </p:sp>
      <p:sp>
        <p:nvSpPr>
          <p:cNvPr id="16" name="文本框 15"/>
          <p:cNvSpPr txBox="1"/>
          <p:nvPr/>
        </p:nvSpPr>
        <p:spPr>
          <a:xfrm>
            <a:off x="8386184" y="3427885"/>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rPr>
              <a:t>【实训要求】</a:t>
            </a:r>
          </a:p>
        </p:txBody>
      </p:sp>
      <p:sp>
        <p:nvSpPr>
          <p:cNvPr id="17" name="文本框 16"/>
          <p:cNvSpPr txBox="1"/>
          <p:nvPr/>
        </p:nvSpPr>
        <p:spPr>
          <a:xfrm>
            <a:off x="8386184" y="3783325"/>
            <a:ext cx="2865120" cy="830997"/>
          </a:xfrm>
          <a:prstGeom prst="rect">
            <a:avLst/>
          </a:prstGeom>
          <a:noFill/>
        </p:spPr>
        <p:txBody>
          <a:bodyPr wrap="square" rtlCol="0">
            <a:spAutoFit/>
          </a:bodyPr>
          <a:lstStyle/>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1</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）要求调查的短视频账号粉丝数量在</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100</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万以上；</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2</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）查找的数据或资料应该为最新的信息。</a:t>
            </a:r>
          </a:p>
        </p:txBody>
      </p:sp>
      <p:sp>
        <p:nvSpPr>
          <p:cNvPr id="18" name="文本框 17"/>
          <p:cNvSpPr txBox="1"/>
          <p:nvPr/>
        </p:nvSpPr>
        <p:spPr>
          <a:xfrm>
            <a:off x="6529138" y="4110446"/>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rPr>
              <a:t>【实训内容】</a:t>
            </a:r>
          </a:p>
        </p:txBody>
      </p:sp>
      <p:sp>
        <p:nvSpPr>
          <p:cNvPr id="19" name="文本框 18"/>
          <p:cNvSpPr txBox="1"/>
          <p:nvPr/>
        </p:nvSpPr>
        <p:spPr>
          <a:xfrm>
            <a:off x="6529138" y="4445566"/>
            <a:ext cx="2865120" cy="1015663"/>
          </a:xfrm>
          <a:prstGeom prst="rect">
            <a:avLst/>
          </a:prstGeom>
          <a:noFill/>
        </p:spPr>
        <p:txBody>
          <a:bodyPr wrap="square" rtlCol="0">
            <a:spAutoFit/>
          </a:bodyPr>
          <a:lstStyle/>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选择一个头部短视频账号： </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1</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）查找该账号的发展历程的相关资料； </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2</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）分析账号的用户特点、内容特点等； </a:t>
            </a:r>
          </a:p>
          <a:p>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3</a:t>
            </a:r>
            <a:r>
              <a:rPr lang="zh-CN" altLang="en-US" sz="1200" dirty="0">
                <a:solidFill>
                  <a:schemeClr val="tx1">
                    <a:lumMod val="75000"/>
                    <a:lumOff val="25000"/>
                  </a:schemeClr>
                </a:solidFill>
                <a:latin typeface="黑体" panose="02010609060101010101" charset="-122"/>
                <a:ea typeface="黑体" panose="02010609060101010101" charset="-122"/>
                <a:cs typeface="黑体" panose="02010609060101010101" charset="-122"/>
              </a:rPr>
              <a:t>）分析账号的优势以及可能存在的问题和困境，并据此提出一些建议。</a:t>
            </a:r>
            <a:endParaRPr sz="12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0" name="文本框 19"/>
          <p:cNvSpPr txBox="1"/>
          <p:nvPr/>
        </p:nvSpPr>
        <p:spPr>
          <a:xfrm>
            <a:off x="4612214" y="4751964"/>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rPr>
              <a:t>【实训目标】</a:t>
            </a:r>
          </a:p>
        </p:txBody>
      </p:sp>
      <p:sp>
        <p:nvSpPr>
          <p:cNvPr id="21" name="文本框 20"/>
          <p:cNvSpPr txBox="1"/>
          <p:nvPr/>
        </p:nvSpPr>
        <p:spPr>
          <a:xfrm>
            <a:off x="3739724" y="5100419"/>
            <a:ext cx="2988538" cy="461665"/>
          </a:xfrm>
          <a:prstGeom prst="rect">
            <a:avLst/>
          </a:prstGeom>
          <a:noFill/>
        </p:spPr>
        <p:txBody>
          <a:bodyPr wrap="square" rtlCol="0">
            <a:spAutoFit/>
          </a:bodyPr>
          <a:lstStyle/>
          <a:p>
            <a:r>
              <a:rPr lang="zh-CN" altLang="en-US" sz="1200" dirty="0">
                <a:solidFill>
                  <a:schemeClr val="tx1">
                    <a:lumMod val="75000"/>
                    <a:lumOff val="25000"/>
                  </a:schemeClr>
                </a:solidFill>
                <a:latin typeface="黑体" panose="02010609060101010101" charset="-122"/>
                <a:ea typeface="黑体" panose="02010609060101010101" charset="-122"/>
              </a:rPr>
              <a:t>了解一个短视频账号的发展历程、崛起原因等，加深对本章知识的理解和认识</a:t>
            </a:r>
            <a:r>
              <a:rPr sz="1200" dirty="0">
                <a:solidFill>
                  <a:schemeClr val="tx1">
                    <a:lumMod val="75000"/>
                    <a:lumOff val="25000"/>
                  </a:schemeClr>
                </a:solidFill>
                <a:latin typeface="黑体" panose="02010609060101010101" charset="-122"/>
                <a:ea typeface="黑体" panose="02010609060101010101" charset="-122"/>
              </a:rPr>
              <a:t>。</a:t>
            </a:r>
          </a:p>
        </p:txBody>
      </p:sp>
      <p:sp>
        <p:nvSpPr>
          <p:cNvPr id="22" name="文本框 21"/>
          <p:cNvSpPr txBox="1"/>
          <p:nvPr/>
        </p:nvSpPr>
        <p:spPr>
          <a:xfrm>
            <a:off x="2723515" y="5467350"/>
            <a:ext cx="2225040" cy="337185"/>
          </a:xfrm>
          <a:prstGeom prst="rect">
            <a:avLst/>
          </a:prstGeom>
          <a:noFill/>
        </p:spPr>
        <p:txBody>
          <a:bodyPr wrap="square" rtlCol="0">
            <a:spAutoFit/>
          </a:bodyPr>
          <a:lstStyle/>
          <a:p>
            <a:r>
              <a:rPr lang="zh-CN" altLang="en-US" sz="1600" dirty="0">
                <a:solidFill>
                  <a:schemeClr val="tx1">
                    <a:lumMod val="75000"/>
                    <a:lumOff val="25000"/>
                  </a:schemeClr>
                </a:solidFill>
                <a:latin typeface="黑体" panose="02010609060101010101" charset="-122"/>
                <a:ea typeface="黑体" panose="02010609060101010101" charset="-122"/>
                <a:sym typeface="+mn-ea"/>
              </a:rPr>
              <a:t>【实训】</a:t>
            </a:r>
            <a:endParaRPr lang="zh-CN" altLang="en-US" sz="1600" dirty="0">
              <a:solidFill>
                <a:schemeClr val="tx1">
                  <a:lumMod val="75000"/>
                  <a:lumOff val="25000"/>
                </a:schemeClr>
              </a:solidFill>
              <a:latin typeface="黑体" panose="02010609060101010101" charset="-122"/>
              <a:ea typeface="黑体" panose="02010609060101010101" charset="-122"/>
            </a:endParaRPr>
          </a:p>
        </p:txBody>
      </p:sp>
      <p:sp>
        <p:nvSpPr>
          <p:cNvPr id="23" name="文本框 22"/>
          <p:cNvSpPr txBox="1"/>
          <p:nvPr/>
        </p:nvSpPr>
        <p:spPr>
          <a:xfrm>
            <a:off x="2723493" y="5813714"/>
            <a:ext cx="2988538" cy="460375"/>
          </a:xfrm>
          <a:prstGeom prst="rect">
            <a:avLst/>
          </a:prstGeom>
          <a:noFill/>
        </p:spPr>
        <p:txBody>
          <a:bodyPr wrap="square" rtlCol="0">
            <a:spAutoFit/>
          </a:bodyPr>
          <a:lstStyle/>
          <a:p>
            <a:r>
              <a:rPr sz="1200" dirty="0">
                <a:solidFill>
                  <a:schemeClr val="tx1">
                    <a:lumMod val="75000"/>
                    <a:lumOff val="25000"/>
                  </a:schemeClr>
                </a:solidFill>
                <a:latin typeface="黑体" panose="02010609060101010101" charset="-122"/>
                <a:ea typeface="黑体" panose="02010609060101010101" charset="-122"/>
              </a:rPr>
              <a:t>为了更好地理解短视频账号运营的相关理论知识，通过具体的实训来进行练习。</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0" b="1" dirty="0">
                <a:solidFill>
                  <a:schemeClr val="bg1"/>
                </a:solidFill>
                <a:latin typeface="FuturaBookC" charset="-52"/>
              </a:rPr>
              <a:t>一</a:t>
            </a:r>
          </a:p>
        </p:txBody>
      </p:sp>
      <p:sp>
        <p:nvSpPr>
          <p:cNvPr id="8" name="文本框 7"/>
          <p:cNvSpPr txBox="1"/>
          <p:nvPr/>
        </p:nvSpPr>
        <p:spPr>
          <a:xfrm>
            <a:off x="4476985" y="2420811"/>
            <a:ext cx="5760360" cy="769441"/>
          </a:xfrm>
          <a:prstGeom prst="rect">
            <a:avLst/>
          </a:prstGeom>
          <a:noFill/>
        </p:spPr>
        <p:txBody>
          <a:bodyPr wrap="square" rtlCol="0">
            <a:spAutoFit/>
          </a:bodyPr>
          <a:lstStyle/>
          <a:p>
            <a:pPr algn="dist"/>
            <a:r>
              <a:rPr lang="zh-CN" altLang="en-US" sz="4400" dirty="0">
                <a:solidFill>
                  <a:srgbClr val="1C4885"/>
                </a:solidFill>
                <a:latin typeface="黑体" panose="02010609060101010101" charset="-122"/>
                <a:ea typeface="黑体" panose="02010609060101010101" charset="-122"/>
              </a:rPr>
              <a:t>短视频运营基础知识</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010687" cy="523220"/>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.1运营的概念与范畴</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469426" y="2203780"/>
            <a:ext cx="4375039" cy="1015663"/>
          </a:xfrm>
          <a:prstGeom prst="rect">
            <a:avLst/>
          </a:prstGeom>
          <a:noFill/>
        </p:spPr>
        <p:txBody>
          <a:bodyPr wrap="square" rtlCol="0">
            <a:spAutoFit/>
          </a:bodyPr>
          <a:lstStyle/>
          <a:p>
            <a:pPr algn="just"/>
            <a:r>
              <a:rPr lang="zh-CN" altLang="en-US" sz="2000" dirty="0">
                <a:solidFill>
                  <a:schemeClr val="tx1">
                    <a:lumMod val="75000"/>
                    <a:lumOff val="25000"/>
                  </a:schemeClr>
                </a:solidFill>
                <a:latin typeface="黑体" panose="02010609060101010101" charset="-122"/>
                <a:ea typeface="黑体" panose="02010609060101010101" charset="-122"/>
              </a:rPr>
              <a:t>运营就是对运营过程的计划、组织、实施和控制，是与产品生产和服务创造密切相关的各项管理工作的总称</a:t>
            </a:r>
            <a:r>
              <a:rPr lang="en-US" altLang="zh-CN" sz="2000" dirty="0">
                <a:solidFill>
                  <a:schemeClr val="tx1">
                    <a:lumMod val="75000"/>
                    <a:lumOff val="25000"/>
                  </a:schemeClr>
                </a:solidFill>
                <a:latin typeface="黑体" panose="02010609060101010101" charset="-122"/>
                <a:ea typeface="黑体" panose="02010609060101010101" charset="-122"/>
              </a:rPr>
              <a:t>。</a:t>
            </a:r>
          </a:p>
        </p:txBody>
      </p:sp>
      <p:sp>
        <p:nvSpPr>
          <p:cNvPr id="23" name="圆角矩形 22"/>
          <p:cNvSpPr/>
          <p:nvPr/>
        </p:nvSpPr>
        <p:spPr>
          <a:xfrm>
            <a:off x="6544945" y="1849120"/>
            <a:ext cx="2829560" cy="354965"/>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latin typeface="黑体" panose="02010609060101010101" charset="-122"/>
                <a:ea typeface="黑体" panose="02010609060101010101" charset="-122"/>
              </a:rPr>
              <a:t>1.1.1</a:t>
            </a:r>
            <a:r>
              <a:rPr lang="zh-CN" altLang="en-US" dirty="0">
                <a:latin typeface="黑体" panose="02010609060101010101" charset="-122"/>
                <a:ea typeface="黑体" panose="02010609060101010101" charset="-122"/>
              </a:rPr>
              <a:t>运营的概念与范畴</a:t>
            </a:r>
          </a:p>
        </p:txBody>
      </p: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1120140" y="1910080"/>
            <a:ext cx="4264025" cy="1938992"/>
          </a:xfrm>
          <a:prstGeom prst="rect">
            <a:avLst/>
          </a:prstGeom>
          <a:noFill/>
        </p:spPr>
        <p:txBody>
          <a:bodyPr wrap="square" rtlCol="0">
            <a:spAutoFit/>
          </a:bodyPr>
          <a:lstStyle/>
          <a:p>
            <a:r>
              <a:rPr lang="zh-CN" altLang="en-US" sz="2400" dirty="0"/>
              <a:t>在了解短视频运营之前，我们需要先对运营的相关概念进行简要学习，弄清运营的基本概念和范畴。</a:t>
            </a:r>
          </a:p>
          <a:p>
            <a:endParaRPr lang="zh-CN" altLang="en-US" sz="2400" dirty="0"/>
          </a:p>
        </p:txBody>
      </p:sp>
      <p:graphicFrame>
        <p:nvGraphicFramePr>
          <p:cNvPr id="5" name="图示 4">
            <a:extLst>
              <a:ext uri="{FF2B5EF4-FFF2-40B4-BE49-F238E27FC236}">
                <a16:creationId xmlns:a16="http://schemas.microsoft.com/office/drawing/2014/main" id="{7474A6D8-0B05-3C41-9EDF-9E9997AD3ADB}"/>
              </a:ext>
            </a:extLst>
          </p:cNvPr>
          <p:cNvGraphicFramePr/>
          <p:nvPr>
            <p:extLst>
              <p:ext uri="{D42A27DB-BD31-4B8C-83A1-F6EECF244321}">
                <p14:modId xmlns:p14="http://schemas.microsoft.com/office/powerpoint/2010/main" val="4181990535"/>
              </p:ext>
            </p:extLst>
          </p:nvPr>
        </p:nvGraphicFramePr>
        <p:xfrm>
          <a:off x="6586502" y="3188963"/>
          <a:ext cx="4257963" cy="214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本框 10">
            <a:extLst>
              <a:ext uri="{FF2B5EF4-FFF2-40B4-BE49-F238E27FC236}">
                <a16:creationId xmlns:a16="http://schemas.microsoft.com/office/drawing/2014/main" id="{FFBA484B-C152-644C-BDFF-506F5ADA32D6}"/>
              </a:ext>
            </a:extLst>
          </p:cNvPr>
          <p:cNvSpPr txBox="1"/>
          <p:nvPr/>
        </p:nvSpPr>
        <p:spPr>
          <a:xfrm>
            <a:off x="1271969" y="5358871"/>
            <a:ext cx="9572495" cy="1015663"/>
          </a:xfrm>
          <a:prstGeom prst="rect">
            <a:avLst/>
          </a:prstGeom>
          <a:noFill/>
        </p:spPr>
        <p:txBody>
          <a:bodyPr wrap="square">
            <a:spAutoFit/>
          </a:bodyPr>
          <a:lstStyle/>
          <a:p>
            <a:pPr algn="just"/>
            <a:r>
              <a:rPr lang="zh-CN" altLang="zh-CN" sz="2000" dirty="0">
                <a:solidFill>
                  <a:schemeClr val="tx1">
                    <a:lumMod val="75000"/>
                    <a:lumOff val="25000"/>
                  </a:schemeClr>
                </a:solidFill>
                <a:latin typeface="黑体" panose="02010609060101010101" charset="-122"/>
                <a:ea typeface="黑体" panose="02010609060101010101" charset="-122"/>
              </a:rPr>
              <a:t>运营就是互联网产品</a:t>
            </a:r>
            <a:r>
              <a:rPr lang="en-US" altLang="zh-CN" sz="2000" dirty="0">
                <a:solidFill>
                  <a:schemeClr val="tx1">
                    <a:lumMod val="75000"/>
                    <a:lumOff val="25000"/>
                  </a:schemeClr>
                </a:solidFill>
                <a:latin typeface="黑体" panose="02010609060101010101" charset="-122"/>
                <a:ea typeface="黑体" panose="02010609060101010101" charset="-122"/>
              </a:rPr>
              <a:t>/</a:t>
            </a:r>
            <a:r>
              <a:rPr lang="zh-CN" altLang="zh-CN" sz="2000" dirty="0">
                <a:solidFill>
                  <a:schemeClr val="tx1">
                    <a:lumMod val="75000"/>
                    <a:lumOff val="25000"/>
                  </a:schemeClr>
                </a:solidFill>
                <a:latin typeface="黑体" panose="02010609060101010101" charset="-122"/>
                <a:ea typeface="黑体" panose="02010609060101010101" charset="-122"/>
              </a:rPr>
              <a:t>服务连接用户、满足用户、维系用户、服务用户、成就用户一个复杂过程。其中用户是运营的中心，用户需求是运营的出发点，用户价值是运营的落脚点</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dirty="0">
                <a:effectLst/>
              </a:rPr>
              <a:t>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6319" y="512445"/>
            <a:ext cx="4010687" cy="523220"/>
          </a:xfrm>
          <a:prstGeom prst="rect">
            <a:avLst/>
          </a:prstGeom>
          <a:noFill/>
        </p:spPr>
        <p:txBody>
          <a:bodyPr wrap="square" rtlCol="0">
            <a:spAutoFit/>
          </a:bodyPr>
          <a:lstStyle/>
          <a:p>
            <a:r>
              <a:rPr lang="en-US" altLang="zh-CN"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a:t>
            </a:r>
            <a:r>
              <a:rPr lang="zh-CN" altLang="en-US" sz="2800" dirty="0">
                <a:solidFill>
                  <a:schemeClr val="tx1">
                    <a:lumMod val="85000"/>
                    <a:lumOff val="15000"/>
                  </a:schemeClr>
                </a:solidFill>
                <a:latin typeface="黑体" panose="02010609060101010101" charset="-122"/>
                <a:ea typeface="黑体" panose="02010609060101010101" charset="-122"/>
                <a:cs typeface="黑体" panose="02010609060101010101" charset="-122"/>
              </a:rPr>
              <a:t>.1运营的概念与范畴</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796413" y="1742242"/>
            <a:ext cx="2829560" cy="354965"/>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latin typeface="黑体" panose="02010609060101010101" charset="-122"/>
                <a:ea typeface="黑体" panose="02010609060101010101" charset="-122"/>
              </a:rPr>
              <a:t>1.1.1</a:t>
            </a:r>
            <a:r>
              <a:rPr lang="zh-CN" altLang="en-US" dirty="0">
                <a:latin typeface="黑体" panose="02010609060101010101" charset="-122"/>
                <a:ea typeface="黑体" panose="02010609060101010101" charset="-122"/>
              </a:rPr>
              <a:t>运营的概念与范畴</a:t>
            </a:r>
          </a:p>
        </p:txBody>
      </p:sp>
      <p:sp>
        <p:nvSpPr>
          <p:cNvPr id="3" name="文本框 2"/>
          <p:cNvSpPr txBox="1"/>
          <p:nvPr/>
        </p:nvSpPr>
        <p:spPr>
          <a:xfrm>
            <a:off x="6544991" y="5183835"/>
            <a:ext cx="4375039" cy="306705"/>
          </a:xfrm>
          <a:prstGeom prst="rect">
            <a:avLst/>
          </a:prstGeom>
          <a:noFill/>
        </p:spPr>
        <p:txBody>
          <a:bodyPr wrap="square" rtlCol="0">
            <a:spAutoFit/>
          </a:bodyPr>
          <a:lstStyle/>
          <a:p>
            <a:pPr algn="just"/>
            <a:endParaRPr sz="1400" dirty="0">
              <a:solidFill>
                <a:schemeClr val="tx1">
                  <a:lumMod val="75000"/>
                  <a:lumOff val="25000"/>
                </a:schemeClr>
              </a:solidFill>
              <a:latin typeface="黑体" panose="02010609060101010101" charset="-122"/>
              <a:ea typeface="黑体" panose="02010609060101010101" charset="-122"/>
            </a:endParaRPr>
          </a:p>
        </p:txBody>
      </p:sp>
      <p:graphicFrame>
        <p:nvGraphicFramePr>
          <p:cNvPr id="8" name="表格 7">
            <a:extLst>
              <a:ext uri="{FF2B5EF4-FFF2-40B4-BE49-F238E27FC236}">
                <a16:creationId xmlns:a16="http://schemas.microsoft.com/office/drawing/2014/main" id="{3970C2D2-3455-DD42-AF9F-6B18B2C4F7AA}"/>
              </a:ext>
            </a:extLst>
          </p:cNvPr>
          <p:cNvGraphicFramePr>
            <a:graphicFrameLocks noGrp="1"/>
          </p:cNvGraphicFramePr>
          <p:nvPr>
            <p:extLst>
              <p:ext uri="{D42A27DB-BD31-4B8C-83A1-F6EECF244321}">
                <p14:modId xmlns:p14="http://schemas.microsoft.com/office/powerpoint/2010/main" val="2529027029"/>
              </p:ext>
            </p:extLst>
          </p:nvPr>
        </p:nvGraphicFramePr>
        <p:xfrm>
          <a:off x="3321040" y="2617785"/>
          <a:ext cx="5411470" cy="2478532"/>
        </p:xfrm>
        <a:graphic>
          <a:graphicData uri="http://schemas.openxmlformats.org/drawingml/2006/table">
            <a:tbl>
              <a:tblPr firstRow="1" firstCol="1" bandRow="1"/>
              <a:tblGrid>
                <a:gridCol w="453390">
                  <a:extLst>
                    <a:ext uri="{9D8B030D-6E8A-4147-A177-3AD203B41FA5}">
                      <a16:colId xmlns:a16="http://schemas.microsoft.com/office/drawing/2014/main" val="1369876174"/>
                    </a:ext>
                  </a:extLst>
                </a:gridCol>
                <a:gridCol w="742950">
                  <a:extLst>
                    <a:ext uri="{9D8B030D-6E8A-4147-A177-3AD203B41FA5}">
                      <a16:colId xmlns:a16="http://schemas.microsoft.com/office/drawing/2014/main" val="3664774607"/>
                    </a:ext>
                  </a:extLst>
                </a:gridCol>
                <a:gridCol w="2861945">
                  <a:extLst>
                    <a:ext uri="{9D8B030D-6E8A-4147-A177-3AD203B41FA5}">
                      <a16:colId xmlns:a16="http://schemas.microsoft.com/office/drawing/2014/main" val="3971827134"/>
                    </a:ext>
                  </a:extLst>
                </a:gridCol>
                <a:gridCol w="1353185">
                  <a:extLst>
                    <a:ext uri="{9D8B030D-6E8A-4147-A177-3AD203B41FA5}">
                      <a16:colId xmlns:a16="http://schemas.microsoft.com/office/drawing/2014/main" val="3533716772"/>
                    </a:ext>
                  </a:extLst>
                </a:gridCol>
              </a:tblGrid>
              <a:tr h="0">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序号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类别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具体工作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举例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715904"/>
                  </a:ext>
                </a:extLst>
              </a:tr>
              <a:tr h="0">
                <a:tc>
                  <a:txBody>
                    <a:bodyPr/>
                    <a:lstStyle/>
                    <a:p>
                      <a:pPr algn="just">
                        <a:lnSpc>
                          <a:spcPct val="125000"/>
                        </a:lnSpc>
                      </a:pP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产品运营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围绕用户需求的产品研发建议、产品功能完善、产品使用体验、产品相关活动等。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小米手机新产品在发烧友粉丝群体的内测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680449"/>
                  </a:ext>
                </a:extLst>
              </a:tr>
              <a:tr h="0">
                <a:tc>
                  <a:txBody>
                    <a:bodyPr/>
                    <a:lstStyle/>
                    <a:p>
                      <a:pPr algn="just">
                        <a:lnSpc>
                          <a:spcPct val="125000"/>
                        </a:lnSpc>
                      </a:pP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市场运营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产品或服务的定价策略、渠道策略、营销活动、促销活动、公关活动、体验活动等。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滴滴为了抢占市场份额给予用户打车补贴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037798"/>
                  </a:ext>
                </a:extLst>
              </a:tr>
              <a:tr h="0">
                <a:tc>
                  <a:txBody>
                    <a:bodyPr/>
                    <a:lstStyle/>
                    <a:p>
                      <a:pPr algn="just">
                        <a:lnSpc>
                          <a:spcPct val="125000"/>
                        </a:lnSpc>
                      </a:pP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用户运营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获取新用户、维系老用户的一系列相关活动，包括拉新、留存、转化、推荐等。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拼多多邀请好友下载</a:t>
                      </a: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APP</a:t>
                      </a: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帮忙砍一刀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110987"/>
                  </a:ext>
                </a:extLst>
              </a:tr>
              <a:tr h="0">
                <a:tc>
                  <a:txBody>
                    <a:bodyPr/>
                    <a:lstStyle/>
                    <a:p>
                      <a:pPr algn="just">
                        <a:lnSpc>
                          <a:spcPct val="125000"/>
                        </a:lnSpc>
                      </a:pP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内容运营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创造、整理、发布内容，向世界持续不断地输出有价值的优质内容等。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东风日产、雍禾植发等入驻知乎平台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356417"/>
                  </a:ext>
                </a:extLst>
              </a:tr>
              <a:tr h="0">
                <a:tc>
                  <a:txBody>
                    <a:bodyPr/>
                    <a:lstStyle/>
                    <a:p>
                      <a:pPr algn="just">
                        <a:lnSpc>
                          <a:spcPct val="125000"/>
                        </a:lnSpc>
                      </a:pP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社群运营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建立网络社区或用户社群，制定社群规则，丰富社群活动，发掘社群价值等。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KOL</a:t>
                      </a: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建立微信粉丝群、知识星球等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605512"/>
                  </a:ext>
                </a:extLst>
              </a:tr>
              <a:tr h="0">
                <a:tc>
                  <a:txBody>
                    <a:bodyPr/>
                    <a:lstStyle/>
                    <a:p>
                      <a:pPr algn="just">
                        <a:lnSpc>
                          <a:spcPct val="125000"/>
                        </a:lnSpc>
                      </a:pPr>
                      <a:r>
                        <a:rPr lang="en-US"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a:t>
                      </a:r>
                      <a:endPar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商务运营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围绕产品和服务的媒体合作、跨界合作、招商赞助等一系列相关活动。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05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网综《脱口秀大会》的品牌植入合作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331175"/>
                  </a:ext>
                </a:extLst>
              </a:tr>
            </a:tbl>
          </a:graphicData>
        </a:graphic>
      </p:graphicFrame>
      <p:sp>
        <p:nvSpPr>
          <p:cNvPr id="9" name="文本框 8">
            <a:extLst>
              <a:ext uri="{FF2B5EF4-FFF2-40B4-BE49-F238E27FC236}">
                <a16:creationId xmlns:a16="http://schemas.microsoft.com/office/drawing/2014/main" id="{5DB27614-4522-C848-BD57-35F8A4864724}"/>
              </a:ext>
            </a:extLst>
          </p:cNvPr>
          <p:cNvSpPr txBox="1"/>
          <p:nvPr/>
        </p:nvSpPr>
        <p:spPr>
          <a:xfrm>
            <a:off x="5106376" y="2248453"/>
            <a:ext cx="1632178" cy="369332"/>
          </a:xfrm>
          <a:prstGeom prst="rect">
            <a:avLst/>
          </a:prstGeom>
          <a:noFill/>
        </p:spPr>
        <p:txBody>
          <a:bodyPr wrap="none" rtlCol="0">
            <a:spAutoFit/>
          </a:bodyPr>
          <a:lstStyle/>
          <a:p>
            <a:r>
              <a:rPr kumimoji="1" lang="zh-CN" altLang="en-US" dirty="0"/>
              <a:t>表 运营的范畴</a:t>
            </a:r>
          </a:p>
        </p:txBody>
      </p:sp>
    </p:spTree>
    <p:extLst>
      <p:ext uri="{BB962C8B-B14F-4D97-AF65-F5344CB8AC3E}">
        <p14:creationId xmlns:p14="http://schemas.microsoft.com/office/powerpoint/2010/main" val="18640052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6018436" cy="584775"/>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a:t>
            </a:r>
            <a:r>
              <a:rPr lang="zh-CN" altLang="en-US" sz="3200" dirty="0">
                <a:solidFill>
                  <a:srgbClr val="1C4885"/>
                </a:solidFill>
                <a:latin typeface="黑体" panose="02010609060101010101" charset="-122"/>
                <a:ea typeface="黑体" panose="02010609060101010101" charset="-122"/>
                <a:cs typeface="黑体" panose="02010609060101010101" charset="-122"/>
              </a:rPr>
              <a:t>.1.2新媒体运营的概念与范畴</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D9560BE7-ED2D-1A41-A6EB-9BD608384E44}"/>
              </a:ext>
            </a:extLst>
          </p:cNvPr>
          <p:cNvSpPr txBox="1"/>
          <p:nvPr/>
        </p:nvSpPr>
        <p:spPr>
          <a:xfrm>
            <a:off x="791704" y="1635560"/>
            <a:ext cx="10454215" cy="1193596"/>
          </a:xfrm>
          <a:prstGeom prst="rect">
            <a:avLst/>
          </a:prstGeom>
          <a:noFill/>
        </p:spPr>
        <p:txBody>
          <a:bodyPr wrap="square">
            <a:spAutoFit/>
          </a:bodyPr>
          <a:lstStyle/>
          <a:p>
            <a:pPr indent="266700" algn="just">
              <a:lnSpc>
                <a:spcPct val="125000"/>
              </a:lnSpc>
            </a:pPr>
            <a:r>
              <a:rPr lang="en-US" altLang="zh-CN" sz="2000" dirty="0">
                <a:solidFill>
                  <a:schemeClr val="tx1">
                    <a:lumMod val="75000"/>
                    <a:lumOff val="25000"/>
                  </a:schemeClr>
                </a:solidFill>
                <a:latin typeface="黑体" panose="02010609060101010101" charset="-122"/>
                <a:ea typeface="黑体" panose="02010609060101010101" charset="-122"/>
              </a:rPr>
              <a:t>①</a:t>
            </a:r>
            <a:r>
              <a:rPr lang="zh-CN" altLang="zh-CN" sz="2000" dirty="0">
                <a:solidFill>
                  <a:schemeClr val="tx1">
                    <a:lumMod val="75000"/>
                    <a:lumOff val="25000"/>
                  </a:schemeClr>
                </a:solidFill>
                <a:latin typeface="黑体" panose="02010609060101010101" charset="-122"/>
                <a:ea typeface="黑体" panose="02010609060101010101" charset="-122"/>
              </a:rPr>
              <a:t>新媒体运营定义是：通过互联网媒体、移动互联网媒体以及其他全新的媒体渠道或平台，利用图文、音视频、直播、虚拟现实等多样化的媒体形态或手段，来实现连接用户、满足用户、维系用户、服务用户、成就用户等一系列运营目标的过程。</a:t>
            </a:r>
          </a:p>
        </p:txBody>
      </p:sp>
      <p:pic>
        <p:nvPicPr>
          <p:cNvPr id="16" name="图片 15" descr="IMG_256">
            <a:extLst>
              <a:ext uri="{FF2B5EF4-FFF2-40B4-BE49-F238E27FC236}">
                <a16:creationId xmlns:a16="http://schemas.microsoft.com/office/drawing/2014/main" id="{472B246D-978D-A143-8096-4DCED8340FA8}"/>
              </a:ext>
            </a:extLst>
          </p:cNvPr>
          <p:cNvPicPr/>
          <p:nvPr/>
        </p:nvPicPr>
        <p:blipFill>
          <a:blip r:embed="rId3"/>
          <a:srcRect t="13495" b="15540"/>
          <a:stretch>
            <a:fillRect/>
          </a:stretch>
        </p:blipFill>
        <p:spPr>
          <a:xfrm>
            <a:off x="2614243" y="3375269"/>
            <a:ext cx="6963513" cy="2020244"/>
          </a:xfrm>
          <a:prstGeom prst="rect">
            <a:avLst/>
          </a:prstGeom>
          <a:noFill/>
          <a:ln w="9525">
            <a:noFill/>
          </a:ln>
        </p:spPr>
      </p:pic>
      <p:sp>
        <p:nvSpPr>
          <p:cNvPr id="17" name="文本框 16">
            <a:extLst>
              <a:ext uri="{FF2B5EF4-FFF2-40B4-BE49-F238E27FC236}">
                <a16:creationId xmlns:a16="http://schemas.microsoft.com/office/drawing/2014/main" id="{2856F201-822A-C34A-B052-A133A85887CE}"/>
              </a:ext>
            </a:extLst>
          </p:cNvPr>
          <p:cNvSpPr txBox="1"/>
          <p:nvPr/>
        </p:nvSpPr>
        <p:spPr>
          <a:xfrm>
            <a:off x="3047011" y="5572294"/>
            <a:ext cx="6097978" cy="369332"/>
          </a:xfrm>
          <a:prstGeom prst="rect">
            <a:avLst/>
          </a:prstGeom>
          <a:noFill/>
        </p:spPr>
        <p:txBody>
          <a:bodyPr wrap="square">
            <a:spAutoFit/>
          </a:bodyPr>
          <a:lstStyle/>
          <a:p>
            <a:pPr algn="ctr"/>
            <a:r>
              <a:rPr lang="zh-CN" altLang="zh-CN" sz="1800" kern="100" dirty="0">
                <a:effectLst/>
                <a:ea typeface="宋体" panose="02010600030101010101" pitchFamily="2" charset="-122"/>
                <a:cs typeface="宋体" panose="02010600030101010101" pitchFamily="2" charset="-122"/>
              </a:rPr>
              <a:t>新媒体运营与企业流程各环节的融合</a:t>
            </a:r>
            <a:r>
              <a:rPr lang="zh-CN" altLang="zh-CN" dirty="0">
                <a:effectLst/>
              </a:rPr>
              <a:t>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6018436" cy="584775"/>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a:t>
            </a:r>
            <a:r>
              <a:rPr lang="zh-CN" altLang="en-US" sz="3200" dirty="0">
                <a:solidFill>
                  <a:srgbClr val="1C4885"/>
                </a:solidFill>
                <a:latin typeface="黑体" panose="02010609060101010101" charset="-122"/>
                <a:ea typeface="黑体" panose="02010609060101010101" charset="-122"/>
                <a:cs typeface="黑体" panose="02010609060101010101" charset="-122"/>
              </a:rPr>
              <a:t>.1.2新媒体运营的概念与范畴</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D9560BE7-ED2D-1A41-A6EB-9BD608384E44}"/>
              </a:ext>
            </a:extLst>
          </p:cNvPr>
          <p:cNvSpPr txBox="1"/>
          <p:nvPr/>
        </p:nvSpPr>
        <p:spPr>
          <a:xfrm>
            <a:off x="791704" y="1635560"/>
            <a:ext cx="10454215" cy="424155"/>
          </a:xfrm>
          <a:prstGeom prst="rect">
            <a:avLst/>
          </a:prstGeom>
          <a:noFill/>
        </p:spPr>
        <p:txBody>
          <a:bodyPr wrap="square">
            <a:spAutoFit/>
          </a:bodyPr>
          <a:lstStyle/>
          <a:p>
            <a:pPr indent="266700" algn="just">
              <a:lnSpc>
                <a:spcPct val="125000"/>
              </a:lnSpc>
            </a:pPr>
            <a:r>
              <a:rPr lang="en-US" altLang="zh-CN" sz="2000" dirty="0">
                <a:solidFill>
                  <a:schemeClr val="tx1">
                    <a:lumMod val="75000"/>
                    <a:lumOff val="25000"/>
                  </a:schemeClr>
                </a:solidFill>
                <a:latin typeface="黑体" panose="02010609060101010101" charset="-122"/>
                <a:ea typeface="黑体" panose="02010609060101010101" charset="-122"/>
              </a:rPr>
              <a:t>②</a:t>
            </a:r>
            <a:r>
              <a:rPr lang="zh-CN" altLang="en-US" sz="2000" dirty="0">
                <a:solidFill>
                  <a:schemeClr val="tx1">
                    <a:lumMod val="75000"/>
                    <a:lumOff val="25000"/>
                  </a:schemeClr>
                </a:solidFill>
                <a:latin typeface="黑体" panose="02010609060101010101" charset="-122"/>
                <a:ea typeface="黑体" panose="02010609060101010101" charset="-122"/>
              </a:rPr>
              <a:t>新媒体运营和运营新媒体</a:t>
            </a:r>
            <a:endParaRPr lang="zh-CN" altLang="zh-CN" sz="2000" dirty="0">
              <a:solidFill>
                <a:schemeClr val="tx1">
                  <a:lumMod val="75000"/>
                  <a:lumOff val="25000"/>
                </a:schemeClr>
              </a:solidFill>
              <a:latin typeface="黑体" panose="02010609060101010101" charset="-122"/>
              <a:ea typeface="黑体" panose="02010609060101010101" charset="-122"/>
            </a:endParaRPr>
          </a:p>
        </p:txBody>
      </p:sp>
      <p:graphicFrame>
        <p:nvGraphicFramePr>
          <p:cNvPr id="3" name="图示 2">
            <a:extLst>
              <a:ext uri="{FF2B5EF4-FFF2-40B4-BE49-F238E27FC236}">
                <a16:creationId xmlns:a16="http://schemas.microsoft.com/office/drawing/2014/main" id="{381A1162-195C-C543-88A9-882CB3C459E6}"/>
              </a:ext>
            </a:extLst>
          </p:cNvPr>
          <p:cNvGraphicFramePr/>
          <p:nvPr>
            <p:extLst>
              <p:ext uri="{D42A27DB-BD31-4B8C-83A1-F6EECF244321}">
                <p14:modId xmlns:p14="http://schemas.microsoft.com/office/powerpoint/2010/main" val="4091154225"/>
              </p:ext>
            </p:extLst>
          </p:nvPr>
        </p:nvGraphicFramePr>
        <p:xfrm>
          <a:off x="1060863" y="2820885"/>
          <a:ext cx="9915896" cy="197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8582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6018436" cy="584775"/>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a:t>
            </a:r>
            <a:r>
              <a:rPr lang="zh-CN" altLang="en-US" sz="3200" dirty="0">
                <a:solidFill>
                  <a:srgbClr val="1C4885"/>
                </a:solidFill>
                <a:latin typeface="黑体" panose="02010609060101010101" charset="-122"/>
                <a:ea typeface="黑体" panose="02010609060101010101" charset="-122"/>
                <a:cs typeface="黑体" panose="02010609060101010101" charset="-122"/>
              </a:rPr>
              <a:t>.1.2新媒体运营的概念与范畴</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D9560BE7-ED2D-1A41-A6EB-9BD608384E44}"/>
              </a:ext>
            </a:extLst>
          </p:cNvPr>
          <p:cNvSpPr txBox="1"/>
          <p:nvPr/>
        </p:nvSpPr>
        <p:spPr>
          <a:xfrm>
            <a:off x="791704" y="1635560"/>
            <a:ext cx="10454215" cy="424155"/>
          </a:xfrm>
          <a:prstGeom prst="rect">
            <a:avLst/>
          </a:prstGeom>
          <a:noFill/>
        </p:spPr>
        <p:txBody>
          <a:bodyPr wrap="square">
            <a:spAutoFit/>
          </a:bodyPr>
          <a:lstStyle/>
          <a:p>
            <a:pPr indent="266700" algn="just">
              <a:lnSpc>
                <a:spcPct val="125000"/>
              </a:lnSpc>
            </a:pPr>
            <a:r>
              <a:rPr lang="en-US" altLang="zh-CN" sz="2000" dirty="0">
                <a:solidFill>
                  <a:schemeClr val="tx1">
                    <a:lumMod val="75000"/>
                    <a:lumOff val="25000"/>
                  </a:schemeClr>
                </a:solidFill>
                <a:latin typeface="黑体" panose="02010609060101010101" charset="-122"/>
                <a:ea typeface="黑体" panose="02010609060101010101" charset="-122"/>
              </a:rPr>
              <a:t>③</a:t>
            </a:r>
            <a:r>
              <a:rPr lang="zh-CN" altLang="en-US" sz="2000" dirty="0">
                <a:solidFill>
                  <a:schemeClr val="tx1">
                    <a:lumMod val="75000"/>
                    <a:lumOff val="25000"/>
                  </a:schemeClr>
                </a:solidFill>
                <a:latin typeface="黑体" panose="02010609060101010101" charset="-122"/>
                <a:ea typeface="黑体" panose="02010609060101010101" charset="-122"/>
              </a:rPr>
              <a:t>新媒体运营与新媒体营销</a:t>
            </a:r>
          </a:p>
        </p:txBody>
      </p:sp>
      <p:sp>
        <p:nvSpPr>
          <p:cNvPr id="17" name="文本框 16">
            <a:extLst>
              <a:ext uri="{FF2B5EF4-FFF2-40B4-BE49-F238E27FC236}">
                <a16:creationId xmlns:a16="http://schemas.microsoft.com/office/drawing/2014/main" id="{2856F201-822A-C34A-B052-A133A85887CE}"/>
              </a:ext>
            </a:extLst>
          </p:cNvPr>
          <p:cNvSpPr txBox="1"/>
          <p:nvPr/>
        </p:nvSpPr>
        <p:spPr>
          <a:xfrm>
            <a:off x="3047011" y="5004393"/>
            <a:ext cx="6097978" cy="369332"/>
          </a:xfrm>
          <a:prstGeom prst="rect">
            <a:avLst/>
          </a:prstGeom>
          <a:noFill/>
        </p:spPr>
        <p:txBody>
          <a:bodyPr wrap="square">
            <a:spAutoFit/>
          </a:bodyPr>
          <a:lstStyle/>
          <a:p>
            <a:pPr algn="ctr"/>
            <a:r>
              <a:rPr lang="zh-CN" altLang="zh-CN" dirty="0"/>
              <a:t>新媒体运营与新媒体营销的主要范畴及区别</a:t>
            </a:r>
            <a:endParaRPr lang="zh-CN" altLang="en-US" dirty="0"/>
          </a:p>
        </p:txBody>
      </p:sp>
      <p:graphicFrame>
        <p:nvGraphicFramePr>
          <p:cNvPr id="3" name="表格 2">
            <a:extLst>
              <a:ext uri="{FF2B5EF4-FFF2-40B4-BE49-F238E27FC236}">
                <a16:creationId xmlns:a16="http://schemas.microsoft.com/office/drawing/2014/main" id="{2545A4D2-5FB3-2A43-8177-661DF2A13A8C}"/>
              </a:ext>
            </a:extLst>
          </p:cNvPr>
          <p:cNvGraphicFramePr>
            <a:graphicFrameLocks noGrp="1"/>
          </p:cNvGraphicFramePr>
          <p:nvPr>
            <p:extLst>
              <p:ext uri="{D42A27DB-BD31-4B8C-83A1-F6EECF244321}">
                <p14:modId xmlns:p14="http://schemas.microsoft.com/office/powerpoint/2010/main" val="3465019983"/>
              </p:ext>
            </p:extLst>
          </p:nvPr>
        </p:nvGraphicFramePr>
        <p:xfrm>
          <a:off x="2372026" y="2653300"/>
          <a:ext cx="7447948" cy="1860334"/>
        </p:xfrm>
        <a:graphic>
          <a:graphicData uri="http://schemas.openxmlformats.org/drawingml/2006/table">
            <a:tbl>
              <a:tblPr firstRow="1" firstCol="1" bandRow="1"/>
              <a:tblGrid>
                <a:gridCol w="1331926">
                  <a:extLst>
                    <a:ext uri="{9D8B030D-6E8A-4147-A177-3AD203B41FA5}">
                      <a16:colId xmlns:a16="http://schemas.microsoft.com/office/drawing/2014/main" val="2729760601"/>
                    </a:ext>
                  </a:extLst>
                </a:gridCol>
                <a:gridCol w="2844763">
                  <a:extLst>
                    <a:ext uri="{9D8B030D-6E8A-4147-A177-3AD203B41FA5}">
                      <a16:colId xmlns:a16="http://schemas.microsoft.com/office/drawing/2014/main" val="3396051020"/>
                    </a:ext>
                  </a:extLst>
                </a:gridCol>
                <a:gridCol w="3271259">
                  <a:extLst>
                    <a:ext uri="{9D8B030D-6E8A-4147-A177-3AD203B41FA5}">
                      <a16:colId xmlns:a16="http://schemas.microsoft.com/office/drawing/2014/main" val="1743786419"/>
                    </a:ext>
                  </a:extLst>
                </a:gridCol>
              </a:tblGrid>
              <a:tr h="265762">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类别</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新媒体运营</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新媒体营销</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660300"/>
                  </a:ext>
                </a:extLst>
              </a:tr>
              <a:tr h="265762">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沟通对象</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全价值链所有利益相关者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effectLst/>
                          <a:latin typeface="Calibri" panose="020F0502020204030204" pitchFamily="34" charset="0"/>
                          <a:ea typeface="宋体" panose="02010600030101010101" pitchFamily="2" charset="-122"/>
                          <a:cs typeface="Times New Roman" panose="02020603050405020304" pitchFamily="18" charset="0"/>
                        </a:rPr>
                        <a:t>以外部用户为主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508103"/>
                  </a:ext>
                </a:extLst>
              </a:tr>
              <a:tr h="265762">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覆盖环节</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从研发到售后全流程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以营销环节为主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93090"/>
                  </a:ext>
                </a:extLst>
              </a:tr>
              <a:tr h="265762">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主要目标</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从用户到利润的全面增长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以品牌塑造和销售增长为主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662315"/>
                  </a:ext>
                </a:extLst>
              </a:tr>
              <a:tr h="265762">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利用手段</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一切可用的新媒体手段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以适合营销的新媒体渠道为主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292286"/>
                  </a:ext>
                </a:extLst>
              </a:tr>
              <a:tr h="265762">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执行主体</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全员参与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以营销部门为主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121593"/>
                  </a:ext>
                </a:extLst>
              </a:tr>
              <a:tr h="265762">
                <a:tc>
                  <a:txBody>
                    <a:bodyPr/>
                    <a:lstStyle/>
                    <a:p>
                      <a:pPr algn="just">
                        <a:lnSpc>
                          <a:spcPct val="125000"/>
                        </a:lnSpc>
                      </a:pPr>
                      <a:r>
                        <a:rPr lang="zh-CN" sz="1400" b="1" kern="100">
                          <a:effectLst/>
                          <a:latin typeface="Calibri" panose="020F0502020204030204" pitchFamily="34" charset="0"/>
                          <a:ea typeface="宋体" panose="02010600030101010101" pitchFamily="2" charset="-122"/>
                          <a:cs typeface="Times New Roman" panose="02020603050405020304" pitchFamily="18" charset="0"/>
                        </a:rPr>
                        <a:t>关键特征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a:effectLst/>
                          <a:latin typeface="Calibri" panose="020F0502020204030204" pitchFamily="34" charset="0"/>
                          <a:ea typeface="宋体" panose="02010600030101010101" pitchFamily="2" charset="-122"/>
                          <a:cs typeface="Times New Roman" panose="02020603050405020304" pitchFamily="18" charset="0"/>
                        </a:rPr>
                        <a:t>整体性、战略性和持续性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pPr>
                      <a:r>
                        <a:rPr lang="zh-CN" sz="1400" kern="100" dirty="0">
                          <a:effectLst/>
                          <a:latin typeface="Calibri" panose="020F0502020204030204" pitchFamily="34" charset="0"/>
                          <a:ea typeface="宋体" panose="02010600030101010101" pitchFamily="2" charset="-122"/>
                          <a:cs typeface="Times New Roman" panose="02020603050405020304" pitchFamily="18" charset="0"/>
                        </a:rPr>
                        <a:t>营销性、策略性和周期性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934014"/>
                  </a:ext>
                </a:extLst>
              </a:tr>
            </a:tbl>
          </a:graphicData>
        </a:graphic>
      </p:graphicFrame>
    </p:spTree>
    <p:extLst>
      <p:ext uri="{BB962C8B-B14F-4D97-AF65-F5344CB8AC3E}">
        <p14:creationId xmlns:p14="http://schemas.microsoft.com/office/powerpoint/2010/main" val="29732422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6425073" cy="584775"/>
          </a:xfrm>
          <a:prstGeom prst="rect">
            <a:avLst/>
          </a:prstGeom>
          <a:noFill/>
        </p:spPr>
        <p:txBody>
          <a:bodyPr wrap="square" rtlCol="0">
            <a:spAutoFit/>
          </a:bodyPr>
          <a:lstStyle/>
          <a:p>
            <a:pPr algn="ctr"/>
            <a:r>
              <a:rPr lang="en-US" altLang="zh-CN" sz="3200" dirty="0">
                <a:solidFill>
                  <a:srgbClr val="1C4885"/>
                </a:solidFill>
                <a:latin typeface="黑体" panose="02010609060101010101" charset="-122"/>
                <a:ea typeface="黑体" panose="02010609060101010101" charset="-122"/>
                <a:cs typeface="黑体" panose="02010609060101010101" charset="-122"/>
              </a:rPr>
              <a:t>1</a:t>
            </a:r>
            <a:r>
              <a:rPr lang="zh-CN" altLang="en-US" sz="3200" dirty="0">
                <a:solidFill>
                  <a:srgbClr val="1C4885"/>
                </a:solidFill>
                <a:latin typeface="黑体" panose="02010609060101010101" charset="-122"/>
                <a:ea typeface="黑体" panose="02010609060101010101" charset="-122"/>
                <a:cs typeface="黑体" panose="02010609060101010101" charset="-122"/>
              </a:rPr>
              <a:t>.1.</a:t>
            </a:r>
            <a:r>
              <a:rPr lang="en-US" altLang="zh-CN" sz="3200" dirty="0">
                <a:solidFill>
                  <a:srgbClr val="1C4885"/>
                </a:solidFill>
                <a:latin typeface="黑体" panose="02010609060101010101" charset="-122"/>
                <a:ea typeface="黑体" panose="02010609060101010101" charset="-122"/>
                <a:cs typeface="黑体" panose="02010609060101010101" charset="-122"/>
              </a:rPr>
              <a:t>3</a:t>
            </a:r>
            <a:r>
              <a:rPr lang="zh-CN" altLang="en-US" sz="3200" dirty="0">
                <a:solidFill>
                  <a:srgbClr val="1C4885"/>
                </a:solidFill>
                <a:latin typeface="黑体" panose="02010609060101010101" charset="-122"/>
                <a:ea typeface="黑体" panose="02010609060101010101" charset="-122"/>
                <a:cs typeface="黑体" panose="02010609060101010101" charset="-122"/>
              </a:rPr>
              <a:t>短视频运营的概念与范畴 </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153795" y="1666240"/>
            <a:ext cx="4305935" cy="2554545"/>
          </a:xfrm>
          <a:prstGeom prst="rect">
            <a:avLst/>
          </a:prstGeom>
          <a:noFill/>
        </p:spPr>
        <p:txBody>
          <a:bodyPr wrap="square" rtlCol="0">
            <a:spAutoFit/>
          </a:bodyPr>
          <a:lstStyle/>
          <a:p>
            <a:r>
              <a:rPr lang="en-US" altLang="zh-CN"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①</a:t>
            </a:r>
            <a:r>
              <a:rPr lang="zh-CN" altLang="en-US"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短视频运营概念</a:t>
            </a:r>
            <a:endParaRPr lang="en-US" altLang="zh-CN"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r>
              <a:rPr lang="zh-CN" altLang="en-US"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短视频运营作为一类全新的就业岗位和一种全新的职业技能，它主要是指利用诸如抖音、快手等短视频平台或利用微信、微博、知乎等综合型平台的短视频功能，来辅助完成企业流程各个环节的运营工作，以便能够更好地达成运营目标。</a:t>
            </a:r>
          </a:p>
        </p:txBody>
      </p:sp>
      <p:sp>
        <p:nvSpPr>
          <p:cNvPr id="25" name="文本框 24">
            <a:extLst>
              <a:ext uri="{FF2B5EF4-FFF2-40B4-BE49-F238E27FC236}">
                <a16:creationId xmlns:a16="http://schemas.microsoft.com/office/drawing/2014/main" id="{95817F93-0883-1E47-990E-94C97CC92B2C}"/>
              </a:ext>
            </a:extLst>
          </p:cNvPr>
          <p:cNvSpPr txBox="1"/>
          <p:nvPr/>
        </p:nvSpPr>
        <p:spPr>
          <a:xfrm>
            <a:off x="1153795" y="4188655"/>
            <a:ext cx="6097978" cy="424155"/>
          </a:xfrm>
          <a:prstGeom prst="rect">
            <a:avLst/>
          </a:prstGeom>
          <a:noFill/>
        </p:spPr>
        <p:txBody>
          <a:bodyPr wrap="square">
            <a:spAutoFit/>
          </a:bodyPr>
          <a:lstStyle/>
          <a:p>
            <a:pPr lvl="0" algn="just">
              <a:lnSpc>
                <a:spcPct val="125000"/>
              </a:lnSpc>
            </a:pPr>
            <a:r>
              <a:rPr lang="en-US" altLang="zh-CN" sz="2000" dirty="0">
                <a:solidFill>
                  <a:schemeClr val="tx1">
                    <a:lumMod val="75000"/>
                    <a:lumOff val="25000"/>
                  </a:schemeClr>
                </a:solidFill>
                <a:latin typeface="黑体" panose="02010609060101010101" charset="-122"/>
                <a:ea typeface="黑体" panose="02010609060101010101" charset="-122"/>
              </a:rPr>
              <a:t>②</a:t>
            </a:r>
            <a:r>
              <a:rPr lang="zh-CN" altLang="zh-CN" sz="2000" dirty="0">
                <a:solidFill>
                  <a:schemeClr val="tx1">
                    <a:lumMod val="75000"/>
                    <a:lumOff val="25000"/>
                  </a:schemeClr>
                </a:solidFill>
                <a:latin typeface="黑体" panose="02010609060101010101" charset="-122"/>
                <a:ea typeface="黑体" panose="02010609060101010101" charset="-122"/>
              </a:rPr>
              <a:t>短视频运营的分类与范畴</a:t>
            </a:r>
          </a:p>
        </p:txBody>
      </p:sp>
      <p:graphicFrame>
        <p:nvGraphicFramePr>
          <p:cNvPr id="3" name="表格 2">
            <a:extLst>
              <a:ext uri="{FF2B5EF4-FFF2-40B4-BE49-F238E27FC236}">
                <a16:creationId xmlns:a16="http://schemas.microsoft.com/office/drawing/2014/main" id="{EC502F12-A558-6E45-8CD9-7903A2571FC8}"/>
              </a:ext>
            </a:extLst>
          </p:cNvPr>
          <p:cNvGraphicFramePr>
            <a:graphicFrameLocks noGrp="1"/>
          </p:cNvGraphicFramePr>
          <p:nvPr>
            <p:extLst>
              <p:ext uri="{D42A27DB-BD31-4B8C-83A1-F6EECF244321}">
                <p14:modId xmlns:p14="http://schemas.microsoft.com/office/powerpoint/2010/main" val="1930362641"/>
              </p:ext>
            </p:extLst>
          </p:nvPr>
        </p:nvGraphicFramePr>
        <p:xfrm>
          <a:off x="5902037" y="1863505"/>
          <a:ext cx="5795158" cy="3809750"/>
        </p:xfrm>
        <a:graphic>
          <a:graphicData uri="http://schemas.openxmlformats.org/drawingml/2006/table">
            <a:tbl>
              <a:tblPr firstRow="1" firstCol="1" bandRow="1">
                <a:tableStyleId>{5C22544A-7EE6-4342-B048-85BDC9FD1C3A}</a:tableStyleId>
              </a:tblPr>
              <a:tblGrid>
                <a:gridCol w="1603168">
                  <a:extLst>
                    <a:ext uri="{9D8B030D-6E8A-4147-A177-3AD203B41FA5}">
                      <a16:colId xmlns:a16="http://schemas.microsoft.com/office/drawing/2014/main" val="1374091693"/>
                    </a:ext>
                  </a:extLst>
                </a:gridCol>
                <a:gridCol w="4191990">
                  <a:extLst>
                    <a:ext uri="{9D8B030D-6E8A-4147-A177-3AD203B41FA5}">
                      <a16:colId xmlns:a16="http://schemas.microsoft.com/office/drawing/2014/main" val="1442268112"/>
                    </a:ext>
                  </a:extLst>
                </a:gridCol>
              </a:tblGrid>
              <a:tr h="319015">
                <a:tc>
                  <a:txBody>
                    <a:bodyPr/>
                    <a:lstStyle/>
                    <a:p>
                      <a:pPr algn="ctr">
                        <a:lnSpc>
                          <a:spcPct val="125000"/>
                        </a:lnSpc>
                      </a:pPr>
                      <a:r>
                        <a:rPr lang="zh-CN" sz="1600" kern="100">
                          <a:effectLst/>
                        </a:rPr>
                        <a:t>短视频运营分类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zh-CN" sz="1600" kern="100">
                          <a:effectLst/>
                        </a:rPr>
                        <a:t>具体运营内容</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42069932"/>
                  </a:ext>
                </a:extLst>
              </a:tr>
              <a:tr h="1350738">
                <a:tc>
                  <a:txBody>
                    <a:bodyPr/>
                    <a:lstStyle/>
                    <a:p>
                      <a:pPr algn="just">
                        <a:lnSpc>
                          <a:spcPct val="125000"/>
                        </a:lnSpc>
                      </a:pPr>
                      <a:r>
                        <a:rPr lang="zh-CN" sz="1600" kern="100">
                          <a:effectLst/>
                        </a:rPr>
                        <a:t>按平台分类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600" kern="100">
                          <a:effectLst/>
                        </a:rPr>
                        <a:t>短视频平台：抖音运营、快手运营、西瓜运营、火山运营等；</a:t>
                      </a:r>
                    </a:p>
                    <a:p>
                      <a:pPr algn="just">
                        <a:lnSpc>
                          <a:spcPct val="125000"/>
                        </a:lnSpc>
                      </a:pPr>
                      <a:r>
                        <a:rPr lang="zh-CN" sz="1600" kern="100">
                          <a:effectLst/>
                        </a:rPr>
                        <a:t>其他平台的短视频功能：微博短视频运营、微信视频号运营、</a:t>
                      </a:r>
                      <a:r>
                        <a:rPr lang="en-US" sz="1600" kern="100">
                          <a:effectLst/>
                        </a:rPr>
                        <a:t>B</a:t>
                      </a:r>
                      <a:r>
                        <a:rPr lang="zh-CN" sz="1600" kern="100">
                          <a:effectLst/>
                        </a:rPr>
                        <a:t>站短视频运营、知乎短视频运营等</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29893870"/>
                  </a:ext>
                </a:extLst>
              </a:tr>
              <a:tr h="662923">
                <a:tc>
                  <a:txBody>
                    <a:bodyPr/>
                    <a:lstStyle/>
                    <a:p>
                      <a:pPr algn="just">
                        <a:lnSpc>
                          <a:spcPct val="125000"/>
                        </a:lnSpc>
                      </a:pPr>
                      <a:r>
                        <a:rPr lang="zh-CN" sz="1600" kern="100">
                          <a:effectLst/>
                        </a:rPr>
                        <a:t>按流程分类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600" kern="100">
                          <a:effectLst/>
                        </a:rPr>
                        <a:t>短视频策划运营、生产运营、分发运营、互动运营、营销运营、流量运营等</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44808867"/>
                  </a:ext>
                </a:extLst>
              </a:tr>
              <a:tr h="662923">
                <a:tc>
                  <a:txBody>
                    <a:bodyPr/>
                    <a:lstStyle/>
                    <a:p>
                      <a:pPr algn="just">
                        <a:lnSpc>
                          <a:spcPct val="125000"/>
                        </a:lnSpc>
                      </a:pPr>
                      <a:r>
                        <a:rPr lang="zh-CN" sz="1600" kern="100">
                          <a:effectLst/>
                        </a:rPr>
                        <a:t>按层次分类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600" kern="100">
                          <a:effectLst/>
                        </a:rPr>
                        <a:t>短视频的账号运营、内容运营、矩阵运营、公司运营、生态运营等</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50216042"/>
                  </a:ext>
                </a:extLst>
              </a:tr>
              <a:tr h="662923">
                <a:tc>
                  <a:txBody>
                    <a:bodyPr/>
                    <a:lstStyle/>
                    <a:p>
                      <a:pPr algn="just">
                        <a:lnSpc>
                          <a:spcPct val="125000"/>
                        </a:lnSpc>
                      </a:pPr>
                      <a:r>
                        <a:rPr lang="zh-CN" sz="1600" kern="100">
                          <a:effectLst/>
                        </a:rPr>
                        <a:t>按目标分类</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lnSpc>
                          <a:spcPct val="125000"/>
                        </a:lnSpc>
                      </a:pPr>
                      <a:r>
                        <a:rPr lang="zh-CN" sz="1600" kern="100" dirty="0">
                          <a:effectLst/>
                        </a:rPr>
                        <a:t>短视频的涨粉运营、拉新运营、转化运营、私域流量运营、带货运营、变现运营等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0581192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2802</Words>
  <Application>Microsoft Macintosh PowerPoint</Application>
  <PresentationFormat>宽屏</PresentationFormat>
  <Paragraphs>325</Paragraphs>
  <Slides>29</Slides>
  <Notes>29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黑体</vt:lpstr>
      <vt:lpstr>FZZhengHeiS-DB-GB</vt:lpstr>
      <vt:lpstr>等线</vt:lpstr>
      <vt:lpstr>Calibri</vt:lpstr>
      <vt:lpstr>FuturaBookC</vt:lpstr>
      <vt:lpstr>造字工房力黑（非商用）常规体</vt:lpstr>
      <vt:lpstr>微软雅黑</vt:lpstr>
      <vt:lpstr>Arial</vt:lpstr>
      <vt:lpstr>黑体</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pl0325</cp:lastModifiedBy>
  <cp:revision>24</cp:revision>
  <dcterms:created xsi:type="dcterms:W3CDTF">2022-03-30T07:01:00Z</dcterms:created>
  <dcterms:modified xsi:type="dcterms:W3CDTF">2022-04-19T07:24:31Z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D60F2669B7BB445AA036AF70BDF4A1E1</vt:lpwstr>
  </property>
  <property fmtid="{D5CDD505-2E9C-101B-9397-08002B2CF9AE}" pid="3" name="KSOProductBuildVer">
    <vt:lpwstr>2052-11.1.0.11365</vt:lpwstr>
  </property>
</Properties>
</file>